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80" r:id="rId5"/>
    <p:sldId id="303" r:id="rId6"/>
    <p:sldId id="271" r:id="rId7"/>
    <p:sldId id="527" r:id="rId8"/>
    <p:sldId id="526" r:id="rId9"/>
    <p:sldId id="525" r:id="rId10"/>
    <p:sldId id="524" r:id="rId11"/>
    <p:sldId id="523" r:id="rId12"/>
    <p:sldId id="522" r:id="rId13"/>
    <p:sldId id="520" r:id="rId14"/>
    <p:sldId id="521" r:id="rId15"/>
    <p:sldId id="518" r:id="rId16"/>
    <p:sldId id="519" r:id="rId17"/>
    <p:sldId id="517" r:id="rId18"/>
    <p:sldId id="516" r:id="rId19"/>
    <p:sldId id="515" r:id="rId20"/>
    <p:sldId id="495" r:id="rId21"/>
    <p:sldId id="514" r:id="rId22"/>
    <p:sldId id="513" r:id="rId23"/>
    <p:sldId id="512" r:id="rId24"/>
    <p:sldId id="511" r:id="rId25"/>
    <p:sldId id="510" r:id="rId26"/>
    <p:sldId id="508" r:id="rId27"/>
    <p:sldId id="507" r:id="rId28"/>
    <p:sldId id="506" r:id="rId29"/>
    <p:sldId id="505" r:id="rId30"/>
    <p:sldId id="504" r:id="rId31"/>
    <p:sldId id="503" r:id="rId32"/>
    <p:sldId id="502" r:id="rId33"/>
    <p:sldId id="501" r:id="rId34"/>
    <p:sldId id="500" r:id="rId35"/>
    <p:sldId id="499" r:id="rId36"/>
    <p:sldId id="498" r:id="rId37"/>
    <p:sldId id="497" r:id="rId38"/>
    <p:sldId id="496" r:id="rId39"/>
    <p:sldId id="49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7"/>
            <p14:sldId id="526"/>
            <p14:sldId id="525"/>
            <p14:sldId id="524"/>
            <p14:sldId id="523"/>
            <p14:sldId id="522"/>
            <p14:sldId id="520"/>
            <p14:sldId id="521"/>
            <p14:sldId id="518"/>
            <p14:sldId id="519"/>
            <p14:sldId id="517"/>
            <p14:sldId id="516"/>
            <p14:sldId id="515"/>
            <p14:sldId id="495"/>
            <p14:sldId id="514"/>
            <p14:sldId id="513"/>
            <p14:sldId id="512"/>
            <p14:sldId id="511"/>
            <p14:sldId id="510"/>
            <p14:sldId id="508"/>
            <p14:sldId id="507"/>
            <p14:sldId id="506"/>
            <p14:sldId id="505"/>
            <p14:sldId id="504"/>
            <p14:sldId id="503"/>
            <p14:sldId id="502"/>
            <p14:sldId id="501"/>
            <p14:sldId id="500"/>
            <p14:sldId id="499"/>
            <p14:sldId id="498"/>
            <p14:sldId id="497"/>
            <p14:sldId id="496"/>
            <p14:sldId id="493"/>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68140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990074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869791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101573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896379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488207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976927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188050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92487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294650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467783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966245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03387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538074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25875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7064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35264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095238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921352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471355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083524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541423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04725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512258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624571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02789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17440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041688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854102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097851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119241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312683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a:t>
            </a:r>
            <a:r>
              <a:rPr lang="en-US" sz="2800" b="1" dirty="0" err="1">
                <a:latin typeface="Alexandria" charset="0"/>
                <a:cs typeface="Alexandria" charset="0"/>
              </a:rPr>
              <a:t>Metwally</a:t>
            </a:r>
            <a:endParaRPr lang="en-US" sz="2800" b="1" dirty="0">
              <a:latin typeface="Alexandria" charset="0"/>
              <a:cs typeface="Alexandria" charset="0"/>
            </a:endParaRP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70224" y="4802552"/>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Hoda </a:t>
            </a:r>
            <a:r>
              <a:rPr lang="en-US" sz="2800" b="1" dirty="0" err="1">
                <a:solidFill>
                  <a:srgbClr val="00B0F0"/>
                </a:solidFill>
                <a:latin typeface="Alexandria" charset="0"/>
                <a:cs typeface="Alexandria" charset="0"/>
              </a:rPr>
              <a:t>Metwally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4711148" y="1268585"/>
            <a:ext cx="1277247"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8CB9A86-EEB4-D946-5B0E-037DCBAAC6CE}"/>
              </a:ext>
            </a:extLst>
          </p:cNvPr>
          <p:cNvSpPr txBox="1"/>
          <p:nvPr/>
        </p:nvSpPr>
        <p:spPr>
          <a:xfrm>
            <a:off x="1132461" y="2705725"/>
            <a:ext cx="3419662" cy="1446550"/>
          </a:xfrm>
          <a:prstGeom prst="rect">
            <a:avLst/>
          </a:prstGeom>
          <a:noFill/>
        </p:spPr>
        <p:txBody>
          <a:bodyPr wrap="square">
            <a:spAutoFit/>
          </a:bodyPr>
          <a:lstStyle/>
          <a:p>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Cost</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endParaRPr lang="en-US" dirty="0"/>
          </a:p>
        </p:txBody>
      </p:sp>
      <p:sp>
        <p:nvSpPr>
          <p:cNvPr id="10" name="TextBox 9">
            <a:extLst>
              <a:ext uri="{FF2B5EF4-FFF2-40B4-BE49-F238E27FC236}">
                <a16:creationId xmlns:a16="http://schemas.microsoft.com/office/drawing/2014/main" id="{F20BA514-FB51-0DC6-71F3-940D8A501666}"/>
              </a:ext>
            </a:extLst>
          </p:cNvPr>
          <p:cNvSpPr txBox="1"/>
          <p:nvPr/>
        </p:nvSpPr>
        <p:spPr>
          <a:xfrm>
            <a:off x="2345635" y="2736503"/>
            <a:ext cx="7591010"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Metwally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08D04FED-A695-526E-EF9E-FFF8F3D79A53}"/>
              </a:ext>
            </a:extLst>
          </p:cNvPr>
          <p:cNvSpPr txBox="1"/>
          <p:nvPr/>
        </p:nvSpPr>
        <p:spPr>
          <a:xfrm>
            <a:off x="387625" y="1105287"/>
            <a:ext cx="11052313" cy="317009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rPr>
              <a:t>What is a Project?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Temporary effort undertaken to create a unique service or     product  or result.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Temporary means has a definite beginning and a definite ending.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Unique means different design , different location ,different circumstances….etc.</a:t>
            </a:r>
          </a:p>
        </p:txBody>
      </p:sp>
    </p:spTree>
    <p:extLst>
      <p:ext uri="{BB962C8B-B14F-4D97-AF65-F5344CB8AC3E}">
        <p14:creationId xmlns:p14="http://schemas.microsoft.com/office/powerpoint/2010/main" val="24223188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281;p11">
            <a:extLst>
              <a:ext uri="{FF2B5EF4-FFF2-40B4-BE49-F238E27FC236}">
                <a16:creationId xmlns:a16="http://schemas.microsoft.com/office/drawing/2014/main" id="{5A200E37-BACB-03D3-5391-92440856C7F4}"/>
              </a:ext>
            </a:extLst>
          </p:cNvPr>
          <p:cNvPicPr preferRelativeResize="0"/>
          <p:nvPr/>
        </p:nvPicPr>
        <p:blipFill rotWithShape="1">
          <a:blip r:embed="rId4">
            <a:alphaModFix/>
          </a:blip>
          <a:srcRect/>
          <a:stretch/>
        </p:blipFill>
        <p:spPr>
          <a:xfrm>
            <a:off x="828918" y="1219201"/>
            <a:ext cx="10448681" cy="5181599"/>
          </a:xfrm>
          <a:prstGeom prst="rect">
            <a:avLst/>
          </a:prstGeom>
          <a:noFill/>
          <a:ln>
            <a:noFill/>
          </a:ln>
        </p:spPr>
      </p:pic>
    </p:spTree>
    <p:extLst>
      <p:ext uri="{BB962C8B-B14F-4D97-AF65-F5344CB8AC3E}">
        <p14:creationId xmlns:p14="http://schemas.microsoft.com/office/powerpoint/2010/main" val="3295039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230;p8" descr="لقطة الشاشة">
            <a:extLst>
              <a:ext uri="{FF2B5EF4-FFF2-40B4-BE49-F238E27FC236}">
                <a16:creationId xmlns:a16="http://schemas.microsoft.com/office/drawing/2014/main" id="{B5068D78-D1A9-1503-AC47-3C7F0ED4454E}"/>
              </a:ext>
            </a:extLst>
          </p:cNvPr>
          <p:cNvPicPr preferRelativeResize="0"/>
          <p:nvPr/>
        </p:nvPicPr>
        <p:blipFill rotWithShape="1">
          <a:blip r:embed="rId4">
            <a:alphaModFix/>
          </a:blip>
          <a:srcRect/>
          <a:stretch/>
        </p:blipFill>
        <p:spPr>
          <a:xfrm>
            <a:off x="130614" y="1013790"/>
            <a:ext cx="11957526" cy="5482259"/>
          </a:xfrm>
          <a:prstGeom prst="rect">
            <a:avLst/>
          </a:prstGeom>
          <a:noFill/>
          <a:ln>
            <a:noFill/>
          </a:ln>
        </p:spPr>
      </p:pic>
    </p:spTree>
    <p:extLst>
      <p:ext uri="{BB962C8B-B14F-4D97-AF65-F5344CB8AC3E}">
        <p14:creationId xmlns:p14="http://schemas.microsoft.com/office/powerpoint/2010/main" val="1737736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213;p7" descr="لقطة الشاشة">
            <a:extLst>
              <a:ext uri="{FF2B5EF4-FFF2-40B4-BE49-F238E27FC236}">
                <a16:creationId xmlns:a16="http://schemas.microsoft.com/office/drawing/2014/main" id="{DD41F263-E6B1-D4C2-2514-E5518DFA5F4B}"/>
              </a:ext>
            </a:extLst>
          </p:cNvPr>
          <p:cNvPicPr preferRelativeResize="0"/>
          <p:nvPr/>
        </p:nvPicPr>
        <p:blipFill rotWithShape="1">
          <a:blip r:embed="rId4">
            <a:alphaModFix/>
          </a:blip>
          <a:srcRect/>
          <a:stretch/>
        </p:blipFill>
        <p:spPr>
          <a:xfrm>
            <a:off x="130614" y="1617315"/>
            <a:ext cx="11527986" cy="5180896"/>
          </a:xfrm>
          <a:prstGeom prst="rect">
            <a:avLst/>
          </a:prstGeom>
          <a:noFill/>
          <a:ln>
            <a:noFill/>
          </a:ln>
        </p:spPr>
      </p:pic>
    </p:spTree>
    <p:extLst>
      <p:ext uri="{BB962C8B-B14F-4D97-AF65-F5344CB8AC3E}">
        <p14:creationId xmlns:p14="http://schemas.microsoft.com/office/powerpoint/2010/main" val="1365988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299;p12">
            <a:extLst>
              <a:ext uri="{FF2B5EF4-FFF2-40B4-BE49-F238E27FC236}">
                <a16:creationId xmlns:a16="http://schemas.microsoft.com/office/drawing/2014/main" id="{D85FD730-E5C1-EA36-3F58-C2F50BEED15B}"/>
              </a:ext>
            </a:extLst>
          </p:cNvPr>
          <p:cNvPicPr preferRelativeResize="0"/>
          <p:nvPr/>
        </p:nvPicPr>
        <p:blipFill rotWithShape="1">
          <a:blip r:embed="rId4">
            <a:alphaModFix/>
          </a:blip>
          <a:srcRect/>
          <a:stretch/>
        </p:blipFill>
        <p:spPr>
          <a:xfrm>
            <a:off x="1171575" y="1633538"/>
            <a:ext cx="10387634" cy="3875441"/>
          </a:xfrm>
          <a:prstGeom prst="rect">
            <a:avLst/>
          </a:prstGeom>
          <a:noFill/>
          <a:ln>
            <a:noFill/>
          </a:ln>
        </p:spPr>
      </p:pic>
    </p:spTree>
    <p:extLst>
      <p:ext uri="{BB962C8B-B14F-4D97-AF65-F5344CB8AC3E}">
        <p14:creationId xmlns:p14="http://schemas.microsoft.com/office/powerpoint/2010/main" val="1086342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316;p13">
            <a:extLst>
              <a:ext uri="{FF2B5EF4-FFF2-40B4-BE49-F238E27FC236}">
                <a16:creationId xmlns:a16="http://schemas.microsoft.com/office/drawing/2014/main" id="{4FEB7DC0-319D-3E0A-4D27-CABDC7E1385A}"/>
              </a:ext>
            </a:extLst>
          </p:cNvPr>
          <p:cNvPicPr preferRelativeResize="0"/>
          <p:nvPr/>
        </p:nvPicPr>
        <p:blipFill rotWithShape="1">
          <a:blip r:embed="rId4">
            <a:alphaModFix/>
          </a:blip>
          <a:srcRect/>
          <a:stretch/>
        </p:blipFill>
        <p:spPr>
          <a:xfrm>
            <a:off x="998083" y="1256887"/>
            <a:ext cx="10031227" cy="5011756"/>
          </a:xfrm>
          <a:prstGeom prst="rect">
            <a:avLst/>
          </a:prstGeom>
          <a:noFill/>
          <a:ln>
            <a:noFill/>
          </a:ln>
        </p:spPr>
      </p:pic>
    </p:spTree>
    <p:extLst>
      <p:ext uri="{BB962C8B-B14F-4D97-AF65-F5344CB8AC3E}">
        <p14:creationId xmlns:p14="http://schemas.microsoft.com/office/powerpoint/2010/main" val="10471387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334;p14">
            <a:extLst>
              <a:ext uri="{FF2B5EF4-FFF2-40B4-BE49-F238E27FC236}">
                <a16:creationId xmlns:a16="http://schemas.microsoft.com/office/drawing/2014/main" id="{029E99C5-EE64-2DED-78CC-DD74B301C053}"/>
              </a:ext>
            </a:extLst>
          </p:cNvPr>
          <p:cNvPicPr preferRelativeResize="0"/>
          <p:nvPr/>
        </p:nvPicPr>
        <p:blipFill rotWithShape="1">
          <a:blip r:embed="rId4">
            <a:alphaModFix/>
          </a:blip>
          <a:srcRect/>
          <a:stretch/>
        </p:blipFill>
        <p:spPr>
          <a:xfrm>
            <a:off x="586936" y="1047750"/>
            <a:ext cx="10462063" cy="4645126"/>
          </a:xfrm>
          <a:prstGeom prst="rect">
            <a:avLst/>
          </a:prstGeom>
          <a:noFill/>
          <a:ln>
            <a:noFill/>
          </a:ln>
        </p:spPr>
      </p:pic>
    </p:spTree>
    <p:extLst>
      <p:ext uri="{BB962C8B-B14F-4D97-AF65-F5344CB8AC3E}">
        <p14:creationId xmlns:p14="http://schemas.microsoft.com/office/powerpoint/2010/main" val="29954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FA65DCA-D4CA-045B-D6DC-F1AF41206C7F}"/>
              </a:ext>
            </a:extLst>
          </p:cNvPr>
          <p:cNvSpPr txBox="1"/>
          <p:nvPr/>
        </p:nvSpPr>
        <p:spPr>
          <a:xfrm>
            <a:off x="546653" y="1720840"/>
            <a:ext cx="11121886" cy="2554545"/>
          </a:xfrm>
          <a:prstGeom prst="rect">
            <a:avLst/>
          </a:prstGeom>
          <a:noFill/>
        </p:spPr>
        <p:txBody>
          <a:bodyPr wrap="square">
            <a:spAutoFit/>
          </a:bodyPr>
          <a:lstStyle/>
          <a:p>
            <a:pPr marL="0" marR="0" lvl="0" indent="0" algn="l" rtl="0">
              <a:spcBef>
                <a:spcPts val="0"/>
              </a:spcBef>
              <a:spcAft>
                <a:spcPts val="0"/>
              </a:spcAft>
              <a:buNone/>
            </a:pPr>
            <a:r>
              <a:rPr lang="en-US" sz="2000" u="sng" dirty="0">
                <a:solidFill>
                  <a:srgbClr val="00B0F0"/>
                </a:solidFill>
                <a:latin typeface="Calibri"/>
                <a:ea typeface="Calibri"/>
                <a:cs typeface="Calibri"/>
                <a:sym typeface="Calibri"/>
              </a:rPr>
              <a:t>Introduction:</a:t>
            </a:r>
          </a:p>
          <a:p>
            <a:pPr marL="0" marR="0" lvl="0" indent="0" algn="l" rtl="0">
              <a:spcBef>
                <a:spcPts val="0"/>
              </a:spcBef>
              <a:spcAft>
                <a:spcPts val="0"/>
              </a:spcAft>
              <a:buNone/>
            </a:pPr>
            <a:endParaRPr lang="en-US" sz="2000" u="sng" dirty="0">
              <a:solidFill>
                <a:srgbClr val="00B0F0"/>
              </a:solidFill>
              <a:latin typeface="Calibri"/>
              <a:ea typeface="Calibri"/>
              <a:cs typeface="Calibri"/>
              <a:sym typeface="Calibri"/>
            </a:endParaRPr>
          </a:p>
          <a:p>
            <a:pPr marL="0" marR="0" lvl="0" indent="0" algn="l" rtl="0">
              <a:spcBef>
                <a:spcPts val="0"/>
              </a:spcBef>
              <a:spcAft>
                <a:spcPts val="0"/>
              </a:spcAft>
              <a:buNone/>
            </a:pPr>
            <a:r>
              <a:rPr lang="en-US" sz="2000" u="sng" dirty="0">
                <a:solidFill>
                  <a:srgbClr val="00B0F0"/>
                </a:solidFill>
                <a:latin typeface="Calibri"/>
                <a:ea typeface="Calibri"/>
                <a:cs typeface="Calibri"/>
                <a:sym typeface="Calibri"/>
              </a:rPr>
              <a:t>Financial management overview</a:t>
            </a:r>
            <a:endParaRPr lang="en-US" sz="2000" dirty="0"/>
          </a:p>
          <a:p>
            <a:pPr marL="0" marR="0" lvl="0" indent="0" algn="l" rtl="0">
              <a:spcBef>
                <a:spcPts val="0"/>
              </a:spcBef>
              <a:spcAft>
                <a:spcPts val="0"/>
              </a:spcAft>
              <a:buNone/>
            </a:pPr>
            <a:r>
              <a:rPr lang="en-US" sz="2000" dirty="0">
                <a:solidFill>
                  <a:schemeClr val="dk1"/>
                </a:solidFill>
                <a:latin typeface="Calibri"/>
                <a:ea typeface="Calibri"/>
                <a:cs typeface="Calibri"/>
                <a:sym typeface="Calibri"/>
              </a:rPr>
              <a:t>Project engineers (PEs) and project managers (PMs) are not typically known as accountants. Their responsibilities as construction managers (CMs) generally revolve around the paperwork documentation performed at the jobsite to support superintendents and subcontractors in the construction of a building. And, although much of the financial management activities performed at the jobsite are not thought of as ‘accounting’ but they do fall under the cost accounting umbrella, </a:t>
            </a:r>
            <a:endParaRPr lang="en-US" sz="2000" dirty="0"/>
          </a:p>
        </p:txBody>
      </p:sp>
    </p:spTree>
    <p:extLst>
      <p:ext uri="{BB962C8B-B14F-4D97-AF65-F5344CB8AC3E}">
        <p14:creationId xmlns:p14="http://schemas.microsoft.com/office/powerpoint/2010/main" val="10889582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822BD91-94BA-4BC3-B7BA-FCF87C38E3EF}"/>
              </a:ext>
            </a:extLst>
          </p:cNvPr>
          <p:cNvSpPr txBox="1"/>
          <p:nvPr/>
        </p:nvSpPr>
        <p:spPr>
          <a:xfrm>
            <a:off x="347870" y="2136339"/>
            <a:ext cx="11151704" cy="2677656"/>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especially when we add  financial management in the title. In addition, everything that is done at the jobsite is connected with the operations of the construction company in the home office, and it is important that jobsite managers understand why they manage finances and how management of finances relates to the operation of the home office accounting department. This course is focus is on the financial operations of the construction jobsite team and how they interface with the accounting needs of the home office.</a:t>
            </a:r>
            <a:endParaRPr lang="en-US" sz="2400" dirty="0"/>
          </a:p>
        </p:txBody>
      </p:sp>
    </p:spTree>
    <p:extLst>
      <p:ext uri="{BB962C8B-B14F-4D97-AF65-F5344CB8AC3E}">
        <p14:creationId xmlns:p14="http://schemas.microsoft.com/office/powerpoint/2010/main" val="15588661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4A12CC1-F7D4-890C-B158-FD7B731ADCBB}"/>
              </a:ext>
            </a:extLst>
          </p:cNvPr>
          <p:cNvSpPr txBox="1"/>
          <p:nvPr/>
        </p:nvSpPr>
        <p:spPr>
          <a:xfrm>
            <a:off x="367747" y="1997839"/>
            <a:ext cx="11300791" cy="3416320"/>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There are many detailed studies on cost accounting, including construction cost accounting.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There are also many pure studies on project management, including construction project management, but the glue that ties these two topics together is a broader study of construction financial management. Financial management includes many CM topics, beyond just cost accounting,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including:</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Estimating anticipated construction costs,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Cost control</a:t>
            </a:r>
            <a:endParaRPr lang="en-US" sz="2400" dirty="0"/>
          </a:p>
        </p:txBody>
      </p:sp>
    </p:spTree>
    <p:extLst>
      <p:ext uri="{BB962C8B-B14F-4D97-AF65-F5344CB8AC3E}">
        <p14:creationId xmlns:p14="http://schemas.microsoft.com/office/powerpoint/2010/main" val="3920725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A2014CE-7955-B2C7-3011-FB8356945114}"/>
              </a:ext>
            </a:extLst>
          </p:cNvPr>
          <p:cNvSpPr txBox="1"/>
          <p:nvPr/>
        </p:nvSpPr>
        <p:spPr>
          <a:xfrm>
            <a:off x="487017" y="1136132"/>
            <a:ext cx="11489635" cy="2677656"/>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 Cash flow projections and management,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Processing invoices from subcontractors and suppliers,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Processing pay requests to the project owner,</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Managing change orders,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Financially closing out the construction project, and</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 variety of other advanced financial management topics such as activity-based costing, lean construction techniques, time value of money, taxes and audits.</a:t>
            </a:r>
          </a:p>
        </p:txBody>
      </p:sp>
    </p:spTree>
    <p:extLst>
      <p:ext uri="{BB962C8B-B14F-4D97-AF65-F5344CB8AC3E}">
        <p14:creationId xmlns:p14="http://schemas.microsoft.com/office/powerpoint/2010/main" val="2746494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742B99D-E889-CD71-F1E1-2B6AEF77DD45}"/>
              </a:ext>
            </a:extLst>
          </p:cNvPr>
          <p:cNvSpPr txBox="1"/>
          <p:nvPr/>
        </p:nvSpPr>
        <p:spPr>
          <a:xfrm>
            <a:off x="467139" y="1997839"/>
            <a:ext cx="10694504" cy="3046988"/>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Construction is a risky business. Construction failures are very high every year, especially with smaller start-up contractors. There are many statistics and metrics regarding how many contractors fail each year. Because construction is such a risky business, construction company owners or investors therefore expect a very high rate of return (ROR) on their investment. If all they could get on their out-of-pocket up-front investment in the company was 1–2%, then they would be better off putting their money in the bank where it is insured by the Federal Government and earning a guaranteed interest rate. </a:t>
            </a:r>
          </a:p>
        </p:txBody>
      </p:sp>
    </p:spTree>
    <p:extLst>
      <p:ext uri="{BB962C8B-B14F-4D97-AF65-F5344CB8AC3E}">
        <p14:creationId xmlns:p14="http://schemas.microsoft.com/office/powerpoint/2010/main" val="32189511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61A3F93D-2135-ECDF-8943-9489E65ABBCC}"/>
              </a:ext>
            </a:extLst>
          </p:cNvPr>
          <p:cNvSpPr txBox="1"/>
          <p:nvPr/>
        </p:nvSpPr>
        <p:spPr>
          <a:xfrm>
            <a:off x="308113" y="1305342"/>
            <a:ext cx="11569147" cy="4154984"/>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In order to receive an acceptable ROR, contractors need to understand and manage their accounting and financial risks and responsibilities. There are many causes or warning signs that a contractor might be in jeopardy of failing financially. These signs are important for not only the internal ownership of the company to be aware of, but also external strategic partners or stakeholders such as the contractor’s bank and bonding companies, among others. The first and most common sign that financial difficulties may be boding is the lack of a good financial management plan or system. Some of the signs that a contractor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may be suffering financial difficulty include: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Inefficient financial management system,</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Borrowed on their credit line to the limit,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Poor estimating processes and/or results,</a:t>
            </a:r>
            <a:endParaRPr lang="en-US" sz="2400" dirty="0"/>
          </a:p>
        </p:txBody>
      </p:sp>
    </p:spTree>
    <p:extLst>
      <p:ext uri="{BB962C8B-B14F-4D97-AF65-F5344CB8AC3E}">
        <p14:creationId xmlns:p14="http://schemas.microsoft.com/office/powerpoint/2010/main" val="4291374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57E5AE8-2CC8-3653-901D-1B3F1733F870}"/>
              </a:ext>
            </a:extLst>
          </p:cNvPr>
          <p:cNvSpPr txBox="1"/>
          <p:nvPr/>
        </p:nvSpPr>
        <p:spPr>
          <a:xfrm>
            <a:off x="586408" y="1653211"/>
            <a:ext cx="11330609" cy="4524315"/>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Poor project management systems and personnel,</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An adequate business plan is not in place,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Internal and external communication problems, among others.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Often contractors think an increase in volume or total revenue will solve all of their financial problems.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This is not necessarily the best solution. There are many reasons a contractor will choose to pursue construction work or feel they have the resources to do so. Some of the reasons they may choose to either bid or propose on a new construction project, or not to bid, include the following:</a:t>
            </a:r>
            <a:endParaRPr lang="en-US" sz="2400" dirty="0"/>
          </a:p>
          <a:p>
            <a:pPr marL="342900" marR="0" lvl="0" indent="-34290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Although contractors are not expected to provide the construction loan, as will be discussed later, they still must have a sufficient positive cash flow, especially early in the project;</a:t>
            </a:r>
            <a:endParaRPr lang="en-US" sz="2400" dirty="0"/>
          </a:p>
        </p:txBody>
      </p:sp>
    </p:spTree>
    <p:extLst>
      <p:ext uri="{BB962C8B-B14F-4D97-AF65-F5344CB8AC3E}">
        <p14:creationId xmlns:p14="http://schemas.microsoft.com/office/powerpoint/2010/main" val="36864685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A12610D-3D6C-66DB-6755-C0C31607A7C7}"/>
              </a:ext>
            </a:extLst>
          </p:cNvPr>
          <p:cNvSpPr txBox="1"/>
          <p:nvPr/>
        </p:nvSpPr>
        <p:spPr>
          <a:xfrm>
            <a:off x="1172817" y="2136339"/>
            <a:ext cx="10614992" cy="3046988"/>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 The contractor has sufficient bonding capacity which is especially important on a public bid project;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Qualified and available employees are already on the payroll and ready to start a new project;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The contractor has the necessary construction equipment, or immediate access to equipment;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The home office overhead is staffed adequately with specialists to support the project team including estimators, schedulers, and cost accountants;</a:t>
            </a:r>
          </a:p>
        </p:txBody>
      </p:sp>
    </p:spTree>
    <p:extLst>
      <p:ext uri="{BB962C8B-B14F-4D97-AF65-F5344CB8AC3E}">
        <p14:creationId xmlns:p14="http://schemas.microsoft.com/office/powerpoint/2010/main" val="37666567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B655237-FD0C-DD90-8DDB-F30B7F0F050F}"/>
              </a:ext>
            </a:extLst>
          </p:cNvPr>
          <p:cNvSpPr txBox="1"/>
          <p:nvPr/>
        </p:nvSpPr>
        <p:spPr>
          <a:xfrm>
            <a:off x="496957" y="1720840"/>
            <a:ext cx="11310730" cy="3785652"/>
          </a:xfrm>
          <a:prstGeom prst="rect">
            <a:avLst/>
          </a:prstGeom>
          <a:noFill/>
        </p:spPr>
        <p:txBody>
          <a:bodyPr wrap="square">
            <a:spAutoFit/>
          </a:bodyPr>
          <a:lstStyle/>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The contractor’s answers to all of these issues affecting their decision to pursue a project also </a:t>
            </a:r>
            <a:endParaRPr lang="en-US" sz="2400" dirty="0"/>
          </a:p>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The contractor already has a positive history with the client, or is interested in a future relationship with the client, and/or they have a positive history with the architect or engineer, or </a:t>
            </a:r>
            <a:endParaRPr lang="en-US" sz="2400" dirty="0"/>
          </a:p>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are interested in a future relationship with those firms;</a:t>
            </a:r>
            <a:endParaRPr lang="en-US" sz="2400" dirty="0"/>
          </a:p>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This type of work is already a specialty of the contractor; and/or </a:t>
            </a:r>
            <a:endParaRPr lang="en-US" sz="2400" dirty="0"/>
          </a:p>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The contractor could use additional backlog.</a:t>
            </a:r>
            <a:endParaRPr lang="en-US" sz="2400" dirty="0"/>
          </a:p>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impact the company’s finances and approach to accounting both in the home office and at the jobsite</a:t>
            </a:r>
          </a:p>
        </p:txBody>
      </p:sp>
    </p:spTree>
    <p:extLst>
      <p:ext uri="{BB962C8B-B14F-4D97-AF65-F5344CB8AC3E}">
        <p14:creationId xmlns:p14="http://schemas.microsoft.com/office/powerpoint/2010/main" val="2253474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7FEC49-934C-2845-0583-B5ECF6DD7EC8}"/>
              </a:ext>
            </a:extLst>
          </p:cNvPr>
          <p:cNvSpPr txBox="1"/>
          <p:nvPr/>
        </p:nvSpPr>
        <p:spPr>
          <a:xfrm>
            <a:off x="526774" y="2259449"/>
            <a:ext cx="11251096" cy="2677656"/>
          </a:xfrm>
          <a:prstGeom prst="rect">
            <a:avLst/>
          </a:prstGeom>
          <a:noFill/>
        </p:spPr>
        <p:txBody>
          <a:bodyPr wrap="square">
            <a:spAutoFit/>
          </a:bodyPr>
          <a:lstStyle/>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Accounting purposes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There are several reasons a contractor should establish a formal cost accounting system, both at the home office and at the jobsite. Four of the more prominent ones include: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Prepare financial statements for internal and external use;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Process cash-in (revenue) and cash-out (expenditures);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Prepare and file taxes as required by the Federal Government as well as some state and local jurisdictions;</a:t>
            </a:r>
            <a:endParaRPr lang="en-US" sz="2400" dirty="0"/>
          </a:p>
        </p:txBody>
      </p:sp>
    </p:spTree>
    <p:extLst>
      <p:ext uri="{BB962C8B-B14F-4D97-AF65-F5344CB8AC3E}">
        <p14:creationId xmlns:p14="http://schemas.microsoft.com/office/powerpoint/2010/main" val="14342394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37347EF-27B3-5914-E225-A17D9D78DD6A}"/>
              </a:ext>
            </a:extLst>
          </p:cNvPr>
          <p:cNvSpPr txBox="1"/>
          <p:nvPr/>
        </p:nvSpPr>
        <p:spPr>
          <a:xfrm>
            <a:off x="626165" y="2274838"/>
            <a:ext cx="11330609" cy="2677656"/>
          </a:xfrm>
          <a:prstGeom prst="rect">
            <a:avLst/>
          </a:prstGeom>
          <a:noFill/>
        </p:spPr>
        <p:txBody>
          <a:bodyPr wrap="square">
            <a:spAutoFit/>
          </a:bodyPr>
          <a:lstStyle/>
          <a:p>
            <a:pPr marL="457200" indent="-457200">
              <a:buFont typeface="Arial" panose="020B0604020202020204" pitchFamily="34" charset="0"/>
              <a:buChar char="•"/>
            </a:pPr>
            <a:r>
              <a:rPr lang="en-US" sz="2400" dirty="0">
                <a:solidFill>
                  <a:schemeClr val="dk1"/>
                </a:solidFill>
                <a:latin typeface="Calibri"/>
                <a:ea typeface="Calibri"/>
                <a:cs typeface="Calibri"/>
                <a:sym typeface="Calibri"/>
              </a:rPr>
              <a:t>Manage the internal financial affairs of the company:</a:t>
            </a:r>
            <a:endParaRPr lang="en-US" sz="2400" dirty="0">
              <a:solidFill>
                <a:prstClr val="black"/>
              </a:solidFill>
              <a:latin typeface="Calibri" panose="020F0502020204030204"/>
              <a:sym typeface="Calibri"/>
            </a:endParaRPr>
          </a:p>
          <a:p>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Are we making money?</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Are we returning an adequate return on equity (ROE) to our investors?</a:t>
            </a:r>
            <a:endParaRPr lang="en-US" sz="2400" dirty="0"/>
          </a:p>
          <a:p>
            <a:pPr marL="342900" marR="0" lvl="0" indent="-342900" algn="l" rtl="0">
              <a:spcBef>
                <a:spcPts val="0"/>
              </a:spcBef>
              <a:spcAft>
                <a:spcPts val="0"/>
              </a:spcAft>
              <a:buClr>
                <a:schemeClr val="dk1"/>
              </a:buClr>
              <a:buSzPts val="2400"/>
              <a:buFont typeface="Arial"/>
              <a:buChar char="•"/>
            </a:pPr>
            <a:r>
              <a:rPr lang="en-US" sz="2400" dirty="0">
                <a:solidFill>
                  <a:schemeClr val="dk1"/>
                </a:solidFill>
                <a:latin typeface="Calibri"/>
                <a:ea typeface="Calibri"/>
                <a:cs typeface="Calibri"/>
                <a:sym typeface="Calibri"/>
              </a:rPr>
              <a:t>Are we focusing on the proper type of work? </a:t>
            </a:r>
          </a:p>
          <a:p>
            <a:pPr marL="342900" marR="0" lvl="0" indent="-342900" algn="l" rtl="0">
              <a:spcBef>
                <a:spcPts val="0"/>
              </a:spcBef>
              <a:spcAft>
                <a:spcPts val="0"/>
              </a:spcAft>
              <a:buClr>
                <a:schemeClr val="dk1"/>
              </a:buClr>
              <a:buSzPts val="2400"/>
              <a:buFont typeface="Arial"/>
              <a:buChar char="•"/>
            </a:pPr>
            <a:r>
              <a:rPr lang="en-US" sz="2400" dirty="0">
                <a:solidFill>
                  <a:schemeClr val="dk1"/>
                </a:solidFill>
                <a:latin typeface="Calibri"/>
                <a:ea typeface="Calibri"/>
                <a:cs typeface="Calibri"/>
                <a:sym typeface="Calibri"/>
              </a:rPr>
              <a:t>Is our company operating in the proper market?</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How are our people performing?</a:t>
            </a:r>
          </a:p>
        </p:txBody>
      </p:sp>
    </p:spTree>
    <p:extLst>
      <p:ext uri="{BB962C8B-B14F-4D97-AF65-F5344CB8AC3E}">
        <p14:creationId xmlns:p14="http://schemas.microsoft.com/office/powerpoint/2010/main" val="3742451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27889DC-0D04-2778-045C-CF27BFFCF8F7}"/>
              </a:ext>
            </a:extLst>
          </p:cNvPr>
          <p:cNvSpPr txBox="1"/>
          <p:nvPr/>
        </p:nvSpPr>
        <p:spPr>
          <a:xfrm>
            <a:off x="178903" y="1997839"/>
            <a:ext cx="11738113" cy="2677656"/>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Consistency is important for cost accounting and financial management for contractors. Their financial reporting tools must be consistent from year to year, from project to project, and from month to month within each project. In order to report costs and projected profits consistently, contractors must have reliable financial management systems in place, particularly as it relates to cost control.</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Cost control in construction is an important topic and it is important to distinguish between cost reporting and cost control, especially as it relates to jobsite cost accounting.</a:t>
            </a:r>
          </a:p>
        </p:txBody>
      </p:sp>
    </p:spTree>
    <p:extLst>
      <p:ext uri="{BB962C8B-B14F-4D97-AF65-F5344CB8AC3E}">
        <p14:creationId xmlns:p14="http://schemas.microsoft.com/office/powerpoint/2010/main" val="25264798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7C7626CC-D625-A278-BCF4-FCF20FF1DADD}"/>
              </a:ext>
            </a:extLst>
          </p:cNvPr>
          <p:cNvSpPr txBox="1"/>
          <p:nvPr/>
        </p:nvSpPr>
        <p:spPr>
          <a:xfrm>
            <a:off x="914399" y="1859340"/>
            <a:ext cx="10734261" cy="3046988"/>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 foremost question to ask is: Can the jobsite team really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control costs or are they simply just reporting costs? And can they really ‘control’ the operations of the construction craftsmen in the field, or are they doing their best to ‘manage’ the process so that the craftsmen can achieve the estimate?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Most construction management and cost accounting </a:t>
            </a:r>
            <a:r>
              <a:rPr lang="en-US" sz="2400" dirty="0">
                <a:ea typeface="Calibri"/>
              </a:rPr>
              <a:t> </a:t>
            </a:r>
            <a:r>
              <a:rPr lang="en-US" sz="2400" dirty="0">
                <a:solidFill>
                  <a:schemeClr val="dk1"/>
                </a:solidFill>
                <a:latin typeface="Calibri"/>
                <a:ea typeface="Calibri"/>
                <a:cs typeface="Calibri"/>
                <a:sym typeface="Calibri"/>
              </a:rPr>
              <a:t>textbooks focus their cost control discussion simply on cost reporting. But if timely modifications and corrections are not made to the processes, the jobsite management team is not properly managing costs and cannot achieve the bottom-line fee, let alone improve it</a:t>
            </a:r>
          </a:p>
        </p:txBody>
      </p:sp>
    </p:spTree>
    <p:extLst>
      <p:ext uri="{BB962C8B-B14F-4D97-AF65-F5344CB8AC3E}">
        <p14:creationId xmlns:p14="http://schemas.microsoft.com/office/powerpoint/2010/main" val="40269178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E4CB774-1B0C-3372-CCD3-F3502E2FACD4}"/>
              </a:ext>
            </a:extLst>
          </p:cNvPr>
          <p:cNvSpPr txBox="1"/>
          <p:nvPr/>
        </p:nvSpPr>
        <p:spPr>
          <a:xfrm>
            <a:off x="864704" y="904461"/>
            <a:ext cx="10774018"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To have an effective cost control system the construction project team must follow some basic rules: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Cost reporting data has to be timely and accurate. If actual cost data was not input to the accounting system accurately, then the results will be of no value to the jobsite team.</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
                <a:prstClr val="black"/>
              </a:buClr>
              <a:buSzPts val="24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Eighty percent of the costs and risk on a project fall within 20% of the construction activities – this is known as the Pareto 80-20 rule. </a:t>
            </a:r>
          </a:p>
          <a:p>
            <a:pPr marL="342900" marR="0" lvl="0" indent="-342900" algn="l" defTabSz="914400" rtl="0" eaLnBrk="1" fontAlgn="auto" latinLnBrk="0" hangingPunct="1">
              <a:lnSpc>
                <a:spcPct val="100000"/>
              </a:lnSpc>
              <a:spcBef>
                <a:spcPts val="0"/>
              </a:spcBef>
              <a:spcAft>
                <a:spcPts val="0"/>
              </a:spcAft>
              <a:buClr>
                <a:prstClr val="black"/>
              </a:buClr>
              <a:buSzPts val="24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jobsite team should focus on the riskiest activities.</a:t>
            </a:r>
          </a:p>
        </p:txBody>
      </p:sp>
    </p:spTree>
    <p:extLst>
      <p:ext uri="{BB962C8B-B14F-4D97-AF65-F5344CB8AC3E}">
        <p14:creationId xmlns:p14="http://schemas.microsoft.com/office/powerpoint/2010/main" val="17590534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C9E0AA7-209B-08B6-3F95-9A911B4D8F6C}"/>
              </a:ext>
            </a:extLst>
          </p:cNvPr>
          <p:cNvSpPr txBox="1"/>
          <p:nvPr/>
        </p:nvSpPr>
        <p:spPr>
          <a:xfrm>
            <a:off x="765313" y="1136130"/>
            <a:ext cx="10863470" cy="3539430"/>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20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original estimate and schedule should be shared with the contractor’s field supervision including superintendents and foremen. In order for them to plan and implement the work they need to have been given the complete picture.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There are many bad examples of construction cost accounting, especially as it relates to cost control. We will be sharing some of these throughout the text. There are a few good ones sprinkled in as well. Here are a couple of examples to get you started: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04055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2221D03-6CFD-37CC-2B79-AF5865E0E954}"/>
              </a:ext>
            </a:extLst>
          </p:cNvPr>
          <p:cNvSpPr txBox="1"/>
          <p:nvPr/>
        </p:nvSpPr>
        <p:spPr>
          <a:xfrm>
            <a:off x="467139" y="1166843"/>
            <a:ext cx="10793896" cy="4524315"/>
          </a:xfrm>
          <a:prstGeom prst="rect">
            <a:avLst/>
          </a:prstGeom>
          <a:noFill/>
        </p:spPr>
        <p:txBody>
          <a:bodyPr wrap="square">
            <a:spAutoFit/>
          </a:bodyPr>
          <a:lstStyle/>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Example One:</a:t>
            </a:r>
            <a:endParaRPr lang="en-US" sz="2400" dirty="0"/>
          </a:p>
          <a:p>
            <a:pPr marL="0" marR="0" lvl="0" indent="0" algn="l" rtl="0">
              <a:spcBef>
                <a:spcPts val="0"/>
              </a:spcBef>
              <a:spcAft>
                <a:spcPts val="0"/>
              </a:spcAft>
              <a:buNone/>
            </a:pPr>
            <a:endParaRPr lang="en-US" sz="2400" b="1" u="sng" dirty="0">
              <a:solidFill>
                <a:schemeClr val="accent1"/>
              </a:solidFill>
              <a:latin typeface="Calibri"/>
              <a:ea typeface="Calibri"/>
              <a:cs typeface="Calibri"/>
              <a:sym typeface="Calibri"/>
            </a:endParaRPr>
          </a:p>
          <a:p>
            <a:pPr marL="0" marR="0" lvl="0" indent="0" algn="l" rtl="0">
              <a:spcBef>
                <a:spcPts val="0"/>
              </a:spcBef>
              <a:spcAft>
                <a:spcPts val="0"/>
              </a:spcAft>
              <a:buNone/>
            </a:pPr>
            <a:r>
              <a:rPr lang="en-US" sz="2400" u="sng" dirty="0">
                <a:solidFill>
                  <a:schemeClr val="accent1"/>
                </a:solidFill>
                <a:latin typeface="Calibri"/>
                <a:ea typeface="Calibri"/>
                <a:cs typeface="Calibri"/>
                <a:sym typeface="Calibri"/>
              </a:rPr>
              <a:t> </a:t>
            </a:r>
            <a:r>
              <a:rPr lang="en-US" sz="2400" dirty="0">
                <a:solidFill>
                  <a:schemeClr val="dk1"/>
                </a:solidFill>
                <a:latin typeface="Calibri"/>
                <a:ea typeface="Calibri"/>
                <a:cs typeface="Calibri"/>
                <a:sym typeface="Calibri"/>
              </a:rPr>
              <a:t>This very large international contractor was constructing power plants in the 1980s that cost billions of dollars. There were 1,000 engineers in the office producing design for the 5,000 craftsmen in the field. Design changes and building code changes were occurring so often that it was easy to lose track of the original or current budget. Only two years out of college, this 24-year-old cost engineer was promoted to chief estimator on a $5 billion construction project, and although completely unqualified for the position, he gladly accepted it. At that time, the way the contractor forecasted next year’s expenditures was to take last year’s expenditures, regardless of where they were spent, and simply add 10% to it. It is no wonder these projects cost so much money. This is not the  proper way to create a cost forecast.</a:t>
            </a:r>
            <a:endParaRPr lang="en-US" sz="2400" dirty="0"/>
          </a:p>
        </p:txBody>
      </p:sp>
    </p:spTree>
    <p:extLst>
      <p:ext uri="{BB962C8B-B14F-4D97-AF65-F5344CB8AC3E}">
        <p14:creationId xmlns:p14="http://schemas.microsoft.com/office/powerpoint/2010/main" val="1362563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D614096-1D96-C94F-F864-FD5E447BA5EE}"/>
              </a:ext>
            </a:extLst>
          </p:cNvPr>
          <p:cNvSpPr txBox="1"/>
          <p:nvPr/>
        </p:nvSpPr>
        <p:spPr>
          <a:xfrm>
            <a:off x="526775" y="993914"/>
            <a:ext cx="11052312" cy="2616101"/>
          </a:xfrm>
          <a:prstGeom prst="rect">
            <a:avLst/>
          </a:prstGeom>
          <a:noFill/>
        </p:spPr>
        <p:txBody>
          <a:bodyPr wrap="square">
            <a:spAutoFit/>
          </a:bodyPr>
          <a:lstStyle/>
          <a:p>
            <a:pPr marL="0" marR="0" lvl="0" indent="0" algn="l" rtl="0">
              <a:spcBef>
                <a:spcPts val="0"/>
              </a:spcBef>
              <a:spcAft>
                <a:spcPts val="0"/>
              </a:spcAft>
              <a:buNone/>
            </a:pPr>
            <a:r>
              <a:rPr lang="en-US" sz="2000" b="1" u="sng" dirty="0">
                <a:solidFill>
                  <a:schemeClr val="accent1"/>
                </a:solidFill>
                <a:latin typeface="Calibri"/>
                <a:ea typeface="Calibri"/>
                <a:cs typeface="Calibri"/>
                <a:sym typeface="Calibri"/>
              </a:rPr>
              <a:t>Introduction to the built environment</a:t>
            </a:r>
            <a:endParaRPr lang="en-US" sz="1400" dirty="0"/>
          </a:p>
          <a:p>
            <a:pPr marL="0" marR="0" lvl="0" indent="0" algn="l" rtl="0">
              <a:spcBef>
                <a:spcPts val="0"/>
              </a:spcBef>
              <a:spcAft>
                <a:spcPts val="0"/>
              </a:spcAft>
              <a:buNone/>
            </a:pPr>
            <a:endParaRPr lang="en-US"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dirty="0">
                <a:solidFill>
                  <a:schemeClr val="dk1"/>
                </a:solidFill>
                <a:latin typeface="Calibri"/>
                <a:ea typeface="Calibri"/>
                <a:cs typeface="Calibri"/>
                <a:sym typeface="Calibri"/>
              </a:rPr>
              <a:t>There are three major participants in all built environment projects. ‘to construction management,’ will explain how these different firms might arrange themselves and contract with each other to deliver construction projects on different occasions. </a:t>
            </a:r>
          </a:p>
          <a:p>
            <a:pPr marL="0" marR="0" lvl="0" indent="0" algn="l" rtl="0">
              <a:spcBef>
                <a:spcPts val="0"/>
              </a:spcBef>
              <a:spcAft>
                <a:spcPts val="0"/>
              </a:spcAft>
              <a:buNone/>
            </a:pPr>
            <a:r>
              <a:rPr lang="en-US" sz="1800" dirty="0">
                <a:solidFill>
                  <a:schemeClr val="dk1"/>
                </a:solidFill>
                <a:latin typeface="Calibri"/>
                <a:ea typeface="Calibri"/>
                <a:cs typeface="Calibri"/>
                <a:sym typeface="Calibri"/>
              </a:rPr>
              <a:t>Every project has: </a:t>
            </a:r>
          </a:p>
          <a:p>
            <a:pPr marL="0" marR="0" lvl="0" indent="0" algn="l" rtl="0">
              <a:spcBef>
                <a:spcPts val="0"/>
              </a:spcBef>
              <a:spcAft>
                <a:spcPts val="0"/>
              </a:spcAft>
              <a:buNone/>
            </a:pPr>
            <a:r>
              <a:rPr lang="en-US" sz="1800" u="sng" dirty="0" err="1">
                <a:solidFill>
                  <a:srgbClr val="C00000"/>
                </a:solidFill>
                <a:latin typeface="Calibri"/>
                <a:ea typeface="Calibri"/>
                <a:cs typeface="Calibri"/>
                <a:sym typeface="Calibri"/>
              </a:rPr>
              <a:t>clients</a:t>
            </a:r>
            <a:r>
              <a:rPr lang="en-US" sz="1800" dirty="0" err="1">
                <a:solidFill>
                  <a:schemeClr val="dk1"/>
                </a:solidFill>
                <a:latin typeface="Calibri"/>
                <a:ea typeface="Calibri"/>
                <a:cs typeface="Calibri"/>
                <a:sym typeface="Calibri"/>
              </a:rPr>
              <a:t>,which</a:t>
            </a:r>
            <a:r>
              <a:rPr lang="en-US" sz="1800" dirty="0">
                <a:solidFill>
                  <a:schemeClr val="dk1"/>
                </a:solidFill>
                <a:latin typeface="Calibri"/>
                <a:ea typeface="Calibri"/>
                <a:cs typeface="Calibri"/>
                <a:sym typeface="Calibri"/>
              </a:rPr>
              <a:t> will also be referred to as project owners or simply owners;</a:t>
            </a:r>
            <a:r>
              <a:rPr lang="en-US" sz="1800" dirty="0">
                <a:solidFill>
                  <a:srgbClr val="C00000"/>
                </a:solidFill>
                <a:latin typeface="Calibri"/>
                <a:ea typeface="Calibri"/>
                <a:cs typeface="Calibri"/>
                <a:sym typeface="Calibri"/>
              </a:rPr>
              <a:t> </a:t>
            </a:r>
          </a:p>
          <a:p>
            <a:pPr marL="0" marR="0" lvl="0" indent="0" algn="l" rtl="0">
              <a:spcBef>
                <a:spcPts val="0"/>
              </a:spcBef>
              <a:spcAft>
                <a:spcPts val="0"/>
              </a:spcAft>
              <a:buNone/>
            </a:pPr>
            <a:r>
              <a:rPr lang="en-US" sz="1800" u="sng" dirty="0">
                <a:solidFill>
                  <a:srgbClr val="C00000"/>
                </a:solidFill>
                <a:latin typeface="Calibri"/>
                <a:ea typeface="Calibri"/>
                <a:cs typeface="Calibri"/>
                <a:sym typeface="Calibri"/>
              </a:rPr>
              <a:t>designers</a:t>
            </a:r>
            <a:r>
              <a:rPr lang="en-US" sz="1800" dirty="0">
                <a:solidFill>
                  <a:schemeClr val="dk1"/>
                </a:solidFill>
                <a:latin typeface="Calibri"/>
                <a:ea typeface="Calibri"/>
                <a:cs typeface="Calibri"/>
                <a:sym typeface="Calibri"/>
              </a:rPr>
              <a:t>, including architects and many different types of engineers; and </a:t>
            </a:r>
            <a:r>
              <a:rPr lang="en-US" sz="1800" u="sng" dirty="0">
                <a:solidFill>
                  <a:srgbClr val="C00000"/>
                </a:solidFill>
                <a:latin typeface="Calibri"/>
                <a:ea typeface="Calibri"/>
                <a:cs typeface="Calibri"/>
                <a:sym typeface="Calibri"/>
              </a:rPr>
              <a:t>construction managers </a:t>
            </a:r>
            <a:r>
              <a:rPr lang="en-US" sz="1800" dirty="0">
                <a:solidFill>
                  <a:schemeClr val="dk1"/>
                </a:solidFill>
                <a:latin typeface="Calibri"/>
                <a:ea typeface="Calibri"/>
                <a:cs typeface="Calibri"/>
                <a:sym typeface="Calibri"/>
              </a:rPr>
              <a:t>and/or </a:t>
            </a:r>
            <a:r>
              <a:rPr lang="en-US" sz="1800" dirty="0">
                <a:solidFill>
                  <a:srgbClr val="C00000"/>
                </a:solidFill>
                <a:latin typeface="Calibri"/>
                <a:ea typeface="Calibri"/>
                <a:cs typeface="Calibri"/>
                <a:sym typeface="Calibri"/>
              </a:rPr>
              <a:t>general contractors</a:t>
            </a:r>
            <a:r>
              <a:rPr lang="en-US" sz="1800" dirty="0">
                <a:solidFill>
                  <a:schemeClr val="dk1"/>
                </a:solidFill>
                <a:latin typeface="Calibri"/>
                <a:ea typeface="Calibri"/>
                <a:cs typeface="Calibri"/>
                <a:sym typeface="Calibri"/>
              </a:rPr>
              <a:t>.</a:t>
            </a:r>
            <a:endParaRPr lang="en-US" sz="1400" dirty="0"/>
          </a:p>
        </p:txBody>
      </p:sp>
    </p:spTree>
    <p:extLst>
      <p:ext uri="{BB962C8B-B14F-4D97-AF65-F5344CB8AC3E}">
        <p14:creationId xmlns:p14="http://schemas.microsoft.com/office/powerpoint/2010/main" val="19765840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7CE82AEA-F760-B504-E043-0102F65A01FE}"/>
              </a:ext>
            </a:extLst>
          </p:cNvPr>
          <p:cNvSpPr txBox="1"/>
          <p:nvPr/>
        </p:nvSpPr>
        <p:spPr>
          <a:xfrm>
            <a:off x="1321904" y="1321904"/>
            <a:ext cx="10495722" cy="1938992"/>
          </a:xfrm>
          <a:prstGeom prst="rect">
            <a:avLst/>
          </a:prstGeom>
          <a:noFill/>
        </p:spPr>
        <p:txBody>
          <a:bodyPr wrap="square">
            <a:spAutoFit/>
          </a:bodyPr>
          <a:lstStyle/>
          <a:p>
            <a:r>
              <a:rPr lang="en-US" sz="2400" dirty="0">
                <a:solidFill>
                  <a:schemeClr val="dk1"/>
                </a:solidFill>
                <a:latin typeface="Calibri"/>
                <a:ea typeface="Calibri"/>
                <a:cs typeface="Calibri"/>
                <a:sym typeface="Calibri"/>
              </a:rPr>
              <a:t>There are also many </a:t>
            </a:r>
            <a:r>
              <a:rPr lang="en-US" sz="2400" u="sng" dirty="0">
                <a:solidFill>
                  <a:srgbClr val="C00000"/>
                </a:solidFill>
                <a:latin typeface="Calibri"/>
                <a:ea typeface="Calibri"/>
                <a:cs typeface="Calibri"/>
                <a:sym typeface="Calibri"/>
              </a:rPr>
              <a:t>consultants and subcontractors </a:t>
            </a:r>
            <a:r>
              <a:rPr lang="en-US" sz="2400" dirty="0">
                <a:solidFill>
                  <a:schemeClr val="dk1"/>
                </a:solidFill>
                <a:latin typeface="Calibri"/>
                <a:ea typeface="Calibri"/>
                <a:cs typeface="Calibri"/>
                <a:sym typeface="Calibri"/>
              </a:rPr>
              <a:t>which will contract through or report to these three primary participants. One type of consultant that connects on many levels of cost accounting is the </a:t>
            </a:r>
            <a:r>
              <a:rPr lang="en-US" sz="2400" dirty="0">
                <a:solidFill>
                  <a:schemeClr val="accent4">
                    <a:lumMod val="75000"/>
                  </a:schemeClr>
                </a:solidFill>
                <a:latin typeface="Calibri"/>
                <a:ea typeface="Calibri"/>
                <a:cs typeface="Calibri"/>
                <a:sym typeface="Calibri"/>
              </a:rPr>
              <a:t>certified public accountant </a:t>
            </a:r>
            <a:r>
              <a:rPr lang="en-US" sz="2400" dirty="0">
                <a:solidFill>
                  <a:schemeClr val="dk1"/>
                </a:solidFill>
                <a:latin typeface="Calibri"/>
                <a:ea typeface="Calibri"/>
                <a:cs typeface="Calibri"/>
                <a:sym typeface="Calibri"/>
              </a:rPr>
              <a:t>who may help all built environment (BE) participants prepare their books, especially for taxes and audits</a:t>
            </a:r>
            <a:endParaRPr lang="en-US" sz="2400" dirty="0"/>
          </a:p>
        </p:txBody>
      </p:sp>
    </p:spTree>
    <p:extLst>
      <p:ext uri="{BB962C8B-B14F-4D97-AF65-F5344CB8AC3E}">
        <p14:creationId xmlns:p14="http://schemas.microsoft.com/office/powerpoint/2010/main" val="34361075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BDB46C4-75C3-C908-694F-56D96284C500}"/>
              </a:ext>
            </a:extLst>
          </p:cNvPr>
          <p:cNvSpPr txBox="1"/>
          <p:nvPr/>
        </p:nvSpPr>
        <p:spPr>
          <a:xfrm>
            <a:off x="983974" y="1443841"/>
            <a:ext cx="10624930" cy="4524315"/>
          </a:xfrm>
          <a:prstGeom prst="rect">
            <a:avLst/>
          </a:prstGeom>
          <a:noFill/>
        </p:spPr>
        <p:txBody>
          <a:bodyPr wrap="square">
            <a:spAutoFit/>
          </a:bodyPr>
          <a:lstStyle/>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Construction types/industry sectors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Construction projects can be categorized into different sectors along the lines of type of building or how the facility is utilized. The following are </a:t>
            </a:r>
            <a:r>
              <a:rPr lang="en-US" sz="2400" dirty="0">
                <a:solidFill>
                  <a:schemeClr val="accent4">
                    <a:lumMod val="75000"/>
                  </a:schemeClr>
                </a:solidFill>
                <a:latin typeface="Calibri"/>
                <a:ea typeface="Calibri"/>
                <a:cs typeface="Calibri"/>
                <a:sym typeface="Calibri"/>
              </a:rPr>
              <a:t>examples of some broad construction industry sectors:</a:t>
            </a:r>
            <a:endParaRPr lang="en-US" sz="2400" dirty="0">
              <a:solidFill>
                <a:schemeClr val="accent4">
                  <a:lumMod val="75000"/>
                </a:schemeClr>
              </a:solidFill>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t>
            </a:r>
            <a:r>
              <a:rPr lang="en-US" sz="2400" dirty="0">
                <a:solidFill>
                  <a:srgbClr val="00B050"/>
                </a:solidFill>
                <a:latin typeface="Calibri"/>
                <a:ea typeface="Calibri"/>
                <a:cs typeface="Calibri"/>
                <a:sym typeface="Calibri"/>
              </a:rPr>
              <a:t>Commercial</a:t>
            </a:r>
            <a:r>
              <a:rPr lang="en-US" sz="2400" dirty="0">
                <a:solidFill>
                  <a:schemeClr val="dk1"/>
                </a:solidFill>
                <a:latin typeface="Calibri"/>
                <a:ea typeface="Calibri"/>
                <a:cs typeface="Calibri"/>
                <a:sym typeface="Calibri"/>
              </a:rPr>
              <a:t>, which includes retail, office, schools, fire stations, churches, and others. </a:t>
            </a:r>
            <a:endParaRPr lang="en-US" sz="2400" dirty="0"/>
          </a:p>
          <a:p>
            <a:pPr marL="0" marR="0" lvl="0" indent="0" algn="l" rtl="0">
              <a:spcBef>
                <a:spcPts val="0"/>
              </a:spcBef>
              <a:spcAft>
                <a:spcPts val="0"/>
              </a:spcAft>
              <a:buNone/>
            </a:pPr>
            <a:r>
              <a:rPr lang="en-US" sz="2400" dirty="0">
                <a:solidFill>
                  <a:srgbClr val="00B050"/>
                </a:solidFill>
                <a:latin typeface="Calibri"/>
                <a:ea typeface="Calibri"/>
                <a:cs typeface="Calibri"/>
                <a:sym typeface="Calibri"/>
              </a:rPr>
              <a:t>*Entertainment and hospitality </a:t>
            </a:r>
            <a:r>
              <a:rPr lang="en-US" sz="2400" dirty="0">
                <a:solidFill>
                  <a:schemeClr val="dk1"/>
                </a:solidFill>
                <a:latin typeface="Calibri"/>
                <a:ea typeface="Calibri"/>
                <a:cs typeface="Calibri"/>
                <a:sym typeface="Calibri"/>
              </a:rPr>
              <a:t>are subsets of commercial and includes movie theaters, bowling alleys, and restaurants.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t>
            </a:r>
            <a:r>
              <a:rPr lang="en-US" sz="2400" dirty="0">
                <a:solidFill>
                  <a:srgbClr val="00B050"/>
                </a:solidFill>
                <a:latin typeface="Calibri"/>
                <a:ea typeface="Calibri"/>
                <a:cs typeface="Calibri"/>
                <a:sym typeface="Calibri"/>
              </a:rPr>
              <a:t>Residential</a:t>
            </a:r>
            <a:r>
              <a:rPr lang="en-US" sz="2400" dirty="0">
                <a:solidFill>
                  <a:schemeClr val="dk1"/>
                </a:solidFill>
                <a:latin typeface="Calibri"/>
                <a:ea typeface="Calibri"/>
                <a:cs typeface="Calibri"/>
                <a:sym typeface="Calibri"/>
              </a:rPr>
              <a:t> including individual spec home and custom home construction. Residential also includes apartments, condominiums, senior housing, and hotels – especially if wood-framed as they include materials and methods similar to apartments.</a:t>
            </a:r>
            <a:endParaRPr lang="en-US" sz="2400" dirty="0"/>
          </a:p>
        </p:txBody>
      </p:sp>
    </p:spTree>
    <p:extLst>
      <p:ext uri="{BB962C8B-B14F-4D97-AF65-F5344CB8AC3E}">
        <p14:creationId xmlns:p14="http://schemas.microsoft.com/office/powerpoint/2010/main" val="28572392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2BF6A2A-465F-A138-2387-B96B1AC87C1D}"/>
              </a:ext>
            </a:extLst>
          </p:cNvPr>
          <p:cNvSpPr txBox="1"/>
          <p:nvPr/>
        </p:nvSpPr>
        <p:spPr>
          <a:xfrm>
            <a:off x="626165" y="2413338"/>
            <a:ext cx="10455965" cy="1569660"/>
          </a:xfrm>
          <a:prstGeom prst="rect">
            <a:avLst/>
          </a:prstGeom>
          <a:noFill/>
        </p:spPr>
        <p:txBody>
          <a:bodyPr wrap="square">
            <a:spAutoFit/>
          </a:bodyPr>
          <a:lstStyle/>
          <a:p>
            <a:r>
              <a:rPr lang="en-US" sz="2400" dirty="0">
                <a:solidFill>
                  <a:schemeClr val="dk1"/>
                </a:solidFill>
                <a:latin typeface="Calibri"/>
                <a:ea typeface="Calibri"/>
                <a:cs typeface="Calibri"/>
                <a:sym typeface="Calibri"/>
              </a:rPr>
              <a:t>* </a:t>
            </a:r>
            <a:r>
              <a:rPr lang="en-US" sz="2400" dirty="0">
                <a:solidFill>
                  <a:srgbClr val="00B050"/>
                </a:solidFill>
                <a:latin typeface="Calibri"/>
                <a:ea typeface="Calibri"/>
                <a:cs typeface="Calibri"/>
                <a:sym typeface="Calibri"/>
              </a:rPr>
              <a:t>Heavy civil projects </a:t>
            </a:r>
            <a:r>
              <a:rPr lang="en-US" sz="2400" dirty="0">
                <a:solidFill>
                  <a:schemeClr val="dk1"/>
                </a:solidFill>
                <a:latin typeface="Calibri"/>
                <a:ea typeface="Calibri"/>
                <a:cs typeface="Calibri"/>
                <a:sym typeface="Calibri"/>
              </a:rPr>
              <a:t>include bridges, roads, and utility projects.</a:t>
            </a:r>
            <a:endParaRPr lang="en-US" sz="2400" dirty="0">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t>
            </a:r>
            <a:r>
              <a:rPr lang="en-US" sz="2400" dirty="0">
                <a:solidFill>
                  <a:srgbClr val="669BBC"/>
                </a:solidFill>
                <a:latin typeface="Calibri"/>
                <a:ea typeface="Calibri"/>
                <a:cs typeface="Calibri"/>
                <a:sym typeface="Calibri"/>
              </a:rPr>
              <a:t>Commercial contractors </a:t>
            </a:r>
            <a:r>
              <a:rPr lang="en-US" sz="2400" dirty="0">
                <a:solidFill>
                  <a:schemeClr val="dk1"/>
                </a:solidFill>
                <a:latin typeface="Calibri"/>
                <a:ea typeface="Calibri"/>
                <a:cs typeface="Calibri"/>
                <a:sym typeface="Calibri"/>
              </a:rPr>
              <a:t>may also build hi-rise residential apartments or hotels, as the materials and processes are similar to constructing an office building.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Some </a:t>
            </a:r>
            <a:r>
              <a:rPr lang="en-US" sz="2400" dirty="0">
                <a:solidFill>
                  <a:schemeClr val="tx1"/>
                </a:solidFill>
                <a:latin typeface="Calibri"/>
                <a:ea typeface="Calibri"/>
                <a:cs typeface="Calibri"/>
                <a:sym typeface="Calibri"/>
              </a:rPr>
              <a:t>commercial contractors </a:t>
            </a:r>
            <a:r>
              <a:rPr lang="en-US" sz="2400" dirty="0">
                <a:solidFill>
                  <a:schemeClr val="dk1"/>
                </a:solidFill>
                <a:latin typeface="Calibri"/>
                <a:ea typeface="Calibri"/>
                <a:cs typeface="Calibri"/>
                <a:sym typeface="Calibri"/>
              </a:rPr>
              <a:t>may also have a high-end custom home division.</a:t>
            </a:r>
            <a:endParaRPr lang="en-US" sz="2400" dirty="0"/>
          </a:p>
        </p:txBody>
      </p:sp>
    </p:spTree>
    <p:extLst>
      <p:ext uri="{BB962C8B-B14F-4D97-AF65-F5344CB8AC3E}">
        <p14:creationId xmlns:p14="http://schemas.microsoft.com/office/powerpoint/2010/main" val="40052938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0454730F-7332-985D-7287-CFC3D70C8440}"/>
              </a:ext>
            </a:extLst>
          </p:cNvPr>
          <p:cNvSpPr txBox="1"/>
          <p:nvPr/>
        </p:nvSpPr>
        <p:spPr>
          <a:xfrm>
            <a:off x="1431235" y="2690336"/>
            <a:ext cx="9591261" cy="1938992"/>
          </a:xfrm>
          <a:prstGeom prst="rect">
            <a:avLst/>
          </a:prstGeom>
          <a:noFill/>
        </p:spPr>
        <p:txBody>
          <a:bodyPr wrap="square">
            <a:spAutoFit/>
          </a:bodyPr>
          <a:lstStyle/>
          <a:p>
            <a:pPr marL="457200" indent="-457200">
              <a:buFont typeface="Arial" panose="020B0604020202020204" pitchFamily="34" charset="0"/>
              <a:buChar char="•"/>
            </a:pPr>
            <a:r>
              <a:rPr lang="en-US" sz="2400" dirty="0">
                <a:solidFill>
                  <a:schemeClr val="dk1"/>
                </a:solidFill>
                <a:latin typeface="Calibri"/>
                <a:ea typeface="Calibri"/>
                <a:cs typeface="Calibri"/>
                <a:sym typeface="Calibri"/>
              </a:rPr>
              <a:t>Commercial contractors may also build hi-rise residential apartments or hotels, as the materials and processes are similar to constructing an office building. </a:t>
            </a:r>
            <a:endParaRPr lang="en-US" sz="2400" dirty="0">
              <a:latin typeface="Calibri"/>
              <a:ea typeface="Calibri"/>
              <a:cs typeface="Calibri"/>
              <a:sym typeface="Calibri"/>
            </a:endParaRPr>
          </a:p>
          <a:p>
            <a:pPr marL="457200" indent="-457200">
              <a:buFont typeface="Arial" panose="020B0604020202020204" pitchFamily="34" charset="0"/>
              <a:buChar char="•"/>
            </a:pPr>
            <a:r>
              <a:rPr lang="en-US" sz="2400" dirty="0">
                <a:latin typeface="Calibri"/>
                <a:ea typeface="Calibri"/>
                <a:cs typeface="Calibri"/>
                <a:sym typeface="Calibri"/>
              </a:rPr>
              <a:t>Some larger residential contractors may also construct smaller   commercial projects</a:t>
            </a:r>
            <a:endParaRPr lang="en-US" sz="2400" dirty="0">
              <a:latin typeface="Calibri"/>
              <a:ea typeface="Calibri"/>
              <a:cs typeface="Calibri"/>
            </a:endParaRPr>
          </a:p>
        </p:txBody>
      </p:sp>
    </p:spTree>
    <p:extLst>
      <p:ext uri="{BB962C8B-B14F-4D97-AF65-F5344CB8AC3E}">
        <p14:creationId xmlns:p14="http://schemas.microsoft.com/office/powerpoint/2010/main" val="39333830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4FEB8DC-17F3-5534-602E-69646E6EE2B6}"/>
              </a:ext>
            </a:extLst>
          </p:cNvPr>
          <p:cNvSpPr txBox="1"/>
          <p:nvPr/>
        </p:nvSpPr>
        <p:spPr>
          <a:xfrm>
            <a:off x="725557" y="1720839"/>
            <a:ext cx="11231217" cy="3416320"/>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Civil construction companies may also have a commercial division, but very few civil contractors would build residential projects.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Specialty contractors are subcontractors which specialize in one or more facet of work, such as a roofing subcontractor or a landscape subcontractor. Specialty contractors work within </a:t>
            </a:r>
            <a:r>
              <a:rPr lang="en-US" sz="2400" dirty="0">
                <a:sym typeface="Calibri"/>
              </a:rPr>
              <a:t> </a:t>
            </a:r>
            <a:r>
              <a:rPr lang="en-US" sz="2400" dirty="0">
                <a:solidFill>
                  <a:schemeClr val="dk1"/>
                </a:solidFill>
                <a:latin typeface="Calibri"/>
                <a:ea typeface="Calibri"/>
                <a:cs typeface="Calibri"/>
                <a:sym typeface="Calibri"/>
              </a:rPr>
              <a:t>all of these sectors and may specialize in one or more sector similar to general contractors.</a:t>
            </a:r>
            <a:endParaRPr lang="en-US" sz="2400" dirty="0"/>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b="1" dirty="0">
                <a:solidFill>
                  <a:schemeClr val="dk1"/>
                </a:solidFill>
                <a:latin typeface="Calibri"/>
                <a:ea typeface="Calibri"/>
                <a:cs typeface="Calibri"/>
                <a:sym typeface="Calibri"/>
              </a:rPr>
              <a:t>Many of these sectors, and/or industry types, each have potentially different cost accounting and financial management applications.</a:t>
            </a:r>
            <a:endParaRPr lang="en-US" sz="2400" b="1" dirty="0"/>
          </a:p>
        </p:txBody>
      </p:sp>
    </p:spTree>
    <p:extLst>
      <p:ext uri="{BB962C8B-B14F-4D97-AF65-F5344CB8AC3E}">
        <p14:creationId xmlns:p14="http://schemas.microsoft.com/office/powerpoint/2010/main" val="9585889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273E765-5258-F9B9-52D4-9876BA5B83AE}"/>
              </a:ext>
            </a:extLst>
          </p:cNvPr>
          <p:cNvSpPr txBox="1"/>
          <p:nvPr/>
        </p:nvSpPr>
        <p:spPr>
          <a:xfrm>
            <a:off x="496957" y="1967062"/>
            <a:ext cx="11290852" cy="3046988"/>
          </a:xfrm>
          <a:prstGeom prst="rect">
            <a:avLst/>
          </a:prstGeom>
          <a:noFill/>
        </p:spPr>
        <p:txBody>
          <a:bodyPr wrap="square">
            <a:spAutoFit/>
          </a:bodyPr>
          <a:lstStyle/>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Accounting managers</a:t>
            </a:r>
            <a:endParaRPr lang="en-US" sz="2400" dirty="0"/>
          </a:p>
          <a:p>
            <a:pPr marL="0" marR="0" lvl="0" indent="0" algn="l" rtl="0">
              <a:spcBef>
                <a:spcPts val="0"/>
              </a:spcBef>
              <a:spcAft>
                <a:spcPts val="0"/>
              </a:spcAft>
              <a:buNone/>
            </a:pPr>
            <a:endParaRPr lang="en-US" sz="2400" b="1" u="sng" dirty="0">
              <a:solidFill>
                <a:schemeClr val="accent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‘Introduction to construction management,’ will expand on the various BE firms and construction-company personnel. As it relates to cost accounting and financial management, the home office team includes the chief executive officer (CEO), the chief financial officer (CFO), and his or her supporting accounting department. Some of the accounting personnel may include positions such as the controller comptroller (the person responsible for the accounting operations of a business).</a:t>
            </a:r>
          </a:p>
        </p:txBody>
      </p:sp>
    </p:spTree>
    <p:extLst>
      <p:ext uri="{BB962C8B-B14F-4D97-AF65-F5344CB8AC3E}">
        <p14:creationId xmlns:p14="http://schemas.microsoft.com/office/powerpoint/2010/main" val="12424075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C3B6258-A320-D776-57AD-D7B3E50D54B9}"/>
              </a:ext>
            </a:extLst>
          </p:cNvPr>
          <p:cNvSpPr txBox="1"/>
          <p:nvPr/>
        </p:nvSpPr>
        <p:spPr>
          <a:xfrm>
            <a:off x="1143000" y="993913"/>
            <a:ext cx="10197548"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bookkeeper, payroll clerk, accounts payable clerk, accounts receivable clerk, and others.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The jobsite team is headed up by the project manager and the site superintendent. Foremen and project engineers, who may also be known as the jobsite cost accountant or cost engineer, work for the superintendent and PM respectively. Contractual terms will have an impact as to who is located at the home office or the field and potentially what their titles might be on any particular project.</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68599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041B3732-F56D-4461-E98B-7F15592CF53D}"/>
              </a:ext>
            </a:extLst>
          </p:cNvPr>
          <p:cNvSpPr txBox="1"/>
          <p:nvPr/>
        </p:nvSpPr>
        <p:spPr>
          <a:xfrm>
            <a:off x="745435" y="1397675"/>
            <a:ext cx="10774017" cy="4154984"/>
          </a:xfrm>
          <a:prstGeom prst="rect">
            <a:avLst/>
          </a:prstGeom>
          <a:noFill/>
        </p:spPr>
        <p:txBody>
          <a:bodyPr wrap="square">
            <a:spAutoFit/>
          </a:bodyPr>
          <a:lstStyle/>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Accounting cycle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 cost accounting cycle includes many different steps and functions which overlap and interplay with phases of construction and cost control steps. </a:t>
            </a:r>
            <a:r>
              <a:rPr lang="en-US" sz="2400" dirty="0">
                <a:latin typeface="Calibri"/>
                <a:ea typeface="Calibri"/>
                <a:cs typeface="Calibri"/>
                <a:sym typeface="Calibri"/>
              </a:rPr>
              <a:t>T</a:t>
            </a:r>
            <a:r>
              <a:rPr lang="en-US" sz="2400" dirty="0">
                <a:solidFill>
                  <a:schemeClr val="dk1"/>
                </a:solidFill>
                <a:latin typeface="Calibri"/>
                <a:ea typeface="Calibri"/>
                <a:cs typeface="Calibri"/>
                <a:sym typeface="Calibri"/>
              </a:rPr>
              <a:t>here are many dependencies between the home office accounting operation and the cost engineering conducted at the jobsite. Some of the cost accounting steps,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which form the basis for the following , include: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Estimate database maintenance;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Estimate preparation;</a:t>
            </a:r>
            <a:endParaRPr lang="en-US" sz="24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Construction award and assignment of a job number by the accounting department;</a:t>
            </a:r>
            <a:endParaRPr lang="en-US" sz="24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Buyout of subcontractors and estimate adjustment and assignment of cost codes;</a:t>
            </a:r>
            <a:endParaRPr lang="en-US" sz="2400" dirty="0"/>
          </a:p>
        </p:txBody>
      </p:sp>
    </p:spTree>
    <p:extLst>
      <p:ext uri="{BB962C8B-B14F-4D97-AF65-F5344CB8AC3E}">
        <p14:creationId xmlns:p14="http://schemas.microsoft.com/office/powerpoint/2010/main" val="420915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4FBF8BBE-9EEF-A464-EA43-973834F690F5}"/>
              </a:ext>
            </a:extLst>
          </p:cNvPr>
          <p:cNvSpPr txBox="1"/>
          <p:nvPr/>
        </p:nvSpPr>
        <p:spPr>
          <a:xfrm>
            <a:off x="1023729" y="1997839"/>
            <a:ext cx="10853531" cy="2677656"/>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Pay request process including payments received from the client and payments made to subcontractors and suppliers;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*Incorporation of change orders into the project plan and the cost control system;</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 Modifications to the cost control system if there are problems;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Home office reporting by the PM including monthly fee forecasts;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Financial close-out, including lien releases and retention; and</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As-built estimate and database update.</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ECD5B2AA-E9FB-40C4-AD4C-6CBB71026893}"/>
</file>

<file path=docProps/app.xml><?xml version="1.0" encoding="utf-8"?>
<Properties xmlns="http://schemas.openxmlformats.org/officeDocument/2006/extended-properties" xmlns:vt="http://schemas.openxmlformats.org/officeDocument/2006/docPropsVTypes">
  <TotalTime>1093</TotalTime>
  <Words>2403</Words>
  <Application>Microsoft Office PowerPoint</Application>
  <PresentationFormat>Widescreen</PresentationFormat>
  <Paragraphs>133</Paragraphs>
  <Slides>37</Slides>
  <Notes>35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30</cp:revision>
  <dcterms:created xsi:type="dcterms:W3CDTF">2023-04-29T09:08:00Z</dcterms:created>
  <dcterms:modified xsi:type="dcterms:W3CDTF">2024-06-05T16:46:03Z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