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59" r:id="rId3"/>
    <p:sldId id="260" r:id="rId4"/>
    <p:sldId id="311" r:id="rId5"/>
    <p:sldId id="384" r:id="rId6"/>
    <p:sldId id="377" r:id="rId7"/>
    <p:sldId id="378" r:id="rId8"/>
    <p:sldId id="385" r:id="rId9"/>
    <p:sldId id="386" r:id="rId10"/>
    <p:sldId id="387" r:id="rId11"/>
    <p:sldId id="388" r:id="rId12"/>
    <p:sldId id="391" r:id="rId13"/>
    <p:sldId id="389" r:id="rId14"/>
    <p:sldId id="390" r:id="rId15"/>
    <p:sldId id="392" r:id="rId16"/>
    <p:sldId id="393" r:id="rId17"/>
    <p:sldId id="394" r:id="rId18"/>
    <p:sldId id="395" r:id="rId19"/>
    <p:sldId id="396" r:id="rId20"/>
    <p:sldId id="397" r:id="rId21"/>
    <p:sldId id="398" r:id="rId22"/>
    <p:sldId id="399" r:id="rId23"/>
    <p:sldId id="400" r:id="rId24"/>
    <p:sldId id="402" r:id="rId25"/>
    <p:sldId id="403" r:id="rId26"/>
    <p:sldId id="420" r:id="rId27"/>
    <p:sldId id="404" r:id="rId28"/>
    <p:sldId id="421" r:id="rId29"/>
    <p:sldId id="422" r:id="rId30"/>
    <p:sldId id="405" r:id="rId31"/>
    <p:sldId id="406" r:id="rId32"/>
    <p:sldId id="423" r:id="rId33"/>
    <p:sldId id="407" r:id="rId34"/>
    <p:sldId id="424" r:id="rId35"/>
    <p:sldId id="425" r:id="rId36"/>
    <p:sldId id="426" r:id="rId37"/>
    <p:sldId id="408" r:id="rId38"/>
    <p:sldId id="409" r:id="rId39"/>
    <p:sldId id="427" r:id="rId40"/>
    <p:sldId id="428" r:id="rId41"/>
    <p:sldId id="410" r:id="rId42"/>
    <p:sldId id="411" r:id="rId43"/>
    <p:sldId id="429" r:id="rId44"/>
    <p:sldId id="430" r:id="rId45"/>
    <p:sldId id="412" r:id="rId46"/>
    <p:sldId id="376" r:id="rId4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7" d="100"/>
          <a:sy n="47" d="100"/>
        </p:scale>
        <p:origin x="66" y="5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16/07/43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70087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8962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66900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47260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3582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7910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31128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45737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39243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1799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5948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0992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9588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25064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92686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67567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91146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0725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764247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2676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16468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39920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54736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75627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35528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73862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8179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5027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5354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68815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07787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97458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17719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70725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17151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79816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18734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983237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09817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65930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56037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4795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16/07/43</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16/07/43</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4</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solidFill>
                  <a:schemeClr val="bg1"/>
                </a:solidFill>
                <a:latin typeface="HumanaSansITCStd-Medium"/>
              </a:rPr>
              <a:t>LOGICAL FALLACIES</a:t>
            </a:r>
            <a:endParaRPr lang="en-US" sz="4400" b="1" dirty="0">
              <a:solidFill>
                <a:schemeClr val="bg1"/>
              </a:solidFill>
              <a:latin typeface="Tajawal ExtraBold"/>
              <a:ea typeface="Tajawal ExtraBold"/>
              <a:cs typeface="Tajawal ExtraBold"/>
              <a:sym typeface="Tajawal Extra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2012248" y="2350011"/>
            <a:ext cx="9666288" cy="4493497"/>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relevance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insufficient evidence</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8" y="1421092"/>
            <a:ext cx="11452518" cy="3970318"/>
          </a:xfrm>
          <a:prstGeom prst="rect">
            <a:avLst/>
          </a:prstGeom>
          <a:noFill/>
        </p:spPr>
        <p:txBody>
          <a:bodyPr wrap="square">
            <a:spAutoFit/>
          </a:bodyPr>
          <a:lstStyle/>
          <a:p>
            <a:pPr algn="l"/>
            <a:r>
              <a:rPr lang="en-US" sz="2800" b="1" i="0" u="none" strike="noStrike" baseline="0" dirty="0"/>
              <a:t>We encounter arguments all over the place: in books, advertisements, TV</a:t>
            </a:r>
          </a:p>
          <a:p>
            <a:pPr algn="l"/>
            <a:r>
              <a:rPr lang="en-US" sz="2800" b="1" i="0" u="none" strike="noStrike" baseline="0" dirty="0"/>
              <a:t>talk shows, political speeches, newspaper editorials, class discussions, and late-night bull sessions with our friends. Some of those arguments are sound and convincing, but many are fallacious. An argument is fallacious when it contains one or more logical fallacies. A logical fallacy —or fallacy, for short—is an argument that contains a mistake in reasoning. In this lecture, we discuss many of the most common logical fallacies. In general, these are fallacies that are both frequently committed and often psychologically persuasive.</a:t>
            </a:r>
            <a:endParaRPr lang="ar-SA" sz="2800" b="1" dirty="0"/>
          </a:p>
        </p:txBody>
      </p:sp>
    </p:spTree>
    <p:extLst>
      <p:ext uri="{BB962C8B-B14F-4D97-AF65-F5344CB8AC3E}">
        <p14:creationId xmlns:p14="http://schemas.microsoft.com/office/powerpoint/2010/main" val="86261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565004"/>
            <a:ext cx="11452518" cy="3539430"/>
          </a:xfrm>
          <a:prstGeom prst="rect">
            <a:avLst/>
          </a:prstGeom>
          <a:noFill/>
        </p:spPr>
        <p:txBody>
          <a:bodyPr wrap="square">
            <a:spAutoFit/>
          </a:bodyPr>
          <a:lstStyle/>
          <a:p>
            <a:pPr algn="l"/>
            <a:r>
              <a:rPr lang="en-US" sz="2800" b="1" i="0" u="none" strike="noStrike" baseline="0" dirty="0"/>
              <a:t>There are many common logical fallacies, and they can be classified in various ways. The simplest way is to divide such fallacies into </a:t>
            </a:r>
            <a:r>
              <a:rPr lang="en-US" sz="2800" b="1" i="0" u="none" strike="noStrike" baseline="0" dirty="0">
                <a:solidFill>
                  <a:srgbClr val="FF0000"/>
                </a:solidFill>
              </a:rPr>
              <a:t>two broad groups</a:t>
            </a:r>
            <a:r>
              <a:rPr lang="en-US" sz="2800" b="1" i="0" u="none" strike="noStrike" baseline="0" dirty="0"/>
              <a:t>: fallacies of relevance and fallacies of insufficient evidence</a:t>
            </a:r>
            <a:r>
              <a:rPr lang="en-US" sz="2800" b="1" i="0" u="none" strike="noStrike" baseline="0" dirty="0">
                <a:solidFill>
                  <a:srgbClr val="FF0000"/>
                </a:solidFill>
              </a:rPr>
              <a:t>. Fallacies of relevance</a:t>
            </a:r>
            <a:r>
              <a:rPr lang="en-US" sz="2800" b="1" i="0" u="none" strike="noStrike" baseline="0" dirty="0"/>
              <a:t> are mistakes in reasoning that occur because the premises are logically irrelevant to the conclusion. </a:t>
            </a:r>
            <a:r>
              <a:rPr lang="en-US" sz="2800" b="1" i="0" u="none" strike="noStrike" baseline="0" dirty="0">
                <a:solidFill>
                  <a:srgbClr val="FF0000"/>
                </a:solidFill>
              </a:rPr>
              <a:t>Fallacies of insufficient evidence </a:t>
            </a:r>
            <a:r>
              <a:rPr lang="en-US" sz="2800" b="1" i="0" u="none" strike="noStrike" baseline="0" dirty="0"/>
              <a:t>are mistakes in reasoning that occur because the premises, though logically relevant to the conclusion, fail  to provide sufficient evidence to support the conclusion.</a:t>
            </a:r>
            <a:endParaRPr lang="ar-SA" sz="2800" b="1" dirty="0"/>
          </a:p>
        </p:txBody>
      </p:sp>
    </p:spTree>
    <p:extLst>
      <p:ext uri="{BB962C8B-B14F-4D97-AF65-F5344CB8AC3E}">
        <p14:creationId xmlns:p14="http://schemas.microsoft.com/office/powerpoint/2010/main" val="328414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559332" y="265407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To say that one statement is </a:t>
            </a:r>
            <a:r>
              <a:rPr lang="en-US" sz="2800" b="1" i="1" u="none" strike="noStrike" baseline="0" dirty="0">
                <a:latin typeface="+mn-lt"/>
              </a:rPr>
              <a:t>relevant </a:t>
            </a:r>
            <a:r>
              <a:rPr lang="en-US" sz="2800" b="1" i="0" u="none" strike="noStrike" baseline="0" dirty="0">
                <a:latin typeface="+mn-lt"/>
              </a:rPr>
              <a:t>to another is to say that </a:t>
            </a:r>
            <a:r>
              <a:rPr lang="en-US" sz="2800" b="1" i="1" u="none" strike="noStrike" baseline="0" dirty="0">
                <a:latin typeface="+mn-lt"/>
              </a:rPr>
              <a:t>it counts either </a:t>
            </a:r>
            <a:r>
              <a:rPr lang="en-US" sz="2800" b="1" i="1" u="none" strike="noStrike" baseline="0" dirty="0">
                <a:solidFill>
                  <a:srgbClr val="FF0000"/>
                </a:solidFill>
                <a:latin typeface="+mn-lt"/>
              </a:rPr>
              <a:t>for or against </a:t>
            </a:r>
            <a:r>
              <a:rPr lang="en-US" sz="2800" b="1" i="1" u="none" strike="noStrike" baseline="0" dirty="0">
                <a:latin typeface="+mn-lt"/>
              </a:rPr>
              <a:t>that other statement. </a:t>
            </a:r>
            <a:r>
              <a:rPr lang="en-US" sz="2800" b="1" i="0" u="none" strike="noStrike" baseline="0" dirty="0">
                <a:latin typeface="+mn-lt"/>
              </a:rPr>
              <a:t>In other words, a statement is relevant to another statement </a:t>
            </a:r>
            <a:r>
              <a:rPr lang="en-US" sz="2800" b="1" i="0" u="none" strike="noStrike" baseline="0" dirty="0">
                <a:solidFill>
                  <a:srgbClr val="FF0000"/>
                </a:solidFill>
                <a:latin typeface="+mn-lt"/>
              </a:rPr>
              <a:t>if it provides at least some reason </a:t>
            </a:r>
            <a:r>
              <a:rPr lang="en-US" sz="2800" b="1" i="0" u="none" strike="noStrike" baseline="0" dirty="0">
                <a:latin typeface="+mn-lt"/>
              </a:rPr>
              <a:t>for thinking that the </a:t>
            </a:r>
            <a:r>
              <a:rPr lang="en-US" sz="2800" b="1" i="0" u="none" strike="noStrike" baseline="0" dirty="0">
                <a:solidFill>
                  <a:srgbClr val="FF0000"/>
                </a:solidFill>
                <a:latin typeface="+mn-lt"/>
              </a:rPr>
              <a:t>second statement is true or false</a:t>
            </a:r>
            <a:r>
              <a:rPr lang="en-US" sz="2800" b="1" i="0" u="none" strike="noStrike" baseline="0" dirty="0">
                <a:latin typeface="+mn-lt"/>
              </a:rPr>
              <a:t>. </a:t>
            </a:r>
          </a:p>
          <a:p>
            <a:pPr algn="l"/>
            <a:r>
              <a:rPr lang="en-US" sz="2800" b="1" i="0" u="none" strike="noStrike" baseline="0" dirty="0">
                <a:latin typeface="+mn-lt"/>
              </a:rPr>
              <a:t>There are three ways in which a statement can be relevant or irrelevant</a:t>
            </a:r>
          </a:p>
          <a:p>
            <a:pPr algn="l"/>
            <a:r>
              <a:rPr lang="en-US" sz="2800" b="1" i="0" u="none" strike="noStrike" baseline="0" dirty="0">
                <a:latin typeface="+mn-lt"/>
              </a:rPr>
              <a:t>to another. A statement can be </a:t>
            </a:r>
            <a:r>
              <a:rPr lang="en-US" sz="2800" b="1" i="0" u="none" strike="noStrike" baseline="0" dirty="0">
                <a:solidFill>
                  <a:srgbClr val="FF0000"/>
                </a:solidFill>
                <a:latin typeface="+mn-lt"/>
              </a:rPr>
              <a:t>positively relevant, negatively relevant, or logically irrelevant</a:t>
            </a:r>
            <a:r>
              <a:rPr lang="en-US" sz="2800" b="1" i="0" u="none" strike="noStrike" baseline="0" dirty="0">
                <a:latin typeface="+mn-lt"/>
              </a:rPr>
              <a:t> to another statement.</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4" name="TextBox 13">
            <a:extLst>
              <a:ext uri="{FF2B5EF4-FFF2-40B4-BE49-F238E27FC236}">
                <a16:creationId xmlns:a16="http://schemas.microsoft.com/office/drawing/2014/main" id="{D4188591-7D2A-46B7-9763-256EA53ADDD0}"/>
              </a:ext>
            </a:extLst>
          </p:cNvPr>
          <p:cNvSpPr txBox="1"/>
          <p:nvPr/>
        </p:nvSpPr>
        <p:spPr>
          <a:xfrm>
            <a:off x="2984810" y="436738"/>
            <a:ext cx="6222380" cy="646331"/>
          </a:xfrm>
          <a:prstGeom prst="rect">
            <a:avLst/>
          </a:prstGeom>
          <a:noFill/>
        </p:spPr>
        <p:txBody>
          <a:bodyPr wrap="square">
            <a:spAutoFit/>
          </a:bodyPr>
          <a:lstStyle/>
          <a:p>
            <a:r>
              <a:rPr lang="en-US" sz="3600" b="1" dirty="0">
                <a:solidFill>
                  <a:schemeClr val="bg1"/>
                </a:solidFill>
                <a:latin typeface="HumanaSansITCStd-Medium"/>
              </a:rPr>
              <a:t>T</a:t>
            </a:r>
            <a:r>
              <a:rPr lang="en-US" sz="3600" b="1" i="0" u="none" strike="noStrike" baseline="0" dirty="0">
                <a:solidFill>
                  <a:schemeClr val="bg1"/>
                </a:solidFill>
                <a:latin typeface="HumanaSansITCStd-Medium"/>
              </a:rPr>
              <a:t>HE CONCEPT OF RELEVANCE</a:t>
            </a:r>
            <a:endParaRPr lang="ar-SA" sz="3600" b="1" dirty="0">
              <a:solidFill>
                <a:schemeClr val="bg1"/>
              </a:solidFill>
            </a:endParaRPr>
          </a:p>
        </p:txBody>
      </p:sp>
    </p:spTree>
    <p:extLst>
      <p:ext uri="{BB962C8B-B14F-4D97-AF65-F5344CB8AC3E}">
        <p14:creationId xmlns:p14="http://schemas.microsoft.com/office/powerpoint/2010/main" val="1713852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510063" y="528076"/>
            <a:ext cx="9533101" cy="1325563"/>
          </a:xfrm>
        </p:spPr>
        <p:txBody>
          <a:bodyPr>
            <a:normAutofit fontScale="90000"/>
          </a:bodyPr>
          <a:lstStyle/>
          <a:p>
            <a:r>
              <a:rPr lang="en-US" sz="4000" b="1" dirty="0">
                <a:solidFill>
                  <a:schemeClr val="bg1"/>
                </a:solidFill>
                <a:latin typeface="HumanaSansITCStd-Medium"/>
              </a:rPr>
              <a:t>Positively relevant</a:t>
            </a:r>
            <a:br>
              <a:rPr lang="en-US" sz="4000" b="1" dirty="0">
                <a:solidFill>
                  <a:schemeClr val="bg1"/>
                </a:solidFill>
                <a:latin typeface="HumanaSansITCStd-Medium"/>
              </a:rPr>
            </a:br>
            <a:br>
              <a:rPr lang="ar-SA" sz="4000" b="1" dirty="0">
                <a:solidFill>
                  <a:schemeClr val="bg1"/>
                </a:solidFill>
              </a:rPr>
            </a:br>
            <a:endParaRPr lang="ar-SA" sz="3800"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lstStyle/>
          <a:p>
            <a:pPr marL="0" indent="0">
              <a:buNone/>
            </a:pPr>
            <a:r>
              <a:rPr lang="en-US" b="1" dirty="0"/>
              <a:t>Dogs are cats. Cats are felines. So dogs are felines.</a:t>
            </a:r>
          </a:p>
          <a:p>
            <a:pPr marL="0" indent="0">
              <a:buNone/>
            </a:pPr>
            <a:r>
              <a:rPr lang="en-US" b="1" dirty="0"/>
              <a:t>A statement can be relevant to another statement even if the first statement is completely false. Thus, in the first example, the statement “Dogs are cats” is clearly false. Nevertheless, it is relevant to the statement “Dogs are felines” because if it were true, the latter statement would have to be true as well.</a:t>
            </a:r>
            <a:endParaRPr lang="ar-SA" b="1" dirty="0"/>
          </a:p>
        </p:txBody>
      </p:sp>
    </p:spTree>
    <p:extLst>
      <p:ext uri="{BB962C8B-B14F-4D97-AF65-F5344CB8AC3E}">
        <p14:creationId xmlns:p14="http://schemas.microsoft.com/office/powerpoint/2010/main" val="1500692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390890" y="350373"/>
            <a:ext cx="9533101" cy="1325563"/>
          </a:xfrm>
        </p:spPr>
        <p:txBody>
          <a:bodyPr>
            <a:normAutofit/>
          </a:bodyPr>
          <a:lstStyle/>
          <a:p>
            <a:r>
              <a:rPr lang="en-US" sz="3800" b="1" dirty="0">
                <a:solidFill>
                  <a:schemeClr val="bg1"/>
                </a:solidFill>
              </a:rPr>
              <a:t>Negatively relevant</a:t>
            </a:r>
            <a:br>
              <a:rPr lang="en-US" sz="3800" b="1" dirty="0">
                <a:solidFill>
                  <a:schemeClr val="bg1"/>
                </a:solidFill>
              </a:rPr>
            </a:b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43844" y="1582273"/>
            <a:ext cx="10515600" cy="4351338"/>
          </a:xfrm>
        </p:spPr>
        <p:txBody>
          <a:bodyPr>
            <a:normAutofit/>
          </a:bodyPr>
          <a:lstStyle/>
          <a:p>
            <a:pPr marL="0" indent="0">
              <a:buNone/>
            </a:pPr>
            <a:r>
              <a:rPr lang="en-US" b="1" dirty="0"/>
              <a:t>Statements that count against other statements are said to be negatively relevant to those statements. Here are two examples of negative relevance:</a:t>
            </a:r>
          </a:p>
          <a:p>
            <a:pPr marL="0" indent="0">
              <a:buNone/>
            </a:pPr>
            <a:r>
              <a:rPr lang="en-US" b="1" dirty="0"/>
              <a:t>Marty is a high-school senior. So, Marty likely has a Ph.D.</a:t>
            </a:r>
          </a:p>
          <a:p>
            <a:pPr marL="0" indent="0">
              <a:buNone/>
            </a:pPr>
            <a:r>
              <a:rPr lang="en-US" b="1" dirty="0"/>
              <a:t>Althea is two years old. So, Althea probably goes to college.</a:t>
            </a:r>
          </a:p>
          <a:p>
            <a:pPr marL="0" indent="0">
              <a:buNone/>
            </a:pPr>
            <a:r>
              <a:rPr lang="en-US" b="1" dirty="0"/>
              <a:t>In both examples, the premises are negatively relevant to the conclusion. Each premise, if true, provides at least some reason for thinking that the conclusion is false.</a:t>
            </a:r>
            <a:endParaRPr lang="ar-SA" b="1" dirty="0"/>
          </a:p>
        </p:txBody>
      </p:sp>
    </p:spTree>
    <p:extLst>
      <p:ext uri="{BB962C8B-B14F-4D97-AF65-F5344CB8AC3E}">
        <p14:creationId xmlns:p14="http://schemas.microsoft.com/office/powerpoint/2010/main" val="2426639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633656" y="168311"/>
            <a:ext cx="9533101" cy="1325563"/>
          </a:xfrm>
        </p:spPr>
        <p:txBody>
          <a:bodyPr>
            <a:normAutofit/>
          </a:bodyPr>
          <a:lstStyle/>
          <a:p>
            <a:r>
              <a:rPr lang="en-US" sz="3800" b="1" dirty="0">
                <a:solidFill>
                  <a:schemeClr val="bg1"/>
                </a:solidFill>
                <a:latin typeface="+mn-lt"/>
              </a:rPr>
              <a:t>logically irrelevant </a:t>
            </a:r>
            <a:endParaRPr lang="ar-SA" sz="3800" b="1" dirty="0">
              <a:solidFill>
                <a:schemeClr val="bg1"/>
              </a:solidFill>
              <a:latin typeface="+mn-lt"/>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491276" y="1542470"/>
            <a:ext cx="11503651" cy="4351338"/>
          </a:xfrm>
        </p:spPr>
        <p:txBody>
          <a:bodyPr>
            <a:noAutofit/>
          </a:bodyPr>
          <a:lstStyle/>
          <a:p>
            <a:pPr marL="0" indent="0">
              <a:buNone/>
            </a:pPr>
            <a:r>
              <a:rPr lang="en-US" b="1" dirty="0"/>
              <a:t>A statement is logically irrelevant to another statement if it counts neither for nor against that statement. For example:</a:t>
            </a:r>
          </a:p>
          <a:p>
            <a:pPr marL="0" indent="0">
              <a:buNone/>
            </a:pPr>
            <a:r>
              <a:rPr lang="en-US" b="1" dirty="0"/>
              <a:t>The earth revolves around the sun. Therefore, marijuana should be legalized.</a:t>
            </a:r>
          </a:p>
          <a:p>
            <a:pPr marL="0" indent="0">
              <a:buNone/>
            </a:pPr>
            <a:r>
              <a:rPr lang="en-US" b="1" dirty="0"/>
              <a:t>Last night I dreamed that the Yankees will win the pennant. Therefore, the Yankees will win the pennant.</a:t>
            </a:r>
          </a:p>
          <a:p>
            <a:pPr marL="0" indent="0">
              <a:buNone/>
            </a:pPr>
            <a:r>
              <a:rPr lang="en-US" b="1" dirty="0"/>
              <a:t>Neither of these two premises provides the slightest reason for thinking that its conclusion is either true or false. Thus, they are logically irrelevant to those conclusions.</a:t>
            </a:r>
            <a:endParaRPr lang="ar-SA" b="1" dirty="0"/>
          </a:p>
        </p:txBody>
      </p:sp>
    </p:spTree>
    <p:extLst>
      <p:ext uri="{BB962C8B-B14F-4D97-AF65-F5344CB8AC3E}">
        <p14:creationId xmlns:p14="http://schemas.microsoft.com/office/powerpoint/2010/main" val="698530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886645" y="69386"/>
            <a:ext cx="9533101" cy="1325563"/>
          </a:xfrm>
        </p:spPr>
        <p:txBody>
          <a:bodyPr>
            <a:normAutofit/>
          </a:bodyPr>
          <a:lstStyle/>
          <a:p>
            <a:r>
              <a:rPr lang="en-US" sz="3800" b="1" dirty="0">
                <a:solidFill>
                  <a:schemeClr val="bg1"/>
                </a:solidFill>
              </a:rPr>
              <a:t>FALLACIES OF RELEVANCE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lstStyle/>
          <a:p>
            <a:pPr marL="0" indent="0">
              <a:buNone/>
            </a:pPr>
            <a:r>
              <a:rPr lang="en-US" b="1" dirty="0"/>
              <a:t>There are 11 fallacies of relevance:</a:t>
            </a:r>
            <a:endParaRPr lang="ar-SA" b="1" dirty="0"/>
          </a:p>
        </p:txBody>
      </p:sp>
    </p:spTree>
    <p:extLst>
      <p:ext uri="{BB962C8B-B14F-4D97-AF65-F5344CB8AC3E}">
        <p14:creationId xmlns:p14="http://schemas.microsoft.com/office/powerpoint/2010/main" val="3911773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Personal Attack ( Ad Hominem )</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688349" y="1551114"/>
            <a:ext cx="10702060" cy="4351338"/>
          </a:xfrm>
        </p:spPr>
        <p:txBody>
          <a:bodyPr/>
          <a:lstStyle/>
          <a:p>
            <a:pPr marL="0" indent="0">
              <a:buNone/>
            </a:pPr>
            <a:r>
              <a:rPr lang="en-US" b="1" dirty="0"/>
              <a:t>We commit the fallacy of personal attack when we reject someone’s argument or claim by attacking the person rather than the person’s argument or claim.</a:t>
            </a:r>
          </a:p>
          <a:p>
            <a:pPr marL="0" indent="0">
              <a:buNone/>
            </a:pPr>
            <a:r>
              <a:rPr lang="en-US" b="1" dirty="0"/>
              <a:t>Example: Alex is arguing about racism . Jack said that we should not listen  to Alex because he is a bad person. </a:t>
            </a:r>
          </a:p>
          <a:p>
            <a:pPr marL="0" indent="0">
              <a:buNone/>
            </a:pPr>
            <a:endParaRPr lang="en-US" b="1" dirty="0"/>
          </a:p>
          <a:p>
            <a:pPr marL="0" indent="0">
              <a:buNone/>
            </a:pPr>
            <a:r>
              <a:rPr lang="en-US" b="1" dirty="0"/>
              <a:t>Only if it's related to the argument, then it is not a fallacy.</a:t>
            </a:r>
          </a:p>
          <a:p>
            <a:pPr marL="0" indent="0">
              <a:buNone/>
            </a:pPr>
            <a:r>
              <a:rPr lang="en-US" b="1" dirty="0"/>
              <a:t>For example, Alex is testified against Jack in the court. You mentioned that Alex has a record of lying  history.  </a:t>
            </a:r>
            <a:endParaRPr lang="ar-SA" b="1" dirty="0"/>
          </a:p>
        </p:txBody>
      </p:sp>
    </p:spTree>
    <p:extLst>
      <p:ext uri="{BB962C8B-B14F-4D97-AF65-F5344CB8AC3E}">
        <p14:creationId xmlns:p14="http://schemas.microsoft.com/office/powerpoint/2010/main" val="3954583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Attacking the Motive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407224" y="1411512"/>
            <a:ext cx="10509956" cy="4351338"/>
          </a:xfrm>
        </p:spPr>
        <p:txBody>
          <a:bodyPr>
            <a:normAutofit lnSpcReduction="10000"/>
          </a:bodyPr>
          <a:lstStyle/>
          <a:p>
            <a:pPr marL="0" indent="0">
              <a:buNone/>
            </a:pPr>
            <a:r>
              <a:rPr lang="en-US" b="1" dirty="0"/>
              <a:t>Attacking the motive is the error of criticizing a person’s motivation for offering a particular argument or claim, rather than examining the worth of the argument or claim itself. The pattern of reasoning is fallacious because people with biases or questionable motives do sometimes offer good arguments. You cannot simply assume that because a person has a vested interest in an issue, any position he or she takes on the issue must be false or weakly supported.</a:t>
            </a:r>
          </a:p>
          <a:p>
            <a:pPr marL="0" indent="0">
              <a:buNone/>
            </a:pPr>
            <a:endParaRPr lang="en-US" b="1" dirty="0"/>
          </a:p>
          <a:p>
            <a:pPr marL="0" indent="0">
              <a:buNone/>
            </a:pPr>
            <a:r>
              <a:rPr lang="en-US" b="1" dirty="0"/>
              <a:t>Professor Michaelson has argued in favor of academic tenure. But why should we even listen to Professor Michaelson? As a tenured professor, of course he supports tenure.</a:t>
            </a:r>
            <a:endParaRPr lang="ar-SA" b="1" dirty="0"/>
          </a:p>
        </p:txBody>
      </p:sp>
    </p:spTree>
    <p:extLst>
      <p:ext uri="{BB962C8B-B14F-4D97-AF65-F5344CB8AC3E}">
        <p14:creationId xmlns:p14="http://schemas.microsoft.com/office/powerpoint/2010/main" val="1533110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658899" y="0"/>
            <a:ext cx="9533101" cy="1325563"/>
          </a:xfrm>
        </p:spPr>
        <p:txBody>
          <a:bodyPr>
            <a:normAutofit/>
          </a:bodyPr>
          <a:lstStyle/>
          <a:p>
            <a:r>
              <a:rPr lang="en-US" sz="3800" b="1" dirty="0">
                <a:solidFill>
                  <a:schemeClr val="bg1"/>
                </a:solidFill>
              </a:rPr>
              <a:t>Look Who’s Talking</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lstStyle/>
          <a:p>
            <a:pPr marL="0" indent="0">
              <a:buNone/>
            </a:pPr>
            <a:r>
              <a:rPr lang="en-US" b="1" dirty="0"/>
              <a:t>The fallacy of look who’s talking is committed when an arguer rejects another person’s argument or claim because that person fails to practice what he preaches. </a:t>
            </a:r>
          </a:p>
          <a:p>
            <a:pPr marL="0" indent="0">
              <a:buNone/>
            </a:pPr>
            <a:r>
              <a:rPr lang="en-US" b="1" dirty="0"/>
              <a:t>Example:</a:t>
            </a:r>
          </a:p>
          <a:p>
            <a:pPr marL="0" indent="0">
              <a:buNone/>
            </a:pPr>
            <a:r>
              <a:rPr lang="en-US" b="1" dirty="0"/>
              <a:t>Doctor: You should quit smoking.</a:t>
            </a:r>
          </a:p>
          <a:p>
            <a:pPr marL="0" indent="0">
              <a:buNone/>
            </a:pPr>
            <a:r>
              <a:rPr lang="en-US" b="1" dirty="0"/>
              <a:t>Patient: Look who’s talking! I’ll quit when you do, Dr. Smokestack!</a:t>
            </a:r>
            <a:endParaRPr lang="ar-SA" b="1" dirty="0"/>
          </a:p>
        </p:txBody>
      </p:sp>
    </p:spTree>
    <p:extLst>
      <p:ext uri="{BB962C8B-B14F-4D97-AF65-F5344CB8AC3E}">
        <p14:creationId xmlns:p14="http://schemas.microsoft.com/office/powerpoint/2010/main" val="3872556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226697" y="1411512"/>
            <a:ext cx="10515600" cy="4351338"/>
          </a:xfrm>
        </p:spPr>
        <p:txBody>
          <a:bodyPr>
            <a:normAutofit/>
          </a:bodyPr>
          <a:lstStyle/>
          <a:p>
            <a:pPr marL="0" indent="0">
              <a:buNone/>
            </a:pPr>
            <a:r>
              <a:rPr lang="en-US" b="1" dirty="0"/>
              <a:t>It should be noted, however, that there is nothing fallacious as such in criticizing a person’s hypocritical behavior. </a:t>
            </a:r>
          </a:p>
          <a:p>
            <a:pPr marL="0" indent="0">
              <a:buNone/>
            </a:pPr>
            <a:r>
              <a:rPr lang="en-US" b="1" dirty="0"/>
              <a:t>For example: Jim: Our neighbor Joe gave me a hard time again yesterday about washing our car during this drought emergency. </a:t>
            </a:r>
          </a:p>
          <a:p>
            <a:pPr marL="0" indent="0">
              <a:buNone/>
            </a:pPr>
            <a:r>
              <a:rPr lang="en-US" b="1" dirty="0"/>
              <a:t>Patty: Well, he’s right. But I wish that hypocrite would live up to his own advice. Just last week I saw him watering his lawn in the middle of the afternoon.</a:t>
            </a:r>
          </a:p>
          <a:p>
            <a:pPr marL="0" indent="0">
              <a:buNone/>
            </a:pPr>
            <a:r>
              <a:rPr lang="en-US" b="1" dirty="0"/>
              <a:t>Here, Patty is simply pointing out, justifiably, that their neighbor is a hypocrite. Because she does not reject any argument or claim offered by the neighbor, however, no fallacy is committed.</a:t>
            </a:r>
            <a:endParaRPr lang="ar-SA" b="1" dirty="0"/>
          </a:p>
        </p:txBody>
      </p:sp>
      <p:sp>
        <p:nvSpPr>
          <p:cNvPr id="12" name="Title 1">
            <a:extLst>
              <a:ext uri="{FF2B5EF4-FFF2-40B4-BE49-F238E27FC236}">
                <a16:creationId xmlns:a16="http://schemas.microsoft.com/office/drawing/2014/main" id="{513C23D1-097E-4B70-9ADE-38ECCBBD43CF}"/>
              </a:ext>
            </a:extLst>
          </p:cNvPr>
          <p:cNvSpPr>
            <a:spLocks noGrp="1"/>
          </p:cNvSpPr>
          <p:nvPr>
            <p:ph type="title"/>
          </p:nvPr>
        </p:nvSpPr>
        <p:spPr>
          <a:xfrm>
            <a:off x="2209800" y="85725"/>
            <a:ext cx="9532938" cy="1325563"/>
          </a:xfrm>
        </p:spPr>
        <p:txBody>
          <a:bodyPr>
            <a:normAutofit/>
          </a:bodyPr>
          <a:lstStyle/>
          <a:p>
            <a:r>
              <a:rPr lang="en-US" sz="3800" b="1" dirty="0">
                <a:solidFill>
                  <a:schemeClr val="bg1"/>
                </a:solidFill>
              </a:rPr>
              <a:t>Look Who’s Talking</a:t>
            </a:r>
            <a:endParaRPr lang="ar-SA" sz="3800" b="1" dirty="0">
              <a:solidFill>
                <a:schemeClr val="bg1"/>
              </a:solidFill>
            </a:endParaRPr>
          </a:p>
        </p:txBody>
      </p:sp>
    </p:spTree>
    <p:extLst>
      <p:ext uri="{BB962C8B-B14F-4D97-AF65-F5344CB8AC3E}">
        <p14:creationId xmlns:p14="http://schemas.microsoft.com/office/powerpoint/2010/main" val="1085190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Two Wrongs Make a Right</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38200" y="1845945"/>
            <a:ext cx="10515600" cy="4351338"/>
          </a:xfrm>
        </p:spPr>
        <p:txBody>
          <a:bodyPr>
            <a:normAutofit/>
          </a:bodyPr>
          <a:lstStyle/>
          <a:p>
            <a:pPr marL="0" indent="0">
              <a:buNone/>
            </a:pPr>
            <a:r>
              <a:rPr lang="en-US" b="1" dirty="0"/>
              <a:t>Closely related to the fallacy of look who’s talking is the fallacy of two wrongs make a right, which occurs when an arguer attempts to justify a wrongful act by claiming that some other act is just as bad or worse. Here are some examples:</a:t>
            </a:r>
          </a:p>
          <a:p>
            <a:r>
              <a:rPr lang="en-US" b="1" dirty="0"/>
              <a:t>I don’t feel guilty about cheating on Dr. Boyer’s test. Half the class cheats on his tests.</a:t>
            </a:r>
          </a:p>
          <a:p>
            <a:r>
              <a:rPr lang="en-US" b="1" dirty="0"/>
              <a:t>Why pick on me, officer? Nobody comes to a complete stop at that stop sign.</a:t>
            </a:r>
            <a:endParaRPr lang="ar-SA" b="1" dirty="0"/>
          </a:p>
        </p:txBody>
      </p:sp>
    </p:spTree>
    <p:extLst>
      <p:ext uri="{BB962C8B-B14F-4D97-AF65-F5344CB8AC3E}">
        <p14:creationId xmlns:p14="http://schemas.microsoft.com/office/powerpoint/2010/main" val="2921137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Scare Tactics</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Fear is a powerful motivator—so powerful that it often causes us to think and behave irrationally. The fallacy of scare tactics is committed when an arguer threatens harm to a reader or listener if he or she does not accept the arguer’s conclusion and this threat is irrelevant to the truth of the arguer’s conclusion. </a:t>
            </a:r>
          </a:p>
          <a:p>
            <a:pPr marL="0" indent="0">
              <a:buNone/>
            </a:pPr>
            <a:r>
              <a:rPr lang="en-US" b="1" dirty="0"/>
              <a:t>Example:</a:t>
            </a:r>
          </a:p>
          <a:p>
            <a:pPr marL="0" indent="0">
              <a:buNone/>
            </a:pPr>
            <a:r>
              <a:rPr lang="en-US" b="1" dirty="0"/>
              <a:t>Diplomat to diplomat: I’m sure you’ll agree that we are the rightful rulers of the San Marcos Islands. It would be regrettable if we had to send armed forces to demonstrate the validity of our claim.</a:t>
            </a:r>
          </a:p>
        </p:txBody>
      </p:sp>
    </p:spTree>
    <p:extLst>
      <p:ext uri="{BB962C8B-B14F-4D97-AF65-F5344CB8AC3E}">
        <p14:creationId xmlns:p14="http://schemas.microsoft.com/office/powerpoint/2010/main" val="21913618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Appeal to Pity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226697" y="1411512"/>
            <a:ext cx="10515600" cy="4351338"/>
          </a:xfrm>
        </p:spPr>
        <p:txBody>
          <a:bodyPr>
            <a:normAutofit/>
          </a:bodyPr>
          <a:lstStyle/>
          <a:p>
            <a:pPr marL="0" indent="0">
              <a:buNone/>
            </a:pPr>
            <a:r>
              <a:rPr lang="en-US" b="1" dirty="0"/>
              <a:t>The fallacy of appeal to pity occurs when an arguer inappropriately attempts to evoke feelings of pity or compassion from his listeners or readers.</a:t>
            </a:r>
          </a:p>
          <a:p>
            <a:pPr marL="0" indent="0">
              <a:buNone/>
            </a:pPr>
            <a:r>
              <a:rPr lang="en-US" b="1" dirty="0"/>
              <a:t>Example: Parent to high school football coach: I admit my son Billy can’t run, pass, kick, catch, block, or tackle, but he deserves to make the football team. If he doesn’t make the team, he’s going to be an emotional destroyed, and he may even drop out of school.</a:t>
            </a:r>
          </a:p>
          <a:p>
            <a:pPr marL="0" indent="0">
              <a:buNone/>
            </a:pPr>
            <a:r>
              <a:rPr lang="en-US" b="1" dirty="0"/>
              <a:t>the argument is clearly fallacious because the premises provide no relevant reasons to accept the conclusions.</a:t>
            </a:r>
          </a:p>
        </p:txBody>
      </p:sp>
    </p:spTree>
    <p:extLst>
      <p:ext uri="{BB962C8B-B14F-4D97-AF65-F5344CB8AC3E}">
        <p14:creationId xmlns:p14="http://schemas.microsoft.com/office/powerpoint/2010/main" val="2101499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Bandwagon Argument</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560370" y="1350056"/>
            <a:ext cx="10834686" cy="4351338"/>
          </a:xfrm>
        </p:spPr>
        <p:txBody>
          <a:bodyPr>
            <a:noAutofit/>
          </a:bodyPr>
          <a:lstStyle/>
          <a:p>
            <a:pPr marL="0" indent="0">
              <a:buNone/>
            </a:pPr>
            <a:r>
              <a:rPr lang="en-US" sz="2600" b="1" dirty="0"/>
              <a:t>A bandwagon argument is one that plays on a person’s desire to be popular, accepted, or valued, rather than appealing to logically relevant reasons or evidence. Here are two examples:</a:t>
            </a:r>
          </a:p>
          <a:p>
            <a:r>
              <a:rPr lang="en-US" sz="2600" b="1" dirty="0"/>
              <a:t>All the really cool kids at East Jefferson High School smoke cigarettes.</a:t>
            </a:r>
          </a:p>
          <a:p>
            <a:r>
              <a:rPr lang="en-US" sz="2600" b="1" dirty="0"/>
              <a:t>Therefore, you should, too.</a:t>
            </a:r>
          </a:p>
          <a:p>
            <a:r>
              <a:rPr lang="en-US" sz="2600" b="1" dirty="0"/>
              <a:t>I can’t believe you’re going to the library on a Friday night! You don’t want people to think you’re a nerd, do you?</a:t>
            </a:r>
          </a:p>
          <a:p>
            <a:pPr marL="0" indent="0">
              <a:buNone/>
            </a:pPr>
            <a:r>
              <a:rPr lang="en-US" sz="2600" b="1" dirty="0"/>
              <a:t>The basic pattern of these arguments is this:</a:t>
            </a:r>
          </a:p>
          <a:p>
            <a:pPr marL="0" indent="0">
              <a:buNone/>
            </a:pPr>
            <a:r>
              <a:rPr lang="en-US" sz="2600" b="1" dirty="0"/>
              <a:t>1. Everybody (or a select group of people) believes or does X.</a:t>
            </a:r>
          </a:p>
          <a:p>
            <a:pPr marL="0" indent="0">
              <a:buNone/>
            </a:pPr>
            <a:r>
              <a:rPr lang="en-US" sz="2600" b="1" dirty="0"/>
              <a:t>2. Therefore, you should believe or do X, too.</a:t>
            </a:r>
          </a:p>
        </p:txBody>
      </p:sp>
    </p:spTree>
    <p:extLst>
      <p:ext uri="{BB962C8B-B14F-4D97-AF65-F5344CB8AC3E}">
        <p14:creationId xmlns:p14="http://schemas.microsoft.com/office/powerpoint/2010/main" val="4271570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Straw Man</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976270" y="1597906"/>
            <a:ext cx="10515600" cy="4351338"/>
          </a:xfrm>
        </p:spPr>
        <p:txBody>
          <a:bodyPr>
            <a:normAutofit fontScale="92500"/>
          </a:bodyPr>
          <a:lstStyle/>
          <a:p>
            <a:pPr marL="0" indent="0">
              <a:buNone/>
            </a:pPr>
            <a:r>
              <a:rPr lang="en-US" b="1" dirty="0"/>
              <a:t>The straw man fallacy is committed when an arguer distorts an opponent’s argument or claim to make it easier to attack. For example:  </a:t>
            </a:r>
          </a:p>
          <a:p>
            <a:pPr marL="0" indent="0">
              <a:buNone/>
            </a:pPr>
            <a:r>
              <a:rPr lang="en-US" b="1" dirty="0"/>
              <a:t>Pete has argued that the New York Yankees are a better baseball team than the Atlanta Braves. But the Braves aren’t a bad team. They have a great pitching staff, and they consistently finish at or near the top of their division. Obviously, Pete doesn’t know what he’s talking about.</a:t>
            </a:r>
          </a:p>
          <a:p>
            <a:pPr marL="0" indent="0">
              <a:buNone/>
            </a:pPr>
            <a:r>
              <a:rPr lang="en-US" b="1" dirty="0"/>
              <a:t>This argument misrepresents Pete’s view. Pete hasn’t claimed that the Braves are a bad team, merely that the Yankees are a better team than the Braves. By mischaracterizing Pete’s view—making it seem weaker or less plausible than it really is—the arguer has committed the straw man fallacy.</a:t>
            </a:r>
          </a:p>
        </p:txBody>
      </p:sp>
    </p:spTree>
    <p:extLst>
      <p:ext uri="{BB962C8B-B14F-4D97-AF65-F5344CB8AC3E}">
        <p14:creationId xmlns:p14="http://schemas.microsoft.com/office/powerpoint/2010/main" val="715443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658899" y="69386"/>
            <a:ext cx="9533101" cy="1325563"/>
          </a:xfrm>
        </p:spPr>
        <p:txBody>
          <a:bodyPr>
            <a:normAutofit/>
          </a:bodyPr>
          <a:lstStyle/>
          <a:p>
            <a:r>
              <a:rPr lang="en-US" sz="3800" b="1" dirty="0">
                <a:solidFill>
                  <a:schemeClr val="bg1"/>
                </a:solidFill>
              </a:rPr>
              <a:t>Red Herring</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38200" y="1626662"/>
            <a:ext cx="10515600" cy="4351338"/>
          </a:xfrm>
        </p:spPr>
        <p:txBody>
          <a:bodyPr>
            <a:normAutofit/>
          </a:bodyPr>
          <a:lstStyle/>
          <a:p>
            <a:pPr marL="0" indent="0">
              <a:buNone/>
            </a:pPr>
            <a:r>
              <a:rPr lang="en-US" b="1" dirty="0"/>
              <a:t>The red herring fallacy is committed when an arguer tries to sidetrack his audience by raising an irrelevant issue and then claims that the original issue has effectively been settled by the irrelevant diversion.</a:t>
            </a:r>
          </a:p>
          <a:p>
            <a:pPr marL="0" indent="0">
              <a:buNone/>
            </a:pPr>
            <a:endParaRPr lang="en-US" b="1" dirty="0"/>
          </a:p>
        </p:txBody>
      </p:sp>
    </p:spTree>
    <p:extLst>
      <p:ext uri="{BB962C8B-B14F-4D97-AF65-F5344CB8AC3E}">
        <p14:creationId xmlns:p14="http://schemas.microsoft.com/office/powerpoint/2010/main" val="3942378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Red Herring</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628078" y="1551114"/>
            <a:ext cx="10114219" cy="4351338"/>
          </a:xfrm>
        </p:spPr>
        <p:txBody>
          <a:bodyPr>
            <a:normAutofit fontScale="92500" lnSpcReduction="10000"/>
          </a:bodyPr>
          <a:lstStyle/>
          <a:p>
            <a:pPr marL="0" indent="0">
              <a:buNone/>
            </a:pPr>
            <a:r>
              <a:rPr lang="en-US" b="1" dirty="0"/>
              <a:t>For example:</a:t>
            </a:r>
          </a:p>
          <a:p>
            <a:pPr marL="0" indent="0">
              <a:buNone/>
            </a:pPr>
            <a:r>
              <a:rPr lang="en-US" b="1" dirty="0"/>
              <a:t>Critics have accused my administration of doing too little to save the family farm. These critics forget that I grew up on a farm. I know what it’s like to get up at the crack of dawn to milk the cows. I know what it’s like to work in the fi eld all day in the blazing sun. Family farms are what made this country great, and those who criticize my farm policies simply don’t know  that they’re talking about.</a:t>
            </a:r>
          </a:p>
          <a:p>
            <a:pPr marL="0" indent="0">
              <a:buNone/>
            </a:pPr>
            <a:endParaRPr lang="en-US" b="1" dirty="0"/>
          </a:p>
          <a:p>
            <a:pPr marL="0" indent="0">
              <a:buNone/>
            </a:pPr>
            <a:r>
              <a:rPr lang="en-US" b="1" dirty="0"/>
              <a:t>The issue here is whether the speaker’s administration is doing enough to save the family farm. The fact that the speaker grew up on a farm is simply a smokescreen used to distract attention from this issue.</a:t>
            </a:r>
          </a:p>
        </p:txBody>
      </p:sp>
    </p:spTree>
    <p:extLst>
      <p:ext uri="{BB962C8B-B14F-4D97-AF65-F5344CB8AC3E}">
        <p14:creationId xmlns:p14="http://schemas.microsoft.com/office/powerpoint/2010/main" val="2956892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Equivocation</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17893" y="1511366"/>
            <a:ext cx="10515600" cy="4351338"/>
          </a:xfrm>
        </p:spPr>
        <p:txBody>
          <a:bodyPr>
            <a:normAutofit/>
          </a:bodyPr>
          <a:lstStyle/>
          <a:p>
            <a:pPr marL="0" indent="0">
              <a:buNone/>
            </a:pPr>
            <a:r>
              <a:rPr lang="en-US" b="1" dirty="0"/>
              <a:t>The fallacy of equivocation is committed when a key word is used in two or more senses in the same argument and the apparent success of the argument depends on the shift in meaning. Here are two examples:</a:t>
            </a:r>
          </a:p>
          <a:p>
            <a:r>
              <a:rPr lang="en-US" b="1" dirty="0"/>
              <a:t>It is a crime to smoke grass. Kentucky bluegrass is a grass. Therefore, it is a crime to smoke Kentucky bluegrass.</a:t>
            </a:r>
          </a:p>
          <a:p>
            <a:r>
              <a:rPr lang="en-US" b="1" dirty="0"/>
              <a:t>Any law can be repealed by the proper legal authority. The law of gravity is a law. Therefore, the law of gravity can be repealed by the proper legal authority.</a:t>
            </a:r>
          </a:p>
        </p:txBody>
      </p:sp>
    </p:spTree>
    <p:extLst>
      <p:ext uri="{BB962C8B-B14F-4D97-AF65-F5344CB8AC3E}">
        <p14:creationId xmlns:p14="http://schemas.microsoft.com/office/powerpoint/2010/main" val="11764525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Begging the Question</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The fallacy of begging the question is committed when an arguer states or assumes as a premise the very thing he or she is trying to prove as a conclusion. The most obvious way is to simply restate the conclusion in slightly different words. Example:</a:t>
            </a:r>
          </a:p>
          <a:p>
            <a:r>
              <a:rPr lang="en-US" b="1" dirty="0"/>
              <a:t>Bungee-jumping is dangerous because it’s unsafe.</a:t>
            </a:r>
          </a:p>
          <a:p>
            <a:pPr marL="0" indent="0">
              <a:buNone/>
            </a:pPr>
            <a:r>
              <a:rPr lang="en-US" b="1" dirty="0"/>
              <a:t>The premise basically repeats the conclusion: saying that bungee-jumping is “unsafe” is another way of saying that it is “dangerous.”</a:t>
            </a:r>
          </a:p>
        </p:txBody>
      </p:sp>
    </p:spTree>
    <p:extLst>
      <p:ext uri="{BB962C8B-B14F-4D97-AF65-F5344CB8AC3E}">
        <p14:creationId xmlns:p14="http://schemas.microsoft.com/office/powerpoint/2010/main" val="3412765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The fallacies of relevance, mistakes in reasoning that occur when the premises are logically irrelevant to the truth of the conclusion. Now we discuss fallacies of insufficient evidence —mistakes in reasoning in which the premises, though relevant to the conclusion, fail to provide sufficient evidence for the conclusion. We discuss nine such fallacies.</a:t>
            </a:r>
          </a:p>
        </p:txBody>
      </p:sp>
      <p:sp>
        <p:nvSpPr>
          <p:cNvPr id="12" name="Title 1">
            <a:extLst>
              <a:ext uri="{FF2B5EF4-FFF2-40B4-BE49-F238E27FC236}">
                <a16:creationId xmlns:a16="http://schemas.microsoft.com/office/drawing/2014/main" id="{4393A786-091D-4DDC-B0C3-CD61B5604759}"/>
              </a:ext>
            </a:extLst>
          </p:cNvPr>
          <p:cNvSpPr>
            <a:spLocks noGrp="1"/>
          </p:cNvSpPr>
          <p:nvPr>
            <p:ph type="title"/>
          </p:nvPr>
        </p:nvSpPr>
        <p:spPr>
          <a:xfrm>
            <a:off x="2209800" y="85725"/>
            <a:ext cx="9532938" cy="1325563"/>
          </a:xfrm>
        </p:spPr>
        <p:txBody>
          <a:bodyPr>
            <a:normAutofit/>
          </a:bodyPr>
          <a:lstStyle/>
          <a:p>
            <a:r>
              <a:rPr lang="en-US" sz="3800" b="1" dirty="0">
                <a:solidFill>
                  <a:schemeClr val="bg1"/>
                </a:solidFill>
              </a:rPr>
              <a:t>FALLACIES OF INSUFFICIENT EVIDENCE</a:t>
            </a:r>
            <a:endParaRPr lang="ar-SA" sz="3800" b="1" dirty="0">
              <a:solidFill>
                <a:schemeClr val="bg1"/>
              </a:solidFill>
            </a:endParaRPr>
          </a:p>
        </p:txBody>
      </p:sp>
    </p:spTree>
    <p:extLst>
      <p:ext uri="{BB962C8B-B14F-4D97-AF65-F5344CB8AC3E}">
        <p14:creationId xmlns:p14="http://schemas.microsoft.com/office/powerpoint/2010/main" val="14204153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Inappropriate Appeal to Authority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43844" y="1582273"/>
            <a:ext cx="10515600" cy="4351338"/>
          </a:xfrm>
        </p:spPr>
        <p:txBody>
          <a:bodyPr>
            <a:normAutofit fontScale="92500"/>
          </a:bodyPr>
          <a:lstStyle/>
          <a:p>
            <a:pPr marL="0" indent="0">
              <a:buNone/>
            </a:pPr>
            <a:r>
              <a:rPr lang="en-US" b="1" dirty="0"/>
              <a:t>The fallacy of inappropriate appeal to authority is committed when an arguer cites a witness or authority who, there is good reason to believe, is unreliable. But when, in general, is it reasonable to believe that a witness or an authority is unreliable? Here are some relevant circumstances:</a:t>
            </a:r>
          </a:p>
          <a:p>
            <a:pPr marL="0" indent="0">
              <a:buNone/>
            </a:pPr>
            <a:r>
              <a:rPr lang="en-US" b="1" dirty="0"/>
              <a:t>• when the source is not a genuine authority on the subject at issue</a:t>
            </a:r>
          </a:p>
          <a:p>
            <a:pPr marL="0" indent="0">
              <a:buNone/>
            </a:pPr>
            <a:r>
              <a:rPr lang="en-US" b="1" dirty="0"/>
              <a:t>• when the source is biased or has some other reason to lie or mislead</a:t>
            </a:r>
          </a:p>
          <a:p>
            <a:pPr marL="0" indent="0">
              <a:buNone/>
            </a:pPr>
            <a:r>
              <a:rPr lang="en-US" b="1" dirty="0"/>
              <a:t>• when the accuracy of the source’s observations is questionable</a:t>
            </a:r>
          </a:p>
          <a:p>
            <a:pPr marL="0" indent="0">
              <a:buNone/>
            </a:pPr>
            <a:r>
              <a:rPr lang="en-US" b="1" dirty="0"/>
              <a:t>• when the source cited (e.g., a media source, a reference work, or an Internet source) is known to be generally unreliable</a:t>
            </a:r>
          </a:p>
        </p:txBody>
      </p:sp>
    </p:spTree>
    <p:extLst>
      <p:ext uri="{BB962C8B-B14F-4D97-AF65-F5344CB8AC3E}">
        <p14:creationId xmlns:p14="http://schemas.microsoft.com/office/powerpoint/2010/main" val="25103033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Inappropriate Appeal to Authority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43844" y="1582273"/>
            <a:ext cx="10515600" cy="4351338"/>
          </a:xfrm>
        </p:spPr>
        <p:txBody>
          <a:bodyPr>
            <a:normAutofit/>
          </a:bodyPr>
          <a:lstStyle/>
          <a:p>
            <a:r>
              <a:rPr lang="en-US" b="1" dirty="0"/>
              <a:t>when the source has not been cited correctly or the cited claim has been taken out of context</a:t>
            </a:r>
          </a:p>
          <a:p>
            <a:pPr marL="0" indent="0">
              <a:buNone/>
            </a:pPr>
            <a:r>
              <a:rPr lang="en-US" b="1" dirty="0"/>
              <a:t>• when the source’s claim conflicts with expert opinion</a:t>
            </a:r>
          </a:p>
          <a:p>
            <a:pPr marL="0" indent="0">
              <a:buNone/>
            </a:pPr>
            <a:r>
              <a:rPr lang="en-US" b="1" dirty="0"/>
              <a:t>• when the issue is not one that can be settled by expert opinion</a:t>
            </a:r>
          </a:p>
          <a:p>
            <a:pPr marL="0" indent="0">
              <a:buNone/>
            </a:pPr>
            <a:r>
              <a:rPr lang="en-US" b="1" dirty="0"/>
              <a:t>• when the claim is highly improbable on its face</a:t>
            </a:r>
          </a:p>
        </p:txBody>
      </p:sp>
    </p:spTree>
    <p:extLst>
      <p:ext uri="{BB962C8B-B14F-4D97-AF65-F5344CB8AC3E}">
        <p14:creationId xmlns:p14="http://schemas.microsoft.com/office/powerpoint/2010/main" val="28048014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Appeal to Ignorance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262952" y="1411512"/>
            <a:ext cx="10515600" cy="4351338"/>
          </a:xfrm>
        </p:spPr>
        <p:txBody>
          <a:bodyPr>
            <a:normAutofit/>
          </a:bodyPr>
          <a:lstStyle/>
          <a:p>
            <a:pPr marL="0" indent="0">
              <a:buNone/>
            </a:pPr>
            <a:r>
              <a:rPr lang="en-US" b="1" dirty="0"/>
              <a:t>When an arguer treats a lack of evidence as reason to think that a claim is true or false, he or she commits the fallacy of appeal to ignorance. More precisely, the fallacy of appeal to ignorance occurs when an arguer asserts that a claim must be true because no one has proven it false or, conversely, that a claim must be false because no one has proven it true. Here are examples:</a:t>
            </a:r>
          </a:p>
          <a:p>
            <a:r>
              <a:rPr lang="en-US" b="1" dirty="0"/>
              <a:t>There must be intelligent life on other planets. No one has proven that there isn’t.</a:t>
            </a:r>
          </a:p>
          <a:p>
            <a:r>
              <a:rPr lang="en-US" b="1" dirty="0"/>
              <a:t>There isn’t any intelligent life on other planets. No one has proven that there is.</a:t>
            </a:r>
          </a:p>
        </p:txBody>
      </p:sp>
    </p:spTree>
    <p:extLst>
      <p:ext uri="{BB962C8B-B14F-4D97-AF65-F5344CB8AC3E}">
        <p14:creationId xmlns:p14="http://schemas.microsoft.com/office/powerpoint/2010/main" val="31633962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Appeal to Ignorance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262952" y="1411512"/>
            <a:ext cx="10515600" cy="4351338"/>
          </a:xfrm>
        </p:spPr>
        <p:txBody>
          <a:bodyPr>
            <a:normAutofit/>
          </a:bodyPr>
          <a:lstStyle/>
          <a:p>
            <a:pPr marL="0" indent="0">
              <a:buNone/>
            </a:pPr>
            <a:r>
              <a:rPr lang="en-US" b="1" dirty="0"/>
              <a:t>Is it ever legitimate to treat a lack of evidence for a claim as evidence that the claim is false? In some cases, yes. Two exceptions should be noted. </a:t>
            </a:r>
            <a:r>
              <a:rPr lang="en-US" b="1" dirty="0">
                <a:solidFill>
                  <a:srgbClr val="FF0000"/>
                </a:solidFill>
              </a:rPr>
              <a:t>First, sometimes the fact that a search hasn’t found something is good evidence that the thing isn’t there to be found</a:t>
            </a:r>
            <a:r>
              <a:rPr lang="en-US" b="1" dirty="0"/>
              <a:t>. </a:t>
            </a:r>
          </a:p>
          <a:p>
            <a:pPr marL="0" indent="0">
              <a:buNone/>
            </a:pPr>
            <a:r>
              <a:rPr lang="en-US" b="1" dirty="0"/>
              <a:t>Example: We’ve searched this car from top to bottom looking for the stolen jewels, and no trace of them has been found. Therefore, probably the jewels aren’t in the car.</a:t>
            </a:r>
          </a:p>
        </p:txBody>
      </p:sp>
    </p:spTree>
    <p:extLst>
      <p:ext uri="{BB962C8B-B14F-4D97-AF65-F5344CB8AC3E}">
        <p14:creationId xmlns:p14="http://schemas.microsoft.com/office/powerpoint/2010/main" val="3776834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Appeal to Ignorance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557075" y="1411512"/>
            <a:ext cx="10515600" cy="4351338"/>
          </a:xfrm>
        </p:spPr>
        <p:txBody>
          <a:bodyPr>
            <a:normAutofit fontScale="92500" lnSpcReduction="10000"/>
          </a:bodyPr>
          <a:lstStyle/>
          <a:p>
            <a:pPr marL="0" indent="0">
              <a:buNone/>
            </a:pPr>
            <a:r>
              <a:rPr lang="en-US" b="1" dirty="0">
                <a:solidFill>
                  <a:srgbClr val="FF0000"/>
                </a:solidFill>
              </a:rPr>
              <a:t>The second exception </a:t>
            </a:r>
            <a:r>
              <a:rPr lang="en-US" b="1" dirty="0"/>
              <a:t>applies to cases in which special rules require that a claim be rejected as false unless a certain burden of proof is met. Here is an example:</a:t>
            </a:r>
          </a:p>
          <a:p>
            <a:pPr marL="0" indent="0">
              <a:buNone/>
            </a:pPr>
            <a:r>
              <a:rPr lang="en-US" b="1" dirty="0"/>
              <a:t>In the American legal system, a criminal defendant is legally guilty only if his or her guilt is proved beyond a reasonable doubt. My client has not been proven guilty beyond a reasonable doubt. Therefore, my client is not legally guilty.</a:t>
            </a:r>
          </a:p>
          <a:p>
            <a:pPr marL="0" indent="0">
              <a:buNone/>
            </a:pPr>
            <a:endParaRPr lang="en-US" b="1" dirty="0"/>
          </a:p>
          <a:p>
            <a:pPr marL="0" indent="0">
              <a:buNone/>
            </a:pPr>
            <a:r>
              <a:rPr lang="en-US" b="1" dirty="0"/>
              <a:t>In this example, special rules of evidence require that a claim be rejected as false unless it is proven to be true by some elevated standard of proof. Because these special rules justify the inference “not proven, therefore false,” no fallacy is committed.</a:t>
            </a:r>
          </a:p>
        </p:txBody>
      </p:sp>
    </p:spTree>
    <p:extLst>
      <p:ext uri="{BB962C8B-B14F-4D97-AF65-F5344CB8AC3E}">
        <p14:creationId xmlns:p14="http://schemas.microsoft.com/office/powerpoint/2010/main" val="25368223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106269"/>
            <a:ext cx="9533101" cy="1325563"/>
          </a:xfrm>
        </p:spPr>
        <p:txBody>
          <a:bodyPr>
            <a:normAutofit/>
          </a:bodyPr>
          <a:lstStyle/>
          <a:p>
            <a:r>
              <a:rPr lang="en-US" sz="3800" b="1" dirty="0">
                <a:solidFill>
                  <a:schemeClr val="bg1"/>
                </a:solidFill>
              </a:rPr>
              <a:t>False Alternatives</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The fallacy of false alternatives is committed when an arguer poses a false either/or choice.</a:t>
            </a:r>
          </a:p>
          <a:p>
            <a:pPr marL="0" indent="0">
              <a:buNone/>
            </a:pPr>
            <a:r>
              <a:rPr lang="en-US" b="1" dirty="0"/>
              <a:t>Example:</a:t>
            </a:r>
          </a:p>
          <a:p>
            <a:pPr marL="0" indent="0">
              <a:buNone/>
            </a:pPr>
            <a:r>
              <a:rPr lang="en-US" b="1" dirty="0"/>
              <a:t>Either we elect a Republican as president, or crime rates will skyrocket. Obviously, we don’t want crime rates to skyrocket. Therefore, we should elect a Republican as president.</a:t>
            </a:r>
          </a:p>
          <a:p>
            <a:pPr marL="0" indent="0">
              <a:buNone/>
            </a:pPr>
            <a:r>
              <a:rPr lang="en-US" b="1" dirty="0"/>
              <a:t>In this example, the arguers claim that there are only two relevant choices when, in fact, there are more than two.</a:t>
            </a:r>
          </a:p>
        </p:txBody>
      </p:sp>
    </p:spTree>
    <p:extLst>
      <p:ext uri="{BB962C8B-B14F-4D97-AF65-F5344CB8AC3E}">
        <p14:creationId xmlns:p14="http://schemas.microsoft.com/office/powerpoint/2010/main" val="19052305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Loaded Question</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A loaded question is a question that contains an unfair or questionable assumption. For example, “Do you still steal from your boss?” is a loaded question if it presupposes, without justification, that you once did steal from your boss. The loaded question fallacy occurs when an arguer asks a question that contains an unfair or unwarranted presupposition.</a:t>
            </a:r>
          </a:p>
        </p:txBody>
      </p:sp>
    </p:spTree>
    <p:extLst>
      <p:ext uri="{BB962C8B-B14F-4D97-AF65-F5344CB8AC3E}">
        <p14:creationId xmlns:p14="http://schemas.microsoft.com/office/powerpoint/2010/main" val="35358033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Loaded Question</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1676400" y="1383920"/>
            <a:ext cx="10515600" cy="4351338"/>
          </a:xfrm>
        </p:spPr>
        <p:txBody>
          <a:bodyPr>
            <a:normAutofit fontScale="92500" lnSpcReduction="20000"/>
          </a:bodyPr>
          <a:lstStyle/>
          <a:p>
            <a:pPr marL="0" indent="0">
              <a:buNone/>
            </a:pPr>
            <a:r>
              <a:rPr lang="en-US" b="1" dirty="0"/>
              <a:t>Joe: Have you stopped cheating on exams?    </a:t>
            </a:r>
          </a:p>
          <a:p>
            <a:pPr marL="0" indent="0">
              <a:buNone/>
            </a:pPr>
            <a:r>
              <a:rPr lang="en-US" b="1" dirty="0"/>
              <a:t>Pete: No!</a:t>
            </a:r>
          </a:p>
          <a:p>
            <a:pPr marL="0" indent="0">
              <a:buNone/>
            </a:pPr>
            <a:r>
              <a:rPr lang="en-US" b="1" dirty="0"/>
              <a:t>Joe: Oh, so you admit that you still cheat on exams?</a:t>
            </a:r>
          </a:p>
          <a:p>
            <a:pPr marL="0" indent="0">
              <a:buNone/>
            </a:pPr>
            <a:r>
              <a:rPr lang="en-US" b="1" dirty="0"/>
              <a:t>Pete: No, I meant to say yes!</a:t>
            </a:r>
          </a:p>
          <a:p>
            <a:pPr marL="0" indent="0">
              <a:buNone/>
            </a:pPr>
            <a:r>
              <a:rPr lang="en-US" b="1" dirty="0"/>
              <a:t>Joe: Oh, so you admit that you used to cheat on exams?</a:t>
            </a:r>
          </a:p>
          <a:p>
            <a:pPr marL="0" indent="0">
              <a:buNone/>
            </a:pPr>
            <a:r>
              <a:rPr lang="en-US" b="1" dirty="0"/>
              <a:t>Pete: No!</a:t>
            </a:r>
          </a:p>
          <a:p>
            <a:pPr marL="0" indent="0">
              <a:buNone/>
            </a:pPr>
            <a:r>
              <a:rPr lang="en-US" b="1" dirty="0"/>
              <a:t>The first question is a loaded question, and it is basically two questions:</a:t>
            </a:r>
          </a:p>
          <a:p>
            <a:r>
              <a:rPr lang="en-US" b="1" dirty="0"/>
              <a:t>Question 1: Did you cheat on exams in the past?</a:t>
            </a:r>
          </a:p>
          <a:p>
            <a:r>
              <a:rPr lang="en-US" b="1" dirty="0"/>
              <a:t>Question 2: If you did cheat on exams in the past, have you stopped now?</a:t>
            </a:r>
          </a:p>
          <a:p>
            <a:pPr marL="0" indent="0">
              <a:buNone/>
            </a:pPr>
            <a:r>
              <a:rPr lang="en-US" b="1" dirty="0"/>
              <a:t>By applying Pete’s single “yes” or “no” answers to both questions, Joe commits the fallacy of loaded question.</a:t>
            </a:r>
          </a:p>
        </p:txBody>
      </p:sp>
    </p:spTree>
    <p:extLst>
      <p:ext uri="{BB962C8B-B14F-4D97-AF65-F5344CB8AC3E}">
        <p14:creationId xmlns:p14="http://schemas.microsoft.com/office/powerpoint/2010/main" val="40572978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Questionable Cause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When an arguer claims, without sufficient evidence, that one thing is the cause of something else, he commits the fallacy of questionable cause.</a:t>
            </a:r>
          </a:p>
          <a:p>
            <a:pPr marL="0" indent="0">
              <a:buNone/>
            </a:pPr>
            <a:r>
              <a:rPr lang="en-US" b="1" dirty="0"/>
              <a:t>There are three common varieties of the questionable cause fallacy.</a:t>
            </a:r>
          </a:p>
          <a:p>
            <a:pPr marL="0" indent="0">
              <a:buNone/>
            </a:pPr>
            <a:endParaRPr lang="en-US" b="1" dirty="0"/>
          </a:p>
        </p:txBody>
      </p:sp>
    </p:spTree>
    <p:extLst>
      <p:ext uri="{BB962C8B-B14F-4D97-AF65-F5344CB8AC3E}">
        <p14:creationId xmlns:p14="http://schemas.microsoft.com/office/powerpoint/2010/main" val="35405381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Questionable Cause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The </a:t>
            </a:r>
            <a:r>
              <a:rPr lang="en-US" b="1" dirty="0">
                <a:solidFill>
                  <a:srgbClr val="FF0000"/>
                </a:solidFill>
              </a:rPr>
              <a:t>post hoc fallacy </a:t>
            </a:r>
            <a:r>
              <a:rPr lang="en-US" b="1" dirty="0"/>
              <a:t>is committed when an arguer assumes, without adequate evidence, that because one event, A, occurred before another event, B, A is the cause of B. </a:t>
            </a:r>
          </a:p>
          <a:p>
            <a:pPr marL="0" indent="0">
              <a:buNone/>
            </a:pPr>
            <a:r>
              <a:rPr lang="en-US" b="1" dirty="0"/>
              <a:t>example:</a:t>
            </a:r>
          </a:p>
          <a:p>
            <a:pPr marL="0" indent="0">
              <a:buNone/>
            </a:pPr>
            <a:r>
              <a:rPr lang="en-US" b="1" dirty="0"/>
              <a:t>How do I know that ginseng tea is a cure for the common cold? Last week I had a bad case of the sniffles. I drank a cup of ginseng tea, and the next morning my sniffles were gone.</a:t>
            </a:r>
          </a:p>
        </p:txBody>
      </p:sp>
    </p:spTree>
    <p:extLst>
      <p:ext uri="{BB962C8B-B14F-4D97-AF65-F5344CB8AC3E}">
        <p14:creationId xmlns:p14="http://schemas.microsoft.com/office/powerpoint/2010/main" val="33440087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Questionable Cause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43844" y="1462807"/>
            <a:ext cx="10898453" cy="4351338"/>
          </a:xfrm>
        </p:spPr>
        <p:txBody>
          <a:bodyPr>
            <a:normAutofit/>
          </a:bodyPr>
          <a:lstStyle/>
          <a:p>
            <a:pPr marL="0" indent="0">
              <a:buNone/>
            </a:pPr>
            <a:r>
              <a:rPr lang="en-US" b="1" dirty="0"/>
              <a:t>Another common variety of the false cause fallacy is the </a:t>
            </a:r>
            <a:r>
              <a:rPr lang="en-US" b="1" dirty="0">
                <a:solidFill>
                  <a:srgbClr val="FF0000"/>
                </a:solidFill>
              </a:rPr>
              <a:t>mere correlation fallacy</a:t>
            </a:r>
            <a:r>
              <a:rPr lang="en-US" b="1" dirty="0"/>
              <a:t>, which is committed when an arguer assumes, without sufficient evidence, that because A and B regularly occur together, A must be the cause of B or vice versa. </a:t>
            </a:r>
          </a:p>
          <a:p>
            <a:pPr marL="0" indent="0">
              <a:buNone/>
            </a:pPr>
            <a:r>
              <a:rPr lang="en-US" b="1" dirty="0"/>
              <a:t>Example:</a:t>
            </a:r>
          </a:p>
          <a:p>
            <a:pPr marL="0" indent="0">
              <a:buNone/>
            </a:pPr>
            <a:r>
              <a:rPr lang="en-US" b="1" dirty="0"/>
              <a:t>On Monday I stayed up all night partying, had eggs for breakfast, and failed my calculus test. On Wednesday I stayed up all night partying, had eggs for breakfast, and failed my biology test. On Thursday I stayed up all night partying, had eggs for breakfast, and failed my history test. Obviously, to do better on tests, I must stop eating eggs for breakfast.</a:t>
            </a:r>
          </a:p>
        </p:txBody>
      </p:sp>
    </p:spTree>
    <p:extLst>
      <p:ext uri="{BB962C8B-B14F-4D97-AF65-F5344CB8AC3E}">
        <p14:creationId xmlns:p14="http://schemas.microsoft.com/office/powerpoint/2010/main" val="4256473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Questionable Cause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The most common form of the questionable cause fallacy is the </a:t>
            </a:r>
            <a:r>
              <a:rPr lang="en-US" b="1" dirty="0">
                <a:solidFill>
                  <a:srgbClr val="FF0000"/>
                </a:solidFill>
              </a:rPr>
              <a:t>oversimplified cause fallacy. </a:t>
            </a:r>
            <a:r>
              <a:rPr lang="en-US" b="1" dirty="0"/>
              <a:t>This fallacy is committed when we assume, without adequate evidence, that A is the sole cause of B when, in fact, there are several causes of B. </a:t>
            </a:r>
          </a:p>
          <a:p>
            <a:pPr marL="0" indent="0">
              <a:buNone/>
            </a:pPr>
            <a:r>
              <a:rPr lang="en-US" b="1" dirty="0"/>
              <a:t>Example:</a:t>
            </a:r>
          </a:p>
          <a:p>
            <a:pPr marL="0" indent="0">
              <a:buNone/>
            </a:pPr>
            <a:r>
              <a:rPr lang="en-US" b="1" dirty="0"/>
              <a:t>Violent crime has declined steadily in recent years. Obviously, tougher imprisonment policies are working.</a:t>
            </a:r>
          </a:p>
        </p:txBody>
      </p:sp>
    </p:spTree>
    <p:extLst>
      <p:ext uri="{BB962C8B-B14F-4D97-AF65-F5344CB8AC3E}">
        <p14:creationId xmlns:p14="http://schemas.microsoft.com/office/powerpoint/2010/main" val="1822461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Hasty Generalization</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43844" y="1542470"/>
            <a:ext cx="10515600" cy="4351338"/>
          </a:xfrm>
        </p:spPr>
        <p:txBody>
          <a:bodyPr>
            <a:normAutofit/>
          </a:bodyPr>
          <a:lstStyle/>
          <a:p>
            <a:pPr marL="0" indent="0">
              <a:buNone/>
            </a:pPr>
            <a:r>
              <a:rPr lang="en-US" b="1" dirty="0"/>
              <a:t>A generalization is a statement that asserts that all or most things of a certain kind have a certain quality or characteristic. Examples:</a:t>
            </a:r>
          </a:p>
          <a:p>
            <a:r>
              <a:rPr lang="en-US" b="1" dirty="0"/>
              <a:t>All emeralds are green.</a:t>
            </a:r>
          </a:p>
          <a:p>
            <a:r>
              <a:rPr lang="en-US" b="1" dirty="0"/>
              <a:t>Most college students receive financial aid.</a:t>
            </a:r>
          </a:p>
          <a:p>
            <a:pPr marL="0" indent="0">
              <a:buNone/>
            </a:pPr>
            <a:r>
              <a:rPr lang="en-US" b="1" dirty="0"/>
              <a:t>We commit the fallacy of hasty generalization when we draw a general conclusion from a sample that is biased or too small. Example: Small-business owner: I’ve hired three ZZZZZ in the past six months, and all three were lazy and shiftless. I guess most ZZZZZ are lazy and shiftless.</a:t>
            </a:r>
          </a:p>
        </p:txBody>
      </p:sp>
    </p:spTree>
    <p:extLst>
      <p:ext uri="{BB962C8B-B14F-4D97-AF65-F5344CB8AC3E}">
        <p14:creationId xmlns:p14="http://schemas.microsoft.com/office/powerpoint/2010/main" val="35678019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Slippery Slope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We often hear arguments of this sort: “We can’t allow A, because A will lead to B, and B will lead to C, and we sure as heck don’t want C!” Arguments of this sort are called slippery-slope arguments. Often, such arguments are fallacious. We commit the slippery-slope fallacy when we claim, without sufficient evidence, that a seemingly harmless action, if taken, will lead to a disastrous outcome.</a:t>
            </a:r>
          </a:p>
        </p:txBody>
      </p:sp>
    </p:spTree>
    <p:extLst>
      <p:ext uri="{BB962C8B-B14F-4D97-AF65-F5344CB8AC3E}">
        <p14:creationId xmlns:p14="http://schemas.microsoft.com/office/powerpoint/2010/main" val="34419277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Slippery Slope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Example:</a:t>
            </a:r>
          </a:p>
          <a:p>
            <a:pPr marL="0" indent="0">
              <a:buNone/>
            </a:pPr>
            <a:r>
              <a:rPr lang="en-US" b="1" dirty="0"/>
              <a:t>Bans on so-called assault weapons must be vigorously opposed. Once the gun-grabbing liberals have outlawed assault weapons, next they’ll go after handguns. After that, it will be shotguns and semiautomatic hunting rifles. In the end, law-abiding citizens will be left totally defenseless against predatory criminals and a tyrannical government.</a:t>
            </a:r>
          </a:p>
        </p:txBody>
      </p:sp>
    </p:spTree>
    <p:extLst>
      <p:ext uri="{BB962C8B-B14F-4D97-AF65-F5344CB8AC3E}">
        <p14:creationId xmlns:p14="http://schemas.microsoft.com/office/powerpoint/2010/main" val="26564289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Slippery Slope</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38200" y="1582273"/>
            <a:ext cx="10515600" cy="4351338"/>
          </a:xfrm>
        </p:spPr>
        <p:txBody>
          <a:bodyPr>
            <a:normAutofit lnSpcReduction="10000"/>
          </a:bodyPr>
          <a:lstStyle/>
          <a:p>
            <a:pPr marL="0" indent="0">
              <a:buNone/>
            </a:pPr>
            <a:r>
              <a:rPr lang="en-US" b="1" dirty="0"/>
              <a:t>It is important to note that not all slippery-slope arguments are fallacious. Sometimes there are good reasons for thinking that a very bad outcome may result from a seemingly harmless first step. For example: </a:t>
            </a:r>
          </a:p>
          <a:p>
            <a:pPr marL="0" indent="0">
              <a:buNone/>
            </a:pPr>
            <a:r>
              <a:rPr lang="en-US" b="1" dirty="0"/>
              <a:t>Brad, I know you’ve been </a:t>
            </a:r>
            <a:r>
              <a:rPr lang="en-US" b="1" dirty="0" err="1"/>
              <a:t>shootin</a:t>
            </a:r>
            <a:r>
              <a:rPr lang="en-US" b="1" dirty="0"/>
              <a:t>’ up heroin. Man, don’t you know what that stuff can do to you? First you shoot up “just when you need a high.” After a while you become addicted to the stuff. You lose your job, your apartment, even rob from your best friend to feed the habit. Eventually, you wind up dead in some alley or strung out in some detox center. Listen to me, I’m your best friend. Think about what you’re doing.</a:t>
            </a:r>
          </a:p>
        </p:txBody>
      </p:sp>
    </p:spTree>
    <p:extLst>
      <p:ext uri="{BB962C8B-B14F-4D97-AF65-F5344CB8AC3E}">
        <p14:creationId xmlns:p14="http://schemas.microsoft.com/office/powerpoint/2010/main" val="18692057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Weak Analogy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a:xfrm>
            <a:off x="838200" y="1411512"/>
            <a:ext cx="10515600" cy="4351338"/>
          </a:xfrm>
        </p:spPr>
        <p:txBody>
          <a:bodyPr>
            <a:normAutofit/>
          </a:bodyPr>
          <a:lstStyle/>
          <a:p>
            <a:pPr marL="0" indent="0" algn="l">
              <a:buNone/>
            </a:pPr>
            <a:r>
              <a:rPr lang="en-US" b="1" dirty="0"/>
              <a:t>We have all heard the expression “That’s like comparing apples and oranges.” This saying points to a mistake called the fallacy of weak analogy, which occurs when an arguer compares two (or more) things that aren’t really comparable in relevant respects.</a:t>
            </a:r>
          </a:p>
          <a:p>
            <a:pPr marL="0" indent="0" algn="l">
              <a:buNone/>
            </a:pPr>
            <a:r>
              <a:rPr lang="en-US" b="1" dirty="0"/>
              <a:t>Example:</a:t>
            </a:r>
          </a:p>
          <a:p>
            <a:pPr marL="0" indent="0" algn="l">
              <a:buNone/>
            </a:pPr>
            <a:r>
              <a:rPr lang="en-US" b="1" dirty="0"/>
              <a:t>Lettuce is leafy and green and tastes great with a veggie burger. Poison ivy is also leafy and green. Therefore, poison ivy probably tastes great with a veggie burger, too.</a:t>
            </a:r>
          </a:p>
        </p:txBody>
      </p:sp>
    </p:spTree>
    <p:extLst>
      <p:ext uri="{BB962C8B-B14F-4D97-AF65-F5344CB8AC3E}">
        <p14:creationId xmlns:p14="http://schemas.microsoft.com/office/powerpoint/2010/main" val="7473403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Inconsistency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Two statements are inconsistent when they both can’t be true. The fallacy of inconsistency occurs when an arguer asserts inconsistent or contradictory claims.</a:t>
            </a:r>
          </a:p>
          <a:p>
            <a:pPr marL="0" indent="0">
              <a:buNone/>
            </a:pPr>
            <a:r>
              <a:rPr lang="en-US" b="1" dirty="0"/>
              <a:t>Example: </a:t>
            </a:r>
          </a:p>
          <a:p>
            <a:pPr marL="0" indent="0">
              <a:buNone/>
            </a:pPr>
            <a:r>
              <a:rPr lang="en-US" b="1" dirty="0"/>
              <a:t>Mickey Mantle: Hey, Yogi, what do you say we eat at Toots’ tonight?</a:t>
            </a:r>
          </a:p>
          <a:p>
            <a:pPr marL="0" indent="0">
              <a:buNone/>
            </a:pPr>
            <a:r>
              <a:rPr lang="en-US" b="1" dirty="0"/>
              <a:t>Yogi Berra: That place is old news. Nobody goes there anymore. It’s too crowded. </a:t>
            </a:r>
          </a:p>
        </p:txBody>
      </p:sp>
    </p:spTree>
    <p:extLst>
      <p:ext uri="{BB962C8B-B14F-4D97-AF65-F5344CB8AC3E}">
        <p14:creationId xmlns:p14="http://schemas.microsoft.com/office/powerpoint/2010/main" val="36124464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SUMMARY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A logical fallacy is an argument that contains a mistake in reasoning. Fallacies can be divided into two general types: fallacies of relevance and fallacies of insufficient evidence. Fallacies of relevance are arguments in which the premises are logically irrelevant to the conclusion. Fallacies of insufficient evidence are arguments in which the premises, though logically relevant to the conclusion, fail to provide sufficient evidence for the conclusion.</a:t>
            </a:r>
          </a:p>
        </p:txBody>
      </p:sp>
    </p:spTree>
    <p:extLst>
      <p:ext uri="{BB962C8B-B14F-4D97-AF65-F5344CB8AC3E}">
        <p14:creationId xmlns:p14="http://schemas.microsoft.com/office/powerpoint/2010/main" val="3816475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SUMMARY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This lecture discussed eleven common fallacies of relevance:</a:t>
            </a:r>
          </a:p>
          <a:p>
            <a:pPr marL="0" indent="0">
              <a:buNone/>
            </a:pPr>
            <a:r>
              <a:rPr lang="en-US" b="1" dirty="0"/>
              <a:t>Personal attack - Attacking the motive - Look who’s talking -  Two wrongs make a right - Scare tactics - Appeal to pity - Bandwagon argument - Straw man- Red herring – Equivocation - Begging the question. </a:t>
            </a:r>
          </a:p>
        </p:txBody>
      </p:sp>
    </p:spTree>
    <p:extLst>
      <p:ext uri="{BB962C8B-B14F-4D97-AF65-F5344CB8AC3E}">
        <p14:creationId xmlns:p14="http://schemas.microsoft.com/office/powerpoint/2010/main" val="30901537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6773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2" name="Title 1">
            <a:extLst>
              <a:ext uri="{FF2B5EF4-FFF2-40B4-BE49-F238E27FC236}">
                <a16:creationId xmlns:a16="http://schemas.microsoft.com/office/drawing/2014/main" id="{E4DB27D4-E1C6-454D-9E9E-6BC8900F59E9}"/>
              </a:ext>
            </a:extLst>
          </p:cNvPr>
          <p:cNvSpPr>
            <a:spLocks noGrp="1"/>
          </p:cNvSpPr>
          <p:nvPr>
            <p:ph type="title"/>
          </p:nvPr>
        </p:nvSpPr>
        <p:spPr>
          <a:xfrm>
            <a:off x="2209196" y="85949"/>
            <a:ext cx="9533101" cy="1325563"/>
          </a:xfrm>
        </p:spPr>
        <p:txBody>
          <a:bodyPr>
            <a:normAutofit/>
          </a:bodyPr>
          <a:lstStyle/>
          <a:p>
            <a:r>
              <a:rPr lang="en-US" sz="3800" b="1" dirty="0">
                <a:solidFill>
                  <a:schemeClr val="bg1"/>
                </a:solidFill>
              </a:rPr>
              <a:t>SUMMARY</a:t>
            </a:r>
            <a:endParaRPr lang="ar-SA" sz="3800" b="1" dirty="0">
              <a:solidFill>
                <a:schemeClr val="bg1"/>
              </a:solidFill>
            </a:endParaRPr>
          </a:p>
        </p:txBody>
      </p:sp>
      <p:sp>
        <p:nvSpPr>
          <p:cNvPr id="3" name="Content Placeholder 2">
            <a:extLst>
              <a:ext uri="{FF2B5EF4-FFF2-40B4-BE49-F238E27FC236}">
                <a16:creationId xmlns:a16="http://schemas.microsoft.com/office/drawing/2014/main" id="{443AFFB0-65A9-48D5-8A1F-2E3FEEBE168E}"/>
              </a:ext>
            </a:extLst>
          </p:cNvPr>
          <p:cNvSpPr>
            <a:spLocks noGrp="1"/>
          </p:cNvSpPr>
          <p:nvPr>
            <p:ph idx="1"/>
          </p:nvPr>
        </p:nvSpPr>
        <p:spPr/>
        <p:txBody>
          <a:bodyPr>
            <a:normAutofit/>
          </a:bodyPr>
          <a:lstStyle/>
          <a:p>
            <a:pPr marL="0" indent="0">
              <a:buNone/>
            </a:pPr>
            <a:r>
              <a:rPr lang="en-US" b="1" dirty="0"/>
              <a:t>In this lecture we studied nine types of fallacies of insufficient evidence: </a:t>
            </a:r>
          </a:p>
          <a:p>
            <a:pPr marL="0" indent="0">
              <a:buNone/>
            </a:pPr>
            <a:r>
              <a:rPr lang="en-US" b="1" dirty="0"/>
              <a:t>Inappropriate appeal to authority -  False alternatives - Loaded question - Questionable cause - Hasty generalization - Slippery slope - Weak analogy - Inconsistency</a:t>
            </a:r>
          </a:p>
        </p:txBody>
      </p:sp>
    </p:spTree>
    <p:extLst>
      <p:ext uri="{BB962C8B-B14F-4D97-AF65-F5344CB8AC3E}">
        <p14:creationId xmlns:p14="http://schemas.microsoft.com/office/powerpoint/2010/main" val="39634706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4</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774256" y="220584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lang="en-US" sz="7800" b="1" dirty="0"/>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78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rPr>
              <a:t>Thank you </a:t>
            </a:r>
          </a:p>
        </p:txBody>
      </p:sp>
    </p:spTree>
    <p:extLst>
      <p:ext uri="{BB962C8B-B14F-4D97-AF65-F5344CB8AC3E}">
        <p14:creationId xmlns:p14="http://schemas.microsoft.com/office/powerpoint/2010/main" val="1895768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2620</TotalTime>
  <Words>3844</Words>
  <Application>Microsoft Office PowerPoint</Application>
  <PresentationFormat>Widescreen</PresentationFormat>
  <Paragraphs>231</Paragraphs>
  <Slides>46</Slides>
  <Notes>46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Positively relevant  </vt:lpstr>
      <vt:lpstr>Negatively relevant </vt:lpstr>
      <vt:lpstr>logically irrelevant </vt:lpstr>
      <vt:lpstr>FALLACIES OF RELEVANCE</vt:lpstr>
      <vt:lpstr>Personal Attack ( Ad Hominem )</vt:lpstr>
      <vt:lpstr>Attacking the Motive</vt:lpstr>
      <vt:lpstr>Look Who’s Talking</vt:lpstr>
      <vt:lpstr>Look Who’s Talking</vt:lpstr>
      <vt:lpstr>Two Wrongs Make a Right</vt:lpstr>
      <vt:lpstr>Scare Tactics</vt:lpstr>
      <vt:lpstr>Appeal to Pity</vt:lpstr>
      <vt:lpstr>Bandwagon Argument</vt:lpstr>
      <vt:lpstr>Straw Man</vt:lpstr>
      <vt:lpstr>Red Herring</vt:lpstr>
      <vt:lpstr>Red Herring</vt:lpstr>
      <vt:lpstr>Equivocation</vt:lpstr>
      <vt:lpstr>Begging the Question</vt:lpstr>
      <vt:lpstr>FALLACIES OF INSUFFICIENT EVIDENCE</vt:lpstr>
      <vt:lpstr>Inappropriate Appeal to Authority</vt:lpstr>
      <vt:lpstr>Inappropriate Appeal to Authority</vt:lpstr>
      <vt:lpstr>Appeal to Ignorance</vt:lpstr>
      <vt:lpstr>Appeal to Ignorance</vt:lpstr>
      <vt:lpstr>Appeal to Ignorance</vt:lpstr>
      <vt:lpstr>False Alternatives</vt:lpstr>
      <vt:lpstr>Loaded Question</vt:lpstr>
      <vt:lpstr>Loaded Question</vt:lpstr>
      <vt:lpstr>Questionable Cause</vt:lpstr>
      <vt:lpstr>Questionable Cause</vt:lpstr>
      <vt:lpstr>Questionable Cause</vt:lpstr>
      <vt:lpstr>Questionable Cause</vt:lpstr>
      <vt:lpstr>Hasty Generalization</vt:lpstr>
      <vt:lpstr>Slippery Slope</vt:lpstr>
      <vt:lpstr>Slippery Slope</vt:lpstr>
      <vt:lpstr>Slippery Slope</vt:lpstr>
      <vt:lpstr>Weak Analogy</vt:lpstr>
      <vt:lpstr>Inconsistency</vt:lpstr>
      <vt:lpstr>SUMMARY</vt:lpstr>
      <vt:lpstr>SUMMARY</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  </dc:title>
  <dc:creator>Ahmed Mohammed</dc:creator>
  <cp:lastModifiedBy>Ahmed Mohammed</cp:lastModifiedBy>
  <cp:revision>32</cp:revision>
  <dcterms:created xsi:type="dcterms:W3CDTF">2022-01-21T13:27:16Z</dcterms:created>
  <dcterms:modified xsi:type="dcterms:W3CDTF">2022-02-17T12:00:04Z</dcterms:modified>
</cp:coreProperties>
</file>