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575" r:id="rId2"/>
    <p:sldId id="271" r:id="rId3"/>
    <p:sldId id="303" r:id="rId4"/>
    <p:sldId id="313" r:id="rId5"/>
    <p:sldId id="503" r:id="rId6"/>
    <p:sldId id="488" r:id="rId7"/>
    <p:sldId id="672" r:id="rId8"/>
    <p:sldId id="673" r:id="rId9"/>
    <p:sldId id="674" r:id="rId10"/>
    <p:sldId id="675" r:id="rId11"/>
    <p:sldId id="676" r:id="rId12"/>
    <p:sldId id="677" r:id="rId13"/>
    <p:sldId id="678" r:id="rId14"/>
    <p:sldId id="618" r:id="rId15"/>
    <p:sldId id="589" r:id="rId16"/>
    <p:sldId id="679" r:id="rId17"/>
    <p:sldId id="680" r:id="rId18"/>
    <p:sldId id="681" r:id="rId19"/>
    <p:sldId id="682" r:id="rId20"/>
    <p:sldId id="683" r:id="rId21"/>
    <p:sldId id="620" r:id="rId22"/>
    <p:sldId id="591" r:id="rId23"/>
    <p:sldId id="684" r:id="rId24"/>
    <p:sldId id="685" r:id="rId25"/>
    <p:sldId id="621" r:id="rId26"/>
    <p:sldId id="487" r:id="rId27"/>
    <p:sldId id="531" r:id="rId28"/>
    <p:sldId id="526" r:id="rId29"/>
    <p:sldId id="686" r:id="rId30"/>
    <p:sldId id="687" r:id="rId31"/>
    <p:sldId id="688" r:id="rId32"/>
    <p:sldId id="689" r:id="rId33"/>
    <p:sldId id="690" r:id="rId34"/>
    <p:sldId id="691" r:id="rId35"/>
    <p:sldId id="692" r:id="rId36"/>
    <p:sldId id="693" r:id="rId37"/>
    <p:sldId id="694" r:id="rId38"/>
    <p:sldId id="695" r:id="rId39"/>
    <p:sldId id="696" r:id="rId40"/>
    <p:sldId id="697" r:id="rId41"/>
    <p:sldId id="698" r:id="rId42"/>
    <p:sldId id="699" r:id="rId43"/>
    <p:sldId id="700" r:id="rId44"/>
    <p:sldId id="701" r:id="rId45"/>
    <p:sldId id="702" r:id="rId46"/>
    <p:sldId id="704" r:id="rId47"/>
    <p:sldId id="703" r:id="rId48"/>
    <p:sldId id="705" r:id="rId49"/>
    <p:sldId id="706" r:id="rId50"/>
    <p:sldId id="707" r:id="rId51"/>
    <p:sldId id="708" r:id="rId52"/>
    <p:sldId id="709" r:id="rId53"/>
    <p:sldId id="710" r:id="rId54"/>
    <p:sldId id="711" r:id="rId55"/>
    <p:sldId id="712" r:id="rId56"/>
    <p:sldId id="713" r:id="rId57"/>
    <p:sldId id="714" r:id="rId58"/>
    <p:sldId id="715" r:id="rId59"/>
    <p:sldId id="716" r:id="rId60"/>
    <p:sldId id="717" r:id="rId61"/>
    <p:sldId id="718" r:id="rId62"/>
    <p:sldId id="667" r:id="rId63"/>
    <p:sldId id="720" r:id="rId64"/>
    <p:sldId id="721" r:id="rId65"/>
    <p:sldId id="722" r:id="rId66"/>
    <p:sldId id="616" r:id="rId67"/>
    <p:sldId id="669" r:id="rId68"/>
    <p:sldId id="670"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271"/>
            <p14:sldId id="303"/>
            <p14:sldId id="313"/>
            <p14:sldId id="503"/>
            <p14:sldId id="488"/>
            <p14:sldId id="672"/>
            <p14:sldId id="673"/>
            <p14:sldId id="674"/>
            <p14:sldId id="675"/>
            <p14:sldId id="676"/>
            <p14:sldId id="677"/>
            <p14:sldId id="678"/>
            <p14:sldId id="618"/>
            <p14:sldId id="589"/>
            <p14:sldId id="679"/>
            <p14:sldId id="680"/>
            <p14:sldId id="681"/>
            <p14:sldId id="682"/>
            <p14:sldId id="683"/>
            <p14:sldId id="620"/>
            <p14:sldId id="591"/>
            <p14:sldId id="684"/>
            <p14:sldId id="685"/>
            <p14:sldId id="621"/>
            <p14:sldId id="487"/>
            <p14:sldId id="531"/>
            <p14:sldId id="526"/>
            <p14:sldId id="686"/>
            <p14:sldId id="687"/>
            <p14:sldId id="688"/>
            <p14:sldId id="689"/>
            <p14:sldId id="690"/>
            <p14:sldId id="691"/>
            <p14:sldId id="692"/>
            <p14:sldId id="693"/>
            <p14:sldId id="694"/>
            <p14:sldId id="695"/>
            <p14:sldId id="696"/>
            <p14:sldId id="697"/>
            <p14:sldId id="698"/>
            <p14:sldId id="699"/>
            <p14:sldId id="700"/>
            <p14:sldId id="701"/>
            <p14:sldId id="702"/>
            <p14:sldId id="704"/>
            <p14:sldId id="703"/>
            <p14:sldId id="705"/>
            <p14:sldId id="706"/>
            <p14:sldId id="707"/>
            <p14:sldId id="708"/>
            <p14:sldId id="709"/>
            <p14:sldId id="710"/>
            <p14:sldId id="711"/>
            <p14:sldId id="712"/>
            <p14:sldId id="713"/>
            <p14:sldId id="714"/>
            <p14:sldId id="715"/>
            <p14:sldId id="716"/>
            <p14:sldId id="717"/>
            <p14:sldId id="718"/>
            <p14:sldId id="667"/>
            <p14:sldId id="720"/>
            <p14:sldId id="721"/>
            <p14:sldId id="722"/>
            <p14:sldId id="616"/>
            <p14:sldId id="669"/>
            <p14:sldId id="6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72" d="100"/>
          <a:sy n="72" d="100"/>
        </p:scale>
        <p:origin x="6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70573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362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42670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31456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6977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232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999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3660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18935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44031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Mona </a:t>
            </a:r>
            <a:r>
              <a:rPr kumimoji="0" lang="en-US" sz="2400" b="0" i="0" u="none" strike="noStrike" kern="1200" cap="none" spc="0" normalizeH="0" baseline="0" noProof="0" dirty="0" err="1">
                <a:ln>
                  <a:noFill/>
                </a:ln>
                <a:solidFill>
                  <a:srgbClr val="2D3956"/>
                </a:solidFill>
                <a:effectLst/>
                <a:uLnTx/>
                <a:uFillTx/>
                <a:latin typeface="Tajawal Medium" panose="00000600000000000000" pitchFamily="2" charset="-78"/>
                <a:ea typeface="+mn-ea"/>
                <a:cs typeface="Tajawal Medium" panose="00000600000000000000" pitchFamily="2" charset="-78"/>
              </a:rPr>
              <a:t>Moustafa</a:t>
            </a: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4669868"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MGM 333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Part 1: Starting the research process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CH4: The research proposal</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7221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578497"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The research proposal</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AF69927-49DD-57FD-9E95-C0DD2AD2AEAB}"/>
              </a:ext>
            </a:extLst>
          </p:cNvPr>
          <p:cNvSpPr txBox="1"/>
          <p:nvPr/>
        </p:nvSpPr>
        <p:spPr>
          <a:xfrm>
            <a:off x="3437433" y="2634259"/>
            <a:ext cx="7693343" cy="1815882"/>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Why write a proposal?</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Structure of a research proposal</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Summary.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34679" y="3872320"/>
            <a:ext cx="8217855"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Why write a proposal?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664746"/>
            <a:ext cx="9241941"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There are a number of reasons for preparing a research proposal. In the case of funded research it is quite simply that there will be no funding without one.</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All funding bodies have their own framework for a submission of a research proposal; in many cases these frameworks are now in electronic form and very structured, often restricting the writer to a specific number of characters in each section.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664746"/>
            <a:ext cx="9241941"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These proposal frameworks are created to ensure that all the necessary requirements of the funding body are covered in the proposal and to provide uniformity when examining their merits.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is usually a highly competitive arena and proposals will be seen by a number of referees, who will rate each one according to a predefined, criterion-based evaluation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174869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3514" y="1428065"/>
            <a:ext cx="9241941"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However, the role of a research proposal is far more extensive than this; it has a very important function in the research process whether or not funding is an issue.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that even though actual funding is not available, you will need to convince your line manager or tutor that this is a viable and worthwhile research project, one that is worthy of your time and effort.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823048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51722" y="1428065"/>
            <a:ext cx="9035638" cy="32009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26605" y="1977358"/>
            <a:ext cx="8685871" cy="223939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Small scale, work-based projects are still costly. Even without direct funding, there is your time to consider, resources that may be needed and possibly the time of potential participants if they are in the same organization.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533801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93514" y="1834291"/>
            <a:ext cx="9293846" cy="29610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71006" y="1975992"/>
            <a:ext cx="9241941"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Academic research such as a dissertation will always require some form of proposal.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Sometimes this is assessed as part of a taught course of study, other times it is an intrinsic part of a dissertation module.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1236778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41610" y="1865387"/>
            <a:ext cx="9241941"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u="sng" dirty="0">
                <a:solidFill>
                  <a:srgbClr val="2D3956"/>
                </a:solidFill>
                <a:latin typeface="Tajawal ExtraBold" panose="00000800000000000000" pitchFamily="2" charset="-78"/>
                <a:cs typeface="Tajawal ExtraBold" panose="00000800000000000000" pitchFamily="2" charset="-78"/>
              </a:rPr>
              <a:t>Here we will look at the various elements of a research proposal: </a:t>
            </a:r>
          </a:p>
          <a:p>
            <a:pPr marL="457200" indent="-457200" algn="just">
              <a:buFont typeface="Wingdings" panose="05000000000000000000" pitchFamily="2" charset="2"/>
              <a:buChar char="q"/>
            </a:pPr>
            <a:endParaRPr lang="en-US" sz="2800" u="sng"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what needs to be said</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why it needs to be said</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how best to say it.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1383526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41610" y="1865387"/>
            <a:ext cx="9241941"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u="sng" dirty="0">
                <a:solidFill>
                  <a:srgbClr val="2D3956"/>
                </a:solidFill>
                <a:latin typeface="Tajawal ExtraBold" panose="00000800000000000000" pitchFamily="2" charset="-78"/>
                <a:cs typeface="Tajawal ExtraBold" panose="00000800000000000000" pitchFamily="2" charset="-78"/>
              </a:rPr>
              <a:t>A research proposal should cover what Kumar (1999, 170) describes as the what, how and why of the research:</a:t>
            </a:r>
          </a:p>
          <a:p>
            <a:pPr algn="just"/>
            <a:r>
              <a:rPr lang="en-US" sz="2800" u="sng" dirty="0">
                <a:solidFill>
                  <a:srgbClr val="2D3956"/>
                </a:solidFill>
                <a:latin typeface="Tajawal ExtraBold" panose="00000800000000000000" pitchFamily="2" charset="-78"/>
                <a:cs typeface="Tajawal ExtraBold" panose="00000800000000000000" pitchFamily="2" charset="-78"/>
              </a:rPr>
              <a:t>• </a:t>
            </a:r>
            <a:r>
              <a:rPr lang="en-US" sz="2800" b="1" u="sng" dirty="0">
                <a:solidFill>
                  <a:srgbClr val="2D3956"/>
                </a:solidFill>
                <a:latin typeface="Tajawal ExtraBold" panose="00000800000000000000" pitchFamily="2" charset="-78"/>
                <a:cs typeface="Tajawal ExtraBold" panose="00000800000000000000" pitchFamily="2" charset="-78"/>
              </a:rPr>
              <a:t>What</a:t>
            </a:r>
            <a:r>
              <a:rPr lang="en-US" sz="2800" u="sng" dirty="0">
                <a:solidFill>
                  <a:srgbClr val="2D3956"/>
                </a:solidFill>
                <a:latin typeface="Tajawal ExtraBold" panose="00000800000000000000" pitchFamily="2" charset="-78"/>
                <a:cs typeface="Tajawal ExtraBold" panose="00000800000000000000" pitchFamily="2" charset="-78"/>
              </a:rPr>
              <a:t> you are proposing to do</a:t>
            </a:r>
          </a:p>
          <a:p>
            <a:pPr algn="just"/>
            <a:r>
              <a:rPr lang="en-US" sz="2800" u="sng" dirty="0">
                <a:solidFill>
                  <a:srgbClr val="2D3956"/>
                </a:solidFill>
                <a:latin typeface="Tajawal ExtraBold" panose="00000800000000000000" pitchFamily="2" charset="-78"/>
                <a:cs typeface="Tajawal ExtraBold" panose="00000800000000000000" pitchFamily="2" charset="-78"/>
              </a:rPr>
              <a:t>• </a:t>
            </a:r>
            <a:r>
              <a:rPr lang="en-US" sz="2800" b="1" u="sng" dirty="0">
                <a:solidFill>
                  <a:srgbClr val="2D3956"/>
                </a:solidFill>
                <a:latin typeface="Tajawal ExtraBold" panose="00000800000000000000" pitchFamily="2" charset="-78"/>
                <a:cs typeface="Tajawal ExtraBold" panose="00000800000000000000" pitchFamily="2" charset="-78"/>
              </a:rPr>
              <a:t>How</a:t>
            </a:r>
            <a:r>
              <a:rPr lang="en-US" sz="2800" u="sng" dirty="0">
                <a:solidFill>
                  <a:srgbClr val="2D3956"/>
                </a:solidFill>
                <a:latin typeface="Tajawal ExtraBold" panose="00000800000000000000" pitchFamily="2" charset="-78"/>
                <a:cs typeface="Tajawal ExtraBold" panose="00000800000000000000" pitchFamily="2" charset="-78"/>
              </a:rPr>
              <a:t> you are proposing to do it</a:t>
            </a:r>
          </a:p>
          <a:p>
            <a:pPr algn="just"/>
            <a:r>
              <a:rPr lang="en-US" sz="2800" u="sng" dirty="0">
                <a:solidFill>
                  <a:srgbClr val="2D3956"/>
                </a:solidFill>
                <a:latin typeface="Tajawal ExtraBold" panose="00000800000000000000" pitchFamily="2" charset="-78"/>
                <a:cs typeface="Tajawal ExtraBold" panose="00000800000000000000" pitchFamily="2" charset="-78"/>
              </a:rPr>
              <a:t>• and </a:t>
            </a:r>
            <a:r>
              <a:rPr lang="en-US" sz="2800" b="1" u="sng" dirty="0">
                <a:solidFill>
                  <a:srgbClr val="2D3956"/>
                </a:solidFill>
                <a:latin typeface="Tajawal ExtraBold" panose="00000800000000000000" pitchFamily="2" charset="-78"/>
                <a:cs typeface="Tajawal ExtraBold" panose="00000800000000000000" pitchFamily="2" charset="-78"/>
              </a:rPr>
              <a:t>Why</a:t>
            </a:r>
            <a:r>
              <a:rPr lang="en-US" sz="2800" u="sng" dirty="0">
                <a:solidFill>
                  <a:srgbClr val="2D3956"/>
                </a:solidFill>
                <a:latin typeface="Tajawal ExtraBold" panose="00000800000000000000" pitchFamily="2" charset="-78"/>
                <a:cs typeface="Tajawal ExtraBold" panose="00000800000000000000" pitchFamily="2" charset="-78"/>
              </a:rPr>
              <a:t> you have selected the proposed strategy.</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3673610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3514" y="1586714"/>
            <a:ext cx="9241941"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u="sng" dirty="0">
                <a:solidFill>
                  <a:srgbClr val="2D3956"/>
                </a:solidFill>
                <a:latin typeface="Tajawal ExtraBold" panose="00000800000000000000" pitchFamily="2" charset="-78"/>
                <a:cs typeface="Tajawal ExtraBold" panose="00000800000000000000" pitchFamily="2" charset="-78"/>
              </a:rPr>
              <a:t>But remember there are two major purposes to a research proposal: </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To provide others with the information they need,</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To provide yourself, the researcher, with a plan that will guide you during your investigation.</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well constructed research proposal will provide you with a very useful tool throughout the research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3733236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0452" y="3872320"/>
            <a:ext cx="773926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076121" cy="4574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59" y="1371710"/>
            <a:ext cx="9076121" cy="4401205"/>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 formal document means that there is a formula which, if followed carefully, ensures that you have covered all of the areas you need to cover in order to present your proposed research.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Although requirements for a research proposal can often differ slightly according to funding body, academic or professional body regulations, there is an almost universally accepted list of contents’ that is expected.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4168768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076121" cy="38623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59" y="1371710"/>
            <a:ext cx="9076121"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important to pay very close attention to any specific instructions you have for presenting a proposal and use this as a guide to individual sections within that proposal.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As already discussed, many funding bodies have their own proposal framework ready to receive your input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590515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811672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1965" y="1285191"/>
            <a:ext cx="8945218" cy="3313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59" y="1479593"/>
            <a:ext cx="9076121"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Regulations differ from university to university and often within individual departments – be aware of exactly what is required.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The aim here is to provide as comprehensive a list as possible of the detail that should be included in a proposal.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9206" y="596079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3176931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1965" y="1285191"/>
            <a:ext cx="8945218" cy="3313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8862" y="1920848"/>
            <a:ext cx="8571423" cy="2246769"/>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your responsibility to make sure you conform to the requirements of the target audience, whether reviewers, academic research supervisors or your line manager.</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648" y="587433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2657669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1965" y="1285191"/>
            <a:ext cx="8945218" cy="3313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51722" y="1603019"/>
            <a:ext cx="8571423"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Remember that research proposals are almost always subject to very stringent word counts; in the case of forms that are completed online you may be limited to a certain number of characters per section. It is up to you to say all you have to say within the required word limit.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67987" y="571971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29801041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4952" y="1183409"/>
            <a:ext cx="9207518" cy="51736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47088" y="1138764"/>
            <a:ext cx="9207518" cy="5262979"/>
          </a:xfrm>
          <a:prstGeom prst="rect">
            <a:avLst/>
          </a:prstGeom>
          <a:noFill/>
        </p:spPr>
        <p:txBody>
          <a:bodyPr wrap="square" rtlCol="0">
            <a:spAutoFit/>
          </a:bodyPr>
          <a:lstStyle/>
          <a:p>
            <a:pPr marL="457200" indent="-457200" algn="just">
              <a:buFont typeface="Wingdings" panose="05000000000000000000" pitchFamily="2" charset="2"/>
              <a:buChar char="§"/>
            </a:pPr>
            <a:r>
              <a:rPr lang="en-US" sz="2800" b="1" u="sng" dirty="0">
                <a:solidFill>
                  <a:srgbClr val="2D3956"/>
                </a:solidFill>
                <a:latin typeface="Tajawal ExtraBold" panose="00000800000000000000" pitchFamily="2" charset="-78"/>
                <a:cs typeface="Tajawal ExtraBold" panose="00000800000000000000" pitchFamily="2" charset="-78"/>
              </a:rPr>
              <a:t>Bear this in mind when you examine this proposed structure, which includes:</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clearly defined title and introduction</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statement of aims and objectives, or a hypothesis</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review of the literature</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research design an intended sample</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list of procedures for data processing and analysis</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definition of anticipated research outputs</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statement of anticipated constraints</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discussion of any ethical considerations and how these will be handled</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project timetable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83" y="6336476"/>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42358195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634693" y="3438395"/>
            <a:ext cx="8057319" cy="212365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Clearly defined title and introduction</a:t>
            </a:r>
            <a:endPar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393779" cy="40141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987866"/>
            <a:ext cx="900946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Make sure you get your title right.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It will be the first thing that any reviewer or tutor reads and so it is vital that it is an accurate reflection of what you are proposing to do and that it is clear and concise.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Remember that it may be a working title – things can and often do change as the research progresses – but that is no excuse for not making it clear at this stage.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Clearly defined title and introduction</a:t>
            </a:r>
          </a:p>
        </p:txBody>
      </p:sp>
    </p:spTree>
    <p:extLst>
      <p:ext uri="{BB962C8B-B14F-4D97-AF65-F5344CB8AC3E}">
        <p14:creationId xmlns:p14="http://schemas.microsoft.com/office/powerpoint/2010/main" val="20635687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393779" cy="425184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9577" y="1876468"/>
            <a:ext cx="9009467" cy="415498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introduction </a:t>
            </a:r>
            <a:r>
              <a:rPr lang="en-US" sz="2400" dirty="0">
                <a:solidFill>
                  <a:srgbClr val="2D3956"/>
                </a:solidFill>
                <a:latin typeface="Tajawal ExtraBold" panose="00000800000000000000" pitchFamily="2" charset="-78"/>
                <a:cs typeface="Tajawal ExtraBold" panose="00000800000000000000" pitchFamily="2" charset="-78"/>
              </a:rPr>
              <a:t>to the proposal should include a brief rationale explaining where the idea for the research began and some evidence from the literature that there is a need for this particular investigation.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This is a brief that sets the scene for the rest of the proposal and gets the message across that this would be a useful and productive research activity.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It is not necessary here to provide a lot of detail – that will follow in the other sections.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99577" y="6305447"/>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Clearly defined title and introduction</a:t>
            </a:r>
          </a:p>
        </p:txBody>
      </p:sp>
    </p:spTree>
    <p:extLst>
      <p:ext uri="{BB962C8B-B14F-4D97-AF65-F5344CB8AC3E}">
        <p14:creationId xmlns:p14="http://schemas.microsoft.com/office/powerpoint/2010/main" val="2503423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9577" y="1891010"/>
            <a:ext cx="9274510" cy="329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9577" y="2197477"/>
            <a:ext cx="9009467" cy="2677656"/>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introduction </a:t>
            </a:r>
            <a:r>
              <a:rPr lang="en-US" sz="2400" dirty="0">
                <a:solidFill>
                  <a:srgbClr val="2D3956"/>
                </a:solidFill>
                <a:latin typeface="Tajawal ExtraBold" panose="00000800000000000000" pitchFamily="2" charset="-78"/>
                <a:cs typeface="Tajawal ExtraBold" panose="00000800000000000000" pitchFamily="2" charset="-78"/>
              </a:rPr>
              <a:t>highlights the contribution this proposed research will make to the body of knowledge that already exists.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Remember that there are rarely large leaps in knowledge; knowledge grows incrementally with each new contribution, however small or localized that contribution might be.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99577" y="6305447"/>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Clearly defined title and introduction</a:t>
            </a:r>
          </a:p>
        </p:txBody>
      </p:sp>
    </p:spTree>
    <p:extLst>
      <p:ext uri="{BB962C8B-B14F-4D97-AF65-F5344CB8AC3E}">
        <p14:creationId xmlns:p14="http://schemas.microsoft.com/office/powerpoint/2010/main" val="1998003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372325"/>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22644" y="3845580"/>
            <a:ext cx="8534398" cy="18774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Statement of aims and objectives, or a hypothesis</a:t>
            </a:r>
            <a:endPar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864929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83853"/>
            <a:ext cx="9547497" cy="43017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686392"/>
            <a:ext cx="9420283"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It is vital that you present clear and concise research aims and objectives or state the hypothesis or hypotheses you intend to test.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At this stage any statement you make must clearly reflect your understanding of the problem or question and your understanding of the capacity of research to respond to it.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detail of methods and techniques will follow later in the proposal but do not make the mistake of making over-ambitious claims at this stage.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389876" y="0"/>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Statement of aims and objectives, or a hypothesis</a:t>
            </a:r>
            <a:endParaRPr lang="en-US" sz="3200" b="1" dirty="0"/>
          </a:p>
        </p:txBody>
      </p:sp>
    </p:spTree>
    <p:extLst>
      <p:ext uri="{BB962C8B-B14F-4D97-AF65-F5344CB8AC3E}">
        <p14:creationId xmlns:p14="http://schemas.microsoft.com/office/powerpoint/2010/main" val="27294633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7151" y="4056927"/>
            <a:ext cx="8164847"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Review of the literature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047903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279" y="1690522"/>
            <a:ext cx="10096144" cy="2745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39280" y="1789969"/>
            <a:ext cx="9554078"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is </a:t>
            </a:r>
            <a:r>
              <a:rPr lang="en-US" sz="2800" u="sng" dirty="0">
                <a:solidFill>
                  <a:srgbClr val="2D3956"/>
                </a:solidFill>
                <a:latin typeface="Tajawal ExtraBold" panose="00000800000000000000" pitchFamily="2" charset="-78"/>
                <a:cs typeface="Tajawal ExtraBold" panose="00000800000000000000" pitchFamily="2" charset="-78"/>
              </a:rPr>
              <a:t>your initial review</a:t>
            </a:r>
            <a:r>
              <a:rPr lang="en-US" sz="2800" dirty="0">
                <a:solidFill>
                  <a:srgbClr val="2D3956"/>
                </a:solidFill>
                <a:latin typeface="Tajawal ExtraBold" panose="00000800000000000000" pitchFamily="2" charset="-78"/>
                <a:cs typeface="Tajawal ExtraBold" panose="00000800000000000000" pitchFamily="2" charset="-78"/>
              </a:rPr>
              <a:t>.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At this stage in the process nobody would expect you to know all there is to know and be aware of everything that has been published in relation to your intended research.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Review of the literature</a:t>
            </a:r>
          </a:p>
        </p:txBody>
      </p:sp>
    </p:spTree>
    <p:extLst>
      <p:ext uri="{BB962C8B-B14F-4D97-AF65-F5344CB8AC3E}">
        <p14:creationId xmlns:p14="http://schemas.microsoft.com/office/powerpoint/2010/main" val="41817177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279" y="1690522"/>
            <a:ext cx="9683866" cy="28549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39280" y="1789969"/>
            <a:ext cx="9554078"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At this stage your review of available literature has two main functions:</a:t>
            </a:r>
          </a:p>
          <a:p>
            <a:pPr algn="just"/>
            <a:r>
              <a:rPr lang="en-US" sz="2800" dirty="0">
                <a:solidFill>
                  <a:srgbClr val="2D3956"/>
                </a:solidFill>
                <a:latin typeface="Tajawal ExtraBold" panose="00000800000000000000" pitchFamily="2" charset="-78"/>
                <a:cs typeface="Tajawal ExtraBold" panose="00000800000000000000" pitchFamily="2" charset="-78"/>
              </a:rPr>
              <a:t> </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to be aware with current thinking in your subject area</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to find out about methods and research processes used by other researchers investigating this topic</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Review of the literature</a:t>
            </a:r>
          </a:p>
        </p:txBody>
      </p:sp>
    </p:spTree>
    <p:extLst>
      <p:ext uri="{BB962C8B-B14F-4D97-AF65-F5344CB8AC3E}">
        <p14:creationId xmlns:p14="http://schemas.microsoft.com/office/powerpoint/2010/main" val="4090459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279" y="1690522"/>
            <a:ext cx="9683866" cy="28549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39280" y="1789969"/>
            <a:ext cx="9554078" cy="2677656"/>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You are providing a broad overview of the topic area, identifying what is already known and what is not known or remains largely neglected in terms of empirical research.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‘newness’ of your proposed research will depend very much on the level and nature of the project.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Review of the literature</a:t>
            </a:r>
          </a:p>
        </p:txBody>
      </p:sp>
    </p:spTree>
    <p:extLst>
      <p:ext uri="{BB962C8B-B14F-4D97-AF65-F5344CB8AC3E}">
        <p14:creationId xmlns:p14="http://schemas.microsoft.com/office/powerpoint/2010/main" val="2780313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279" y="1690522"/>
            <a:ext cx="9683866" cy="28549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39279" y="2165742"/>
            <a:ext cx="9554078"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An undergraduate research project is unlikely to be attempting anything completely new, whereas an element of ‘newness’ and contribution to knowledge is a requirement of doctoral research.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Review of the literature</a:t>
            </a:r>
          </a:p>
        </p:txBody>
      </p:sp>
    </p:spTree>
    <p:extLst>
      <p:ext uri="{BB962C8B-B14F-4D97-AF65-F5344CB8AC3E}">
        <p14:creationId xmlns:p14="http://schemas.microsoft.com/office/powerpoint/2010/main" val="27677204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279" y="1690521"/>
            <a:ext cx="9683866" cy="41140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21925" y="1834291"/>
            <a:ext cx="9554078" cy="3970318"/>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These are the two extremes and there are many variations in between.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 small-scale, localized study may be seeking to investigate a particular phenomenon only as it relates to the local setting.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Here novelty and ‘newness’ are not the issue, what matters is that the researcher has knowledge of current thinking on that particular phenomenon and how theories have been developed.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Review of the literature</a:t>
            </a:r>
          </a:p>
        </p:txBody>
      </p:sp>
    </p:spTree>
    <p:extLst>
      <p:ext uri="{BB962C8B-B14F-4D97-AF65-F5344CB8AC3E}">
        <p14:creationId xmlns:p14="http://schemas.microsoft.com/office/powerpoint/2010/main" val="418972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279" y="1690521"/>
            <a:ext cx="9683866" cy="41140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21925" y="1834291"/>
            <a:ext cx="9554078"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section will follow the same conventions as a more extensive and detailed review outlined in Chapter 2.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You will begin with a broad overview of the topic and any related topics.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From there you will take the reader to the central focus of your investigation; depending on your topic, the main themes you should aim to cover in this review, </a:t>
            </a:r>
            <a:r>
              <a:rPr lang="en-US" sz="2800" b="1" dirty="0">
                <a:solidFill>
                  <a:srgbClr val="2D3956"/>
                </a:solidFill>
                <a:latin typeface="Tajawal ExtraBold" panose="00000800000000000000" pitchFamily="2" charset="-78"/>
                <a:cs typeface="Tajawal ExtraBold" panose="00000800000000000000" pitchFamily="2" charset="-78"/>
              </a:rPr>
              <a:t>if they exist in your subject area, are: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Review of the literature</a:t>
            </a:r>
          </a:p>
        </p:txBody>
      </p:sp>
    </p:spTree>
    <p:extLst>
      <p:ext uri="{BB962C8B-B14F-4D97-AF65-F5344CB8AC3E}">
        <p14:creationId xmlns:p14="http://schemas.microsoft.com/office/powerpoint/2010/main" val="21805976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18211"/>
            <a:ext cx="9474341" cy="4579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123" y="1548938"/>
            <a:ext cx="9554078" cy="4401205"/>
          </a:xfrm>
          <a:prstGeom prst="rect">
            <a:avLst/>
          </a:prstGeom>
          <a:noFill/>
        </p:spPr>
        <p:txBody>
          <a:bodyPr wrap="square" rtlCol="0">
            <a:spAutoFit/>
          </a:bodyPr>
          <a:lstStyle/>
          <a:p>
            <a:pPr marL="457200" indent="-45720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major theories in the field, providing an overview of current thinking</a:t>
            </a:r>
          </a:p>
          <a:p>
            <a:pPr marL="457200" indent="-45720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the historical development of theory and major practical advances</a:t>
            </a:r>
          </a:p>
          <a:p>
            <a:pPr marL="457200" indent="-45720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major published research findings</a:t>
            </a:r>
          </a:p>
          <a:p>
            <a:pPr marL="457200" indent="-45720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the main problems or issues that remain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The initial review for a research proposal needs to be clear, concise and sufficiently detailed to demonstrate your understanding of the field.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Review of the literature</a:t>
            </a:r>
          </a:p>
        </p:txBody>
      </p:sp>
    </p:spTree>
    <p:extLst>
      <p:ext uri="{BB962C8B-B14F-4D97-AF65-F5344CB8AC3E}">
        <p14:creationId xmlns:p14="http://schemas.microsoft.com/office/powerpoint/2010/main" val="14131780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7151" y="4056927"/>
            <a:ext cx="8164847"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Research design</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10377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7048" y="1560090"/>
            <a:ext cx="9282879" cy="38501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985118"/>
            <a:ext cx="9282879" cy="3108543"/>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In this section you will be expected to present your plan of action for the research investigation, setting out the major processes and procedures you intend to follow.</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applies to both quantitative and qualitative research design.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design</a:t>
            </a:r>
          </a:p>
        </p:txBody>
      </p:sp>
    </p:spTree>
    <p:extLst>
      <p:ext uri="{BB962C8B-B14F-4D97-AF65-F5344CB8AC3E}">
        <p14:creationId xmlns:p14="http://schemas.microsoft.com/office/powerpoint/2010/main" val="38894350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7048" y="1560090"/>
            <a:ext cx="9282879" cy="38501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823973"/>
            <a:ext cx="9282879" cy="3108543"/>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does not mean it is impossible to present a plan that provides a framework while still allowing for the emergent nature of the research.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possible to begin with a broad research design and still remain responsive to discoveries made in the field.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design</a:t>
            </a:r>
          </a:p>
        </p:txBody>
      </p:sp>
    </p:spTree>
    <p:extLst>
      <p:ext uri="{BB962C8B-B14F-4D97-AF65-F5344CB8AC3E}">
        <p14:creationId xmlns:p14="http://schemas.microsoft.com/office/powerpoint/2010/main" val="21861931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405" y="1740370"/>
            <a:ext cx="8821788" cy="33342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6405" y="2397361"/>
            <a:ext cx="8508322" cy="1815882"/>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important to remember that it is not sufficient to say what you intend to do; you must defend and justify your choices from the appropriate research methods literature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design</a:t>
            </a:r>
          </a:p>
        </p:txBody>
      </p:sp>
    </p:spTree>
    <p:extLst>
      <p:ext uri="{BB962C8B-B14F-4D97-AF65-F5344CB8AC3E}">
        <p14:creationId xmlns:p14="http://schemas.microsoft.com/office/powerpoint/2010/main" val="23005586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405" y="1740370"/>
            <a:ext cx="8821788" cy="33342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6405" y="2189113"/>
            <a:ext cx="8508322" cy="2246769"/>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section should be referenced, too; not as heavily referenced as your literature review, but it is necessary to demonstrate your understanding of the methodology and that you have read around the subject.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design</a:t>
            </a:r>
          </a:p>
        </p:txBody>
      </p:sp>
    </p:spTree>
    <p:extLst>
      <p:ext uri="{BB962C8B-B14F-4D97-AF65-F5344CB8AC3E}">
        <p14:creationId xmlns:p14="http://schemas.microsoft.com/office/powerpoint/2010/main" val="15758709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405" y="1740370"/>
            <a:ext cx="8821788" cy="33342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6405" y="2189113"/>
            <a:ext cx="8508322"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Every choice, every decision relating to research design should be supported and justified from the published material you have read.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As you work through this book you will see that it follows the same structure recommended here.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design</a:t>
            </a:r>
          </a:p>
        </p:txBody>
      </p:sp>
    </p:spTree>
    <p:extLst>
      <p:ext uri="{BB962C8B-B14F-4D97-AF65-F5344CB8AC3E}">
        <p14:creationId xmlns:p14="http://schemas.microsoft.com/office/powerpoint/2010/main" val="31062328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404" y="1740369"/>
            <a:ext cx="8826621" cy="3660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6405" y="1758179"/>
            <a:ext cx="8508322"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As you work through this book you will see that it follows the same structure recommended here.</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The structure of this section should follow the research hierarchy as outlined in Figure 0.1 in the Introduction to this book: state your methodology, identify your method/s and explain your data-collection techniques and research instruments.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design</a:t>
            </a:r>
          </a:p>
        </p:txBody>
      </p:sp>
    </p:spTree>
    <p:extLst>
      <p:ext uri="{BB962C8B-B14F-4D97-AF65-F5344CB8AC3E}">
        <p14:creationId xmlns:p14="http://schemas.microsoft.com/office/powerpoint/2010/main" val="22067308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design</a:t>
            </a:r>
          </a:p>
        </p:txBody>
      </p:sp>
      <p:pic>
        <p:nvPicPr>
          <p:cNvPr id="4" name="Picture 3">
            <a:extLst>
              <a:ext uri="{FF2B5EF4-FFF2-40B4-BE49-F238E27FC236}">
                <a16:creationId xmlns:a16="http://schemas.microsoft.com/office/drawing/2014/main" id="{535ADE1F-ADDE-58FB-1C34-126FDA144D82}"/>
              </a:ext>
            </a:extLst>
          </p:cNvPr>
          <p:cNvPicPr>
            <a:picLocks noChangeAspect="1"/>
          </p:cNvPicPr>
          <p:nvPr/>
        </p:nvPicPr>
        <p:blipFill>
          <a:blip r:embed="rId7"/>
          <a:stretch>
            <a:fillRect/>
          </a:stretch>
        </p:blipFill>
        <p:spPr>
          <a:xfrm>
            <a:off x="245860" y="1428065"/>
            <a:ext cx="11937782" cy="2789091"/>
          </a:xfrm>
          <a:prstGeom prst="rect">
            <a:avLst/>
          </a:prstGeom>
        </p:spPr>
      </p:pic>
    </p:spTree>
    <p:extLst>
      <p:ext uri="{BB962C8B-B14F-4D97-AF65-F5344CB8AC3E}">
        <p14:creationId xmlns:p14="http://schemas.microsoft.com/office/powerpoint/2010/main" val="36091873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7151" y="4056927"/>
            <a:ext cx="8164847"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Methodology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147107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404" y="1740369"/>
            <a:ext cx="8826621" cy="3660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5553" y="1758179"/>
            <a:ext cx="8508322"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Begin by stating your methodological position; the questions you should be answering are:</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Is this study qualitative, quantitative or mixed methodology?</a:t>
            </a:r>
          </a:p>
          <a:p>
            <a:pPr marL="457200" indent="-457200" algn="just">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Why have you made this decision?</a:t>
            </a:r>
          </a:p>
          <a:p>
            <a:pPr marL="457200" indent="-457200" algn="just">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Why is this the most appropriate decision?</a:t>
            </a:r>
          </a:p>
          <a:p>
            <a:pPr marL="457200" indent="-457200" algn="just">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What are your research methods?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Methodology</a:t>
            </a:r>
          </a:p>
        </p:txBody>
      </p:sp>
    </p:spTree>
    <p:extLst>
      <p:ext uri="{BB962C8B-B14F-4D97-AF65-F5344CB8AC3E}">
        <p14:creationId xmlns:p14="http://schemas.microsoft.com/office/powerpoint/2010/main" val="23347157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403" y="1360845"/>
            <a:ext cx="8826622" cy="44012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6403" y="1436957"/>
            <a:ext cx="8826622" cy="4401205"/>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Once you have discussed your methodological choices you can then go on to state which research method(s) you will be applying to this investigation.</a:t>
            </a:r>
          </a:p>
          <a:p>
            <a:pPr algn="just"/>
            <a:r>
              <a:rPr lang="en-US" sz="2800" dirty="0">
                <a:solidFill>
                  <a:srgbClr val="2D3956"/>
                </a:solidFill>
                <a:latin typeface="Tajawal ExtraBold" panose="00000800000000000000" pitchFamily="2" charset="-78"/>
                <a:cs typeface="Tajawal ExtraBold" panose="00000800000000000000" pitchFamily="2" charset="-78"/>
              </a:rPr>
              <a:t> </a:t>
            </a:r>
          </a:p>
          <a:p>
            <a:pPr marL="457200" indent="-457200" algn="just">
              <a:buFont typeface="Wingdings" panose="05000000000000000000" pitchFamily="2" charset="2"/>
              <a:buChar char="§"/>
            </a:pPr>
            <a:r>
              <a:rPr lang="en-US" sz="2800" u="sng" dirty="0">
                <a:solidFill>
                  <a:srgbClr val="2D3956"/>
                </a:solidFill>
                <a:latin typeface="Tajawal ExtraBold" panose="00000800000000000000" pitchFamily="2" charset="-78"/>
                <a:cs typeface="Tajawal ExtraBold" panose="00000800000000000000" pitchFamily="2" charset="-78"/>
              </a:rPr>
              <a:t>The questions you should be answering are:</a:t>
            </a:r>
          </a:p>
          <a:p>
            <a:pPr marL="457200" indent="-457200" algn="just">
              <a:buFont typeface="Wingdings" panose="05000000000000000000" pitchFamily="2" charset="2"/>
              <a:buChar char="ü"/>
            </a:pPr>
            <a:r>
              <a:rPr lang="en-US" sz="2800" b="1" dirty="0">
                <a:solidFill>
                  <a:srgbClr val="2D3956"/>
                </a:solidFill>
                <a:latin typeface="Tajawal ExtraBold" panose="00000800000000000000" pitchFamily="2" charset="-78"/>
                <a:cs typeface="Tajawal ExtraBold" panose="00000800000000000000" pitchFamily="2" charset="-78"/>
              </a:rPr>
              <a:t>What</a:t>
            </a:r>
            <a:r>
              <a:rPr lang="en-US" sz="2800" dirty="0">
                <a:solidFill>
                  <a:srgbClr val="2D3956"/>
                </a:solidFill>
                <a:latin typeface="Tajawal ExtraBold" panose="00000800000000000000" pitchFamily="2" charset="-78"/>
                <a:cs typeface="Tajawal ExtraBold" panose="00000800000000000000" pitchFamily="2" charset="-78"/>
              </a:rPr>
              <a:t> research method(s) are you applying to the study?</a:t>
            </a:r>
          </a:p>
          <a:p>
            <a:pPr marL="457200" indent="-457200" algn="just">
              <a:buFont typeface="Wingdings" panose="05000000000000000000" pitchFamily="2" charset="2"/>
              <a:buChar char="ü"/>
            </a:pPr>
            <a:r>
              <a:rPr lang="en-US" sz="2800" b="1" dirty="0">
                <a:solidFill>
                  <a:srgbClr val="2D3956"/>
                </a:solidFill>
                <a:latin typeface="Tajawal ExtraBold" panose="00000800000000000000" pitchFamily="2" charset="-78"/>
                <a:cs typeface="Tajawal ExtraBold" panose="00000800000000000000" pitchFamily="2" charset="-78"/>
              </a:rPr>
              <a:t>Why</a:t>
            </a:r>
            <a:r>
              <a:rPr lang="en-US" sz="2800" dirty="0">
                <a:solidFill>
                  <a:srgbClr val="2D3956"/>
                </a:solidFill>
                <a:latin typeface="Tajawal ExtraBold" panose="00000800000000000000" pitchFamily="2" charset="-78"/>
                <a:cs typeface="Tajawal ExtraBold" panose="00000800000000000000" pitchFamily="2" charset="-78"/>
              </a:rPr>
              <a:t> have you made this choice?</a:t>
            </a:r>
          </a:p>
          <a:p>
            <a:pPr marL="457200" indent="-457200" algn="just">
              <a:buFont typeface="Wingdings" panose="05000000000000000000" pitchFamily="2" charset="2"/>
              <a:buChar char="ü"/>
            </a:pPr>
            <a:r>
              <a:rPr lang="en-US" sz="2800" b="1" dirty="0">
                <a:solidFill>
                  <a:srgbClr val="2D3956"/>
                </a:solidFill>
                <a:latin typeface="Tajawal ExtraBold" panose="00000800000000000000" pitchFamily="2" charset="-78"/>
                <a:cs typeface="Tajawal ExtraBold" panose="00000800000000000000" pitchFamily="2" charset="-78"/>
              </a:rPr>
              <a:t>How</a:t>
            </a:r>
            <a:r>
              <a:rPr lang="en-US" sz="2800" dirty="0">
                <a:solidFill>
                  <a:srgbClr val="2D3956"/>
                </a:solidFill>
                <a:latin typeface="Tajawal ExtraBold" panose="00000800000000000000" pitchFamily="2" charset="-78"/>
                <a:cs typeface="Tajawal ExtraBold" panose="00000800000000000000" pitchFamily="2" charset="-78"/>
              </a:rPr>
              <a:t> do you intend to structure the method(s) for your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Methodology</a:t>
            </a:r>
          </a:p>
        </p:txBody>
      </p:sp>
    </p:spTree>
    <p:extLst>
      <p:ext uri="{BB962C8B-B14F-4D97-AF65-F5344CB8AC3E}">
        <p14:creationId xmlns:p14="http://schemas.microsoft.com/office/powerpoint/2010/main" val="31299839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7151" y="4056927"/>
            <a:ext cx="8164847" cy="169277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Data collection techniques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052666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403" y="1360845"/>
            <a:ext cx="8826622" cy="44012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Data collection techniques</a:t>
            </a:r>
          </a:p>
        </p:txBody>
      </p:sp>
      <p:sp>
        <p:nvSpPr>
          <p:cNvPr id="2" name="TextBox 1">
            <a:extLst>
              <a:ext uri="{FF2B5EF4-FFF2-40B4-BE49-F238E27FC236}">
                <a16:creationId xmlns:a16="http://schemas.microsoft.com/office/drawing/2014/main" id="{D7991BA1-424F-6BEA-DBA4-9A03299B036E}"/>
              </a:ext>
            </a:extLst>
          </p:cNvPr>
          <p:cNvSpPr txBox="1"/>
          <p:nvPr/>
        </p:nvSpPr>
        <p:spPr>
          <a:xfrm>
            <a:off x="476403" y="1526837"/>
            <a:ext cx="8826622" cy="3970318"/>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Defining your method(s) may well imply you will use a particular data collection technique but, whether this is the case or not, it is necessary to explain how you intend to collect the data you need for your investigation.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u="sng" dirty="0">
                <a:solidFill>
                  <a:srgbClr val="2D3956"/>
                </a:solidFill>
                <a:latin typeface="Tajawal ExtraBold" panose="00000800000000000000" pitchFamily="2" charset="-78"/>
                <a:cs typeface="Tajawal ExtraBold" panose="00000800000000000000" pitchFamily="2" charset="-78"/>
              </a:rPr>
              <a:t>The questions you should be answering here are:</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What data collection techniques will you be using?</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Why have you decided to use these techniques?</a:t>
            </a:r>
          </a:p>
        </p:txBody>
      </p:sp>
    </p:spTree>
    <p:extLst>
      <p:ext uri="{BB962C8B-B14F-4D97-AF65-F5344CB8AC3E}">
        <p14:creationId xmlns:p14="http://schemas.microsoft.com/office/powerpoint/2010/main" val="17136745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Data collection techniques</a:t>
            </a:r>
          </a:p>
        </p:txBody>
      </p:sp>
      <p:pic>
        <p:nvPicPr>
          <p:cNvPr id="4" name="Picture 3">
            <a:extLst>
              <a:ext uri="{FF2B5EF4-FFF2-40B4-BE49-F238E27FC236}">
                <a16:creationId xmlns:a16="http://schemas.microsoft.com/office/drawing/2014/main" id="{535ADE1F-ADDE-58FB-1C34-126FDA144D82}"/>
              </a:ext>
            </a:extLst>
          </p:cNvPr>
          <p:cNvPicPr>
            <a:picLocks noChangeAspect="1"/>
          </p:cNvPicPr>
          <p:nvPr/>
        </p:nvPicPr>
        <p:blipFill>
          <a:blip r:embed="rId7"/>
          <a:stretch>
            <a:fillRect/>
          </a:stretch>
        </p:blipFill>
        <p:spPr>
          <a:xfrm>
            <a:off x="245860" y="1428065"/>
            <a:ext cx="11937782" cy="2789091"/>
          </a:xfrm>
          <a:prstGeom prst="rect">
            <a:avLst/>
          </a:prstGeom>
        </p:spPr>
      </p:pic>
    </p:spTree>
    <p:extLst>
      <p:ext uri="{BB962C8B-B14F-4D97-AF65-F5344CB8AC3E}">
        <p14:creationId xmlns:p14="http://schemas.microsoft.com/office/powerpoint/2010/main" val="24138735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7151" y="4056927"/>
            <a:ext cx="8164847" cy="169277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Data collection techniques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566514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191570"/>
            <a:ext cx="9530130" cy="48320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instruments</a:t>
            </a:r>
          </a:p>
        </p:txBody>
      </p:sp>
      <p:sp>
        <p:nvSpPr>
          <p:cNvPr id="2" name="TextBox 1">
            <a:extLst>
              <a:ext uri="{FF2B5EF4-FFF2-40B4-BE49-F238E27FC236}">
                <a16:creationId xmlns:a16="http://schemas.microsoft.com/office/drawing/2014/main" id="{D7991BA1-424F-6BEA-DBA4-9A03299B036E}"/>
              </a:ext>
            </a:extLst>
          </p:cNvPr>
          <p:cNvSpPr txBox="1"/>
          <p:nvPr/>
        </p:nvSpPr>
        <p:spPr>
          <a:xfrm>
            <a:off x="280308" y="1191570"/>
            <a:ext cx="9530130" cy="4832092"/>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The previous section has explained what techniques you will be using and why; this section needs to explain how you will be applying those techniques.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If you are using questionnaires, will they be pencil and paper questionnaires or online questionnaires?</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If you are using interviews to collect data will there be a formal interview schedule or will you be using open-ended interviewing techniques where the researcher becomes the primary research instrument?</a:t>
            </a:r>
          </a:p>
        </p:txBody>
      </p:sp>
    </p:spTree>
    <p:extLst>
      <p:ext uri="{BB962C8B-B14F-4D97-AF65-F5344CB8AC3E}">
        <p14:creationId xmlns:p14="http://schemas.microsoft.com/office/powerpoint/2010/main" val="31805771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7151" y="4056927"/>
            <a:ext cx="8164847" cy="169277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Intended sample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58733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191570"/>
            <a:ext cx="9530130" cy="48320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Intended sample</a:t>
            </a:r>
          </a:p>
        </p:txBody>
      </p:sp>
      <p:sp>
        <p:nvSpPr>
          <p:cNvPr id="2" name="TextBox 1">
            <a:extLst>
              <a:ext uri="{FF2B5EF4-FFF2-40B4-BE49-F238E27FC236}">
                <a16:creationId xmlns:a16="http://schemas.microsoft.com/office/drawing/2014/main" id="{D7991BA1-424F-6BEA-DBA4-9A03299B036E}"/>
              </a:ext>
            </a:extLst>
          </p:cNvPr>
          <p:cNvSpPr txBox="1"/>
          <p:nvPr/>
        </p:nvSpPr>
        <p:spPr>
          <a:xfrm>
            <a:off x="393015" y="1201696"/>
            <a:ext cx="9530130" cy="4832092"/>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Your choice of sampling technique will depend very much on your research design.</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important in a research proposal to identify how a sample will be achieved, and the technique and procedures that will be used.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also important to identify the research population, the size of the sample that will be used, if this can be determined at this stage, and how the sample will be contacted.</a:t>
            </a:r>
          </a:p>
        </p:txBody>
      </p:sp>
    </p:spTree>
    <p:extLst>
      <p:ext uri="{BB962C8B-B14F-4D97-AF65-F5344CB8AC3E}">
        <p14:creationId xmlns:p14="http://schemas.microsoft.com/office/powerpoint/2010/main" val="11776228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Intended sample</a:t>
            </a:r>
          </a:p>
        </p:txBody>
      </p:sp>
      <p:sp>
        <p:nvSpPr>
          <p:cNvPr id="2" name="TextBox 1">
            <a:extLst>
              <a:ext uri="{FF2B5EF4-FFF2-40B4-BE49-F238E27FC236}">
                <a16:creationId xmlns:a16="http://schemas.microsoft.com/office/drawing/2014/main" id="{D7991BA1-424F-6BEA-DBA4-9A03299B036E}"/>
              </a:ext>
            </a:extLst>
          </p:cNvPr>
          <p:cNvSpPr txBox="1"/>
          <p:nvPr/>
        </p:nvSpPr>
        <p:spPr>
          <a:xfrm>
            <a:off x="245860" y="1915263"/>
            <a:ext cx="9530130"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Also give a brief description of the research setting, whether an organization, a community or group, or a very specific geographical area.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important that you provide detail on salient issues relating to your research topic, explaining what it is about this particular setting that makes it an ideal choice.</a:t>
            </a:r>
          </a:p>
        </p:txBody>
      </p:sp>
    </p:spTree>
    <p:extLst>
      <p:ext uri="{BB962C8B-B14F-4D97-AF65-F5344CB8AC3E}">
        <p14:creationId xmlns:p14="http://schemas.microsoft.com/office/powerpoint/2010/main" val="7935583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7151" y="4056927"/>
            <a:ext cx="8164847" cy="169277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Anticipated research outputs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9881649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Anticipated research outputs</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All research must have clearly defined outputs regardless of the level and nature of that research. </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Students frequently fail to see beyond the academic exercise of the research, focusing only on the work as another part of their </a:t>
            </a:r>
            <a:r>
              <a:rPr lang="en-US" sz="2800" dirty="0" err="1">
                <a:solidFill>
                  <a:srgbClr val="2D3956"/>
                </a:solidFill>
                <a:latin typeface="Tajawal ExtraBold" panose="00000800000000000000" pitchFamily="2" charset="-78"/>
                <a:cs typeface="Tajawal ExtraBold" panose="00000800000000000000" pitchFamily="2" charset="-78"/>
              </a:rPr>
              <a:t>programe</a:t>
            </a:r>
            <a:r>
              <a:rPr lang="en-US" sz="2800" dirty="0">
                <a:solidFill>
                  <a:srgbClr val="2D3956"/>
                </a:solidFill>
                <a:latin typeface="Tajawal ExtraBold" panose="00000800000000000000" pitchFamily="2" charset="-78"/>
                <a:cs typeface="Tajawal ExtraBold" panose="00000800000000000000" pitchFamily="2" charset="-78"/>
              </a:rPr>
              <a:t> of study. </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is all very well and of course that is a very important aspect of the research but there is wider potential. </a:t>
            </a:r>
          </a:p>
        </p:txBody>
      </p:sp>
    </p:spTree>
    <p:extLst>
      <p:ext uri="{BB962C8B-B14F-4D97-AF65-F5344CB8AC3E}">
        <p14:creationId xmlns:p14="http://schemas.microsoft.com/office/powerpoint/2010/main" val="9666602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Anticipated research outputs</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All good research has a contribution to make, however small that contribution may be, and it is important to state that potential contribution clearly in a proposal. </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That is not to say that you should make over-ambitious claims, but you should realistically and honestly highlight what you, the researcher, hope to achieve. </a:t>
            </a:r>
          </a:p>
        </p:txBody>
      </p:sp>
    </p:spTree>
    <p:extLst>
      <p:ext uri="{BB962C8B-B14F-4D97-AF65-F5344CB8AC3E}">
        <p14:creationId xmlns:p14="http://schemas.microsoft.com/office/powerpoint/2010/main" val="41235842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Anticipated research outputs</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Research outputs should relate directly back to the stated aim(s) of your research, to clarify the intended output return to the original purpose of your investigation.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section should be very concise, stating exactly what you hope to achieve, who will benefit from the research and how.</a:t>
            </a:r>
          </a:p>
        </p:txBody>
      </p:sp>
    </p:spTree>
    <p:extLst>
      <p:ext uri="{BB962C8B-B14F-4D97-AF65-F5344CB8AC3E}">
        <p14:creationId xmlns:p14="http://schemas.microsoft.com/office/powerpoint/2010/main" val="3934196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7151" y="4056927"/>
            <a:ext cx="8164847" cy="169277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 of a research proposal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Limitations based on design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104563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Limitations based on design</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Limitations are inevitable in many research studies.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far more usual to make compromises in research design than it is to do everything we would like to do, exactly as we would like to do it.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What matters is that these limitations are identified and explained from the outset. </a:t>
            </a:r>
          </a:p>
        </p:txBody>
      </p:sp>
    </p:spTree>
    <p:extLst>
      <p:ext uri="{BB962C8B-B14F-4D97-AF65-F5344CB8AC3E}">
        <p14:creationId xmlns:p14="http://schemas.microsoft.com/office/powerpoint/2010/main" val="16429475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Limitations based on design</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may be that your sample is smaller than would be ideal.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Why is this? What impact will it have on the data you collect? The research method you decide on may not be the ideal method but it may be the very best you can do under the circumstances.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98026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80"/>
            <a:ext cx="8750985" cy="27283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Limitations based on design</a:t>
            </a:r>
          </a:p>
        </p:txBody>
      </p:sp>
      <p:sp>
        <p:nvSpPr>
          <p:cNvPr id="2" name="TextBox 1">
            <a:extLst>
              <a:ext uri="{FF2B5EF4-FFF2-40B4-BE49-F238E27FC236}">
                <a16:creationId xmlns:a16="http://schemas.microsoft.com/office/drawing/2014/main" id="{D7991BA1-424F-6BEA-DBA4-9A03299B036E}"/>
              </a:ext>
            </a:extLst>
          </p:cNvPr>
          <p:cNvSpPr txBox="1"/>
          <p:nvPr/>
        </p:nvSpPr>
        <p:spPr>
          <a:xfrm>
            <a:off x="498285" y="2060079"/>
            <a:ext cx="8004359"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Be sure to share this information at this stage in the process, to clarify your awareness of the research process and ensure that you will respond to any impact on the data when you engage in that process</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390459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7687" y="3810706"/>
            <a:ext cx="816484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Ethical considerations &amp; A project timetable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3601215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Ethical considerations </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All research concerned with human participants needs to consider ethical issues. Universities and many other organizations have their own policy on ethics relating to research. </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Depending on what you are intending to do, where you are intending to do it and who will be involved in your study, there will be different regulations and standards concerning the ethics of your research</a:t>
            </a:r>
          </a:p>
        </p:txBody>
      </p:sp>
    </p:spTree>
    <p:extLst>
      <p:ext uri="{BB962C8B-B14F-4D97-AF65-F5344CB8AC3E}">
        <p14:creationId xmlns:p14="http://schemas.microsoft.com/office/powerpoint/2010/main" val="140079703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41469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Defining your method(s) may well imply you will use a particular data collection</a:t>
            </a:r>
          </a:p>
          <a:p>
            <a:pPr algn="ctr"/>
            <a:r>
              <a:rPr lang="en-US" dirty="0"/>
              <a:t>technique but, whether this is the case or not, it is necessary to explain how you</a:t>
            </a:r>
          </a:p>
          <a:p>
            <a:pPr algn="ctr"/>
            <a:r>
              <a:rPr lang="en-US" dirty="0"/>
              <a:t>intend to collect the data you need for your investigation. The questions you should</a:t>
            </a:r>
          </a:p>
          <a:p>
            <a:pPr algn="ctr"/>
            <a:r>
              <a:rPr lang="en-US" dirty="0"/>
              <a:t>be answering here are:</a:t>
            </a:r>
          </a:p>
          <a:p>
            <a:pPr algn="ctr"/>
            <a:r>
              <a:rPr lang="en-US" dirty="0"/>
              <a:t>• What data collection techniques will you be using?</a:t>
            </a:r>
          </a:p>
          <a:p>
            <a:pPr algn="ctr"/>
            <a:r>
              <a:rPr lang="en-US" dirty="0"/>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project timetable</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970318"/>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All research proposals need to include a realistic and well organized timetable. </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You need to present a schedule of work that includes all elements of the research, both desk-based and empirical work. </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should be structured in such a way that critical incidents are highlighted, periods of intense activity can be easily identified and each activity has been realistically scheduled</a:t>
            </a:r>
          </a:p>
        </p:txBody>
      </p:sp>
    </p:spTree>
    <p:extLst>
      <p:ext uri="{BB962C8B-B14F-4D97-AF65-F5344CB8AC3E}">
        <p14:creationId xmlns:p14="http://schemas.microsoft.com/office/powerpoint/2010/main" val="27138299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9347242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970318"/>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In this chapter we have looked at the research proposal, the reasons for preparing a proposal, the structure of that proposal and its content.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Although there is an accepted formula for presenting a research proposal, the content depends on your own situation, the nature and level of the research and local requirements.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It is important that you are very familiar with what is expected of you before you prepare your proposal.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77" y="1619421"/>
            <a:ext cx="9390898"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Be sure to follow any guidelines provided and fit your detail into those guidelines, not the other way around. Your proposal may well be dismissed for not meeting basic requirements.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Be realistic – this is not a theoretical exercise. You are preparing the rationale and presenting the plan for an actual research study.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7978008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Time, effort and logical planning at this stage will serve you very well indeed when it comes to engaging in the research activity.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Define your aim(s), objectives and/or hypothesis clearly and concisely; become immersed in the theoretical background to your topic.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16335915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1678</TotalTime>
  <Words>3941</Words>
  <Application>Microsoft Office PowerPoint</Application>
  <PresentationFormat>Widescreen</PresentationFormat>
  <Paragraphs>345</Paragraphs>
  <Slides>69</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69</vt:i4>
      </vt:variant>
    </vt:vector>
  </HeadingPairs>
  <TitlesOfParts>
    <vt:vector size="77" baseType="lpstr">
      <vt:lpstr>Arial</vt:lpstr>
      <vt:lpstr>Calibri</vt:lpstr>
      <vt:lpstr>Calibri Light</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monaalshry</cp:lastModifiedBy>
  <cp:revision>167</cp:revision>
  <dcterms:created xsi:type="dcterms:W3CDTF">2023-04-29T09:08:23Z</dcterms:created>
  <dcterms:modified xsi:type="dcterms:W3CDTF">2023-07-09T17:21:13Z</dcterms:modified>
</cp:coreProperties>
</file>