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256" r:id="rId2"/>
    <p:sldId id="393" r:id="rId3"/>
    <p:sldId id="259" r:id="rId4"/>
    <p:sldId id="341" r:id="rId5"/>
    <p:sldId id="342" r:id="rId6"/>
    <p:sldId id="343" r:id="rId7"/>
    <p:sldId id="344" r:id="rId8"/>
    <p:sldId id="345" r:id="rId9"/>
    <p:sldId id="346" r:id="rId10"/>
    <p:sldId id="347" r:id="rId11"/>
    <p:sldId id="348" r:id="rId12"/>
    <p:sldId id="350" r:id="rId13"/>
    <p:sldId id="349" r:id="rId14"/>
    <p:sldId id="351" r:id="rId15"/>
    <p:sldId id="352" r:id="rId16"/>
    <p:sldId id="353" r:id="rId17"/>
    <p:sldId id="378" r:id="rId18"/>
    <p:sldId id="354" r:id="rId19"/>
    <p:sldId id="355" r:id="rId20"/>
    <p:sldId id="391" r:id="rId21"/>
    <p:sldId id="390" r:id="rId22"/>
    <p:sldId id="392" r:id="rId23"/>
    <p:sldId id="356" r:id="rId24"/>
    <p:sldId id="357" r:id="rId25"/>
    <p:sldId id="379" r:id="rId26"/>
    <p:sldId id="380" r:id="rId27"/>
    <p:sldId id="381" r:id="rId28"/>
    <p:sldId id="383" r:id="rId29"/>
    <p:sldId id="384" r:id="rId30"/>
    <p:sldId id="359" r:id="rId31"/>
    <p:sldId id="385" r:id="rId32"/>
    <p:sldId id="386" r:id="rId33"/>
    <p:sldId id="387" r:id="rId34"/>
    <p:sldId id="388" r:id="rId35"/>
    <p:sldId id="362" r:id="rId36"/>
    <p:sldId id="363" r:id="rId37"/>
    <p:sldId id="364" r:id="rId38"/>
    <p:sldId id="389" r:id="rId39"/>
    <p:sldId id="396" r:id="rId40"/>
    <p:sldId id="395" r:id="rId41"/>
    <p:sldId id="365" r:id="rId42"/>
    <p:sldId id="366" r:id="rId43"/>
    <p:sldId id="394" r:id="rId44"/>
    <p:sldId id="397" r:id="rId45"/>
    <p:sldId id="398" r:id="rId46"/>
    <p:sldId id="39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2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8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4F6AD5-CAD1-4D1B-8333-27C646E75B85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CE9E9E-DE18-405D-A938-660845FEC1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868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36CD2-13B2-4367-9950-BD69753F3839}" type="datetime1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239F7-9A79-4590-90B9-ABF0C5A10D99}" type="datetime1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CF2B8-40EF-460F-80CF-6C24069BBC04}" type="datetime1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6E9E0-22F2-4327-AF24-C167FD2440EC}" type="datetime1">
              <a:rPr lang="en-US" smtClean="0"/>
              <a:t>7/2/2022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6ECCF-23E1-41E6-8AFB-1A56B0729FE4}" type="datetime1">
              <a:rPr lang="en-US" smtClean="0"/>
              <a:t>7/2/2022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A3238-7AE0-4B27-BE91-DD39B54A96BE}" type="datetime1">
              <a:rPr lang="en-US" smtClean="0"/>
              <a:t>7/2/2022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612B6-E9B1-44EA-BB3E-1A1AEB124F01}" type="datetime1">
              <a:rPr lang="en-US" smtClean="0"/>
              <a:t>7/2/2022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3AE6-D3D4-4FB8-9CA6-19EE1FDA5A71}" type="datetime1">
              <a:rPr lang="en-US" smtClean="0"/>
              <a:t>7/2/2022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1F1F-064D-481E-BDCD-F91BD508C02D}" type="datetime1">
              <a:rPr lang="en-US" smtClean="0"/>
              <a:t>7/2/2022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0C019-D8C5-4FCF-9D66-CDE59439A942}" type="datetime1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C447-342C-4FBB-A340-0AB1CE948C67}" type="datetime1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73C0D9-1819-4B9E-9B36-D9B5457B1FDC}" type="datetime1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7.emf"/><Relationship Id="rId7" Type="http://schemas.openxmlformats.org/officeDocument/2006/relationships/image" Target="../media/image3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10" Type="http://schemas.openxmlformats.org/officeDocument/2006/relationships/image" Target="../media/image42.png"/><Relationship Id="rId4" Type="http://schemas.openxmlformats.org/officeDocument/2006/relationships/image" Target="../media/image8.emf"/><Relationship Id="rId9" Type="http://schemas.openxmlformats.org/officeDocument/2006/relationships/image" Target="../media/image35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7.emf"/><Relationship Id="rId7" Type="http://schemas.openxmlformats.org/officeDocument/2006/relationships/image" Target="../media/image4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4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49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50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7.emf"/><Relationship Id="rId7" Type="http://schemas.openxmlformats.org/officeDocument/2006/relationships/image" Target="../media/image5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7.emf"/><Relationship Id="rId7" Type="http://schemas.openxmlformats.org/officeDocument/2006/relationships/image" Target="../media/image5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5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29765" y="-155787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4365" y="3214391"/>
            <a:ext cx="7540700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Probability and Statistics </a:t>
            </a:r>
          </a:p>
          <a:p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  <a:r>
              <a:rPr lang="en-US" sz="2800" dirty="0" err="1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Dr.Israa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Lewaa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</a:p>
          <a:p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16582" y="3213540"/>
            <a:ext cx="790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STA 201</a:t>
            </a:r>
          </a:p>
          <a:p>
            <a:pPr>
              <a:defRPr/>
            </a:pP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Confidence Intervals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288"/>
    </mc:Choice>
    <mc:Fallback xmlns="">
      <p:transition spd="slow" advTm="103288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800" b="1" dirty="0">
                <a:solidFill>
                  <a:schemeClr val="bg1"/>
                </a:solidFill>
                <a:latin typeface="Arial Unicode MS" pitchFamily="-84" charset="0"/>
              </a:rPr>
              <a:t>Confidence </a:t>
            </a:r>
            <a:r>
              <a:rPr lang="en-US" altLang="en-US" sz="2800" b="1" dirty="0" smtClean="0">
                <a:solidFill>
                  <a:schemeClr val="bg1"/>
                </a:solidFill>
                <a:latin typeface="Arial Unicode MS" pitchFamily="-84" charset="0"/>
              </a:rPr>
              <a:t>Intervals</a:t>
            </a:r>
            <a:endParaRPr lang="en-US" altLang="en-US" sz="3200" b="1" dirty="0">
              <a:solidFill>
                <a:schemeClr val="bg1"/>
              </a:solidFill>
              <a:latin typeface="Arial Unicode MS" pitchFamily="-8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059708" y="1889383"/>
            <a:ext cx="840509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6.1  Confidence Intervals for the mean ( Large Samples)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6.2  Confidence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the mean (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Small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6.3 Confidence Interval for the population Proportion</a:t>
            </a:r>
          </a:p>
          <a:p>
            <a:endParaRPr lang="en-US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6.4 Confidence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Variance and Standard Deviation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2613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930"/>
    </mc:Choice>
    <mc:Fallback xmlns="">
      <p:transition spd="slow" advTm="11493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800" b="1" dirty="0">
                <a:solidFill>
                  <a:schemeClr val="bg1"/>
                </a:solidFill>
                <a:latin typeface="Arial Unicode MS" pitchFamily="-84" charset="0"/>
              </a:rPr>
              <a:t>Confidence Intervals for the Mean</a:t>
            </a:r>
          </a:p>
          <a:p>
            <a:pPr algn="ctr"/>
            <a:r>
              <a:rPr lang="en-US" altLang="en-US" sz="2400" b="1" dirty="0">
                <a:solidFill>
                  <a:schemeClr val="bg1"/>
                </a:solidFill>
                <a:latin typeface="Arial Unicode MS" pitchFamily="-84" charset="0"/>
              </a:rPr>
              <a:t>(large samples)</a:t>
            </a:r>
            <a:endParaRPr lang="en-US" altLang="en-US" sz="3200" b="1" dirty="0">
              <a:solidFill>
                <a:schemeClr val="bg1"/>
              </a:solidFill>
              <a:latin typeface="Arial Unicode MS" pitchFamily="-8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58507" y="2019287"/>
            <a:ext cx="6398739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Estimating Population Parameters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a Point Estimate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the Margin of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Error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for the population mean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 Size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3493"/>
    </mc:Choice>
    <mc:Fallback xmlns="">
      <p:transition spd="slow" advTm="493493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1163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634835" y="2087730"/>
                <a:ext cx="9183255" cy="261610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alt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 estimate</a:t>
                </a:r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a single value estimate for </a:t>
                </a:r>
                <a:r>
                  <a:rPr lang="en-US" alt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population </a:t>
                </a:r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parameter. </a:t>
                </a:r>
              </a:p>
              <a:p>
                <a:pPr algn="just"/>
                <a:endParaRPr lang="en-US" alt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best point estimate of the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population</a:t>
                </a:r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mean </a:t>
                </a:r>
                <a14:m>
                  <m:oMath xmlns:m="http://schemas.openxmlformats.org/officeDocument/2006/math">
                    <m:r>
                      <a:rPr lang="en-US" alt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</m:oMath>
                </a14:m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the</a:t>
                </a:r>
                <a:r>
                  <a:rPr lang="en-US" alt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8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sample</a:t>
                </a:r>
                <a:r>
                  <a:rPr lang="en-US" alt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mean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altLang="en-US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en-US" sz="28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acc>
                    <m:r>
                      <a:rPr lang="en-US" altLang="en-US" sz="2800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en-US" alt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altLang="en-US" sz="2400" dirty="0">
                  <a:cs typeface="+mj-cs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4835" y="2087730"/>
                <a:ext cx="9183255" cy="2616101"/>
              </a:xfrm>
              <a:prstGeom prst="rect">
                <a:avLst/>
              </a:prstGeom>
              <a:blipFill>
                <a:blip r:embed="rId8"/>
                <a:stretch>
                  <a:fillRect l="-1327" t="-2326" r="-132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2986451" y="477530"/>
            <a:ext cx="25394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Point Estimate </a:t>
            </a:r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699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001"/>
    </mc:Choice>
    <mc:Fallback xmlns="">
      <p:transition spd="slow" advTm="87001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2" y="10423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780147" y="694324"/>
            <a:ext cx="469207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Point Estimate </a:t>
            </a:r>
            <a:endParaRPr lang="en-US" altLang="en-US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987217" y="2023485"/>
                <a:ext cx="8505291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alt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random sample of 35 airfare prices (in dollars) for a one-way ticket from Atlanta to Chicago. Find a point estimate for the population mean </a:t>
                </a:r>
                <a14:m>
                  <m:oMath xmlns:m="http://schemas.openxmlformats.org/officeDocument/2006/math">
                    <m:r>
                      <a:rPr lang="en-US" alt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</m:oMath>
                </a14:m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7217" y="2023485"/>
                <a:ext cx="8505291" cy="1200329"/>
              </a:xfrm>
              <a:prstGeom prst="rect">
                <a:avLst/>
              </a:prstGeom>
              <a:blipFill>
                <a:blip r:embed="rId8"/>
                <a:stretch>
                  <a:fillRect l="-1147" t="-4061" r="-1075" b="-106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74165" y="3788738"/>
            <a:ext cx="8410575" cy="109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479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7787"/>
    </mc:Choice>
    <mc:Fallback xmlns="">
      <p:transition spd="slow" advTm="287787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1163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170545" y="1766837"/>
            <a:ext cx="85713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sample mean is</a:t>
            </a:r>
          </a:p>
          <a:p>
            <a:endParaRPr lang="en-US" altLang="en-US" sz="2400" dirty="0">
              <a:cs typeface="+mj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40286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Solution: Point Estimate </a:t>
            </a:r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pg4.GIF                                                        0A26F00ESHARE1 on ACADSERV6NEW         B7F2636A: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284" y="2378312"/>
            <a:ext cx="41910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2059004" y="3862525"/>
            <a:ext cx="89137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point estimate for the price of all one way tickets from Atlanta to Chicago is $101.77.</a:t>
            </a:r>
            <a:endParaRPr lang="en-US" altLang="en-US" sz="2400" dirty="0">
              <a:solidFill>
                <a:srgbClr val="D4021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930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026"/>
    </mc:Choice>
    <mc:Fallback xmlns="">
      <p:transition spd="slow" advTm="45026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3084943" y="601961"/>
            <a:ext cx="31218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800" b="1" dirty="0" smtClean="0">
                <a:solidFill>
                  <a:schemeClr val="bg1"/>
                </a:solidFill>
                <a:latin typeface="Arial Unicode MS" pitchFamily="-84" charset="0"/>
              </a:rPr>
              <a:t>Interval Estimate</a:t>
            </a:r>
            <a:endParaRPr lang="en-US" altLang="en-US" sz="2800" b="1" dirty="0">
              <a:solidFill>
                <a:schemeClr val="bg1"/>
              </a:solidFill>
              <a:latin typeface="Arial Unicode MS" pitchFamily="-8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90982" y="1521426"/>
            <a:ext cx="7357918" cy="4379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99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523"/>
    </mc:Choice>
    <mc:Fallback xmlns="">
      <p:transition spd="slow" advTm="146523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044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745" y="85748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885580" y="752381"/>
            <a:ext cx="4622547" cy="4133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altLang="en-US" sz="2800" b="1" dirty="0">
                <a:solidFill>
                  <a:schemeClr val="bg1"/>
                </a:solidFill>
              </a:rPr>
              <a:t>Distribution of Sample Means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53673" y="1750512"/>
            <a:ext cx="7278254" cy="4605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821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417"/>
    </mc:Choice>
    <mc:Fallback xmlns="">
      <p:transition spd="slow" advTm="229417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413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altLang="en-US" sz="2800" b="1" dirty="0">
                <a:solidFill>
                  <a:schemeClr val="bg1"/>
                </a:solidFill>
              </a:rPr>
              <a:t>Distribution of Sample Means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29912" y="2050167"/>
            <a:ext cx="6343650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56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704"/>
    </mc:Choice>
    <mc:Fallback xmlns="">
      <p:transition spd="slow" advTm="98704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6327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1163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858507" y="1677752"/>
            <a:ext cx="85713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difference between the point estimate and the actual parameter mean value is called the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sampling error.</a:t>
            </a:r>
          </a:p>
          <a:p>
            <a:endParaRPr lang="en-US" altLang="en-US" sz="2400" dirty="0">
              <a:cs typeface="+mj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26211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Sampling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rror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75709" y="2836275"/>
            <a:ext cx="5745018" cy="337337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01869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981"/>
    </mc:Choice>
    <mc:Fallback xmlns="">
      <p:transition spd="slow" advTm="168981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Maximum Error of Estimate</a:t>
            </a:r>
          </a:p>
        </p:txBody>
      </p:sp>
      <p:sp>
        <p:nvSpPr>
          <p:cNvPr id="7" name="Rectangle 6"/>
          <p:cNvSpPr/>
          <p:nvPr/>
        </p:nvSpPr>
        <p:spPr>
          <a:xfrm>
            <a:off x="1717962" y="1911928"/>
            <a:ext cx="864523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margin of error 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is the greatest possible distance between the point estimate and the value of the parameter it is estimating for a given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 of confidence 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40089" y="3833539"/>
            <a:ext cx="91511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altLang="en-US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30, the sample standard deviation s can be used in place of σ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66453" y="3480567"/>
            <a:ext cx="2581275" cy="94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453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199"/>
    </mc:Choice>
    <mc:Fallback xmlns="">
      <p:transition spd="slow" advTm="65199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35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8013" y="236724"/>
            <a:ext cx="191270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 smtClean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Example: Maximum </a:t>
            </a:r>
            <a:r>
              <a:rPr lang="en-US" alt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Error of Estimate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2096655" y="2023484"/>
                <a:ext cx="9042399" cy="304698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Find </a:t>
                </a:r>
                <a:r>
                  <a:rPr lang="en-US" altLang="en-US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</a:t>
                </a:r>
                <a:r>
                  <a:rPr lang="en-US" alt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the maximum error of estimate for the one-way plane fare from Atlanta to Chicago for a 95% level of confidence given </a:t>
                </a:r>
                <a14:m>
                  <m:oMath xmlns:m="http://schemas.openxmlformats.org/officeDocument/2006/math">
                    <m:r>
                      <a:rPr lang="en-US" altLang="en-US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𝜎</m:t>
                    </m:r>
                  </m:oMath>
                </a14:m>
                <a:r>
                  <a:rPr lang="en-US" alt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6.69</a:t>
                </a:r>
                <a:r>
                  <a:rPr lang="en-US" alt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>
                  <a:spcBef>
                    <a:spcPct val="50000"/>
                  </a:spcBef>
                </a:pPr>
                <a:r>
                  <a:rPr lang="en-US" alt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Solution:</a:t>
                </a:r>
              </a:p>
              <a:p>
                <a:pPr>
                  <a:spcBef>
                    <a:spcPct val="50000"/>
                  </a:spcBef>
                </a:pPr>
                <a:endParaRPr lang="en-US" alt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ct val="50000"/>
                  </a:spcBef>
                </a:pPr>
                <a:endParaRPr lang="en-US" altLang="en-US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ct val="50000"/>
                  </a:spcBef>
                </a:pPr>
                <a:endParaRPr lang="en-US" alt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ct val="50000"/>
                  </a:spcBef>
                </a:pPr>
                <a:endParaRPr lang="en-US" alt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6655" y="2023484"/>
                <a:ext cx="9042399" cy="3046988"/>
              </a:xfrm>
              <a:prstGeom prst="rect">
                <a:avLst/>
              </a:prstGeom>
              <a:blipFill>
                <a:blip r:embed="rId8"/>
                <a:stretch>
                  <a:fillRect l="-1079" t="-1600" r="-1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50154" y="3398423"/>
            <a:ext cx="4954855" cy="2254699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316019" y="5713513"/>
            <a:ext cx="918325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are 95% confident that the maximum error of estimate is $2.22.</a:t>
            </a:r>
          </a:p>
        </p:txBody>
      </p:sp>
    </p:spTree>
    <p:extLst>
      <p:ext uri="{BB962C8B-B14F-4D97-AF65-F5344CB8AC3E}">
        <p14:creationId xmlns:p14="http://schemas.microsoft.com/office/powerpoint/2010/main" val="2975048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7967"/>
    </mc:Choice>
    <mc:Fallback xmlns="">
      <p:transition spd="slow" advTm="177967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1163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2986451" y="477530"/>
                <a:ext cx="424500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en-US" sz="2800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Confidence Intervals for </a:t>
                </a:r>
                <a14:m>
                  <m:oMath xmlns:m="http://schemas.openxmlformats.org/officeDocument/2006/math">
                    <m:r>
                      <a:rPr lang="en-US" altLang="en-US" sz="2800" b="1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𝝁</m:t>
                    </m:r>
                  </m:oMath>
                </a14:m>
                <a:endParaRPr lang="en-US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6451" y="477530"/>
                <a:ext cx="4245008" cy="523220"/>
              </a:xfrm>
              <a:prstGeom prst="rect">
                <a:avLst/>
              </a:prstGeom>
              <a:blipFill>
                <a:blip r:embed="rId8"/>
                <a:stretch>
                  <a:fillRect l="-3017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1979935" y="1835490"/>
            <a:ext cx="62551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the population mean is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917945" y="3994312"/>
            <a:ext cx="897172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95% confidence interval for the one-way plane fare from Atlanta to Chicago.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98173" y="2664721"/>
            <a:ext cx="5410200" cy="96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050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847"/>
    </mc:Choice>
    <mc:Fallback xmlns="">
      <p:transition spd="slow" advTm="97847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5404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1163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2986451" y="477530"/>
                <a:ext cx="424500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en-US" sz="2800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Confidence Intervals for </a:t>
                </a:r>
                <a14:m>
                  <m:oMath xmlns:m="http://schemas.openxmlformats.org/officeDocument/2006/math">
                    <m:r>
                      <a:rPr lang="en-US" altLang="en-US" sz="2800" b="1" i="1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𝝁</m:t>
                    </m:r>
                  </m:oMath>
                </a14:m>
                <a:endParaRPr lang="en-US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6451" y="477530"/>
                <a:ext cx="4245008" cy="523220"/>
              </a:xfrm>
              <a:prstGeom prst="rect">
                <a:avLst/>
              </a:prstGeom>
              <a:blipFill>
                <a:blip r:embed="rId8"/>
                <a:stretch>
                  <a:fillRect l="-3017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24362" y="1274970"/>
            <a:ext cx="7749311" cy="476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654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934"/>
    </mc:Choice>
    <mc:Fallback xmlns="">
      <p:transition spd="slow" advTm="137934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15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Sample Size</a:t>
            </a:r>
            <a:endParaRPr lang="en-US" alt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58507" y="2069612"/>
            <a:ext cx="7997291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a confidence level and a margin of error, the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minimum 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size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needed to estimate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the population mean is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78469" y="3111752"/>
            <a:ext cx="2105025" cy="101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047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685"/>
    </mc:Choice>
    <mc:Fallback xmlns="">
      <p:transition spd="slow" advTm="127685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1163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16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170545" y="1766837"/>
            <a:ext cx="8571346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/>
              <a:t>You want to estimate the mean one-way fare from Atlanta to Chicago. How many fares must be included in your sample if you want to be 95% confident that the sample mean is within $2 of the population mean?</a:t>
            </a:r>
          </a:p>
          <a:p>
            <a:endParaRPr lang="en-US" altLang="en-US" sz="2400" dirty="0">
              <a:cs typeface="+mj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35958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Sample Size</a:t>
            </a:r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22" descr="pg9_middle.GIF                                                 0A26F00ESHARE1 on ACADSERV6NEW         B7F2636A: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9564" y="3559589"/>
            <a:ext cx="6731000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2268927" y="4813800"/>
            <a:ext cx="8722346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should include at least 43 fares in your sample. Since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already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35, you need 8 more.</a:t>
            </a:r>
          </a:p>
        </p:txBody>
      </p:sp>
    </p:spTree>
    <p:extLst>
      <p:ext uri="{BB962C8B-B14F-4D97-AF65-F5344CB8AC3E}">
        <p14:creationId xmlns:p14="http://schemas.microsoft.com/office/powerpoint/2010/main" val="1393589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651"/>
    </mc:Choice>
    <mc:Fallback xmlns="">
      <p:transition spd="slow" advTm="280651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17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800" b="1" dirty="0">
                <a:solidFill>
                  <a:schemeClr val="bg1"/>
                </a:solidFill>
                <a:latin typeface="Arial Unicode MS" pitchFamily="-84" charset="0"/>
              </a:rPr>
              <a:t>Confidence Intervals for the Mean</a:t>
            </a:r>
          </a:p>
          <a:p>
            <a:pPr algn="ctr"/>
            <a:r>
              <a:rPr lang="en-US" altLang="en-US" sz="2400" b="1" dirty="0" smtClean="0">
                <a:solidFill>
                  <a:schemeClr val="bg1"/>
                </a:solidFill>
                <a:latin typeface="Arial Unicode MS" pitchFamily="-84" charset="0"/>
              </a:rPr>
              <a:t>(Small </a:t>
            </a:r>
            <a:r>
              <a:rPr lang="en-US" altLang="en-US" sz="2400" b="1" dirty="0">
                <a:solidFill>
                  <a:schemeClr val="bg1"/>
                </a:solidFill>
                <a:latin typeface="Arial Unicode MS" pitchFamily="-84" charset="0"/>
              </a:rPr>
              <a:t>samples)</a:t>
            </a:r>
            <a:endParaRPr lang="en-US" altLang="en-US" sz="3200" b="1" dirty="0">
              <a:solidFill>
                <a:schemeClr val="bg1"/>
              </a:solidFill>
              <a:latin typeface="Arial Unicode MS" pitchFamily="-8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056299" y="1816237"/>
            <a:ext cx="7996693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Small sample size and large sample size </a:t>
            </a:r>
          </a:p>
          <a:p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t distribution</a:t>
            </a: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Critical value from t distribution</a:t>
            </a: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using t distribution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3495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610"/>
    </mc:Choice>
    <mc:Fallback xmlns="">
      <p:transition spd="slow" advTm="7361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6512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2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18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59709" y="1809246"/>
            <a:ext cx="7684656" cy="470739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212634" y="713777"/>
            <a:ext cx="29529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 Distribution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795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250"/>
    </mc:Choice>
    <mc:Fallback xmlns="">
      <p:transition spd="slow" advTm="12125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0716" y="628175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1163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19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38090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t-distribution</a:t>
            </a:r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972862" y="2869165"/>
            <a:ext cx="567112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Because n = 15, the degrees of freedom are n-1 = 15-1 = 14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portion of t table 5 is shown. Using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d.f.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14 and c= 0.95, you can find the critical value as shown by the highlighted areas in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table, which equal to 2.145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05700" y="3139808"/>
            <a:ext cx="4495800" cy="2847975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917946" y="1467201"/>
            <a:ext cx="100835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Critical Values of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</a:p>
          <a:p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critical value for a 95% confidence level when the sample size is 15.</a:t>
            </a:r>
          </a:p>
        </p:txBody>
      </p:sp>
    </p:spTree>
    <p:extLst>
      <p:ext uri="{BB962C8B-B14F-4D97-AF65-F5344CB8AC3E}">
        <p14:creationId xmlns:p14="http://schemas.microsoft.com/office/powerpoint/2010/main" val="481192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016"/>
    </mc:Choice>
    <mc:Fallback xmlns="">
      <p:transition spd="slow" advTm="149016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70662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233930"/>
            <a:ext cx="10471236" cy="132180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20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587046" y="311116"/>
            <a:ext cx="6422707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T- distribution table </a:t>
            </a:r>
            <a:endParaRPr lang="en-US" alt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67885" y="967802"/>
            <a:ext cx="5551242" cy="570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79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787"/>
    </mc:Choice>
    <mc:Fallback xmlns="">
      <p:transition spd="slow" advTm="47787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0716" y="628175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7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21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72633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Maximum error of Estimate  -- Small Samples</a:t>
            </a:r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8483" y="1710527"/>
            <a:ext cx="6448425" cy="9525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448483" y="2844395"/>
            <a:ext cx="5596340" cy="31085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Where;</a:t>
            </a:r>
          </a:p>
          <a:p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 is the Sample standard deviation </a:t>
            </a:r>
          </a:p>
          <a:p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the value obtained from t table</a:t>
            </a:r>
          </a:p>
          <a:p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is the sample size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188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677"/>
    </mc:Choice>
    <mc:Fallback xmlns="">
      <p:transition spd="slow" advTm="106677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0716" y="628175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7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22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60739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Maximum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error of Estimate</a:t>
            </a:r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4007" y="1603758"/>
            <a:ext cx="7915275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409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1805"/>
    </mc:Choice>
    <mc:Fallback xmlns="">
      <p:transition spd="slow" advTm="271805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3773" y="634640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471236" cy="146858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23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42541" y="482664"/>
            <a:ext cx="67371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– Small Sample </a:t>
            </a:r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32782" y="1931280"/>
            <a:ext cx="4078084" cy="50459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94970" y="1265989"/>
            <a:ext cx="5410200" cy="466725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2494421" y="1919166"/>
            <a:ext cx="32191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Confidence Interval: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88262" y="3901640"/>
            <a:ext cx="7953375" cy="231457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62337" y="3028950"/>
            <a:ext cx="5267325" cy="80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93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454"/>
    </mc:Choice>
    <mc:Fallback xmlns="">
      <p:transition spd="slow" advTm="123454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1163" y="-81041"/>
            <a:ext cx="12263838" cy="194347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24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424703" y="673268"/>
            <a:ext cx="102684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Arial Unicode MS" pitchFamily="-84" charset="0"/>
              </a:rPr>
              <a:t>      6.3 Confidence </a:t>
            </a:r>
            <a:r>
              <a:rPr lang="en-US" altLang="en-US" sz="2800" b="1" dirty="0">
                <a:solidFill>
                  <a:schemeClr val="bg1"/>
                </a:solidFill>
                <a:latin typeface="Arial Unicode MS" pitchFamily="-84" charset="0"/>
              </a:rPr>
              <a:t>Intervals for </a:t>
            </a:r>
            <a:r>
              <a:rPr lang="en-US" altLang="en-US" sz="2800" b="1" dirty="0" smtClean="0">
                <a:solidFill>
                  <a:schemeClr val="bg1"/>
                </a:solidFill>
                <a:latin typeface="Arial Unicode MS" pitchFamily="-84" charset="0"/>
              </a:rPr>
              <a:t>Population Proportions</a:t>
            </a:r>
            <a:endParaRPr lang="en-US" altLang="en-US" sz="3200" b="1" dirty="0">
              <a:solidFill>
                <a:schemeClr val="bg1"/>
              </a:solidFill>
              <a:latin typeface="Arial Unicode MS" pitchFamily="-84" charset="0"/>
            </a:endParaRPr>
          </a:p>
          <a:p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09445" y="2204822"/>
            <a:ext cx="886619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Point Estimate for Proportion Proportions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for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Proportion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Proportions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Finding the minimum Sample Size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622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149"/>
    </mc:Choice>
    <mc:Fallback xmlns="">
      <p:transition spd="slow" advTm="37149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6327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2"/>
            <a:ext cx="11633200" cy="194347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25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673776" y="605058"/>
            <a:ext cx="95182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Arial Unicode MS" pitchFamily="-84" charset="0"/>
              </a:rPr>
              <a:t>    Confidence </a:t>
            </a:r>
            <a:r>
              <a:rPr lang="en-US" altLang="en-US" sz="2800" b="1" dirty="0">
                <a:solidFill>
                  <a:schemeClr val="bg1"/>
                </a:solidFill>
                <a:latin typeface="Arial Unicode MS" pitchFamily="-84" charset="0"/>
              </a:rPr>
              <a:t>Intervals for </a:t>
            </a:r>
            <a:r>
              <a:rPr lang="en-US" altLang="en-US" sz="2800" b="1" dirty="0" smtClean="0">
                <a:solidFill>
                  <a:schemeClr val="bg1"/>
                </a:solidFill>
                <a:latin typeface="Arial Unicode MS" pitchFamily="-84" charset="0"/>
              </a:rPr>
              <a:t>Population Proportions</a:t>
            </a:r>
            <a:endParaRPr lang="en-US" altLang="en-US" sz="3200" b="1" dirty="0">
              <a:solidFill>
                <a:schemeClr val="bg1"/>
              </a:solidFill>
              <a:latin typeface="Arial Unicode MS" pitchFamily="-84" charset="0"/>
            </a:endParaRPr>
          </a:p>
          <a:p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62564" y="1742644"/>
            <a:ext cx="7695885" cy="4511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123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239"/>
    </mc:Choice>
    <mc:Fallback xmlns="">
      <p:transition spd="slow" advTm="229239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0416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-10714"/>
            <a:ext cx="11610109" cy="194347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26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011055" y="612872"/>
            <a:ext cx="86914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</a:t>
            </a:r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Population Proportions</a:t>
            </a:r>
            <a:endParaRPr lang="en-US" altLang="en-US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09812" y="1853621"/>
            <a:ext cx="7572375" cy="400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5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088"/>
    </mc:Choice>
    <mc:Fallback xmlns="">
      <p:transition spd="slow" advTm="136088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0416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0"/>
            <a:ext cx="11711709" cy="194347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27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057236" y="477436"/>
            <a:ext cx="86544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Confidence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 </a:t>
            </a:r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Population Proportions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985818" y="2024414"/>
            <a:ext cx="915967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 study of 1907 fatal traffic accidents, 449 were alcohol related. Construct a 99% confidence interval for the proportion of fatal traffic accidents that are alcohol related.</a:t>
            </a:r>
          </a:p>
        </p:txBody>
      </p:sp>
    </p:spTree>
    <p:extLst>
      <p:ext uri="{BB962C8B-B14F-4D97-AF65-F5344CB8AC3E}">
        <p14:creationId xmlns:p14="http://schemas.microsoft.com/office/powerpoint/2010/main" val="865180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519"/>
    </mc:Choice>
    <mc:Fallback xmlns="">
      <p:transition spd="slow" advTm="143519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0416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1145490" cy="194347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28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057236" y="477436"/>
            <a:ext cx="732443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 : Confidence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</a:t>
            </a:r>
            <a:endParaRPr lang="en-US" altLang="en-US" sz="2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Population Proportions</a:t>
            </a:r>
            <a:endParaRPr lang="en-US" altLang="en-US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4178" y="2023002"/>
            <a:ext cx="8496300" cy="332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06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660"/>
    </mc:Choice>
    <mc:Fallback xmlns="">
      <p:transition spd="slow" advTm="16266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0416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1145490" cy="194347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29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057236" y="477436"/>
            <a:ext cx="732443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 : Confidence </a:t>
            </a:r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</a:t>
            </a:r>
            <a:endParaRPr lang="en-US" altLang="en-US" sz="28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Population Proportions</a:t>
            </a:r>
            <a:endParaRPr lang="en-US" alt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14418" y="1972339"/>
            <a:ext cx="8686800" cy="369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041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085"/>
    </mc:Choice>
    <mc:Fallback xmlns="">
      <p:transition spd="slow" advTm="81085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1163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30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39693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Minimum Sample Size</a:t>
            </a:r>
            <a:endParaRPr lang="en-US" alt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9373" y="1620876"/>
            <a:ext cx="8153400" cy="401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78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952"/>
    </mc:Choice>
    <mc:Fallback xmlns="">
      <p:transition spd="slow" advTm="92952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35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31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alt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Minimum </a:t>
            </a:r>
            <a:r>
              <a:rPr lang="en-US" alt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Sample Size</a:t>
            </a:r>
            <a:endParaRPr lang="en-US" alt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68945" y="2384839"/>
            <a:ext cx="844203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wish to estimate the proportion of fatal accidents that are alcohol related at a 99% level of confidence. Find the minimum sample size needed to be 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accurate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within 2% of the population proportion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9232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135"/>
    </mc:Choice>
    <mc:Fallback xmlns="">
      <p:transition spd="slow" advTm="65135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35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32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alt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Solution: Minimum </a:t>
            </a:r>
            <a:r>
              <a:rPr lang="en-US" alt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Sample Size</a:t>
            </a:r>
            <a:endParaRPr lang="en-US" alt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00262" y="2204822"/>
            <a:ext cx="8601075" cy="326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285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857"/>
    </mc:Choice>
    <mc:Fallback xmlns="">
      <p:transition spd="slow" advTm="175857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632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33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alt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Minimum </a:t>
            </a:r>
            <a:r>
              <a:rPr lang="en-US" alt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Sample Size</a:t>
            </a:r>
            <a:endParaRPr lang="en-US" alt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61308" y="1836072"/>
            <a:ext cx="866370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wish to estimate the proportion of fatal accidents that are alcohol related at a 99% level of confidence. Find the minimum sample size needed to be </a:t>
            </a:r>
            <a:r>
              <a:rPr lang="en-US" alt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accurate to within 2% of the population proportion. Use a preliminary estimate of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0.235.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20460" y="3349494"/>
            <a:ext cx="5067300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996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945"/>
    </mc:Choice>
    <mc:Fallback xmlns="">
      <p:transition spd="slow" advTm="60945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35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34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alt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Solution: Minimum </a:t>
            </a:r>
            <a:r>
              <a:rPr lang="en-US" alt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Sample Size</a:t>
            </a:r>
            <a:endParaRPr lang="en-US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58307" y="1911928"/>
            <a:ext cx="7766177" cy="321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79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472"/>
    </mc:Choice>
    <mc:Fallback xmlns="">
      <p:transition spd="slow" advTm="77472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1686"/>
            <a:ext cx="1174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35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3" y="601961"/>
            <a:ext cx="89627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6.4 Confidence </a:t>
            </a:r>
            <a:r>
              <a:rPr lang="en-US" alt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Variance and Standard Deviation 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2098621" y="2204822"/>
                <a:ext cx="6343403" cy="35617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alt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 </a:t>
                </a:r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Estimate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altLang="en-US" sz="3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  <a:sym typeface="Arial" panose="020B0604020202020204" pitchFamily="34" charset="0"/>
                      </a:rPr>
                      <m:t>𝝈</m:t>
                    </m:r>
                  </m:oMath>
                </a14:m>
                <a:endParaRPr lang="en-US" altLang="en-US" sz="32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  <a:sym typeface="Arial" panose="020B0604020202020204" pitchFamily="34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sz="32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Chi-Square </a:t>
                </a:r>
                <a:r>
                  <a:rPr lang="en-US" alt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Distribution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alt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Confidence Interval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altLang="en-US" sz="3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𝝈</m:t>
                    </m:r>
                  </m:oMath>
                </a14:m>
                <a:endParaRPr lang="en-US" alt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alt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8621" y="2204822"/>
                <a:ext cx="6343403" cy="3561744"/>
              </a:xfrm>
              <a:prstGeom prst="rect">
                <a:avLst/>
              </a:prstGeom>
              <a:blipFill>
                <a:blip r:embed="rId8"/>
                <a:stretch>
                  <a:fillRect l="-2209" t="-20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18540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641"/>
    </mc:Choice>
    <mc:Fallback xmlns="">
      <p:transition spd="slow" advTm="67641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1163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36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2207491" y="1863190"/>
                <a:ext cx="8645236" cy="10895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en-US" altLang="en-US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point estimate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36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en-US" sz="36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e>
                      <m:sup>
                        <m:r>
                          <a:rPr lang="en-US" altLang="en-US" sz="3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en-US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 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is </a:t>
                </a:r>
                <a:r>
                  <a:rPr lang="en-US" altLang="en-US" sz="3600" i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s</a:t>
                </a:r>
                <a:r>
                  <a:rPr lang="en-US" altLang="en-US" sz="36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2 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and the point estimate for </a:t>
                </a:r>
                <a14:m>
                  <m:oMath xmlns:m="http://schemas.openxmlformats.org/officeDocument/2006/math">
                    <m:r>
                      <a:rPr lang="en-US" altLang="en-US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Arial" panose="020B0604020202020204" pitchFamily="34" charset="0"/>
                      </a:rPr>
                      <m:t>𝜎</m:t>
                    </m:r>
                  </m:oMath>
                </a14:m>
                <a:r>
                  <a:rPr lang="en-US" altLang="en-US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is </a:t>
                </a:r>
                <a:r>
                  <a:rPr lang="en-US" altLang="en-US" sz="3600" i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s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. </a:t>
                </a: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7491" y="1863190"/>
                <a:ext cx="8645236" cy="1089529"/>
              </a:xfrm>
              <a:prstGeom prst="rect">
                <a:avLst/>
              </a:prstGeom>
              <a:blipFill>
                <a:blip r:embed="rId8"/>
                <a:stretch>
                  <a:fillRect l="-2116" t="-14045" r="-776" b="-202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2888746" y="482666"/>
                <a:ext cx="4878067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en-US" sz="3200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 </a:t>
                </a:r>
                <a:r>
                  <a:rPr lang="en-US" altLang="en-US" sz="32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</a:t>
                </a:r>
                <a:r>
                  <a:rPr lang="en-US" altLang="en-US" sz="3200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stimate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32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en-US" sz="32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e>
                      <m:sup>
                        <m:r>
                          <a:rPr lang="en-US" altLang="en-US" sz="32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en-US" sz="32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</a:t>
                </a:r>
                <a:r>
                  <a:rPr lang="en-US" altLang="en-US" sz="3200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altLang="en-US" sz="320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  <a:sym typeface="Arial" panose="020B0604020202020204" pitchFamily="34" charset="0"/>
                      </a:rPr>
                      <m:t>𝜎</m:t>
                    </m:r>
                  </m:oMath>
                </a14:m>
                <a:r>
                  <a:rPr lang="en-US" altLang="en-US" sz="3200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</a:t>
                </a:r>
                <a:endParaRPr lang="en-US" sz="32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8746" y="482666"/>
                <a:ext cx="4878067" cy="584775"/>
              </a:xfrm>
              <a:prstGeom prst="rect">
                <a:avLst/>
              </a:prstGeom>
              <a:blipFill>
                <a:blip r:embed="rId9"/>
                <a:stretch>
                  <a:fillRect l="-3250"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96759" y="3265128"/>
            <a:ext cx="3924300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04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045"/>
    </mc:Choice>
    <mc:Fallback xmlns="">
      <p:transition spd="slow" advTm="44045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37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Chi-Square Distribution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346036" y="1889803"/>
            <a:ext cx="81095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sample size is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use a chi-square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with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1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degrees of freedom 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form a c-confidence interval.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70394" y="3208683"/>
            <a:ext cx="5227061" cy="1705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291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242"/>
    </mc:Choice>
    <mc:Fallback xmlns="">
      <p:transition spd="slow" advTm="43242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38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Example: </a:t>
            </a:r>
            <a:r>
              <a:rPr lang="en-US" alt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Chi-Square Distribution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17846" y="1822149"/>
            <a:ext cx="996615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Find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R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 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the right-tail critical value and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L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the left-tail 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critical value for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c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= 95% and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n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=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17.</a:t>
            </a:r>
          </a:p>
          <a:p>
            <a:pPr>
              <a:buFont typeface="Arial" panose="020B0604020202020204" pitchFamily="34" charset="0"/>
              <a:buNone/>
            </a:pPr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Solution: </a:t>
            </a:r>
          </a:p>
          <a:p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sample size is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17, the degrees of freedom = n-1 = 17-1 = 16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Area to the right of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R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(1 – 0.95)/2 = 0.025 </a:t>
            </a:r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rea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the right of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L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(1 + 0.95)/2 = 0.975 </a:t>
            </a:r>
          </a:p>
          <a:p>
            <a:pPr>
              <a:buFont typeface="Arial" panose="020B0604020202020204" pitchFamily="34" charset="0"/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2740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574"/>
    </mc:Choice>
    <mc:Fallback xmlns="">
      <p:transition spd="slow" advTm="172574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39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Example: </a:t>
            </a:r>
            <a:r>
              <a:rPr lang="en-US" alt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Chi-Square Distribution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17846" y="1822149"/>
            <a:ext cx="996615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95525" y="2071687"/>
            <a:ext cx="7600950" cy="271462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28116" y="4091789"/>
            <a:ext cx="542925" cy="92392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05482" y="4283945"/>
            <a:ext cx="542925" cy="92392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77101" y="4769539"/>
            <a:ext cx="400050" cy="40005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91952" y="4775545"/>
            <a:ext cx="476250" cy="44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85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187"/>
    </mc:Choice>
    <mc:Fallback xmlns="">
      <p:transition spd="slow" advTm="94187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58655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471236" cy="119083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40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764061" y="320150"/>
            <a:ext cx="64285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</a:t>
            </a:r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Chi-Square </a:t>
            </a:r>
            <a:r>
              <a:rPr lang="en-US" alt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Table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3891" y="1042699"/>
            <a:ext cx="6631709" cy="5520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36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654"/>
    </mc:Choice>
    <mc:Fallback xmlns="">
      <p:transition spd="slow" advTm="40654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1163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41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2986451" y="477530"/>
                <a:ext cx="5102231" cy="53296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en-US" sz="2800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Confidence Interval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2800" b="1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en-US" sz="2800" b="1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2800" b="1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2800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altLang="en-US" sz="280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𝜎</m:t>
                    </m:r>
                  </m:oMath>
                </a14:m>
                <a:endParaRPr lang="en-US" altLang="en-US" sz="28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6451" y="477530"/>
                <a:ext cx="5102231" cy="532966"/>
              </a:xfrm>
              <a:prstGeom prst="rect">
                <a:avLst/>
              </a:prstGeom>
              <a:blipFill>
                <a:blip r:embed="rId8"/>
                <a:stretch>
                  <a:fillRect l="-2509" t="-9091" b="-306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59708" y="1371688"/>
            <a:ext cx="7529657" cy="4476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447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111"/>
    </mc:Choice>
    <mc:Fallback xmlns="">
      <p:transition spd="slow" advTm="137111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8175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42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2490384" y="601961"/>
                <a:ext cx="6422707" cy="4700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en-US" sz="2400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</a:t>
                </a:r>
                <a:r>
                  <a:rPr lang="en-US" altLang="en-US" sz="2400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Confidence Interval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24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en-US" sz="24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24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24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altLang="en-US" sz="2400" i="1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𝜎</m:t>
                    </m:r>
                  </m:oMath>
                </a14:m>
                <a:endParaRPr lang="en-US" alt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0384" y="601961"/>
                <a:ext cx="6422707" cy="470000"/>
              </a:xfrm>
              <a:prstGeom prst="rect">
                <a:avLst/>
              </a:prstGeom>
              <a:blipFill>
                <a:blip r:embed="rId8"/>
                <a:stretch>
                  <a:fillRect t="-7792" b="-298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57874" y="1665587"/>
            <a:ext cx="7124671" cy="450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294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655"/>
    </mc:Choice>
    <mc:Fallback xmlns="">
      <p:transition spd="slow" advTm="69655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8175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43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Notation  Summary </a:t>
            </a:r>
            <a:endParaRPr lang="en-US" alt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597650476"/>
                  </p:ext>
                </p:extLst>
              </p:nvPr>
            </p:nvGraphicFramePr>
            <p:xfrm>
              <a:off x="2235200" y="1992297"/>
              <a:ext cx="8128000" cy="41148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064000">
                      <a:extLst>
                        <a:ext uri="{9D8B030D-6E8A-4147-A177-3AD203B41FA5}">
                          <a16:colId xmlns:a16="http://schemas.microsoft.com/office/drawing/2014/main" val="1051802002"/>
                        </a:ext>
                      </a:extLst>
                    </a:gridCol>
                    <a:gridCol w="4064000">
                      <a:extLst>
                        <a:ext uri="{9D8B030D-6E8A-4147-A177-3AD203B41FA5}">
                          <a16:colId xmlns:a16="http://schemas.microsoft.com/office/drawing/2014/main" val="519703370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Notation 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Definition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4221362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4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𝜇</m:t>
                                </m:r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4770082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̅"/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e>
                                </m:acc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1164638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4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𝜎</m:t>
                                    </m:r>
                                  </m:e>
                                  <m:sup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Variance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7816003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𝑆</m:t>
                                    </m:r>
                                  </m:e>
                                  <m:sup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Variance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7245410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4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𝜎</m:t>
                                </m:r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9205857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43128135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54143627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̂"/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e>
                                </m:acc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6038487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597650476"/>
                  </p:ext>
                </p:extLst>
              </p:nvPr>
            </p:nvGraphicFramePr>
            <p:xfrm>
              <a:off x="2235200" y="1992297"/>
              <a:ext cx="8128000" cy="41148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064000">
                      <a:extLst>
                        <a:ext uri="{9D8B030D-6E8A-4147-A177-3AD203B41FA5}">
                          <a16:colId xmlns:a16="http://schemas.microsoft.com/office/drawing/2014/main" val="1051802002"/>
                        </a:ext>
                      </a:extLst>
                    </a:gridCol>
                    <a:gridCol w="4064000">
                      <a:extLst>
                        <a:ext uri="{9D8B030D-6E8A-4147-A177-3AD203B41FA5}">
                          <a16:colId xmlns:a16="http://schemas.microsoft.com/office/drawing/2014/main" val="519703370"/>
                        </a:ext>
                      </a:extLst>
                    </a:gridCol>
                  </a:tblGrid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Notation 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Definition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42213621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8"/>
                          <a:stretch>
                            <a:fillRect l="-150" t="-109333" r="-100750" b="-73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47700828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8"/>
                          <a:stretch>
                            <a:fillRect l="-150" t="-209333" r="-100750" b="-63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11646384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8"/>
                          <a:stretch>
                            <a:fillRect l="-150" t="-309333" r="-100750" b="-53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Variance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78160030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8"/>
                          <a:stretch>
                            <a:fillRect l="-150" t="-403947" r="-100750" b="-42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Variance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72454103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8"/>
                          <a:stretch>
                            <a:fillRect l="-150" t="-510667" r="-100750" b="-3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</a:t>
                          </a:r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92058571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431281354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54143627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8"/>
                          <a:stretch>
                            <a:fillRect l="-150" t="-810667" r="-100750" b="-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60384875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918130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506"/>
    </mc:Choice>
    <mc:Fallback xmlns="">
      <p:transition spd="slow" advTm="78506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4463" y="65496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363200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44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521527" y="601961"/>
            <a:ext cx="6391564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Chapter Summary </a:t>
            </a:r>
            <a:endParaRPr lang="en-US" alt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68527" y="1563324"/>
            <a:ext cx="920807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the mean ( Large Samples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Intervals for the mean ( Small Samples)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20366" y="2209249"/>
            <a:ext cx="4895850" cy="8191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18759" y="3028399"/>
            <a:ext cx="2400300" cy="8763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28184" y="4693179"/>
            <a:ext cx="4895850" cy="8191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10150" y="5407029"/>
            <a:ext cx="2171700" cy="112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94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496"/>
    </mc:Choice>
    <mc:Fallback xmlns="">
      <p:transition spd="slow" advTm="88496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8175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45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Chapter Summary </a:t>
            </a:r>
            <a:endParaRPr lang="en-US" alt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74165" y="1812013"/>
            <a:ext cx="920807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for the population Proportion</a:t>
            </a:r>
          </a:p>
          <a:p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Intervals for Variance and Standard Deviation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92023" y="4644255"/>
            <a:ext cx="4457700" cy="10668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79599" y="2513889"/>
            <a:ext cx="4257675" cy="8667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13601" y="3219644"/>
            <a:ext cx="2641744" cy="800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727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394"/>
    </mc:Choice>
    <mc:Fallback xmlns="">
      <p:transition spd="slow" advTm="102394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8175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46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Chapter Summary </a:t>
            </a:r>
            <a:endParaRPr lang="en-US" alt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48454" y="1792792"/>
            <a:ext cx="920807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Sample Size</a:t>
            </a:r>
          </a:p>
          <a:p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Mean:</a:t>
            </a:r>
          </a:p>
          <a:p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Proportion: </a:t>
            </a:r>
          </a:p>
          <a:p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4589" y="3928032"/>
            <a:ext cx="2714625" cy="9715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99294" y="2536239"/>
            <a:ext cx="2314575" cy="135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99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931"/>
    </mc:Choice>
    <mc:Fallback xmlns="">
      <p:transition spd="slow" advTm="150931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2407</TotalTime>
  <Words>1146</Words>
  <Application>Microsoft Office PowerPoint</Application>
  <PresentationFormat>Widescreen</PresentationFormat>
  <Paragraphs>313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4" baseType="lpstr">
      <vt:lpstr>Arial</vt:lpstr>
      <vt:lpstr>Arial Unicode MS</vt:lpstr>
      <vt:lpstr>Calibri</vt:lpstr>
      <vt:lpstr>Calibri Light</vt:lpstr>
      <vt:lpstr>Cambria Math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g</cp:lastModifiedBy>
  <cp:revision>248</cp:revision>
  <dcterms:created xsi:type="dcterms:W3CDTF">2021-08-03T13:03:26Z</dcterms:created>
  <dcterms:modified xsi:type="dcterms:W3CDTF">2022-07-02T19:07:41Z</dcterms:modified>
</cp:coreProperties>
</file>