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303" r:id="rId13"/>
    <p:sldId id="269" r:id="rId14"/>
    <p:sldId id="271" r:id="rId15"/>
    <p:sldId id="272" r:id="rId16"/>
    <p:sldId id="273" r:id="rId17"/>
    <p:sldId id="274" r:id="rId18"/>
    <p:sldId id="275" r:id="rId19"/>
    <p:sldId id="276"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30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5/26/2022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5/26/2022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5/26/2022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5/26/2022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069" y="422122"/>
            <a:ext cx="9692639" cy="1972334"/>
          </a:xfrm>
          <a:prstGeom prst="rect">
            <a:avLst/>
          </a:prstGeom>
        </p:spPr>
      </p:pic>
      <p:pic>
        <p:nvPicPr>
          <p:cNvPr id="13" name="Picture 12"/>
          <p:cNvPicPr>
            <a:picLocks noChangeAspect="1"/>
          </p:cNvPicPr>
          <p:nvPr/>
        </p:nvPicPr>
        <p:blipFill>
          <a:blip r:embed="rId6"/>
          <a:stretch>
            <a:fillRect/>
          </a:stretch>
        </p:blipFill>
        <p:spPr>
          <a:xfrm>
            <a:off x="5081451" y="3125529"/>
            <a:ext cx="7001693" cy="1616288"/>
          </a:xfrm>
          <a:prstGeom prst="rect">
            <a:avLst/>
          </a:prstGeom>
        </p:spPr>
      </p:pic>
      <p:sp>
        <p:nvSpPr>
          <p:cNvPr id="14" name="TextBox 13"/>
          <p:cNvSpPr txBox="1"/>
          <p:nvPr/>
        </p:nvSpPr>
        <p:spPr>
          <a:xfrm>
            <a:off x="222069" y="548598"/>
            <a:ext cx="8569234" cy="1938992"/>
          </a:xfrm>
          <a:prstGeom prst="rect">
            <a:avLst/>
          </a:prstGeom>
          <a:noFill/>
        </p:spPr>
        <p:txBody>
          <a:bodyPr wrap="squar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Writing in </a:t>
            </a:r>
            <a:r>
              <a:rPr lang="en-US" sz="4000" b="1" dirty="0" smtClean="0">
                <a:solidFill>
                  <a:schemeClr val="bg1"/>
                </a:solidFill>
                <a:latin typeface="Tajawal Medium" panose="00000600000000000000" pitchFamily="2" charset="-78"/>
                <a:cs typeface="Tajawal Medium" panose="00000600000000000000" pitchFamily="2" charset="-78"/>
              </a:rPr>
              <a:t>Organizations</a:t>
            </a:r>
            <a:endParaRPr lang="en-US" sz="4000" b="1" dirty="0">
              <a:solidFill>
                <a:schemeClr val="bg1"/>
              </a:solidFill>
              <a:latin typeface="Tajawal Medium" panose="00000600000000000000" pitchFamily="2" charset="-78"/>
              <a:cs typeface="Tajawal Medium" panose="00000600000000000000" pitchFamily="2" charset="-78"/>
            </a:endParaRPr>
          </a:p>
          <a:p>
            <a:r>
              <a:rPr lang="en-US" sz="4000" b="1" dirty="0">
                <a:solidFill>
                  <a:srgbClr val="FFFF00"/>
                </a:solidFill>
                <a:latin typeface="Tajawal Medium" panose="00000600000000000000" pitchFamily="2" charset="-78"/>
                <a:cs typeface="Tajawal Medium" panose="00000600000000000000" pitchFamily="2" charset="-78"/>
              </a:rPr>
              <a:t>Prepared by Dr. Adam Yagoub</a:t>
            </a:r>
          </a:p>
          <a:p>
            <a:r>
              <a:rPr lang="en-US" sz="4000" b="1" dirty="0">
                <a:solidFill>
                  <a:srgbClr val="FF9518"/>
                </a:solidFill>
                <a:latin typeface="Tajawal Medium" panose="00000600000000000000" pitchFamily="2" charset="-78"/>
                <a:cs typeface="Tajawal Medium" panose="00000600000000000000" pitchFamily="2" charset="-78"/>
              </a:rPr>
              <a:t>Lecture </a:t>
            </a:r>
            <a:r>
              <a:rPr lang="en-US" sz="4000" b="1" dirty="0" smtClean="0">
                <a:solidFill>
                  <a:srgbClr val="FF9518"/>
                </a:solidFill>
                <a:latin typeface="Tajawal Medium" panose="00000600000000000000" pitchFamily="2" charset="-78"/>
                <a:cs typeface="Tajawal Medium" panose="00000600000000000000" pitchFamily="2" charset="-78"/>
              </a:rPr>
              <a:t>8</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081452" y="3095526"/>
            <a:ext cx="7001692" cy="1569660"/>
          </a:xfrm>
          <a:prstGeom prst="rect">
            <a:avLst/>
          </a:prstGeom>
          <a:noFill/>
        </p:spPr>
        <p:txBody>
          <a:bodyPr wrap="square" rtlCol="0">
            <a:spAutoFit/>
          </a:bodyPr>
          <a:lstStyle/>
          <a:p>
            <a:r>
              <a:rPr lang="en-US" sz="3200" b="1" dirty="0" smtClean="0">
                <a:solidFill>
                  <a:srgbClr val="FFFF00"/>
                </a:solidFill>
                <a:latin typeface="Tajawal Medium" panose="00000600000000000000" pitchFamily="2" charset="-78"/>
                <a:cs typeface="Tajawal Medium" panose="00000600000000000000" pitchFamily="2" charset="-78"/>
              </a:rPr>
              <a:t>MGM 202</a:t>
            </a:r>
          </a:p>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51571" y="6510948"/>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11173738" cy="1610200"/>
          </a:xfrm>
          <a:prstGeom prst="rect">
            <a:avLst/>
          </a:prstGeom>
        </p:spPr>
      </p:pic>
      <p:sp>
        <p:nvSpPr>
          <p:cNvPr id="10"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651741" y="1696490"/>
            <a:ext cx="11117894" cy="4524315"/>
          </a:xfrm>
          <a:prstGeom prst="rect">
            <a:avLst/>
          </a:prstGeom>
        </p:spPr>
        <p:txBody>
          <a:bodyPr wrap="square">
            <a:spAutoFit/>
          </a:bodyPr>
          <a:lstStyle/>
          <a:p>
            <a:pPr algn="just"/>
            <a:r>
              <a:rPr lang="en-US" sz="2400" b="1" dirty="0">
                <a:solidFill>
                  <a:srgbClr val="FF0000"/>
                </a:solidFill>
              </a:rPr>
              <a:t>Lecture 1:  </a:t>
            </a:r>
            <a:r>
              <a:rPr lang="en-US" sz="2400" b="1" dirty="0"/>
              <a:t>Getting Started: Writing and Your Career.</a:t>
            </a:r>
          </a:p>
          <a:p>
            <a:pPr algn="just"/>
            <a:r>
              <a:rPr lang="en-US" sz="2400" b="1" dirty="0">
                <a:solidFill>
                  <a:srgbClr val="FF0000"/>
                </a:solidFill>
              </a:rPr>
              <a:t>Lecture 2:  </a:t>
            </a:r>
            <a:r>
              <a:rPr lang="en-US" sz="2400" b="1" dirty="0"/>
              <a:t>The Writing Process and Collaboration at Work.</a:t>
            </a:r>
          </a:p>
          <a:p>
            <a:pPr algn="just"/>
            <a:r>
              <a:rPr lang="en-US" sz="2400" b="1" dirty="0">
                <a:solidFill>
                  <a:srgbClr val="FF0000"/>
                </a:solidFill>
              </a:rPr>
              <a:t>Lecture 3:  </a:t>
            </a:r>
            <a:r>
              <a:rPr lang="en-US" sz="2400" b="1" dirty="0"/>
              <a:t>Writing Routine Business Correspondence.</a:t>
            </a:r>
          </a:p>
          <a:p>
            <a:pPr algn="just"/>
            <a:r>
              <a:rPr lang="en-US" sz="2400" b="1" dirty="0">
                <a:solidFill>
                  <a:srgbClr val="FF0000"/>
                </a:solidFill>
              </a:rPr>
              <a:t>Lecture 4:  </a:t>
            </a:r>
            <a:r>
              <a:rPr lang="en-US" sz="2400" b="1" dirty="0"/>
              <a:t>Writing Letters: Some Basics for Communicating with Audiences Worldwide.</a:t>
            </a:r>
          </a:p>
          <a:p>
            <a:pPr algn="just"/>
            <a:r>
              <a:rPr lang="en-US" sz="2400" b="1" dirty="0">
                <a:solidFill>
                  <a:srgbClr val="FF0000"/>
                </a:solidFill>
              </a:rPr>
              <a:t>Lecture 5:  </a:t>
            </a:r>
            <a:r>
              <a:rPr lang="en-US" sz="2400" b="1" dirty="0"/>
              <a:t>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solidFill>
                  <a:srgbClr val="00B050"/>
                </a:solidFill>
              </a:rPr>
              <a:t>Lecture 8:  Writing Effective Short Reports.</a:t>
            </a:r>
          </a:p>
          <a:p>
            <a:pPr algn="just"/>
            <a:r>
              <a:rPr lang="en-US" sz="2400" b="1" dirty="0">
                <a:solidFill>
                  <a:srgbClr val="FF0000"/>
                </a:solidFill>
              </a:rPr>
              <a:t>Lecture 9:  </a:t>
            </a:r>
            <a:r>
              <a:rPr lang="en-US" sz="2400" b="1" dirty="0"/>
              <a:t>Writing Proposals.</a:t>
            </a:r>
          </a:p>
          <a:p>
            <a:pPr algn="just"/>
            <a:r>
              <a:rPr lang="en-US" sz="2400" b="1" dirty="0">
                <a:solidFill>
                  <a:srgbClr val="FF0000"/>
                </a:solidFill>
              </a:rPr>
              <a:t>Lecture 10:  </a:t>
            </a:r>
            <a:r>
              <a:rPr lang="en-US" sz="2400" b="1" dirty="0"/>
              <a:t>Writing Careful Long Reports.</a:t>
            </a:r>
          </a:p>
        </p:txBody>
      </p:sp>
      <p:sp>
        <p:nvSpPr>
          <p:cNvPr id="12" name="Rectangle 11"/>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99700" y="650276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11173738" cy="1610200"/>
          </a:xfrm>
          <a:prstGeom prst="rect">
            <a:avLst/>
          </a:prstGeom>
        </p:spPr>
      </p:pic>
      <p:sp>
        <p:nvSpPr>
          <p:cNvPr id="1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18" name="Picture 17"/>
          <p:cNvPicPr>
            <a:picLocks noChangeAspect="1"/>
          </p:cNvPicPr>
          <p:nvPr/>
        </p:nvPicPr>
        <p:blipFill>
          <a:blip r:embed="rId3"/>
          <a:stretch>
            <a:fillRect/>
          </a:stretch>
        </p:blipFill>
        <p:spPr>
          <a:xfrm>
            <a:off x="12072675" y="2204822"/>
            <a:ext cx="238650" cy="2709534"/>
          </a:xfrm>
          <a:prstGeom prst="rect">
            <a:avLst/>
          </a:prstGeom>
        </p:spPr>
      </p:pic>
      <p:sp>
        <p:nvSpPr>
          <p:cNvPr id="13" name="Rectangle 12"/>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14" name="Content Placeholder 2"/>
          <p:cNvSpPr txBox="1">
            <a:spLocks/>
          </p:cNvSpPr>
          <p:nvPr/>
        </p:nvSpPr>
        <p:spPr>
          <a:xfrm>
            <a:off x="627017" y="1987483"/>
            <a:ext cx="10732427"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smtClean="0"/>
              <a:t>1- Why </a:t>
            </a:r>
            <a:r>
              <a:rPr lang="en-US" b="1" dirty="0"/>
              <a:t>Short Reports Are Important </a:t>
            </a:r>
          </a:p>
          <a:p>
            <a:pPr marL="0" indent="0">
              <a:buNone/>
            </a:pPr>
            <a:r>
              <a:rPr lang="en-US" b="1" dirty="0" smtClean="0"/>
              <a:t>2- Types </a:t>
            </a:r>
            <a:r>
              <a:rPr lang="en-US" b="1" dirty="0"/>
              <a:t>of Short Reports </a:t>
            </a:r>
          </a:p>
          <a:p>
            <a:pPr marL="0" indent="0">
              <a:buNone/>
            </a:pPr>
            <a:r>
              <a:rPr lang="en-US" b="1" dirty="0" smtClean="0"/>
              <a:t>3- Seven </a:t>
            </a:r>
            <a:r>
              <a:rPr lang="en-US" b="1" dirty="0"/>
              <a:t>Guidelines for Writing Short </a:t>
            </a:r>
            <a:r>
              <a:rPr lang="en-US" b="1" dirty="0" smtClean="0"/>
              <a:t>Reports</a:t>
            </a:r>
          </a:p>
          <a:p>
            <a:pPr marL="0" indent="0">
              <a:buNone/>
            </a:pPr>
            <a:r>
              <a:rPr lang="en-US" b="1" dirty="0" smtClean="0"/>
              <a:t>4- Periodic </a:t>
            </a:r>
            <a:r>
              <a:rPr lang="en-US" b="1" dirty="0"/>
              <a:t>Reports </a:t>
            </a:r>
          </a:p>
          <a:p>
            <a:pPr marL="0" indent="0">
              <a:buNone/>
            </a:pPr>
            <a:r>
              <a:rPr lang="en-US" b="1" dirty="0" smtClean="0"/>
              <a:t>5- Sales </a:t>
            </a:r>
            <a:r>
              <a:rPr lang="en-US" b="1" dirty="0"/>
              <a:t>Reports </a:t>
            </a:r>
          </a:p>
          <a:p>
            <a:pPr marL="0" indent="0">
              <a:buNone/>
            </a:pPr>
            <a:r>
              <a:rPr lang="en-US" b="1" dirty="0" smtClean="0"/>
              <a:t>6- Progress Reports</a:t>
            </a:r>
          </a:p>
          <a:p>
            <a:pPr marL="0" indent="0">
              <a:buNone/>
            </a:pPr>
            <a:r>
              <a:rPr lang="en-US" b="1" dirty="0" smtClean="0"/>
              <a:t>7- Travel/Trip Reports</a:t>
            </a:r>
          </a:p>
          <a:p>
            <a:pPr marL="0" indent="0">
              <a:buNone/>
            </a:pPr>
            <a:r>
              <a:rPr lang="en-US" b="1" dirty="0" smtClean="0"/>
              <a:t>8- Incident Reports</a:t>
            </a:r>
          </a:p>
          <a:p>
            <a:pPr marL="0" indent="0">
              <a:buNone/>
            </a:pPr>
            <a:r>
              <a:rPr lang="en-US" b="1" dirty="0" smtClean="0"/>
              <a:t>9- Protecting </a:t>
            </a:r>
            <a:r>
              <a:rPr lang="en-US" b="1" dirty="0"/>
              <a:t>Yourself Legally</a:t>
            </a:r>
            <a:endParaRPr lang="en-US" b="1" dirty="0" smtClean="0"/>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36274"/>
            <a:ext cx="11124954" cy="4351338"/>
          </a:xfrm>
        </p:spPr>
        <p:txBody>
          <a:bodyPr>
            <a:normAutofit/>
          </a:bodyPr>
          <a:lstStyle/>
          <a:p>
            <a:pPr marL="0" indent="0" algn="just">
              <a:buNone/>
            </a:pPr>
            <a:r>
              <a:rPr lang="en-US" b="1" dirty="0">
                <a:solidFill>
                  <a:srgbClr val="FF0000"/>
                </a:solidFill>
              </a:rPr>
              <a:t>1- Why Short Reports Are </a:t>
            </a:r>
            <a:r>
              <a:rPr lang="en-US" b="1" dirty="0" smtClean="0">
                <a:solidFill>
                  <a:srgbClr val="FF0000"/>
                </a:solidFill>
              </a:rPr>
              <a:t>Important:</a:t>
            </a:r>
          </a:p>
          <a:p>
            <a:pPr marL="0" indent="0" algn="just">
              <a:buNone/>
            </a:pPr>
            <a:r>
              <a:rPr lang="en-US" dirty="0"/>
              <a:t> A short report can be defined as an organized presentation of relevant data on any topic—money, travel, time, technology, personnel, service equipment, weather, the environment—that a company or agency tracks in its day-to-day operations. Short reports are practical and to the point. They show that work is being done, and they also show your boss that you are alert, professional, and reliable. Short reports are written to co-workers, employers, vendors, and clients. When they are intended for individuals within your organization, short reports are most often sent as memos or as e-mails. But, for clients, usually you will send your reports out as letters.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6132" y="1936274"/>
            <a:ext cx="10515600" cy="4351338"/>
          </a:xfrm>
        </p:spPr>
        <p:txBody>
          <a:bodyPr>
            <a:normAutofit lnSpcReduction="10000"/>
          </a:bodyPr>
          <a:lstStyle/>
          <a:p>
            <a:pPr marL="0" indent="0" algn="just">
              <a:buNone/>
            </a:pPr>
            <a:r>
              <a:rPr lang="en-US" b="1" dirty="0"/>
              <a:t>Businesses cannot function without short written reports. Reports tell whether</a:t>
            </a:r>
          </a:p>
          <a:p>
            <a:pPr marL="0" indent="0" algn="just">
              <a:buNone/>
            </a:pPr>
            <a:r>
              <a:rPr lang="en-US" dirty="0"/>
              <a:t>■ work is being completed</a:t>
            </a:r>
          </a:p>
          <a:p>
            <a:pPr marL="0" indent="0" algn="just">
              <a:buNone/>
            </a:pPr>
            <a:r>
              <a:rPr lang="en-US" dirty="0"/>
              <a:t>■ schedules are being met</a:t>
            </a:r>
          </a:p>
          <a:p>
            <a:pPr marL="0" indent="0" algn="just">
              <a:buNone/>
            </a:pPr>
            <a:r>
              <a:rPr lang="en-US" dirty="0"/>
              <a:t>■ costs have been contained</a:t>
            </a:r>
          </a:p>
          <a:p>
            <a:pPr marL="0" indent="0" algn="just">
              <a:buNone/>
            </a:pPr>
            <a:r>
              <a:rPr lang="en-US" dirty="0"/>
              <a:t>■ sales projections are being met</a:t>
            </a:r>
          </a:p>
          <a:p>
            <a:pPr marL="0" indent="0" algn="just">
              <a:buNone/>
            </a:pPr>
            <a:r>
              <a:rPr lang="en-US" dirty="0"/>
              <a:t>■ unexpected problems have been </a:t>
            </a:r>
            <a:r>
              <a:rPr lang="en-US" dirty="0" smtClean="0"/>
              <a:t>solved</a:t>
            </a:r>
          </a:p>
          <a:p>
            <a:pPr marL="0" indent="0" algn="just">
              <a:buNone/>
            </a:pPr>
            <a:r>
              <a:rPr lang="en-US" dirty="0"/>
              <a:t>You may write an occasional report in response to a specific question, or you may be required to write </a:t>
            </a:r>
            <a:r>
              <a:rPr lang="en-US" dirty="0">
                <a:solidFill>
                  <a:srgbClr val="FF0000"/>
                </a:solidFill>
              </a:rPr>
              <a:t>a daily </a:t>
            </a:r>
            <a:r>
              <a:rPr lang="en-US" dirty="0"/>
              <a:t>or </a:t>
            </a:r>
            <a:r>
              <a:rPr lang="en-US" dirty="0">
                <a:solidFill>
                  <a:srgbClr val="FF0000"/>
                </a:solidFill>
              </a:rPr>
              <a:t>weekly</a:t>
            </a:r>
            <a:r>
              <a:rPr lang="en-US" dirty="0"/>
              <a:t> report about </a:t>
            </a:r>
            <a:r>
              <a:rPr lang="en-US" dirty="0">
                <a:solidFill>
                  <a:srgbClr val="FF0000"/>
                </a:solidFill>
              </a:rPr>
              <a:t>routine</a:t>
            </a:r>
            <a:r>
              <a:rPr lang="en-US" dirty="0"/>
              <a:t> activities.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825624"/>
            <a:ext cx="11332917" cy="4774379"/>
          </a:xfrm>
        </p:spPr>
        <p:txBody>
          <a:bodyPr/>
          <a:lstStyle/>
          <a:p>
            <a:pPr marL="0" indent="0" algn="just">
              <a:buNone/>
            </a:pPr>
            <a:r>
              <a:rPr lang="en-US" b="1" dirty="0">
                <a:solidFill>
                  <a:srgbClr val="FF0000"/>
                </a:solidFill>
              </a:rPr>
              <a:t>2- Types of Short </a:t>
            </a:r>
            <a:r>
              <a:rPr lang="en-US" b="1" dirty="0" smtClean="0">
                <a:solidFill>
                  <a:srgbClr val="FF0000"/>
                </a:solidFill>
              </a:rPr>
              <a:t>Reports:</a:t>
            </a:r>
          </a:p>
          <a:p>
            <a:pPr marL="0" indent="0" algn="just">
              <a:buNone/>
            </a:pPr>
            <a:r>
              <a:rPr lang="en-US" dirty="0"/>
              <a:t>To give you a sense of some of the topics you may be required to write about, </a:t>
            </a:r>
            <a:r>
              <a:rPr lang="en-US" b="1" dirty="0"/>
              <a:t>here is a list of various types of short reports common in the business world. </a:t>
            </a:r>
            <a:endParaRPr lang="en-US" b="1" dirty="0" smtClean="0"/>
          </a:p>
          <a:p>
            <a:pPr marL="0" indent="0" algn="just">
              <a:buNone/>
            </a:pPr>
            <a:endParaRPr lang="en-US" dirty="0" smtClean="0"/>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778143" y="6653162"/>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2" name="Picture 1"/>
          <p:cNvPicPr>
            <a:picLocks noChangeAspect="1"/>
          </p:cNvPicPr>
          <p:nvPr/>
        </p:nvPicPr>
        <p:blipFill>
          <a:blip r:embed="rId5"/>
          <a:stretch>
            <a:fillRect/>
          </a:stretch>
        </p:blipFill>
        <p:spPr>
          <a:xfrm>
            <a:off x="509451" y="3559589"/>
            <a:ext cx="9052560" cy="3004457"/>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70202"/>
            <a:ext cx="11207931" cy="4351338"/>
          </a:xfrm>
        </p:spPr>
        <p:txBody>
          <a:bodyPr>
            <a:normAutofit/>
          </a:bodyPr>
          <a:lstStyle/>
          <a:p>
            <a:pPr marL="0" indent="0" algn="just">
              <a:buNone/>
            </a:pPr>
            <a:r>
              <a:rPr lang="en-US" dirty="0"/>
              <a:t>This chapter concentrates on five of the most common types of reports you are likely to encounter in your professional work.</a:t>
            </a:r>
          </a:p>
          <a:p>
            <a:pPr marL="0" indent="0" algn="just">
              <a:buNone/>
            </a:pPr>
            <a:r>
              <a:rPr lang="en-US" dirty="0"/>
              <a:t>1. periodic reports</a:t>
            </a:r>
          </a:p>
          <a:p>
            <a:pPr marL="0" indent="0" algn="just">
              <a:buNone/>
            </a:pPr>
            <a:r>
              <a:rPr lang="en-US" dirty="0"/>
              <a:t>2. sales reports</a:t>
            </a:r>
          </a:p>
          <a:p>
            <a:pPr marL="0" indent="0" algn="just">
              <a:buNone/>
            </a:pPr>
            <a:r>
              <a:rPr lang="en-US" dirty="0"/>
              <a:t>3. progress reports</a:t>
            </a:r>
          </a:p>
          <a:p>
            <a:pPr marL="0" indent="0" algn="just">
              <a:buNone/>
            </a:pPr>
            <a:r>
              <a:rPr lang="en-US" dirty="0"/>
              <a:t>4. travel reports</a:t>
            </a:r>
          </a:p>
          <a:p>
            <a:pPr marL="0" indent="0" algn="just">
              <a:buNone/>
            </a:pPr>
            <a:r>
              <a:rPr lang="en-US" dirty="0"/>
              <a:t>5. incident reports</a:t>
            </a:r>
          </a:p>
        </p:txBody>
      </p:sp>
      <p:pic>
        <p:nvPicPr>
          <p:cNvPr id="4" name="Picture 3"/>
          <p:cNvPicPr>
            <a:picLocks noChangeAspect="1"/>
          </p:cNvPicPr>
          <p:nvPr/>
        </p:nvPicPr>
        <p:blipFill>
          <a:blip r:embed="rId2"/>
          <a:stretch>
            <a:fillRect/>
          </a:stretch>
        </p:blipFill>
        <p:spPr>
          <a:xfrm>
            <a:off x="2038172" y="6613520"/>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2141490"/>
            <a:ext cx="10515600" cy="3240407"/>
          </a:xfrm>
        </p:spPr>
        <p:txBody>
          <a:bodyPr/>
          <a:lstStyle/>
          <a:p>
            <a:pPr marL="0" indent="0" algn="just">
              <a:buNone/>
            </a:pPr>
            <a:r>
              <a:rPr lang="en-US" dirty="0" smtClean="0"/>
              <a:t>Although </a:t>
            </a:r>
            <a:r>
              <a:rPr lang="en-US" dirty="0"/>
              <a:t>there are many kinds of short reports, they all are written for readers who need factual information so that they can get a job accomplished. Never think of the reports you write as a series of casual notes jotted down for your convenience.</a:t>
            </a:r>
          </a:p>
        </p:txBody>
      </p:sp>
      <p:pic>
        <p:nvPicPr>
          <p:cNvPr id="3" name="Picture 2"/>
          <p:cNvPicPr>
            <a:picLocks noChangeAspect="1"/>
          </p:cNvPicPr>
          <p:nvPr/>
        </p:nvPicPr>
        <p:blipFill>
          <a:blip r:embed="rId2"/>
          <a:stretch>
            <a:fillRect/>
          </a:stretch>
        </p:blipFill>
        <p:spPr>
          <a:xfrm>
            <a:off x="2181863" y="6400347"/>
            <a:ext cx="9902229" cy="204838"/>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sp>
        <p:nvSpPr>
          <p:cNvPr id="5" name="TextBox 4"/>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135991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11281708" cy="4351338"/>
          </a:xfrm>
        </p:spPr>
        <p:txBody>
          <a:bodyPr>
            <a:normAutofit/>
          </a:bodyPr>
          <a:lstStyle/>
          <a:p>
            <a:pPr marL="0" indent="0" algn="just">
              <a:buNone/>
            </a:pPr>
            <a:r>
              <a:rPr lang="en-US" b="1" dirty="0">
                <a:solidFill>
                  <a:srgbClr val="FF0000"/>
                </a:solidFill>
              </a:rPr>
              <a:t>3- Seven Guidelines for Writing Short </a:t>
            </a:r>
            <a:r>
              <a:rPr lang="en-US" b="1" dirty="0" smtClean="0">
                <a:solidFill>
                  <a:srgbClr val="FF0000"/>
                </a:solidFill>
              </a:rPr>
              <a:t>Reports:</a:t>
            </a:r>
          </a:p>
          <a:p>
            <a:pPr marL="0" indent="0" algn="just">
              <a:buNone/>
            </a:pPr>
            <a:r>
              <a:rPr lang="en-US" dirty="0" smtClean="0"/>
              <a:t>the </a:t>
            </a:r>
            <a:r>
              <a:rPr lang="en-US" dirty="0"/>
              <a:t>following seven guidelines will help you write any short report successfully.</a:t>
            </a:r>
          </a:p>
          <a:p>
            <a:pPr marL="0" indent="0" algn="just">
              <a:buNone/>
            </a:pPr>
            <a:r>
              <a:rPr lang="en-US" b="1" dirty="0"/>
              <a:t>1. Anticipate How an Audience Will Use Your Report</a:t>
            </a:r>
          </a:p>
          <a:p>
            <a:pPr marL="0" indent="0" algn="just">
              <a:buNone/>
            </a:pPr>
            <a:r>
              <a:rPr lang="en-US" dirty="0"/>
              <a:t>Knowing who will read your report and why is crucial to your success as a writer. A co-worker or someone else in your field may be familiar with technical information. But managers, who will constitute the largest audience for your report, may not always understand or be interested in such technical information. Instead they will want bottom- line details about costs and schedules, for example.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3264"/>
            <a:ext cx="10515600" cy="4351338"/>
          </a:xfrm>
        </p:spPr>
        <p:txBody>
          <a:bodyPr>
            <a:normAutofit/>
          </a:bodyPr>
          <a:lstStyle/>
          <a:p>
            <a:pPr marL="0" indent="0" algn="just">
              <a:buNone/>
            </a:pPr>
            <a:r>
              <a:rPr lang="en-US" b="1" dirty="0"/>
              <a:t>2. Do the Necessary Research</a:t>
            </a:r>
          </a:p>
          <a:p>
            <a:pPr marL="0" indent="0" algn="just">
              <a:buNone/>
            </a:pPr>
            <a:r>
              <a:rPr lang="en-US" dirty="0"/>
              <a:t>An effective short report needs the same careful research that goes into other </a:t>
            </a:r>
            <a:r>
              <a:rPr lang="en-US" dirty="0" smtClean="0"/>
              <a:t>on the </a:t>
            </a:r>
            <a:r>
              <a:rPr lang="en-US" dirty="0"/>
              <a:t>job writing. Your research may be as simple as instant messaging, e-mailing, or leaving a voice mail for a colleague or checking a piece of equipment. Or you may have to test or inspect a product or service or assess the relative merits of a group of competing products or services.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394" y="2027919"/>
            <a:ext cx="11136974" cy="3667487"/>
          </a:xfrm>
        </p:spPr>
        <p:txBody>
          <a:bodyPr>
            <a:normAutofit/>
          </a:bodyPr>
          <a:lstStyle/>
          <a:p>
            <a:pPr marL="0" indent="0" algn="just">
              <a:buNone/>
            </a:pPr>
            <a:r>
              <a:rPr lang="en-US" b="1" dirty="0"/>
              <a:t>3. Be Objective and Ethical</a:t>
            </a:r>
          </a:p>
          <a:p>
            <a:pPr marL="0" indent="0" algn="just">
              <a:buNone/>
            </a:pPr>
            <a:r>
              <a:rPr lang="en-US" dirty="0"/>
              <a:t>Your readers will expect you to report the facts objectively and impartially— locations, costs, sales, weather conditions, eyewitness accounts, observations, statistics, test measurements, and descriptions. Your reports should be truthful, accurate, and complete</a:t>
            </a:r>
            <a:r>
              <a:rPr lang="en-US" dirty="0" smtClean="0"/>
              <a:t>.</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44364" y="2357222"/>
            <a:ext cx="238650" cy="2709534"/>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08505"/>
            <a:ext cx="10515600" cy="4351338"/>
          </a:xfrm>
        </p:spPr>
        <p:txBody>
          <a:bodyPr/>
          <a:lstStyle/>
          <a:p>
            <a:pPr marL="0" indent="0" algn="just">
              <a:buNone/>
            </a:pPr>
            <a:r>
              <a:rPr lang="en-US" b="1" dirty="0"/>
              <a:t>Here are some guidelines to follow:</a:t>
            </a:r>
          </a:p>
          <a:p>
            <a:pPr marL="0" indent="0" algn="just">
              <a:buNone/>
            </a:pPr>
            <a:r>
              <a:rPr lang="en-US" dirty="0"/>
              <a:t>■ Avoid guesswork. </a:t>
            </a:r>
          </a:p>
          <a:p>
            <a:pPr marL="0" indent="0" algn="just">
              <a:buNone/>
            </a:pPr>
            <a:r>
              <a:rPr lang="en-US" dirty="0"/>
              <a:t>■ Do not substitute impressions or unsupported personal opinions for careful research.</a:t>
            </a:r>
          </a:p>
          <a:p>
            <a:pPr marL="0" indent="0" algn="just">
              <a:buNone/>
            </a:pPr>
            <a:r>
              <a:rPr lang="en-US" dirty="0"/>
              <a:t>■ Using biased, skewed, or incomplete data is unethical. </a:t>
            </a:r>
          </a:p>
          <a:p>
            <a:pPr marL="0" indent="0" algn="just">
              <a:buNone/>
            </a:pPr>
            <a:r>
              <a:rPr lang="en-US" dirty="0"/>
              <a:t>■ Make sure your report is relevant, accurate, and reliable.</a:t>
            </a:r>
          </a:p>
          <a:p>
            <a:pPr marL="0" indent="0">
              <a:buNone/>
            </a:pPr>
            <a:endParaRPr lang="en-US" dirty="0"/>
          </a:p>
        </p:txBody>
      </p:sp>
      <p:pic>
        <p:nvPicPr>
          <p:cNvPr id="4" name="Picture 3"/>
          <p:cNvPicPr>
            <a:picLocks noChangeAspect="1"/>
          </p:cNvPicPr>
          <p:nvPr/>
        </p:nvPicPr>
        <p:blipFill>
          <a:blip r:embed="rId2"/>
          <a:stretch>
            <a:fillRect/>
          </a:stretch>
        </p:blipFill>
        <p:spPr>
          <a:xfrm>
            <a:off x="180062" y="215425"/>
            <a:ext cx="11173738"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59157" y="6337885"/>
            <a:ext cx="9902229" cy="204838"/>
          </a:xfrm>
          <a:prstGeom prst="rect">
            <a:avLst/>
          </a:prstGeom>
        </p:spPr>
      </p:pic>
    </p:spTree>
    <p:extLst>
      <p:ext uri="{BB962C8B-B14F-4D97-AF65-F5344CB8AC3E}">
        <p14:creationId xmlns:p14="http://schemas.microsoft.com/office/powerpoint/2010/main" val="1727900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27017" y="1917950"/>
            <a:ext cx="10726783" cy="4351338"/>
          </a:xfrm>
        </p:spPr>
        <p:txBody>
          <a:bodyPr/>
          <a:lstStyle/>
          <a:p>
            <a:pPr marL="0" indent="0" algn="justLow">
              <a:buNone/>
            </a:pPr>
            <a:r>
              <a:rPr lang="en-US" b="1" dirty="0"/>
              <a:t>4. Organize Carefully</a:t>
            </a:r>
          </a:p>
          <a:p>
            <a:pPr marL="0" indent="0" algn="justLow">
              <a:buNone/>
            </a:pPr>
            <a:r>
              <a:rPr lang="en-US" dirty="0"/>
              <a:t>Organizing a short report effectively means that you include the right amount of information in the most appropriate places for your audience. Make your report easy to read and to follow. Many times a simple chronological or sequential organization will be acceptable for your readers. Your headings will show readers how you organized your report. Readers will expect your report to contain information on such topics as the purpose, findings, conclusions, and, in many reports, recommendations.</a:t>
            </a:r>
          </a:p>
        </p:txBody>
      </p:sp>
      <p:pic>
        <p:nvPicPr>
          <p:cNvPr id="3" name="Picture 2"/>
          <p:cNvPicPr>
            <a:picLocks noChangeAspect="1"/>
          </p:cNvPicPr>
          <p:nvPr/>
        </p:nvPicPr>
        <p:blipFill>
          <a:blip r:embed="rId2"/>
          <a:stretch>
            <a:fillRect/>
          </a:stretch>
        </p:blipFill>
        <p:spPr>
          <a:xfrm>
            <a:off x="2181863" y="6400347"/>
            <a:ext cx="9902229" cy="204838"/>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sp>
        <p:nvSpPr>
          <p:cNvPr id="5" name="TextBox 4"/>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6953701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319" y="1936274"/>
            <a:ext cx="10996749" cy="4351338"/>
          </a:xfrm>
        </p:spPr>
        <p:txBody>
          <a:bodyPr>
            <a:normAutofit/>
          </a:bodyPr>
          <a:lstStyle/>
          <a:p>
            <a:pPr marL="0" indent="0" algn="just">
              <a:buNone/>
            </a:pPr>
            <a:r>
              <a:rPr lang="en-US" b="1" dirty="0"/>
              <a:t>5. Use Reader-Centered Headings, Bullets, Numbering, and Visuals</a:t>
            </a:r>
          </a:p>
          <a:p>
            <a:pPr marL="0" indent="0" algn="just">
              <a:buNone/>
            </a:pPr>
            <a:r>
              <a:rPr lang="en-US" dirty="0"/>
              <a:t>Help readers locate and focus on key information in your report quickly by using headings and subheadings that clearly demonstrate how you have organized and subdivided your report. See, for example, the headings in Figures 8.2. You can also use bulleted and numbered lists where relevant, as in Figure 8.2, to break up chunks of information into easy-to-grasp pieces.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2" name="Picture 1"/>
          <p:cNvPicPr>
            <a:picLocks noChangeAspect="1"/>
          </p:cNvPicPr>
          <p:nvPr/>
        </p:nvPicPr>
        <p:blipFill>
          <a:blip r:embed="rId5"/>
          <a:stretch>
            <a:fillRect/>
          </a:stretch>
        </p:blipFill>
        <p:spPr>
          <a:xfrm>
            <a:off x="574766" y="1705259"/>
            <a:ext cx="5747657" cy="4577975"/>
          </a:xfrm>
          <a:prstGeom prst="rect">
            <a:avLst/>
          </a:prstGeom>
        </p:spPr>
      </p:pic>
      <p:pic>
        <p:nvPicPr>
          <p:cNvPr id="10" name="Picture 9"/>
          <p:cNvPicPr>
            <a:picLocks noChangeAspect="1"/>
          </p:cNvPicPr>
          <p:nvPr/>
        </p:nvPicPr>
        <p:blipFill>
          <a:blip r:embed="rId6"/>
          <a:stretch>
            <a:fillRect/>
          </a:stretch>
        </p:blipFill>
        <p:spPr>
          <a:xfrm>
            <a:off x="6544491" y="1622909"/>
            <a:ext cx="4809309" cy="4474763"/>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2049009"/>
            <a:ext cx="10907485" cy="4351338"/>
          </a:xfrm>
        </p:spPr>
        <p:txBody>
          <a:bodyPr>
            <a:normAutofit/>
          </a:bodyPr>
          <a:lstStyle/>
          <a:p>
            <a:pPr marL="0" indent="0" algn="just">
              <a:buNone/>
            </a:pPr>
            <a:r>
              <a:rPr lang="en-US" b="1" dirty="0" smtClean="0"/>
              <a:t>6</a:t>
            </a:r>
            <a:r>
              <a:rPr lang="en-US" b="1" dirty="0"/>
              <a:t>. Write Clearly and Concisely</a:t>
            </a:r>
          </a:p>
          <a:p>
            <a:pPr marL="0" indent="0" algn="just">
              <a:buNone/>
            </a:pPr>
            <a:r>
              <a:rPr lang="en-US" dirty="0"/>
              <a:t>Writing clearly and concisely is essential in all business reports. Ask your boss or co-workers who have done short reports for your company about appropriate style. Also look at previous, similar reports to get a sense of your company or house style.</a:t>
            </a:r>
          </a:p>
          <a:p>
            <a:pPr marL="0" indent="0" algn="just">
              <a:buNone/>
            </a:pPr>
            <a:r>
              <a:rPr lang="en-US" b="1" dirty="0"/>
              <a:t>Here are a few guidelines to help you write clearly and concisely. </a:t>
            </a:r>
            <a:endParaRPr lang="en-US" b="1" dirty="0" smtClean="0"/>
          </a:p>
          <a:p>
            <a:pPr marL="0" indent="0" algn="just">
              <a:buNone/>
            </a:pPr>
            <a:r>
              <a:rPr lang="en-US" dirty="0"/>
              <a:t>■ Use an informative title/subject line that gets to the point right away.</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3" y="1931013"/>
            <a:ext cx="11038115" cy="4351338"/>
          </a:xfrm>
        </p:spPr>
        <p:txBody>
          <a:bodyPr>
            <a:normAutofit/>
          </a:bodyPr>
          <a:lstStyle/>
          <a:p>
            <a:pPr marL="0" indent="0" algn="just">
              <a:buNone/>
            </a:pPr>
            <a:r>
              <a:rPr lang="en-US" dirty="0" smtClean="0"/>
              <a:t>■ </a:t>
            </a:r>
            <a:r>
              <a:rPr lang="en-US" dirty="0"/>
              <a:t>Write in plain English.</a:t>
            </a:r>
          </a:p>
          <a:p>
            <a:pPr marL="0" indent="0" algn="just">
              <a:buNone/>
            </a:pPr>
            <a:r>
              <a:rPr lang="en-US" dirty="0"/>
              <a:t>■ For global readers, make sure you use international English.</a:t>
            </a:r>
          </a:p>
          <a:p>
            <a:pPr marL="0" indent="0" algn="just">
              <a:buNone/>
            </a:pPr>
            <a:r>
              <a:rPr lang="en-US" dirty="0"/>
              <a:t>■ Adopt a professional yet personal tone.</a:t>
            </a:r>
          </a:p>
          <a:p>
            <a:pPr marL="0" indent="0" algn="just">
              <a:buNone/>
            </a:pPr>
            <a:r>
              <a:rPr lang="en-US" dirty="0"/>
              <a:t>■ Keep your report as concise as possible while still giving readers the essential information they need.</a:t>
            </a:r>
          </a:p>
          <a:p>
            <a:pPr marL="0" indent="0" algn="just">
              <a:buNone/>
            </a:pPr>
            <a:r>
              <a:rPr lang="en-US" dirty="0"/>
              <a:t>■ Begin with the most important information.</a:t>
            </a:r>
          </a:p>
          <a:p>
            <a:pPr marL="0" indent="0" algn="just">
              <a:buNone/>
            </a:pPr>
            <a:r>
              <a:rPr lang="en-US" dirty="0"/>
              <a:t>■ Supply sufficient and relevant documentation.</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01793"/>
            <a:ext cx="10515600" cy="4014409"/>
          </a:xfrm>
        </p:spPr>
        <p:txBody>
          <a:bodyPr>
            <a:normAutofit/>
          </a:bodyPr>
          <a:lstStyle/>
          <a:p>
            <a:pPr marL="0" indent="0" algn="just">
              <a:buNone/>
            </a:pPr>
            <a:r>
              <a:rPr lang="en-US" b="1" dirty="0"/>
              <a:t>7. Choose the Most Appropriate Format</a:t>
            </a:r>
          </a:p>
          <a:p>
            <a:pPr marL="0" indent="0" algn="just">
              <a:buNone/>
            </a:pPr>
            <a:r>
              <a:rPr lang="en-US" dirty="0"/>
              <a:t>Depending on your audience, you can send your short report as an e-mail, a memo, or a letter. For routine reports to your boss or others inside your company, you will likely use a memo format. Note that with a memo format your readers will not expect you to include an inside address or formal salutation and complimentary close.</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180225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4- Periodic </a:t>
            </a:r>
            <a:r>
              <a:rPr lang="en-US" b="1" dirty="0" smtClean="0">
                <a:solidFill>
                  <a:srgbClr val="FF0000"/>
                </a:solidFill>
              </a:rPr>
              <a:t>Reports:</a:t>
            </a:r>
          </a:p>
          <a:p>
            <a:pPr marL="0" indent="0" algn="just">
              <a:buNone/>
            </a:pPr>
            <a:r>
              <a:rPr lang="en-US" dirty="0"/>
              <a:t>Periodic reports, as their name signifies, provide readers with information at regularly scheduled intervals—daily, weekly, bimonthly (twice a month), monthly, quarterly. They help a company or agency keep track of the quantity and quality of the services it provides and the amount and types of work done by employees. Information in periodic reports helps managers make schedules; order materials; hire, train, or assign personnel; budget funds; and, generally speaking, determine corporate needs.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36274"/>
            <a:ext cx="11307834" cy="4351338"/>
          </a:xfrm>
        </p:spPr>
        <p:txBody>
          <a:bodyPr/>
          <a:lstStyle/>
          <a:p>
            <a:pPr marL="0" indent="0" algn="just">
              <a:buNone/>
            </a:pPr>
            <a:r>
              <a:rPr lang="en-US" b="1" dirty="0">
                <a:solidFill>
                  <a:srgbClr val="FF0000"/>
                </a:solidFill>
              </a:rPr>
              <a:t>5- Sales </a:t>
            </a:r>
            <a:r>
              <a:rPr lang="en-US" b="1" dirty="0" smtClean="0">
                <a:solidFill>
                  <a:srgbClr val="FF0000"/>
                </a:solidFill>
              </a:rPr>
              <a:t>Reports:</a:t>
            </a:r>
          </a:p>
          <a:p>
            <a:pPr marL="0" indent="0" algn="just">
              <a:buNone/>
            </a:pPr>
            <a:r>
              <a:rPr lang="en-US" dirty="0"/>
              <a:t>Sales reports provide businesses with a necessary and ongoing record of accounts, online and mail purchases, losses, and profits over a specified period of time. They help businesses assess past performance and plan for the future. In doing that, they fulfill </a:t>
            </a:r>
            <a:r>
              <a:rPr lang="en-US" dirty="0" smtClean="0"/>
              <a:t>two functions</a:t>
            </a:r>
            <a:r>
              <a:rPr lang="en-US" dirty="0"/>
              <a:t>: financial and managerial. As a financial record, sales reports list costs per unit, discounts or special reductions, and subtotals and totals. Like a spreadsheet, sales reports show gains and losses. They may also provide statistics for comparing two quarters’ sales.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7" y="1936274"/>
            <a:ext cx="11116492" cy="4351338"/>
          </a:xfrm>
        </p:spPr>
        <p:txBody>
          <a:bodyPr>
            <a:normAutofit/>
          </a:bodyPr>
          <a:lstStyle/>
          <a:p>
            <a:pPr marL="0" indent="0" algn="just">
              <a:buNone/>
            </a:pPr>
            <a:r>
              <a:rPr lang="en-US" b="1" dirty="0">
                <a:solidFill>
                  <a:srgbClr val="FF0000"/>
                </a:solidFill>
              </a:rPr>
              <a:t>6- Progress </a:t>
            </a:r>
            <a:r>
              <a:rPr lang="en-US" b="1" dirty="0" smtClean="0">
                <a:solidFill>
                  <a:srgbClr val="FF0000"/>
                </a:solidFill>
              </a:rPr>
              <a:t>Reports:</a:t>
            </a:r>
          </a:p>
          <a:p>
            <a:pPr marL="0" indent="0" algn="just">
              <a:buNone/>
            </a:pPr>
            <a:r>
              <a:rPr lang="en-US" dirty="0" smtClean="0"/>
              <a:t>A </a:t>
            </a:r>
            <a:r>
              <a:rPr lang="en-US" dirty="0"/>
              <a:t>progress report informs readers about the status of an ongoing project. It lets them know how much and what type of work has been done by a particular date, by whom, how well, and how close the entire job is to being completed. </a:t>
            </a:r>
            <a:r>
              <a:rPr lang="en-US" b="1" dirty="0"/>
              <a:t>A progress report emphasizes whether you are</a:t>
            </a:r>
          </a:p>
          <a:p>
            <a:pPr marL="0" indent="0" algn="just">
              <a:buNone/>
            </a:pPr>
            <a:r>
              <a:rPr lang="en-US" dirty="0"/>
              <a:t>■ specifying what work has been done</a:t>
            </a:r>
          </a:p>
          <a:p>
            <a:pPr marL="0" indent="0" algn="just">
              <a:buNone/>
            </a:pPr>
            <a:r>
              <a:rPr lang="en-US" dirty="0"/>
              <a:t>■ keeping your schedule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8" y="2043864"/>
            <a:ext cx="11345979" cy="4351338"/>
          </a:xfrm>
        </p:spPr>
        <p:txBody>
          <a:bodyPr/>
          <a:lstStyle/>
          <a:p>
            <a:pPr marL="0" indent="0">
              <a:buNone/>
            </a:pPr>
            <a:r>
              <a:rPr lang="en-US" dirty="0"/>
              <a:t>■ staying within your budget</a:t>
            </a:r>
          </a:p>
          <a:p>
            <a:pPr marL="0" indent="0">
              <a:buNone/>
            </a:pPr>
            <a:r>
              <a:rPr lang="en-US" dirty="0"/>
              <a:t>■ using the proper technology/equipment</a:t>
            </a:r>
          </a:p>
          <a:p>
            <a:pPr marL="0" indent="0">
              <a:buNone/>
            </a:pPr>
            <a:r>
              <a:rPr lang="en-US" dirty="0"/>
              <a:t>■ making the right assignments</a:t>
            </a:r>
          </a:p>
          <a:p>
            <a:pPr marL="0" indent="0">
              <a:buNone/>
            </a:pPr>
            <a:r>
              <a:rPr lang="en-US" dirty="0"/>
              <a:t>■ identifying an unexpected problem</a:t>
            </a:r>
          </a:p>
          <a:p>
            <a:pPr marL="0" indent="0">
              <a:buNone/>
            </a:pPr>
            <a:r>
              <a:rPr lang="en-US" dirty="0"/>
              <a:t>■ providing adjustments in schedules, personnel, and so on</a:t>
            </a:r>
          </a:p>
          <a:p>
            <a:pPr marL="0" indent="0">
              <a:buNone/>
            </a:pPr>
            <a:r>
              <a:rPr lang="en-US" dirty="0"/>
              <a:t>■ indicating what work remains to be done</a:t>
            </a:r>
          </a:p>
          <a:p>
            <a:pPr marL="0" indent="0">
              <a:buNone/>
            </a:pPr>
            <a:r>
              <a:rPr lang="en-US" dirty="0"/>
              <a:t>■ completing the job efficiently, correctly, and according to codes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7774962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36274"/>
            <a:ext cx="11294771" cy="4351338"/>
          </a:xfrm>
        </p:spPr>
        <p:txBody>
          <a:bodyPr/>
          <a:lstStyle/>
          <a:p>
            <a:pPr marL="0" indent="0" algn="just">
              <a:buNone/>
            </a:pPr>
            <a:r>
              <a:rPr lang="en-US" dirty="0" smtClean="0">
                <a:solidFill>
                  <a:srgbClr val="FF0000"/>
                </a:solidFill>
              </a:rPr>
              <a:t>- Audience </a:t>
            </a:r>
            <a:r>
              <a:rPr lang="en-US" dirty="0">
                <a:solidFill>
                  <a:srgbClr val="FF0000"/>
                </a:solidFill>
              </a:rPr>
              <a:t>for Progress Reports</a:t>
            </a:r>
          </a:p>
          <a:p>
            <a:pPr marL="0" indent="0" algn="just">
              <a:buNone/>
            </a:pPr>
            <a:r>
              <a:rPr lang="en-US" dirty="0"/>
              <a:t>A progress report is intended for people who generally are not working alongside you but who need a record of your activities to coordinate them with other individuals’ efforts and to learn about problems or changes in plans. </a:t>
            </a:r>
            <a:r>
              <a:rPr lang="en-US" dirty="0">
                <a:solidFill>
                  <a:srgbClr val="FF0000"/>
                </a:solidFill>
              </a:rPr>
              <a:t>For example, </a:t>
            </a:r>
            <a:r>
              <a:rPr lang="en-US" dirty="0"/>
              <a:t>because supervisors may not be in the field or branch office or at a construction site, they will rely on your progress report for crucial information. Customers, such as a contractor’s clients, expect reports on how carefully their money is being spent. That way they can adjust schedules or alter specifications if there is a risk of going over budget.</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731285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936274"/>
            <a:ext cx="11038114" cy="4351338"/>
          </a:xfrm>
        </p:spPr>
        <p:txBody>
          <a:bodyPr>
            <a:normAutofit/>
          </a:bodyPr>
          <a:lstStyle/>
          <a:p>
            <a:pPr marL="0" indent="0" algn="just">
              <a:buNone/>
            </a:pPr>
            <a:r>
              <a:rPr lang="en-US" dirty="0" smtClean="0">
                <a:solidFill>
                  <a:srgbClr val="FF0000"/>
                </a:solidFill>
              </a:rPr>
              <a:t>- Parts </a:t>
            </a:r>
            <a:r>
              <a:rPr lang="en-US" dirty="0">
                <a:solidFill>
                  <a:srgbClr val="FF0000"/>
                </a:solidFill>
              </a:rPr>
              <a:t>of A Progress Report</a:t>
            </a:r>
          </a:p>
          <a:p>
            <a:pPr marL="0" indent="0" algn="just">
              <a:buNone/>
            </a:pPr>
            <a:r>
              <a:rPr lang="en-US" dirty="0"/>
              <a:t>Progress reports should contain information on (1) the work you have done, (2) the work you are currently doing, and (3) the work you will do</a:t>
            </a:r>
            <a:r>
              <a:rPr lang="en-US" dirty="0" smtClean="0"/>
              <a:t>.</a:t>
            </a:r>
          </a:p>
          <a:p>
            <a:pPr marL="0" indent="0" algn="just">
              <a:buNone/>
            </a:pPr>
            <a:r>
              <a:rPr lang="en-US" b="1" dirty="0"/>
              <a:t>How to Begin a Progress Report</a:t>
            </a:r>
          </a:p>
          <a:p>
            <a:pPr marL="0" indent="0" algn="just">
              <a:buNone/>
            </a:pPr>
            <a:r>
              <a:rPr lang="en-US" dirty="0"/>
              <a:t>In a brief introduction, cover the following:</a:t>
            </a:r>
          </a:p>
          <a:p>
            <a:pPr marL="0" indent="0" algn="just">
              <a:buNone/>
            </a:pPr>
            <a:r>
              <a:rPr lang="en-US" dirty="0"/>
              <a:t>■ indicate why you are writing the report</a:t>
            </a:r>
          </a:p>
          <a:p>
            <a:pPr marL="0" indent="0" algn="just">
              <a:buNone/>
            </a:pPr>
            <a:r>
              <a:rPr lang="en-US" dirty="0"/>
              <a:t>■ provide any necessary project titles or codes and specific dates</a:t>
            </a:r>
          </a:p>
          <a:p>
            <a:pPr marL="0" indent="0" algn="just">
              <a:buNone/>
            </a:pPr>
            <a:r>
              <a:rPr lang="en-US" dirty="0"/>
              <a:t>■ help readers recall the job you are doing for them</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825625"/>
            <a:ext cx="10765971" cy="4351338"/>
          </a:xfrm>
        </p:spPr>
        <p:txBody>
          <a:bodyPr/>
          <a:lstStyle/>
          <a:p>
            <a:pPr marL="0" indent="0" algn="just">
              <a:buNone/>
            </a:pPr>
            <a:r>
              <a:rPr lang="en-US" dirty="0" smtClean="0">
                <a:solidFill>
                  <a:srgbClr val="FF0000"/>
                </a:solidFill>
              </a:rPr>
              <a:t>- How </a:t>
            </a:r>
            <a:r>
              <a:rPr lang="en-US" dirty="0">
                <a:solidFill>
                  <a:srgbClr val="FF0000"/>
                </a:solidFill>
              </a:rPr>
              <a:t>to Write the Body of a Progress Report</a:t>
            </a:r>
          </a:p>
          <a:p>
            <a:pPr marL="0" indent="0" algn="just">
              <a:buNone/>
            </a:pPr>
            <a:r>
              <a:rPr lang="en-US" dirty="0"/>
              <a:t>The body of the report should provide significant details about costs, materials, personnel, and times for the major stages of the project.</a:t>
            </a:r>
          </a:p>
          <a:p>
            <a:pPr marL="0" indent="0" algn="just">
              <a:buNone/>
            </a:pPr>
            <a:r>
              <a:rPr lang="en-US" dirty="0"/>
              <a:t>■ Emphasize completed tasks, not false starts.</a:t>
            </a:r>
          </a:p>
          <a:p>
            <a:pPr marL="0" indent="0" algn="just">
              <a:buNone/>
            </a:pPr>
            <a:r>
              <a:rPr lang="en-US" dirty="0"/>
              <a:t>■ Omit routine or well-known details (“I had to use the library when I wanted to read the back issues of Safety News that were not archived on the Internet”).</a:t>
            </a:r>
          </a:p>
          <a:p>
            <a:pPr marL="0" indent="0" algn="just">
              <a:buNone/>
            </a:pPr>
            <a:r>
              <a:rPr lang="en-US" dirty="0"/>
              <a:t>■ Describe in the body of your report any snags you encountered that may affect the work in progress.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36274"/>
            <a:ext cx="10515600" cy="4351338"/>
          </a:xfrm>
        </p:spPr>
        <p:txBody>
          <a:bodyPr/>
          <a:lstStyle/>
          <a:p>
            <a:pPr marL="0" indent="0" algn="just">
              <a:buNone/>
            </a:pPr>
            <a:r>
              <a:rPr lang="en-US" dirty="0" smtClean="0">
                <a:solidFill>
                  <a:srgbClr val="FF0000"/>
                </a:solidFill>
              </a:rPr>
              <a:t>- How </a:t>
            </a:r>
            <a:r>
              <a:rPr lang="en-US" dirty="0">
                <a:solidFill>
                  <a:srgbClr val="FF0000"/>
                </a:solidFill>
              </a:rPr>
              <a:t>to End a Progress Report</a:t>
            </a:r>
          </a:p>
          <a:p>
            <a:pPr marL="0" indent="0" algn="just">
              <a:buNone/>
            </a:pPr>
            <a:r>
              <a:rPr lang="en-US" dirty="0"/>
              <a:t>The conclusion should give a timetable for the completion of duties or submission of the next progress report. Give the date by which you expect work to be completed. Be realistic; do not promise to have a job done in less time than you know it will take. Readers will not expect miracles, only informed estimates. Even so, any conclusion must be tentative. </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5" y="1931013"/>
            <a:ext cx="11090365" cy="4351338"/>
          </a:xfrm>
        </p:spPr>
        <p:txBody>
          <a:bodyPr>
            <a:normAutofit/>
          </a:bodyPr>
          <a:lstStyle/>
          <a:p>
            <a:pPr marL="0" indent="0" algn="just">
              <a:buNone/>
            </a:pPr>
            <a:r>
              <a:rPr lang="en-US" b="1" dirty="0">
                <a:solidFill>
                  <a:srgbClr val="FF0000"/>
                </a:solidFill>
              </a:rPr>
              <a:t>7- Travel/Trip </a:t>
            </a:r>
            <a:r>
              <a:rPr lang="en-US" b="1" dirty="0" smtClean="0">
                <a:solidFill>
                  <a:srgbClr val="FF0000"/>
                </a:solidFill>
              </a:rPr>
              <a:t>Reports:</a:t>
            </a:r>
          </a:p>
          <a:p>
            <a:pPr marL="0" indent="0" algn="just">
              <a:buNone/>
            </a:pPr>
            <a:r>
              <a:rPr lang="en-US" dirty="0" smtClean="0"/>
              <a:t>Reporting </a:t>
            </a:r>
            <a:r>
              <a:rPr lang="en-US" dirty="0"/>
              <a:t>on the trips you take is an important professional responsibility in the world of work. In documenting what you did and saw, travel reports keep readers informed about your efforts and how they affect ongoing or future business. Moreover, such reports help you to better understand your job and to develop your networking skills. Travel reports also should be written after you attend a conference, convention, or sales meeting or call on customers.</a:t>
            </a:r>
            <a:endParaRPr lang="en-US" dirty="0" smtClean="0"/>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741" y="1970202"/>
            <a:ext cx="11181806" cy="4351338"/>
          </a:xfrm>
        </p:spPr>
        <p:txBody>
          <a:bodyPr>
            <a:normAutofit/>
          </a:bodyPr>
          <a:lstStyle/>
          <a:p>
            <a:pPr marL="0" indent="0" algn="just">
              <a:buNone/>
            </a:pPr>
            <a:r>
              <a:rPr lang="en-US" dirty="0" smtClean="0">
                <a:solidFill>
                  <a:srgbClr val="FF0000"/>
                </a:solidFill>
              </a:rPr>
              <a:t>- Common </a:t>
            </a:r>
            <a:r>
              <a:rPr lang="en-US" dirty="0">
                <a:solidFill>
                  <a:srgbClr val="FF0000"/>
                </a:solidFill>
              </a:rPr>
              <a:t>Types of Travel/Trip Reports</a:t>
            </a:r>
          </a:p>
          <a:p>
            <a:pPr marL="0" indent="0" algn="just">
              <a:buNone/>
            </a:pPr>
            <a:r>
              <a:rPr lang="en-US" dirty="0"/>
              <a:t>Travel reports can cover a wide range of activities and are called by different names to characterize those activities. </a:t>
            </a:r>
            <a:r>
              <a:rPr lang="en-US" b="1" dirty="0"/>
              <a:t>Most likely, you will encounter the following three types of travel reports.</a:t>
            </a:r>
          </a:p>
          <a:p>
            <a:pPr marL="0" indent="0" algn="just">
              <a:buNone/>
            </a:pPr>
            <a:r>
              <a:rPr lang="en-US" dirty="0" smtClean="0"/>
              <a:t>1. Site </a:t>
            </a:r>
            <a:r>
              <a:rPr lang="en-US" dirty="0"/>
              <a:t>inspection reports</a:t>
            </a:r>
            <a:r>
              <a:rPr lang="en-US" dirty="0" smtClean="0"/>
              <a:t>.</a:t>
            </a:r>
          </a:p>
          <a:p>
            <a:pPr marL="0" indent="0" algn="just">
              <a:buNone/>
            </a:pPr>
            <a:r>
              <a:rPr lang="en-US" dirty="0"/>
              <a:t>2. Field trip reports.</a:t>
            </a:r>
          </a:p>
          <a:p>
            <a:pPr marL="0" indent="0" algn="just">
              <a:buNone/>
            </a:pPr>
            <a:r>
              <a:rPr lang="en-US" dirty="0"/>
              <a:t>3. Home health or social work visits.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2397191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1013"/>
            <a:ext cx="10515600" cy="4351338"/>
          </a:xfrm>
        </p:spPr>
        <p:txBody>
          <a:bodyPr/>
          <a:lstStyle/>
          <a:p>
            <a:pPr marL="0" indent="0" algn="just">
              <a:buNone/>
            </a:pPr>
            <a:r>
              <a:rPr lang="en-US" dirty="0" smtClean="0">
                <a:solidFill>
                  <a:srgbClr val="FF0000"/>
                </a:solidFill>
              </a:rPr>
              <a:t>- How </a:t>
            </a:r>
            <a:r>
              <a:rPr lang="en-US" dirty="0">
                <a:solidFill>
                  <a:srgbClr val="FF0000"/>
                </a:solidFill>
              </a:rPr>
              <a:t>to Gather Information for a Trip/Travel Report</a:t>
            </a:r>
          </a:p>
          <a:p>
            <a:pPr marL="0" indent="0" algn="just">
              <a:buNone/>
            </a:pPr>
            <a:r>
              <a:rPr lang="en-US" dirty="0"/>
              <a:t>Regardless of the kind of trip report you have to write, your assignment will be easier and your report better organized if you follow these </a:t>
            </a:r>
            <a:r>
              <a:rPr lang="en-US" b="1" dirty="0"/>
              <a:t>suggestions.</a:t>
            </a:r>
          </a:p>
          <a:p>
            <a:pPr marL="0" indent="0" algn="just">
              <a:buNone/>
            </a:pPr>
            <a:r>
              <a:rPr lang="en-US" dirty="0"/>
              <a:t>1. Before you leave on the field trip, site inspection.</a:t>
            </a:r>
          </a:p>
          <a:p>
            <a:pPr marL="0" indent="0" algn="just">
              <a:buNone/>
            </a:pPr>
            <a:r>
              <a:rPr lang="en-US" dirty="0"/>
              <a:t>2. When you return from your trip.</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44076"/>
            <a:ext cx="10829108" cy="4351338"/>
          </a:xfrm>
        </p:spPr>
        <p:txBody>
          <a:bodyPr>
            <a:normAutofit/>
          </a:bodyPr>
          <a:lstStyle/>
          <a:p>
            <a:pPr marL="0" indent="0" algn="just">
              <a:buNone/>
            </a:pPr>
            <a:r>
              <a:rPr lang="en-US" b="1" dirty="0" smtClean="0">
                <a:solidFill>
                  <a:srgbClr val="FF0000"/>
                </a:solidFill>
              </a:rPr>
              <a:t>8- Incident Reports:</a:t>
            </a:r>
            <a:endParaRPr lang="en-US" b="1" dirty="0">
              <a:solidFill>
                <a:srgbClr val="FF0000"/>
              </a:solidFill>
            </a:endParaRPr>
          </a:p>
          <a:p>
            <a:pPr marL="0" indent="0" algn="just">
              <a:buNone/>
            </a:pPr>
            <a:r>
              <a:rPr lang="en-US" dirty="0"/>
              <a:t>The short reports discussed thus far in this chapter have dealt with routine work. They have described events that were anticipated, planned, or supervised. But every business or agency runs into unexpected trouble that delays routine work. More often than not, these circumstances need to be documented in an incident report. Employers and, on some occasions, government inspectors, law enforcement, insurance agents, and attorneys must be informed about those events that interfere with or threaten normal, safe operations.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lnSpcReduction="10000"/>
          </a:bodyPr>
          <a:lstStyle/>
          <a:p>
            <a:pPr marL="0" indent="0" algn="just">
              <a:buNone/>
            </a:pPr>
            <a:r>
              <a:rPr lang="en-US" dirty="0" smtClean="0">
                <a:solidFill>
                  <a:srgbClr val="FF0000"/>
                </a:solidFill>
              </a:rPr>
              <a:t>- When </a:t>
            </a:r>
            <a:r>
              <a:rPr lang="en-US" dirty="0">
                <a:solidFill>
                  <a:srgbClr val="FF0000"/>
                </a:solidFill>
              </a:rPr>
              <a:t>to Submit an Incident Report</a:t>
            </a:r>
          </a:p>
          <a:p>
            <a:pPr marL="0" indent="0" algn="just">
              <a:buNone/>
            </a:pPr>
            <a:r>
              <a:rPr lang="en-US" dirty="0"/>
              <a:t>An incident report is required when there is, </a:t>
            </a:r>
            <a:r>
              <a:rPr lang="en-US" b="1" dirty="0"/>
              <a:t>for example</a:t>
            </a:r>
          </a:p>
          <a:p>
            <a:pPr marL="0" indent="0" algn="just">
              <a:buNone/>
            </a:pPr>
            <a:r>
              <a:rPr lang="en-US" dirty="0"/>
              <a:t>■ an accident—fire, automobile, physical injury</a:t>
            </a:r>
          </a:p>
          <a:p>
            <a:pPr marL="0" indent="0" algn="just">
              <a:buNone/>
            </a:pPr>
            <a:r>
              <a:rPr lang="en-US" dirty="0"/>
              <a:t>■ a law enforcement offense</a:t>
            </a:r>
          </a:p>
          <a:p>
            <a:pPr marL="0" indent="0" algn="just">
              <a:buNone/>
            </a:pPr>
            <a:r>
              <a:rPr lang="en-US" dirty="0"/>
              <a:t>■ an environmental danger, including a computer virus</a:t>
            </a:r>
          </a:p>
          <a:p>
            <a:pPr marL="0" indent="0" algn="just">
              <a:buNone/>
            </a:pPr>
            <a:r>
              <a:rPr lang="en-US" dirty="0"/>
              <a:t>■ a machine breakdown</a:t>
            </a:r>
          </a:p>
          <a:p>
            <a:pPr marL="0" indent="0" algn="just">
              <a:buNone/>
            </a:pPr>
            <a:r>
              <a:rPr lang="en-US" dirty="0"/>
              <a:t>■ a delivery delay</a:t>
            </a:r>
          </a:p>
          <a:p>
            <a:pPr marL="0" indent="0" algn="just">
              <a:buNone/>
            </a:pPr>
            <a:r>
              <a:rPr lang="en-US" dirty="0"/>
              <a:t>■ a cost overrun</a:t>
            </a:r>
          </a:p>
          <a:p>
            <a:pPr marL="0" indent="0" algn="just">
              <a:buNone/>
            </a:pPr>
            <a:r>
              <a:rPr lang="en-US" dirty="0"/>
              <a:t>■ a production slowdown</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6043503" cy="4351338"/>
          </a:xfrm>
        </p:spPr>
        <p:txBody>
          <a:bodyPr/>
          <a:lstStyle/>
          <a:p>
            <a:pPr marL="0" indent="0" algn="just">
              <a:buNone/>
            </a:pPr>
            <a:r>
              <a:rPr lang="en-US" dirty="0" smtClean="0">
                <a:solidFill>
                  <a:srgbClr val="FF0000"/>
                </a:solidFill>
              </a:rPr>
              <a:t>- Parts </a:t>
            </a:r>
            <a:r>
              <a:rPr lang="en-US" dirty="0">
                <a:solidFill>
                  <a:srgbClr val="FF0000"/>
                </a:solidFill>
              </a:rPr>
              <a:t>of an Incident Report</a:t>
            </a:r>
          </a:p>
          <a:p>
            <a:pPr marL="0" indent="0" algn="just">
              <a:buNone/>
            </a:pPr>
            <a:r>
              <a:rPr lang="en-US" dirty="0"/>
              <a:t>Include the following information in your incident report. Because it can contain legally sensitive information, for which the reader needs a hard copy and paper trail, an incident report should not be sent as an e-mail. Note how Figure 8.6 includes detailed and accurate information on these parts.</a:t>
            </a:r>
          </a:p>
        </p:txBody>
      </p:sp>
      <p:pic>
        <p:nvPicPr>
          <p:cNvPr id="4" name="Picture 3"/>
          <p:cNvPicPr>
            <a:picLocks noChangeAspect="1"/>
          </p:cNvPicPr>
          <p:nvPr/>
        </p:nvPicPr>
        <p:blipFill>
          <a:blip r:embed="rId2"/>
          <a:stretch>
            <a:fillRect/>
          </a:stretch>
        </p:blipFill>
        <p:spPr>
          <a:xfrm>
            <a:off x="2170446" y="6518661"/>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2" name="Picture 1"/>
          <p:cNvPicPr>
            <a:picLocks noChangeAspect="1"/>
          </p:cNvPicPr>
          <p:nvPr/>
        </p:nvPicPr>
        <p:blipFill>
          <a:blip r:embed="rId5"/>
          <a:stretch>
            <a:fillRect/>
          </a:stretch>
        </p:blipFill>
        <p:spPr>
          <a:xfrm>
            <a:off x="6544491" y="1599728"/>
            <a:ext cx="5467447" cy="4800619"/>
          </a:xfrm>
          <a:prstGeom prst="rect">
            <a:avLst/>
          </a:prstGeom>
        </p:spPr>
      </p:pic>
    </p:spTree>
    <p:extLst>
      <p:ext uri="{BB962C8B-B14F-4D97-AF65-F5344CB8AC3E}">
        <p14:creationId xmlns:p14="http://schemas.microsoft.com/office/powerpoint/2010/main" val="15913565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80" y="2007054"/>
            <a:ext cx="10713720" cy="4210866"/>
          </a:xfrm>
        </p:spPr>
        <p:txBody>
          <a:bodyPr>
            <a:normAutofit/>
          </a:bodyPr>
          <a:lstStyle/>
          <a:p>
            <a:pPr marL="0" indent="0" algn="just">
              <a:buNone/>
            </a:pPr>
            <a:r>
              <a:rPr lang="en-US" dirty="0"/>
              <a:t>1. Type of incident.</a:t>
            </a:r>
          </a:p>
          <a:p>
            <a:pPr marL="0" indent="0" algn="just">
              <a:buNone/>
            </a:pPr>
            <a:r>
              <a:rPr lang="en-US" dirty="0"/>
              <a:t>2. Identification details.</a:t>
            </a:r>
          </a:p>
          <a:p>
            <a:pPr marL="0" indent="0" algn="just">
              <a:buNone/>
            </a:pPr>
            <a:r>
              <a:rPr lang="en-US" dirty="0"/>
              <a:t>3. Time and location of the incident.</a:t>
            </a:r>
          </a:p>
          <a:p>
            <a:pPr marL="0" indent="0" algn="just">
              <a:buNone/>
            </a:pPr>
            <a:r>
              <a:rPr lang="en-US" dirty="0"/>
              <a:t>4. Description of what happened.</a:t>
            </a:r>
          </a:p>
          <a:p>
            <a:pPr marL="0" indent="0" algn="just">
              <a:buNone/>
            </a:pPr>
            <a:r>
              <a:rPr lang="en-US" dirty="0"/>
              <a:t>5. What was done after the incident.</a:t>
            </a:r>
          </a:p>
          <a:p>
            <a:pPr marL="0" indent="0" algn="just">
              <a:buNone/>
            </a:pPr>
            <a:r>
              <a:rPr lang="en-US" dirty="0"/>
              <a:t>6. What caused the incident.</a:t>
            </a:r>
          </a:p>
          <a:p>
            <a:pPr marL="0" indent="0" algn="just">
              <a:buNone/>
            </a:pPr>
            <a:r>
              <a:rPr lang="en-US" dirty="0"/>
              <a:t>7. Recommendations.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936274"/>
            <a:ext cx="11142617" cy="4351338"/>
          </a:xfrm>
        </p:spPr>
        <p:txBody>
          <a:bodyPr/>
          <a:lstStyle/>
          <a:p>
            <a:pPr marL="0" indent="0" algn="just">
              <a:buNone/>
            </a:pPr>
            <a:r>
              <a:rPr lang="en-US" b="1" dirty="0">
                <a:solidFill>
                  <a:srgbClr val="FF0000"/>
                </a:solidFill>
              </a:rPr>
              <a:t>9- Protecting Yourself </a:t>
            </a:r>
            <a:r>
              <a:rPr lang="en-US" b="1" dirty="0" smtClean="0">
                <a:solidFill>
                  <a:srgbClr val="FF0000"/>
                </a:solidFill>
              </a:rPr>
              <a:t>Legally:</a:t>
            </a:r>
          </a:p>
          <a:p>
            <a:pPr marL="0" indent="0" algn="just">
              <a:buNone/>
            </a:pPr>
            <a:r>
              <a:rPr lang="en-US" dirty="0" smtClean="0"/>
              <a:t>An </a:t>
            </a:r>
            <a:r>
              <a:rPr lang="en-US" dirty="0"/>
              <a:t>incident report can be used as legal evidence; it will then become part of a permanent legal record that can be used by law enforcement and attorneys in court to establish negligence and liability on your and your company’s part, including determining a worker’s compensation rights. It can also be used by an employer to assess employee responsibility. An incident report frequently concerns the two topics over which powerful legal battles are waged—health and property.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2091"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461" y="2043864"/>
            <a:ext cx="11090366" cy="3855832"/>
          </a:xfrm>
        </p:spPr>
        <p:txBody>
          <a:bodyPr>
            <a:normAutofit/>
          </a:bodyPr>
          <a:lstStyle/>
          <a:p>
            <a:pPr marL="0" indent="0" algn="just">
              <a:buNone/>
            </a:pPr>
            <a:r>
              <a:rPr lang="en-US" dirty="0"/>
              <a:t>You have to be very careful about collecting and recording details. Make sure your report is not biased, sketchy, or incomplete. To avoid these errors, you may have to interview employees or bystanders; travel to the incident site; check compliance manuals, code books, or other guides; consult safety experts; or research records and archives</a:t>
            </a:r>
            <a:r>
              <a:rPr lang="en-US" dirty="0" smtClean="0"/>
              <a:t>.</a:t>
            </a:r>
            <a:endParaRPr lang="en-US" dirty="0"/>
          </a:p>
        </p:txBody>
      </p:sp>
      <p:pic>
        <p:nvPicPr>
          <p:cNvPr id="4" name="Picture 3"/>
          <p:cNvPicPr>
            <a:picLocks noChangeAspect="1"/>
          </p:cNvPicPr>
          <p:nvPr/>
        </p:nvPicPr>
        <p:blipFill>
          <a:blip r:embed="rId2"/>
          <a:stretch>
            <a:fillRect/>
          </a:stretch>
        </p:blipFill>
        <p:spPr>
          <a:xfrm>
            <a:off x="1940139" y="6468203"/>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510" y="2043864"/>
            <a:ext cx="11190268" cy="4280558"/>
          </a:xfrm>
        </p:spPr>
        <p:txBody>
          <a:bodyPr>
            <a:normAutofit/>
          </a:bodyPr>
          <a:lstStyle/>
          <a:p>
            <a:pPr marL="0" indent="0">
              <a:buNone/>
            </a:pPr>
            <a:r>
              <a:rPr lang="en-US" b="1" dirty="0"/>
              <a:t>To ensure that what you write is legally proper, follow these guidelines.</a:t>
            </a:r>
          </a:p>
          <a:p>
            <a:pPr marL="0" indent="0">
              <a:buNone/>
            </a:pPr>
            <a:r>
              <a:rPr lang="en-US" dirty="0" smtClean="0"/>
              <a:t>1</a:t>
            </a:r>
            <a:r>
              <a:rPr lang="en-US" dirty="0"/>
              <a:t>. Submit your report promptly and sign or initial it.</a:t>
            </a:r>
          </a:p>
          <a:p>
            <a:pPr marL="0" indent="0">
              <a:buNone/>
            </a:pPr>
            <a:r>
              <a:rPr lang="en-US" dirty="0"/>
              <a:t>2. Be accurate, objective, and complete.</a:t>
            </a:r>
          </a:p>
          <a:p>
            <a:pPr marL="0" indent="0">
              <a:buNone/>
            </a:pPr>
            <a:r>
              <a:rPr lang="en-US" dirty="0"/>
              <a:t>3. Give facts, not opinions.</a:t>
            </a:r>
          </a:p>
          <a:p>
            <a:pPr marL="0" indent="0">
              <a:buNone/>
            </a:pPr>
            <a:r>
              <a:rPr lang="en-US" dirty="0"/>
              <a:t>4. Do not exceed your professional responsibilities.</a:t>
            </a:r>
          </a:p>
        </p:txBody>
      </p:sp>
      <p:pic>
        <p:nvPicPr>
          <p:cNvPr id="4" name="Picture 3"/>
          <p:cNvPicPr>
            <a:picLocks noChangeAspect="1"/>
          </p:cNvPicPr>
          <p:nvPr/>
        </p:nvPicPr>
        <p:blipFill>
          <a:blip r:embed="rId2"/>
          <a:stretch>
            <a:fillRect/>
          </a:stretch>
        </p:blipFill>
        <p:spPr>
          <a:xfrm>
            <a:off x="2181863" y="6400347"/>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5654040" cy="4351338"/>
          </a:xfrm>
        </p:spPr>
        <p:txBody>
          <a:bodyPr>
            <a:normAutofit/>
          </a:bodyPr>
          <a:lstStyle/>
          <a:p>
            <a:pPr marL="0" indent="0">
              <a:buNone/>
            </a:pPr>
            <a:r>
              <a:rPr lang="en-US" b="1" dirty="0"/>
              <a:t>References: </a:t>
            </a:r>
          </a:p>
          <a:p>
            <a:pPr marL="0" indent="0">
              <a:buNone/>
            </a:pPr>
            <a:endParaRPr lang="en-US" dirty="0"/>
          </a:p>
          <a:p>
            <a:pPr marL="0" indent="0">
              <a:buNone/>
            </a:pPr>
            <a:r>
              <a:rPr lang="en-US" dirty="0"/>
              <a:t>Successful Writing</a:t>
            </a:r>
            <a:r>
              <a:rPr lang="ar-EG" dirty="0"/>
              <a:t> </a:t>
            </a:r>
            <a:r>
              <a:rPr lang="en-US" dirty="0"/>
              <a:t>at Work, Concise </a:t>
            </a:r>
            <a:r>
              <a:rPr lang="en-US" dirty="0" smtClean="0"/>
              <a:t>Third Edition</a:t>
            </a:r>
            <a:r>
              <a:rPr lang="en-US" dirty="0"/>
              <a:t>, </a:t>
            </a:r>
            <a:endParaRPr lang="ar-EG" dirty="0"/>
          </a:p>
          <a:p>
            <a:pPr marL="0" indent="0">
              <a:buNone/>
            </a:pPr>
            <a:r>
              <a:rPr lang="en-US" dirty="0"/>
              <a:t>By: Philip C. Kolin</a:t>
            </a:r>
          </a:p>
          <a:p>
            <a:pPr marL="0" indent="0">
              <a:buNone/>
            </a:pPr>
            <a:r>
              <a:rPr lang="en-US" dirty="0"/>
              <a:t>University of Southern Mississippi</a:t>
            </a:r>
            <a:endParaRPr lang="ar-EG" dirty="0"/>
          </a:p>
          <a:p>
            <a:pPr marL="0" indent="0">
              <a:buNone/>
            </a:pPr>
            <a:endParaRPr lang="ar-EG" b="1" i="1" dirty="0"/>
          </a:p>
          <a:p>
            <a:pPr marL="0" indent="0">
              <a:buNone/>
            </a:pPr>
            <a:r>
              <a:rPr lang="en-US" b="1" dirty="0"/>
              <a:t>Chapter </a:t>
            </a:r>
            <a:r>
              <a:rPr lang="en-US" b="1" dirty="0" smtClean="0"/>
              <a:t>8</a:t>
            </a:r>
            <a:endParaRPr lang="ar-EG" b="1" dirty="0"/>
          </a:p>
        </p:txBody>
      </p:sp>
      <p:pic>
        <p:nvPicPr>
          <p:cNvPr id="4" name="Picture 3"/>
          <p:cNvPicPr>
            <a:picLocks noChangeAspect="1"/>
          </p:cNvPicPr>
          <p:nvPr/>
        </p:nvPicPr>
        <p:blipFill>
          <a:blip r:embed="rId2"/>
          <a:stretch>
            <a:fillRect/>
          </a:stretch>
        </p:blipFill>
        <p:spPr>
          <a:xfrm>
            <a:off x="2170446" y="6600004"/>
            <a:ext cx="9902229" cy="204838"/>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85643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Effective Short Reports </a:t>
            </a:r>
          </a:p>
        </p:txBody>
      </p:sp>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6818810" y="1588536"/>
            <a:ext cx="5023557" cy="4825516"/>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1311</TotalTime>
  <Words>2760</Words>
  <Application>Microsoft Office PowerPoint</Application>
  <PresentationFormat>Widescreen</PresentationFormat>
  <Paragraphs>225</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60</cp:revision>
  <dcterms:created xsi:type="dcterms:W3CDTF">2021-08-03T13:03:26Z</dcterms:created>
  <dcterms:modified xsi:type="dcterms:W3CDTF">2022-05-26T12:36:23Z</dcterms:modified>
</cp:coreProperties>
</file>