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605" r:id="rId5"/>
    <p:sldId id="303" r:id="rId6"/>
    <p:sldId id="606" r:id="rId7"/>
    <p:sldId id="587" r:id="rId8"/>
    <p:sldId id="607" r:id="rId9"/>
    <p:sldId id="608" r:id="rId10"/>
    <p:sldId id="618" r:id="rId11"/>
    <p:sldId id="625" r:id="rId12"/>
    <p:sldId id="609" r:id="rId13"/>
    <p:sldId id="610" r:id="rId14"/>
    <p:sldId id="626" r:id="rId15"/>
    <p:sldId id="611" r:id="rId16"/>
    <p:sldId id="612" r:id="rId17"/>
    <p:sldId id="613" r:id="rId18"/>
    <p:sldId id="624" r:id="rId19"/>
    <p:sldId id="615" r:id="rId20"/>
    <p:sldId id="616" r:id="rId21"/>
    <p:sldId id="623" r:id="rId22"/>
    <p:sldId id="617" r:id="rId23"/>
    <p:sldId id="276" r:id="rId24"/>
    <p:sldId id="594" r:id="rId25"/>
    <p:sldId id="602" r:id="rId26"/>
    <p:sldId id="588" r:id="rId27"/>
    <p:sldId id="532" r:id="rId28"/>
    <p:sldId id="590" r:id="rId29"/>
    <p:sldId id="619" r:id="rId30"/>
    <p:sldId id="596" r:id="rId31"/>
    <p:sldId id="589" r:id="rId32"/>
    <p:sldId id="620" r:id="rId33"/>
    <p:sldId id="539" r:id="rId34"/>
    <p:sldId id="621" r:id="rId35"/>
    <p:sldId id="597" r:id="rId36"/>
    <p:sldId id="622" r:id="rId37"/>
    <p:sldId id="560" r:id="rId38"/>
    <p:sldId id="598" r:id="rId39"/>
    <p:sldId id="496" r:id="rId40"/>
    <p:sldId id="313" r:id="rId41"/>
    <p:sldId id="256" r:id="rId42"/>
    <p:sldId id="592" r:id="rId43"/>
    <p:sldId id="349" r:id="rId44"/>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5"/>
            <p14:sldId id="303"/>
            <p14:sldId id="606"/>
            <p14:sldId id="587"/>
            <p14:sldId id="607"/>
            <p14:sldId id="608"/>
            <p14:sldId id="618"/>
            <p14:sldId id="625"/>
            <p14:sldId id="609"/>
            <p14:sldId id="610"/>
            <p14:sldId id="626"/>
            <p14:sldId id="611"/>
            <p14:sldId id="612"/>
            <p14:sldId id="613"/>
            <p14:sldId id="624"/>
            <p14:sldId id="615"/>
            <p14:sldId id="616"/>
            <p14:sldId id="623"/>
            <p14:sldId id="617"/>
            <p14:sldId id="276"/>
            <p14:sldId id="594"/>
            <p14:sldId id="602"/>
            <p14:sldId id="588"/>
            <p14:sldId id="532"/>
            <p14:sldId id="590"/>
            <p14:sldId id="619"/>
            <p14:sldId id="596"/>
            <p14:sldId id="589"/>
            <p14:sldId id="620"/>
            <p14:sldId id="539"/>
            <p14:sldId id="621"/>
            <p14:sldId id="597"/>
            <p14:sldId id="622"/>
            <p14:sldId id="560"/>
            <p14:sldId id="598"/>
            <p14:sldId id="496"/>
            <p14:sldId id="313"/>
            <p14:sldId id="256"/>
            <p14:sldId id="5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66A1AB4-950A-4729-AAF0-4C04F9016075}" v="3" dt="2024-07-30T21:47:42.9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0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748262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680726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6443158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F0DBE0-E646-9E53-3143-42F2B228E7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8B8791-A987-2A7C-67AE-11B88B9E78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760109-E815-F565-8F42-37807F1D4F1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5878F49-99DF-7486-9B3B-A080D657A88A}"/>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205618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BDE5F-C667-E3B1-C9F1-8270D68377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3B8D-6622-1D75-86A7-AB0126474E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925BD1-C14A-9716-C764-448317D8EA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DBF77F4-6FE1-90E6-2169-510E86B724F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5288081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60616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1ABDF2-DAB6-EF89-F598-9FD25FE7DD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C52E166-73AD-CCE0-2C24-707A77A4974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7E516-56E1-2488-C330-6EA72E256CA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C5ED47-FF31-BBDF-C323-A3CFB39B2943}"/>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88490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571708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331670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8E6F7A-796B-27A5-AFEA-06AE284BDA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0D4978-6CE8-94E5-0067-3D1D1CCFF4D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EA2822-E6E8-09AF-BBFD-67C9A99A559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283C9C2-C6BD-2C6B-153A-372C785E4D9E}"/>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0720150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BAC43-029C-A145-5A3E-2E2D37C8C9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A625AD-7403-AC22-01DD-34055B67469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745F2D-43DE-7D34-381A-1664F16A5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6F6C3E-8852-0C8A-668D-267F16DB74FD}"/>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413513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26398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7.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34525" y="4184758"/>
            <a:ext cx="5216525" cy="398780"/>
          </a:xfrm>
          <a:prstGeom prst="rect">
            <a:avLst/>
          </a:prstGeom>
          <a:noFill/>
        </p:spPr>
        <p:txBody>
          <a:bodyPr wrap="square" rtlCol="0">
            <a:spAutoFit/>
          </a:bodyPr>
          <a:lstStyle/>
          <a:p>
            <a:r>
              <a:rPr lang="en-US" sz="2000" dirty="0">
                <a:latin typeface="Alexandria" charset="0"/>
                <a:cs typeface="Alexandria" charset="0"/>
              </a:rPr>
              <a:t>Prepared by Dr. Ashraf </a:t>
            </a:r>
            <a:r>
              <a:rPr lang="en-US" sz="2000" dirty="0" err="1">
                <a:latin typeface="Alexandria" charset="0"/>
                <a:cs typeface="Alexandria" charset="0"/>
              </a:rPr>
              <a:t>Alrai</a:t>
            </a:r>
            <a:endParaRPr lang="en-US" sz="2000" dirty="0">
              <a:latin typeface="Alexandria" charset="0"/>
              <a:cs typeface="Alexandria" charset="0"/>
            </a:endParaRPr>
          </a:p>
        </p:txBody>
      </p:sp>
      <p:sp>
        <p:nvSpPr>
          <p:cNvPr id="31" name="TextBox 30"/>
          <p:cNvSpPr txBox="1"/>
          <p:nvPr/>
        </p:nvSpPr>
        <p:spPr>
          <a:xfrm>
            <a:off x="194617" y="2169977"/>
            <a:ext cx="5725160" cy="1569660"/>
          </a:xfrm>
          <a:prstGeom prst="rect">
            <a:avLst/>
          </a:prstGeom>
          <a:noFill/>
        </p:spPr>
        <p:txBody>
          <a:bodyPr wrap="square" rtlCol="0">
            <a:spAutoFit/>
          </a:bodyPr>
          <a:lstStyle/>
          <a:p>
            <a:pPr rtl="1"/>
            <a:r>
              <a:rPr lang="en-US" sz="3200" b="1" dirty="0">
                <a:solidFill>
                  <a:srgbClr val="00B0F0"/>
                </a:solidFill>
                <a:latin typeface="Alexandria" charset="0"/>
                <a:cs typeface="Alexandria" charset="0"/>
              </a:rPr>
              <a:t>Principles of Legal Studies</a:t>
            </a:r>
            <a:endParaRPr lang="ar-AE" sz="3200" b="1" dirty="0">
              <a:solidFill>
                <a:srgbClr val="00B0F0"/>
              </a:solidFill>
              <a:latin typeface="Alexandria" charset="0"/>
              <a:cs typeface="Alexandria" charset="0"/>
            </a:endParaRPr>
          </a:p>
          <a:p>
            <a:pPr rtl="1"/>
            <a:endParaRPr lang="en-US" sz="3200" b="1" dirty="0">
              <a:solidFill>
                <a:srgbClr val="00B0F0"/>
              </a:solidFill>
              <a:latin typeface="Alexandria" charset="0"/>
              <a:cs typeface="Alexandria" charset="0"/>
            </a:endParaRPr>
          </a:p>
          <a:p>
            <a:r>
              <a:rPr lang="ar-AE" sz="3200" b="1" dirty="0">
                <a:solidFill>
                  <a:srgbClr val="00B0F0"/>
                </a:solidFill>
                <a:latin typeface="Alexandria" charset="0"/>
                <a:cs typeface="Alexandria" charset="0"/>
              </a:rPr>
              <a:t>مبادئ الدراسات القانونية</a:t>
            </a:r>
            <a:endParaRPr lang="en-US" sz="32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08</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95998" y="3294410"/>
            <a:ext cx="5051383" cy="523220"/>
          </a:xfrm>
          <a:prstGeom prst="rect">
            <a:avLst/>
          </a:prstGeom>
          <a:noFill/>
        </p:spPr>
        <p:txBody>
          <a:bodyPr wrap="none" rtlCol="0">
            <a:spAutoFit/>
          </a:bodyPr>
          <a:lstStyle/>
          <a:p>
            <a:pPr rtl="1"/>
            <a:r>
              <a:rPr lang="en-US" sz="2800" b="1" dirty="0">
                <a:solidFill>
                  <a:srgbClr val="00B0F0"/>
                </a:solidFill>
                <a:latin typeface="Alexandria" charset="0"/>
                <a:cs typeface="Alexandria" charset="0"/>
              </a:rPr>
              <a:t>Principles of Legal Studies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08</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Ashraf </a:t>
            </a:r>
            <a:r>
              <a:rPr lang="en-US" sz="2800" b="1" dirty="0" err="1">
                <a:solidFill>
                  <a:srgbClr val="00B0F0"/>
                </a:solidFill>
                <a:latin typeface="Alexandria" charset="0"/>
                <a:cs typeface="Alexandria" charset="0"/>
              </a:rPr>
              <a:t>Alrai</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CCEA6902-6CFA-E903-CA07-CAFE1881BF48}"/>
              </a:ext>
            </a:extLst>
          </p:cNvPr>
          <p:cNvSpPr txBox="1"/>
          <p:nvPr/>
        </p:nvSpPr>
        <p:spPr>
          <a:xfrm>
            <a:off x="6686078" y="4918702"/>
            <a:ext cx="2802370" cy="677108"/>
          </a:xfrm>
          <a:prstGeom prst="rect">
            <a:avLst/>
          </a:prstGeom>
          <a:noFill/>
        </p:spPr>
        <p:txBody>
          <a:bodyPr wrap="none" rtlCol="0">
            <a:spAutoFit/>
          </a:bodyPr>
          <a:lstStyle/>
          <a:p>
            <a:r>
              <a:rPr lang="en-GB" sz="1800" kern="0" dirty="0">
                <a:solidFill>
                  <a:srgbClr val="111111"/>
                </a:solidFill>
                <a:effectLst/>
                <a:highlight>
                  <a:srgbClr val="FFFFFF"/>
                </a:highlight>
                <a:latin typeface="Arial" panose="020B0604020202020204" pitchFamily="34" charset="0"/>
                <a:ea typeface="Times New Roman" panose="02020603050405020304" pitchFamily="18" charset="0"/>
              </a:rPr>
              <a:t>LAW612</a:t>
            </a:r>
            <a:endParaRPr lang="ar-AE" sz="1800" kern="0" dirty="0">
              <a:solidFill>
                <a:srgbClr val="111111"/>
              </a:solidFill>
              <a:effectLst/>
              <a:highlight>
                <a:srgbClr val="FFFFFF"/>
              </a:highlight>
              <a:latin typeface="Arial" panose="020B0604020202020204" pitchFamily="34" charset="0"/>
              <a:ea typeface="Times New Roman" panose="02020603050405020304" pitchFamily="18" charset="0"/>
            </a:endParaRPr>
          </a:p>
          <a:p>
            <a:r>
              <a:rPr lang="en-US" sz="2000" dirty="0">
                <a:latin typeface="Alexandria" charset="0"/>
                <a:cs typeface="Alexandria" charset="0"/>
              </a:rPr>
              <a:t>Master of Digital law</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75852" y="1768600"/>
            <a:ext cx="10240296" cy="3551613"/>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تناولنا في المحاضرة السابقة مجموعة من الموضوعات على النحو التالي:</a:t>
            </a: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	</a:t>
            </a:r>
            <a:endPar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نظرية الحق</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علاقة الحق بالقانون </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اللصيقة بالشخصية وخصائصها</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الحقوق المالية</a:t>
            </a:r>
          </a:p>
          <a:p>
            <a:pPr marL="342900" marR="0" lvl="0" indent="-342900" algn="just" rtl="1">
              <a:lnSpc>
                <a:spcPct val="200000"/>
              </a:lnSpc>
              <a:spcBef>
                <a:spcPts val="600"/>
              </a:spcBef>
              <a:spcAft>
                <a:spcPts val="300"/>
              </a:spcAft>
              <a:buFont typeface="Wingdings" panose="05000000000000000000" pitchFamily="2" charset="2"/>
              <a:buChar char="Ø"/>
            </a:pPr>
            <a:r>
              <a:rPr lang="en-US"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حقوق الملكية الفكرية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08</a:t>
            </a:r>
            <a:endParaRPr lang="en-US" sz="4000" b="1" dirty="0">
              <a:solidFill>
                <a:schemeClr val="bg1"/>
              </a:solidFill>
              <a:latin typeface="Alexandria" charset="0"/>
              <a:cs typeface="Alexandria" charset="0"/>
            </a:endParaRPr>
          </a:p>
        </p:txBody>
      </p:sp>
      <p:pic>
        <p:nvPicPr>
          <p:cNvPr id="5" name="Graphic 4" descr="Document with solid fill">
            <a:extLst>
              <a:ext uri="{FF2B5EF4-FFF2-40B4-BE49-F238E27FC236}">
                <a16:creationId xmlns:a16="http://schemas.microsoft.com/office/drawing/2014/main" id="{34B26C51-9F4E-4BF5-2039-DBBC376A263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572570" y="3556068"/>
            <a:ext cx="2005701" cy="2008990"/>
          </a:xfrm>
          <a:prstGeom prst="rect">
            <a:avLst/>
          </a:prstGeom>
        </p:spPr>
      </p:pic>
    </p:spTree>
    <p:extLst>
      <p:ext uri="{BB962C8B-B14F-4D97-AF65-F5344CB8AC3E}">
        <p14:creationId xmlns:p14="http://schemas.microsoft.com/office/powerpoint/2010/main" val="26755217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03492" y="2013474"/>
            <a:ext cx="10240296" cy="2706638"/>
          </a:xfrm>
          <a:prstGeom prst="rect">
            <a:avLst/>
          </a:prstGeom>
          <a:noFill/>
        </p:spPr>
        <p:txBody>
          <a:bodyPr wrap="square" rtlCol="0">
            <a:spAutoFit/>
          </a:bodyPr>
          <a:lstStyle/>
          <a:p>
            <a:pPr marR="0" lvl="0" algn="just" rtl="1">
              <a:lnSpc>
                <a:spcPct val="200000"/>
              </a:lnSpc>
              <a:spcBef>
                <a:spcPts val="600"/>
              </a:spcBef>
              <a:spcAft>
                <a:spcPts val="300"/>
              </a:spcAft>
            </a:pPr>
            <a:r>
              <a:rPr lang="ar-AE" sz="16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وسوف نستعرض في هذه المحاضرة مجموعة من الموضوعات على النحو التالي:</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الشخصية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الموطن</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الحالة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محل الحق</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a16="http://schemas.microsoft.com/office/drawing/2014/main" id="{CC33DB42-3D41-AF4C-742E-BBEDC7FDDAC1}"/>
              </a:ext>
            </a:extLst>
          </p:cNvPr>
          <p:cNvSpPr/>
          <p:nvPr/>
        </p:nvSpPr>
        <p:spPr>
          <a:xfrm>
            <a:off x="1047135" y="117872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TextBox 5">
            <a:extLst>
              <a:ext uri="{FF2B5EF4-FFF2-40B4-BE49-F238E27FC236}">
                <a16:creationId xmlns:a16="http://schemas.microsoft.com/office/drawing/2014/main" id="{2F2B07B7-20FE-E762-8E60-23C0FF4E6A44}"/>
              </a:ext>
            </a:extLst>
          </p:cNvPr>
          <p:cNvSpPr txBox="1"/>
          <p:nvPr/>
        </p:nvSpPr>
        <p:spPr>
          <a:xfrm>
            <a:off x="1113996" y="1191953"/>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Chapter</a:t>
            </a:r>
          </a:p>
        </p:txBody>
      </p:sp>
      <p:sp>
        <p:nvSpPr>
          <p:cNvPr id="8" name="TextBox 7">
            <a:extLst>
              <a:ext uri="{FF2B5EF4-FFF2-40B4-BE49-F238E27FC236}">
                <a16:creationId xmlns:a16="http://schemas.microsoft.com/office/drawing/2014/main" id="{75AD16BB-50F3-9004-A6D6-9A4A4B3B0D3A}"/>
              </a:ext>
            </a:extLst>
          </p:cNvPr>
          <p:cNvSpPr txBox="1"/>
          <p:nvPr/>
        </p:nvSpPr>
        <p:spPr>
          <a:xfrm>
            <a:off x="1101261" y="1415223"/>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AE" sz="4000" b="1" dirty="0">
                <a:solidFill>
                  <a:schemeClr val="bg1"/>
                </a:solidFill>
                <a:latin typeface="Alexandria" charset="0"/>
                <a:cs typeface="Alexandria" charset="0"/>
              </a:rPr>
              <a:t>8</a:t>
            </a:r>
            <a:endParaRPr lang="en-US" sz="4000" b="1" dirty="0">
              <a:solidFill>
                <a:schemeClr val="bg1"/>
              </a:solidFill>
              <a:latin typeface="Alexandria" charset="0"/>
              <a:cs typeface="Alexandria" charset="0"/>
            </a:endParaRPr>
          </a:p>
        </p:txBody>
      </p:sp>
      <p:pic>
        <p:nvPicPr>
          <p:cNvPr id="3" name="Graphic 2" descr="Document with solid fill">
            <a:extLst>
              <a:ext uri="{FF2B5EF4-FFF2-40B4-BE49-F238E27FC236}">
                <a16:creationId xmlns:a16="http://schemas.microsoft.com/office/drawing/2014/main" id="{DE57C39F-4E1F-5057-5F96-5A29B5AC842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395590" y="3346327"/>
            <a:ext cx="2005701" cy="2008990"/>
          </a:xfrm>
          <a:prstGeom prst="rect">
            <a:avLst/>
          </a:prstGeom>
        </p:spPr>
      </p:pic>
    </p:spTree>
    <p:extLst>
      <p:ext uri="{BB962C8B-B14F-4D97-AF65-F5344CB8AC3E}">
        <p14:creationId xmlns:p14="http://schemas.microsoft.com/office/powerpoint/2010/main" val="4776493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06809" y="1586519"/>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76200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38569" y="584968"/>
            <a:ext cx="9936480" cy="4610100"/>
          </a:xfrm>
        </p:spPr>
      </p:pic>
      <p:sp>
        <p:nvSpPr>
          <p:cNvPr id="11" name="Rectangle 10"/>
          <p:cNvSpPr/>
          <p:nvPr/>
        </p:nvSpPr>
        <p:spPr>
          <a:xfrm>
            <a:off x="4979207" y="62395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75124" y="4234332"/>
            <a:ext cx="5447071" cy="1961563"/>
          </a:xfrm>
          <a:prstGeom prst="rect">
            <a:avLst/>
          </a:prstGeom>
          <a:noFill/>
        </p:spPr>
        <p:txBody>
          <a:bodyPr wrap="square">
            <a:spAutoFit/>
          </a:bodyPr>
          <a:lstStyle/>
          <a:p>
            <a:pPr algn="just" rtl="1">
              <a:lnSpc>
                <a:spcPct val="150000"/>
              </a:lnSpc>
              <a:spcAft>
                <a:spcPts val="800"/>
              </a:spcAft>
            </a:pPr>
            <a:endParaRPr lang="ar-AE" sz="1300" dirty="0">
              <a:effectLst/>
              <a:latin typeface="Alexandria" pitchFamily="2" charset="-78"/>
              <a:ea typeface="Calibri" panose="020F0502020204030204" pitchFamily="34" charset="0"/>
              <a:cs typeface="Alexandria" pitchFamily="2" charset="-78"/>
            </a:endParaRPr>
          </a:p>
          <a:p>
            <a:pPr algn="just" rtl="1">
              <a:lnSpc>
                <a:spcPct val="150000"/>
              </a:lnSpc>
              <a:spcAft>
                <a:spcPts val="800"/>
              </a:spcAft>
            </a:pPr>
            <a:r>
              <a:rPr lang="ar-AE" sz="1300" dirty="0">
                <a:effectLst/>
                <a:latin typeface="Alexandria" pitchFamily="2" charset="-78"/>
                <a:ea typeface="Calibri" panose="020F0502020204030204" pitchFamily="34" charset="0"/>
                <a:cs typeface="Alexandria" pitchFamily="2" charset="-78"/>
              </a:rPr>
              <a:t>تعد الشخصية القانونية مفهوما أساسيا في النظام القانوني، يشير إلى الفرد أو الشخصية الاعتبارية التي تمتلك حقوقا قانونية ويمكنه تحمل الالتزامات القانونية؛ وبالتالي فإن الشخصية القانونية يمكن أن تكون طبيعية (الأفراد) أو اعتبارية (الشركات، الجمعيات، المؤسسات)، وتمتاز الشخصية القانونية بمجموعة من الخصائص.</a:t>
            </a:r>
          </a:p>
        </p:txBody>
      </p:sp>
      <p:sp>
        <p:nvSpPr>
          <p:cNvPr id="41" name="TextBox 40"/>
          <p:cNvSpPr txBox="1"/>
          <p:nvPr/>
        </p:nvSpPr>
        <p:spPr>
          <a:xfrm>
            <a:off x="6106810" y="814998"/>
            <a:ext cx="4937345" cy="501932"/>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الشخصية القانونية وخصائصها</a:t>
            </a:r>
          </a:p>
        </p:txBody>
      </p:sp>
      <p:sp>
        <p:nvSpPr>
          <p:cNvPr id="42" name="TextBox 41"/>
          <p:cNvSpPr txBox="1"/>
          <p:nvPr/>
        </p:nvSpPr>
        <p:spPr>
          <a:xfrm>
            <a:off x="5071821" y="769372"/>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56394" y="946156"/>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08</a:t>
            </a:r>
            <a:endParaRPr lang="ar"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0177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825500" y="2395831"/>
            <a:ext cx="10541000" cy="2982291"/>
          </a:xfrm>
          <a:prstGeom prst="rect">
            <a:avLst/>
          </a:prstGeom>
          <a:noFill/>
        </p:spPr>
        <p:txBody>
          <a:bodyPr wrap="square" rtlCol="0">
            <a:spAutoFit/>
          </a:bodyPr>
          <a:lstStyle/>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الأهلية:</a:t>
            </a:r>
          </a:p>
          <a:p>
            <a:pPr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وللشخصية القانونية أهلية في إجراء التصرفات القانونية وامتلاك الحقوق وكذلك تحمل الالتزامات أو المسؤوليات أو الواجبات أياً كانت التسمية القانونية؛ وهو ما سوف نناقشه بشكل مفصل على النحو الآتي:</a:t>
            </a:r>
          </a:p>
          <a:p>
            <a:pPr marL="285750" indent="-285750" algn="just" rtl="1">
              <a:lnSpc>
                <a:spcPct val="150000"/>
              </a:lnSpc>
              <a:spcBef>
                <a:spcPts val="600"/>
              </a:spcBef>
              <a:spcAft>
                <a:spcPts val="300"/>
              </a:spcAft>
              <a:buFont typeface="Wingdings" panose="05000000000000000000" pitchFamily="2" charset="2"/>
              <a:buChar char="v"/>
            </a:pPr>
            <a:r>
              <a:rPr lang="ar-AE" sz="1600" dirty="0">
                <a:solidFill>
                  <a:srgbClr val="00B0F0"/>
                </a:solidFill>
                <a:effectLst/>
                <a:latin typeface="Alexandria" pitchFamily="2" charset="-78"/>
                <a:ea typeface="Calibri" panose="020F0502020204030204" pitchFamily="34" charset="0"/>
                <a:cs typeface="Alexandria" pitchFamily="2" charset="-78"/>
              </a:rPr>
              <a:t>أهلية الوجوب؛ وتعني قدرة الشخص أو إمكانيته على أن يترتب له حقوق، وتلقى عليه واجبات من الناحية القانونية، وهذه الأهلية توجد منذ لحظة ولادة الشخص، وتستمر حتى وفاته.</a:t>
            </a:r>
          </a:p>
          <a:p>
            <a:pPr marL="285750" indent="-285750" algn="just" rtl="1">
              <a:lnSpc>
                <a:spcPct val="150000"/>
              </a:lnSpc>
              <a:spcBef>
                <a:spcPts val="600"/>
              </a:spcBef>
              <a:spcAft>
                <a:spcPts val="300"/>
              </a:spcAft>
              <a:buFont typeface="Wingdings" panose="05000000000000000000" pitchFamily="2" charset="2"/>
              <a:buChar char="v"/>
            </a:pPr>
            <a:r>
              <a:rPr lang="ar-AE" sz="1600" dirty="0">
                <a:solidFill>
                  <a:srgbClr val="00B0F0"/>
                </a:solidFill>
                <a:effectLst/>
                <a:latin typeface="Alexandria" pitchFamily="2" charset="-78"/>
                <a:ea typeface="Calibri" panose="020F0502020204030204" pitchFamily="34" charset="0"/>
                <a:cs typeface="Alexandria" pitchFamily="2" charset="-78"/>
              </a:rPr>
              <a:t>أهلية الأداء؛ والتي تتمثل في قدرة الشخص على ممارسة الحقوق التي يمتلكها بنفسه وإبرام التصرفات القانونية، وتتأثر هذه الأهلية بعوامل مثل العمر والحالة العقلية للشخص.</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897860" y="2442347"/>
            <a:ext cx="10541000" cy="3467039"/>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وبالتالي فإنها تشمل الأهلية الكاملة؛ والتي تكتمل عند بلوغ الشخص سن الرشد (عادة 18 عاما وفي بعض التشريعات يصل إلى 21)، مع عدم وجود موانع عقلية أو جسدية تمنعه من ممارسة حقوقه.</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وكذلك الأهلية الناقصة؛ والتي تشمل القاصرين (أي من هم دون سن الرشد)، أو الأشخاص الذين يعانون من إعاقات عقلية أو جسدية تمنعهم من ممارسة حقوقهم بالكامل، وتسمى بموانع أو عوارض الأهلية التي تمنع من ممارسة التصرفات القانونية حتى يزول هذا المانع أو العارض.</a:t>
            </a: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241514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009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825500" y="2128096"/>
            <a:ext cx="10541000" cy="2866875"/>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الذمة المالية: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يمكن تعريف الذمة المالية للشخص بأنها "مجموعة الحقوق والالتزامات التي تتعلق بالشخص، سواء الطبيعي أو المعنوي"؛ فلكل شخص ذمة مالية مستقلة، والشخص الطبيعي لديه ذمة مالية تشمل كل ما يملكه من حقوق وما عليه من ديون، بينما الشخص الاعتباري (مثل الشركات) له ذمة مالية تتعلق به ككيان مستقل عن الأفراد الذين يشكلونه، لكن هناك بعض الحالات التي تكون الذمة المالية فيها مشتركة كما هو الحال بالنسبة لشركات التضامن، التي يمكن الرجوع على الذمة المالية للشخص نفسه في حال ترتيب التزام على المؤسسة (الجهة الاعتبارية) التي أنشأنها.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566249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762000" y="2602693"/>
            <a:ext cx="10541000" cy="1643463"/>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إذن؛ الذمة المالية هي مفهوم قانوني يعبر عن مجموعة من الحقوق والالتزامات المالية التي تخص شخصا ما سواء أكان هذا الشخص طبيعيا أو اعتباريا، وتتعامل القوانين والمعاهدات الدولية مع الذمة المالية بطرق متعددة لضمان حماية الحقوق وتحقيق العدالة.</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57101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2960490"/>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فمثلاً؛ القوانين الوطنية تتعامل مع الذمة المالية على النحو الآتي:</a:t>
            </a: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حماية حقوق الملكية؛ حيث تُعتبر حقوق الملكية جزءا رئيسيا من الذمة المالية؛ والقوانين الوطنية (في الغالب الأعم) تضمن حماية حقوق الملكية للأفراد والشركات من خلال تسجيل الملكيات وتوفير وسائل قانونية لاستعادة الملكيات المسروقة أو المغتصبة.</a:t>
            </a: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الالتزامات المالية؛ حيث تشمل الذمة المالية التزامات مثل الديون والقروض، والقوانين غالباً ما تحدد كيفية تعامل الأفراد والشركات مع الديون وكيفية سدادها والإجراءات المتبعة في حالة عدم القدرة على السداد، مثل الإفلاس.</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233587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53140" y="2371233"/>
            <a:ext cx="10541000" cy="2414187"/>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400"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التصرفات القانونية؛ كما أن القوانين الوطنية تنظم كيفية انتقال الحقوق المالية من شخص لآخر من خلال عقود البيع، الهبات، والوصايا، وتنص على إجراءات قانونية لضمان صحة هذه التصرفات وحماية الأطراف المتعاقدة.</a:t>
            </a:r>
          </a:p>
          <a:p>
            <a:pPr indent="360045" algn="justLow" rtl="1">
              <a:lnSpc>
                <a:spcPct val="200000"/>
              </a:lnSpc>
              <a:spcBef>
                <a:spcPts val="600"/>
              </a:spcBef>
              <a:spcAft>
                <a:spcPts val="300"/>
              </a:spcAft>
            </a:pPr>
            <a:r>
              <a:rPr lang="ar-AE" sz="1400" dirty="0">
                <a:effectLst/>
                <a:latin typeface="Alexandria" pitchFamily="2" charset="-78"/>
                <a:ea typeface="Calibri" panose="020F0502020204030204" pitchFamily="34" charset="0"/>
                <a:cs typeface="Alexandria" pitchFamily="2" charset="-78"/>
              </a:rPr>
              <a:t>الضرائب؛ تعد جزءاً من الذمة المالية تتعلق بالالتزامات الضريبية، والقوانين تفرض الضرائب، وتنظم كيفية تحصيلها، ومعالجة حالات التهرب الضريبي.</a:t>
            </a:r>
            <a:endParaRPr lang="en-US" sz="1400" dirty="0">
              <a:effectLst/>
              <a:latin typeface="Alexandria" pitchFamily="2" charset="-78"/>
              <a:ea typeface="Calibri" panose="020F0502020204030204" pitchFamily="34" charset="0"/>
              <a:cs typeface="Alexandria" pitchFamily="2" charset="-78"/>
            </a:endParaRP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745800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246277"/>
            <a:ext cx="8417320" cy="2729722"/>
          </a:xfrm>
          <a:prstGeom prst="rect">
            <a:avLst/>
          </a:prstGeom>
          <a:noFill/>
        </p:spPr>
        <p:txBody>
          <a:bodyPr wrap="square" rtlCol="0">
            <a:spAutoFit/>
          </a:bodyPr>
          <a:lstStyle/>
          <a:p>
            <a:pPr marL="0" marR="0" indent="360045" algn="justLow" rtl="1">
              <a:lnSpc>
                <a:spcPct val="20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indent="360045" algn="justLow" rtl="1">
              <a:lnSpc>
                <a:spcPct val="20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وإلى جانب ذلك فقد نصت المعاهدات الدولية على ما يتعلق بالذمة المالية، ونحن في مساق مبادئ الدراسات القانونية ضمن الماجستير في القانون الرقمي يهمنا الاطلاع على هذه الموضوعات بشكل موسع وهي تشكل جزءاً من التطورات التي يشهدها العالم اليوم في ظل التقدم والتطور التقني؛ فمثلاً هناك العديد من الاتفاقيات المتعلقة بحماية الملكية الفكرية، ومن أمثلتها ما يلي:</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052386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37433" y="1599946"/>
            <a:ext cx="8417320" cy="4673715"/>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285750" indent="-285750" algn="justLow" rtl="1">
              <a:lnSpc>
                <a:spcPct val="200000"/>
              </a:lnSpc>
              <a:spcBef>
                <a:spcPts val="600"/>
              </a:spcBef>
              <a:spcAft>
                <a:spcPts val="300"/>
              </a:spcAft>
              <a:buFont typeface="Wingdings" panose="05000000000000000000" pitchFamily="2" charset="2"/>
              <a:buChar char="q"/>
            </a:pPr>
            <a:r>
              <a:rPr lang="ar-AE" sz="1800" b="1" dirty="0">
                <a:effectLst/>
                <a:latin typeface="Alexandria" pitchFamily="2" charset="-78"/>
                <a:ea typeface="Calibri" panose="020F0502020204030204" pitchFamily="34" charset="0"/>
                <a:cs typeface="Alexandria" pitchFamily="2" charset="-78"/>
              </a:rPr>
              <a:t>اتفاقية "</a:t>
            </a:r>
            <a:r>
              <a:rPr lang="ar-AE" sz="1800" b="1" dirty="0" err="1">
                <a:effectLst/>
                <a:latin typeface="Alexandria" pitchFamily="2" charset="-78"/>
                <a:ea typeface="Calibri" panose="020F0502020204030204" pitchFamily="34" charset="0"/>
                <a:cs typeface="Alexandria" pitchFamily="2" charset="-78"/>
              </a:rPr>
              <a:t>تريبس</a:t>
            </a:r>
            <a:r>
              <a:rPr lang="ar-AE" sz="1800" b="1" dirty="0">
                <a:effectLst/>
                <a:latin typeface="Alexandria" pitchFamily="2" charset="-78"/>
                <a:ea typeface="Calibri" panose="020F0502020204030204" pitchFamily="34" charset="0"/>
                <a:cs typeface="Alexandria" pitchFamily="2" charset="-78"/>
              </a:rPr>
              <a:t>" (</a:t>
            </a:r>
            <a:r>
              <a:rPr lang="en-US" sz="1800" b="1" dirty="0">
                <a:effectLst/>
                <a:latin typeface="Alexandria" pitchFamily="2" charset="-78"/>
                <a:ea typeface="Calibri" panose="020F0502020204030204" pitchFamily="34" charset="0"/>
                <a:cs typeface="Alexandria" pitchFamily="2" charset="-78"/>
              </a:rPr>
              <a:t>TRIPS) </a:t>
            </a:r>
            <a:r>
              <a:rPr lang="ar-AE" sz="1800" b="1" dirty="0">
                <a:effectLst/>
                <a:latin typeface="Alexandria" pitchFamily="2" charset="-78"/>
                <a:ea typeface="Calibri" panose="020F0502020204030204" pitchFamily="34" charset="0"/>
                <a:cs typeface="Alexandria" pitchFamily="2" charset="-78"/>
              </a:rPr>
              <a:t>التي تندرج ضمن منظمة التجارة العالمية (</a:t>
            </a:r>
            <a:r>
              <a:rPr lang="en-US" sz="1800" b="1" dirty="0">
                <a:effectLst/>
                <a:latin typeface="Alexandria" pitchFamily="2" charset="-78"/>
                <a:ea typeface="Calibri" panose="020F0502020204030204" pitchFamily="34" charset="0"/>
                <a:cs typeface="Alexandria" pitchFamily="2" charset="-78"/>
              </a:rPr>
              <a:t>WTO)، </a:t>
            </a:r>
            <a:r>
              <a:rPr lang="ar-AE" sz="1800" b="1" dirty="0">
                <a:effectLst/>
                <a:latin typeface="Alexandria" pitchFamily="2" charset="-78"/>
                <a:ea typeface="Calibri" panose="020F0502020204030204" pitchFamily="34" charset="0"/>
                <a:cs typeface="Alexandria" pitchFamily="2" charset="-78"/>
              </a:rPr>
              <a:t>والتي تهدف إلى حماية حقوق الملكية الفكرية على المستوى الدولي، مما يؤثر على الذمة المالية للأفراد والشركات من خلال حماية براءات الاختراع والعلامات التجارية وحقوق النشر.</a:t>
            </a:r>
          </a:p>
          <a:p>
            <a:pPr marL="285750" indent="-285750" algn="justLow" rtl="1">
              <a:lnSpc>
                <a:spcPct val="200000"/>
              </a:lnSpc>
              <a:spcBef>
                <a:spcPts val="600"/>
              </a:spcBef>
              <a:spcAft>
                <a:spcPts val="300"/>
              </a:spcAft>
              <a:buFont typeface="Wingdings" panose="05000000000000000000" pitchFamily="2" charset="2"/>
              <a:buChar char="q"/>
            </a:pPr>
            <a:r>
              <a:rPr lang="ar-AE" sz="1800" b="1" dirty="0">
                <a:effectLst/>
                <a:latin typeface="Alexandria" pitchFamily="2" charset="-78"/>
                <a:ea typeface="Calibri" panose="020F0502020204030204" pitchFamily="34" charset="0"/>
                <a:cs typeface="Alexandria" pitchFamily="2" charset="-78"/>
              </a:rPr>
              <a:t>اتفاقية واشنطن (</a:t>
            </a:r>
            <a:r>
              <a:rPr lang="en-US" sz="1800" b="1" dirty="0">
                <a:effectLst/>
                <a:latin typeface="Alexandria" pitchFamily="2" charset="-78"/>
                <a:ea typeface="Calibri" panose="020F0502020204030204" pitchFamily="34" charset="0"/>
                <a:cs typeface="Alexandria" pitchFamily="2" charset="-78"/>
              </a:rPr>
              <a:t>ICSID) </a:t>
            </a:r>
            <a:r>
              <a:rPr lang="ar-AE" sz="1800" b="1" dirty="0">
                <a:effectLst/>
                <a:latin typeface="Alexandria" pitchFamily="2" charset="-78"/>
                <a:ea typeface="Calibri" panose="020F0502020204030204" pitchFamily="34" charset="0"/>
                <a:cs typeface="Alexandria" pitchFamily="2" charset="-78"/>
              </a:rPr>
              <a:t>التي توفر آلية لتسوية المنازعات بين المستثمرين الأجانب والدول، مما يعزز حماية حقوق المستثمرين ويضمن استقرار استثماراتهم كجزء من ذمتهم المالية.</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352240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670820" y="1549454"/>
            <a:ext cx="8417320" cy="4798108"/>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marL="285750" indent="-285750" algn="justLow" rtl="1">
              <a:lnSpc>
                <a:spcPct val="200000"/>
              </a:lnSpc>
              <a:spcBef>
                <a:spcPts val="600"/>
              </a:spcBef>
              <a:spcAft>
                <a:spcPts val="300"/>
              </a:spcAft>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الاتفاقيات المزدوجة لتجنب الازدواج الضريبي، التي تهدف إلى منع الأفراد والشركات من دفع الضرائب على نفس الدخل في بلدين مختلفين، مما يؤثر بشكل مباشر على الذمة المالية للأفراد والشركات.</a:t>
            </a:r>
          </a:p>
          <a:p>
            <a:pPr marL="285750" indent="-285750" algn="justLow" rtl="1">
              <a:lnSpc>
                <a:spcPct val="200000"/>
              </a:lnSpc>
              <a:spcBef>
                <a:spcPts val="600"/>
              </a:spcBef>
              <a:spcAft>
                <a:spcPts val="300"/>
              </a:spcAft>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المعاهدات والاتفاقيات الدولية مثل اتفاقية </a:t>
            </a:r>
            <a:r>
              <a:rPr lang="ar-AE" sz="1600" b="1" dirty="0" err="1">
                <a:effectLst/>
                <a:latin typeface="Alexandria" pitchFamily="2" charset="-78"/>
                <a:ea typeface="Calibri" panose="020F0502020204030204" pitchFamily="34" charset="0"/>
                <a:cs typeface="Alexandria" pitchFamily="2" charset="-78"/>
              </a:rPr>
              <a:t>باليرمو</a:t>
            </a:r>
            <a:r>
              <a:rPr lang="ar-AE" sz="1600" b="1" dirty="0">
                <a:effectLst/>
                <a:latin typeface="Alexandria" pitchFamily="2" charset="-78"/>
                <a:ea typeface="Calibri" panose="020F0502020204030204" pitchFamily="34" charset="0"/>
                <a:cs typeface="Alexandria" pitchFamily="2" charset="-78"/>
              </a:rPr>
              <a:t> (</a:t>
            </a:r>
            <a:r>
              <a:rPr lang="en-US" sz="1600" b="1" dirty="0">
                <a:effectLst/>
                <a:latin typeface="Alexandria" pitchFamily="2" charset="-78"/>
                <a:ea typeface="Calibri" panose="020F0502020204030204" pitchFamily="34" charset="0"/>
                <a:cs typeface="Alexandria" pitchFamily="2" charset="-78"/>
              </a:rPr>
              <a:t>UNTOC) </a:t>
            </a:r>
            <a:r>
              <a:rPr lang="ar-AE" sz="1600" b="1" dirty="0">
                <a:effectLst/>
                <a:latin typeface="Alexandria" pitchFamily="2" charset="-78"/>
                <a:ea typeface="Calibri" panose="020F0502020204030204" pitchFamily="34" charset="0"/>
                <a:cs typeface="Alexandria" pitchFamily="2" charset="-78"/>
              </a:rPr>
              <a:t>التي تهدف إلى مكافحة غسل الأموال وتمويل الإرهاب، وهذه المعايير تساعد في حماية الذمة المالية من الجرائم المالية وتضمن سلامة النظام المالي الدولي.</a:t>
            </a:r>
          </a:p>
          <a:p>
            <a:pPr marL="285750" indent="-285750" algn="justLow" rtl="1">
              <a:lnSpc>
                <a:spcPct val="200000"/>
              </a:lnSpc>
              <a:spcBef>
                <a:spcPts val="600"/>
              </a:spcBef>
              <a:spcAft>
                <a:spcPts val="300"/>
              </a:spcAft>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وكذلك اتفاقيات التجارة الحرة التي تنظم التجارة بين الدول وتؤثر على حركة الأموال والبضائع، وبالتالي على الذمة المالية للأفراد والشركات.</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799959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463505" y="2588399"/>
            <a:ext cx="8417320" cy="2597506"/>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ومن الأمثلة التطبيقية على ذلك قوانين الإفلاس الدولية؛ فالقوانين الوطنية غالبا ما يكون مصدرها معايير ومبادئ دولية، مثل نموذج قانون الإفلاس للجنة الأمم المتحدة للقانون التجاري الدولي (</a:t>
            </a:r>
            <a:r>
              <a:rPr lang="en-US" sz="1600" b="1" dirty="0">
                <a:effectLst/>
                <a:latin typeface="Alexandria" pitchFamily="2" charset="-78"/>
                <a:ea typeface="Calibri" panose="020F0502020204030204" pitchFamily="34" charset="0"/>
                <a:cs typeface="Alexandria" pitchFamily="2" charset="-78"/>
              </a:rPr>
              <a:t>UNCITRAL)، </a:t>
            </a:r>
            <a:r>
              <a:rPr lang="ar-AE" sz="1600" b="1" dirty="0">
                <a:effectLst/>
                <a:latin typeface="Alexandria" pitchFamily="2" charset="-78"/>
                <a:ea typeface="Calibri" panose="020F0502020204030204" pitchFamily="34" charset="0"/>
                <a:cs typeface="Alexandria" pitchFamily="2" charset="-78"/>
              </a:rPr>
              <a:t>ويهدف هذا النموذج إلى توفير إطار قانوني موحد للتعامل مع حالات الإفلاس عبر الحدود.</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441686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1929" y="1853383"/>
            <a:ext cx="8120726" cy="4190250"/>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وكذلك المعاهدات الثنائية؛ فالعديد من الدول تبرم معاهدات ثنائية لحماية الاستثمارات، مثل اتفاقية الاستثمار الثنائية (</a:t>
            </a:r>
            <a:r>
              <a:rPr lang="en-US" sz="1600" b="1" dirty="0">
                <a:effectLst/>
                <a:latin typeface="Alexandria" pitchFamily="2" charset="-78"/>
                <a:ea typeface="Calibri" panose="020F0502020204030204" pitchFamily="34" charset="0"/>
                <a:cs typeface="Alexandria" pitchFamily="2" charset="-78"/>
              </a:rPr>
              <a:t>BITs)، </a:t>
            </a:r>
            <a:r>
              <a:rPr lang="ar-AE" sz="1600" b="1" dirty="0">
                <a:effectLst/>
                <a:latin typeface="Alexandria" pitchFamily="2" charset="-78"/>
                <a:ea typeface="Calibri" panose="020F0502020204030204" pitchFamily="34" charset="0"/>
                <a:cs typeface="Alexandria" pitchFamily="2" charset="-78"/>
              </a:rPr>
              <a:t>وهذه الاتفاقيات – بالطبع - تهدف إلى حماية حقوق المستثمرين الأجانب، وتعزيز الثقة في البيئة الاستثمارية، بما يؤثر بشكل مباشر على الذمة المالية للمستثمرين.</a:t>
            </a: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أما فيما يتعلق بالاتفاقيات الإقليمية؛ فمثل الاتحاد الأوروبي الذي يفرض قواعد موحدة على أعضائه، بما في ذلك معايير موحدة للذمة المالية مثل توجيهات حقوق المستهلكين وقواعد المنافسة.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650610" y="1607815"/>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370146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40959" y="1266947"/>
            <a:ext cx="8120726" cy="4682692"/>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وبالتالي لا بد من الإشارة إلى أن التعامل مع الذمة المالية في القوانين والمعاهدات الدولية يعكس الاهتمام الكبير بحماية الحقوق المالية وضمان تنفيذ الالتزامات، وهو أمر يحتاج منا ونحن نتناول هذه الموضوعات تحقيق التوازن بين حماية حقوق الملكية وتشجيع الاستثمار من جهة، وضمان الالتزام بالمسؤوليات المالية ومحاربة الجرائم المالية من جهة أخرى؛ حيث تعمل المعايير الدولية والقوانين الوطنية من أجل توفير بيئة قانونية مستقرة وعادلة تعزز النمو الاقتصادي وتحمي مصالح الأفراد والشركات.</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333072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760099" y="2317561"/>
            <a:ext cx="8120726" cy="3205365"/>
          </a:xfrm>
          <a:prstGeom prst="rect">
            <a:avLst/>
          </a:prstGeom>
          <a:noFill/>
        </p:spPr>
        <p:txBody>
          <a:bodyPr wrap="square" rtlCol="0">
            <a:spAutoFit/>
          </a:bodyPr>
          <a:lstStyle/>
          <a:p>
            <a:pPr indent="360045" algn="justLow" rtl="1">
              <a:lnSpc>
                <a:spcPct val="20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الاسم:</a:t>
            </a:r>
          </a:p>
          <a:p>
            <a:pPr indent="360045" algn="justLow" rtl="1">
              <a:lnSpc>
                <a:spcPct val="20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والذي يمثل علامة مميزة للشخص عن غيره؛ حيث يحمل الشخص اسمه منذ ولادته، ويستمر معه طوال حياته؛ فالاسم يتمتع بحماية قانونية، ويمكن تغييره وفقاً لإجراءات قانونية محددة، مثل تغيير الاسم بعد الزواج أو لأسباب قانونية أخرى.</a:t>
            </a: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878391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889000" y="2095405"/>
            <a:ext cx="10541000" cy="2635978"/>
          </a:xfrm>
          <a:prstGeom prst="rect">
            <a:avLst/>
          </a:prstGeom>
          <a:noFill/>
        </p:spPr>
        <p:txBody>
          <a:bodyPr wrap="square" rtlCol="0">
            <a:spAutoFit/>
          </a:bodyPr>
          <a:lstStyle/>
          <a:p>
            <a:pPr marL="285750" indent="-285750" algn="just" rtl="1">
              <a:lnSpc>
                <a:spcPct val="150000"/>
              </a:lnSpc>
              <a:buFont typeface="Wingdings" panose="05000000000000000000" pitchFamily="2" charset="2"/>
              <a:buChar char="q"/>
            </a:pPr>
            <a:endParaRPr lang="ar-AE" sz="1600" b="1" dirty="0">
              <a:effectLst/>
              <a:latin typeface="Alexandria" pitchFamily="2" charset="-78"/>
              <a:ea typeface="Calibri" panose="020F0502020204030204" pitchFamily="34" charset="0"/>
              <a:cs typeface="Alexandria" pitchFamily="2" charset="-78"/>
            </a:endParaRPr>
          </a:p>
          <a:p>
            <a:pPr marL="285750" indent="-285750" algn="just" rtl="1">
              <a:lnSpc>
                <a:spcPct val="150000"/>
              </a:lnSpc>
              <a:buFont typeface="Wingdings" panose="05000000000000000000" pitchFamily="2" charset="2"/>
              <a:buChar char="q"/>
            </a:pPr>
            <a:endParaRPr lang="ar-AE" sz="1600" b="1" dirty="0">
              <a:effectLst/>
              <a:latin typeface="Alexandria" pitchFamily="2" charset="-78"/>
              <a:ea typeface="Calibri" panose="020F0502020204030204" pitchFamily="34" charset="0"/>
              <a:cs typeface="Alexandria" pitchFamily="2" charset="-78"/>
            </a:endParaRPr>
          </a:p>
          <a:p>
            <a:pPr marL="285750" indent="-285750" algn="just" rtl="1">
              <a:lnSpc>
                <a:spcPct val="150000"/>
              </a:lnSpc>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الجنسية:</a:t>
            </a:r>
          </a:p>
          <a:p>
            <a:pPr marL="285750" indent="-285750" algn="just" rtl="1">
              <a:lnSpc>
                <a:spcPct val="150000"/>
              </a:lnSpc>
              <a:buFont typeface="Wingdings" panose="05000000000000000000" pitchFamily="2" charset="2"/>
              <a:buChar char="q"/>
            </a:pPr>
            <a:r>
              <a:rPr lang="ar-AE" sz="1600" b="1" dirty="0">
                <a:effectLst/>
                <a:latin typeface="Alexandria" pitchFamily="2" charset="-78"/>
                <a:ea typeface="Calibri" panose="020F0502020204030204" pitchFamily="34" charset="0"/>
                <a:cs typeface="Alexandria" pitchFamily="2" charset="-78"/>
              </a:rPr>
              <a:t>وهي الصلة القانونية التي تربط الفرد بدولة معينة، وتمنحه حقوقا وواجبات كمواطن في تلك الدولة، ويمكن أن تُكتسب بالولادة، الزواج، أو التجنس، كما يمكن فقدانها في بعض الحالات مثل التنازل الطوعي أو الإسقاط القانوني، وتختلف كيفية تعامل القوانين الوطنية مع موضوع الجنسية من دولة لأخرى، ولكن هناك مبادئ عامة مشتركة، نشير إليها على النحو التالي:</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539251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2614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762000" y="2001230"/>
            <a:ext cx="10541000" cy="2243628"/>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اكتساب الجنسية: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إما بالولادة؛ فمعظم الدول تمنح الجنسية تلقائيا بناءً على مكان الولادة (مبدأ الأرض) كما هو الحال بالنسبة للولايات المتحدة الأمريكية وكندا، أو بناءً على جنسية الوالدين (مبدأ الدم)، كما هو الحال بالنسبة لألمانيا.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22A3-4589-47FA-7ECA-2881786B45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A94DAE-15BD-F27D-05CF-DED99663008E}"/>
              </a:ext>
            </a:extLst>
          </p:cNvPr>
          <p:cNvSpPr/>
          <p:nvPr/>
        </p:nvSpPr>
        <p:spPr>
          <a:xfrm>
            <a:off x="617280" y="171954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F47FBE3A-1629-9B8C-99C0-6A5A605D831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ABD7B03-7FC0-7991-E2A1-575108BB8C32}"/>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8F1837F-481B-0D04-3DAB-EBA6E590DD60}"/>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ADC674BF-140A-E1C5-94E3-AE7B99324BE0}"/>
              </a:ext>
            </a:extLst>
          </p:cNvPr>
          <p:cNvSpPr txBox="1"/>
          <p:nvPr/>
        </p:nvSpPr>
        <p:spPr>
          <a:xfrm>
            <a:off x="825500" y="2380626"/>
            <a:ext cx="10541000" cy="2243628"/>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التجنيس:</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وهي عملية يمكن من خلالها للأجانب الحصول على جنسية الدولة بعد تلبية متطلبات معينة، مثل الإقامة لفترة معينة، والتحدث باللغة الوطنية لتلك الدولة، أو اجتياز اختبارات معينة حول الثقافة والقوانين الوطنية.</a:t>
            </a:r>
          </a:p>
        </p:txBody>
      </p:sp>
      <p:pic>
        <p:nvPicPr>
          <p:cNvPr id="7" name="Graphic 21">
            <a:extLst>
              <a:ext uri="{FF2B5EF4-FFF2-40B4-BE49-F238E27FC236}">
                <a16:creationId xmlns:a16="http://schemas.microsoft.com/office/drawing/2014/main" id="{4FB1774F-F8F0-75C6-535B-B01A27E728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10034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A7677-80C3-F2F9-74AF-4D9B3F49269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69A5B7C-DEC3-BED7-13D9-DF0EFE476A72}"/>
              </a:ext>
            </a:extLst>
          </p:cNvPr>
          <p:cNvSpPr/>
          <p:nvPr/>
        </p:nvSpPr>
        <p:spPr>
          <a:xfrm>
            <a:off x="689640" y="159342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431B03DD-D652-4918-E616-18962B79E1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501725D-F1AE-CDCD-E5E0-17D7E67AB98C}"/>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97D25C9-3031-C438-ABA5-FB6671C0DF41}"/>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46A9B1E5-92BF-DAEB-853F-1F0D39B75844}"/>
              </a:ext>
            </a:extLst>
          </p:cNvPr>
          <p:cNvSpPr txBox="1"/>
          <p:nvPr/>
        </p:nvSpPr>
        <p:spPr>
          <a:xfrm>
            <a:off x="961360" y="2430194"/>
            <a:ext cx="10541000" cy="2128211"/>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ازدواج الجنسية؛ فبعض الدول تسمح بازدواج الجنسية، مما يسمح للأفراد بالحفاظ على أكثر من جنسية واحدة، في حين أن دولا أخرى لا تسمح بذلك وتفرض التخلي عن الجنسية الأصلية عند اكتساب جنسية جديدة.</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تهديد أمن الدولة؛ بعض المجرمين الدوليين والإرهابيين الخطرين يفقدون جنسياتهم نظراً لما يقومون به من تهديد خطير للأمن والسلم العالميين.</a:t>
            </a:r>
          </a:p>
        </p:txBody>
      </p:sp>
      <p:pic>
        <p:nvPicPr>
          <p:cNvPr id="7" name="Graphic 21">
            <a:extLst>
              <a:ext uri="{FF2B5EF4-FFF2-40B4-BE49-F238E27FC236}">
                <a16:creationId xmlns:a16="http://schemas.microsoft.com/office/drawing/2014/main" id="{77401A8A-7226-2829-D5EB-92D0F92106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812590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29851-28F7-3CC5-7E69-E704640D75A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CC258-9BB1-1E74-46B0-57D2553DDC7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9C07DD70-9C7A-D3C2-792B-D799CCF12F5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31A956-3198-3E61-A68D-BA0E3B1009B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CAEE3E9-FFEC-4A1C-BE92-01566FCC0E98}"/>
              </a:ext>
            </a:extLst>
          </p:cNvPr>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a:extLst>
              <a:ext uri="{FF2B5EF4-FFF2-40B4-BE49-F238E27FC236}">
                <a16:creationId xmlns:a16="http://schemas.microsoft.com/office/drawing/2014/main" id="{09EA89BE-CF35-AC6E-1043-4E75ABA36658}"/>
              </a:ext>
            </a:extLst>
          </p:cNvPr>
          <p:cNvSpPr txBox="1"/>
          <p:nvPr/>
        </p:nvSpPr>
        <p:spPr>
          <a:xfrm>
            <a:off x="762000" y="2065591"/>
            <a:ext cx="10541000" cy="2982291"/>
          </a:xfrm>
          <a:prstGeom prst="rect">
            <a:avLst/>
          </a:prstGeom>
          <a:noFill/>
        </p:spPr>
        <p:txBody>
          <a:bodyPr wrap="square" rtlCol="0">
            <a:spAutoFit/>
          </a:bodyPr>
          <a:lstStyle/>
          <a:p>
            <a:pPr marL="0" marR="0" indent="360045" algn="just" rtl="1">
              <a:lnSpc>
                <a:spcPct val="150000"/>
              </a:lnSpc>
              <a:spcBef>
                <a:spcPts val="600"/>
              </a:spcBef>
              <a:spcAft>
                <a:spcPts val="300"/>
              </a:spcAft>
            </a:pPr>
            <a:endParaRPr lang="ar-AE" sz="1600" dirty="0">
              <a:effectLst/>
              <a:latin typeface="Alexandria" pitchFamily="2" charset="-78"/>
              <a:ea typeface="Calibri" panose="020F0502020204030204" pitchFamily="34" charset="0"/>
              <a:cs typeface="Alexandria" pitchFamily="2" charset="-78"/>
            </a:endParaRP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وبالطبع المعاهدات والاتفاقيات الدولية تلعب دورا هاما في تنظيم مسائل الجنسية على المستوى الدولي، وتعمل على حماية حقوق الأفراد وضمان عدم حدوث حالات انعدام الجنسية، ومن أمثلة ذلك ما يلي:</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اتفاقية الأمم المتحدة لعام 1954 بشأن وضع الأشخاص عديمي الجنسية، والتي تهدف إلى حماية حقوق الأشخاص الذين لا يملكون جنسية أي دولة وتحديد وضعهم القانوني.</a:t>
            </a:r>
          </a:p>
          <a:p>
            <a:pPr marL="0" marR="0" indent="360045" algn="just" rtl="1">
              <a:lnSpc>
                <a:spcPct val="150000"/>
              </a:lnSpc>
              <a:spcBef>
                <a:spcPts val="600"/>
              </a:spcBef>
              <a:spcAft>
                <a:spcPts val="300"/>
              </a:spcAft>
            </a:pPr>
            <a:r>
              <a:rPr lang="ar-AE" sz="1600" dirty="0">
                <a:effectLst/>
                <a:latin typeface="Alexandria" pitchFamily="2" charset="-78"/>
                <a:ea typeface="Calibri" panose="020F0502020204030204" pitchFamily="34" charset="0"/>
                <a:cs typeface="Alexandria" pitchFamily="2" charset="-78"/>
              </a:rPr>
              <a:t>اتفاقية الأمم المتحدة لعام 1961 بشأن تقليل حالات انعدام الجنسية، والتي تهدف إلى منع حدوث حالات انعدام الجنسية من خلال وضع معايير لمنح الجنسية وسحبها.</a:t>
            </a:r>
          </a:p>
        </p:txBody>
      </p:sp>
      <p:pic>
        <p:nvPicPr>
          <p:cNvPr id="7" name="Graphic 21">
            <a:extLst>
              <a:ext uri="{FF2B5EF4-FFF2-40B4-BE49-F238E27FC236}">
                <a16:creationId xmlns:a16="http://schemas.microsoft.com/office/drawing/2014/main" id="{2653FBA7-B51B-AFF3-2E41-3A7E0B3EEE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2010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313005"/>
            <a:ext cx="8417320" cy="3269869"/>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العديد من الاتفاقيات الدولية مثل الإعلان العالمي لحقوق الإنسان (1948) تنص على حق كل فرد في جنسية ما، وأنه لا يجوز حرمان شخص من جنسيته تعسفيا.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الاتفاقيات الثنائية والمتعددة الأطراف؛ ذلك أن بعض الدول تبرم اتفاقيات ثنائية أو متعددة الأطراف لتنظيم مسائل الجنسية وتجنب النزاعات، مثل الاتفاقيات بين دول الاتحاد الأوروبي التي تسهل حرية التنقل والإقامة بين الدول الأعضاء.</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874055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00455" y="2990106"/>
            <a:ext cx="8417320" cy="1544782"/>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الموطن؛ وهو المكان الذي يقيم فيه الشخص عادة ويعتبر عنوانا قانونيا له، ويحدد الموطن اختصاص المحاكم في التعامل مع الشخص ويعتبر العنوان الذي تُرسل إليه الإرسالات القانونية، وهناك أنواع مختلفة للموطن:</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557495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1D0F89-081B-9EAB-C3A8-8D5BB4EDFE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2BB6391-660A-1F69-EEA9-0423ED047A41}"/>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484083-8C29-8C0F-AB6E-BE13321F67D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E120858-9DB9-C5A7-A263-CE7A49D3CCD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E58FC5B-42CD-BBC5-DE31-4D024E2A8A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EF647CAB-B734-4E5E-C973-0BF931235394}"/>
              </a:ext>
            </a:extLst>
          </p:cNvPr>
          <p:cNvSpPr txBox="1"/>
          <p:nvPr/>
        </p:nvSpPr>
        <p:spPr>
          <a:xfrm>
            <a:off x="3463505" y="1964800"/>
            <a:ext cx="8417320" cy="3499163"/>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الموطن العام؛ وهو المكان الذي يقيم فيه الشخص عادةً وبشكل مستمر، ويعتبر الموطن العام هو عنوان الشخص الرسمي وتُرسل إليه الإشعارات القانونية والرسائل الرسمية، ويحدد الموطن العام اختصاص المحاكم والإدارات التي تتعامل مع الشخص.</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الموطن الخاص؛ وهو هو المكان الذي يتخذه الشخص مقرا لممارسة نشاطه التجاري أو الوظيفي، ويمكن أن يكون الموطن الخاص هو مكان عمل الشخص أو مكان إدارة أعماله التجارية، كما أن الموطن الخاص يكون محدداً لأغراض قانونية معينة، مثل التبليغات المتعلقة بالعمل أو الأمور التجارية.</a:t>
            </a:r>
          </a:p>
        </p:txBody>
      </p:sp>
      <p:sp>
        <p:nvSpPr>
          <p:cNvPr id="32" name="Rectangle 31">
            <a:extLst>
              <a:ext uri="{FF2B5EF4-FFF2-40B4-BE49-F238E27FC236}">
                <a16:creationId xmlns:a16="http://schemas.microsoft.com/office/drawing/2014/main" id="{4B15C28B-9067-40CD-C2D1-1FF1AABF628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11F619E4-F67B-4495-D4B8-829623B0320C}"/>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E9CC0E93-5F91-5F0F-FEBD-487735A6A0FA}"/>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DDE330B6-6AC5-3B63-A41A-4A822B28029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944910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0F6FDB-5731-501E-1BEB-2105C294352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C82E2F8-08D5-578D-51FF-C163BC410C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2DDCFC7-A01C-1D71-2E51-FAE90FC85FF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C5B30F39-1D3A-CD09-4DB0-DEC12A9E007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195B33DF-9A2E-F12B-B385-CE0FC9ACC4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2667308-CB4C-2A0A-2B6A-A01D556B5626}"/>
              </a:ext>
            </a:extLst>
          </p:cNvPr>
          <p:cNvSpPr txBox="1"/>
          <p:nvPr/>
        </p:nvSpPr>
        <p:spPr>
          <a:xfrm>
            <a:off x="3400455" y="2786744"/>
            <a:ext cx="8417320" cy="280974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الموطن القانوني وهو الذي يحدده القانون للشخص بناءً على حالته؛ فعلى سبيل المثال، موطن القاصر يكون هو موطن ولي أمره، وموطن الزوجة يمكن أن يكون موطن زوجها في بعض الأنظمة القانونية، والموطن القانوني يتم تحديده بناءً على اعتبارات قانونية تفرضها طبيعة العلاقة القانونية بين الأشخاص.</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207C72FB-0D46-7157-279C-D16D5BBDF54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EAAD4E44-F6A1-943C-04E5-15CD899E37D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D1DB8DD0-CDB8-ECBC-161A-4FC0EF21A02D}"/>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A1F5732D-7F56-E912-94D1-A2D3BBC808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820204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301745" y="2409421"/>
            <a:ext cx="8730002" cy="2928622"/>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 أما الحالة القانونية للشخص؛ فتعبر عن مجموعة الصفات التي تحدد مركزه القانوني والاجتماعي وتؤثر على أهليته وحقوقه وواجباته، وتشمل:</a:t>
            </a: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الحالة المدنية؛ أي التي تتعلق بالحالة العائلية للشخص، مثل متزوج، أعزب، مطلق، أو أرمل، وتؤثر الحالة المدنية على حقوق الشخص والتزاماته في مجالات مثل الإرث والنفقة والزواج.</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90652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A8012-0879-7F92-B435-60E2C3B468F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00A6830-6741-8606-DD49-76B090E016B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10877DD5-5AF8-CC24-E4E8-B3BFAA0BA47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8E5471A-EDD1-DB82-47F6-FE9CAD851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2AC64276-F60A-A48C-F378-83784BCE9A8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A2226C71-425D-FCF7-7CE0-77464F414C8D}"/>
              </a:ext>
            </a:extLst>
          </p:cNvPr>
          <p:cNvSpPr txBox="1"/>
          <p:nvPr/>
        </p:nvSpPr>
        <p:spPr>
          <a:xfrm>
            <a:off x="3003339" y="2063172"/>
            <a:ext cx="8730002" cy="2370008"/>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وكذلك الحالة الاجتماعية والتي تتناول المركز الاجتماعي للفرد وعلاقاته في المجتمع، والحالة المهنية التي تتعلق بعمل الشخص أو مهنته التي يمارسها، ويمكن أن تؤثر الحالة المهنية على حقوقه والتزاماته القانونية، مثل حقوق العامل والتزاماته تجاه صاحب العمل.</a:t>
            </a:r>
          </a:p>
        </p:txBody>
      </p:sp>
      <p:sp>
        <p:nvSpPr>
          <p:cNvPr id="32" name="Rectangle 31">
            <a:extLst>
              <a:ext uri="{FF2B5EF4-FFF2-40B4-BE49-F238E27FC236}">
                <a16:creationId xmlns:a16="http://schemas.microsoft.com/office/drawing/2014/main" id="{F3D7AB18-BD82-F8A4-BA7F-66A83E72D0FD}"/>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543B68D5-7217-5CA1-9160-84544FF4977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45392070-1E7A-7C3B-EEA4-7A29D6A7228C}"/>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1AF1163A-2301-6FF5-2D49-AFCF162AAF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74680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37433" y="2786744"/>
            <a:ext cx="8120726" cy="2004908"/>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أما الحالة الصحية؛ فتشمل الحالة الجسدية والعقلية للشخص، وتؤثر الحالة الصحية على أهليته القانونية وقدرته على ممارسة الحقوق وتحمل الالتزامات، والأشخاص ذوو الإعاقة العقلية أو الجسدية قد يكون لديهم أهليات قانونية محدودة تتطلب تعيين وصي أو ولي.</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48752" y="3137730"/>
            <a:ext cx="8120726" cy="2120324"/>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محل الحق</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محل الحق هو الموضوع الذي يتعلق به الحق القانوني، ويجب أن يكون محل الحق مشروعا، وممكن التنفيذ، وغير مخالف للنظام العام والآداب العامة. </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5351101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606383" y="2588399"/>
            <a:ext cx="8120726" cy="3269869"/>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ويشمل محل الحق:</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الحقوق العينية؛ حيث تشمل حقوق الملكية المطلقة (مثل حق التملك)، والحقوق العينية المتفرعة (مثل حق الانتفاع، حق الارتفاق)، والقوانين تحدد كيفية اكتساب هذه الحقوق ونقلها وحمايتها.</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حقوق الملكية الفكرية: تشمل حقوق النشر، براءات الاختراع، والعلامات التجارية، والقوانين الوطنية توفر حماية لهذه الحقوق وتحدد الإجراءات القانونية لحمايتها من الانتهاك.</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159979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C89C03-6578-752A-19ED-93D37243D6E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BAA6659-6D05-D4E6-0503-1F73004F8E0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316D2B49-083F-A7BD-5FB5-9872A1A9F5E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3623D3C4-DA44-9A1E-C760-709453CDFD8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B616F15A-118E-3BBE-BACA-966322F4F44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32431716-A519-3979-2C6A-3C9ED3927A06}"/>
              </a:ext>
            </a:extLst>
          </p:cNvPr>
          <p:cNvSpPr txBox="1"/>
          <p:nvPr/>
        </p:nvSpPr>
        <p:spPr>
          <a:xfrm>
            <a:off x="3548752" y="3713272"/>
            <a:ext cx="8120726" cy="1544782"/>
          </a:xfrm>
          <a:prstGeom prst="rect">
            <a:avLst/>
          </a:prstGeom>
          <a:noFill/>
        </p:spPr>
        <p:txBody>
          <a:bodyPr wrap="square" rtlCol="0">
            <a:spAutoFit/>
          </a:bodyPr>
          <a:lstStyle/>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ما بالنسبة للالتزامات التعاقدية؛ فالعقود تنظم العلاقة بين الأطراف وتحدد الالتزامات التي يجب على كل طرف الوفاء بها، والقوانين الوطنية دوما تحدد الشروط اللازمة لصحة العقود، مثل الأهلية، الرضا، ومشروعية المحل.</a:t>
            </a:r>
          </a:p>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BD59AD7E-9152-476E-6D63-3B5297E5706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B45DC14-40E8-13E1-820C-3DE4F278D50B}"/>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732FAFD1-5623-1848-C0C7-897443678C2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0388870C-7572-3A9E-B301-C3DA7EF064B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243976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95028E9-BB35-2DC9-68C1-676F711A6A72}"/>
              </a:ext>
            </a:extLst>
          </p:cNvPr>
          <p:cNvSpPr txBox="1"/>
          <p:nvPr/>
        </p:nvSpPr>
        <p:spPr>
          <a:xfrm>
            <a:off x="3211241" y="2786744"/>
            <a:ext cx="8669584" cy="258641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2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2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وبعض القوانين الوطنية تفرض قيوداً على بعض أنواع العقود لحماية المصلحة العامة، مثل العقود المتعلقة بالمرافق العامة أو الموارد الطبيعية.</a:t>
            </a:r>
          </a:p>
          <a:p>
            <a:pPr marL="0" marR="0" algn="justLow" rtl="1">
              <a:lnSpc>
                <a:spcPct val="160000"/>
              </a:lnSpc>
              <a:spcBef>
                <a:spcPts val="600"/>
              </a:spcBef>
              <a:spcAft>
                <a:spcPts val="300"/>
              </a:spcAft>
            </a:pPr>
            <a:r>
              <a:rPr lang="ar-AE" sz="1200" b="1" dirty="0">
                <a:effectLst/>
                <a:latin typeface="Alexandria" pitchFamily="2" charset="-78"/>
                <a:ea typeface="Calibri" panose="020F0502020204030204" pitchFamily="34" charset="0"/>
                <a:cs typeface="Alexandria" pitchFamily="2" charset="-78"/>
              </a:rPr>
              <a:t>الحقوق الشخصية؛ إذ تشمل حقوق الأشخاص في طلب أداء عمل معين أو الامتناع عن عمل معين، وتحدد القوانين الشروط اللازمة لممارسة هذه الحقوق وضمان تنفيذ الالتزامات.</a:t>
            </a:r>
          </a:p>
          <a:p>
            <a:pPr marL="0" marR="0" algn="justLow" rtl="1">
              <a:lnSpc>
                <a:spcPct val="160000"/>
              </a:lnSpc>
              <a:spcBef>
                <a:spcPts val="600"/>
              </a:spcBef>
              <a:spcAft>
                <a:spcPts val="300"/>
              </a:spcAft>
            </a:pPr>
            <a:endParaRPr lang="ar-AE" sz="1200" b="1" dirty="0">
              <a:effectLst/>
              <a:latin typeface="Alexandria" pitchFamily="2" charset="-78"/>
              <a:ea typeface="Calibri" panose="020F0502020204030204" pitchFamily="34" charset="0"/>
              <a:cs typeface="Alexandria" pitchFamily="2" charset="-78"/>
            </a:endParaRPr>
          </a:p>
        </p:txBody>
      </p:sp>
      <p:sp>
        <p:nvSpPr>
          <p:cNvPr id="32" name="Rectangle 31">
            <a:extLst>
              <a:ext uri="{FF2B5EF4-FFF2-40B4-BE49-F238E27FC236}">
                <a16:creationId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7ADB4-D080-51F8-4C42-929614DAE25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335220-E822-A3E4-1CE6-09F0ED9D51D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6506110-F77B-E042-5A3E-5DEF84AA164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29A22F31-A64F-2176-724D-2AF850B3C7F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8557047F-B570-60AB-AD8F-3927B007B13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F333971-BA66-BD62-500C-D6CC94DFEBA2}"/>
              </a:ext>
            </a:extLst>
          </p:cNvPr>
          <p:cNvSpPr txBox="1"/>
          <p:nvPr/>
        </p:nvSpPr>
        <p:spPr>
          <a:xfrm>
            <a:off x="3331954" y="3052180"/>
            <a:ext cx="8669584" cy="2465034"/>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4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أما بالنسبة للحقوق العينية الأصلية والتبعية:</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الحقوق العينية الأصلية؛ فتتعلق بالملكية والانتفاع من الأشياء، مثل حق الملكية المطلقة أو حق الانتفاع.</a:t>
            </a:r>
          </a:p>
          <a:p>
            <a:pPr marL="0" marR="0" algn="justLow" rtl="1">
              <a:lnSpc>
                <a:spcPct val="160000"/>
              </a:lnSpc>
              <a:spcBef>
                <a:spcPts val="600"/>
              </a:spcBef>
              <a:spcAft>
                <a:spcPts val="300"/>
              </a:spcAft>
            </a:pPr>
            <a:r>
              <a:rPr lang="ar-AE" sz="1400" b="1" dirty="0">
                <a:effectLst/>
                <a:latin typeface="Alexandria" pitchFamily="2" charset="-78"/>
                <a:ea typeface="Calibri" panose="020F0502020204030204" pitchFamily="34" charset="0"/>
                <a:cs typeface="Alexandria" pitchFamily="2" charset="-78"/>
              </a:rPr>
              <a:t>•	الحقوق العينية التبعية؛ فتتعلق بتأمين الوفاء بالالتزامات، مثل الرهن العقاري أو الرهن الحيازي.</a:t>
            </a:r>
          </a:p>
        </p:txBody>
      </p:sp>
      <p:sp>
        <p:nvSpPr>
          <p:cNvPr id="32" name="Rectangle 31">
            <a:extLst>
              <a:ext uri="{FF2B5EF4-FFF2-40B4-BE49-F238E27FC236}">
                <a16:creationId xmlns:a16="http://schemas.microsoft.com/office/drawing/2014/main" id="{B69BCA34-0AE7-1407-FFAD-517D95C7ECF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26588EDD-84BB-768B-E1D5-3CCA3EA581F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a16="http://schemas.microsoft.com/office/drawing/2014/main" id="{BDEDD14D-B606-15D4-690C-1174DEA96B48}"/>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800" b="1" dirty="0">
              <a:solidFill>
                <a:schemeClr val="bg1"/>
              </a:solidFill>
              <a:latin typeface="Alexandria" charset="0"/>
              <a:cs typeface="Alexandria" charset="0"/>
            </a:endParaRPr>
          </a:p>
        </p:txBody>
      </p:sp>
      <p:pic>
        <p:nvPicPr>
          <p:cNvPr id="6" name="Graphic 21">
            <a:extLst>
              <a:ext uri="{FF2B5EF4-FFF2-40B4-BE49-F238E27FC236}">
                <a16:creationId xmlns:a16="http://schemas.microsoft.com/office/drawing/2014/main" id="{7C33FCC8-CFDD-618D-5C4F-91E88115F1F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4928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
        <p:nvSpPr>
          <p:cNvPr id="48" name="TextBox 47"/>
          <p:cNvSpPr txBox="1"/>
          <p:nvPr/>
        </p:nvSpPr>
        <p:spPr>
          <a:xfrm>
            <a:off x="762000" y="1857858"/>
            <a:ext cx="10541000" cy="3371820"/>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كما أن المعاهدات الدولية تلعب دورا مهما في تنظيم مسائل محل الحق على المستوى الدولي، وخاصة في حالات التعامل عبر الحدود، وتشتمل بعض الأمثلة على كيفية تعامل المعاهدات الدولية مع محل الحق على اتفاقيات حماية الملكية الفكرية، مثل اتفاقية "</a:t>
            </a:r>
            <a:r>
              <a:rPr lang="ar-AE" sz="1800" b="1" dirty="0" err="1">
                <a:effectLst/>
                <a:latin typeface="Alexandria" pitchFamily="2" charset="-78"/>
                <a:ea typeface="Calibri" panose="020F0502020204030204" pitchFamily="34" charset="0"/>
                <a:cs typeface="Alexandria" pitchFamily="2" charset="-78"/>
              </a:rPr>
              <a:t>تريبس</a:t>
            </a:r>
            <a:r>
              <a:rPr lang="ar-AE" sz="1800" b="1" dirty="0">
                <a:effectLst/>
                <a:latin typeface="Alexandria" pitchFamily="2" charset="-78"/>
                <a:ea typeface="Calibri" panose="020F0502020204030204" pitchFamily="34" charset="0"/>
                <a:cs typeface="Alexandria" pitchFamily="2" charset="-78"/>
              </a:rPr>
              <a:t>" (</a:t>
            </a:r>
            <a:r>
              <a:rPr lang="en-US" sz="1800" b="1" dirty="0">
                <a:effectLst/>
                <a:latin typeface="Alexandria" pitchFamily="2" charset="-78"/>
                <a:ea typeface="Calibri" panose="020F0502020204030204" pitchFamily="34" charset="0"/>
                <a:cs typeface="Alexandria" pitchFamily="2" charset="-78"/>
              </a:rPr>
              <a:t>TRIPS) </a:t>
            </a:r>
            <a:r>
              <a:rPr lang="ar-AE" sz="1800" b="1" dirty="0">
                <a:effectLst/>
                <a:latin typeface="Alexandria" pitchFamily="2" charset="-78"/>
                <a:ea typeface="Calibri" panose="020F0502020204030204" pitchFamily="34" charset="0"/>
                <a:cs typeface="Alexandria" pitchFamily="2" charset="-78"/>
              </a:rPr>
              <a:t>تحت منظمة التجارة العالمية (</a:t>
            </a:r>
            <a:r>
              <a:rPr lang="en-US" sz="1800" b="1" dirty="0">
                <a:effectLst/>
                <a:latin typeface="Alexandria" pitchFamily="2" charset="-78"/>
                <a:ea typeface="Calibri" panose="020F0502020204030204" pitchFamily="34" charset="0"/>
                <a:cs typeface="Alexandria" pitchFamily="2" charset="-78"/>
              </a:rPr>
              <a:t>WTO)، </a:t>
            </a:r>
            <a:r>
              <a:rPr lang="ar-AE" sz="1800" b="1" dirty="0">
                <a:effectLst/>
                <a:latin typeface="Alexandria" pitchFamily="2" charset="-78"/>
                <a:ea typeface="Calibri" panose="020F0502020204030204" pitchFamily="34" charset="0"/>
                <a:cs typeface="Alexandria" pitchFamily="2" charset="-78"/>
              </a:rPr>
              <a:t>التي تهدف إلى توفير حماية دولية لحقوق الملكية الفكرية وتحديد معايير موحدة لحمايتها.</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466747" y="2703601"/>
            <a:ext cx="9722445" cy="3148426"/>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وكذلك اتفاقيات الاستثمار الدولي؛ حيث تشمل اتفاقيات ثنائية ومتعددة الأطراف لحماية الاستثمارات الأجنبية مثل اتفاقية واشنطن (</a:t>
            </a:r>
            <a:r>
              <a:rPr lang="en-US" sz="1600" b="1" dirty="0">
                <a:effectLst/>
                <a:latin typeface="Alexandria" pitchFamily="2" charset="-78"/>
                <a:ea typeface="Calibri" panose="020F0502020204030204" pitchFamily="34" charset="0"/>
                <a:cs typeface="Alexandria" pitchFamily="2" charset="-78"/>
              </a:rPr>
              <a:t>ICSID) </a:t>
            </a:r>
            <a:r>
              <a:rPr lang="ar-AE" sz="1600" b="1" dirty="0">
                <a:effectLst/>
                <a:latin typeface="Alexandria" pitchFamily="2" charset="-78"/>
                <a:ea typeface="Calibri" panose="020F0502020204030204" pitchFamily="34" charset="0"/>
                <a:cs typeface="Alexandria" pitchFamily="2" charset="-78"/>
              </a:rPr>
              <a:t>التي توفر آلية لتسوية المنازعات بين المستثمرين الأجانب والدول المضيفة.</a:t>
            </a:r>
          </a:p>
          <a:p>
            <a:pPr marL="0" marR="0" algn="justLow" rtl="1">
              <a:lnSpc>
                <a:spcPct val="160000"/>
              </a:lnSpc>
              <a:spcBef>
                <a:spcPts val="600"/>
              </a:spcBef>
              <a:spcAft>
                <a:spcPts val="300"/>
              </a:spcAft>
            </a:pPr>
            <a:r>
              <a:rPr lang="ar-AE" sz="1600" b="1" dirty="0">
                <a:effectLst/>
                <a:latin typeface="Alexandria" pitchFamily="2" charset="-78"/>
                <a:ea typeface="Calibri" panose="020F0502020204030204" pitchFamily="34" charset="0"/>
                <a:cs typeface="Alexandria" pitchFamily="2" charset="-78"/>
              </a:rPr>
              <a:t>والاتفاقيات التجارية؛ مثل اتفاقيات التجارة الحرة التي تنظم حقوق وواجبات الدول الأعضاء فيما يتعلق بالتجارة الدولية، وتشمل حقوق الملكية الصناعية والتجارية.</a:t>
            </a:r>
          </a:p>
          <a:p>
            <a:pPr marL="0" marR="0" algn="justLow" rtl="1">
              <a:lnSpc>
                <a:spcPct val="160000"/>
              </a:lnSpc>
              <a:spcBef>
                <a:spcPts val="600"/>
              </a:spcBef>
              <a:spcAft>
                <a:spcPts val="300"/>
              </a:spcAft>
            </a:pPr>
            <a:endParaRPr lang="ar-AE" sz="1600" b="1" dirty="0">
              <a:effectLst/>
              <a:latin typeface="Alexandria" pitchFamily="2" charset="-78"/>
              <a:ea typeface="Calibri" panose="020F0502020204030204" pitchFamily="34" charset="0"/>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08</a:t>
            </a:r>
            <a:endParaRPr lang="ar" sz="3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752403"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14179" y="1338595"/>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46878" y="1145772"/>
            <a:ext cx="8671947" cy="4373633"/>
          </a:xfrm>
          <a:prstGeom prst="rect">
            <a:avLst/>
          </a:prstGeom>
          <a:noFill/>
        </p:spPr>
        <p:txBody>
          <a:bodyPr wrap="square" rtlCol="0">
            <a:spAutoFit/>
          </a:bodyPr>
          <a:lstStyle/>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a:p>
            <a:pPr marL="0" marR="0" algn="justLow" rtl="1">
              <a:lnSpc>
                <a:spcPct val="160000"/>
              </a:lnSpc>
              <a:spcBef>
                <a:spcPts val="600"/>
              </a:spcBef>
              <a:spcAft>
                <a:spcPts val="300"/>
              </a:spcAft>
            </a:pPr>
            <a:r>
              <a:rPr lang="ar-AE" sz="1800" b="1" dirty="0">
                <a:effectLst/>
                <a:latin typeface="Alexandria" pitchFamily="2" charset="-78"/>
                <a:ea typeface="Calibri" panose="020F0502020204030204" pitchFamily="34" charset="0"/>
                <a:cs typeface="Alexandria" pitchFamily="2" charset="-78"/>
              </a:rPr>
              <a:t>ومعايير وقوانين دولية لحماية البيئة؛ مثل بروتوكول كيوتو واتفاقية باريس التي تنظم حقوق وواجبات الدول في حماية البيئة وضمان الاستدامة، واتفاقيات مكافحة الفساد وغسل الأموال مثل اتفاقية الأمم المتحدة لمكافحة الفساد (</a:t>
            </a:r>
            <a:r>
              <a:rPr lang="en-US" sz="1800" b="1" dirty="0">
                <a:effectLst/>
                <a:latin typeface="Alexandria" pitchFamily="2" charset="-78"/>
                <a:ea typeface="Calibri" panose="020F0502020204030204" pitchFamily="34" charset="0"/>
                <a:cs typeface="Alexandria" pitchFamily="2" charset="-78"/>
              </a:rPr>
              <a:t>UNCAC) </a:t>
            </a:r>
            <a:r>
              <a:rPr lang="ar-AE" sz="1800" b="1" dirty="0">
                <a:effectLst/>
                <a:latin typeface="Alexandria" pitchFamily="2" charset="-78"/>
                <a:ea typeface="Calibri" panose="020F0502020204030204" pitchFamily="34" charset="0"/>
                <a:cs typeface="Alexandria" pitchFamily="2" charset="-78"/>
              </a:rPr>
              <a:t>واتفاقية </a:t>
            </a:r>
            <a:r>
              <a:rPr lang="ar-AE" sz="1800" b="1" dirty="0" err="1">
                <a:effectLst/>
                <a:latin typeface="Alexandria" pitchFamily="2" charset="-78"/>
                <a:ea typeface="Calibri" panose="020F0502020204030204" pitchFamily="34" charset="0"/>
                <a:cs typeface="Alexandria" pitchFamily="2" charset="-78"/>
              </a:rPr>
              <a:t>باليرمو</a:t>
            </a:r>
            <a:r>
              <a:rPr lang="ar-AE" sz="1800" b="1" dirty="0">
                <a:effectLst/>
                <a:latin typeface="Alexandria" pitchFamily="2" charset="-78"/>
                <a:ea typeface="Calibri" panose="020F0502020204030204" pitchFamily="34" charset="0"/>
                <a:cs typeface="Alexandria" pitchFamily="2" charset="-78"/>
              </a:rPr>
              <a:t> (</a:t>
            </a:r>
            <a:r>
              <a:rPr lang="en-US" sz="1800" b="1" dirty="0">
                <a:effectLst/>
                <a:latin typeface="Alexandria" pitchFamily="2" charset="-78"/>
                <a:ea typeface="Calibri" panose="020F0502020204030204" pitchFamily="34" charset="0"/>
                <a:cs typeface="Alexandria" pitchFamily="2" charset="-78"/>
              </a:rPr>
              <a:t>UNTOC) </a:t>
            </a:r>
            <a:r>
              <a:rPr lang="ar-AE" sz="1800" b="1" dirty="0">
                <a:effectLst/>
                <a:latin typeface="Alexandria" pitchFamily="2" charset="-78"/>
                <a:ea typeface="Calibri" panose="020F0502020204030204" pitchFamily="34" charset="0"/>
                <a:cs typeface="Alexandria" pitchFamily="2" charset="-78"/>
              </a:rPr>
              <a:t>التي تهدف إلى حماية الحقوق المالية من الجرائم الاقتصادية وضمان الشفافية والنزاهة في التعاملات المالية.</a:t>
            </a:r>
          </a:p>
          <a:p>
            <a:pPr marL="0" marR="0" algn="justLow" rtl="1">
              <a:lnSpc>
                <a:spcPct val="160000"/>
              </a:lnSpc>
              <a:spcBef>
                <a:spcPts val="600"/>
              </a:spcBef>
              <a:spcAft>
                <a:spcPts val="300"/>
              </a:spcAft>
            </a:pPr>
            <a:endParaRPr lang="ar-AE" sz="1800" b="1" dirty="0">
              <a:effectLst/>
              <a:latin typeface="Alexandria" pitchFamily="2" charset="-78"/>
              <a:ea typeface="Calibri" panose="020F0502020204030204" pitchFamily="34" charset="0"/>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C463F9CF-FF84-861F-A678-DF06ABA482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6148B7C-80B5-6C25-36F6-494368737728}"/>
              </a:ext>
            </a:extLst>
          </p:cNvPr>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6" name="TextBox 5">
            <a:extLst>
              <a:ext uri="{FF2B5EF4-FFF2-40B4-BE49-F238E27FC236}">
                <a16:creationId xmlns:a16="http://schemas.microsoft.com/office/drawing/2014/main" id="{E5495965-3DE6-79BC-A620-F0FCEF0D662B}"/>
              </a:ext>
            </a:extLst>
          </p:cNvPr>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08</a:t>
            </a:r>
            <a:endParaRPr lang="ar" sz="4400" b="1" dirty="0">
              <a:solidFill>
                <a:schemeClr val="bg1"/>
              </a:solidFill>
              <a:latin typeface="Alexandria" charset="0"/>
              <a:cs typeface="Alexandria"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E4B941-2F2A-535C-BC6B-21CECB178D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D14D849-98A3-78D1-67F5-565E0541214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0805A0B-0F4C-F591-5509-31C01122D4D2}"/>
              </a:ext>
            </a:extLst>
          </p:cNvPr>
          <p:cNvSpPr/>
          <p:nvPr/>
        </p:nvSpPr>
        <p:spPr>
          <a:xfrm>
            <a:off x="744429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1A75E6E-33C6-39D6-EA65-57BCE6405754}"/>
              </a:ext>
            </a:extLst>
          </p:cNvPr>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A1665C6-E641-AB18-3A0D-75AD8A5BA468}"/>
              </a:ext>
            </a:extLst>
          </p:cNvPr>
          <p:cNvSpPr txBox="1"/>
          <p:nvPr/>
        </p:nvSpPr>
        <p:spPr>
          <a:xfrm>
            <a:off x="1437776" y="1712560"/>
            <a:ext cx="8671947" cy="3801041"/>
          </a:xfrm>
          <a:prstGeom prst="rect">
            <a:avLst/>
          </a:prstGeom>
          <a:noFill/>
        </p:spPr>
        <p:txBody>
          <a:bodyPr wrap="square" rtlCol="0">
            <a:spAutoFit/>
          </a:bodyPr>
          <a:lstStyle/>
          <a:p>
            <a:pPr marR="0" lvl="0" algn="just" rtl="1">
              <a:lnSpc>
                <a:spcPct val="200000"/>
              </a:lnSpc>
              <a:spcBef>
                <a:spcPts val="600"/>
              </a:spcBef>
              <a:spcAft>
                <a:spcPts val="300"/>
              </a:spcAft>
            </a:pPr>
            <a:r>
              <a:rPr lang="ar-AE" sz="1400" dirty="0">
                <a:latin typeface="Alexandria" pitchFamily="2" charset="-78"/>
                <a:ea typeface="Calibri" panose="020F0502020204030204" pitchFamily="34" charset="0"/>
                <a:cs typeface="Alexandria" pitchFamily="2" charset="-78"/>
              </a:rPr>
              <a:t>ختاماً اسمحوا لي أن أشكركم على حسن استماعكم، وأن أشير إلى الموضوعات التي تناولناها في هذه المحاضرة وهي على النحو الآتي:</a:t>
            </a:r>
            <a:endParaRPr lang="en-US" sz="1400" dirty="0">
              <a:latin typeface="Alexandria" pitchFamily="2" charset="-78"/>
              <a:ea typeface="Calibri" panose="020F0502020204030204" pitchFamily="34" charset="0"/>
              <a:cs typeface="Alexandria" pitchFamily="2" charset="-78"/>
            </a:endParaRP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solidFill>
                  <a:srgbClr val="FF0000"/>
                </a:solidFill>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خصائص الشخصية القانونية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الموطن</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الحالة</a:t>
            </a:r>
          </a:p>
          <a:p>
            <a:pPr marL="342900" marR="0" lvl="0" indent="-342900" algn="just" rtl="1">
              <a:lnSpc>
                <a:spcPct val="200000"/>
              </a:lnSpc>
              <a:spcBef>
                <a:spcPts val="600"/>
              </a:spcBef>
              <a:spcAft>
                <a:spcPts val="300"/>
              </a:spcAft>
              <a:buFont typeface="Wingdings" panose="05000000000000000000" pitchFamily="2" charset="2"/>
              <a:buChar char="Ø"/>
            </a:pPr>
            <a:r>
              <a:rPr lang="en-US"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o	</a:t>
            </a:r>
            <a:r>
              <a:rPr lang="ar-AE" sz="1400" b="1" dirty="0">
                <a:effectLst>
                  <a:outerShdw blurRad="38100" dist="38100" dir="2700000" algn="tl">
                    <a:srgbClr val="000000">
                      <a:alpha val="43137"/>
                    </a:srgbClr>
                  </a:outerShdw>
                </a:effectLst>
                <a:latin typeface="Alexandria" pitchFamily="2" charset="-78"/>
                <a:ea typeface="Times New Roman" panose="02020603050405020304" pitchFamily="18" charset="0"/>
                <a:cs typeface="Alexandria" pitchFamily="2" charset="-78"/>
              </a:rPr>
              <a:t>محل الحق</a:t>
            </a: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a:p>
            <a:pPr marR="0" lvl="0" algn="just" rtl="1">
              <a:spcBef>
                <a:spcPts val="600"/>
              </a:spcBef>
              <a:spcAft>
                <a:spcPts val="300"/>
              </a:spcAft>
            </a:pPr>
            <a:endParaRPr lang="ar-AE" sz="1400" dirty="0">
              <a:latin typeface="Alexandria" pitchFamily="2" charset="-78"/>
              <a:ea typeface="Calibri" panose="020F0502020204030204" pitchFamily="34" charset="0"/>
              <a:cs typeface="Alexandria" pitchFamily="2" charset="-78"/>
            </a:endParaRPr>
          </a:p>
        </p:txBody>
      </p:sp>
      <p:pic>
        <p:nvPicPr>
          <p:cNvPr id="5" name="Graphic 21">
            <a:extLst>
              <a:ext uri="{FF2B5EF4-FFF2-40B4-BE49-F238E27FC236}">
                <a16:creationId xmlns:a16="http://schemas.microsoft.com/office/drawing/2014/main" id="{D912B7B4-CB96-1ACB-1886-AEFF6F20E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578848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7C9E83B-1B9F-41E0-BFD5-9649EFC7017F}">
  <ds:schemaRefs>
    <ds:schemaRef ds:uri="http://schemas.microsoft.com/sharepoint/v3/contenttype/forms"/>
  </ds:schemaRefs>
</ds:datastoreItem>
</file>

<file path=customXml/itemProps2.xml><?xml version="1.0" encoding="utf-8"?>
<ds:datastoreItem xmlns:ds="http://schemas.openxmlformats.org/officeDocument/2006/customXml" ds:itemID="{EEAF1AC6-BC1B-4E70-8DA1-5AD2B5CFB5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9E479C7-4F2A-46FB-ADA6-FBCF4CF1CBD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907</TotalTime>
  <Words>2299</Words>
  <Application>Microsoft Office PowerPoint</Application>
  <PresentationFormat>شاشة عريضة</PresentationFormat>
  <Paragraphs>228</Paragraphs>
  <Slides>40</Slides>
  <Notes>22</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46</cp:revision>
  <dcterms:created xsi:type="dcterms:W3CDTF">2023-04-29T09:08:00Z</dcterms:created>
  <dcterms:modified xsi:type="dcterms:W3CDTF">2026-03-31T15:34:34Z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