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slideLayouts/slideLayout4.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1"/>
  </p:notesMasterIdLst>
  <p:sldIdLst>
    <p:sldId id="303" r:id="rId2"/>
    <p:sldId id="276" r:id="rId3"/>
    <p:sldId id="850" r:id="rId4"/>
    <p:sldId id="851" r:id="rId5"/>
    <p:sldId id="852" r:id="rId6"/>
    <p:sldId id="853" r:id="rId7"/>
    <p:sldId id="854" r:id="rId8"/>
    <p:sldId id="855" r:id="rId9"/>
    <p:sldId id="856" r:id="rId10"/>
    <p:sldId id="857" r:id="rId11"/>
    <p:sldId id="858" r:id="rId12"/>
    <p:sldId id="859" r:id="rId13"/>
    <p:sldId id="860" r:id="rId14"/>
    <p:sldId id="861" r:id="rId15"/>
    <p:sldId id="862" r:id="rId16"/>
    <p:sldId id="863" r:id="rId17"/>
    <p:sldId id="864" r:id="rId18"/>
    <p:sldId id="865" r:id="rId19"/>
    <p:sldId id="866" r:id="rId20"/>
    <p:sldId id="867" r:id="rId21"/>
    <p:sldId id="868" r:id="rId22"/>
    <p:sldId id="869" r:id="rId23"/>
    <p:sldId id="870" r:id="rId24"/>
    <p:sldId id="871" r:id="rId25"/>
    <p:sldId id="872" r:id="rId26"/>
    <p:sldId id="873" r:id="rId27"/>
    <p:sldId id="874" r:id="rId28"/>
    <p:sldId id="875" r:id="rId29"/>
    <p:sldId id="876" r:id="rId30"/>
    <p:sldId id="877" r:id="rId31"/>
    <p:sldId id="878" r:id="rId32"/>
    <p:sldId id="879" r:id="rId33"/>
    <p:sldId id="880" r:id="rId34"/>
    <p:sldId id="881" r:id="rId35"/>
    <p:sldId id="882" r:id="rId36"/>
    <p:sldId id="883" r:id="rId37"/>
    <p:sldId id="884" r:id="rId38"/>
    <p:sldId id="885" r:id="rId39"/>
    <p:sldId id="886" r:id="rId40"/>
    <p:sldId id="887" r:id="rId41"/>
    <p:sldId id="888" r:id="rId42"/>
    <p:sldId id="889" r:id="rId43"/>
    <p:sldId id="890" r:id="rId44"/>
    <p:sldId id="891" r:id="rId45"/>
    <p:sldId id="892" r:id="rId46"/>
    <p:sldId id="893" r:id="rId47"/>
    <p:sldId id="894" r:id="rId48"/>
    <p:sldId id="895"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6"/>
            <p14:sldId id="850"/>
            <p14:sldId id="851"/>
            <p14:sldId id="852"/>
            <p14:sldId id="853"/>
            <p14:sldId id="854"/>
            <p14:sldId id="855"/>
            <p14:sldId id="856"/>
            <p14:sldId id="857"/>
            <p14:sldId id="858"/>
            <p14:sldId id="859"/>
            <p14:sldId id="860"/>
            <p14:sldId id="861"/>
            <p14:sldId id="862"/>
            <p14:sldId id="863"/>
            <p14:sldId id="864"/>
            <p14:sldId id="865"/>
            <p14:sldId id="866"/>
            <p14:sldId id="867"/>
            <p14:sldId id="868"/>
            <p14:sldId id="869"/>
            <p14:sldId id="870"/>
            <p14:sldId id="871"/>
            <p14:sldId id="872"/>
            <p14:sldId id="873"/>
            <p14:sldId id="874"/>
            <p14:sldId id="875"/>
            <p14:sldId id="876"/>
            <p14:sldId id="877"/>
            <p14:sldId id="878"/>
            <p14:sldId id="879"/>
            <p14:sldId id="880"/>
            <p14:sldId id="881"/>
            <p14:sldId id="882"/>
            <p14:sldId id="883"/>
            <p14:sldId id="884"/>
            <p14:sldId id="885"/>
            <p14:sldId id="886"/>
            <p14:sldId id="887"/>
            <p14:sldId id="888"/>
            <p14:sldId id="889"/>
            <p14:sldId id="890"/>
            <p14:sldId id="891"/>
            <p14:sldId id="892"/>
            <p14:sldId id="893"/>
            <p14:sldId id="894"/>
            <p14:sldId id="89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000000"/>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5" d="100"/>
          <a:sy n="65" d="100"/>
        </p:scale>
        <p:origin x="91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8" Type="http://schemas.openxmlformats.org/officeDocument/2006/relationships/customXml" Target="../customXml/item3.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ustomXml" Target="../customXml/item2.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05456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5.svg"/><Relationship Id="rId2" Type="http://schemas.openxmlformats.org/officeDocument/2006/relationships/image" Target="../media/image10.jpeg"/><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53838"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Fundamentals of </a:t>
            </a:r>
          </a:p>
          <a:p>
            <a:r>
              <a:rPr lang="en-US" sz="4400" b="1" dirty="0">
                <a:solidFill>
                  <a:srgbClr val="00B0F0"/>
                </a:solidFill>
                <a:latin typeface="Times New Roman" panose="02020603050405020304" pitchFamily="18" charset="0"/>
                <a:cs typeface="Times New Roman" panose="02020603050405020304" pitchFamily="18" charset="0"/>
              </a:rPr>
              <a:t>Risk Management</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8</a:t>
            </a:r>
          </a:p>
        </p:txBody>
      </p:sp>
      <p:sp>
        <p:nvSpPr>
          <p:cNvPr id="11" name="TextBox 10"/>
          <p:cNvSpPr txBox="1"/>
          <p:nvPr/>
        </p:nvSpPr>
        <p:spPr>
          <a:xfrm>
            <a:off x="6370224" y="4802552"/>
            <a:ext cx="112562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PMG510</a:t>
            </a:r>
          </a:p>
        </p:txBody>
      </p:sp>
      <p:sp>
        <p:nvSpPr>
          <p:cNvPr id="12" name="TextBox 11"/>
          <p:cNvSpPr txBox="1"/>
          <p:nvPr/>
        </p:nvSpPr>
        <p:spPr>
          <a:xfrm>
            <a:off x="459185" y="6187539"/>
            <a:ext cx="521894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Prepared by Dr. Usama Al-Fendi</a:t>
            </a: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Lecture 7 Conclusion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itle 1">
            <a:extLst>
              <a:ext uri="{FF2B5EF4-FFF2-40B4-BE49-F238E27FC236}">
                <a16:creationId xmlns:a16="http://schemas.microsoft.com/office/drawing/2014/main" id="{17C663D9-DEE9-1D71-ECB6-ADA93623176A}"/>
              </a:ext>
            </a:extLst>
          </p:cNvPr>
          <p:cNvSpPr txBox="1">
            <a:spLocks/>
          </p:cNvSpPr>
          <p:nvPr/>
        </p:nvSpPr>
        <p:spPr>
          <a:xfrm>
            <a:off x="2118618" y="2137014"/>
            <a:ext cx="8267449" cy="338492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Importance of insurance</a:t>
            </a: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Types of insurance cover</a:t>
            </a: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Evaluation of insurance needs</a:t>
            </a: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Purchase of insurance</a:t>
            </a: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Captive insurance companies</a:t>
            </a: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Business continuity management</a:t>
            </a: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457200" marR="0" lvl="0" indent="-457200" algn="l" defTabSz="914400" rtl="0" eaLnBrk="1" fontAlgn="auto" latinLnBrk="0" hangingPunct="1">
              <a:lnSpc>
                <a:spcPct val="90000"/>
              </a:lnSpc>
              <a:spcBef>
                <a:spcPct val="0"/>
              </a:spcBef>
              <a:spcAft>
                <a:spcPts val="0"/>
              </a:spcAft>
              <a:buClrTx/>
              <a:buSzTx/>
              <a:buFont typeface="+mj-lt"/>
              <a:buAutoNum type="arabicPeriod"/>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2000" b="1"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rPr>
              <a:t>      </a:t>
            </a:r>
            <a:endParaRPr kumimoji="0" lang="en-US" sz="2000" b="1" i="0" u="none" strike="noStrike" kern="1200" cap="none" spc="0" normalizeH="0" baseline="0" noProof="0" dirty="0">
              <a:ln>
                <a:noFill/>
              </a:ln>
              <a:effectLst/>
              <a:uLnTx/>
              <a:uFillTx/>
              <a:latin typeface="Calibri Light" panose="020F0302020204030204"/>
              <a:ea typeface="+mj-ea"/>
              <a:cs typeface="+mj-cs"/>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7D315548-9CF8-794B-D925-6A0F99A82070}"/>
              </a:ext>
            </a:extLst>
          </p:cNvPr>
          <p:cNvSpPr txBox="1"/>
          <p:nvPr/>
        </p:nvSpPr>
        <p:spPr>
          <a:xfrm>
            <a:off x="1013791" y="3088544"/>
            <a:ext cx="10164417" cy="1938992"/>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 simple terms,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BCP is how an organization </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prepares for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future incidents </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that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could jeopardize its existence</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range of incidents that should be covered will include everything from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local events like fires</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through to regional disruption such as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earthquakes or national security incidents</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and extend to international events like terrorism and pandemics.   </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10846420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A378864D-D0E5-73E3-1C3C-C402821B570C}"/>
              </a:ext>
            </a:extLst>
          </p:cNvPr>
          <p:cNvSpPr txBox="1"/>
          <p:nvPr/>
        </p:nvSpPr>
        <p:spPr>
          <a:xfrm>
            <a:off x="1152390" y="3103422"/>
            <a:ext cx="9902230" cy="2246769"/>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British Standard BS 31100:2011 defines BCP as:</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1"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“[An] holistic management process that identifies potential threats to an organization and the impacts to business operations that those threats, if realized, might cause, and which provides a framework for building organizational resilience with the capability for an effective response to safeguard the interests of its key stakeholders, reputation, brand and value-creating activities.”</a:t>
            </a:r>
            <a:endParaRPr kumimoji="0" lang="en-US" sz="2000" b="0" i="1" u="sng"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403199433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D3359C8A-69AF-7A50-BBFB-6C3C3107817D}"/>
              </a:ext>
            </a:extLst>
          </p:cNvPr>
          <p:cNvSpPr txBox="1"/>
          <p:nvPr/>
        </p:nvSpPr>
        <p:spPr>
          <a:xfrm>
            <a:off x="942308" y="2930160"/>
            <a:ext cx="9973278" cy="2862322"/>
          </a:xfrm>
          <a:prstGeom prst="rect">
            <a:avLst/>
          </a:prstGeom>
          <a:noFill/>
        </p:spPr>
        <p:txBody>
          <a:bodyPr wrap="square">
            <a:spAutoFit/>
          </a:bodyPr>
          <a:lstStyle/>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In case of a serious incident such as loss of access to premises or the failure of a major part of an organization, it is important to have in place a well-defined, documented and tested </a:t>
            </a:r>
            <a:r>
              <a:rPr lang="en-US" sz="2000" b="1" u="sng" dirty="0">
                <a:solidFill>
                  <a:prstClr val="black"/>
                </a:solidFill>
                <a:latin typeface="Times New Roman" panose="02020603050405020304" pitchFamily="18" charset="0"/>
                <a:cs typeface="Times New Roman" panose="02020603050405020304" pitchFamily="18" charset="0"/>
              </a:rPr>
              <a:t>disaster recovery plan</a:t>
            </a:r>
            <a:r>
              <a:rPr lang="en-US" sz="2000" dirty="0">
                <a:solidFill>
                  <a:prstClr val="black"/>
                </a:solidFill>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Such plans inevitably focus on recovery of </a:t>
            </a:r>
            <a:r>
              <a:rPr lang="en-US" sz="2000" b="1" u="sng" dirty="0">
                <a:solidFill>
                  <a:prstClr val="black"/>
                </a:solidFill>
                <a:latin typeface="Times New Roman" panose="02020603050405020304" pitchFamily="18" charset="0"/>
                <a:cs typeface="Times New Roman" panose="02020603050405020304" pitchFamily="18" charset="0"/>
              </a:rPr>
              <a:t>access to IT systems and data, </a:t>
            </a:r>
            <a:r>
              <a:rPr lang="en-US" sz="2000" dirty="0">
                <a:solidFill>
                  <a:prstClr val="black"/>
                </a:solidFill>
                <a:latin typeface="Times New Roman" panose="02020603050405020304" pitchFamily="18" charset="0"/>
                <a:cs typeface="Times New Roman" panose="02020603050405020304" pitchFamily="18" charset="0"/>
              </a:rPr>
              <a:t>but also commonly cover the provision of </a:t>
            </a:r>
            <a:r>
              <a:rPr lang="en-US" sz="2000" b="1" u="sng" dirty="0">
                <a:solidFill>
                  <a:prstClr val="black"/>
                </a:solidFill>
                <a:latin typeface="Times New Roman" panose="02020603050405020304" pitchFamily="18" charset="0"/>
                <a:cs typeface="Times New Roman" panose="02020603050405020304" pitchFamily="18" charset="0"/>
              </a:rPr>
              <a:t>alternative premises (if needed)</a:t>
            </a:r>
            <a:r>
              <a:rPr lang="en-US" sz="2000" dirty="0">
                <a:solidFill>
                  <a:prstClr val="black"/>
                </a:solidFill>
                <a:latin typeface="Times New Roman" panose="02020603050405020304" pitchFamily="18" charset="0"/>
                <a:cs typeface="Times New Roman" panose="02020603050405020304" pitchFamily="18" charset="0"/>
              </a:rPr>
              <a:t> and other facilities, as well as setting out plans for communications with employees and with other </a:t>
            </a:r>
            <a:r>
              <a:rPr lang="en-US" sz="2000" b="1" u="sng" dirty="0">
                <a:solidFill>
                  <a:prstClr val="black"/>
                </a:solidFill>
                <a:latin typeface="Times New Roman" panose="02020603050405020304" pitchFamily="18" charset="0"/>
                <a:cs typeface="Times New Roman" panose="02020603050405020304" pitchFamily="18" charset="0"/>
              </a:rPr>
              <a:t>stakeholders such as suppliers, customers and the media at a time of crisis.</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334072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608A78F5-30C0-B87A-4C3E-AE2C38FC9F23}"/>
              </a:ext>
            </a:extLst>
          </p:cNvPr>
          <p:cNvSpPr txBox="1"/>
          <p:nvPr/>
        </p:nvSpPr>
        <p:spPr>
          <a:xfrm>
            <a:off x="865170" y="2969134"/>
            <a:ext cx="10461660" cy="2246769"/>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Business continuity plans </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build upon this by setting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out longer-term plans for restoration</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of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business as usual</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in the immediate aftermath of a disaster.</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business continuity plan </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is an important part of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reducing the impact </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of a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hazard</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incident.</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plan should include arrangements for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reducing the damage</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caused during the incident and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containing the cost of recovery </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from it.</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22563936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2DBEDCBD-0E0D-3C94-9C6A-16E58098E8F7}"/>
              </a:ext>
            </a:extLst>
          </p:cNvPr>
          <p:cNvSpPr txBox="1"/>
          <p:nvPr/>
        </p:nvSpPr>
        <p:spPr>
          <a:xfrm>
            <a:off x="1152390" y="2810272"/>
            <a:ext cx="10164417" cy="2862322"/>
          </a:xfrm>
          <a:prstGeom prst="rect">
            <a:avLst/>
          </a:prstGeom>
          <a:noFill/>
        </p:spPr>
        <p:txBody>
          <a:bodyPr wrap="square">
            <a:spAutoFit/>
          </a:bodyPr>
          <a:lstStyle/>
          <a:p>
            <a:pPr marL="285750" indent="-285750" algn="just">
              <a:buFont typeface="Wingdings" panose="05000000000000000000" pitchFamily="2" charset="2"/>
              <a:buChar char="§"/>
            </a:pPr>
            <a:r>
              <a:rPr lang="en-US" sz="2000" b="1" u="sng" dirty="0">
                <a:solidFill>
                  <a:prstClr val="black"/>
                </a:solidFill>
                <a:latin typeface="Times New Roman" panose="02020603050405020304" pitchFamily="18" charset="0"/>
                <a:cs typeface="Times New Roman" panose="02020603050405020304" pitchFamily="18" charset="0"/>
              </a:rPr>
              <a:t>Disaster recovery plans </a:t>
            </a:r>
            <a:r>
              <a:rPr lang="en-US" sz="2000" dirty="0">
                <a:solidFill>
                  <a:prstClr val="black"/>
                </a:solidFill>
                <a:latin typeface="Times New Roman" panose="02020603050405020304" pitchFamily="18" charset="0"/>
                <a:cs typeface="Times New Roman" panose="02020603050405020304" pitchFamily="18" charset="0"/>
              </a:rPr>
              <a:t>are a particular component of </a:t>
            </a:r>
            <a:r>
              <a:rPr lang="en-US" sz="2000" b="1" u="sng" dirty="0">
                <a:solidFill>
                  <a:prstClr val="black"/>
                </a:solidFill>
                <a:latin typeface="Times New Roman" panose="02020603050405020304" pitchFamily="18" charset="0"/>
                <a:cs typeface="Times New Roman" panose="02020603050405020304" pitchFamily="18" charset="0"/>
              </a:rPr>
              <a:t>BCP</a:t>
            </a:r>
            <a:r>
              <a:rPr lang="en-US" sz="2000" dirty="0">
                <a:solidFill>
                  <a:prstClr val="black"/>
                </a:solidFill>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dirty="0">
                <a:solidFill>
                  <a:srgbClr val="FF0000"/>
                </a:solidFill>
                <a:latin typeface="Times New Roman" panose="02020603050405020304" pitchFamily="18" charset="0"/>
                <a:cs typeface="Times New Roman" panose="02020603050405020304" pitchFamily="18" charset="0"/>
              </a:rPr>
              <a:t>EX</a:t>
            </a:r>
            <a:r>
              <a:rPr lang="en-US" sz="2000" dirty="0">
                <a:solidFill>
                  <a:prstClr val="black"/>
                </a:solidFill>
                <a:latin typeface="Times New Roman" panose="02020603050405020304" pitchFamily="18" charset="0"/>
                <a:cs typeface="Times New Roman" panose="02020603050405020304" pitchFamily="18" charset="0"/>
              </a:rPr>
              <a:t>. If a computer system fails to operate correctly or data has become corrupted, the organization will need emergency procedures to ensure that the data can be recovered and/or ensure that the organization continues in existence.</a:t>
            </a:r>
          </a:p>
          <a:p>
            <a:pPr marL="342900" indent="-34290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 There may also be a wider need for a specific plan to manage any crisis that may result from an operational disaster. </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23998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5456DC0A-E7C4-7187-A094-2CF0657546C0}"/>
              </a:ext>
            </a:extLst>
          </p:cNvPr>
          <p:cNvSpPr txBox="1"/>
          <p:nvPr/>
        </p:nvSpPr>
        <p:spPr>
          <a:xfrm>
            <a:off x="1013791" y="3242432"/>
            <a:ext cx="10164417" cy="1631216"/>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main difference between the disaster recovery and crisis management plans is :</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the disaster recovery plan will be mainly concerned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with actions to restore the infrastructure of the organization a</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nd a crisis plan will also be concerned with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external stakeholders and actions</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to manage the associated stakeholder reaction and expectations.</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10537434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11" name="TextBox 10">
            <a:extLst>
              <a:ext uri="{FF2B5EF4-FFF2-40B4-BE49-F238E27FC236}">
                <a16:creationId xmlns:a16="http://schemas.microsoft.com/office/drawing/2014/main" id="{0E3C6506-0EB5-7563-0F87-4E88C1D0A31A}"/>
              </a:ext>
            </a:extLst>
          </p:cNvPr>
          <p:cNvSpPr txBox="1"/>
          <p:nvPr/>
        </p:nvSpPr>
        <p:spPr>
          <a:xfrm>
            <a:off x="802190" y="2764865"/>
            <a:ext cx="10587619" cy="3170099"/>
          </a:xfrm>
          <a:prstGeom prst="rect">
            <a:avLst/>
          </a:prstGeom>
          <a:noFill/>
        </p:spPr>
        <p:txBody>
          <a:bodyPr wrap="square">
            <a:spAutoFit/>
          </a:bodyPr>
          <a:lstStyle/>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Many organizations are now taking the view that </a:t>
            </a:r>
            <a:r>
              <a:rPr lang="en-US" sz="2000" b="1" u="sng" dirty="0">
                <a:solidFill>
                  <a:prstClr val="black"/>
                </a:solidFill>
                <a:latin typeface="Times New Roman" panose="02020603050405020304" pitchFamily="18" charset="0"/>
                <a:cs typeface="Times New Roman" panose="02020603050405020304" pitchFamily="18" charset="0"/>
              </a:rPr>
              <a:t>BCP</a:t>
            </a:r>
            <a:r>
              <a:rPr lang="en-US" sz="2000" dirty="0">
                <a:solidFill>
                  <a:prstClr val="black"/>
                </a:solidFill>
                <a:latin typeface="Times New Roman" panose="02020603050405020304" pitchFamily="18" charset="0"/>
                <a:cs typeface="Times New Roman" panose="02020603050405020304" pitchFamily="18" charset="0"/>
              </a:rPr>
              <a:t> should be viewed as having </a:t>
            </a:r>
            <a:r>
              <a:rPr lang="en-US" sz="2000" u="sng" dirty="0">
                <a:solidFill>
                  <a:prstClr val="black"/>
                </a:solidFill>
                <a:latin typeface="Times New Roman" panose="02020603050405020304" pitchFamily="18" charset="0"/>
                <a:cs typeface="Times New Roman" panose="02020603050405020304" pitchFamily="18" charset="0"/>
              </a:rPr>
              <a:t>three</a:t>
            </a:r>
            <a:r>
              <a:rPr lang="en-US" sz="2000" dirty="0">
                <a:solidFill>
                  <a:prstClr val="black"/>
                </a:solidFill>
                <a:latin typeface="Times New Roman" panose="02020603050405020304" pitchFamily="18" charset="0"/>
                <a:cs typeface="Times New Roman" panose="02020603050405020304" pitchFamily="18" charset="0"/>
              </a:rPr>
              <a:t> components.</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algn="just"/>
            <a:r>
              <a:rPr lang="en-US" sz="2000" dirty="0">
                <a:solidFill>
                  <a:prstClr val="black"/>
                </a:solidFill>
                <a:latin typeface="Times New Roman" panose="02020603050405020304" pitchFamily="18" charset="0"/>
                <a:cs typeface="Times New Roman" panose="02020603050405020304" pitchFamily="18" charset="0"/>
              </a:rPr>
              <a:t>1- The </a:t>
            </a:r>
            <a:r>
              <a:rPr lang="en-US" sz="2000" b="1" dirty="0">
                <a:solidFill>
                  <a:prstClr val="black"/>
                </a:solidFill>
                <a:latin typeface="Times New Roman" panose="02020603050405020304" pitchFamily="18" charset="0"/>
                <a:cs typeface="Times New Roman" panose="02020603050405020304" pitchFamily="18" charset="0"/>
              </a:rPr>
              <a:t>first</a:t>
            </a:r>
            <a:r>
              <a:rPr lang="en-US" sz="2000" dirty="0">
                <a:solidFill>
                  <a:prstClr val="black"/>
                </a:solidFill>
                <a:latin typeface="Times New Roman" panose="02020603050405020304" pitchFamily="18" charset="0"/>
                <a:cs typeface="Times New Roman" panose="02020603050405020304" pitchFamily="18" charset="0"/>
              </a:rPr>
              <a:t> response to any major event </a:t>
            </a:r>
            <a:r>
              <a:rPr lang="en-US" sz="2000" b="1" u="sng" dirty="0">
                <a:solidFill>
                  <a:prstClr val="black"/>
                </a:solidFill>
                <a:latin typeface="Times New Roman" panose="02020603050405020304" pitchFamily="18" charset="0"/>
                <a:cs typeface="Times New Roman" panose="02020603050405020304" pitchFamily="18" charset="0"/>
              </a:rPr>
              <a:t>is to activate the crisis management plan to ensure appropriate response </a:t>
            </a:r>
            <a:r>
              <a:rPr lang="en-US" sz="2000" dirty="0">
                <a:solidFill>
                  <a:prstClr val="black"/>
                </a:solidFill>
                <a:latin typeface="Times New Roman" panose="02020603050405020304" pitchFamily="18" charset="0"/>
                <a:cs typeface="Times New Roman" panose="02020603050405020304" pitchFamily="18" charset="0"/>
              </a:rPr>
              <a:t>to the crisis and, in particular ensure that stakeholders are aware of the situation. </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000" dirty="0">
                <a:solidFill>
                  <a:prstClr val="black"/>
                </a:solidFill>
                <a:latin typeface="Times New Roman" panose="02020603050405020304" pitchFamily="18" charset="0"/>
                <a:cs typeface="Times New Roman" panose="02020603050405020304" pitchFamily="18" charset="0"/>
              </a:rPr>
              <a:t>This will require </a:t>
            </a:r>
            <a:r>
              <a:rPr lang="en-US" sz="2000" b="1" u="sng" dirty="0">
                <a:solidFill>
                  <a:prstClr val="black"/>
                </a:solidFill>
                <a:latin typeface="Times New Roman" panose="02020603050405020304" pitchFamily="18" charset="0"/>
                <a:cs typeface="Times New Roman" panose="02020603050405020304" pitchFamily="18" charset="0"/>
              </a:rPr>
              <a:t>effective communication with all stakeholders</a:t>
            </a:r>
            <a:r>
              <a:rPr lang="en-US" sz="2000" dirty="0">
                <a:solidFill>
                  <a:prstClr val="black"/>
                </a:solidFill>
                <a:latin typeface="Times New Roman" panose="02020603050405020304" pitchFamily="18" charset="0"/>
                <a:cs typeface="Times New Roman" panose="02020603050405020304" pitchFamily="18" charset="0"/>
              </a:rPr>
              <a:t>, so that the </a:t>
            </a:r>
            <a:r>
              <a:rPr lang="en-US" sz="2000" b="1" u="sng" dirty="0">
                <a:solidFill>
                  <a:prstClr val="black"/>
                </a:solidFill>
                <a:latin typeface="Times New Roman" panose="02020603050405020304" pitchFamily="18" charset="0"/>
                <a:cs typeface="Times New Roman" panose="02020603050405020304" pitchFamily="18" charset="0"/>
              </a:rPr>
              <a:t>damage to reputation </a:t>
            </a:r>
            <a:r>
              <a:rPr lang="en-US" sz="2000" dirty="0">
                <a:solidFill>
                  <a:prstClr val="black"/>
                </a:solidFill>
                <a:latin typeface="Times New Roman" panose="02020603050405020304" pitchFamily="18" charset="0"/>
                <a:cs typeface="Times New Roman" panose="02020603050405020304" pitchFamily="18" charset="0"/>
              </a:rPr>
              <a:t>resulting from </a:t>
            </a:r>
            <a:r>
              <a:rPr lang="en-US" sz="2000" b="1" u="sng" dirty="0">
                <a:solidFill>
                  <a:prstClr val="black"/>
                </a:solidFill>
                <a:latin typeface="Times New Roman" panose="02020603050405020304" pitchFamily="18" charset="0"/>
                <a:cs typeface="Times New Roman" panose="02020603050405020304" pitchFamily="18" charset="0"/>
              </a:rPr>
              <a:t>the incident is kept to a minimum</a:t>
            </a:r>
            <a:r>
              <a:rPr lang="en-US" sz="2000" dirty="0">
                <a:solidFill>
                  <a:prstClr val="black"/>
                </a:solidFill>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
            </a:pPr>
            <a:endParaRPr lang="en-US" sz="200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333233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68F6A0A3-A2E8-3BEC-F2AB-48667153BBE5}"/>
              </a:ext>
            </a:extLst>
          </p:cNvPr>
          <p:cNvSpPr txBox="1"/>
          <p:nvPr/>
        </p:nvSpPr>
        <p:spPr>
          <a:xfrm>
            <a:off x="802190" y="2711927"/>
            <a:ext cx="10587619" cy="3170099"/>
          </a:xfrm>
          <a:prstGeom prst="rect">
            <a:avLst/>
          </a:prstGeom>
          <a:no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2- </a:t>
            </a:r>
            <a:r>
              <a:rPr kumimoji="0" lang="en-US" sz="2000" b="1"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secondly</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the organization will then seek to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recover from the event by implementation of a disaster recovery plan. </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3- However, as the disaster recovery plan is being implemented, the organization will still need to consider the </a:t>
            </a: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ongoing management of the crisis</a:t>
            </a: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organization should ensure that implementation of the disaster recovery plan is viewed as the second, but sometimes overlapping, stage of responding to the incident. In fact, in certain circumstances, it will only be possible to implement the disaster recovery plan once the immediate crisis has been contained.</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212369744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ADC3F9EB-496F-3304-FF3D-5BD5D7DBF7CC}"/>
              </a:ext>
            </a:extLst>
          </p:cNvPr>
          <p:cNvSpPr txBox="1"/>
          <p:nvPr/>
        </p:nvSpPr>
        <p:spPr>
          <a:xfrm>
            <a:off x="1094593" y="2828478"/>
            <a:ext cx="10002814" cy="2554545"/>
          </a:xfrm>
          <a:prstGeom prst="rect">
            <a:avLst/>
          </a:prstGeom>
          <a:solidFill>
            <a:sysClr val="window" lastClr="FFFFFF">
              <a:lumMod val="75000"/>
            </a:sysClr>
          </a:solidFill>
        </p:spPr>
        <p:txBody>
          <a:bodyPr wrap="square">
            <a:spAutoFit/>
          </a:bodyPr>
          <a:lstStyle/>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When implementation of the crisis management arrangements is well advanced, and the disaster recovery plan has been activated, the organization will then be able to turn its attention to </a:t>
            </a:r>
            <a:r>
              <a:rPr lang="en-US" sz="2000" b="1" u="sng" kern="0" dirty="0">
                <a:solidFill>
                  <a:prstClr val="black"/>
                </a:solidFill>
                <a:latin typeface="Times New Roman" panose="02020603050405020304" pitchFamily="18" charset="0"/>
                <a:cs typeface="Times New Roman" panose="02020603050405020304" pitchFamily="18" charset="0"/>
              </a:rPr>
              <a:t>the third and broader operational issue of business continuity. </a:t>
            </a: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a:p>
            <a:pPr algn="just">
              <a:defRPr/>
            </a:pPr>
            <a:r>
              <a:rPr lang="en-US" sz="2000" kern="0" dirty="0">
                <a:solidFill>
                  <a:srgbClr val="FF0000"/>
                </a:solidFill>
                <a:latin typeface="Times New Roman" panose="02020603050405020304" pitchFamily="18" charset="0"/>
                <a:cs typeface="Times New Roman" panose="02020603050405020304" pitchFamily="18" charset="0"/>
              </a:rPr>
              <a:t>An example </a:t>
            </a:r>
            <a:r>
              <a:rPr lang="en-US" sz="2000" kern="0" dirty="0">
                <a:solidFill>
                  <a:prstClr val="black"/>
                </a:solidFill>
                <a:latin typeface="Times New Roman" panose="02020603050405020304" pitchFamily="18" charset="0"/>
                <a:cs typeface="Times New Roman" panose="02020603050405020304" pitchFamily="18" charset="0"/>
              </a:rPr>
              <a:t>of this three-stage approach is when a serious road traffic accident occurs that obstructs a major road or highway. The initial response of the emergency services will be to deal with the crisis that may involve injuries to people and, in certain circumstances, a vehicle fire and/or other traffic travelling too fast towards the incident</a:t>
            </a:r>
          </a:p>
        </p:txBody>
      </p:sp>
    </p:spTree>
    <p:extLst>
      <p:ext uri="{BB962C8B-B14F-4D97-AF65-F5344CB8AC3E}">
        <p14:creationId xmlns:p14="http://schemas.microsoft.com/office/powerpoint/2010/main" val="5451515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6819561A-7D63-F49A-3556-FCEEE09B6C3C}"/>
              </a:ext>
            </a:extLst>
          </p:cNvPr>
          <p:cNvSpPr txBox="1"/>
          <p:nvPr/>
        </p:nvSpPr>
        <p:spPr>
          <a:xfrm>
            <a:off x="942308" y="2930160"/>
            <a:ext cx="10164417" cy="1938992"/>
          </a:xfrm>
          <a:prstGeom prst="rect">
            <a:avLst/>
          </a:prstGeom>
          <a:solidFill>
            <a:sysClr val="window" lastClr="FFFFFF">
              <a:lumMod val="85000"/>
            </a:sysClr>
          </a:solid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When the immediate crisis has been contained, the disaster recovery phase can be implemented and this will include clearing the damaged vehicles and/ or repairing the road surface and crash barriers. </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It is only when these two stages have been completed that bringing the road back into use, or the business continuity aspect, can be addressed.</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323451281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A2794E1C-4B5F-46A4-B448-242C19C6384E}"/>
              </a:ext>
            </a:extLst>
          </p:cNvPr>
          <p:cNvSpPr txBox="1"/>
          <p:nvPr/>
        </p:nvSpPr>
        <p:spPr>
          <a:xfrm>
            <a:off x="942308" y="2835038"/>
            <a:ext cx="10419735" cy="2862322"/>
          </a:xfrm>
          <a:prstGeom prst="rect">
            <a:avLst/>
          </a:prstGeom>
          <a:solidFill>
            <a:sysClr val="window" lastClr="FFFFFF">
              <a:lumMod val="75000"/>
            </a:sysClr>
          </a:solid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If the road traffic accident involved commercial vehicles or there was an allegation that a driver from the identified company caused the incident, the need for crisis management responses will extend to the road haulage or transportation company involved in the incident. </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company should activate their crisis management plan to demonstrate social responsibility and to ensure minimum damage to their reputation.</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road haulage company may also wish to take action during the crisis to support other stakeholders, including the families of drivers who may have been injured in the incident.</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41257567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2F02F47C-C21F-475E-74EC-068098A04FB2}"/>
              </a:ext>
            </a:extLst>
          </p:cNvPr>
          <p:cNvSpPr txBox="1"/>
          <p:nvPr/>
        </p:nvSpPr>
        <p:spPr>
          <a:xfrm>
            <a:off x="942308" y="3206677"/>
            <a:ext cx="10164417" cy="1631216"/>
          </a:xfrm>
          <a:prstGeom prst="rect">
            <a:avLst/>
          </a:prstGeom>
          <a:solidFill>
            <a:sysClr val="window" lastClr="FFFFFF">
              <a:lumMod val="75000"/>
            </a:sysClr>
          </a:solid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Next Figure  provides an illustration of a disaster recovery timeline and costs.</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need to ensure adequate crisis management and effective communication with stakeholders covers the whole period of disruption (from point A to point D) and possibly beyond.</a:t>
            </a:r>
            <a:endParaRPr kumimoji="0" lang="en-US" sz="20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329171446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pic>
        <p:nvPicPr>
          <p:cNvPr id="9" name="Picture 8">
            <a:extLst>
              <a:ext uri="{FF2B5EF4-FFF2-40B4-BE49-F238E27FC236}">
                <a16:creationId xmlns:a16="http://schemas.microsoft.com/office/drawing/2014/main" id="{D993560C-CE0B-B764-DDC5-8B440BF42E76}"/>
              </a:ext>
            </a:extLst>
          </p:cNvPr>
          <p:cNvPicPr>
            <a:picLocks noChangeAspect="1"/>
          </p:cNvPicPr>
          <p:nvPr/>
        </p:nvPicPr>
        <p:blipFill>
          <a:blip r:embed="rId3"/>
          <a:stretch>
            <a:fillRect/>
          </a:stretch>
        </p:blipFill>
        <p:spPr>
          <a:xfrm>
            <a:off x="2932651" y="2778386"/>
            <a:ext cx="6331974" cy="3089105"/>
          </a:xfrm>
          <a:prstGeom prst="rect">
            <a:avLst/>
          </a:prstGeom>
        </p:spPr>
      </p:pic>
    </p:spTree>
    <p:extLst>
      <p:ext uri="{BB962C8B-B14F-4D97-AF65-F5344CB8AC3E}">
        <p14:creationId xmlns:p14="http://schemas.microsoft.com/office/powerpoint/2010/main" val="400936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pic>
        <p:nvPicPr>
          <p:cNvPr id="8" name="Picture 7">
            <a:extLst>
              <a:ext uri="{FF2B5EF4-FFF2-40B4-BE49-F238E27FC236}">
                <a16:creationId xmlns:a16="http://schemas.microsoft.com/office/drawing/2014/main" id="{13B480E3-2BBD-5D4F-AA1C-601856FEECF3}"/>
              </a:ext>
            </a:extLst>
          </p:cNvPr>
          <p:cNvPicPr>
            <a:picLocks noChangeAspect="1"/>
          </p:cNvPicPr>
          <p:nvPr/>
        </p:nvPicPr>
        <p:blipFill>
          <a:blip r:embed="rId3"/>
          <a:stretch>
            <a:fillRect/>
          </a:stretch>
        </p:blipFill>
        <p:spPr>
          <a:xfrm>
            <a:off x="2513150" y="2674480"/>
            <a:ext cx="7288257" cy="3213915"/>
          </a:xfrm>
          <a:prstGeom prst="rect">
            <a:avLst/>
          </a:prstGeom>
        </p:spPr>
      </p:pic>
    </p:spTree>
    <p:extLst>
      <p:ext uri="{BB962C8B-B14F-4D97-AF65-F5344CB8AC3E}">
        <p14:creationId xmlns:p14="http://schemas.microsoft.com/office/powerpoint/2010/main" val="299499976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2C2F2EB0-C2E9-6860-F9BC-58C30F604C84}"/>
              </a:ext>
            </a:extLst>
          </p:cNvPr>
          <p:cNvSpPr txBox="1"/>
          <p:nvPr/>
        </p:nvSpPr>
        <p:spPr>
          <a:xfrm>
            <a:off x="1142491" y="3103422"/>
            <a:ext cx="9907018" cy="2246769"/>
          </a:xfrm>
          <a:prstGeom prst="rect">
            <a:avLst/>
          </a:prstGeom>
          <a:noFill/>
        </p:spPr>
        <p:txBody>
          <a:bodyPr wrap="square">
            <a:spAutoFit/>
          </a:bodyPr>
          <a:lstStyle/>
          <a:p>
            <a:pPr>
              <a:defRPr/>
            </a:pPr>
            <a:r>
              <a:rPr lang="en-US" sz="2000" b="1" u="sng" kern="0" dirty="0">
                <a:solidFill>
                  <a:srgbClr val="000000"/>
                </a:solidFill>
                <a:latin typeface="Times New Roman" panose="02020603050405020304" pitchFamily="18" charset="0"/>
                <a:cs typeface="Times New Roman" panose="02020603050405020304" pitchFamily="18" charset="0"/>
              </a:rPr>
              <a:t>Model of Business continuity:</a:t>
            </a:r>
          </a:p>
          <a:p>
            <a:pPr>
              <a:defRPr/>
            </a:pPr>
            <a:endParaRPr lang="en-US" sz="2000" b="1" u="sng" kern="0" dirty="0">
              <a:solidFill>
                <a:srgbClr val="000000"/>
              </a:solidFill>
              <a:latin typeface="Times New Roman" panose="02020603050405020304" pitchFamily="18" charset="0"/>
              <a:cs typeface="Times New Roman" panose="02020603050405020304" pitchFamily="18" charset="0"/>
            </a:endParaRPr>
          </a:p>
          <a:p>
            <a:pPr>
              <a:defRPr/>
            </a:pPr>
            <a:r>
              <a:rPr lang="en-US" sz="2000" b="1" u="sng" kern="0" dirty="0">
                <a:solidFill>
                  <a:srgbClr val="000000"/>
                </a:solidFill>
                <a:latin typeface="Times New Roman" panose="02020603050405020304" pitchFamily="18" charset="0"/>
                <a:cs typeface="Times New Roman" panose="02020603050405020304" pitchFamily="18" charset="0"/>
              </a:rPr>
              <a:t>1- Understanding your business: </a:t>
            </a:r>
          </a:p>
          <a:p>
            <a:pPr algn="just">
              <a:defRPr/>
            </a:pPr>
            <a:endParaRPr lang="en-US" sz="2000" b="1" kern="0" dirty="0">
              <a:solidFill>
                <a:srgbClr val="000000"/>
              </a:solidFill>
              <a:latin typeface="Times New Roman" panose="02020603050405020304" pitchFamily="18" charset="0"/>
              <a:cs typeface="Times New Roman" panose="02020603050405020304" pitchFamily="18" charset="0"/>
            </a:endParaRPr>
          </a:p>
          <a:p>
            <a:pPr algn="just">
              <a:defRPr/>
            </a:pPr>
            <a:r>
              <a:rPr lang="en-US" sz="2000" b="1" kern="0" dirty="0">
                <a:solidFill>
                  <a:srgbClr val="000000"/>
                </a:solidFill>
                <a:latin typeface="Times New Roman" panose="02020603050405020304" pitchFamily="18" charset="0"/>
                <a:cs typeface="Times New Roman" panose="02020603050405020304" pitchFamily="18" charset="0"/>
              </a:rPr>
              <a:t>B</a:t>
            </a:r>
            <a:r>
              <a:rPr lang="en-US" sz="2000" kern="0" dirty="0">
                <a:solidFill>
                  <a:srgbClr val="000000"/>
                </a:solidFill>
                <a:latin typeface="Times New Roman" panose="02020603050405020304" pitchFamily="18" charset="0"/>
                <a:cs typeface="Times New Roman" panose="02020603050405020304" pitchFamily="18" charset="0"/>
              </a:rPr>
              <a:t>usiness impact analysis and risk assessment tools are used </a:t>
            </a:r>
            <a:r>
              <a:rPr lang="en-US" sz="2000" b="1" u="sng" kern="0" dirty="0">
                <a:solidFill>
                  <a:srgbClr val="000000"/>
                </a:solidFill>
                <a:latin typeface="Times New Roman" panose="02020603050405020304" pitchFamily="18" charset="0"/>
                <a:cs typeface="Times New Roman" panose="02020603050405020304" pitchFamily="18" charset="0"/>
              </a:rPr>
              <a:t>to identify the critical tasks in your business, evaluating recovery priorities </a:t>
            </a:r>
            <a:r>
              <a:rPr lang="en-US" sz="2000" kern="0" dirty="0">
                <a:solidFill>
                  <a:srgbClr val="000000"/>
                </a:solidFill>
                <a:latin typeface="Times New Roman" panose="02020603050405020304" pitchFamily="18" charset="0"/>
                <a:cs typeface="Times New Roman" panose="02020603050405020304" pitchFamily="18" charset="0"/>
              </a:rPr>
              <a:t>and assessing the risks which could lead to business interruption and/or damage to your organization’s reputation</a:t>
            </a:r>
            <a:endParaRPr lang="en-US" sz="2000" kern="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28227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4D132AC1-1A9F-9FB0-2B8F-A41791CB95EA}"/>
              </a:ext>
            </a:extLst>
          </p:cNvPr>
          <p:cNvSpPr txBox="1"/>
          <p:nvPr/>
        </p:nvSpPr>
        <p:spPr>
          <a:xfrm>
            <a:off x="1152390" y="2733177"/>
            <a:ext cx="9591261" cy="2246769"/>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Model of Business continuity:</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2- BCM strategies: </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Determining the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selection of alternative strategies </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available to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mitigate loss, assessing the relative merits </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of these against the business environment and their likely effectiveness in maintaining the organization’s critical functions</a:t>
            </a: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930129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7FF7082F-AB0B-0708-224B-57194107F42C}"/>
              </a:ext>
            </a:extLst>
          </p:cNvPr>
          <p:cNvSpPr txBox="1"/>
          <p:nvPr/>
        </p:nvSpPr>
        <p:spPr>
          <a:xfrm>
            <a:off x="1240159" y="2819040"/>
            <a:ext cx="9591261" cy="2246769"/>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Model of Business continuity:</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3- Developing the response: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improving the risk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profile through improvements to operational procedures </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and practices, implementing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alternative business strategies, using risk financing measures (including insurance) and building BCP</a:t>
            </a:r>
            <a:endPar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28681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8" name="TextBox 7">
            <a:extLst>
              <a:ext uri="{FF2B5EF4-FFF2-40B4-BE49-F238E27FC236}">
                <a16:creationId xmlns:a16="http://schemas.microsoft.com/office/drawing/2014/main" id="{E7D48155-A0AE-E51E-5701-ABEED89DC5D8}"/>
              </a:ext>
            </a:extLst>
          </p:cNvPr>
          <p:cNvSpPr txBox="1"/>
          <p:nvPr/>
        </p:nvSpPr>
        <p:spPr>
          <a:xfrm>
            <a:off x="802190" y="2644859"/>
            <a:ext cx="10587619" cy="3170099"/>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Model of Business continuity:</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4- Establishing the continuity culture: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introduction of the BCM process by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education and awareness </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of all stakeholders, including employees, customers, suppliers and shareholders</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5- Exercising and plan maintenance:</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ongoing plan testing, audit and change management of the BCP and its processes</a:t>
            </a:r>
          </a:p>
        </p:txBody>
      </p:sp>
    </p:spTree>
    <p:extLst>
      <p:ext uri="{BB962C8B-B14F-4D97-AF65-F5344CB8AC3E}">
        <p14:creationId xmlns:p14="http://schemas.microsoft.com/office/powerpoint/2010/main" val="99146357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management</a:t>
            </a:r>
          </a:p>
        </p:txBody>
      </p:sp>
      <p:sp>
        <p:nvSpPr>
          <p:cNvPr id="9" name="TextBox 8">
            <a:extLst>
              <a:ext uri="{FF2B5EF4-FFF2-40B4-BE49-F238E27FC236}">
                <a16:creationId xmlns:a16="http://schemas.microsoft.com/office/drawing/2014/main" id="{97229F23-7214-D211-59E2-CEECAA5EE9C7}"/>
              </a:ext>
            </a:extLst>
          </p:cNvPr>
          <p:cNvSpPr txBox="1"/>
          <p:nvPr/>
        </p:nvSpPr>
        <p:spPr>
          <a:xfrm>
            <a:off x="802191" y="2792846"/>
            <a:ext cx="10587618" cy="2862322"/>
          </a:xfrm>
          <a:prstGeom prst="rect">
            <a:avLst/>
          </a:prstGeom>
          <a:noFill/>
        </p:spPr>
        <p:txBody>
          <a:bodyPr wrap="square">
            <a:spAutoFit/>
          </a:bodyPr>
          <a:lstStyle/>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ISO 22301 puts a much greater emphasis on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setting objectives, monitoring performance and metrics</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 aligning business continuity to executive management strategic thinking.</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The overriding principles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appropriate to successful BCP </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are that the plan should be:</a:t>
            </a:r>
          </a:p>
          <a:p>
            <a:pPr marL="457200" marR="0" lvl="0" indent="-457200" defTabSz="914400" eaLnBrk="1" fontAlgn="auto" latinLnBrk="0" hangingPunct="1">
              <a:lnSpc>
                <a:spcPct val="100000"/>
              </a:lnSpc>
              <a:spcBef>
                <a:spcPts val="0"/>
              </a:spcBef>
              <a:spcAft>
                <a:spcPts val="0"/>
              </a:spcAft>
              <a:buClrTx/>
              <a:buSzTx/>
              <a:buFont typeface="+mj-lt"/>
              <a:buAutoNum type="arabicPeriod"/>
              <a:tabLst/>
              <a:defRPr/>
            </a:pPr>
            <a:r>
              <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comprehensive;</a:t>
            </a:r>
          </a:p>
          <a:p>
            <a:pPr marL="457200" marR="0" lvl="0" indent="-457200" defTabSz="914400" eaLnBrk="1" fontAlgn="auto" latinLnBrk="0" hangingPunct="1">
              <a:lnSpc>
                <a:spcPct val="100000"/>
              </a:lnSpc>
              <a:spcBef>
                <a:spcPts val="0"/>
              </a:spcBef>
              <a:spcAft>
                <a:spcPts val="0"/>
              </a:spcAft>
              <a:buClrTx/>
              <a:buSzTx/>
              <a:buFont typeface="+mj-lt"/>
              <a:buAutoNum type="arabicPeriod"/>
              <a:tabLst/>
              <a:defRPr/>
            </a:pPr>
            <a:r>
              <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cost-effective;</a:t>
            </a:r>
          </a:p>
          <a:p>
            <a:pPr marL="457200" marR="0" lvl="0" indent="-457200" defTabSz="914400" eaLnBrk="1" fontAlgn="auto" latinLnBrk="0" hangingPunct="1">
              <a:lnSpc>
                <a:spcPct val="100000"/>
              </a:lnSpc>
              <a:spcBef>
                <a:spcPts val="0"/>
              </a:spcBef>
              <a:spcAft>
                <a:spcPts val="0"/>
              </a:spcAft>
              <a:buClrTx/>
              <a:buSzTx/>
              <a:buFont typeface="+mj-lt"/>
              <a:buAutoNum type="arabicPeriod"/>
              <a:tabLst/>
              <a:defRPr/>
            </a:pPr>
            <a:r>
              <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practical;</a:t>
            </a:r>
          </a:p>
          <a:p>
            <a:pPr marL="457200" marR="0" lvl="0" indent="-457200" defTabSz="914400" eaLnBrk="1" fontAlgn="auto" latinLnBrk="0" hangingPunct="1">
              <a:lnSpc>
                <a:spcPct val="100000"/>
              </a:lnSpc>
              <a:spcBef>
                <a:spcPts val="0"/>
              </a:spcBef>
              <a:spcAft>
                <a:spcPts val="0"/>
              </a:spcAft>
              <a:buClrTx/>
              <a:buSzTx/>
              <a:buFont typeface="+mj-lt"/>
              <a:buAutoNum type="arabicPeriod"/>
              <a:tabLst/>
              <a:defRPr/>
            </a:pPr>
            <a:r>
              <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effective;</a:t>
            </a:r>
          </a:p>
          <a:p>
            <a:pPr marL="457200" marR="0" lvl="0" indent="-457200" defTabSz="914400" eaLnBrk="1" fontAlgn="auto" latinLnBrk="0" hangingPunct="1">
              <a:lnSpc>
                <a:spcPct val="100000"/>
              </a:lnSpc>
              <a:spcBef>
                <a:spcPts val="0"/>
              </a:spcBef>
              <a:spcAft>
                <a:spcPts val="0"/>
              </a:spcAft>
              <a:buClrTx/>
              <a:buSzTx/>
              <a:buFont typeface="+mj-lt"/>
              <a:buAutoNum type="arabicPeriod"/>
              <a:tabLst/>
              <a:defRPr/>
            </a:pPr>
            <a:r>
              <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maintained;</a:t>
            </a:r>
          </a:p>
          <a:p>
            <a:pPr marL="457200" marR="0" lvl="0" indent="-457200" defTabSz="914400" eaLnBrk="1" fontAlgn="auto" latinLnBrk="0" hangingPunct="1">
              <a:lnSpc>
                <a:spcPct val="100000"/>
              </a:lnSpc>
              <a:spcBef>
                <a:spcPts val="0"/>
              </a:spcBef>
              <a:spcAft>
                <a:spcPts val="0"/>
              </a:spcAft>
              <a:buClrTx/>
              <a:buSzTx/>
              <a:buFont typeface="+mj-lt"/>
              <a:buAutoNum type="arabicPeriod"/>
              <a:tabLst/>
              <a:defRPr/>
            </a:pPr>
            <a:r>
              <a:rPr kumimoji="0" lang="en-US" sz="2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practiced.</a:t>
            </a:r>
            <a:endParaRPr kumimoji="0" lang="en-US" sz="2000" b="1"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54556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successful business continuity</a:t>
            </a:r>
          </a:p>
        </p:txBody>
      </p:sp>
      <p:sp>
        <p:nvSpPr>
          <p:cNvPr id="8" name="TextBox 7">
            <a:extLst>
              <a:ext uri="{FF2B5EF4-FFF2-40B4-BE49-F238E27FC236}">
                <a16:creationId xmlns:a16="http://schemas.microsoft.com/office/drawing/2014/main" id="{85262057-0E01-096C-8E54-ED68023CE6E3}"/>
              </a:ext>
            </a:extLst>
          </p:cNvPr>
          <p:cNvSpPr txBox="1"/>
          <p:nvPr/>
        </p:nvSpPr>
        <p:spPr>
          <a:xfrm>
            <a:off x="1144885" y="2801393"/>
            <a:ext cx="9902229" cy="2554545"/>
          </a:xfrm>
          <a:prstGeom prst="rect">
            <a:avLst/>
          </a:prstGeom>
          <a:noFill/>
        </p:spPr>
        <p:txBody>
          <a:bodyPr wrap="square">
            <a:spAutoFit/>
          </a:bodyPr>
          <a:lstStyle/>
          <a:p>
            <a:pPr marL="342900" indent="-342900" algn="just">
              <a:buFont typeface="Wingdings" panose="05000000000000000000" pitchFamily="2" charset="2"/>
              <a:buChar char="§"/>
            </a:pPr>
            <a:r>
              <a:rPr lang="en-US" sz="2000" b="1" u="sng" dirty="0">
                <a:solidFill>
                  <a:srgbClr val="000000"/>
                </a:solidFill>
                <a:latin typeface="Times New Roman" panose="02020603050405020304" pitchFamily="18" charset="0"/>
                <a:cs typeface="Times New Roman" panose="02020603050405020304" pitchFamily="18" charset="0"/>
              </a:rPr>
              <a:t>The first stage </a:t>
            </a:r>
            <a:r>
              <a:rPr lang="en-US" sz="2000" dirty="0">
                <a:solidFill>
                  <a:srgbClr val="000000"/>
                </a:solidFill>
                <a:latin typeface="Times New Roman" panose="02020603050405020304" pitchFamily="18" charset="0"/>
                <a:cs typeface="Times New Roman" panose="02020603050405020304" pitchFamily="18" charset="0"/>
              </a:rPr>
              <a:t>in successful BCP, and crisis management is</a:t>
            </a:r>
            <a:r>
              <a:rPr lang="en-US" sz="2000" b="1" u="sng" dirty="0">
                <a:solidFill>
                  <a:srgbClr val="000000"/>
                </a:solidFill>
                <a:latin typeface="Times New Roman" panose="02020603050405020304" pitchFamily="18" charset="0"/>
                <a:cs typeface="Times New Roman" panose="02020603050405020304" pitchFamily="18" charset="0"/>
              </a:rPr>
              <a:t> to gain a thorough understanding of the organization and its interactions, both internal and external.</a:t>
            </a:r>
          </a:p>
          <a:p>
            <a:pPr marL="342900" indent="-342900" algn="just">
              <a:buFont typeface="Wingdings" panose="05000000000000000000" pitchFamily="2" charset="2"/>
              <a:buChar cha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dirty="0">
                <a:solidFill>
                  <a:srgbClr val="000000"/>
                </a:solidFill>
                <a:latin typeface="Times New Roman" panose="02020603050405020304" pitchFamily="18" charset="0"/>
                <a:cs typeface="Times New Roman" panose="02020603050405020304" pitchFamily="18" charset="0"/>
              </a:rPr>
              <a:t>Part of gaining this understanding will be </a:t>
            </a:r>
            <a:r>
              <a:rPr lang="en-US" sz="2000" b="1" u="sng" dirty="0">
                <a:solidFill>
                  <a:srgbClr val="000000"/>
                </a:solidFill>
                <a:latin typeface="Times New Roman" panose="02020603050405020304" pitchFamily="18" charset="0"/>
                <a:cs typeface="Times New Roman" panose="02020603050405020304" pitchFamily="18" charset="0"/>
              </a:rPr>
              <a:t>to identify the objectives of the organization and its key dependencies.</a:t>
            </a:r>
          </a:p>
          <a:p>
            <a:pPr marL="342900" indent="-342900" algn="just">
              <a:buFont typeface="Wingdings" panose="05000000000000000000" pitchFamily="2" charset="2"/>
              <a:buChar cha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dirty="0">
                <a:solidFill>
                  <a:srgbClr val="000000"/>
                </a:solidFill>
                <a:latin typeface="Times New Roman" panose="02020603050405020304" pitchFamily="18" charset="0"/>
                <a:cs typeface="Times New Roman" panose="02020603050405020304" pitchFamily="18" charset="0"/>
              </a:rPr>
              <a:t> It is important to understand </a:t>
            </a:r>
            <a:r>
              <a:rPr lang="en-US" sz="2000" b="1" u="sng" dirty="0">
                <a:solidFill>
                  <a:srgbClr val="000000"/>
                </a:solidFill>
                <a:latin typeface="Times New Roman" panose="02020603050405020304" pitchFamily="18" charset="0"/>
                <a:cs typeface="Times New Roman" panose="02020603050405020304" pitchFamily="18" charset="0"/>
              </a:rPr>
              <a:t>the critical functions </a:t>
            </a:r>
            <a:r>
              <a:rPr lang="en-US" sz="2000" dirty="0">
                <a:solidFill>
                  <a:srgbClr val="000000"/>
                </a:solidFill>
                <a:latin typeface="Times New Roman" panose="02020603050405020304" pitchFamily="18" charset="0"/>
                <a:cs typeface="Times New Roman" panose="02020603050405020304" pitchFamily="18" charset="0"/>
              </a:rPr>
              <a:t>within the organization and i</a:t>
            </a:r>
            <a:r>
              <a:rPr lang="en-US" sz="2000" b="1" u="sng" dirty="0">
                <a:solidFill>
                  <a:srgbClr val="000000"/>
                </a:solidFill>
                <a:latin typeface="Times New Roman" panose="02020603050405020304" pitchFamily="18" charset="0"/>
                <a:cs typeface="Times New Roman" panose="02020603050405020304" pitchFamily="18" charset="0"/>
              </a:rPr>
              <a:t>dentify key resources.</a:t>
            </a:r>
          </a:p>
        </p:txBody>
      </p:sp>
    </p:spTree>
    <p:extLst>
      <p:ext uri="{BB962C8B-B14F-4D97-AF65-F5344CB8AC3E}">
        <p14:creationId xmlns:p14="http://schemas.microsoft.com/office/powerpoint/2010/main" val="209399509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successful business continuity</a:t>
            </a:r>
          </a:p>
        </p:txBody>
      </p:sp>
      <p:sp>
        <p:nvSpPr>
          <p:cNvPr id="9" name="TextBox 8">
            <a:extLst>
              <a:ext uri="{FF2B5EF4-FFF2-40B4-BE49-F238E27FC236}">
                <a16:creationId xmlns:a16="http://schemas.microsoft.com/office/drawing/2014/main" id="{C61BFBE0-53B0-36FC-2402-3BB1B777A607}"/>
              </a:ext>
            </a:extLst>
          </p:cNvPr>
          <p:cNvSpPr txBox="1"/>
          <p:nvPr/>
        </p:nvSpPr>
        <p:spPr>
          <a:xfrm>
            <a:off x="1025740" y="3081703"/>
            <a:ext cx="9805680" cy="2246769"/>
          </a:xfrm>
          <a:prstGeom prst="rect">
            <a:avLst/>
          </a:prstGeom>
          <a:noFill/>
        </p:spPr>
        <p:txBody>
          <a:bodyPr wrap="square">
            <a:spAutoFit/>
          </a:bodyPr>
          <a:lstStyle/>
          <a:p>
            <a:pPr marL="342900" indent="-342900" algn="just">
              <a:buFont typeface="Wingdings" panose="05000000000000000000" pitchFamily="2" charset="2"/>
              <a:buChar char="§"/>
              <a:defRPr/>
            </a:pPr>
            <a:r>
              <a:rPr lang="en-US" sz="2000" b="1" u="sng" kern="0" dirty="0">
                <a:solidFill>
                  <a:srgbClr val="000000"/>
                </a:solidFill>
                <a:latin typeface="Times New Roman" panose="02020603050405020304" pitchFamily="18" charset="0"/>
                <a:cs typeface="Times New Roman" panose="02020603050405020304" pitchFamily="18" charset="0"/>
              </a:rPr>
              <a:t>Determining BCP strategy </a:t>
            </a:r>
            <a:r>
              <a:rPr lang="en-US" sz="2000" kern="0" dirty="0">
                <a:solidFill>
                  <a:srgbClr val="000000"/>
                </a:solidFill>
                <a:latin typeface="Times New Roman" panose="02020603050405020304" pitchFamily="18" charset="0"/>
                <a:cs typeface="Times New Roman" panose="02020603050405020304" pitchFamily="18" charset="0"/>
              </a:rPr>
              <a:t>will </a:t>
            </a:r>
            <a:r>
              <a:rPr lang="en-US" sz="2000" b="1" u="sng" kern="0" dirty="0">
                <a:solidFill>
                  <a:srgbClr val="000000"/>
                </a:solidFill>
                <a:latin typeface="Times New Roman" panose="02020603050405020304" pitchFamily="18" charset="0"/>
                <a:cs typeface="Times New Roman" panose="02020603050405020304" pitchFamily="18" charset="0"/>
              </a:rPr>
              <a:t>require the identification of risks </a:t>
            </a:r>
            <a:r>
              <a:rPr lang="en-US" sz="2000" kern="0" dirty="0">
                <a:solidFill>
                  <a:srgbClr val="000000"/>
                </a:solidFill>
                <a:latin typeface="Times New Roman" panose="02020603050405020304" pitchFamily="18" charset="0"/>
                <a:cs typeface="Times New Roman" panose="02020603050405020304" pitchFamily="18" charset="0"/>
              </a:rPr>
              <a:t>to the business and decisions about how likely it is that the risks will materialize.</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It is also necessary to </a:t>
            </a:r>
            <a:r>
              <a:rPr lang="en-US" sz="2000" b="1" u="sng" kern="0" dirty="0">
                <a:solidFill>
                  <a:srgbClr val="000000"/>
                </a:solidFill>
                <a:latin typeface="Times New Roman" panose="02020603050405020304" pitchFamily="18" charset="0"/>
                <a:cs typeface="Times New Roman" panose="02020603050405020304" pitchFamily="18" charset="0"/>
              </a:rPr>
              <a:t>understand the impact of risks </a:t>
            </a:r>
            <a:r>
              <a:rPr lang="en-US" sz="2000" kern="0" dirty="0">
                <a:solidFill>
                  <a:srgbClr val="000000"/>
                </a:solidFill>
                <a:latin typeface="Times New Roman" panose="02020603050405020304" pitchFamily="18" charset="0"/>
                <a:cs typeface="Times New Roman" panose="02020603050405020304" pitchFamily="18" charset="0"/>
              </a:rPr>
              <a:t>on the business.</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These assessments should then be used to </a:t>
            </a:r>
            <a:r>
              <a:rPr lang="en-US" sz="2000" b="1" u="sng" kern="0" dirty="0">
                <a:solidFill>
                  <a:srgbClr val="000000"/>
                </a:solidFill>
                <a:latin typeface="Times New Roman" panose="02020603050405020304" pitchFamily="18" charset="0"/>
                <a:cs typeface="Times New Roman" panose="02020603050405020304" pitchFamily="18" charset="0"/>
              </a:rPr>
              <a:t>prioritize treatment of the risks and to agree the likelihood and impact of the risks materializing</a:t>
            </a:r>
            <a:endParaRPr lang="en-US" sz="2000" b="1" u="sng" kern="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81269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successful business continuity</a:t>
            </a:r>
          </a:p>
        </p:txBody>
      </p:sp>
      <p:sp>
        <p:nvSpPr>
          <p:cNvPr id="8" name="TextBox 7">
            <a:extLst>
              <a:ext uri="{FF2B5EF4-FFF2-40B4-BE49-F238E27FC236}">
                <a16:creationId xmlns:a16="http://schemas.microsoft.com/office/drawing/2014/main" id="{88E71474-17D1-B6C0-B32D-C74D266AC250}"/>
              </a:ext>
            </a:extLst>
          </p:cNvPr>
          <p:cNvSpPr txBox="1"/>
          <p:nvPr/>
        </p:nvSpPr>
        <p:spPr>
          <a:xfrm>
            <a:off x="1049226" y="2886769"/>
            <a:ext cx="10093548" cy="2554545"/>
          </a:xfrm>
          <a:prstGeom prst="rect">
            <a:avLst/>
          </a:prstGeom>
          <a:solidFill>
            <a:sysClr val="window" lastClr="FFFFFF">
              <a:lumMod val="65000"/>
            </a:sysClr>
          </a:solidFill>
        </p:spPr>
        <p:txBody>
          <a:bodyPr wrap="square">
            <a:spAutoFit/>
          </a:bodyPr>
          <a:lstStyle/>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Pandemic contingency plans for an organization should aim to ensure continuity of essential operations during an extended period of high illness rates in the workforce, suppliers and customers. It should ensure that employees are not exposed to a high risk of infection in their workplace and aim to resume operations rapidly and competitively as soon as the pandemic cycle is over.</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Critical business processes can be protected by allocating additional back-up personnel, diversifying activities across multiple locations and maximizing home-based working.</a:t>
            </a:r>
          </a:p>
        </p:txBody>
      </p:sp>
    </p:spTree>
    <p:extLst>
      <p:ext uri="{BB962C8B-B14F-4D97-AF65-F5344CB8AC3E}">
        <p14:creationId xmlns:p14="http://schemas.microsoft.com/office/powerpoint/2010/main" val="98287589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successful business continuity</a:t>
            </a:r>
          </a:p>
        </p:txBody>
      </p:sp>
      <p:sp>
        <p:nvSpPr>
          <p:cNvPr id="9" name="TextBox 8">
            <a:extLst>
              <a:ext uri="{FF2B5EF4-FFF2-40B4-BE49-F238E27FC236}">
                <a16:creationId xmlns:a16="http://schemas.microsoft.com/office/drawing/2014/main" id="{67099552-F911-0E35-7E08-B1D6955C1E19}"/>
              </a:ext>
            </a:extLst>
          </p:cNvPr>
          <p:cNvSpPr txBox="1"/>
          <p:nvPr/>
        </p:nvSpPr>
        <p:spPr>
          <a:xfrm>
            <a:off x="942308" y="2930160"/>
            <a:ext cx="10439400" cy="2246769"/>
          </a:xfrm>
          <a:prstGeom prst="rect">
            <a:avLst/>
          </a:prstGeom>
          <a:solidFill>
            <a:sysClr val="window" lastClr="FFFFFF">
              <a:lumMod val="65000"/>
            </a:sysClr>
          </a:solidFill>
        </p:spPr>
        <p:txBody>
          <a:bodyPr wrap="square">
            <a:spAutoFit/>
          </a:bodyPr>
          <a:lstStyle/>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Additional investments in spare workplace capacity might be needed, training more personnel to take over essential roles, and improving IT capability.</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Plans should anticipate that suppliers, equipment providers and support companies will be unable to function for some time, and stockpiles of essential supplies should be established. </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Telecommunications infrastructure may be unable to cope with the greatly increased demand.</a:t>
            </a:r>
          </a:p>
        </p:txBody>
      </p:sp>
    </p:spTree>
    <p:extLst>
      <p:ext uri="{BB962C8B-B14F-4D97-AF65-F5344CB8AC3E}">
        <p14:creationId xmlns:p14="http://schemas.microsoft.com/office/powerpoint/2010/main" val="9173552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successful business continuity</a:t>
            </a:r>
          </a:p>
        </p:txBody>
      </p:sp>
      <p:sp>
        <p:nvSpPr>
          <p:cNvPr id="8" name="TextBox 7">
            <a:extLst>
              <a:ext uri="{FF2B5EF4-FFF2-40B4-BE49-F238E27FC236}">
                <a16:creationId xmlns:a16="http://schemas.microsoft.com/office/drawing/2014/main" id="{387A10BD-4399-7658-E9B1-C8AE556D13E4}"/>
              </a:ext>
            </a:extLst>
          </p:cNvPr>
          <p:cNvSpPr txBox="1"/>
          <p:nvPr/>
        </p:nvSpPr>
        <p:spPr>
          <a:xfrm>
            <a:off x="952500" y="2836554"/>
            <a:ext cx="10287000" cy="2862322"/>
          </a:xfrm>
          <a:prstGeom prst="rect">
            <a:avLst/>
          </a:prstGeom>
          <a:solidFill>
            <a:sysClr val="window" lastClr="FFFFFF">
              <a:lumMod val="65000"/>
            </a:sysClr>
          </a:solidFill>
        </p:spPr>
        <p:txBody>
          <a:bodyPr wrap="square">
            <a:spAutoFit/>
          </a:bodyPr>
          <a:lstStyle/>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During a pandemic, employees are likely to become infected from their families, their children or contacts outside the workplace. </a:t>
            </a: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Social contacts in the workplace then spread infection through the workforce. </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Lower-contact work environment practices that minimize the risk of infection spread include a well-informed workforce, fewer face-to-face meetings,  rigorous hygiene and frequent biological cleaning of common area surfaces. Ultimately it may be necessary to close offices to prevent the spread of a virulent virus.</a:t>
            </a:r>
          </a:p>
        </p:txBody>
      </p:sp>
    </p:spTree>
    <p:extLst>
      <p:ext uri="{BB962C8B-B14F-4D97-AF65-F5344CB8AC3E}">
        <p14:creationId xmlns:p14="http://schemas.microsoft.com/office/powerpoint/2010/main" val="5206396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successful business continuity</a:t>
            </a:r>
          </a:p>
        </p:txBody>
      </p:sp>
      <p:sp>
        <p:nvSpPr>
          <p:cNvPr id="9" name="TextBox 8">
            <a:extLst>
              <a:ext uri="{FF2B5EF4-FFF2-40B4-BE49-F238E27FC236}">
                <a16:creationId xmlns:a16="http://schemas.microsoft.com/office/drawing/2014/main" id="{C322BE69-518E-4328-DD64-245D5950A578}"/>
              </a:ext>
            </a:extLst>
          </p:cNvPr>
          <p:cNvSpPr txBox="1"/>
          <p:nvPr/>
        </p:nvSpPr>
        <p:spPr>
          <a:xfrm>
            <a:off x="1049226" y="3088544"/>
            <a:ext cx="10093548" cy="1938992"/>
          </a:xfrm>
          <a:prstGeom prst="rect">
            <a:avLst/>
          </a:prstGeom>
          <a:solidFill>
            <a:sysClr val="window" lastClr="FFFFFF">
              <a:lumMod val="65000"/>
            </a:sysClr>
          </a:solidFill>
        </p:spPr>
        <p:txBody>
          <a:bodyPr wrap="square">
            <a:spAutoFit/>
          </a:bodyPr>
          <a:lstStyle/>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Staff who recover from a case of pandemic influenza are unlikely to catch it again and are no longer infectious to others.</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 Recovered and vaccinated staff can return to work. As the pandemic subsides, resuming operations rapidly and efficiently could become a competitive issue.</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985988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impact analysis (BIA)</a:t>
            </a:r>
          </a:p>
        </p:txBody>
      </p:sp>
      <p:sp>
        <p:nvSpPr>
          <p:cNvPr id="8" name="TextBox 7">
            <a:extLst>
              <a:ext uri="{FF2B5EF4-FFF2-40B4-BE49-F238E27FC236}">
                <a16:creationId xmlns:a16="http://schemas.microsoft.com/office/drawing/2014/main" id="{C5D7A744-A4BC-1CD8-0118-1E588428365C}"/>
              </a:ext>
            </a:extLst>
          </p:cNvPr>
          <p:cNvSpPr txBox="1"/>
          <p:nvPr/>
        </p:nvSpPr>
        <p:spPr>
          <a:xfrm>
            <a:off x="942308" y="2949534"/>
            <a:ext cx="10007118" cy="2554545"/>
          </a:xfrm>
          <a:prstGeom prst="rect">
            <a:avLst/>
          </a:prstGeom>
          <a:noFill/>
        </p:spPr>
        <p:txBody>
          <a:bodyPr wrap="square">
            <a:spAutoFit/>
          </a:bodyPr>
          <a:lstStyle/>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A </a:t>
            </a:r>
            <a:r>
              <a:rPr lang="en-US" sz="2000" b="1" u="sng" kern="0" dirty="0">
                <a:solidFill>
                  <a:prstClr val="black"/>
                </a:solidFill>
                <a:latin typeface="Times New Roman" panose="02020603050405020304" pitchFamily="18" charset="0"/>
                <a:cs typeface="Times New Roman" panose="02020603050405020304" pitchFamily="18" charset="0"/>
              </a:rPr>
              <a:t>critical part of ensuring</a:t>
            </a:r>
            <a:r>
              <a:rPr lang="en-US" sz="2000" kern="0" dirty="0">
                <a:solidFill>
                  <a:prstClr val="black"/>
                </a:solidFill>
                <a:latin typeface="Times New Roman" panose="02020603050405020304" pitchFamily="18" charset="0"/>
                <a:cs typeface="Times New Roman" panose="02020603050405020304" pitchFamily="18" charset="0"/>
              </a:rPr>
              <a:t> that adequate </a:t>
            </a:r>
            <a:r>
              <a:rPr lang="en-US" sz="2000" b="1" u="sng" kern="0" dirty="0">
                <a:solidFill>
                  <a:prstClr val="black"/>
                </a:solidFill>
                <a:latin typeface="Times New Roman" panose="02020603050405020304" pitchFamily="18" charset="0"/>
                <a:cs typeface="Times New Roman" panose="02020603050405020304" pitchFamily="18" charset="0"/>
              </a:rPr>
              <a:t>business continuity plans and disaster recovery plans </a:t>
            </a:r>
            <a:r>
              <a:rPr lang="en-US" sz="2000" kern="0" dirty="0">
                <a:solidFill>
                  <a:prstClr val="black"/>
                </a:solidFill>
                <a:latin typeface="Times New Roman" panose="02020603050405020304" pitchFamily="18" charset="0"/>
                <a:cs typeface="Times New Roman" panose="02020603050405020304" pitchFamily="18" charset="0"/>
              </a:rPr>
              <a:t>are in place is completion of </a:t>
            </a:r>
            <a:r>
              <a:rPr lang="en-US" sz="2000" b="1" u="sng" kern="0" dirty="0">
                <a:solidFill>
                  <a:prstClr val="black"/>
                </a:solidFill>
                <a:latin typeface="Times New Roman" panose="02020603050405020304" pitchFamily="18" charset="0"/>
                <a:cs typeface="Times New Roman" panose="02020603050405020304" pitchFamily="18" charset="0"/>
              </a:rPr>
              <a:t>a business impact analysis (BIA). </a:t>
            </a:r>
          </a:p>
          <a:p>
            <a:pPr marL="285750" indent="-28575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The </a:t>
            </a:r>
            <a:r>
              <a:rPr lang="en-US" sz="2000" b="1" u="sng" kern="0" dirty="0">
                <a:solidFill>
                  <a:prstClr val="black"/>
                </a:solidFill>
                <a:latin typeface="Times New Roman" panose="02020603050405020304" pitchFamily="18" charset="0"/>
                <a:cs typeface="Times New Roman" panose="02020603050405020304" pitchFamily="18" charset="0"/>
              </a:rPr>
              <a:t>BIA</a:t>
            </a:r>
            <a:r>
              <a:rPr lang="en-US" sz="2000" kern="0" dirty="0">
                <a:solidFill>
                  <a:prstClr val="black"/>
                </a:solidFill>
                <a:latin typeface="Times New Roman" panose="02020603050405020304" pitchFamily="18" charset="0"/>
                <a:cs typeface="Times New Roman" panose="02020603050405020304" pitchFamily="18" charset="0"/>
              </a:rPr>
              <a:t> will identify the </a:t>
            </a:r>
            <a:r>
              <a:rPr lang="en-US" sz="2000" b="1" u="sng" kern="0" dirty="0">
                <a:solidFill>
                  <a:prstClr val="black"/>
                </a:solidFill>
                <a:latin typeface="Times New Roman" panose="02020603050405020304" pitchFamily="18" charset="0"/>
                <a:cs typeface="Times New Roman" panose="02020603050405020304" pitchFamily="18" charset="0"/>
              </a:rPr>
              <a:t>critical nature of each business function </a:t>
            </a:r>
            <a:r>
              <a:rPr lang="en-US" sz="2000" kern="0" dirty="0">
                <a:solidFill>
                  <a:prstClr val="black"/>
                </a:solidFill>
                <a:latin typeface="Times New Roman" panose="02020603050405020304" pitchFamily="18" charset="0"/>
                <a:cs typeface="Times New Roman" panose="02020603050405020304" pitchFamily="18" charset="0"/>
              </a:rPr>
              <a:t>by assessment of </a:t>
            </a:r>
            <a:r>
              <a:rPr lang="en-US" sz="2000" b="1" u="sng" kern="0" dirty="0">
                <a:solidFill>
                  <a:prstClr val="black"/>
                </a:solidFill>
                <a:latin typeface="Times New Roman" panose="02020603050405020304" pitchFamily="18" charset="0"/>
                <a:cs typeface="Times New Roman" panose="02020603050405020304" pitchFamily="18" charset="0"/>
              </a:rPr>
              <a:t>the impact of interruption </a:t>
            </a:r>
            <a:r>
              <a:rPr lang="en-US" sz="2000" kern="0" dirty="0">
                <a:solidFill>
                  <a:prstClr val="black"/>
                </a:solidFill>
                <a:latin typeface="Times New Roman" panose="02020603050405020304" pitchFamily="18" charset="0"/>
                <a:cs typeface="Times New Roman" panose="02020603050405020304" pitchFamily="18" charset="0"/>
              </a:rPr>
              <a:t>to that activity. </a:t>
            </a:r>
          </a:p>
          <a:p>
            <a:pPr marL="285750" indent="-28575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This information will be required in order to identify appropriate </a:t>
            </a:r>
            <a:r>
              <a:rPr lang="en-US" sz="2000" b="1" u="sng" kern="0" dirty="0">
                <a:solidFill>
                  <a:prstClr val="black"/>
                </a:solidFill>
                <a:latin typeface="Times New Roman" panose="02020603050405020304" pitchFamily="18" charset="0"/>
                <a:cs typeface="Times New Roman" panose="02020603050405020304" pitchFamily="18" charset="0"/>
              </a:rPr>
              <a:t>continuity strategies for each function.</a:t>
            </a:r>
          </a:p>
        </p:txBody>
      </p:sp>
    </p:spTree>
    <p:extLst>
      <p:ext uri="{BB962C8B-B14F-4D97-AF65-F5344CB8AC3E}">
        <p14:creationId xmlns:p14="http://schemas.microsoft.com/office/powerpoint/2010/main" val="196355807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impact analysis (BIA)</a:t>
            </a:r>
          </a:p>
        </p:txBody>
      </p:sp>
      <p:sp>
        <p:nvSpPr>
          <p:cNvPr id="9" name="TextBox 8">
            <a:extLst>
              <a:ext uri="{FF2B5EF4-FFF2-40B4-BE49-F238E27FC236}">
                <a16:creationId xmlns:a16="http://schemas.microsoft.com/office/drawing/2014/main" id="{54C3B149-321E-0101-185A-698D2C4512AF}"/>
              </a:ext>
            </a:extLst>
          </p:cNvPr>
          <p:cNvSpPr txBox="1"/>
          <p:nvPr/>
        </p:nvSpPr>
        <p:spPr>
          <a:xfrm>
            <a:off x="1092441" y="2930160"/>
            <a:ext cx="10007118" cy="1938992"/>
          </a:xfrm>
          <a:prstGeom prst="rect">
            <a:avLst/>
          </a:prstGeom>
          <a:noFill/>
        </p:spPr>
        <p:txBody>
          <a:bodyPr wrap="square">
            <a:spAutoFit/>
          </a:bodyPr>
          <a:lstStyle/>
          <a:p>
            <a:pPr marL="285750" indent="-285750" algn="just">
              <a:buFont typeface="Wingdings" panose="05000000000000000000" pitchFamily="2" charset="2"/>
              <a:buChar char="§"/>
              <a:defRPr/>
            </a:pPr>
            <a:r>
              <a:rPr lang="en-US" sz="2000" b="1" u="sng" kern="0" dirty="0">
                <a:solidFill>
                  <a:prstClr val="black"/>
                </a:solidFill>
                <a:latin typeface="Times New Roman" panose="02020603050405020304" pitchFamily="18" charset="0"/>
                <a:cs typeface="Times New Roman" panose="02020603050405020304" pitchFamily="18" charset="0"/>
              </a:rPr>
              <a:t>The BIA is similar to the risk assessment </a:t>
            </a:r>
            <a:r>
              <a:rPr lang="en-US" sz="2000" kern="0" dirty="0">
                <a:solidFill>
                  <a:prstClr val="black"/>
                </a:solidFill>
                <a:latin typeface="Times New Roman" panose="02020603050405020304" pitchFamily="18" charset="0"/>
                <a:cs typeface="Times New Roman" panose="02020603050405020304" pitchFamily="18" charset="0"/>
              </a:rPr>
              <a:t>that is undertaken as part of the overall risk management process. </a:t>
            </a:r>
          </a:p>
          <a:p>
            <a:pPr marL="285750" indent="-28575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However, </a:t>
            </a:r>
            <a:r>
              <a:rPr lang="en-US" sz="2000" b="1" u="sng" kern="0" dirty="0">
                <a:solidFill>
                  <a:prstClr val="black"/>
                </a:solidFill>
                <a:latin typeface="Times New Roman" panose="02020603050405020304" pitchFamily="18" charset="0"/>
                <a:cs typeface="Times New Roman" panose="02020603050405020304" pitchFamily="18" charset="0"/>
              </a:rPr>
              <a:t>the critical difference from BCP </a:t>
            </a:r>
            <a:r>
              <a:rPr lang="en-US" sz="2000" kern="0" dirty="0">
                <a:solidFill>
                  <a:prstClr val="black"/>
                </a:solidFill>
                <a:latin typeface="Times New Roman" panose="02020603050405020304" pitchFamily="18" charset="0"/>
                <a:cs typeface="Times New Roman" panose="02020603050405020304" pitchFamily="18" charset="0"/>
              </a:rPr>
              <a:t>is that the emphasis of </a:t>
            </a:r>
            <a:r>
              <a:rPr lang="en-US" sz="2000" b="1" u="sng" kern="0" dirty="0">
                <a:solidFill>
                  <a:prstClr val="black"/>
                </a:solidFill>
                <a:latin typeface="Times New Roman" panose="02020603050405020304" pitchFamily="18" charset="0"/>
                <a:cs typeface="Times New Roman" panose="02020603050405020304" pitchFamily="18" charset="0"/>
              </a:rPr>
              <a:t>a BIA is the identification of the relative importance and criticality of each function</a:t>
            </a:r>
            <a:r>
              <a:rPr lang="en-US" sz="2000" kern="0" dirty="0">
                <a:solidFill>
                  <a:prstClr val="black"/>
                </a:solidFill>
                <a:latin typeface="Times New Roman" panose="02020603050405020304" pitchFamily="18" charset="0"/>
                <a:cs typeface="Times New Roman" panose="02020603050405020304" pitchFamily="18" charset="0"/>
              </a:rPr>
              <a:t>, rather than identifying the events that could undermine that particular function.</a:t>
            </a:r>
          </a:p>
        </p:txBody>
      </p:sp>
    </p:spTree>
    <p:extLst>
      <p:ext uri="{BB962C8B-B14F-4D97-AF65-F5344CB8AC3E}">
        <p14:creationId xmlns:p14="http://schemas.microsoft.com/office/powerpoint/2010/main" val="22000378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impact analysis (BIA)</a:t>
            </a:r>
          </a:p>
        </p:txBody>
      </p:sp>
      <p:sp>
        <p:nvSpPr>
          <p:cNvPr id="8" name="TextBox 7">
            <a:extLst>
              <a:ext uri="{FF2B5EF4-FFF2-40B4-BE49-F238E27FC236}">
                <a16:creationId xmlns:a16="http://schemas.microsoft.com/office/drawing/2014/main" id="{02270241-C35B-296D-D524-4305E6C6096C}"/>
              </a:ext>
            </a:extLst>
          </p:cNvPr>
          <p:cNvSpPr txBox="1"/>
          <p:nvPr/>
        </p:nvSpPr>
        <p:spPr>
          <a:xfrm>
            <a:off x="802190" y="2964104"/>
            <a:ext cx="10587619" cy="2554545"/>
          </a:xfrm>
          <a:prstGeom prst="rect">
            <a:avLst/>
          </a:prstGeom>
          <a:noFill/>
        </p:spPr>
        <p:txBody>
          <a:bodyPr wrap="square">
            <a:spAutoFit/>
          </a:bodyPr>
          <a:lstStyle/>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Therefore, the risk assessment and the BIA are related and could well be undertaken together.</a:t>
            </a:r>
          </a:p>
          <a:p>
            <a:pPr marL="342900" indent="-34290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 The risk assessment will </a:t>
            </a:r>
            <a:r>
              <a:rPr lang="en-US" sz="2000" b="1" u="sng" kern="0" dirty="0">
                <a:solidFill>
                  <a:prstClr val="black"/>
                </a:solidFill>
                <a:latin typeface="Times New Roman" panose="02020603050405020304" pitchFamily="18" charset="0"/>
                <a:cs typeface="Times New Roman" panose="02020603050405020304" pitchFamily="18" charset="0"/>
              </a:rPr>
              <a:t>help in identifying the risks that might threaten </a:t>
            </a:r>
            <a:r>
              <a:rPr lang="en-US" sz="2000" kern="0" dirty="0">
                <a:solidFill>
                  <a:prstClr val="black"/>
                </a:solidFill>
                <a:latin typeface="Times New Roman" panose="02020603050405020304" pitchFamily="18" charset="0"/>
                <a:cs typeface="Times New Roman" panose="02020603050405020304" pitchFamily="18" charset="0"/>
              </a:rPr>
              <a:t>the achievement of the </a:t>
            </a:r>
            <a:r>
              <a:rPr lang="en-US" sz="2000" b="1" u="sng" kern="0" dirty="0">
                <a:solidFill>
                  <a:prstClr val="black"/>
                </a:solidFill>
                <a:latin typeface="Times New Roman" panose="02020603050405020304" pitchFamily="18" charset="0"/>
                <a:cs typeface="Times New Roman" panose="02020603050405020304" pitchFamily="18" charset="0"/>
              </a:rPr>
              <a:t>business continuity objectives. </a:t>
            </a:r>
          </a:p>
          <a:p>
            <a:pPr marL="342900" indent="-34290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For a television company, broadcasting continuity in excess of 99.9 per cent is likely to be the target and may even be a requirement imposed by the licensing authority. Both risk assessment and BIA require a structured and systematic approach.</a:t>
            </a:r>
          </a:p>
        </p:txBody>
      </p:sp>
    </p:spTree>
    <p:extLst>
      <p:ext uri="{BB962C8B-B14F-4D97-AF65-F5344CB8AC3E}">
        <p14:creationId xmlns:p14="http://schemas.microsoft.com/office/powerpoint/2010/main" val="20804585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impact analysis (BIA)</a:t>
            </a:r>
          </a:p>
        </p:txBody>
      </p:sp>
      <p:sp>
        <p:nvSpPr>
          <p:cNvPr id="9" name="TextBox 8">
            <a:extLst>
              <a:ext uri="{FF2B5EF4-FFF2-40B4-BE49-F238E27FC236}">
                <a16:creationId xmlns:a16="http://schemas.microsoft.com/office/drawing/2014/main" id="{1CA0FB02-F1C5-0A29-455B-DAE9C0F41242}"/>
              </a:ext>
            </a:extLst>
          </p:cNvPr>
          <p:cNvSpPr txBox="1"/>
          <p:nvPr/>
        </p:nvSpPr>
        <p:spPr>
          <a:xfrm>
            <a:off x="942308" y="3156451"/>
            <a:ext cx="10007118" cy="2246769"/>
          </a:xfrm>
          <a:prstGeom prst="rect">
            <a:avLst/>
          </a:prstGeom>
          <a:noFill/>
        </p:spPr>
        <p:txBody>
          <a:bodyPr wrap="square">
            <a:spAutoFit/>
          </a:bodyPr>
          <a:lstStyle/>
          <a:p>
            <a:pPr algn="just">
              <a:defRPr/>
            </a:pPr>
            <a:r>
              <a:rPr lang="en-US" sz="2000" b="1" u="sng" kern="0" dirty="0">
                <a:solidFill>
                  <a:prstClr val="black"/>
                </a:solidFill>
                <a:latin typeface="Times New Roman" panose="02020603050405020304" pitchFamily="18" charset="0"/>
                <a:cs typeface="Times New Roman" panose="02020603050405020304" pitchFamily="18" charset="0"/>
              </a:rPr>
              <a:t>The business impact analysis has three clear purposes, as follows:</a:t>
            </a: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514350" indent="-514350" algn="just">
              <a:buFontTx/>
              <a:buAutoNum type="arabicPeriod"/>
              <a:defRPr/>
            </a:pPr>
            <a:r>
              <a:rPr lang="en-US" sz="2000" b="1" u="sng" kern="0" dirty="0">
                <a:solidFill>
                  <a:prstClr val="black"/>
                </a:solidFill>
                <a:latin typeface="Times New Roman" panose="02020603050405020304" pitchFamily="18" charset="0"/>
                <a:cs typeface="Times New Roman" panose="02020603050405020304" pitchFamily="18" charset="0"/>
              </a:rPr>
              <a:t>Identify mission-critical activities </a:t>
            </a:r>
            <a:r>
              <a:rPr lang="en-US" sz="2000" kern="0" dirty="0">
                <a:solidFill>
                  <a:prstClr val="black"/>
                </a:solidFill>
                <a:latin typeface="Times New Roman" panose="02020603050405020304" pitchFamily="18" charset="0"/>
                <a:cs typeface="Times New Roman" panose="02020603050405020304" pitchFamily="18" charset="0"/>
              </a:rPr>
              <a:t>and the required recovery time in the event of disruption. </a:t>
            </a: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a:p>
            <a:pPr algn="just">
              <a:defRPr/>
            </a:pPr>
            <a:r>
              <a:rPr lang="en-US" sz="2000" kern="0" dirty="0">
                <a:solidFill>
                  <a:prstClr val="black"/>
                </a:solidFill>
                <a:latin typeface="Times New Roman" panose="02020603050405020304" pitchFamily="18" charset="0"/>
                <a:cs typeface="Times New Roman" panose="02020603050405020304" pitchFamily="18" charset="0"/>
              </a:rPr>
              <a:t>This identification activity will establish the timeframe within which the critical functions must be resumed after the disruptive event.</a:t>
            </a:r>
          </a:p>
        </p:txBody>
      </p:sp>
    </p:spTree>
    <p:extLst>
      <p:ext uri="{BB962C8B-B14F-4D97-AF65-F5344CB8AC3E}">
        <p14:creationId xmlns:p14="http://schemas.microsoft.com/office/powerpoint/2010/main" val="28814226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impact analysis (BIA)</a:t>
            </a:r>
          </a:p>
        </p:txBody>
      </p:sp>
      <p:sp>
        <p:nvSpPr>
          <p:cNvPr id="8" name="TextBox 7">
            <a:extLst>
              <a:ext uri="{FF2B5EF4-FFF2-40B4-BE49-F238E27FC236}">
                <a16:creationId xmlns:a16="http://schemas.microsoft.com/office/drawing/2014/main" id="{6B47EE62-A925-566F-1D7E-92B982DAC3CA}"/>
              </a:ext>
            </a:extLst>
          </p:cNvPr>
          <p:cNvSpPr txBox="1"/>
          <p:nvPr/>
        </p:nvSpPr>
        <p:spPr>
          <a:xfrm>
            <a:off x="1152390" y="3088544"/>
            <a:ext cx="10007118" cy="1938992"/>
          </a:xfrm>
          <a:prstGeom prst="rect">
            <a:avLst/>
          </a:prstGeom>
          <a:noFill/>
        </p:spPr>
        <p:txBody>
          <a:bodyPr wrap="square">
            <a:spAutoFit/>
          </a:bodyPr>
          <a:lstStyle/>
          <a:p>
            <a:pPr algn="just">
              <a:defRPr/>
            </a:pPr>
            <a:r>
              <a:rPr lang="en-US" sz="2000" b="1" u="sng" kern="0" dirty="0">
                <a:solidFill>
                  <a:prstClr val="black"/>
                </a:solidFill>
                <a:latin typeface="Times New Roman" panose="02020603050405020304" pitchFamily="18" charset="0"/>
                <a:cs typeface="Times New Roman" panose="02020603050405020304" pitchFamily="18" charset="0"/>
              </a:rPr>
              <a:t>The business impact analysis has three clear purposes, as follows:</a:t>
            </a: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a:p>
            <a:pPr algn="just">
              <a:defRPr/>
            </a:pPr>
            <a:r>
              <a:rPr lang="en-US" sz="2000" kern="0" dirty="0">
                <a:solidFill>
                  <a:prstClr val="black"/>
                </a:solidFill>
                <a:latin typeface="Times New Roman" panose="02020603050405020304" pitchFamily="18" charset="0"/>
                <a:cs typeface="Times New Roman" panose="02020603050405020304" pitchFamily="18" charset="0"/>
              </a:rPr>
              <a:t>2. </a:t>
            </a:r>
            <a:r>
              <a:rPr lang="en-US" sz="2000" b="1" u="sng" kern="0" dirty="0">
                <a:solidFill>
                  <a:prstClr val="black"/>
                </a:solidFill>
                <a:latin typeface="Times New Roman" panose="02020603050405020304" pitchFamily="18" charset="0"/>
                <a:cs typeface="Times New Roman" panose="02020603050405020304" pitchFamily="18" charset="0"/>
              </a:rPr>
              <a:t>Establish the impact potential and the resource requirements </a:t>
            </a:r>
            <a:r>
              <a:rPr lang="en-US" sz="2000" kern="0" dirty="0">
                <a:solidFill>
                  <a:prstClr val="black"/>
                </a:solidFill>
                <a:latin typeface="Times New Roman" panose="02020603050405020304" pitchFamily="18" charset="0"/>
                <a:cs typeface="Times New Roman" panose="02020603050405020304" pitchFamily="18" charset="0"/>
              </a:rPr>
              <a:t>for recovery within the agreed timescale. </a:t>
            </a:r>
          </a:p>
          <a:p>
            <a:pPr algn="just">
              <a:defRPr/>
            </a:pPr>
            <a:r>
              <a:rPr lang="en-US" sz="2000" kern="0" dirty="0">
                <a:solidFill>
                  <a:prstClr val="black"/>
                </a:solidFill>
                <a:latin typeface="Times New Roman" panose="02020603050405020304" pitchFamily="18" charset="0"/>
                <a:cs typeface="Times New Roman" panose="02020603050405020304" pitchFamily="18" charset="0"/>
              </a:rPr>
              <a:t>The business requirements for recovery of the critical function must be established.</a:t>
            </a: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744388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4427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impact analysis (BIA)</a:t>
            </a:r>
          </a:p>
        </p:txBody>
      </p:sp>
      <p:sp>
        <p:nvSpPr>
          <p:cNvPr id="9" name="TextBox 8">
            <a:extLst>
              <a:ext uri="{FF2B5EF4-FFF2-40B4-BE49-F238E27FC236}">
                <a16:creationId xmlns:a16="http://schemas.microsoft.com/office/drawing/2014/main" id="{416974A7-DA61-BF40-F86A-6BA4C4CAD3B7}"/>
              </a:ext>
            </a:extLst>
          </p:cNvPr>
          <p:cNvSpPr txBox="1"/>
          <p:nvPr/>
        </p:nvSpPr>
        <p:spPr>
          <a:xfrm>
            <a:off x="1152390" y="3114826"/>
            <a:ext cx="10007118" cy="1631216"/>
          </a:xfrm>
          <a:prstGeom prst="rect">
            <a:avLst/>
          </a:prstGeom>
          <a:noFill/>
        </p:spPr>
        <p:txBody>
          <a:bodyPr wrap="square">
            <a:spAutoFit/>
          </a:bodyPr>
          <a:lstStyle/>
          <a:p>
            <a:pPr algn="just">
              <a:defRPr/>
            </a:pPr>
            <a:r>
              <a:rPr lang="en-US" sz="2000" b="1" u="sng" kern="0" dirty="0">
                <a:solidFill>
                  <a:prstClr val="black"/>
                </a:solidFill>
                <a:latin typeface="Times New Roman" panose="02020603050405020304" pitchFamily="18" charset="0"/>
                <a:cs typeface="Times New Roman" panose="02020603050405020304" pitchFamily="18" charset="0"/>
              </a:rPr>
              <a:t>The business impact analysis has three clear purposes, as follows:</a:t>
            </a: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a:p>
            <a:pPr algn="just">
              <a:defRPr/>
            </a:pPr>
            <a:r>
              <a:rPr lang="en-US" sz="2000" kern="0" dirty="0">
                <a:solidFill>
                  <a:prstClr val="black"/>
                </a:solidFill>
                <a:latin typeface="Times New Roman" panose="02020603050405020304" pitchFamily="18" charset="0"/>
                <a:cs typeface="Times New Roman" panose="02020603050405020304" pitchFamily="18" charset="0"/>
              </a:rPr>
              <a:t>3. </a:t>
            </a:r>
            <a:r>
              <a:rPr lang="en-US" sz="2000" b="1" u="sng" kern="0" dirty="0">
                <a:solidFill>
                  <a:prstClr val="black"/>
                </a:solidFill>
                <a:latin typeface="Times New Roman" panose="02020603050405020304" pitchFamily="18" charset="0"/>
                <a:cs typeface="Times New Roman" panose="02020603050405020304" pitchFamily="18" charset="0"/>
              </a:rPr>
              <a:t>Determine whether the likely impact is within the risk appetite </a:t>
            </a:r>
            <a:r>
              <a:rPr lang="en-US" sz="2000" kern="0" dirty="0">
                <a:solidFill>
                  <a:prstClr val="black"/>
                </a:solidFill>
                <a:latin typeface="Times New Roman" panose="02020603050405020304" pitchFamily="18" charset="0"/>
                <a:cs typeface="Times New Roman" panose="02020603050405020304" pitchFamily="18" charset="0"/>
              </a:rPr>
              <a:t>of the organization as the basis for business continuity strategy.</a:t>
            </a:r>
          </a:p>
          <a:p>
            <a:pPr algn="just">
              <a:defRPr/>
            </a:pPr>
            <a:r>
              <a:rPr lang="en-US" sz="2000" kern="0" dirty="0">
                <a:solidFill>
                  <a:prstClr val="black"/>
                </a:solidFill>
                <a:latin typeface="Times New Roman" panose="02020603050405020304" pitchFamily="18" charset="0"/>
                <a:cs typeface="Times New Roman" panose="02020603050405020304" pitchFamily="18" charset="0"/>
              </a:rPr>
              <a:t> The technical requirements for recovery of the critical function also need to be established.</a:t>
            </a:r>
          </a:p>
        </p:txBody>
      </p:sp>
    </p:spTree>
    <p:extLst>
      <p:ext uri="{BB962C8B-B14F-4D97-AF65-F5344CB8AC3E}">
        <p14:creationId xmlns:p14="http://schemas.microsoft.com/office/powerpoint/2010/main" val="16733211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and ERM</a:t>
            </a:r>
          </a:p>
        </p:txBody>
      </p:sp>
      <p:sp>
        <p:nvSpPr>
          <p:cNvPr id="8" name="TextBox 7">
            <a:extLst>
              <a:ext uri="{FF2B5EF4-FFF2-40B4-BE49-F238E27FC236}">
                <a16:creationId xmlns:a16="http://schemas.microsoft.com/office/drawing/2014/main" id="{DC5BFA7C-7A71-EBB4-A0D0-AC8FAB0B393C}"/>
              </a:ext>
            </a:extLst>
          </p:cNvPr>
          <p:cNvSpPr txBox="1"/>
          <p:nvPr/>
        </p:nvSpPr>
        <p:spPr>
          <a:xfrm>
            <a:off x="1225285" y="2961573"/>
            <a:ext cx="10152747" cy="2554545"/>
          </a:xfrm>
          <a:prstGeom prst="rect">
            <a:avLst/>
          </a:prstGeom>
          <a:noFill/>
        </p:spPr>
        <p:txBody>
          <a:bodyPr wrap="square">
            <a:spAutoFit/>
          </a:bodyPr>
          <a:lstStyle/>
          <a:p>
            <a:pPr algn="just">
              <a:defRPr/>
            </a:pPr>
            <a:r>
              <a:rPr lang="en-US" sz="2000" b="1" u="sng" kern="0" dirty="0">
                <a:solidFill>
                  <a:prstClr val="black"/>
                </a:solidFill>
                <a:latin typeface="Times New Roman" panose="02020603050405020304" pitchFamily="18" charset="0"/>
                <a:cs typeface="Times New Roman" panose="02020603050405020304" pitchFamily="18" charset="0"/>
              </a:rPr>
              <a:t>There is an obvious link between BCP and enterprise risk management (ERM).</a:t>
            </a:r>
          </a:p>
          <a:p>
            <a:pPr algn="just">
              <a:defRPr/>
            </a:pPr>
            <a:endParaRPr lang="en-US" sz="2000" b="1" u="sng" kern="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b="1" u="sng" kern="0" dirty="0">
                <a:solidFill>
                  <a:prstClr val="black"/>
                </a:solidFill>
                <a:latin typeface="Times New Roman" panose="02020603050405020304" pitchFamily="18" charset="0"/>
                <a:cs typeface="Times New Roman" panose="02020603050405020304" pitchFamily="18" charset="0"/>
              </a:rPr>
              <a:t>ERM</a:t>
            </a:r>
            <a:r>
              <a:rPr lang="en-US" sz="2000" kern="0" dirty="0">
                <a:solidFill>
                  <a:prstClr val="black"/>
                </a:solidFill>
                <a:latin typeface="Times New Roman" panose="02020603050405020304" pitchFamily="18" charset="0"/>
                <a:cs typeface="Times New Roman" panose="02020603050405020304" pitchFamily="18" charset="0"/>
              </a:rPr>
              <a:t> is </a:t>
            </a:r>
            <a:r>
              <a:rPr lang="en-US" sz="2000" b="1" u="sng" kern="0" dirty="0">
                <a:solidFill>
                  <a:prstClr val="black"/>
                </a:solidFill>
                <a:latin typeface="Times New Roman" panose="02020603050405020304" pitchFamily="18" charset="0"/>
                <a:cs typeface="Times New Roman" panose="02020603050405020304" pitchFamily="18" charset="0"/>
              </a:rPr>
              <a:t>concerned with the risks facing the whole organization </a:t>
            </a:r>
            <a:r>
              <a:rPr lang="en-US" sz="2000" kern="0" dirty="0">
                <a:solidFill>
                  <a:prstClr val="black"/>
                </a:solidFill>
                <a:latin typeface="Times New Roman" panose="02020603050405020304" pitchFamily="18" charset="0"/>
                <a:cs typeface="Times New Roman" panose="02020603050405020304" pitchFamily="18" charset="0"/>
              </a:rPr>
              <a:t>and </a:t>
            </a:r>
            <a:r>
              <a:rPr lang="en-US" sz="2000" b="1" u="sng" kern="0" dirty="0">
                <a:solidFill>
                  <a:prstClr val="black"/>
                </a:solidFill>
                <a:latin typeface="Times New Roman" panose="02020603050405020304" pitchFamily="18" charset="0"/>
                <a:cs typeface="Times New Roman" panose="02020603050405020304" pitchFamily="18" charset="0"/>
              </a:rPr>
              <a:t>BCP</a:t>
            </a:r>
            <a:r>
              <a:rPr lang="en-US" sz="2000" kern="0" dirty="0">
                <a:solidFill>
                  <a:prstClr val="black"/>
                </a:solidFill>
                <a:latin typeface="Times New Roman" panose="02020603050405020304" pitchFamily="18" charset="0"/>
                <a:cs typeface="Times New Roman" panose="02020603050405020304" pitchFamily="18" charset="0"/>
              </a:rPr>
              <a:t> takes an approach that business continuity arrangements should be in place. </a:t>
            </a:r>
          </a:p>
          <a:p>
            <a:pPr marL="342900" indent="-34290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The BCP approach </a:t>
            </a:r>
            <a:r>
              <a:rPr lang="en-US" sz="2000" kern="0" dirty="0">
                <a:solidFill>
                  <a:srgbClr val="000000"/>
                </a:solidFill>
                <a:latin typeface="Times New Roman" panose="02020603050405020304" pitchFamily="18" charset="0"/>
                <a:cs typeface="Times New Roman" panose="02020603050405020304" pitchFamily="18" charset="0"/>
              </a:rPr>
              <a:t>is to look at the continuity of operations across the whole organization.</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795007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and ERM</a:t>
            </a:r>
          </a:p>
        </p:txBody>
      </p:sp>
      <p:sp>
        <p:nvSpPr>
          <p:cNvPr id="9" name="TextBox 8">
            <a:extLst>
              <a:ext uri="{FF2B5EF4-FFF2-40B4-BE49-F238E27FC236}">
                <a16:creationId xmlns:a16="http://schemas.microsoft.com/office/drawing/2014/main" id="{6448EA36-AFAA-4F07-D824-165910D55B90}"/>
              </a:ext>
            </a:extLst>
          </p:cNvPr>
          <p:cNvSpPr txBox="1"/>
          <p:nvPr/>
        </p:nvSpPr>
        <p:spPr>
          <a:xfrm>
            <a:off x="1152390" y="2608706"/>
            <a:ext cx="10245602" cy="3170099"/>
          </a:xfrm>
          <a:prstGeom prst="rect">
            <a:avLst/>
          </a:prstGeom>
          <a:no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There is an obvious link between BCP and enterprise risk management (ERM).</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Ensuring continuity is obviously part </a:t>
            </a: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of an ERM approach. It should therefore be considered that BCP is part of ERM, but it is not the whole of ERM activity. </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Nevertheless, there is a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strong similarity in approach and the business continuity and disaster recovery activities should take place within the context of a broader ERM initiative, as appropriate.</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Both approaches seek to achieve continuity </a:t>
            </a:r>
            <a:r>
              <a:rPr kumimoji="0" lang="en-US" sz="2000" b="1"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of effective and efficient core business processes</a:t>
            </a:r>
            <a:endPar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65839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and ERM</a:t>
            </a:r>
          </a:p>
        </p:txBody>
      </p:sp>
      <p:sp>
        <p:nvSpPr>
          <p:cNvPr id="8" name="TextBox 7">
            <a:extLst>
              <a:ext uri="{FF2B5EF4-FFF2-40B4-BE49-F238E27FC236}">
                <a16:creationId xmlns:a16="http://schemas.microsoft.com/office/drawing/2014/main" id="{96522413-8803-E0DC-21A4-800FAAA21564}"/>
              </a:ext>
            </a:extLst>
          </p:cNvPr>
          <p:cNvSpPr txBox="1"/>
          <p:nvPr/>
        </p:nvSpPr>
        <p:spPr>
          <a:xfrm>
            <a:off x="878374" y="2795646"/>
            <a:ext cx="10553206" cy="2862322"/>
          </a:xfrm>
          <a:prstGeom prst="rect">
            <a:avLst/>
          </a:prstGeom>
          <a:solidFill>
            <a:sysClr val="window" lastClr="FFFFFF">
              <a:lumMod val="75000"/>
            </a:sysClr>
          </a:solid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Reasonable worst-case scenarios:</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Event standards can be established to set a level of resilience against an extreme event that the network or system should be able to continue to operate without widespread loss or disruption to the essential services.</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Describing reasonable worst-case scenarios for hazards will enable infrastructure owners and operators to identify and assess their resilience, and consider any gaps in resilience of an asset or network between the event and the actual or current design and service standards.</a:t>
            </a:r>
          </a:p>
        </p:txBody>
      </p:sp>
    </p:spTree>
    <p:extLst>
      <p:ext uri="{BB962C8B-B14F-4D97-AF65-F5344CB8AC3E}">
        <p14:creationId xmlns:p14="http://schemas.microsoft.com/office/powerpoint/2010/main" val="22174044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Business continuity and ERM</a:t>
            </a:r>
          </a:p>
        </p:txBody>
      </p:sp>
      <p:sp>
        <p:nvSpPr>
          <p:cNvPr id="9" name="TextBox 8">
            <a:extLst>
              <a:ext uri="{FF2B5EF4-FFF2-40B4-BE49-F238E27FC236}">
                <a16:creationId xmlns:a16="http://schemas.microsoft.com/office/drawing/2014/main" id="{2C83B49C-81AE-F88C-B575-6FC0D72E136A}"/>
              </a:ext>
            </a:extLst>
          </p:cNvPr>
          <p:cNvSpPr txBox="1"/>
          <p:nvPr/>
        </p:nvSpPr>
        <p:spPr>
          <a:xfrm>
            <a:off x="1032547" y="2844441"/>
            <a:ext cx="10333383" cy="2554545"/>
          </a:xfrm>
          <a:prstGeom prst="rect">
            <a:avLst/>
          </a:prstGeom>
          <a:solidFill>
            <a:sysClr val="window" lastClr="FFFFFF">
              <a:lumMod val="75000"/>
            </a:sysClr>
          </a:solid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1" i="0" u="sng"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Reasonable worst-case scenarios:</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ability and capability to manage and respond to events greater than these reasonable worst-case scenarios is dependent upon their generic organizational resilience.</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Alongside this, infrastructure owners should consider, in their business continuity plans, the speed with which they expect to be able to restore services in the event of supply being disrupted for whatever reason, including events that are not specifically itemized or which are more serious or extreme than those covered in the reasonable worst-case scenarios. </a:t>
            </a:r>
          </a:p>
        </p:txBody>
      </p:sp>
    </p:spTree>
    <p:extLst>
      <p:ext uri="{BB962C8B-B14F-4D97-AF65-F5344CB8AC3E}">
        <p14:creationId xmlns:p14="http://schemas.microsoft.com/office/powerpoint/2010/main" val="158118137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Civil emergencies</a:t>
            </a:r>
          </a:p>
        </p:txBody>
      </p:sp>
      <p:sp>
        <p:nvSpPr>
          <p:cNvPr id="8" name="TextBox 7">
            <a:extLst>
              <a:ext uri="{FF2B5EF4-FFF2-40B4-BE49-F238E27FC236}">
                <a16:creationId xmlns:a16="http://schemas.microsoft.com/office/drawing/2014/main" id="{72CBB944-ABEF-6FA5-2099-97C7563F56BF}"/>
              </a:ext>
            </a:extLst>
          </p:cNvPr>
          <p:cNvSpPr txBox="1"/>
          <p:nvPr/>
        </p:nvSpPr>
        <p:spPr>
          <a:xfrm>
            <a:off x="999789" y="2744900"/>
            <a:ext cx="10399332" cy="2554545"/>
          </a:xfrm>
          <a:prstGeom prst="rect">
            <a:avLst/>
          </a:prstGeom>
          <a:noFill/>
        </p:spPr>
        <p:txBody>
          <a:bodyPr wrap="square">
            <a:spAutoFit/>
          </a:bodyPr>
          <a:lstStyle/>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In many countries, there is an obligation placed on local government to ensure the continuity of local businesses in the event of a major civil emergency. </a:t>
            </a:r>
          </a:p>
          <a:p>
            <a:pPr marL="285750" indent="-28575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The emergency may be triggered by a natural disaster such as flooding or an earthquake. </a:t>
            </a:r>
          </a:p>
          <a:p>
            <a:pPr marL="285750" indent="-28575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Alternatively, it could be caused by terrorism, civil unrest or by an epidemic/pandemic. The ISO 22300 series of standards relate to societal resilience and the increasing importance of this series of standards is also considered.</a:t>
            </a:r>
          </a:p>
        </p:txBody>
      </p:sp>
    </p:spTree>
    <p:extLst>
      <p:ext uri="{BB962C8B-B14F-4D97-AF65-F5344CB8AC3E}">
        <p14:creationId xmlns:p14="http://schemas.microsoft.com/office/powerpoint/2010/main" val="65762001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Civil emergencies</a:t>
            </a:r>
          </a:p>
        </p:txBody>
      </p:sp>
      <p:sp>
        <p:nvSpPr>
          <p:cNvPr id="9" name="TextBox 8">
            <a:extLst>
              <a:ext uri="{FF2B5EF4-FFF2-40B4-BE49-F238E27FC236}">
                <a16:creationId xmlns:a16="http://schemas.microsoft.com/office/drawing/2014/main" id="{F0F64828-539F-4C4E-0390-D07752CB43B9}"/>
              </a:ext>
            </a:extLst>
          </p:cNvPr>
          <p:cNvSpPr txBox="1"/>
          <p:nvPr/>
        </p:nvSpPr>
        <p:spPr>
          <a:xfrm>
            <a:off x="1058818" y="3238087"/>
            <a:ext cx="10074363" cy="1631216"/>
          </a:xfrm>
          <a:prstGeom prst="rect">
            <a:avLst/>
          </a:prstGeom>
          <a:noFill/>
        </p:spPr>
        <p:txBody>
          <a:bodyPr wrap="square">
            <a:spAutoFit/>
          </a:bodyPr>
          <a:lstStyle/>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Many civil authorities publish guidance for businesses to assist them with their BCP.</a:t>
            </a:r>
          </a:p>
          <a:p>
            <a:pPr marL="285750" indent="-28575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For </a:t>
            </a:r>
            <a:r>
              <a:rPr lang="en-US" sz="2000" kern="0" dirty="0">
                <a:solidFill>
                  <a:srgbClr val="FF0000"/>
                </a:solidFill>
                <a:latin typeface="Times New Roman" panose="02020603050405020304" pitchFamily="18" charset="0"/>
                <a:cs typeface="Times New Roman" panose="02020603050405020304" pitchFamily="18" charset="0"/>
              </a:rPr>
              <a:t>example</a:t>
            </a:r>
            <a:r>
              <a:rPr lang="en-US" sz="2000" kern="0" dirty="0">
                <a:solidFill>
                  <a:prstClr val="black"/>
                </a:solidFill>
                <a:latin typeface="Times New Roman" panose="02020603050405020304" pitchFamily="18" charset="0"/>
                <a:cs typeface="Times New Roman" panose="02020603050405020304" pitchFamily="18" charset="0"/>
              </a:rPr>
              <a:t>, the US government provides valuable information on its website. Also, several trade associations and small business associations offer practical guidance on BCP, including appropriate actions in the case of civil emergency.</a:t>
            </a:r>
          </a:p>
        </p:txBody>
      </p:sp>
    </p:spTree>
    <p:extLst>
      <p:ext uri="{BB962C8B-B14F-4D97-AF65-F5344CB8AC3E}">
        <p14:creationId xmlns:p14="http://schemas.microsoft.com/office/powerpoint/2010/main" val="3432863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Business continuity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Civil emergencies</a:t>
            </a:r>
          </a:p>
        </p:txBody>
      </p:sp>
      <p:sp>
        <p:nvSpPr>
          <p:cNvPr id="8" name="TextBox 7">
            <a:extLst>
              <a:ext uri="{FF2B5EF4-FFF2-40B4-BE49-F238E27FC236}">
                <a16:creationId xmlns:a16="http://schemas.microsoft.com/office/drawing/2014/main" id="{FB9F528F-986A-7C6E-CDFC-F363A12B8728}"/>
              </a:ext>
            </a:extLst>
          </p:cNvPr>
          <p:cNvSpPr txBox="1"/>
          <p:nvPr/>
        </p:nvSpPr>
        <p:spPr>
          <a:xfrm>
            <a:off x="1091826" y="2823130"/>
            <a:ext cx="10214825" cy="2862322"/>
          </a:xfrm>
          <a:prstGeom prst="rect">
            <a:avLst/>
          </a:prstGeom>
          <a:solidFill>
            <a:sysClr val="window" lastClr="FFFFFF">
              <a:lumMod val="7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secure your business</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Thoroughly assessing the disasters that could threaten your firm will give you a clear idea of the business areas that are most important to secure. Usually, these will be the areas on which your business relies the most, and which are exposed to the greatest degree of risk. This is the most important part of your plan.</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Clearly, your premises are fundamental to your business – so much so that you probably take them for granted. But you should consider the long-term impact that damage to or destruction of your premises would have on your business. The same applies to business critical machinery, plant and equipment</a:t>
            </a:r>
          </a:p>
        </p:txBody>
      </p:sp>
    </p:spTree>
    <p:extLst>
      <p:ext uri="{BB962C8B-B14F-4D97-AF65-F5344CB8AC3E}">
        <p14:creationId xmlns:p14="http://schemas.microsoft.com/office/powerpoint/2010/main" val="36137509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9" name="TextBox 8">
            <a:extLst>
              <a:ext uri="{FF2B5EF4-FFF2-40B4-BE49-F238E27FC236}">
                <a16:creationId xmlns:a16="http://schemas.microsoft.com/office/drawing/2014/main" id="{4DEC3F74-57A2-16D7-9E9E-36AF05FAD317}"/>
              </a:ext>
            </a:extLst>
          </p:cNvPr>
          <p:cNvSpPr txBox="1"/>
          <p:nvPr/>
        </p:nvSpPr>
        <p:spPr>
          <a:xfrm>
            <a:off x="1017839" y="2795646"/>
            <a:ext cx="10362800" cy="2862322"/>
          </a:xfrm>
          <a:prstGeom prst="rect">
            <a:avLst/>
          </a:prstGeom>
          <a:noFill/>
        </p:spPr>
        <p:txBody>
          <a:bodyPr wrap="square">
            <a:spAutoFit/>
          </a:bodyPr>
          <a:lstStyle/>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Organizations will often establish business objectives and strategic objectives as separate documents.</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 When seeking to ensure that risk management makes a full contribution to the organization, it is important to view both of these sets of objectives and explore the relationship between them. </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Business objectives will often relate to the annual budget that has been produced by the organization. This budget will contain details of the anticipated sales as income and the cost of sales as expenditure.</a:t>
            </a:r>
            <a:r>
              <a:rPr lang="en-US" sz="2000" kern="0" dirty="0">
                <a:solidFill>
                  <a:prstClr val="black"/>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74396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8" name="TextBox 7">
            <a:extLst>
              <a:ext uri="{FF2B5EF4-FFF2-40B4-BE49-F238E27FC236}">
                <a16:creationId xmlns:a16="http://schemas.microsoft.com/office/drawing/2014/main" id="{02944857-1130-2F8B-53B1-5379594EA646}"/>
              </a:ext>
            </a:extLst>
          </p:cNvPr>
          <p:cNvSpPr txBox="1"/>
          <p:nvPr/>
        </p:nvSpPr>
        <p:spPr>
          <a:xfrm>
            <a:off x="1152390" y="3053220"/>
            <a:ext cx="9902228" cy="1938992"/>
          </a:xfrm>
          <a:prstGeom prst="rect">
            <a:avLst/>
          </a:prstGeom>
          <a:noFill/>
        </p:spPr>
        <p:txBody>
          <a:bodyPr wrap="square">
            <a:spAutoFit/>
          </a:bodyPr>
          <a:lstStyle/>
          <a:p>
            <a:pPr marL="342900" indent="-342900" algn="just">
              <a:buFont typeface="Wingdings" panose="05000000000000000000" pitchFamily="2" charset="2"/>
              <a:buChar char="§"/>
            </a:pPr>
            <a:r>
              <a:rPr lang="en-US" sz="2000" dirty="0">
                <a:solidFill>
                  <a:srgbClr val="000000"/>
                </a:solidFill>
                <a:latin typeface="Times New Roman" panose="02020603050405020304" pitchFamily="18" charset="0"/>
                <a:cs typeface="Times New Roman" panose="02020603050405020304" pitchFamily="18" charset="0"/>
              </a:rPr>
              <a:t>Underpinning the business objectives of the organization will be the business delivery model (or business model for short) that the organization has developed.</a:t>
            </a:r>
          </a:p>
          <a:p>
            <a:pPr marL="342900" indent="-342900" algn="just">
              <a:buFont typeface="Wingdings" panose="05000000000000000000" pitchFamily="2" charset="2"/>
              <a:buChar char="§"/>
            </a:pPr>
            <a:endParaRPr lang="en-US" sz="200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2000" dirty="0">
                <a:solidFill>
                  <a:srgbClr val="000000"/>
                </a:solidFill>
                <a:latin typeface="Times New Roman" panose="02020603050405020304" pitchFamily="18" charset="0"/>
                <a:cs typeface="Times New Roman" panose="02020603050405020304" pitchFamily="18" charset="0"/>
              </a:rPr>
              <a:t>For example, a membership organization will seek sponsorship from organizations that deliver services to the membership. This source of sponsorship income will be a fundamental part of the business model and the annual business objectives.</a:t>
            </a:r>
          </a:p>
        </p:txBody>
      </p:sp>
    </p:spTree>
    <p:extLst>
      <p:ext uri="{BB962C8B-B14F-4D97-AF65-F5344CB8AC3E}">
        <p14:creationId xmlns:p14="http://schemas.microsoft.com/office/powerpoint/2010/main" val="11791393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9" name="TextBox 8">
            <a:extLst>
              <a:ext uri="{FF2B5EF4-FFF2-40B4-BE49-F238E27FC236}">
                <a16:creationId xmlns:a16="http://schemas.microsoft.com/office/drawing/2014/main" id="{BACDF09A-1158-5C5D-B1E4-8566DB61CFC6}"/>
              </a:ext>
            </a:extLst>
          </p:cNvPr>
          <p:cNvSpPr txBox="1"/>
          <p:nvPr/>
        </p:nvSpPr>
        <p:spPr>
          <a:xfrm>
            <a:off x="942308" y="2976609"/>
            <a:ext cx="9902228" cy="2862322"/>
          </a:xfrm>
          <a:prstGeom prst="rect">
            <a:avLst/>
          </a:prstGeom>
          <a:noFill/>
        </p:spPr>
        <p:txBody>
          <a:bodyPr wrap="square">
            <a:spAutoFit/>
          </a:bodyPr>
          <a:lstStyle/>
          <a:p>
            <a:pPr marL="342900" indent="-342900" algn="just">
              <a:buFont typeface="Wingdings" panose="05000000000000000000" pitchFamily="2" charset="2"/>
              <a:buChar char="§"/>
              <a:defRPr/>
            </a:pPr>
            <a:r>
              <a:rPr lang="en-US" sz="2000" kern="0" dirty="0">
                <a:solidFill>
                  <a:srgbClr val="000000"/>
                </a:solidFill>
                <a:latin typeface="Times New Roman" panose="02020603050405020304" pitchFamily="18" charset="0"/>
                <a:cs typeface="Times New Roman" panose="02020603050405020304" pitchFamily="18" charset="0"/>
              </a:rPr>
              <a:t>The membership body will need to estimate income from membership subscriptions and from sponsorship, and determine what services will be delivered to the members in return for their membership fee and what benefits will be delivered to the sponsors in return for their sponsorship money.</a:t>
            </a:r>
          </a:p>
          <a:p>
            <a:pPr marL="342900" indent="-342900" algn="just">
              <a:buFont typeface="Wingdings" panose="05000000000000000000" pitchFamily="2" charset="2"/>
              <a:buChar char="§"/>
              <a:defRPr/>
            </a:pPr>
            <a:endParaRPr lang="en-US" sz="2000" kern="0"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The risks that are attached to business objectives are associated with the robustness of the business model and the efficiency of the business model.</a:t>
            </a:r>
          </a:p>
          <a:p>
            <a:pPr marL="342900" indent="-34290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algn="just">
              <a:defRPr/>
            </a:pPr>
            <a:endParaRPr lang="en-US" sz="2000" kern="0"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84020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8" name="TextBox 7">
            <a:extLst>
              <a:ext uri="{FF2B5EF4-FFF2-40B4-BE49-F238E27FC236}">
                <a16:creationId xmlns:a16="http://schemas.microsoft.com/office/drawing/2014/main" id="{7C40195E-364E-3020-6D38-F82E9912B953}"/>
              </a:ext>
            </a:extLst>
          </p:cNvPr>
          <p:cNvSpPr txBox="1"/>
          <p:nvPr/>
        </p:nvSpPr>
        <p:spPr>
          <a:xfrm>
            <a:off x="1248125" y="3154414"/>
            <a:ext cx="9902228" cy="1938992"/>
          </a:xfrm>
          <a:prstGeom prst="rect">
            <a:avLst/>
          </a:prstGeom>
          <a:noFill/>
        </p:spPr>
        <p:txBody>
          <a:bodyPr wrap="square">
            <a:spAutoFit/>
          </a:bodyPr>
          <a:lstStyle/>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When undertaking a risk assessment of the annual budget, the events that could undermine sponsorship and membership income, together with the events that could disrupt the delivery of services and benefits, should be considered. </a:t>
            </a:r>
          </a:p>
          <a:p>
            <a:pPr marL="342900" indent="-342900" algn="just">
              <a:buFont typeface="Wingdings" panose="05000000000000000000" pitchFamily="2" charset="2"/>
              <a:buChar char="§"/>
              <a:defRPr/>
            </a:pPr>
            <a:endParaRPr lang="en-US" sz="2000" kern="0" dirty="0">
              <a:solidFill>
                <a:prstClr val="black"/>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defRPr/>
            </a:pPr>
            <a:r>
              <a:rPr lang="en-US" sz="2000" kern="0" dirty="0">
                <a:solidFill>
                  <a:prstClr val="black"/>
                </a:solidFill>
                <a:latin typeface="Times New Roman" panose="02020603050405020304" pitchFamily="18" charset="0"/>
                <a:cs typeface="Times New Roman" panose="02020603050405020304" pitchFamily="18" charset="0"/>
              </a:rPr>
              <a:t>The essence of the business objectives normally relate to the organization as it currently exists.</a:t>
            </a:r>
          </a:p>
        </p:txBody>
      </p:sp>
    </p:spTree>
    <p:extLst>
      <p:ext uri="{BB962C8B-B14F-4D97-AF65-F5344CB8AC3E}">
        <p14:creationId xmlns:p14="http://schemas.microsoft.com/office/powerpoint/2010/main" val="31876523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9" name="TextBox 8">
            <a:extLst>
              <a:ext uri="{FF2B5EF4-FFF2-40B4-BE49-F238E27FC236}">
                <a16:creationId xmlns:a16="http://schemas.microsoft.com/office/drawing/2014/main" id="{C694D11D-1A49-FDBD-2D14-E77ACAAD73EA}"/>
              </a:ext>
            </a:extLst>
          </p:cNvPr>
          <p:cNvSpPr txBox="1"/>
          <p:nvPr/>
        </p:nvSpPr>
        <p:spPr>
          <a:xfrm>
            <a:off x="952500" y="2631194"/>
            <a:ext cx="10287000" cy="4093428"/>
          </a:xfrm>
          <a:prstGeom prst="rect">
            <a:avLst/>
          </a:prstGeom>
          <a:solidFill>
            <a:sysClr val="window" lastClr="FFFFFF">
              <a:lumMod val="75000"/>
            </a:sysClr>
          </a:solid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Business delivery and development models </a:t>
            </a: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Whenever a business is established, it either explicitly or implicitly employs a particular business delivery model that describes the architecture of the value creation, delivery, and capture mechanisms employed by the business enterprise. The essence of a business delivery model is that it defines the manner by which the business delivers value to customers, entices customers to pay for value, and converts those payments to profit: it thus reflects the belief of the organization about what customers want, how they want it, and how the enterprise can organize to best meet those needs, get paid for doing so, and make a profit.</a:t>
            </a:r>
          </a:p>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The business delivery model is used to describe and classify businesses, but is also used by management inside companies to explore possibilities for future development. Future enhancement of the business delivery model is achieved by implementation of a business development plan. In fact, a well-established business delivery model will act as the basis for creative organizations to develop future strategy</a:t>
            </a: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96178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8" name="TextBox 7">
            <a:extLst>
              <a:ext uri="{FF2B5EF4-FFF2-40B4-BE49-F238E27FC236}">
                <a16:creationId xmlns:a16="http://schemas.microsoft.com/office/drawing/2014/main" id="{3824C15E-1B5E-F6FB-D660-8044B430C97B}"/>
              </a:ext>
            </a:extLst>
          </p:cNvPr>
          <p:cNvSpPr txBox="1"/>
          <p:nvPr/>
        </p:nvSpPr>
        <p:spPr>
          <a:xfrm>
            <a:off x="1106578" y="2840310"/>
            <a:ext cx="10499021" cy="2554545"/>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Most organizations recognize that the existing business model will not continue to be successful on an open-ended basis.</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If business objectives are to be delivered year after year, then the business will need to develop. </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These developments could include exploring greater sponsorship opportunities, delivering new services and products that will generate new income, and increasing efficiency in the delivery of the existing business model. </a:t>
            </a: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73369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sp>
        <p:nvSpPr>
          <p:cNvPr id="9" name="TextBox 8">
            <a:extLst>
              <a:ext uri="{FF2B5EF4-FFF2-40B4-BE49-F238E27FC236}">
                <a16:creationId xmlns:a16="http://schemas.microsoft.com/office/drawing/2014/main" id="{B23FFC1C-16E7-559B-3552-1F9357771B5D}"/>
              </a:ext>
            </a:extLst>
          </p:cNvPr>
          <p:cNvSpPr txBox="1"/>
          <p:nvPr/>
        </p:nvSpPr>
        <p:spPr>
          <a:xfrm>
            <a:off x="1037302" y="2828177"/>
            <a:ext cx="10323874" cy="2554545"/>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Once the overall strategy is established, the tactics that will deliver it need to be identified. If the strategy requires changes to core processes or the introduction of new core processes, then projects or programs of work will be required.</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tactics introduced by the organization should ensure that effective and efficient core processes to deliver the desired outcomes in the most cost-effective manner are in place. In relation to operations, the desired state of the organization is the continuity of normal efficient operations with no unplanned disruption </a:t>
            </a:r>
            <a:endParaRPr kumimoji="0" lang="en-US" sz="2000" b="0" i="0" u="none" strike="noStrike" kern="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97851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92879" y="15422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80494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Core business processes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52390" y="116064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43D0300-2509-7456-CEDD-8ED665C5A66B}"/>
              </a:ext>
            </a:extLst>
          </p:cNvPr>
          <p:cNvSpPr txBox="1"/>
          <p:nvPr/>
        </p:nvSpPr>
        <p:spPr>
          <a:xfrm>
            <a:off x="1281268" y="2169529"/>
            <a:ext cx="8397582" cy="461665"/>
          </a:xfrm>
          <a:prstGeom prst="rect">
            <a:avLst/>
          </a:prstGeom>
          <a:noFill/>
        </p:spPr>
        <p:txBody>
          <a:bodyPr wrap="square">
            <a:spAutoFit/>
          </a:bodyPr>
          <a:lstStyle/>
          <a:p>
            <a:pPr algn="just">
              <a:defRPr/>
            </a:pPr>
            <a:r>
              <a:rPr lang="en-US" sz="2400" b="1" u="sng" dirty="0">
                <a:solidFill>
                  <a:srgbClr val="002060"/>
                </a:solidFill>
                <a:latin typeface="Times New Roman" panose="02020603050405020304" pitchFamily="18" charset="0"/>
                <a:cs typeface="Times New Roman" panose="02020603050405020304" pitchFamily="18" charset="0"/>
              </a:rPr>
              <a:t>Dynamic business models</a:t>
            </a:r>
          </a:p>
        </p:txBody>
      </p:sp>
      <p:pic>
        <p:nvPicPr>
          <p:cNvPr id="8" name="Picture 7">
            <a:extLst>
              <a:ext uri="{FF2B5EF4-FFF2-40B4-BE49-F238E27FC236}">
                <a16:creationId xmlns:a16="http://schemas.microsoft.com/office/drawing/2014/main" id="{42783B44-FB5A-4227-B4B3-88B50FFC15C8}"/>
              </a:ext>
            </a:extLst>
          </p:cNvPr>
          <p:cNvPicPr>
            <a:picLocks noChangeAspect="1"/>
          </p:cNvPicPr>
          <p:nvPr/>
        </p:nvPicPr>
        <p:blipFill>
          <a:blip r:embed="rId3"/>
          <a:stretch>
            <a:fillRect/>
          </a:stretch>
        </p:blipFill>
        <p:spPr>
          <a:xfrm>
            <a:off x="3362631" y="2676457"/>
            <a:ext cx="6949881" cy="3061808"/>
          </a:xfrm>
          <a:prstGeom prst="rect">
            <a:avLst/>
          </a:prstGeom>
        </p:spPr>
      </p:pic>
    </p:spTree>
    <p:extLst>
      <p:ext uri="{BB962C8B-B14F-4D97-AF65-F5344CB8AC3E}">
        <p14:creationId xmlns:p14="http://schemas.microsoft.com/office/powerpoint/2010/main" val="32820136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4F06D86-8B35-4B67-B947-028C7D45A32D}"/>
</file>

<file path=customXml/itemProps2.xml><?xml version="1.0" encoding="utf-8"?>
<ds:datastoreItem xmlns:ds="http://schemas.openxmlformats.org/officeDocument/2006/customXml" ds:itemID="{90402A2D-87E4-41B5-93B3-78EA14D0FC1F}"/>
</file>

<file path=customXml/itemProps3.xml><?xml version="1.0" encoding="utf-8"?>
<ds:datastoreItem xmlns:ds="http://schemas.openxmlformats.org/officeDocument/2006/customXml" ds:itemID="{5BAF68AD-EE72-4765-88D1-C8D0460AACF1}"/>
</file>

<file path=docProps/app.xml><?xml version="1.0" encoding="utf-8"?>
<Properties xmlns="http://schemas.openxmlformats.org/officeDocument/2006/extended-properties" xmlns:vt="http://schemas.openxmlformats.org/officeDocument/2006/docPropsVTypes">
  <TotalTime>590</TotalTime>
  <Words>3716</Words>
  <Application>Microsoft Office PowerPoint</Application>
  <PresentationFormat>Widescreen</PresentationFormat>
  <Paragraphs>448</Paragraphs>
  <Slides>49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Osama</cp:lastModifiedBy>
  <cp:revision>123</cp:revision>
  <dcterms:created xsi:type="dcterms:W3CDTF">2023-04-29T09:08:00Z</dcterms:created>
  <dcterms:modified xsi:type="dcterms:W3CDTF">2024-03-17T13:59:50Z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