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480" r:id="rId5"/>
    <p:sldId id="303" r:id="rId6"/>
    <p:sldId id="256" r:id="rId7"/>
    <p:sldId id="271" r:id="rId8"/>
    <p:sldId id="313" r:id="rId9"/>
    <p:sldId id="276" r:id="rId10"/>
    <p:sldId id="496" r:id="rId11"/>
    <p:sldId id="497" r:id="rId12"/>
    <p:sldId id="499" r:id="rId13"/>
    <p:sldId id="500" r:id="rId14"/>
    <p:sldId id="306" r:id="rId15"/>
    <p:sldId id="501" r:id="rId16"/>
    <p:sldId id="498"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271"/>
            <p14:sldId id="313"/>
            <p14:sldId id="276"/>
            <p14:sldId id="496"/>
            <p14:sldId id="497"/>
            <p14:sldId id="499"/>
            <p14:sldId id="500"/>
            <p14:sldId id="306"/>
            <p14:sldId id="501"/>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BCE0"/>
    <a:srgbClr val="00B0F0"/>
    <a:srgbClr val="4EBBE4"/>
    <a:srgbClr val="00AEEF"/>
    <a:srgbClr val="FFD200"/>
    <a:srgbClr val="203E5F"/>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2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30T16:49:42.271" idx="1">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03247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83972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73054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60272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comments" Target="../comments/commen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564078" y="3998327"/>
            <a:ext cx="1690681" cy="398780"/>
          </a:xfrm>
          <a:prstGeom prst="rect">
            <a:avLst/>
          </a:prstGeom>
          <a:noFill/>
        </p:spPr>
        <p:txBody>
          <a:bodyPr wrap="square" rtlCol="0">
            <a:spAutoFit/>
          </a:bodyPr>
          <a:lstStyle/>
          <a:p>
            <a:r>
              <a:rPr lang="ar-SA" sz="2000" dirty="0" smtClean="0">
                <a:latin typeface="Al Qabas Bold" panose="00000800000000000000" pitchFamily="2" charset="-78"/>
                <a:cs typeface="Al Qabas Bold" panose="00000800000000000000" pitchFamily="2" charset="-78"/>
              </a:rPr>
              <a:t>د.أسامة احمد </a:t>
            </a:r>
            <a:endParaRPr lang="en-US" sz="2000" dirty="0">
              <a:latin typeface="Al Qabas Bold" panose="00000800000000000000" pitchFamily="2" charset="-78"/>
              <a:cs typeface="Al Qabas Bold" panose="00000800000000000000"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 y="584365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125474" y="4843541"/>
            <a:ext cx="1210588" cy="400110"/>
          </a:xfrm>
          <a:prstGeom prst="rect">
            <a:avLst/>
          </a:prstGeom>
          <a:noFill/>
        </p:spPr>
        <p:txBody>
          <a:bodyPr wrap="none" rtlCol="0">
            <a:spAutoFit/>
          </a:bodyPr>
          <a:lstStyle/>
          <a:p>
            <a:r>
              <a:rPr lang="en-US" sz="2000" b="1" dirty="0" smtClean="0">
                <a:latin typeface="Alexandria" charset="0"/>
                <a:cs typeface="Alexandria" charset="0"/>
              </a:rPr>
              <a:t>DGM321</a:t>
            </a:r>
            <a:endParaRPr lang="tr-TR"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25320" y="2274937"/>
            <a:ext cx="4047904" cy="1323439"/>
          </a:xfrm>
          <a:prstGeom prst="rect">
            <a:avLst/>
          </a:prstGeom>
          <a:noFill/>
        </p:spPr>
        <p:txBody>
          <a:bodyPr wrap="none" rtlCol="0">
            <a:spAutoFit/>
          </a:bodyPr>
          <a:lstStyle/>
          <a:p>
            <a:pPr algn="ctr" rtl="1"/>
            <a:r>
              <a:rPr lang="ar-SA" sz="4000" b="1" dirty="0" smtClean="0">
                <a:solidFill>
                  <a:srgbClr val="00B0F0"/>
                </a:solidFill>
                <a:latin typeface="Al Qabas Bold" panose="00000800000000000000" pitchFamily="2" charset="-78"/>
                <a:cs typeface="Al Qabas Bold" panose="00000800000000000000" pitchFamily="2" charset="-78"/>
              </a:rPr>
              <a:t>حالات دراسية </a:t>
            </a:r>
          </a:p>
          <a:p>
            <a:pPr algn="ctr" rtl="1"/>
            <a:r>
              <a:rPr lang="ar-SA" sz="4000" b="1" dirty="0" smtClean="0">
                <a:solidFill>
                  <a:srgbClr val="00B0F0"/>
                </a:solidFill>
                <a:latin typeface="Al Qabas Bold" panose="00000800000000000000" pitchFamily="2" charset="-78"/>
                <a:cs typeface="Al Qabas Bold" panose="00000800000000000000" pitchFamily="2" charset="-78"/>
              </a:rPr>
              <a:t>في الإعلام الرقمي</a:t>
            </a:r>
            <a:endParaRPr lang="en-US" sz="4000" b="1" dirty="0">
              <a:solidFill>
                <a:srgbClr val="00B0F0"/>
              </a:solidFill>
              <a:latin typeface="Al Qabas Bold" panose="00000800000000000000" pitchFamily="2" charset="-78"/>
              <a:cs typeface="Al Qabas Bold" panose="00000800000000000000" pitchFamily="2" charset="-78"/>
            </a:endParaRPr>
          </a:p>
        </p:txBody>
      </p:sp>
      <p:sp>
        <p:nvSpPr>
          <p:cNvPr id="2" name="Rectangle 1"/>
          <p:cNvSpPr/>
          <p:nvPr/>
        </p:nvSpPr>
        <p:spPr>
          <a:xfrm>
            <a:off x="-109090" y="5243651"/>
            <a:ext cx="3562067" cy="523220"/>
          </a:xfrm>
          <a:prstGeom prst="rect">
            <a:avLst/>
          </a:prstGeom>
        </p:spPr>
        <p:txBody>
          <a:bodyPr wrap="square">
            <a:spAutoFit/>
          </a:bodyPr>
          <a:lstStyle/>
          <a:p>
            <a:r>
              <a:rPr lang="ar-SA" sz="2800" b="1" dirty="0">
                <a:latin typeface="Al Qabas Bold" panose="00000800000000000000" pitchFamily="2" charset="-78"/>
                <a:cs typeface="Al Qabas Bold" panose="00000800000000000000" pitchFamily="2" charset="-78"/>
              </a:rPr>
              <a:t>كلية الإعلام والتسويق </a:t>
            </a:r>
            <a:endParaRPr lang="en-US" sz="2800" dirty="0">
              <a:latin typeface="Al Qabas Bold" panose="00000800000000000000" pitchFamily="2" charset="-78"/>
              <a:cs typeface="Al Qabas Bold" panose="00000800000000000000"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71884" y="3379500"/>
            <a:ext cx="3634969" cy="707886"/>
          </a:xfrm>
          <a:prstGeom prst="rect">
            <a:avLst/>
          </a:prstGeom>
          <a:noFill/>
        </p:spPr>
        <p:txBody>
          <a:bodyPr wrap="square" rtlCol="0">
            <a:spAutoFit/>
          </a:bodyPr>
          <a:lstStyle/>
          <a:p>
            <a:pPr algn="ctr"/>
            <a:r>
              <a:rPr lang="ar-SA" sz="4000" b="1" dirty="0" smtClean="0">
                <a:solidFill>
                  <a:srgbClr val="00B0F0"/>
                </a:solidFill>
                <a:latin typeface="Al Qabas" panose="00000500000000000000" pitchFamily="2" charset="-78"/>
                <a:cs typeface="Al Qabas" panose="00000500000000000000" pitchFamily="2" charset="-78"/>
              </a:rPr>
              <a:t>محاضرة تعريفية</a:t>
            </a:r>
            <a:endParaRPr lang="en-US" sz="4000" b="1" dirty="0">
              <a:solidFill>
                <a:srgbClr val="00B0F0"/>
              </a:solidFill>
              <a:latin typeface="Al Qabas" panose="00000500000000000000" pitchFamily="2" charset="-78"/>
              <a:cs typeface="Al Qabas" panose="00000500000000000000" pitchFamily="2" charset="-78"/>
            </a:endParaRP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smtClean="0">
                <a:latin typeface="Alexandria" charset="0"/>
                <a:cs typeface="Alexandria" charset="0"/>
              </a:rPr>
              <a:t>DGM321</a:t>
            </a:r>
            <a:endParaRPr lang="tr-TR" sz="2000" dirty="0" smtClean="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tr-TR" sz="2800" b="1" dirty="0" smtClean="0">
                <a:solidFill>
                  <a:srgbClr val="00B0F0"/>
                </a:solidFill>
                <a:latin typeface="Alexandria" charset="0"/>
                <a:cs typeface="Alexandria" charset="0"/>
              </a:rPr>
              <a:t>OSAMA AHMED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p:cNvSpPr/>
          <p:nvPr/>
        </p:nvSpPr>
        <p:spPr>
          <a:xfrm>
            <a:off x="6639738" y="4234582"/>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bg1"/>
                </a:solidFill>
                <a:latin typeface="Alexandria" charset="0"/>
                <a:cs typeface="Alexandria" charset="0"/>
              </a:rPr>
              <a:t>الاسبوع الاول</a:t>
            </a:r>
            <a:endParaRPr lang="en-US" sz="2800" b="1" dirty="0">
              <a:solidFill>
                <a:schemeClr val="bg1"/>
              </a:solidFill>
              <a:latin typeface="Alexandria" charset="0"/>
              <a:cs typeface="Alexandria"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8590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933737" y="1585084"/>
            <a:ext cx="6407237" cy="400110"/>
          </a:xfrm>
          <a:prstGeom prst="rect">
            <a:avLst/>
          </a:prstGeom>
          <a:noFill/>
        </p:spPr>
        <p:txBody>
          <a:bodyPr wrap="square" rtlCol="0">
            <a:spAutoFit/>
          </a:bodyPr>
          <a:lstStyle/>
          <a:p>
            <a:pPr algn="r" rtl="1"/>
            <a:r>
              <a:rPr lang="ar-SA" sz="2000" dirty="0" smtClean="0">
                <a:solidFill>
                  <a:srgbClr val="2D3956"/>
                </a:solidFill>
                <a:latin typeface="29LT Bukra Bold Italic" panose="000B0903020204020204" pitchFamily="34" charset="-78"/>
                <a:cs typeface="29LT Bukra Bold Italic" panose="000B0903020204020204" pitchFamily="34" charset="-78"/>
              </a:rPr>
              <a:t>الملف  التعريفي </a:t>
            </a:r>
            <a:endParaRPr lang="en-US" sz="2000" dirty="0">
              <a:solidFill>
                <a:srgbClr val="2D3956"/>
              </a:solidFill>
              <a:latin typeface="29LT Bukra Bold Italic" panose="000B0903020204020204" pitchFamily="34" charset="-78"/>
              <a:cs typeface="29LT Bukra Bold Italic" panose="000B0903020204020204" pitchFamily="34"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8643;p58"/>
          <p:cNvGrpSpPr/>
          <p:nvPr/>
        </p:nvGrpSpPr>
        <p:grpSpPr>
          <a:xfrm>
            <a:off x="9370314" y="1487757"/>
            <a:ext cx="439912" cy="438757"/>
            <a:chOff x="4629125" y="3235150"/>
            <a:chExt cx="295375" cy="294600"/>
          </a:xfrm>
        </p:grpSpPr>
        <p:sp>
          <p:nvSpPr>
            <p:cNvPr id="8" name="Google Shape;8644;p58"/>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45;p58"/>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46;p58"/>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47;p58"/>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648;p58"/>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Rectangle 2"/>
          <p:cNvSpPr/>
          <p:nvPr/>
        </p:nvSpPr>
        <p:spPr>
          <a:xfrm>
            <a:off x="1363851" y="1402597"/>
            <a:ext cx="1387098" cy="1472339"/>
          </a:xfrm>
          <a:prstGeom prst="rect">
            <a:avLst/>
          </a:prstGeom>
          <a:solidFill>
            <a:srgbClr val="4EBB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1440" y="1381762"/>
            <a:ext cx="1531919" cy="1531919"/>
          </a:xfrm>
          <a:prstGeom prst="rect">
            <a:avLst/>
          </a:prstGeom>
          <a:ln>
            <a:noFill/>
          </a:ln>
          <a:effectLst>
            <a:softEdge rad="112500"/>
          </a:effectLst>
        </p:spPr>
      </p:pic>
      <p:sp>
        <p:nvSpPr>
          <p:cNvPr id="15" name="TextBox 14"/>
          <p:cNvSpPr txBox="1"/>
          <p:nvPr/>
        </p:nvSpPr>
        <p:spPr>
          <a:xfrm>
            <a:off x="3090359" y="1995053"/>
            <a:ext cx="6459457" cy="3170099"/>
          </a:xfrm>
          <a:prstGeom prst="rect">
            <a:avLst/>
          </a:prstGeom>
          <a:noFill/>
        </p:spPr>
        <p:txBody>
          <a:bodyPr wrap="square" rtlCol="0">
            <a:spAutoFit/>
          </a:bodyPr>
          <a:lstStyle/>
          <a:p>
            <a:pPr algn="r" rtl="1"/>
            <a:r>
              <a:rPr lang="ar-SA" sz="2000" dirty="0" smtClean="0">
                <a:latin typeface="A_Nefel_Botan" pitchFamily="2" charset="-78"/>
                <a:cs typeface="A_Nefel_Botan" pitchFamily="2" charset="-78"/>
              </a:rPr>
              <a:t>إعداد وتقديم المقرر : د.أسامة أحمد </a:t>
            </a:r>
          </a:p>
          <a:p>
            <a:pPr marL="342900" indent="-342900" algn="just" rtl="1">
              <a:buFont typeface="Arial" panose="020B0604020202020204" pitchFamily="34" charset="0"/>
              <a:buChar char="•"/>
            </a:pPr>
            <a:r>
              <a:rPr lang="ar-SA" b="1" dirty="0" smtClean="0">
                <a:latin typeface="29LT Zawi" panose="00000500000000000000" pitchFamily="2" charset="-78"/>
                <a:cs typeface="29LT Zawi" panose="00000500000000000000" pitchFamily="2" charset="-78"/>
              </a:rPr>
              <a:t>دكتوارة الفلسفة في علوم الإتصال – تخصص الوسائط المتعددة.</a:t>
            </a:r>
          </a:p>
          <a:p>
            <a:pPr marL="342900" indent="-342900" algn="just" rtl="1">
              <a:buFont typeface="Arial" panose="020B0604020202020204" pitchFamily="34" charset="0"/>
              <a:buChar char="•"/>
            </a:pPr>
            <a:r>
              <a:rPr lang="ar-SA" b="1" dirty="0" smtClean="0">
                <a:latin typeface="29LT Zawi" panose="00000500000000000000" pitchFamily="2" charset="-78"/>
                <a:cs typeface="29LT Zawi" panose="00000500000000000000" pitchFamily="2" charset="-78"/>
              </a:rPr>
              <a:t>دكتوارة في الاعلام – تخصص راديو وتلفزيون وسينما .</a:t>
            </a:r>
          </a:p>
          <a:p>
            <a:pPr marL="342900" indent="-342900" algn="just" rtl="1">
              <a:buFont typeface="Arial" panose="020B0604020202020204" pitchFamily="34" charset="0"/>
              <a:buChar char="•"/>
            </a:pPr>
            <a:r>
              <a:rPr lang="ar-SA" b="1" dirty="0">
                <a:latin typeface="29LT Zawi" panose="00000500000000000000" pitchFamily="2" charset="-78"/>
                <a:cs typeface="29LT Zawi" panose="00000500000000000000" pitchFamily="2" charset="-78"/>
              </a:rPr>
              <a:t>عضو هيئة تدريس بكلية الإعلام والتسويق – جامعة </a:t>
            </a:r>
            <a:r>
              <a:rPr lang="ar-SA" b="1" dirty="0" smtClean="0">
                <a:latin typeface="29LT Zawi" panose="00000500000000000000" pitchFamily="2" charset="-78"/>
                <a:cs typeface="29LT Zawi" panose="00000500000000000000" pitchFamily="2" charset="-78"/>
              </a:rPr>
              <a:t>ميدأوشن </a:t>
            </a:r>
          </a:p>
          <a:p>
            <a:pPr marL="342900" indent="-342900" algn="just" rtl="1">
              <a:buFont typeface="Arial" panose="020B0604020202020204" pitchFamily="34" charset="0"/>
              <a:buChar char="•"/>
            </a:pPr>
            <a:r>
              <a:rPr lang="ar-SA" b="1" dirty="0" smtClean="0">
                <a:latin typeface="29LT Zawi" panose="00000500000000000000" pitchFamily="2" charset="-78"/>
                <a:cs typeface="29LT Zawi" panose="00000500000000000000" pitchFamily="2" charset="-78"/>
              </a:rPr>
              <a:t>خبرة اكاديمية متنوعة في العمل في جامعات عديدة في جمهورية السودان. </a:t>
            </a:r>
          </a:p>
          <a:p>
            <a:pPr marL="342900" indent="-342900" algn="just" rtl="1">
              <a:buFont typeface="Arial" panose="020B0604020202020204" pitchFamily="34" charset="0"/>
              <a:buChar char="•"/>
            </a:pPr>
            <a:r>
              <a:rPr lang="ar-SA" b="1" dirty="0" smtClean="0">
                <a:latin typeface="29LT Zawi" panose="00000500000000000000" pitchFamily="2" charset="-78"/>
                <a:cs typeface="29LT Zawi" panose="00000500000000000000" pitchFamily="2" charset="-78"/>
              </a:rPr>
              <a:t>حاصل على شهادات تدريب مدربين ومدرب معتمد في مجال الاعلام الرقمي.</a:t>
            </a:r>
          </a:p>
          <a:p>
            <a:pPr marL="342900" indent="-342900" algn="just" rtl="1">
              <a:buFont typeface="Arial" panose="020B0604020202020204" pitchFamily="34" charset="0"/>
              <a:buChar char="•"/>
            </a:pPr>
            <a:r>
              <a:rPr lang="ar-SA" b="1" dirty="0">
                <a:latin typeface="29LT Zawi" panose="00000500000000000000" pitchFamily="2" charset="-78"/>
                <a:cs typeface="29LT Zawi" panose="00000500000000000000" pitchFamily="2" charset="-78"/>
              </a:rPr>
              <a:t>حاصل على شهادة تدريب في مجال الذكاء </a:t>
            </a:r>
            <a:r>
              <a:rPr lang="ar-SA" b="1" dirty="0" smtClean="0">
                <a:latin typeface="29LT Zawi" panose="00000500000000000000" pitchFamily="2" charset="-78"/>
                <a:cs typeface="29LT Zawi" panose="00000500000000000000" pitchFamily="2" charset="-78"/>
              </a:rPr>
              <a:t>الاصطناعي.</a:t>
            </a:r>
          </a:p>
          <a:p>
            <a:pPr marL="342900" indent="-342900" algn="just" rtl="1">
              <a:buFont typeface="Arial" panose="020B0604020202020204" pitchFamily="34" charset="0"/>
              <a:buChar char="•"/>
            </a:pPr>
            <a:r>
              <a:rPr lang="ar-SA" b="1" dirty="0">
                <a:latin typeface="29LT Zawi" panose="00000500000000000000" pitchFamily="2" charset="-78"/>
                <a:cs typeface="29LT Zawi" panose="00000500000000000000" pitchFamily="2" charset="-78"/>
              </a:rPr>
              <a:t>مهتم بمجال التنمية البشرية والإعلام الرقمي والتقنيات الحديثة في الاتصال</a:t>
            </a:r>
            <a:endParaRPr lang="ar-SA" b="1" dirty="0" smtClean="0">
              <a:latin typeface="29LT Zawi" panose="00000500000000000000" pitchFamily="2" charset="-78"/>
              <a:cs typeface="29LT Zawi" panose="000005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2045688"/>
          </a:xfrm>
          <a:prstGeom prst="rect">
            <a:avLst/>
          </a:prstGeom>
          <a:noFill/>
        </p:spPr>
        <p:txBody>
          <a:bodyPr wrap="square">
            <a:spAutoFit/>
          </a:bodyPr>
          <a:lstStyle/>
          <a:p>
            <a:pPr algn="just" rtl="1"/>
            <a:r>
              <a:rPr lang="ar-SA" sz="1400" dirty="0">
                <a:latin typeface="Al Qabas" panose="00000500000000000000" pitchFamily="2" charset="-78"/>
                <a:cs typeface="Al Qabas" panose="00000500000000000000" pitchFamily="2" charset="-78"/>
              </a:rPr>
              <a:t>يهدف هذا المساق إلى تحليل وتقييم حالات دراسية حقيقية ومعاصرة في مجال الإعلام الرقمي، وذلك من تحليل قضايا وحالات دراسية مختارة في الإعلام الرقمي، مع التركيز على إعلام المواطن، التضليل الإعلامي الرقمي، دور الذكاء الاصطناعي في تشكيل الخطاب الرقمي، وتدقيق الحقائق. كما يناقش قضايا الأخلاقيات الرقمية، التلاعب بالمحتوى، والتحولات في إنتاج الأخبار وتوزيعها في البيئة الرقمية. يهدف إلى تطوير مهارات تحليل نقدي ومعرفي للواقع الإعلامي الرقمي المتغير</a:t>
            </a:r>
            <a:r>
              <a:rPr lang="en-US" sz="1400" dirty="0">
                <a:latin typeface="Al Qabas" panose="00000500000000000000" pitchFamily="2" charset="-78"/>
                <a:cs typeface="Al Qabas" panose="00000500000000000000" pitchFamily="2" charset="-78"/>
              </a:rPr>
              <a:t>.</a:t>
            </a:r>
            <a:endParaRPr lang="tr-TR" sz="1400" dirty="0">
              <a:latin typeface="Al Qabas" panose="00000500000000000000" pitchFamily="2" charset="-78"/>
              <a:cs typeface="Al Qabas" panose="00000500000000000000" pitchFamily="2" charset="-78"/>
            </a:endParaRPr>
          </a:p>
          <a:p>
            <a:pPr algn="just">
              <a:lnSpc>
                <a:spcPct val="120000"/>
              </a:lnSpc>
            </a:pPr>
            <a:endParaRPr lang="en-US" sz="1400" dirty="0">
              <a:latin typeface="Al Qabas" panose="00000500000000000000" pitchFamily="2" charset="-78"/>
              <a:cs typeface="Al Qabas" panose="00000500000000000000" pitchFamily="2" charset="-78"/>
            </a:endParaRPr>
          </a:p>
        </p:txBody>
      </p:sp>
      <p:sp>
        <p:nvSpPr>
          <p:cNvPr id="41" name="TextBox 40"/>
          <p:cNvSpPr txBox="1"/>
          <p:nvPr/>
        </p:nvSpPr>
        <p:spPr>
          <a:xfrm>
            <a:off x="6301339" y="1259391"/>
            <a:ext cx="184731" cy="523220"/>
          </a:xfrm>
          <a:prstGeom prst="rect">
            <a:avLst/>
          </a:prstGeom>
          <a:noFill/>
        </p:spPr>
        <p:txBody>
          <a:bodyPr wrap="none" rtlCol="0">
            <a:spAutoFit/>
          </a:bodyPr>
          <a:lstStyle/>
          <a:p>
            <a:endParaRPr lang="en-US" sz="2800" b="1" dirty="0">
              <a:solidFill>
                <a:srgbClr val="00B0F0"/>
              </a:solidFill>
              <a:latin typeface="Alexandria" charset="0"/>
              <a:cs typeface="Alexandria" charset="0"/>
            </a:endParaRPr>
          </a:p>
        </p:txBody>
      </p:sp>
      <p:sp>
        <p:nvSpPr>
          <p:cNvPr id="43" name="TextBox 42"/>
          <p:cNvSpPr txBox="1"/>
          <p:nvPr/>
        </p:nvSpPr>
        <p:spPr>
          <a:xfrm>
            <a:off x="5038182"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40">
            <a:extLst>
              <a:ext uri="{FF2B5EF4-FFF2-40B4-BE49-F238E27FC236}">
                <a16:creationId xmlns:a16="http://schemas.microsoft.com/office/drawing/2014/main" xmlns="" id="{C7D257D7-D9C6-8F63-F8F8-E2BE53F2E2DB}"/>
              </a:ext>
            </a:extLst>
          </p:cNvPr>
          <p:cNvSpPr txBox="1"/>
          <p:nvPr/>
        </p:nvSpPr>
        <p:spPr>
          <a:xfrm>
            <a:off x="7358943" y="1368145"/>
            <a:ext cx="1996059" cy="461665"/>
          </a:xfrm>
          <a:prstGeom prst="rect">
            <a:avLst/>
          </a:prstGeom>
          <a:noFill/>
        </p:spPr>
        <p:txBody>
          <a:bodyPr wrap="none" rtlCol="0">
            <a:spAutoFit/>
          </a:bodyPr>
          <a:lstStyle/>
          <a:p>
            <a:pPr algn="just" rtl="1"/>
            <a:r>
              <a:rPr lang="ar-EG" sz="2400" b="1" dirty="0" smtClean="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rPr>
              <a:t>توصيف المقرر </a:t>
            </a:r>
            <a:endParaRPr lang="ar-EG" sz="2400" b="1" dirty="0">
              <a:solidFill>
                <a:srgbClr val="00B0F0"/>
              </a:solidFill>
              <a:effectLst>
                <a:outerShdw blurRad="38100" dist="38100" dir="2700000" algn="tl">
                  <a:srgbClr val="000000">
                    <a:alpha val="43137"/>
                  </a:srgbClr>
                </a:outerShdw>
              </a:effectLst>
              <a:latin typeface="Al Qabas" panose="00000500000000000000" pitchFamily="2" charset="-78"/>
              <a:cs typeface="Al Qabas" panose="000005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barn(inVertical)">
                                      <p:cBhvr>
                                        <p:cTn id="2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821671" y="1498209"/>
            <a:ext cx="4113898" cy="590162"/>
          </a:xfrm>
          <a:prstGeom prst="rect">
            <a:avLst/>
          </a:prstGeom>
          <a:noFill/>
        </p:spPr>
        <p:txBody>
          <a:bodyPr wrap="square" rtlCol="0">
            <a:spAutoFit/>
          </a:bodyPr>
          <a:lstStyle/>
          <a:p>
            <a:pPr algn="r" rtl="1">
              <a:lnSpc>
                <a:spcPct val="150000"/>
              </a:lnSpc>
              <a:spcBef>
                <a:spcPct val="20000"/>
              </a:spcBef>
            </a:pPr>
            <a:r>
              <a:rPr lang="ar-EG" sz="2400" b="1" dirty="0">
                <a:solidFill>
                  <a:srgbClr val="00B0F0"/>
                </a:solidFill>
                <a:latin typeface="29LT Bukra Bold Italic" panose="000B0903020204020204" pitchFamily="34" charset="-78"/>
                <a:cs typeface="29LT Bukra Bold Italic" panose="000B0903020204020204" pitchFamily="34" charset="-78"/>
              </a:rPr>
              <a:t>أهداف </a:t>
            </a:r>
            <a:r>
              <a:rPr lang="ar-SA" sz="2400" b="1" dirty="0" smtClean="0">
                <a:solidFill>
                  <a:srgbClr val="00B0F0"/>
                </a:solidFill>
                <a:latin typeface="29LT Bukra Bold Italic" panose="000B0903020204020204" pitchFamily="34" charset="-78"/>
                <a:cs typeface="29LT Bukra Bold Italic" panose="000B0903020204020204" pitchFamily="34" charset="-78"/>
              </a:rPr>
              <a:t>ومخرجات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75922"/>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a:t>
            </a:r>
            <a:r>
              <a:rPr lang="ar-SA" sz="4000" b="1" dirty="0" smtClean="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Dikdörtgen 2"/>
          <p:cNvSpPr/>
          <p:nvPr/>
        </p:nvSpPr>
        <p:spPr>
          <a:xfrm>
            <a:off x="3274442" y="2729695"/>
            <a:ext cx="8784609" cy="3247043"/>
          </a:xfrm>
          <a:prstGeom prst="rect">
            <a:avLst/>
          </a:prstGeom>
        </p:spPr>
        <p:txBody>
          <a:bodyPr wrap="square">
            <a:spAutoFit/>
          </a:bodyPr>
          <a:lstStyle/>
          <a:p>
            <a:pPr algn="r" rtl="1"/>
            <a:r>
              <a:rPr lang="ar-SA" sz="2000" dirty="0">
                <a:solidFill>
                  <a:srgbClr val="C00000"/>
                </a:solidFill>
                <a:latin typeface="Al Qabas" panose="00000500000000000000" pitchFamily="2" charset="-78"/>
                <a:cs typeface="Al Qabas" panose="00000500000000000000" pitchFamily="2" charset="-78"/>
              </a:rPr>
              <a:t>بنهاية هذا المقرر، سيكون الطالب قادرا على</a:t>
            </a:r>
            <a:r>
              <a:rPr lang="en-US" sz="2000" dirty="0">
                <a:latin typeface="Al Qabas" panose="00000500000000000000" pitchFamily="2" charset="-78"/>
                <a:cs typeface="Al Qabas" panose="00000500000000000000" pitchFamily="2" charset="-78"/>
              </a:rPr>
              <a:t>:</a:t>
            </a:r>
            <a:endParaRPr lang="ar-SA" sz="2000" dirty="0">
              <a:latin typeface="Al Qabas" panose="00000500000000000000" pitchFamily="2" charset="-78"/>
              <a:cs typeface="Al Qabas" panose="00000500000000000000" pitchFamily="2" charset="-78"/>
            </a:endParaRPr>
          </a:p>
          <a:p>
            <a:pPr algn="r" rtl="1"/>
            <a:endParaRPr lang="tr-TR" sz="2000" dirty="0">
              <a:latin typeface="Al Qabas" panose="00000500000000000000" pitchFamily="2" charset="-78"/>
              <a:cs typeface="Al Qabas" panose="00000500000000000000" pitchFamily="2" charset="-78"/>
            </a:endParaRPr>
          </a:p>
          <a:p>
            <a:pPr marL="457200" lvl="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فهم الأدوار الجديدة لإعلام المواطن وتأثيره على السرديات الإعلامية</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تحليل آليات التضليل الرقمي وعلاقته بالخوارزميات والذكاء الاصطناعي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التعرف على أدوات تدقيق الحقائق ومناهج التحقق الرقمي من الأخبار</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التمييز بين المحتوى الإخباري والمحتوى الترويجي أو التضليلي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lvl="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تحليل دراسات حالة حقيقية باستخدام أدوات رقمية ومنهجيات تحليل نقدي</a:t>
            </a:r>
            <a:r>
              <a:rPr lang="en-US" dirty="0">
                <a:latin typeface="Al Qabas" panose="00000500000000000000" pitchFamily="2" charset="-78"/>
                <a:cs typeface="Al Qabas" panose="00000500000000000000" pitchFamily="2" charset="-78"/>
              </a:rPr>
              <a:t>.</a:t>
            </a:r>
            <a:endParaRPr lang="tr-TR" dirty="0">
              <a:latin typeface="Al Qabas" panose="00000500000000000000" pitchFamily="2" charset="-78"/>
              <a:cs typeface="Al Qabas" panose="00000500000000000000" pitchFamily="2" charset="-78"/>
            </a:endParaRPr>
          </a:p>
          <a:p>
            <a:pPr marL="457200" indent="-457200" algn="r" rtl="1">
              <a:lnSpc>
                <a:spcPct val="150000"/>
              </a:lnSpc>
              <a:buFont typeface="+mj-lt"/>
              <a:buAutoNum type="arabicParenR"/>
            </a:pPr>
            <a:r>
              <a:rPr lang="ar-SA" dirty="0">
                <a:latin typeface="Al Qabas" panose="00000500000000000000" pitchFamily="2" charset="-78"/>
                <a:cs typeface="Al Qabas" panose="00000500000000000000" pitchFamily="2" charset="-78"/>
              </a:rPr>
              <a:t>مناقشة التحديات الأخلاقية والمهنية المرتبطة بالإعلام الرقمي</a:t>
            </a:r>
            <a:r>
              <a:rPr lang="en-US" sz="2000" dirty="0">
                <a:latin typeface="Al Qabas" panose="00000500000000000000" pitchFamily="2" charset="-78"/>
                <a:cs typeface="Al Qabas" panose="00000500000000000000" pitchFamily="2" charset="-78"/>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4256464164"/>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cs typeface="Al Qabas" panose="00000500000000000000" pitchFamily="2" charset="-78"/>
                        </a:rPr>
                        <a:t> مدخل إلى دراسة الحالات في الإعلام الرقمي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smtClean="0">
                          <a:solidFill>
                            <a:schemeClr val="lt1"/>
                          </a:solidFill>
                          <a:effectLst/>
                          <a:latin typeface="Al Qabas" panose="00000500000000000000" pitchFamily="2" charset="-78"/>
                          <a:ea typeface="+mn-ea"/>
                          <a:cs typeface="Al Qabas" panose="00000500000000000000" pitchFamily="2" charset="-78"/>
                        </a:rPr>
                        <a:t>إعلام </a:t>
                      </a:r>
                      <a:r>
                        <a:rPr lang="ar-SA" sz="1800" b="1" kern="100" dirty="0">
                          <a:solidFill>
                            <a:schemeClr val="lt1"/>
                          </a:solidFill>
                          <a:effectLst/>
                          <a:latin typeface="Al Qabas" panose="00000500000000000000" pitchFamily="2" charset="-78"/>
                          <a:ea typeface="+mn-ea"/>
                          <a:cs typeface="Al Qabas" panose="00000500000000000000" pitchFamily="2" charset="-78"/>
                        </a:rPr>
                        <a:t>المواطن: الفرص، التحديات، والتحولات في صناعة الخبر</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smtClean="0">
                          <a:solidFill>
                            <a:schemeClr val="lt1"/>
                          </a:solidFill>
                          <a:effectLst/>
                          <a:latin typeface="Al Qabas" panose="00000500000000000000" pitchFamily="2" charset="-78"/>
                          <a:ea typeface="+mn-ea"/>
                          <a:cs typeface="Al Qabas" panose="00000500000000000000" pitchFamily="2" charset="-78"/>
                        </a:rPr>
                        <a:t>دراسة </a:t>
                      </a:r>
                      <a:r>
                        <a:rPr lang="ar-SA" sz="1800" b="1" kern="100" dirty="0">
                          <a:solidFill>
                            <a:schemeClr val="lt1"/>
                          </a:solidFill>
                          <a:effectLst/>
                          <a:latin typeface="Al Qabas" panose="00000500000000000000" pitchFamily="2" charset="-78"/>
                          <a:ea typeface="+mn-ea"/>
                          <a:cs typeface="Al Qabas" panose="00000500000000000000" pitchFamily="2" charset="-78"/>
                        </a:rPr>
                        <a:t>حالة 1: تأثير إعلام المواطن في تغطية الأزمات أو النزاعات</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tr>
              <a:tr h="806738">
                <a:tc>
                  <a:txBody>
                    <a:bodyPr/>
                    <a:lstStyle/>
                    <a:p>
                      <a:pPr marL="285750" marR="0" indent="-285750" algn="just" defTabSz="914400" rtl="1" eaLnBrk="1" latinLnBrk="0" hangingPunct="1">
                        <a:lnSpc>
                          <a:spcPct val="115000"/>
                        </a:lnSpc>
                        <a:spcBef>
                          <a:spcPts val="0"/>
                        </a:spcBef>
                        <a:spcAft>
                          <a:spcPts val="800"/>
                        </a:spcAft>
                        <a:buFont typeface="Arial" panose="020B0604020202020204" pitchFamily="34" charset="0"/>
                        <a:buChar char="•"/>
                      </a:pPr>
                      <a:r>
                        <a:rPr lang="ar-SA" sz="1800" b="1" kern="100" dirty="0" smtClean="0">
                          <a:solidFill>
                            <a:schemeClr val="lt1"/>
                          </a:solidFill>
                          <a:effectLst/>
                          <a:latin typeface="Al Qabas" panose="00000500000000000000" pitchFamily="2" charset="-78"/>
                          <a:ea typeface="+mn-ea"/>
                          <a:cs typeface="Al Qabas" panose="00000500000000000000" pitchFamily="2" charset="-78"/>
                        </a:rPr>
                        <a:t>التضليل </a:t>
                      </a:r>
                      <a:r>
                        <a:rPr lang="ar-SA" sz="1800" b="1" kern="100" dirty="0">
                          <a:solidFill>
                            <a:schemeClr val="lt1"/>
                          </a:solidFill>
                          <a:effectLst/>
                          <a:latin typeface="Al Qabas" panose="00000500000000000000" pitchFamily="2" charset="-78"/>
                          <a:ea typeface="+mn-ea"/>
                          <a:cs typeface="Al Qabas" panose="00000500000000000000" pitchFamily="2" charset="-78"/>
                        </a:rPr>
                        <a:t>الإعلامي في البيئة الرقمية: المفهوم، الأهداف، والأساليب</a:t>
                      </a:r>
                      <a:endParaRPr lang="tr-TR" sz="1800" b="1" kern="100" dirty="0">
                        <a:solidFill>
                          <a:schemeClr val="lt1"/>
                        </a:solidFill>
                        <a:effectLst/>
                        <a:latin typeface="Al Qabas" panose="00000500000000000000" pitchFamily="2" charset="-78"/>
                        <a:ea typeface="+mn-ea"/>
                        <a:cs typeface="Al Qabas" panose="00000500000000000000" pitchFamily="2" charset="-78"/>
                      </a:endParaRPr>
                    </a:p>
                  </a:txBody>
                  <a:tcPr marL="9525" marR="9525" marT="9525" marB="9525" anchor="ctr"/>
                </a:tc>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1096242747"/>
              </p:ext>
            </p:extLst>
          </p:nvPr>
        </p:nvGraphicFramePr>
        <p:xfrm>
          <a:off x="838199" y="2314039"/>
          <a:ext cx="10407556" cy="3226952"/>
        </p:xfrm>
        <a:graphic>
          <a:graphicData uri="http://schemas.openxmlformats.org/drawingml/2006/table">
            <a:tbl>
              <a:tblPr firstRow="1" firstCol="1" bandRow="1">
                <a:tableStyleId>{5C22544A-7EE6-4342-B048-85BDC9FD1C3A}</a:tableStyleId>
              </a:tblPr>
              <a:tblGrid>
                <a:gridCol w="10407556"/>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الذكاء </a:t>
                      </a:r>
                      <a:r>
                        <a:rPr lang="ar-SA" sz="1800" kern="100" dirty="0">
                          <a:effectLst/>
                          <a:latin typeface="Al Qabas" panose="00000500000000000000" pitchFamily="2" charset="-78"/>
                          <a:ea typeface="Aptos"/>
                          <a:cs typeface="Al Qabas" panose="00000500000000000000" pitchFamily="2" charset="-78"/>
                        </a:rPr>
                        <a:t>الاصطناعي والتضليل الإعلامي: تهديدات للمصداقية الإعلامية</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دراسة </a:t>
                      </a:r>
                      <a:r>
                        <a:rPr lang="ar-SA" sz="1800" kern="100" dirty="0">
                          <a:effectLst/>
                          <a:latin typeface="Al Qabas" panose="00000500000000000000" pitchFamily="2" charset="-78"/>
                          <a:ea typeface="Aptos"/>
                          <a:cs typeface="Al Qabas" panose="00000500000000000000" pitchFamily="2" charset="-78"/>
                        </a:rPr>
                        <a:t>حالة 2: حملة تضليل رقمي باستخدام الذكاء الاصطناعي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تدقيق </a:t>
                      </a:r>
                      <a:r>
                        <a:rPr lang="ar-SA" sz="1800" kern="100" dirty="0">
                          <a:effectLst/>
                          <a:latin typeface="Al Qabas" panose="00000500000000000000" pitchFamily="2" charset="-78"/>
                          <a:ea typeface="Aptos"/>
                          <a:cs typeface="Al Qabas" panose="00000500000000000000" pitchFamily="2" charset="-78"/>
                        </a:rPr>
                        <a:t>الحقائق: الأدوات الرقمية، المنهجيات، ونماذج من العالم العربي</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دراسة </a:t>
                      </a:r>
                      <a:r>
                        <a:rPr lang="ar-SA" sz="1800" kern="100" dirty="0">
                          <a:effectLst/>
                          <a:latin typeface="Al Qabas" panose="00000500000000000000" pitchFamily="2" charset="-78"/>
                          <a:ea typeface="Aptos"/>
                          <a:cs typeface="Al Qabas" panose="00000500000000000000" pitchFamily="2" charset="-78"/>
                        </a:rPr>
                        <a:t>حالة 3: منصات تدقيق حقائق ومواقفها من محتوى مثير للجدل</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bl>
          </a:graphicData>
        </a:graphic>
      </p:graphicFrame>
    </p:spTree>
    <p:extLst>
      <p:ext uri="{BB962C8B-B14F-4D97-AF65-F5344CB8AC3E}">
        <p14:creationId xmlns:p14="http://schemas.microsoft.com/office/powerpoint/2010/main" val="1393403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موضوعات المقرر</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graphicFrame>
        <p:nvGraphicFramePr>
          <p:cNvPr id="2" name="Tablo 1"/>
          <p:cNvGraphicFramePr>
            <a:graphicFrameLocks noGrp="1"/>
          </p:cNvGraphicFramePr>
          <p:nvPr>
            <p:extLst>
              <p:ext uri="{D42A27DB-BD31-4B8C-83A1-F6EECF244321}">
                <p14:modId xmlns:p14="http://schemas.microsoft.com/office/powerpoint/2010/main" val="2605078771"/>
              </p:ext>
            </p:extLst>
          </p:nvPr>
        </p:nvGraphicFramePr>
        <p:xfrm>
          <a:off x="838199" y="2436869"/>
          <a:ext cx="10407556" cy="1613476"/>
        </p:xfrm>
        <a:graphic>
          <a:graphicData uri="http://schemas.openxmlformats.org/drawingml/2006/table">
            <a:tbl>
              <a:tblPr firstRow="1" firstCol="1" bandRow="1">
                <a:tableStyleId>{5C22544A-7EE6-4342-B048-85BDC9FD1C3A}</a:tableStyleId>
              </a:tblPr>
              <a:tblGrid>
                <a:gridCol w="10407556"/>
              </a:tblGrid>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القيم </a:t>
                      </a:r>
                      <a:r>
                        <a:rPr lang="ar-SA" sz="1800" kern="100" dirty="0">
                          <a:effectLst/>
                          <a:latin typeface="Al Qabas" panose="00000500000000000000" pitchFamily="2" charset="-78"/>
                          <a:ea typeface="Aptos"/>
                          <a:cs typeface="Al Qabas" panose="00000500000000000000" pitchFamily="2" charset="-78"/>
                        </a:rPr>
                        <a:t>الأخلاقية والمعايير المهنية في الإعلام الرقمي: دراسة حالات من انتهاكات وتأثيرها</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r h="806738">
                <a:tc>
                  <a:txBody>
                    <a:bodyPr/>
                    <a:lstStyle/>
                    <a:p>
                      <a:pPr marL="285750" marR="0" indent="-285750" algn="just" rtl="1">
                        <a:lnSpc>
                          <a:spcPct val="115000"/>
                        </a:lnSpc>
                        <a:spcBef>
                          <a:spcPts val="0"/>
                        </a:spcBef>
                        <a:spcAft>
                          <a:spcPts val="800"/>
                        </a:spcAft>
                        <a:buFont typeface="Arial" panose="020B0604020202020204" pitchFamily="34" charset="0"/>
                        <a:buChar char="•"/>
                      </a:pPr>
                      <a:r>
                        <a:rPr lang="ar-SA" sz="1800" kern="100" dirty="0" smtClean="0">
                          <a:effectLst/>
                          <a:latin typeface="Al Qabas" panose="00000500000000000000" pitchFamily="2" charset="-78"/>
                          <a:ea typeface="Aptos"/>
                          <a:cs typeface="Al Qabas" panose="00000500000000000000" pitchFamily="2" charset="-78"/>
                        </a:rPr>
                        <a:t> </a:t>
                      </a:r>
                      <a:r>
                        <a:rPr lang="ar-SA" sz="1800" kern="100" dirty="0">
                          <a:effectLst/>
                          <a:latin typeface="Al Qabas" panose="00000500000000000000" pitchFamily="2" charset="-78"/>
                          <a:ea typeface="Aptos"/>
                          <a:cs typeface="Al Qabas" panose="00000500000000000000" pitchFamily="2" charset="-78"/>
                        </a:rPr>
                        <a:t>عرض دراسات حالة من الطلاب ومناقشتها</a:t>
                      </a:r>
                      <a:endParaRPr lang="tr-TR" sz="1600" kern="100" dirty="0">
                        <a:effectLst/>
                        <a:latin typeface="Al Qabas" panose="00000500000000000000" pitchFamily="2" charset="-78"/>
                        <a:ea typeface="Aptos"/>
                        <a:cs typeface="Al Qabas" panose="00000500000000000000" pitchFamily="2" charset="-78"/>
                      </a:endParaRPr>
                    </a:p>
                  </a:txBody>
                  <a:tcPr marL="9525" marR="9525" marT="9525" marB="9525" anchor="ctr"/>
                </a:tc>
              </a:tr>
            </a:tbl>
          </a:graphicData>
        </a:graphic>
      </p:graphicFrame>
    </p:spTree>
    <p:extLst>
      <p:ext uri="{BB962C8B-B14F-4D97-AF65-F5344CB8AC3E}">
        <p14:creationId xmlns:p14="http://schemas.microsoft.com/office/powerpoint/2010/main" val="41782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79280" y="22563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endParaRPr lang="ar-SA" sz="2000" dirty="0" smtClean="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smtClean="0">
                <a:solidFill>
                  <a:schemeClr val="tx1"/>
                </a:solidFill>
                <a:latin typeface="Al Qabas" panose="00000500000000000000" pitchFamily="2" charset="-78"/>
                <a:cs typeface="Al Qabas" panose="00000500000000000000" pitchFamily="2" charset="-78"/>
              </a:rPr>
              <a:t>يتكون</a:t>
            </a:r>
            <a:r>
              <a:rPr lang="tr-TR" sz="2000" dirty="0" smtClean="0">
                <a:solidFill>
                  <a:schemeClr val="tx1"/>
                </a:solidFill>
                <a:latin typeface="Al Qabas" panose="00000500000000000000" pitchFamily="2" charset="-78"/>
                <a:cs typeface="Al Qabas" panose="00000500000000000000" pitchFamily="2" charset="-78"/>
              </a:rPr>
              <a:t> </a:t>
            </a:r>
            <a:r>
              <a:rPr lang="ar-SA" sz="2000" dirty="0" smtClean="0">
                <a:solidFill>
                  <a:schemeClr val="tx1"/>
                </a:solidFill>
                <a:latin typeface="Al Qabas" panose="00000500000000000000" pitchFamily="2" charset="-78"/>
                <a:cs typeface="Al Qabas" panose="00000500000000000000" pitchFamily="2" charset="-78"/>
              </a:rPr>
              <a:t>هذا المقرر من (10) محاضرات يتم تدريسها حلال (10) اسابيع دراسية.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المحاضرة تشكل موضوعات المقرر والجوانب النظرية والتطبيقية معا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تنشر المحاضرات بشكل اسبوعى على منصة الجامعة .</a:t>
            </a:r>
          </a:p>
          <a:p>
            <a:pPr marL="342900" lvl="0" indent="-342900" algn="r" rtl="1">
              <a:lnSpc>
                <a:spcPct val="150000"/>
              </a:lnSpc>
              <a:buFont typeface="Arial" panose="020B0604020202020204" pitchFamily="34" charset="0"/>
              <a:buChar char="•"/>
            </a:pPr>
            <a:endParaRPr lang="ar-SA" sz="2000" dirty="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smtClean="0">
                <a:solidFill>
                  <a:schemeClr val="accent5">
                    <a:lumMod val="75000"/>
                  </a:schemeClr>
                </a:solidFill>
                <a:latin typeface="Al Qabas" panose="00000500000000000000" pitchFamily="2" charset="-78"/>
                <a:cs typeface="Al Qabas" panose="00000500000000000000" pitchFamily="2" charset="-78"/>
              </a:rPr>
              <a:t>الانشطة التدريسية (حلقات نقاش اسبوعية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حلقة النقاش فرصة للطلاب لطرح الاسئلة والاستفسارات حول المقرر</a:t>
            </a:r>
          </a:p>
        </p:txBody>
      </p:sp>
      <p:sp>
        <p:nvSpPr>
          <p:cNvPr id="5" name="Rectangle 4"/>
          <p:cNvSpPr/>
          <p:nvPr/>
        </p:nvSpPr>
        <p:spPr>
          <a:xfrm>
            <a:off x="11017909" y="1817420"/>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121558" y="1920387"/>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 xmlns:a16="http://schemas.microsoft.com/office/drawing/2014/main" id="{904B7CA6-23A4-2E24-5FFC-ECEA38831F6A}"/>
              </a:ext>
            </a:extLst>
          </p:cNvPr>
          <p:cNvSpPr txBox="1"/>
          <p:nvPr/>
        </p:nvSpPr>
        <p:spPr>
          <a:xfrm>
            <a:off x="5513128" y="1345975"/>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طريقة التدريس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sp>
        <p:nvSpPr>
          <p:cNvPr id="11" name="Parallelogram 7">
            <a:extLst>
              <a:ext uri="{FF2B5EF4-FFF2-40B4-BE49-F238E27FC236}">
                <a16:creationId xmlns="" xmlns:a16="http://schemas.microsoft.com/office/drawing/2014/main" id="{DE11E73A-D578-2443-F633-347CE39C1F25}"/>
              </a:ext>
            </a:extLst>
          </p:cNvPr>
          <p:cNvSpPr/>
          <p:nvPr/>
        </p:nvSpPr>
        <p:spPr>
          <a:xfrm rot="16200000" flipV="1">
            <a:off x="-168910" y="408497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2" name="Picture Placeholder 4"/>
          <p:cNvPicPr>
            <a:picLocks noGrp="1" noChangeAspect="1"/>
          </p:cNvPicPr>
          <p:nvPr>
            <p:ph type="pic" sz="quarter" idx="4294967295"/>
          </p:nvPr>
        </p:nvPicPr>
        <p:blipFill>
          <a:blip r:embed="rId3" cstate="print">
            <a:extLst>
              <a:ext uri="{28A0092B-C50C-407E-A947-70E740481C1C}">
                <a14:useLocalDpi xmlns:a14="http://schemas.microsoft.com/office/drawing/2010/main" val="0"/>
              </a:ext>
            </a:extLst>
          </a:blip>
          <a:srcRect t="12315" b="12315"/>
          <a:stretch>
            <a:fillRect/>
          </a:stretch>
        </p:blipFill>
        <p:spPr>
          <a:xfrm>
            <a:off x="3645" y="1025803"/>
            <a:ext cx="3863429" cy="1942986"/>
          </a:xfrm>
          <a:prstGeom prst="rect">
            <a:avLst/>
          </a:prstGeom>
        </p:spPr>
      </p:pic>
    </p:spTree>
    <p:extLst>
      <p:ext uri="{BB962C8B-B14F-4D97-AF65-F5344CB8AC3E}">
        <p14:creationId xmlns:p14="http://schemas.microsoft.com/office/powerpoint/2010/main" val="3575979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50000"/>
              </a:lnSpc>
            </a:pPr>
            <a:endParaRPr lang="ar-SA" sz="2000" dirty="0" smtClean="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smtClean="0">
                <a:solidFill>
                  <a:schemeClr val="tx1"/>
                </a:solidFill>
                <a:latin typeface="Al Qabas" panose="00000500000000000000" pitchFamily="2" charset="-78"/>
                <a:cs typeface="Al Qabas" panose="00000500000000000000" pitchFamily="2" charset="-78"/>
              </a:rPr>
              <a:t>طريقة التقييم المتبعة هي الاختبار الاسبوعي والاختبار النهائي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الاختبار الاسبوعي 8 اسئلة  لكل سؤال درجة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مجموع درجات  الاختبارات </a:t>
            </a:r>
            <a:r>
              <a:rPr lang="ar-SA" sz="2000" dirty="0" smtClean="0">
                <a:solidFill>
                  <a:schemeClr val="tx1"/>
                </a:solidFill>
                <a:latin typeface="Al Qabas" panose="00000500000000000000" pitchFamily="2" charset="-78"/>
                <a:cs typeface="Al Qabas" panose="00000500000000000000" pitchFamily="2" charset="-78"/>
              </a:rPr>
              <a:t>(80) </a:t>
            </a:r>
            <a:r>
              <a:rPr lang="ar-SA" sz="2000" dirty="0" smtClean="0">
                <a:solidFill>
                  <a:schemeClr val="tx1"/>
                </a:solidFill>
                <a:latin typeface="Al Qabas" panose="00000500000000000000" pitchFamily="2" charset="-78"/>
                <a:cs typeface="Al Qabas" panose="00000500000000000000" pitchFamily="2" charset="-78"/>
              </a:rPr>
              <a:t>درجة </a:t>
            </a:r>
          </a:p>
          <a:p>
            <a:pPr lvl="0" algn="r" rtl="1">
              <a:lnSpc>
                <a:spcPct val="150000"/>
              </a:lnSpc>
            </a:pPr>
            <a:endParaRPr lang="ar-SA" sz="2000" dirty="0" smtClean="0">
              <a:solidFill>
                <a:schemeClr val="tx1"/>
              </a:solidFill>
              <a:latin typeface="Al Qabas" panose="00000500000000000000" pitchFamily="2" charset="-78"/>
              <a:cs typeface="Al Qabas" panose="00000500000000000000" pitchFamily="2" charset="-78"/>
            </a:endParaRPr>
          </a:p>
          <a:p>
            <a:pPr lvl="0" algn="r" rtl="1">
              <a:lnSpc>
                <a:spcPct val="150000"/>
              </a:lnSpc>
            </a:pPr>
            <a:r>
              <a:rPr lang="ar-SA" sz="2000" dirty="0" smtClean="0">
                <a:solidFill>
                  <a:schemeClr val="accent5">
                    <a:lumMod val="75000"/>
                  </a:schemeClr>
                </a:solidFill>
                <a:latin typeface="Al Qabas" panose="00000500000000000000" pitchFamily="2" charset="-78"/>
                <a:cs typeface="Al Qabas" panose="00000500000000000000" pitchFamily="2" charset="-78"/>
              </a:rPr>
              <a:t>ثانيا ً: الاختبار   النهائي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يتكون من (20) سؤال لكل سؤال درجة واحدة </a:t>
            </a:r>
          </a:p>
          <a:p>
            <a:pPr marL="342900" lvl="0" indent="-342900" algn="r" rtl="1">
              <a:lnSpc>
                <a:spcPct val="150000"/>
              </a:lnSpc>
              <a:buFont typeface="Arial" panose="020B0604020202020204" pitchFamily="34" charset="0"/>
              <a:buChar char="•"/>
            </a:pPr>
            <a:r>
              <a:rPr lang="ar-SA" sz="2000" dirty="0" smtClean="0">
                <a:solidFill>
                  <a:schemeClr val="tx1"/>
                </a:solidFill>
                <a:latin typeface="Al Qabas" panose="00000500000000000000" pitchFamily="2" charset="-78"/>
                <a:cs typeface="Al Qabas" panose="00000500000000000000" pitchFamily="2" charset="-78"/>
              </a:rPr>
              <a:t>مجموع الدرجات الاختبارات والاختبار النهائي (100) درجة </a:t>
            </a:r>
          </a:p>
        </p:txBody>
      </p:sp>
      <p:sp>
        <p:nvSpPr>
          <p:cNvPr id="5" name="Rectangle 4"/>
          <p:cNvSpPr/>
          <p:nvPr/>
        </p:nvSpPr>
        <p:spPr>
          <a:xfrm>
            <a:off x="10244657" y="1339484"/>
            <a:ext cx="1185343" cy="9671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348306" y="1442451"/>
            <a:ext cx="966228" cy="768350"/>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24">
            <a:extLst>
              <a:ext uri="{FF2B5EF4-FFF2-40B4-BE49-F238E27FC236}">
                <a16:creationId xmlns="" xmlns:a16="http://schemas.microsoft.com/office/drawing/2014/main" id="{904B7CA6-23A4-2E24-5FFC-ECEA38831F6A}"/>
              </a:ext>
            </a:extLst>
          </p:cNvPr>
          <p:cNvSpPr txBox="1"/>
          <p:nvPr/>
        </p:nvSpPr>
        <p:spPr>
          <a:xfrm>
            <a:off x="5564952" y="1025802"/>
            <a:ext cx="4113898" cy="590162"/>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29LT Bukra Bold Italic" panose="000B0903020204020204" pitchFamily="34" charset="-78"/>
                <a:cs typeface="29LT Bukra Bold Italic" panose="000B0903020204020204" pitchFamily="34" charset="-78"/>
              </a:rPr>
              <a:t>طريقة التقييم </a:t>
            </a:r>
            <a:endParaRPr lang="ar-EG" sz="2400" b="1" dirty="0">
              <a:solidFill>
                <a:srgbClr val="00B0F0"/>
              </a:solidFill>
              <a:latin typeface="29LT Bukra Bold Italic" panose="000B0903020204020204" pitchFamily="34" charset="-78"/>
              <a:cs typeface="29LT Bukra Bold Italic" panose="000B0903020204020204" pitchFamily="34" charset="-78"/>
            </a:endParaRPr>
          </a:p>
        </p:txBody>
      </p:sp>
      <p:pic>
        <p:nvPicPr>
          <p:cNvPr id="8" name="Picture Placeholder 4">
            <a:extLst>
              <a:ext uri="{FF2B5EF4-FFF2-40B4-BE49-F238E27FC236}">
                <a16:creationId xmlns="" xmlns:a16="http://schemas.microsoft.com/office/drawing/2014/main" id="{F6D07454-5787-AA21-2E06-E5F1F7C43720}"/>
              </a:ext>
            </a:extLst>
          </p:cNvPr>
          <p:cNvPicPr>
            <a:picLocks noGrp="1" noChangeAspect="1"/>
          </p:cNvPicPr>
          <p:nvPr>
            <p:ph type="pic" sz="quarter" idx="4294967295"/>
          </p:nvPr>
        </p:nvPicPr>
        <p:blipFill rotWithShape="1">
          <a:blip r:embed="rId3">
            <a:extLst>
              <a:ext uri="{28A0092B-C50C-407E-A947-70E740481C1C}">
                <a14:useLocalDpi xmlns:a14="http://schemas.microsoft.com/office/drawing/2010/main" val="0"/>
              </a:ext>
            </a:extLst>
          </a:blip>
          <a:srcRect l="31857" b="-537"/>
          <a:stretch/>
        </p:blipFill>
        <p:spPr>
          <a:xfrm>
            <a:off x="-1063" y="1136248"/>
            <a:ext cx="3386537" cy="2149105"/>
          </a:xfrm>
          <a:prstGeom prst="rect">
            <a:avLst/>
          </a:prstGeom>
        </p:spPr>
      </p:pic>
      <p:sp>
        <p:nvSpPr>
          <p:cNvPr id="11" name="Parallelogram 7">
            <a:extLst>
              <a:ext uri="{FF2B5EF4-FFF2-40B4-BE49-F238E27FC236}">
                <a16:creationId xmlns="" xmlns:a16="http://schemas.microsoft.com/office/drawing/2014/main" id="{DE11E73A-D578-2443-F633-347CE39C1F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91446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itchFamily="2" charset="2"/>
              <a:buChar char="Ø"/>
            </a:pPr>
            <a:r>
              <a:rPr lang="ar-SA" sz="1600" spc="30" dirty="0" smtClean="0">
                <a:solidFill>
                  <a:schemeClr val="tx1"/>
                </a:solidFill>
                <a:latin typeface="Al Qabas" panose="00000500000000000000" pitchFamily="2" charset="-78"/>
                <a:cs typeface="Al Qabas" panose="00000500000000000000" pitchFamily="2" charset="-78"/>
              </a:rPr>
              <a:t>الإعلام الرقمي أصبح جزءا أساسيا من حياتنا اليومية، حيث تتغير طرق إنتاج ونشر واستهلاك المعلومات بسرعة كبيرة. لفهم هذه التحولات، نستخدم دراسة الحالات كأداة تحليلية تساعدنا على الربط بين النظرية والتطبيق، وفهم التحديات والفرص في الواقع الرقمي.</a:t>
            </a:r>
          </a:p>
          <a:p>
            <a:pPr marL="342900" indent="-342900" algn="just" rtl="1">
              <a:lnSpc>
                <a:spcPct val="150000"/>
              </a:lnSpc>
              <a:buFont typeface="Wingdings" pitchFamily="2" charset="2"/>
              <a:buChar char="Ø"/>
            </a:pPr>
            <a:r>
              <a:rPr lang="ar-SA" sz="1600" spc="30" dirty="0" smtClean="0">
                <a:solidFill>
                  <a:schemeClr val="tx1"/>
                </a:solidFill>
                <a:latin typeface="Al Qabas" panose="00000500000000000000" pitchFamily="2" charset="-78"/>
                <a:cs typeface="Al Qabas" panose="00000500000000000000" pitchFamily="2" charset="-78"/>
              </a:rPr>
              <a:t>الإعلام الرقمي يشمل جميع أشكال الاتصال التي تعتمد على التكنولوجيا الرقمية (الإنترنت، وسائل التواصل الاجتماعي، البث المباشر...).</a:t>
            </a:r>
          </a:p>
          <a:p>
            <a:pPr marL="342900" indent="-342900" algn="just" rtl="1">
              <a:lnSpc>
                <a:spcPct val="150000"/>
              </a:lnSpc>
              <a:buFont typeface="Wingdings" pitchFamily="2" charset="2"/>
              <a:buChar char="Ø"/>
            </a:pPr>
            <a:r>
              <a:rPr lang="ar-SA" sz="1600" spc="30" dirty="0" smtClean="0">
                <a:solidFill>
                  <a:schemeClr val="tx1"/>
                </a:solidFill>
                <a:latin typeface="Al Qabas" panose="00000500000000000000" pitchFamily="2" charset="-78"/>
                <a:cs typeface="Al Qabas" panose="00000500000000000000" pitchFamily="2" charset="-78"/>
              </a:rPr>
              <a:t>دراسة الحالات تتيح لنا تحليل أحداث أو ظواهر واقعية لفهم تأثير الإعلام الرقمي على الأفراد والمجتمع.</a:t>
            </a:r>
            <a:endParaRPr lang="ar-SA" sz="1600" spc="30" dirty="0">
              <a:solidFill>
                <a:schemeClr val="tx1"/>
              </a:solidFill>
              <a:latin typeface="Al Qabas" panose="00000500000000000000" pitchFamily="2" charset="-78"/>
              <a:cs typeface="Al Qabas" panose="00000500000000000000"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096000" y="3996751"/>
            <a:ext cx="4962146" cy="707886"/>
          </a:xfrm>
          <a:prstGeom prst="rect">
            <a:avLst/>
          </a:prstGeom>
          <a:noFill/>
        </p:spPr>
        <p:txBody>
          <a:bodyPr wrap="square" rtlCol="0">
            <a:spAutoFit/>
          </a:bodyPr>
          <a:lstStyle/>
          <a:p>
            <a:pPr algn="just" rtl="1"/>
            <a:r>
              <a:rPr lang="ar-EG" sz="2000" b="1" dirty="0">
                <a:solidFill>
                  <a:srgbClr val="3CBCE0"/>
                </a:solidFill>
                <a:latin typeface="29LT Bukra Bold Italic" panose="000B0903020204020204" pitchFamily="34" charset="-78"/>
                <a:cs typeface="29LT Bukra Bold Italic" panose="000B0903020204020204" pitchFamily="34" charset="-78"/>
              </a:rPr>
              <a:t>مقدمة إلى دراسة الحالات في الإعلام الرقمي</a:t>
            </a:r>
          </a:p>
        </p:txBody>
      </p:sp>
      <p:sp>
        <p:nvSpPr>
          <p:cNvPr id="23" name="TextBox 22"/>
          <p:cNvSpPr txBox="1"/>
          <p:nvPr/>
        </p:nvSpPr>
        <p:spPr>
          <a:xfrm>
            <a:off x="5854339" y="3681103"/>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arn(inVertic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247" b="12247"/>
          <a:stretch>
            <a:fillRect/>
          </a:stretch>
        </p:blipFill>
        <p:spPr>
          <a:xfrm>
            <a:off x="6995886" y="788307"/>
            <a:ext cx="4962146" cy="2495550"/>
          </a:xfrm>
        </p:spPr>
      </p:pic>
      <p:sp>
        <p:nvSpPr>
          <p:cNvPr id="4" name="TextBox 24">
            <a:extLst>
              <a:ext uri="{FF2B5EF4-FFF2-40B4-BE49-F238E27FC236}">
                <a16:creationId xmlns="" xmlns:a16="http://schemas.microsoft.com/office/drawing/2014/main" id="{D801005C-81C0-8978-960E-0D7E31100FDC}"/>
              </a:ext>
            </a:extLst>
          </p:cNvPr>
          <p:cNvSpPr txBox="1"/>
          <p:nvPr/>
        </p:nvSpPr>
        <p:spPr>
          <a:xfrm>
            <a:off x="781022" y="2887682"/>
            <a:ext cx="6073084" cy="3970318"/>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ct val="20000"/>
              </a:spcBef>
              <a:spcAft>
                <a:spcPts val="0"/>
              </a:spcAft>
              <a:buClrTx/>
              <a:buSzTx/>
              <a:buFont typeface="Arial" panose="020B0604020202020204" pitchFamily="34" charset="0"/>
              <a:buChar char="•"/>
              <a:tabLst/>
              <a:defRPr/>
            </a:pPr>
            <a:r>
              <a:rPr kumimoji="0" lang="ar-SA"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rPr>
              <a:t>سوف نبدأ</a:t>
            </a:r>
            <a:r>
              <a:rPr kumimoji="0" lang="ar-SA" sz="2000" i="0" u="none" strike="noStrike" kern="1200" cap="none" spc="0" normalizeH="0" noProof="0" dirty="0" smtClean="0">
                <a:ln>
                  <a:noFill/>
                </a:ln>
                <a:effectLst/>
                <a:uLnTx/>
                <a:uFillTx/>
                <a:latin typeface="Al Qabas" panose="00000500000000000000" pitchFamily="2" charset="-78"/>
                <a:cs typeface="Al Qabas" panose="00000500000000000000" pitchFamily="2" charset="-78"/>
              </a:rPr>
              <a:t> في المحاضرة القادمة </a:t>
            </a:r>
            <a:r>
              <a:rPr lang="ar-SA" sz="2000" dirty="0" smtClean="0">
                <a:latin typeface="Al Qabas" panose="00000500000000000000" pitchFamily="2" charset="-78"/>
                <a:cs typeface="Al Qabas" panose="00000500000000000000" pitchFamily="2" charset="-78"/>
              </a:rPr>
              <a:t>بت</a:t>
            </a:r>
            <a:r>
              <a:rPr kumimoji="0" lang="ar-EG"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rPr>
              <a:t>عريف </a:t>
            </a:r>
            <a:r>
              <a:rPr lang="ar-EG" sz="2000" dirty="0">
                <a:latin typeface="Al Qabas" panose="00000500000000000000" pitchFamily="2" charset="-78"/>
                <a:cs typeface="Al Qabas" panose="00000500000000000000" pitchFamily="2" charset="-78"/>
              </a:rPr>
              <a:t>دراسة</a:t>
            </a:r>
            <a:r>
              <a:rPr kumimoji="0" lang="ar-EG" sz="2000" i="0" u="none" strike="noStrike" kern="1200" cap="none" spc="0" normalizeH="0" baseline="0" noProof="0" dirty="0">
                <a:ln>
                  <a:noFill/>
                </a:ln>
                <a:effectLst/>
                <a:uLnTx/>
                <a:uFillTx/>
                <a:latin typeface="Al Qabas" panose="00000500000000000000" pitchFamily="2" charset="-78"/>
                <a:cs typeface="Al Qabas" panose="00000500000000000000" pitchFamily="2" charset="-78"/>
              </a:rPr>
              <a:t> الحالة وأهميتها في البحث الإعلامي </a:t>
            </a:r>
            <a:r>
              <a:rPr kumimoji="0" lang="ar-EG"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rPr>
              <a:t>الرقمي</a:t>
            </a:r>
            <a:endParaRPr kumimoji="0" lang="ar-SA"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endParaRPr>
          </a:p>
          <a:p>
            <a:pPr marL="342900" lvl="0" indent="-342900" algn="r" rtl="1">
              <a:lnSpc>
                <a:spcPct val="150000"/>
              </a:lnSpc>
              <a:spcBef>
                <a:spcPct val="20000"/>
              </a:spcBef>
              <a:buFont typeface="Arial" panose="020B0604020202020204" pitchFamily="34" charset="0"/>
              <a:buChar char="•"/>
              <a:defRPr/>
            </a:pPr>
            <a:r>
              <a:rPr lang="ar-EG" sz="2000" dirty="0">
                <a:latin typeface="Al Qabas" panose="00000500000000000000" pitchFamily="2" charset="-78"/>
                <a:cs typeface="Al Qabas" panose="00000500000000000000" pitchFamily="2" charset="-78"/>
              </a:rPr>
              <a:t>أهداف دراسة الحالات</a:t>
            </a:r>
            <a:endParaRPr lang="ar-SA" sz="2000" dirty="0">
              <a:latin typeface="Al Qabas" panose="00000500000000000000" pitchFamily="2" charset="-78"/>
              <a:cs typeface="Al Qabas" panose="00000500000000000000" pitchFamily="2" charset="-78"/>
            </a:endParaRPr>
          </a:p>
          <a:p>
            <a:pPr marL="457200" indent="-457200" algn="just" rtl="1">
              <a:lnSpc>
                <a:spcPct val="150000"/>
              </a:lnSpc>
              <a:buFont typeface="Arial" panose="020B0604020202020204" pitchFamily="34" charset="0"/>
              <a:buChar char="•"/>
            </a:pPr>
            <a:r>
              <a:rPr lang="ar-SA" sz="2000" dirty="0">
                <a:latin typeface="Al Qabas" panose="00000500000000000000" pitchFamily="2" charset="-78"/>
                <a:cs typeface="Al Qabas" panose="00000500000000000000" pitchFamily="2" charset="-78"/>
              </a:rPr>
              <a:t>موضوعات رئيسية في دراسة الحالات الرقمية</a:t>
            </a:r>
          </a:p>
          <a:p>
            <a:pPr marL="457200" indent="-457200" algn="just" rtl="1">
              <a:lnSpc>
                <a:spcPct val="150000"/>
              </a:lnSpc>
              <a:buFont typeface="Arial" panose="020B0604020202020204" pitchFamily="34" charset="0"/>
              <a:buChar char="•"/>
            </a:pPr>
            <a:r>
              <a:rPr lang="ar-EG" sz="2000" dirty="0">
                <a:latin typeface="Al Qabas" panose="00000500000000000000" pitchFamily="2" charset="-78"/>
                <a:cs typeface="Al Qabas" panose="00000500000000000000" pitchFamily="2" charset="-78"/>
              </a:rPr>
              <a:t>تطور الإعلام الرقمي وخصائصه</a:t>
            </a:r>
            <a:endParaRPr lang="ar-SA" sz="2000" dirty="0">
              <a:latin typeface="Al Qabas" panose="00000500000000000000" pitchFamily="2" charset="-78"/>
              <a:cs typeface="Al Qabas" panose="00000500000000000000" pitchFamily="2" charset="-78"/>
            </a:endParaRPr>
          </a:p>
          <a:p>
            <a:pPr marL="457200" indent="-457200" algn="just" rtl="1">
              <a:lnSpc>
                <a:spcPct val="150000"/>
              </a:lnSpc>
              <a:buFont typeface="Arial" panose="020B0604020202020204" pitchFamily="34" charset="0"/>
              <a:buChar char="•"/>
            </a:pPr>
            <a:r>
              <a:rPr lang="ar-EG" sz="2000" dirty="0">
                <a:latin typeface="Al Qabas" panose="00000500000000000000" pitchFamily="2" charset="-78"/>
                <a:cs typeface="Al Qabas" panose="00000500000000000000" pitchFamily="2" charset="-78"/>
              </a:rPr>
              <a:t>التقنيات والاتجاهات الحديثة في الإعلام الرقمي</a:t>
            </a:r>
            <a:endParaRPr lang="ar-SA" sz="2000" dirty="0">
              <a:latin typeface="Al Qabas" panose="00000500000000000000" pitchFamily="2" charset="-78"/>
              <a:cs typeface="Al Qabas" panose="00000500000000000000" pitchFamily="2" charset="-78"/>
            </a:endParaRPr>
          </a:p>
          <a:p>
            <a:pPr marL="342900" lvl="0" indent="-342900" algn="r" rtl="1">
              <a:lnSpc>
                <a:spcPct val="150000"/>
              </a:lnSpc>
              <a:spcBef>
                <a:spcPct val="20000"/>
              </a:spcBef>
              <a:buFont typeface="Arial" panose="020B0604020202020204" pitchFamily="34" charset="0"/>
              <a:buChar char="•"/>
              <a:defRPr/>
            </a:pPr>
            <a:endParaRPr kumimoji="0" lang="ar-SA"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endParaRPr>
          </a:p>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000" i="0" u="none" strike="noStrike" kern="1200" cap="none" spc="0" normalizeH="0" baseline="0" noProof="0" dirty="0" smtClean="0">
                <a:ln>
                  <a:noFill/>
                </a:ln>
                <a:effectLst/>
                <a:uLnTx/>
                <a:uFillTx/>
                <a:latin typeface="Al Qabas" panose="00000500000000000000" pitchFamily="2" charset="-78"/>
                <a:cs typeface="Al Qabas" panose="00000500000000000000" pitchFamily="2" charset="-78"/>
              </a:rPr>
              <a:t> </a:t>
            </a:r>
            <a:endParaRPr kumimoji="0" lang="ar-EG" sz="2000" i="0" u="none" strike="noStrike" kern="1200" cap="none" spc="0" normalizeH="0" baseline="0" noProof="0" dirty="0">
              <a:ln>
                <a:noFill/>
              </a:ln>
              <a:effectLst/>
              <a:uLnTx/>
              <a:uFillTx/>
              <a:latin typeface="Al Qabas" panose="00000500000000000000" pitchFamily="2" charset="-78"/>
              <a:cs typeface="Al Qabas" panose="00000500000000000000" pitchFamily="2" charset="-78"/>
            </a:endParaRPr>
          </a:p>
        </p:txBody>
      </p:sp>
      <p:sp>
        <p:nvSpPr>
          <p:cNvPr id="5" name="TextBox 24">
            <a:extLst>
              <a:ext uri="{FF2B5EF4-FFF2-40B4-BE49-F238E27FC236}">
                <a16:creationId xmlns="" xmlns:a16="http://schemas.microsoft.com/office/drawing/2014/main" id="{D801005C-81C0-8978-960E-0D7E31100FDC}"/>
              </a:ext>
            </a:extLst>
          </p:cNvPr>
          <p:cNvSpPr txBox="1"/>
          <p:nvPr/>
        </p:nvSpPr>
        <p:spPr>
          <a:xfrm>
            <a:off x="781022" y="1069217"/>
            <a:ext cx="5815190" cy="569387"/>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Al Qabas" panose="00000500000000000000" pitchFamily="2" charset="-78"/>
                <a:cs typeface="Al Qabas" panose="00000500000000000000" pitchFamily="2" charset="-78"/>
              </a:rPr>
              <a:t>تقديم </a:t>
            </a:r>
            <a:r>
              <a:rPr kumimoji="0" lang="ar-SA" sz="2400" b="1" i="0" u="none" strike="noStrike" kern="1200" cap="none" spc="0" normalizeH="0" baseline="0" noProof="0" dirty="0" smtClean="0">
                <a:ln>
                  <a:noFill/>
                </a:ln>
                <a:solidFill>
                  <a:srgbClr val="00B0F0"/>
                </a:solidFill>
                <a:effectLst/>
                <a:uLnTx/>
                <a:uFillTx/>
                <a:latin typeface="Al Qabas" panose="00000500000000000000" pitchFamily="2" charset="-78"/>
                <a:cs typeface="Al Qabas" panose="00000500000000000000" pitchFamily="2" charset="-78"/>
              </a:rPr>
              <a:t>المحاضرة</a:t>
            </a:r>
            <a:r>
              <a:rPr kumimoji="0" lang="ar-SA" sz="2400" b="1" i="0" u="none" strike="noStrike" kern="1200" cap="none" spc="0" normalizeH="0" noProof="0" dirty="0" smtClean="0">
                <a:ln>
                  <a:noFill/>
                </a:ln>
                <a:solidFill>
                  <a:srgbClr val="00B0F0"/>
                </a:solidFill>
                <a:effectLst/>
                <a:uLnTx/>
                <a:uFillTx/>
                <a:latin typeface="Al Qabas" panose="00000500000000000000" pitchFamily="2" charset="-78"/>
                <a:cs typeface="Al Qabas" panose="00000500000000000000" pitchFamily="2" charset="-78"/>
              </a:rPr>
              <a:t> القادمة </a:t>
            </a:r>
            <a:endParaRPr kumimoji="0" lang="ar-EG" sz="2400" b="1" i="0" u="none" strike="noStrike" kern="1200" cap="none" spc="0" normalizeH="0" baseline="0" noProof="0" dirty="0">
              <a:ln>
                <a:noFill/>
              </a:ln>
              <a:solidFill>
                <a:srgbClr val="00B0F0"/>
              </a:solidFill>
              <a:effectLst/>
              <a:uLnTx/>
              <a:uFillTx/>
              <a:latin typeface="Al Qabas" panose="00000500000000000000" pitchFamily="2" charset="-78"/>
              <a:cs typeface="Al Qabas" panose="00000500000000000000" pitchFamily="2" charset="-78"/>
            </a:endParaRPr>
          </a:p>
        </p:txBody>
      </p:sp>
    </p:spTree>
    <p:extLst>
      <p:ext uri="{BB962C8B-B14F-4D97-AF65-F5344CB8AC3E}">
        <p14:creationId xmlns:p14="http://schemas.microsoft.com/office/powerpoint/2010/main" val="377232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5064" y="1838962"/>
            <a:ext cx="10515069" cy="4249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74522" y="1297361"/>
            <a:ext cx="6407237" cy="400110"/>
          </a:xfrm>
          <a:prstGeom prst="rect">
            <a:avLst/>
          </a:prstGeom>
          <a:noFill/>
        </p:spPr>
        <p:txBody>
          <a:bodyPr wrap="square" rtlCol="0">
            <a:spAutoFit/>
          </a:bodyPr>
          <a:lstStyle/>
          <a:p>
            <a:pPr algn="r" rtl="1"/>
            <a:r>
              <a:rPr lang="ar-SA" sz="2000" dirty="0" smtClean="0">
                <a:latin typeface="29LT Bukra Bold Italic" panose="000B0903020204020204" pitchFamily="34" charset="-78"/>
                <a:cs typeface="29LT Bukra Bold Italic" panose="000B0903020204020204" pitchFamily="34" charset="-78"/>
              </a:rPr>
              <a:t>اهم المراجع</a:t>
            </a:r>
            <a:endParaRPr lang="en-US" sz="2000" dirty="0">
              <a:latin typeface="29LT Bukra Bold Italic" panose="000B0903020204020204" pitchFamily="34" charset="-78"/>
              <a:cs typeface="29LT Bukra Bold Italic" panose="000B0903020204020204" pitchFamily="34"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14"/>
          <p:cNvSpPr txBox="1"/>
          <p:nvPr/>
        </p:nvSpPr>
        <p:spPr>
          <a:xfrm>
            <a:off x="2714995" y="2380564"/>
            <a:ext cx="7566764" cy="2964914"/>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600" dirty="0">
                <a:latin typeface="Al Qabas" panose="00000500000000000000" pitchFamily="2" charset="-78"/>
                <a:cs typeface="Al Qabas" panose="00000500000000000000" pitchFamily="2" charset="-78"/>
              </a:rPr>
              <a:t>Bainbridge, J., </a:t>
            </a:r>
            <a:r>
              <a:rPr lang="en-US" sz="1600" dirty="0" err="1">
                <a:latin typeface="Al Qabas" panose="00000500000000000000" pitchFamily="2" charset="-78"/>
                <a:cs typeface="Al Qabas" panose="00000500000000000000" pitchFamily="2" charset="-78"/>
              </a:rPr>
              <a:t>Goc</a:t>
            </a:r>
            <a:r>
              <a:rPr lang="en-US" sz="1600" dirty="0">
                <a:latin typeface="Al Qabas" panose="00000500000000000000" pitchFamily="2" charset="-78"/>
                <a:cs typeface="Al Qabas" panose="00000500000000000000" pitchFamily="2" charset="-78"/>
              </a:rPr>
              <a:t>, N., &amp; </a:t>
            </a:r>
            <a:r>
              <a:rPr lang="en-US" sz="1600" dirty="0" err="1">
                <a:latin typeface="Al Qabas" panose="00000500000000000000" pitchFamily="2" charset="-78"/>
                <a:cs typeface="Al Qabas" panose="00000500000000000000" pitchFamily="2" charset="-78"/>
              </a:rPr>
              <a:t>Tynan</a:t>
            </a:r>
            <a:r>
              <a:rPr lang="en-US" sz="1600" dirty="0">
                <a:latin typeface="Al Qabas" panose="00000500000000000000" pitchFamily="2" charset="-78"/>
                <a:cs typeface="Al Qabas" panose="00000500000000000000" pitchFamily="2" charset="-78"/>
              </a:rPr>
              <a:t>, L. (2015). Media and journalism: New approaches to theory and practice. OUP Australia and New Zealand; Oxford University Press</a:t>
            </a:r>
            <a:r>
              <a:rPr lang="ar-SA" sz="1600" dirty="0">
                <a:latin typeface="Al Qabas" panose="00000500000000000000" pitchFamily="2" charset="-78"/>
                <a:cs typeface="Al Qabas" panose="00000500000000000000" pitchFamily="2" charset="-78"/>
              </a:rPr>
              <a:t>.</a:t>
            </a:r>
            <a:endParaRPr lang="tr-TR" sz="1600" dirty="0">
              <a:latin typeface="Al Qabas" panose="00000500000000000000" pitchFamily="2" charset="-78"/>
              <a:cs typeface="Al Qabas" panose="00000500000000000000" pitchFamily="2" charset="-78"/>
            </a:endParaRPr>
          </a:p>
          <a:p>
            <a:pPr marL="285750" indent="-285750">
              <a:lnSpc>
                <a:spcPct val="200000"/>
              </a:lnSpc>
              <a:buFont typeface="Arial" panose="020B0604020202020204" pitchFamily="34" charset="0"/>
              <a:buChar char="•"/>
            </a:pPr>
            <a:r>
              <a:rPr lang="en-US" sz="1600" dirty="0" err="1" smtClean="0">
                <a:latin typeface="Al Qabas" panose="00000500000000000000" pitchFamily="2" charset="-78"/>
                <a:cs typeface="Al Qabas" panose="00000500000000000000" pitchFamily="2" charset="-78"/>
              </a:rPr>
              <a:t>Friedrichsen</a:t>
            </a:r>
            <a:r>
              <a:rPr lang="en-US" sz="1600" dirty="0">
                <a:latin typeface="Al Qabas" panose="00000500000000000000" pitchFamily="2" charset="-78"/>
                <a:cs typeface="Al Qabas" panose="00000500000000000000" pitchFamily="2" charset="-78"/>
              </a:rPr>
              <a:t>, M., </a:t>
            </a:r>
            <a:r>
              <a:rPr lang="en-US" sz="1600" dirty="0" err="1">
                <a:latin typeface="Al Qabas" panose="00000500000000000000" pitchFamily="2" charset="-78"/>
                <a:cs typeface="Al Qabas" panose="00000500000000000000" pitchFamily="2" charset="-78"/>
              </a:rPr>
              <a:t>Kamalipour</a:t>
            </a:r>
            <a:r>
              <a:rPr lang="en-US" sz="1600" dirty="0">
                <a:latin typeface="Al Qabas" panose="00000500000000000000" pitchFamily="2" charset="-78"/>
                <a:cs typeface="Al Qabas" panose="00000500000000000000" pitchFamily="2" charset="-78"/>
              </a:rPr>
              <a:t>, Y. R., &amp; </a:t>
            </a:r>
            <a:r>
              <a:rPr lang="en-US" sz="1600" dirty="0" err="1">
                <a:latin typeface="Al Qabas" panose="00000500000000000000" pitchFamily="2" charset="-78"/>
                <a:cs typeface="Al Qabas" panose="00000500000000000000" pitchFamily="2" charset="-78"/>
              </a:rPr>
              <a:t>Kamalipour</a:t>
            </a:r>
            <a:r>
              <a:rPr lang="en-US" sz="1600" dirty="0">
                <a:latin typeface="Al Qabas" panose="00000500000000000000" pitchFamily="2" charset="-78"/>
                <a:cs typeface="Al Qabas" panose="00000500000000000000" pitchFamily="2" charset="-78"/>
              </a:rPr>
              <a:t>, Y. (2016). </a:t>
            </a:r>
            <a:r>
              <a:rPr lang="en-US" sz="1600" i="1" dirty="0">
                <a:latin typeface="Al Qabas" panose="00000500000000000000" pitchFamily="2" charset="-78"/>
                <a:cs typeface="Al Qabas" panose="00000500000000000000" pitchFamily="2" charset="-78"/>
              </a:rPr>
              <a:t>Digital transformation in journalism and news media</a:t>
            </a:r>
            <a:r>
              <a:rPr lang="en-US" sz="1600" dirty="0">
                <a:latin typeface="Al Qabas" panose="00000500000000000000" pitchFamily="2" charset="-78"/>
                <a:cs typeface="Al Qabas" panose="00000500000000000000" pitchFamily="2" charset="-78"/>
              </a:rPr>
              <a:t>. New York: Springer.</a:t>
            </a:r>
            <a:endParaRPr lang="tr-TR" sz="1600" dirty="0">
              <a:latin typeface="Al Qabas" panose="00000500000000000000" pitchFamily="2" charset="-78"/>
              <a:cs typeface="Al Qabas" panose="00000500000000000000" pitchFamily="2" charset="-78"/>
            </a:endParaRPr>
          </a:p>
          <a:p>
            <a:pPr marL="285750" indent="-285750">
              <a:lnSpc>
                <a:spcPct val="200000"/>
              </a:lnSpc>
              <a:buFont typeface="Arial" panose="020B0604020202020204" pitchFamily="34" charset="0"/>
              <a:buChar char="•"/>
            </a:pPr>
            <a:r>
              <a:rPr lang="en-US" sz="1600" dirty="0" smtClean="0">
                <a:latin typeface="Al Qabas" panose="00000500000000000000" pitchFamily="2" charset="-78"/>
                <a:cs typeface="Al Qabas" panose="00000500000000000000" pitchFamily="2" charset="-78"/>
              </a:rPr>
              <a:t>Griffey</a:t>
            </a:r>
            <a:r>
              <a:rPr lang="en-US" sz="1600" dirty="0">
                <a:latin typeface="Al Qabas" panose="00000500000000000000" pitchFamily="2" charset="-78"/>
                <a:cs typeface="Al Qabas" panose="00000500000000000000" pitchFamily="2" charset="-78"/>
              </a:rPr>
              <a:t>, J. V. (2024). Digital Media Production for Beginners. Taylor &amp; Francis.</a:t>
            </a:r>
            <a:endParaRPr lang="tr-TR" sz="1600" dirty="0">
              <a:latin typeface="Al Qabas" panose="00000500000000000000" pitchFamily="2" charset="-78"/>
              <a:cs typeface="Al Qabas" panose="00000500000000000000" pitchFamily="2" charset="-78"/>
            </a:endParaRPr>
          </a:p>
          <a:p>
            <a:pPr marL="285750" indent="-285750">
              <a:lnSpc>
                <a:spcPct val="200000"/>
              </a:lnSpc>
              <a:buFont typeface="Arial" panose="020B0604020202020204" pitchFamily="34" charset="0"/>
              <a:buChar char="•"/>
            </a:pPr>
            <a:r>
              <a:rPr lang="ar-SA" sz="1600" dirty="0">
                <a:latin typeface="Al Qabas" panose="00000500000000000000" pitchFamily="2" charset="-78"/>
                <a:cs typeface="Al Qabas" panose="00000500000000000000" pitchFamily="2" charset="-78"/>
              </a:rPr>
              <a:t>ماهر الشمايلة. (2015). الإعلام الرقمي الجديد. دار الإعصار العلمي للنشر والتوزيع. عمان</a:t>
            </a:r>
            <a:endParaRPr lang="ar-SA" sz="1600" b="1" dirty="0" smtClean="0">
              <a:latin typeface="Al Qabas" panose="00000500000000000000" pitchFamily="2" charset="-78"/>
              <a:cs typeface="Al Qabas" panose="00000500000000000000" pitchFamily="2" charset="-78"/>
            </a:endParaRPr>
          </a:p>
        </p:txBody>
      </p:sp>
      <p:sp>
        <p:nvSpPr>
          <p:cNvPr id="16" name="Rectangle 4"/>
          <p:cNvSpPr/>
          <p:nvPr/>
        </p:nvSpPr>
        <p:spPr>
          <a:xfrm>
            <a:off x="995064" y="10329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9"/>
          <p:cNvSpPr txBox="1"/>
          <p:nvPr/>
        </p:nvSpPr>
        <p:spPr>
          <a:xfrm>
            <a:off x="1214179" y="1231789"/>
            <a:ext cx="966228" cy="769441"/>
          </a:xfrm>
          <a:prstGeom prst="rect">
            <a:avLst/>
          </a:prstGeom>
          <a:noFill/>
        </p:spPr>
        <p:txBody>
          <a:bodyPr wrap="square" rtlCol="0">
            <a:spAutoFit/>
          </a:bodyPr>
          <a:lstStyle/>
          <a:p>
            <a:pPr algn="ctr"/>
            <a:r>
              <a:rPr lang="ar-SA" sz="4400" b="1" dirty="0" smtClean="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71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05668" y="5609527"/>
            <a:ext cx="3590398" cy="829945"/>
          </a:xfrm>
          <a:prstGeom prst="rect">
            <a:avLst/>
          </a:prstGeom>
          <a:noFill/>
        </p:spPr>
        <p:txBody>
          <a:bodyPr wrap="square" rtlCol="0">
            <a:spAutoFit/>
          </a:bodyPr>
          <a:lstStyle/>
          <a:p>
            <a:r>
              <a:rPr lang="ar-SA" sz="4800" b="1" dirty="0" smtClean="0">
                <a:solidFill>
                  <a:schemeClr val="bg1"/>
                </a:solidFill>
                <a:latin typeface="Alexandria" charset="0"/>
                <a:cs typeface="Alawi Shafa" pitchFamily="2" charset="-78"/>
              </a:rPr>
              <a:t>شكراً لحضركم </a:t>
            </a:r>
            <a:endParaRPr lang="en-US" sz="4800" b="1" dirty="0">
              <a:solidFill>
                <a:schemeClr val="bg1"/>
              </a:solidFill>
              <a:latin typeface="Alexandria" charset="0"/>
              <a:cs typeface="Alawi Shafa" pitchFamily="2" charset="-78"/>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schemas.microsoft.com/office/2006/documentManagement/types"/>
    <ds:schemaRef ds:uri="http://purl.org/dc/terms/"/>
    <ds:schemaRef ds:uri="http://schemas.openxmlformats.org/package/2006/metadata/core-properties"/>
    <ds:schemaRef ds:uri="http://purl.org/dc/elements/1.1/"/>
    <ds:schemaRef ds:uri="http://schemas.microsoft.com/office/infopath/2007/PartnerControls"/>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D2D05987-B894-4D98-9CF5-D5D0D91DC48C}"/>
</file>

<file path=docProps/app.xml><?xml version="1.0" encoding="utf-8"?>
<Properties xmlns="http://schemas.openxmlformats.org/officeDocument/2006/extended-properties" xmlns:vt="http://schemas.openxmlformats.org/officeDocument/2006/docPropsVTypes">
  <Template/>
  <TotalTime>271</TotalTime>
  <Words>659</Words>
  <Application>Microsoft Office PowerPoint</Application>
  <PresentationFormat>Geniş ekran</PresentationFormat>
  <Paragraphs>91</Paragraphs>
  <Slides>14</Slides>
  <Notes>3</Notes>
  <HiddenSlides>0</HiddenSlides>
  <MMClips>0</MMClips>
  <ScaleCrop>false</ScaleCrop>
  <HeadingPairs>
    <vt:vector size="6" baseType="variant">
      <vt:variant>
        <vt:lpstr>Kullanılan Yazı Tipleri</vt:lpstr>
      </vt:variant>
      <vt:variant>
        <vt:i4>13</vt:i4>
      </vt:variant>
      <vt:variant>
        <vt:lpstr>Tema</vt:lpstr>
      </vt:variant>
      <vt:variant>
        <vt:i4>1</vt:i4>
      </vt:variant>
      <vt:variant>
        <vt:lpstr>Slayt Başlıkları</vt:lpstr>
      </vt:variant>
      <vt:variant>
        <vt:i4>14</vt:i4>
      </vt:variant>
    </vt:vector>
  </HeadingPairs>
  <TitlesOfParts>
    <vt:vector size="28" baseType="lpstr">
      <vt:lpstr>29LT Bukra Bold Italic</vt:lpstr>
      <vt:lpstr>29LT Zawi</vt:lpstr>
      <vt:lpstr>A_Nefel_Botan</vt:lpstr>
      <vt:lpstr>Al Qabas</vt:lpstr>
      <vt:lpstr>Al Qabas Bold</vt:lpstr>
      <vt:lpstr>Alawi Shafa</vt:lpstr>
      <vt:lpstr>Alexandria</vt:lpstr>
      <vt:lpstr>Aptos</vt:lpstr>
      <vt:lpstr>Arial</vt:lpstr>
      <vt:lpstr>Calibri</vt:lpstr>
      <vt:lpstr>Calibri Light</vt:lpstr>
      <vt:lpstr>Roboto Light</vt:lpstr>
      <vt:lpstr>Wingdings</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31</cp:revision>
  <dcterms:created xsi:type="dcterms:W3CDTF">2023-04-29T09:08:00Z</dcterms:created>
  <dcterms:modified xsi:type="dcterms:W3CDTF">2025-05-30T16:01:43Z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