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1"/>
  </p:notesMasterIdLst>
  <p:sldIdLst>
    <p:sldId id="480" r:id="rId2"/>
    <p:sldId id="303" r:id="rId3"/>
    <p:sldId id="1108" r:id="rId4"/>
    <p:sldId id="1107" r:id="rId5"/>
    <p:sldId id="1154" r:id="rId6"/>
    <p:sldId id="1386" r:id="rId7"/>
    <p:sldId id="1349" r:id="rId8"/>
    <p:sldId id="1351" r:id="rId9"/>
    <p:sldId id="1331" r:id="rId10"/>
    <p:sldId id="1157" r:id="rId11"/>
    <p:sldId id="1346" r:id="rId12"/>
    <p:sldId id="1347" r:id="rId13"/>
    <p:sldId id="1350" r:id="rId14"/>
    <p:sldId id="1359" r:id="rId15"/>
    <p:sldId id="1353" r:id="rId16"/>
    <p:sldId id="1387" r:id="rId17"/>
    <p:sldId id="1354" r:id="rId18"/>
    <p:sldId id="1326" r:id="rId19"/>
    <p:sldId id="1355" r:id="rId20"/>
    <p:sldId id="1357" r:id="rId21"/>
    <p:sldId id="1356" r:id="rId22"/>
    <p:sldId id="1334" r:id="rId23"/>
    <p:sldId id="1358" r:id="rId24"/>
    <p:sldId id="1360" r:id="rId25"/>
    <p:sldId id="1361" r:id="rId26"/>
    <p:sldId id="1362" r:id="rId27"/>
    <p:sldId id="1363" r:id="rId28"/>
    <p:sldId id="1364" r:id="rId29"/>
    <p:sldId id="1365" r:id="rId30"/>
    <p:sldId id="1366" r:id="rId31"/>
    <p:sldId id="1367" r:id="rId32"/>
    <p:sldId id="1369" r:id="rId33"/>
    <p:sldId id="1370" r:id="rId34"/>
    <p:sldId id="1371" r:id="rId35"/>
    <p:sldId id="1375" r:id="rId36"/>
    <p:sldId id="1372" r:id="rId37"/>
    <p:sldId id="1374" r:id="rId38"/>
    <p:sldId id="1373" r:id="rId39"/>
    <p:sldId id="1376" r:id="rId40"/>
    <p:sldId id="1377" r:id="rId41"/>
    <p:sldId id="1379" r:id="rId42"/>
    <p:sldId id="1380" r:id="rId43"/>
    <p:sldId id="1381" r:id="rId44"/>
    <p:sldId id="1382" r:id="rId45"/>
    <p:sldId id="1383" r:id="rId46"/>
    <p:sldId id="1384" r:id="rId47"/>
    <p:sldId id="1385" r:id="rId48"/>
    <p:sldId id="1127" r:id="rId49"/>
    <p:sldId id="349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1108"/>
            <p14:sldId id="1107"/>
            <p14:sldId id="1154"/>
            <p14:sldId id="1386"/>
            <p14:sldId id="1349"/>
            <p14:sldId id="1351"/>
            <p14:sldId id="1331"/>
            <p14:sldId id="1157"/>
            <p14:sldId id="1346"/>
            <p14:sldId id="1347"/>
            <p14:sldId id="1350"/>
            <p14:sldId id="1359"/>
            <p14:sldId id="1353"/>
            <p14:sldId id="1387"/>
            <p14:sldId id="1354"/>
            <p14:sldId id="1326"/>
            <p14:sldId id="1355"/>
            <p14:sldId id="1357"/>
            <p14:sldId id="1356"/>
            <p14:sldId id="1334"/>
            <p14:sldId id="1358"/>
            <p14:sldId id="1360"/>
            <p14:sldId id="1361"/>
            <p14:sldId id="1362"/>
            <p14:sldId id="1363"/>
            <p14:sldId id="1364"/>
            <p14:sldId id="1365"/>
            <p14:sldId id="1366"/>
            <p14:sldId id="1367"/>
            <p14:sldId id="1369"/>
            <p14:sldId id="1370"/>
            <p14:sldId id="1371"/>
            <p14:sldId id="1375"/>
            <p14:sldId id="1372"/>
            <p14:sldId id="1374"/>
            <p14:sldId id="1373"/>
            <p14:sldId id="1376"/>
            <p14:sldId id="1377"/>
            <p14:sldId id="1379"/>
            <p14:sldId id="1380"/>
            <p14:sldId id="1381"/>
            <p14:sldId id="1382"/>
            <p14:sldId id="1383"/>
            <p14:sldId id="1384"/>
            <p14:sldId id="1385"/>
            <p14:sldId id="1127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D3956"/>
    <a:srgbClr val="000000"/>
    <a:srgbClr val="852F4A"/>
    <a:srgbClr val="8E5A6D"/>
    <a:srgbClr val="4472C4"/>
    <a:srgbClr val="669BBC"/>
    <a:srgbClr val="FAC748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38" autoAdjust="0"/>
  </p:normalViewPr>
  <p:slideViewPr>
    <p:cSldViewPr snapToGrid="0">
      <p:cViewPr varScale="1">
        <p:scale>
          <a:sx n="59" d="100"/>
          <a:sy n="59" d="100"/>
        </p:scale>
        <p:origin x="728" y="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7960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3726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1198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6270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6190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2890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7752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0764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7258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4170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bg>
      <p:bgPr>
        <a:gradFill>
          <a:gsLst>
            <a:gs pos="1000">
              <a:schemeClr val="bg1"/>
            </a:gs>
            <a:gs pos="100000">
              <a:srgbClr val="F5F5F5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 cstate="screen">
            <a:alphaModFix amt="76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5" r:id="rId14"/>
    <p:sldLayoutId id="2147483666" r:id="rId15"/>
    <p:sldLayoutId id="2147483667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6.jpeg"/><Relationship Id="rId7" Type="http://schemas.openxmlformats.org/officeDocument/2006/relationships/image" Target="../media/image5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.png"/><Relationship Id="rId5" Type="http://schemas.openxmlformats.org/officeDocument/2006/relationships/image" Target="../media/image8.svg"/><Relationship Id="rId4" Type="http://schemas.openxmlformats.org/officeDocument/2006/relationships/image" Target="../media/image7.png"/><Relationship Id="rId9" Type="http://schemas.openxmlformats.org/officeDocument/2006/relationships/image" Target="../media/image10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7" Type="http://schemas.openxmlformats.org/officeDocument/2006/relationships/image" Target="../media/image10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13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4.png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image" Target="../media/image12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png"/><Relationship Id="rId4" Type="http://schemas.openxmlformats.org/officeDocument/2006/relationships/image" Target="../media/image12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13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4.png"/><Relationship Id="rId9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9.jpe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2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2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2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jpg"/><Relationship Id="rId5" Type="http://schemas.openxmlformats.org/officeDocument/2006/relationships/image" Target="../media/image23.jpg"/><Relationship Id="rId4" Type="http://schemas.openxmlformats.org/officeDocument/2006/relationships/image" Target="../media/image12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28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12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11.png"/><Relationship Id="rId7" Type="http://schemas.openxmlformats.org/officeDocument/2006/relationships/image" Target="../media/image31.jp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12.svg"/><Relationship Id="rId9" Type="http://schemas.openxmlformats.org/officeDocument/2006/relationships/image" Target="../media/image3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36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12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3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jpeg"/><Relationship Id="rId5" Type="http://schemas.openxmlformats.org/officeDocument/2006/relationships/image" Target="../media/image37.png"/><Relationship Id="rId4" Type="http://schemas.openxmlformats.org/officeDocument/2006/relationships/image" Target="../media/image12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eIyPj-tQpK8?feature=oembed" TargetMode="External"/><Relationship Id="rId6" Type="http://schemas.openxmlformats.org/officeDocument/2006/relationships/image" Target="../media/image40.jpe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FZ1KHzFj0xk?feature=oembed" TargetMode="External"/><Relationship Id="rId6" Type="http://schemas.openxmlformats.org/officeDocument/2006/relationships/image" Target="../media/image41.jpe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13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4.png"/><Relationship Id="rId9" Type="http://schemas.openxmlformats.org/officeDocument/2006/relationships/image" Target="../media/image4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3.png"/><Relationship Id="rId4" Type="http://schemas.openxmlformats.org/officeDocument/2006/relationships/image" Target="../media/image12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46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5.jpeg"/><Relationship Id="rId5" Type="http://schemas.openxmlformats.org/officeDocument/2006/relationships/image" Target="../media/image44.jpeg"/><Relationship Id="rId4" Type="http://schemas.openxmlformats.org/officeDocument/2006/relationships/image" Target="../media/image12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4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6.png"/><Relationship Id="rId5" Type="http://schemas.openxmlformats.org/officeDocument/2006/relationships/image" Target="../media/image44.jpeg"/><Relationship Id="rId4" Type="http://schemas.openxmlformats.org/officeDocument/2006/relationships/image" Target="../media/image12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7.png"/><Relationship Id="rId4" Type="http://schemas.openxmlformats.org/officeDocument/2006/relationships/image" Target="../media/image12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50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9.jpeg"/><Relationship Id="rId5" Type="http://schemas.openxmlformats.org/officeDocument/2006/relationships/image" Target="../media/image48.png"/><Relationship Id="rId4" Type="http://schemas.openxmlformats.org/officeDocument/2006/relationships/image" Target="../media/image12.sv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1.png"/><Relationship Id="rId4" Type="http://schemas.openxmlformats.org/officeDocument/2006/relationships/image" Target="../media/image12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1.png"/><Relationship Id="rId4" Type="http://schemas.openxmlformats.org/officeDocument/2006/relationships/image" Target="../media/image12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3.png"/><Relationship Id="rId5" Type="http://schemas.openxmlformats.org/officeDocument/2006/relationships/image" Target="../media/image52.jpeg"/><Relationship Id="rId4" Type="http://schemas.openxmlformats.org/officeDocument/2006/relationships/image" Target="../media/image12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4.png"/><Relationship Id="rId4" Type="http://schemas.openxmlformats.org/officeDocument/2006/relationships/image" Target="../media/image12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57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6.jpeg"/><Relationship Id="rId5" Type="http://schemas.openxmlformats.org/officeDocument/2006/relationships/image" Target="../media/image55.png"/><Relationship Id="rId4" Type="http://schemas.openxmlformats.org/officeDocument/2006/relationships/image" Target="../media/image12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8.png"/><Relationship Id="rId4" Type="http://schemas.openxmlformats.org/officeDocument/2006/relationships/image" Target="../media/image12.sv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0.jpeg"/><Relationship Id="rId5" Type="http://schemas.openxmlformats.org/officeDocument/2006/relationships/image" Target="../media/image59.png"/><Relationship Id="rId4" Type="http://schemas.openxmlformats.org/officeDocument/2006/relationships/image" Target="../media/image12.sv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2.png"/><Relationship Id="rId5" Type="http://schemas.openxmlformats.org/officeDocument/2006/relationships/image" Target="../media/image61.jpeg"/><Relationship Id="rId4" Type="http://schemas.openxmlformats.org/officeDocument/2006/relationships/image" Target="../media/image12.sv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4.png"/><Relationship Id="rId5" Type="http://schemas.openxmlformats.org/officeDocument/2006/relationships/image" Target="../media/image63.png"/><Relationship Id="rId4" Type="http://schemas.openxmlformats.org/officeDocument/2006/relationships/image" Target="../media/image12.sv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3" Type="http://schemas.openxmlformats.org/officeDocument/2006/relationships/image" Target="../media/image11.png"/><Relationship Id="rId7" Type="http://schemas.openxmlformats.org/officeDocument/2006/relationships/image" Target="../media/image67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6.png"/><Relationship Id="rId5" Type="http://schemas.openxmlformats.org/officeDocument/2006/relationships/image" Target="../media/image65.jpeg"/><Relationship Id="rId4" Type="http://schemas.openxmlformats.org/officeDocument/2006/relationships/image" Target="../media/image12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9.png"/><Relationship Id="rId4" Type="http://schemas.openxmlformats.org/officeDocument/2006/relationships/image" Target="../media/image12.sv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0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13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4.png"/><Relationship Id="rId9" Type="http://schemas.openxmlformats.org/officeDocument/2006/relationships/image" Target="../media/image71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13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4.png"/><Relationship Id="rId9" Type="http://schemas.openxmlformats.org/officeDocument/2006/relationships/image" Target="../media/image72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13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4.png"/><Relationship Id="rId9" Type="http://schemas.openxmlformats.org/officeDocument/2006/relationships/image" Target="../media/image73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13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4.png"/><Relationship Id="rId9" Type="http://schemas.openxmlformats.org/officeDocument/2006/relationships/image" Target="../media/image74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13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4.png"/><Relationship Id="rId9" Type="http://schemas.openxmlformats.org/officeDocument/2006/relationships/image" Target="../media/image75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7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8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0.png"/><Relationship Id="rId5" Type="http://schemas.openxmlformats.org/officeDocument/2006/relationships/image" Target="../media/image79.png"/><Relationship Id="rId4" Type="http://schemas.openxmlformats.org/officeDocument/2006/relationships/image" Target="../media/image12.sv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1.jpeg"/><Relationship Id="rId4" Type="http://schemas.openxmlformats.org/officeDocument/2006/relationships/image" Target="../media/image12.sv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3.jpeg"/><Relationship Id="rId5" Type="http://schemas.openxmlformats.org/officeDocument/2006/relationships/image" Target="../media/image82.jpeg"/><Relationship Id="rId4" Type="http://schemas.openxmlformats.org/officeDocument/2006/relationships/image" Target="../media/image12.sv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5.jpeg"/><Relationship Id="rId5" Type="http://schemas.openxmlformats.org/officeDocument/2006/relationships/image" Target="../media/image84.png"/><Relationship Id="rId4" Type="http://schemas.openxmlformats.org/officeDocument/2006/relationships/image" Target="../media/image12.sv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sv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v-jKon7q_Pk?feature=oembed" TargetMode="External"/><Relationship Id="rId4" Type="http://schemas.openxmlformats.org/officeDocument/2006/relationships/image" Target="../media/image86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7" Type="http://schemas.openxmlformats.org/officeDocument/2006/relationships/image" Target="../media/image10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88.png"/><Relationship Id="rId7" Type="http://schemas.openxmlformats.org/officeDocument/2006/relationships/image" Target="../media/image4.pn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E9AD2FE-2C27-43F0-9E30-395F3F19C8D7}"/>
              </a:ext>
            </a:extLst>
          </p:cNvPr>
          <p:cNvGrpSpPr/>
          <p:nvPr/>
        </p:nvGrpSpPr>
        <p:grpSpPr>
          <a:xfrm>
            <a:off x="321733" y="0"/>
            <a:ext cx="2024825" cy="1879600"/>
            <a:chOff x="321733" y="0"/>
            <a:chExt cx="2024825" cy="1879600"/>
          </a:xfrm>
          <a:solidFill>
            <a:schemeClr val="bg1">
              <a:alpha val="7000"/>
            </a:schemeClr>
          </a:solidFill>
        </p:grpSpPr>
        <p:sp>
          <p:nvSpPr>
            <p:cNvPr id="15" name="Parallelogram 14">
              <a:extLst>
                <a:ext uri="{FF2B5EF4-FFF2-40B4-BE49-F238E27FC236}">
                  <a16:creationId xmlns:a16="http://schemas.microsoft.com/office/drawing/2014/main" id="{545A7692-E471-48BC-B2BD-8C3680ED3070}"/>
                </a:ext>
              </a:extLst>
            </p:cNvPr>
            <p:cNvSpPr/>
            <p:nvPr/>
          </p:nvSpPr>
          <p:spPr>
            <a:xfrm>
              <a:off x="321733" y="0"/>
              <a:ext cx="1821625" cy="1100667"/>
            </a:xfrm>
            <a:prstGeom prst="parallelogram">
              <a:avLst>
                <a:gd name="adj" fmla="val 975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Parallelogram 15">
              <a:extLst>
                <a:ext uri="{FF2B5EF4-FFF2-40B4-BE49-F238E27FC236}">
                  <a16:creationId xmlns:a16="http://schemas.microsoft.com/office/drawing/2014/main" id="{E29F94B0-C402-4ECC-BDB4-83596E27C981}"/>
                </a:ext>
              </a:extLst>
            </p:cNvPr>
            <p:cNvSpPr/>
            <p:nvPr/>
          </p:nvSpPr>
          <p:spPr>
            <a:xfrm>
              <a:off x="524933" y="778933"/>
              <a:ext cx="1821625" cy="1100667"/>
            </a:xfrm>
            <a:prstGeom prst="parallelogram">
              <a:avLst>
                <a:gd name="adj" fmla="val 975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6F79225B-5887-A63D-A3C0-DBCB4C41A4BF}"/>
              </a:ext>
            </a:extLst>
          </p:cNvPr>
          <p:cNvSpPr/>
          <p:nvPr/>
        </p:nvSpPr>
        <p:spPr>
          <a:xfrm flipV="1">
            <a:off x="4889591" y="-44450"/>
            <a:ext cx="1549309" cy="2063750"/>
          </a:xfrm>
          <a:custGeom>
            <a:avLst/>
            <a:gdLst>
              <a:gd name="connsiteX0" fmla="*/ 0 w 2133509"/>
              <a:gd name="connsiteY0" fmla="*/ 2781300 h 2781300"/>
              <a:gd name="connsiteX1" fmla="*/ 1066755 w 2133509"/>
              <a:gd name="connsiteY1" fmla="*/ 0 h 2781300"/>
              <a:gd name="connsiteX2" fmla="*/ 2133509 w 2133509"/>
              <a:gd name="connsiteY2" fmla="*/ 2781300 h 2781300"/>
              <a:gd name="connsiteX3" fmla="*/ 0 w 2133509"/>
              <a:gd name="connsiteY3" fmla="*/ 2781300 h 2781300"/>
              <a:gd name="connsiteX0" fmla="*/ 0 w 2133509"/>
              <a:gd name="connsiteY0" fmla="*/ 1670050 h 1670050"/>
              <a:gd name="connsiteX1" fmla="*/ 647655 w 2133509"/>
              <a:gd name="connsiteY1" fmla="*/ 0 h 1670050"/>
              <a:gd name="connsiteX2" fmla="*/ 2133509 w 2133509"/>
              <a:gd name="connsiteY2" fmla="*/ 1670050 h 1670050"/>
              <a:gd name="connsiteX3" fmla="*/ 0 w 2133509"/>
              <a:gd name="connsiteY3" fmla="*/ 1670050 h 1670050"/>
              <a:gd name="connsiteX0" fmla="*/ 0 w 2158909"/>
              <a:gd name="connsiteY0" fmla="*/ 1562100 h 1670050"/>
              <a:gd name="connsiteX1" fmla="*/ 673055 w 2158909"/>
              <a:gd name="connsiteY1" fmla="*/ 0 h 1670050"/>
              <a:gd name="connsiteX2" fmla="*/ 2158909 w 2158909"/>
              <a:gd name="connsiteY2" fmla="*/ 1670050 h 1670050"/>
              <a:gd name="connsiteX3" fmla="*/ 0 w 2158909"/>
              <a:gd name="connsiteY3" fmla="*/ 1562100 h 1670050"/>
              <a:gd name="connsiteX0" fmla="*/ 0 w 2158909"/>
              <a:gd name="connsiteY0" fmla="*/ 1644650 h 1752600"/>
              <a:gd name="connsiteX1" fmla="*/ 647655 w 2158909"/>
              <a:gd name="connsiteY1" fmla="*/ 0 h 1752600"/>
              <a:gd name="connsiteX2" fmla="*/ 2158909 w 2158909"/>
              <a:gd name="connsiteY2" fmla="*/ 1752600 h 1752600"/>
              <a:gd name="connsiteX3" fmla="*/ 0 w 2158909"/>
              <a:gd name="connsiteY3" fmla="*/ 1644650 h 1752600"/>
              <a:gd name="connsiteX0" fmla="*/ 0 w 1549309"/>
              <a:gd name="connsiteY0" fmla="*/ 1644650 h 1644650"/>
              <a:gd name="connsiteX1" fmla="*/ 647655 w 1549309"/>
              <a:gd name="connsiteY1" fmla="*/ 0 h 1644650"/>
              <a:gd name="connsiteX2" fmla="*/ 1549309 w 1549309"/>
              <a:gd name="connsiteY2" fmla="*/ 1612900 h 1644650"/>
              <a:gd name="connsiteX3" fmla="*/ 0 w 1549309"/>
              <a:gd name="connsiteY3" fmla="*/ 1644650 h 1644650"/>
              <a:gd name="connsiteX0" fmla="*/ 0 w 1549309"/>
              <a:gd name="connsiteY0" fmla="*/ 1644650 h 1644650"/>
              <a:gd name="connsiteX1" fmla="*/ 647655 w 1549309"/>
              <a:gd name="connsiteY1" fmla="*/ 0 h 1644650"/>
              <a:gd name="connsiteX2" fmla="*/ 1549309 w 1549309"/>
              <a:gd name="connsiteY2" fmla="*/ 1638300 h 1644650"/>
              <a:gd name="connsiteX3" fmla="*/ 0 w 1549309"/>
              <a:gd name="connsiteY3" fmla="*/ 1644650 h 1644650"/>
              <a:gd name="connsiteX0" fmla="*/ 0 w 1549309"/>
              <a:gd name="connsiteY0" fmla="*/ 2063750 h 2063750"/>
              <a:gd name="connsiteX1" fmla="*/ 812755 w 1549309"/>
              <a:gd name="connsiteY1" fmla="*/ 0 h 2063750"/>
              <a:gd name="connsiteX2" fmla="*/ 1549309 w 1549309"/>
              <a:gd name="connsiteY2" fmla="*/ 2057400 h 2063750"/>
              <a:gd name="connsiteX3" fmla="*/ 0 w 1549309"/>
              <a:gd name="connsiteY3" fmla="*/ 2063750 h 2063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49309" h="2063750">
                <a:moveTo>
                  <a:pt x="0" y="2063750"/>
                </a:moveTo>
                <a:lnTo>
                  <a:pt x="812755" y="0"/>
                </a:lnTo>
                <a:lnTo>
                  <a:pt x="1549309" y="2057400"/>
                </a:lnTo>
                <a:lnTo>
                  <a:pt x="0" y="2063750"/>
                </a:lnTo>
                <a:close/>
              </a:path>
            </a:pathLst>
          </a:custGeom>
          <a:solidFill>
            <a:srgbClr val="2D39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6694242" y="386189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rgbClr val="2D3956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Dr. Perihan Salah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3948B05-7CE6-E480-29B8-35C2C64D07A6}"/>
              </a:ext>
            </a:extLst>
          </p:cNvPr>
          <p:cNvSpPr/>
          <p:nvPr/>
        </p:nvSpPr>
        <p:spPr>
          <a:xfrm>
            <a:off x="-57150" y="-19050"/>
            <a:ext cx="7452000" cy="6912000"/>
          </a:xfrm>
          <a:custGeom>
            <a:avLst/>
            <a:gdLst>
              <a:gd name="connsiteX0" fmla="*/ 0 w 6153150"/>
              <a:gd name="connsiteY0" fmla="*/ 0 h 6991350"/>
              <a:gd name="connsiteX1" fmla="*/ 6153150 w 6153150"/>
              <a:gd name="connsiteY1" fmla="*/ 0 h 6991350"/>
              <a:gd name="connsiteX2" fmla="*/ 6153150 w 6153150"/>
              <a:gd name="connsiteY2" fmla="*/ 6991350 h 6991350"/>
              <a:gd name="connsiteX3" fmla="*/ 0 w 6153150"/>
              <a:gd name="connsiteY3" fmla="*/ 6991350 h 6991350"/>
              <a:gd name="connsiteX4" fmla="*/ 0 w 6153150"/>
              <a:gd name="connsiteY4" fmla="*/ 0 h 6991350"/>
              <a:gd name="connsiteX0" fmla="*/ 0 w 7372350"/>
              <a:gd name="connsiteY0" fmla="*/ 0 h 6991350"/>
              <a:gd name="connsiteX1" fmla="*/ 6153150 w 7372350"/>
              <a:gd name="connsiteY1" fmla="*/ 0 h 6991350"/>
              <a:gd name="connsiteX2" fmla="*/ 7372350 w 7372350"/>
              <a:gd name="connsiteY2" fmla="*/ 6991350 h 6991350"/>
              <a:gd name="connsiteX3" fmla="*/ 0 w 7372350"/>
              <a:gd name="connsiteY3" fmla="*/ 6991350 h 6991350"/>
              <a:gd name="connsiteX4" fmla="*/ 0 w 7372350"/>
              <a:gd name="connsiteY4" fmla="*/ 0 h 6991350"/>
              <a:gd name="connsiteX0" fmla="*/ 0 w 7372350"/>
              <a:gd name="connsiteY0" fmla="*/ 0 h 6991350"/>
              <a:gd name="connsiteX1" fmla="*/ 3124200 w 7372350"/>
              <a:gd name="connsiteY1" fmla="*/ 800100 h 6991350"/>
              <a:gd name="connsiteX2" fmla="*/ 7372350 w 7372350"/>
              <a:gd name="connsiteY2" fmla="*/ 6991350 h 6991350"/>
              <a:gd name="connsiteX3" fmla="*/ 0 w 7372350"/>
              <a:gd name="connsiteY3" fmla="*/ 6991350 h 6991350"/>
              <a:gd name="connsiteX4" fmla="*/ 0 w 7372350"/>
              <a:gd name="connsiteY4" fmla="*/ 0 h 6991350"/>
              <a:gd name="connsiteX0" fmla="*/ 0 w 7372350"/>
              <a:gd name="connsiteY0" fmla="*/ 0 h 6991350"/>
              <a:gd name="connsiteX1" fmla="*/ 4724400 w 7372350"/>
              <a:gd name="connsiteY1" fmla="*/ 152400 h 6991350"/>
              <a:gd name="connsiteX2" fmla="*/ 7372350 w 7372350"/>
              <a:gd name="connsiteY2" fmla="*/ 6991350 h 6991350"/>
              <a:gd name="connsiteX3" fmla="*/ 0 w 7372350"/>
              <a:gd name="connsiteY3" fmla="*/ 6991350 h 6991350"/>
              <a:gd name="connsiteX4" fmla="*/ 0 w 7372350"/>
              <a:gd name="connsiteY4" fmla="*/ 0 h 6991350"/>
              <a:gd name="connsiteX0" fmla="*/ 857250 w 7372350"/>
              <a:gd name="connsiteY0" fmla="*/ 438150 h 6838950"/>
              <a:gd name="connsiteX1" fmla="*/ 4724400 w 7372350"/>
              <a:gd name="connsiteY1" fmla="*/ 0 h 6838950"/>
              <a:gd name="connsiteX2" fmla="*/ 7372350 w 7372350"/>
              <a:gd name="connsiteY2" fmla="*/ 6838950 h 6838950"/>
              <a:gd name="connsiteX3" fmla="*/ 0 w 7372350"/>
              <a:gd name="connsiteY3" fmla="*/ 6838950 h 6838950"/>
              <a:gd name="connsiteX4" fmla="*/ 857250 w 7372350"/>
              <a:gd name="connsiteY4" fmla="*/ 438150 h 6838950"/>
              <a:gd name="connsiteX0" fmla="*/ 38100 w 7372350"/>
              <a:gd name="connsiteY0" fmla="*/ 0 h 6896100"/>
              <a:gd name="connsiteX1" fmla="*/ 4724400 w 7372350"/>
              <a:gd name="connsiteY1" fmla="*/ 57150 h 6896100"/>
              <a:gd name="connsiteX2" fmla="*/ 7372350 w 7372350"/>
              <a:gd name="connsiteY2" fmla="*/ 6896100 h 6896100"/>
              <a:gd name="connsiteX3" fmla="*/ 0 w 7372350"/>
              <a:gd name="connsiteY3" fmla="*/ 6896100 h 6896100"/>
              <a:gd name="connsiteX4" fmla="*/ 38100 w 7372350"/>
              <a:gd name="connsiteY4" fmla="*/ 0 h 6896100"/>
              <a:gd name="connsiteX0" fmla="*/ 0 w 7334250"/>
              <a:gd name="connsiteY0" fmla="*/ 0 h 6896100"/>
              <a:gd name="connsiteX1" fmla="*/ 4686300 w 7334250"/>
              <a:gd name="connsiteY1" fmla="*/ 57150 h 6896100"/>
              <a:gd name="connsiteX2" fmla="*/ 7334250 w 7334250"/>
              <a:gd name="connsiteY2" fmla="*/ 6896100 h 6896100"/>
              <a:gd name="connsiteX3" fmla="*/ 800100 w 7334250"/>
              <a:gd name="connsiteY3" fmla="*/ 6305550 h 6896100"/>
              <a:gd name="connsiteX4" fmla="*/ 0 w 7334250"/>
              <a:gd name="connsiteY4" fmla="*/ 0 h 6896100"/>
              <a:gd name="connsiteX0" fmla="*/ 38100 w 7372350"/>
              <a:gd name="connsiteY0" fmla="*/ 0 h 6915150"/>
              <a:gd name="connsiteX1" fmla="*/ 4724400 w 7372350"/>
              <a:gd name="connsiteY1" fmla="*/ 57150 h 6915150"/>
              <a:gd name="connsiteX2" fmla="*/ 7372350 w 7372350"/>
              <a:gd name="connsiteY2" fmla="*/ 6896100 h 6915150"/>
              <a:gd name="connsiteX3" fmla="*/ 0 w 7372350"/>
              <a:gd name="connsiteY3" fmla="*/ 6915150 h 6915150"/>
              <a:gd name="connsiteX4" fmla="*/ 38100 w 7372350"/>
              <a:gd name="connsiteY4" fmla="*/ 0 h 6915150"/>
              <a:gd name="connsiteX0" fmla="*/ 38100 w 7372350"/>
              <a:gd name="connsiteY0" fmla="*/ 19050 h 6934200"/>
              <a:gd name="connsiteX1" fmla="*/ 4743450 w 7372350"/>
              <a:gd name="connsiteY1" fmla="*/ 0 h 6934200"/>
              <a:gd name="connsiteX2" fmla="*/ 7372350 w 7372350"/>
              <a:gd name="connsiteY2" fmla="*/ 6915150 h 6934200"/>
              <a:gd name="connsiteX3" fmla="*/ 0 w 7372350"/>
              <a:gd name="connsiteY3" fmla="*/ 6934200 h 6934200"/>
              <a:gd name="connsiteX4" fmla="*/ 38100 w 7372350"/>
              <a:gd name="connsiteY4" fmla="*/ 19050 h 6934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72350" h="6934200">
                <a:moveTo>
                  <a:pt x="38100" y="19050"/>
                </a:moveTo>
                <a:lnTo>
                  <a:pt x="4743450" y="0"/>
                </a:lnTo>
                <a:lnTo>
                  <a:pt x="7372350" y="6915150"/>
                </a:lnTo>
                <a:lnTo>
                  <a:pt x="0" y="6934200"/>
                </a:lnTo>
                <a:lnTo>
                  <a:pt x="38100" y="19050"/>
                </a:lnTo>
                <a:close/>
              </a:path>
            </a:pathLst>
          </a:custGeom>
          <a:blipFill dpi="0" rotWithShape="1">
            <a:blip r:embed="rId3" cstate="screen">
              <a:alphaModFix amt="76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6096000" y="1767000"/>
            <a:ext cx="554831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8E5A6D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Digital</a:t>
            </a:r>
          </a:p>
          <a:p>
            <a:pPr algn="ctr"/>
            <a:r>
              <a:rPr lang="en-US" sz="4400" b="1" dirty="0">
                <a:solidFill>
                  <a:srgbClr val="8E5A6D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Consumer Behavior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7426829" y="6060548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2D3956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3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93573" y="-394321"/>
            <a:ext cx="2876694" cy="2544327"/>
          </a:xfrm>
          <a:prstGeom prst="rect">
            <a:avLst/>
          </a:prstGeom>
        </p:spPr>
      </p:pic>
      <p:sp>
        <p:nvSpPr>
          <p:cNvPr id="35" name="Parallelogram 34">
            <a:extLst>
              <a:ext uri="{FF2B5EF4-FFF2-40B4-BE49-F238E27FC236}">
                <a16:creationId xmlns:a16="http://schemas.microsoft.com/office/drawing/2014/main" id="{F07AC106-4C88-A6D7-90B1-96971027FAFA}"/>
              </a:ext>
            </a:extLst>
          </p:cNvPr>
          <p:cNvSpPr/>
          <p:nvPr/>
        </p:nvSpPr>
        <p:spPr>
          <a:xfrm rot="4043456">
            <a:off x="-459862" y="6293391"/>
            <a:ext cx="5381392" cy="134671"/>
          </a:xfrm>
          <a:prstGeom prst="parallelogram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BB8EAA74-C5DA-C10D-66E7-603034FB0A86}"/>
              </a:ext>
            </a:extLst>
          </p:cNvPr>
          <p:cNvSpPr/>
          <p:nvPr/>
        </p:nvSpPr>
        <p:spPr>
          <a:xfrm>
            <a:off x="-57150" y="1756704"/>
            <a:ext cx="2084784" cy="5143500"/>
          </a:xfrm>
          <a:prstGeom prst="rtTriangle">
            <a:avLst/>
          </a:prstGeom>
          <a:solidFill>
            <a:srgbClr val="2D39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7486221" y="4789957"/>
            <a:ext cx="33025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>
                <a:solidFill>
                  <a:srgbClr val="2D3956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MKT713</a:t>
            </a:r>
          </a:p>
          <a:p>
            <a:pPr algn="ctr"/>
            <a:r>
              <a:rPr lang="en-US" sz="2000" dirty="0">
                <a:solidFill>
                  <a:srgbClr val="2D3956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Master of Digital Marketing </a:t>
            </a:r>
          </a:p>
        </p:txBody>
      </p:sp>
      <p:pic>
        <p:nvPicPr>
          <p:cNvPr id="47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16999"/>
    </mc:Choice>
    <mc:Fallback xmlns="">
      <p:transition spd="slow" advTm="5916999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1" y="-43543"/>
            <a:ext cx="12191999" cy="6017622"/>
          </a:xfrm>
          <a:prstGeom prst="round1Rect">
            <a:avLst>
              <a:gd name="adj" fmla="val 32222"/>
            </a:avLst>
          </a:prstGeom>
          <a:gradFill flip="none" rotWithShape="1">
            <a:gsLst>
              <a:gs pos="0">
                <a:srgbClr val="8E5A6D">
                  <a:shade val="30000"/>
                  <a:satMod val="115000"/>
                </a:srgbClr>
              </a:gs>
              <a:gs pos="50000">
                <a:srgbClr val="8E5A6D">
                  <a:shade val="67500"/>
                  <a:satMod val="115000"/>
                </a:srgbClr>
              </a:gs>
              <a:gs pos="100000">
                <a:srgbClr val="8E5A6D">
                  <a:shade val="100000"/>
                  <a:satMod val="115000"/>
                </a:srgb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225450" y="2632727"/>
            <a:ext cx="557734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Consumer Personality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7159057" y="4273384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669BBC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3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7266107" y="4877011"/>
            <a:ext cx="3302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>
                <a:solidFill>
                  <a:srgbClr val="FAC74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MKT713</a:t>
            </a:r>
          </a:p>
          <a:p>
            <a:pPr algn="ctr"/>
            <a:r>
              <a:rPr lang="en-US" sz="2000" dirty="0">
                <a:solidFill>
                  <a:srgbClr val="FAC74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Master of Digital Marketing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389206" y="6204386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2D3956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Dr. Perihan Salah</a:t>
            </a:r>
          </a:p>
        </p:txBody>
      </p:sp>
      <p:pic>
        <p:nvPicPr>
          <p:cNvPr id="20" name="Graphic 19">
            <a:extLst>
              <a:ext uri="{FF2B5EF4-FFF2-40B4-BE49-F238E27FC236}">
                <a16:creationId xmlns:a16="http://schemas.microsoft.com/office/drawing/2014/main" id="{30BDC001-1C3C-B8DA-24DF-01E90AFFD831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ACE76E66-5FF1-83D6-4EAC-3853027A6FDC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175057" y="248508"/>
            <a:ext cx="2649477" cy="1166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8D6FEC8-BEE1-472C-B140-88A9A17FC355}"/>
              </a:ext>
            </a:extLst>
          </p:cNvPr>
          <p:cNvSpPr/>
          <p:nvPr/>
        </p:nvSpPr>
        <p:spPr>
          <a:xfrm>
            <a:off x="973394" y="2"/>
            <a:ext cx="11218607" cy="3170902"/>
          </a:xfrm>
          <a:prstGeom prst="rect">
            <a:avLst/>
          </a:prstGeom>
          <a:gradFill flip="none" rotWithShape="1">
            <a:gsLst>
              <a:gs pos="0">
                <a:srgbClr val="8E5A6D">
                  <a:shade val="30000"/>
                  <a:satMod val="115000"/>
                </a:srgbClr>
              </a:gs>
              <a:gs pos="50000">
                <a:srgbClr val="8E5A6D">
                  <a:shade val="67500"/>
                  <a:satMod val="115000"/>
                </a:srgbClr>
              </a:gs>
              <a:gs pos="100000">
                <a:srgbClr val="8E5A6D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8E5A6D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1700551" y="1575994"/>
            <a:ext cx="10011988" cy="481452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8E5A6D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612747" y="438303"/>
            <a:ext cx="71814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Learning Objectives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367466" y="258375"/>
            <a:ext cx="1746518" cy="1166000"/>
          </a:xfrm>
          <a:prstGeom prst="rect">
            <a:avLst/>
          </a:prstGeom>
          <a:solidFill>
            <a:srgbClr val="8E5A6D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67466" y="267432"/>
            <a:ext cx="17465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757610" y="53486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1600" b="1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49" name="Graphic 48">
            <a:extLst>
              <a:ext uri="{FF2B5EF4-FFF2-40B4-BE49-F238E27FC236}">
                <a16:creationId xmlns:a16="http://schemas.microsoft.com/office/drawing/2014/main" id="{8A26B39C-8EEE-33C3-70B5-EA9EF638997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54808" y="6390521"/>
            <a:ext cx="1629772" cy="444884"/>
          </a:xfrm>
          <a:prstGeom prst="rect">
            <a:avLst/>
          </a:prstGeom>
        </p:spPr>
      </p:pic>
      <p:pic>
        <p:nvPicPr>
          <p:cNvPr id="50" name="Graphic 49">
            <a:extLst>
              <a:ext uri="{FF2B5EF4-FFF2-40B4-BE49-F238E27FC236}">
                <a16:creationId xmlns:a16="http://schemas.microsoft.com/office/drawing/2014/main" id="{581C5057-C7BD-4A2A-C8D2-792FA9789B7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338957" y="1020130"/>
            <a:ext cx="1879649" cy="309233"/>
          </a:xfrm>
          <a:prstGeom prst="rect">
            <a:avLst/>
          </a:prstGeom>
        </p:spPr>
      </p:pic>
      <p:pic>
        <p:nvPicPr>
          <p:cNvPr id="54" name="Graphic 53">
            <a:extLst>
              <a:ext uri="{FF2B5EF4-FFF2-40B4-BE49-F238E27FC236}">
                <a16:creationId xmlns:a16="http://schemas.microsoft.com/office/drawing/2014/main" id="{A208CE84-6815-1F7D-D972-D0947E7DC8DE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167636" y="46148"/>
            <a:ext cx="2649477" cy="11660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3E91207-061A-4464-8B91-0B53B7A12AEF}"/>
              </a:ext>
            </a:extLst>
          </p:cNvPr>
          <p:cNvSpPr/>
          <p:nvPr/>
        </p:nvSpPr>
        <p:spPr>
          <a:xfrm>
            <a:off x="2365742" y="1727921"/>
            <a:ext cx="9048847" cy="41934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98450" lvl="0" indent="-285750">
              <a:lnSpc>
                <a:spcPct val="100000"/>
              </a:lnSpc>
              <a:spcBef>
                <a:spcPts val="1739"/>
              </a:spcBef>
              <a:buFont typeface="Arial" panose="020B0604020202020204" pitchFamily="34" charset="0"/>
              <a:buChar char="•"/>
            </a:pPr>
            <a:r>
              <a:rPr lang="en-US" sz="2800" b="1" dirty="0"/>
              <a:t>To understand the scope of personality and theories of its development.</a:t>
            </a:r>
          </a:p>
          <a:p>
            <a:pPr marL="298450" lvl="0" indent="-285750">
              <a:lnSpc>
                <a:spcPct val="100000"/>
              </a:lnSpc>
              <a:spcBef>
                <a:spcPts val="1739"/>
              </a:spcBef>
              <a:buFont typeface="Arial" panose="020B0604020202020204" pitchFamily="34" charset="0"/>
              <a:buChar char="•"/>
            </a:pPr>
            <a:r>
              <a:rPr lang="en-US" sz="2800" b="1" dirty="0"/>
              <a:t>To understand how innovativeness and other personality traits influence consumer behavior.</a:t>
            </a:r>
          </a:p>
          <a:p>
            <a:pPr marL="298450" lvl="0" indent="-285750">
              <a:lnSpc>
                <a:spcPct val="100000"/>
              </a:lnSpc>
              <a:spcBef>
                <a:spcPts val="1739"/>
              </a:spcBef>
              <a:buFont typeface="Arial" panose="020B0604020202020204" pitchFamily="34" charset="0"/>
              <a:buChar char="•"/>
            </a:pPr>
            <a:r>
              <a:rPr lang="en-US" sz="2800" b="1" dirty="0"/>
              <a:t>To understand the personification of products and brands and its strategic applications.</a:t>
            </a:r>
          </a:p>
          <a:p>
            <a:pPr marL="298450" lvl="0" indent="-285750">
              <a:lnSpc>
                <a:spcPct val="100000"/>
              </a:lnSpc>
              <a:spcBef>
                <a:spcPts val="1739"/>
              </a:spcBef>
              <a:buFont typeface="Arial" panose="020B0604020202020204" pitchFamily="34" charset="0"/>
              <a:buChar char="•"/>
            </a:pPr>
            <a:r>
              <a:rPr lang="en-US" sz="2800" b="1" dirty="0"/>
              <a:t>To understand self-image and its impact on consumer behavior.</a:t>
            </a:r>
          </a:p>
        </p:txBody>
      </p:sp>
    </p:spTree>
    <p:extLst>
      <p:ext uri="{BB962C8B-B14F-4D97-AF65-F5344CB8AC3E}">
        <p14:creationId xmlns:p14="http://schemas.microsoft.com/office/powerpoint/2010/main" val="3120885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234684" y="706884"/>
            <a:ext cx="651691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778127ED-6700-AD6D-66AB-04E169E624A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918598" y="-535488"/>
            <a:ext cx="2036258" cy="1800993"/>
          </a:xfrm>
          <a:prstGeom prst="rect">
            <a:avLst/>
          </a:prstGeom>
        </p:spPr>
      </p:pic>
      <p:pic>
        <p:nvPicPr>
          <p:cNvPr id="36" name="Graphic 35">
            <a:extLst>
              <a:ext uri="{FF2B5EF4-FFF2-40B4-BE49-F238E27FC236}">
                <a16:creationId xmlns:a16="http://schemas.microsoft.com/office/drawing/2014/main" id="{D093BAF8-7BD7-E8F7-8798-6C01339128AB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37" name="Graphic 36">
            <a:extLst>
              <a:ext uri="{FF2B5EF4-FFF2-40B4-BE49-F238E27FC236}">
                <a16:creationId xmlns:a16="http://schemas.microsoft.com/office/drawing/2014/main" id="{C2BDC60B-9FFF-D670-F0A7-0FBAF64501CF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51127" y="5640253"/>
            <a:ext cx="1879649" cy="30923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7D93291-4ED0-4337-8692-C9675582A6A3}"/>
              </a:ext>
            </a:extLst>
          </p:cNvPr>
          <p:cNvSpPr/>
          <p:nvPr/>
        </p:nvSpPr>
        <p:spPr>
          <a:xfrm>
            <a:off x="3867667" y="103398"/>
            <a:ext cx="55476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852F4A"/>
                </a:solidFill>
              </a:rPr>
              <a:t>Consumer Personality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70B60BF-16A8-4934-B608-71DB04628DFC}"/>
              </a:ext>
            </a:extLst>
          </p:cNvPr>
          <p:cNvSpPr/>
          <p:nvPr/>
        </p:nvSpPr>
        <p:spPr>
          <a:xfrm>
            <a:off x="1632661" y="4333885"/>
            <a:ext cx="1602023" cy="988453"/>
          </a:xfrm>
          <a:prstGeom prst="rect">
            <a:avLst/>
          </a:prstGeom>
          <a:solidFill>
            <a:srgbClr val="2D39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dirty="0">
              <a:ea typeface="Roboto Light" panose="02000000000000000000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4980B6-B620-4FE0-B2B9-DE3BA4D41E3B}"/>
              </a:ext>
            </a:extLst>
          </p:cNvPr>
          <p:cNvSpPr txBox="1"/>
          <p:nvPr/>
        </p:nvSpPr>
        <p:spPr>
          <a:xfrm>
            <a:off x="1632661" y="4354648"/>
            <a:ext cx="15511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Introduction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55398D8-8EFA-4C24-92B3-CA295B067D85}"/>
              </a:ext>
            </a:extLst>
          </p:cNvPr>
          <p:cNvSpPr txBox="1"/>
          <p:nvPr/>
        </p:nvSpPr>
        <p:spPr>
          <a:xfrm>
            <a:off x="1937479" y="461314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AC74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1200" b="1" dirty="0">
              <a:solidFill>
                <a:srgbClr val="FAC74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39144B-840F-40AF-AF77-E2B824E0C13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90292" y="1681857"/>
            <a:ext cx="8329388" cy="4469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1650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3999" y="1359071"/>
            <a:ext cx="4128422" cy="539182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245859" y="1328206"/>
            <a:ext cx="10644747" cy="539182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95665" y="294403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3025570" y="249290"/>
            <a:ext cx="39096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dirty="0">
                <a:solidFill>
                  <a:srgbClr val="852F4A"/>
                </a:solidFill>
              </a:rPr>
              <a:t>Consumer Personality</a:t>
            </a:r>
          </a:p>
        </p:txBody>
      </p:sp>
      <p:sp>
        <p:nvSpPr>
          <p:cNvPr id="9" name="Google Shape;215;p33">
            <a:extLst>
              <a:ext uri="{FF2B5EF4-FFF2-40B4-BE49-F238E27FC236}">
                <a16:creationId xmlns:a16="http://schemas.microsoft.com/office/drawing/2014/main" id="{83A34A97-81AD-4D47-AEDA-C87FC167DE59}"/>
              </a:ext>
            </a:extLst>
          </p:cNvPr>
          <p:cNvSpPr txBox="1">
            <a:spLocks/>
          </p:cNvSpPr>
          <p:nvPr/>
        </p:nvSpPr>
        <p:spPr>
          <a:xfrm>
            <a:off x="420840" y="2163499"/>
            <a:ext cx="5415203" cy="3782969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t" anchorCtr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en-US" sz="2800" dirty="0"/>
              <a:t>The inner psychological characteristics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en-US" sz="2800" dirty="0"/>
              <a:t>The specific qualities, attributes, traits, factors, and mannerisms that distinguish one individual from other individuals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en-US" sz="2800" dirty="0"/>
              <a:t>Both determine and reflect how we think and act.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A5AE81-2EAA-413B-ADF0-E2ACEBB2843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1023" y="1808414"/>
            <a:ext cx="4645555" cy="4493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076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3999" y="1359071"/>
            <a:ext cx="4128422" cy="539182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245859" y="1328206"/>
            <a:ext cx="10644747" cy="539182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95665" y="294403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3025570" y="249290"/>
            <a:ext cx="39096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dirty="0">
                <a:solidFill>
                  <a:srgbClr val="852F4A"/>
                </a:solidFill>
              </a:rPr>
              <a:t>Consumer Personality</a:t>
            </a:r>
          </a:p>
        </p:txBody>
      </p:sp>
      <p:sp>
        <p:nvSpPr>
          <p:cNvPr id="9" name="Google Shape;215;p33">
            <a:extLst>
              <a:ext uri="{FF2B5EF4-FFF2-40B4-BE49-F238E27FC236}">
                <a16:creationId xmlns:a16="http://schemas.microsoft.com/office/drawing/2014/main" id="{83A34A97-81AD-4D47-AEDA-C87FC167DE59}"/>
              </a:ext>
            </a:extLst>
          </p:cNvPr>
          <p:cNvSpPr txBox="1">
            <a:spLocks/>
          </p:cNvSpPr>
          <p:nvPr/>
        </p:nvSpPr>
        <p:spPr>
          <a:xfrm>
            <a:off x="1340115" y="1746825"/>
            <a:ext cx="9144000" cy="3782969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t" anchorCtr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en-US" sz="2800" dirty="0"/>
              <a:t>Personality reflects individual differences;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en-US" sz="2800" dirty="0"/>
              <a:t>Personality is generally consistent and enduring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en-US" sz="2800" dirty="0"/>
              <a:t>Personality can sometimes change. (by my will)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67F72E-9F77-4BF5-B684-64785E84438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43856" y="3562562"/>
            <a:ext cx="9144000" cy="2522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6490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234684" y="706884"/>
            <a:ext cx="651691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778127ED-6700-AD6D-66AB-04E169E624A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79476" y="-535489"/>
            <a:ext cx="2036258" cy="1800993"/>
          </a:xfrm>
          <a:prstGeom prst="rect">
            <a:avLst/>
          </a:prstGeom>
        </p:spPr>
      </p:pic>
      <p:pic>
        <p:nvPicPr>
          <p:cNvPr id="36" name="Graphic 35">
            <a:extLst>
              <a:ext uri="{FF2B5EF4-FFF2-40B4-BE49-F238E27FC236}">
                <a16:creationId xmlns:a16="http://schemas.microsoft.com/office/drawing/2014/main" id="{D093BAF8-7BD7-E8F7-8798-6C01339128AB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37" name="Graphic 36">
            <a:extLst>
              <a:ext uri="{FF2B5EF4-FFF2-40B4-BE49-F238E27FC236}">
                <a16:creationId xmlns:a16="http://schemas.microsoft.com/office/drawing/2014/main" id="{C2BDC60B-9FFF-D670-F0A7-0FBAF64501CF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51127" y="5640253"/>
            <a:ext cx="1879649" cy="30923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7D93291-4ED0-4337-8692-C9675582A6A3}"/>
              </a:ext>
            </a:extLst>
          </p:cNvPr>
          <p:cNvSpPr/>
          <p:nvPr/>
        </p:nvSpPr>
        <p:spPr>
          <a:xfrm>
            <a:off x="3385474" y="18320"/>
            <a:ext cx="55476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>
                <a:solidFill>
                  <a:srgbClr val="852F4A"/>
                </a:solidFill>
              </a:rPr>
              <a:t>Theories of Personality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70B60BF-16A8-4934-B608-71DB04628DFC}"/>
              </a:ext>
            </a:extLst>
          </p:cNvPr>
          <p:cNvSpPr/>
          <p:nvPr/>
        </p:nvSpPr>
        <p:spPr>
          <a:xfrm>
            <a:off x="1632661" y="4333885"/>
            <a:ext cx="1602023" cy="988453"/>
          </a:xfrm>
          <a:prstGeom prst="rect">
            <a:avLst/>
          </a:prstGeom>
          <a:solidFill>
            <a:srgbClr val="2D39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dirty="0">
              <a:ea typeface="Roboto Light" panose="02000000000000000000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4980B6-B620-4FE0-B2B9-DE3BA4D41E3B}"/>
              </a:ext>
            </a:extLst>
          </p:cNvPr>
          <p:cNvSpPr txBox="1"/>
          <p:nvPr/>
        </p:nvSpPr>
        <p:spPr>
          <a:xfrm>
            <a:off x="1632661" y="4354648"/>
            <a:ext cx="15511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Introduction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55398D8-8EFA-4C24-92B3-CA295B067D85}"/>
              </a:ext>
            </a:extLst>
          </p:cNvPr>
          <p:cNvSpPr txBox="1"/>
          <p:nvPr/>
        </p:nvSpPr>
        <p:spPr>
          <a:xfrm>
            <a:off x="1937479" y="461314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AC74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1200" b="1" dirty="0">
              <a:solidFill>
                <a:srgbClr val="FAC74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9D90E00-3463-4BBD-9761-8F66254B5367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82942" y="899652"/>
            <a:ext cx="6168655" cy="574621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04E9D566-A270-4DF1-96E3-3777788221AE}"/>
              </a:ext>
            </a:extLst>
          </p:cNvPr>
          <p:cNvSpPr/>
          <p:nvPr/>
        </p:nvSpPr>
        <p:spPr>
          <a:xfrm>
            <a:off x="9675193" y="2248135"/>
            <a:ext cx="234817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>
                <a:solidFill>
                  <a:schemeClr val="accent1">
                    <a:lumMod val="75000"/>
                  </a:schemeClr>
                </a:solidFill>
              </a:rPr>
              <a:t>1. Sigmund Freud</a:t>
            </a:r>
          </a:p>
        </p:txBody>
      </p:sp>
    </p:spTree>
    <p:extLst>
      <p:ext uri="{BB962C8B-B14F-4D97-AF65-F5344CB8AC3E}">
        <p14:creationId xmlns:p14="http://schemas.microsoft.com/office/powerpoint/2010/main" val="41565397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570369" y="3764237"/>
            <a:ext cx="5708416" cy="2433445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234684" y="706884"/>
            <a:ext cx="651691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778127ED-6700-AD6D-66AB-04E169E624A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79476" y="-535489"/>
            <a:ext cx="2036258" cy="180099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7D93291-4ED0-4337-8692-C9675582A6A3}"/>
              </a:ext>
            </a:extLst>
          </p:cNvPr>
          <p:cNvSpPr/>
          <p:nvPr/>
        </p:nvSpPr>
        <p:spPr>
          <a:xfrm>
            <a:off x="3867667" y="103398"/>
            <a:ext cx="55476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852F4A"/>
                </a:solidFill>
              </a:rPr>
              <a:t>Theories of Personality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9D90E00-3463-4BBD-9761-8F66254B5367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0090" y="4520931"/>
            <a:ext cx="2433445" cy="2433445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04E9D566-A270-4DF1-96E3-3777788221AE}"/>
              </a:ext>
            </a:extLst>
          </p:cNvPr>
          <p:cNvSpPr/>
          <p:nvPr/>
        </p:nvSpPr>
        <p:spPr>
          <a:xfrm>
            <a:off x="1985705" y="2978511"/>
            <a:ext cx="1769559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accent1">
                    <a:lumMod val="75000"/>
                  </a:schemeClr>
                </a:solidFill>
              </a:rPr>
              <a:t>1. Sigmund Freud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545E1F9-F3AB-4E42-ABB8-B6C785D70CCA}"/>
              </a:ext>
            </a:extLst>
          </p:cNvPr>
          <p:cNvSpPr txBox="1"/>
          <p:nvPr/>
        </p:nvSpPr>
        <p:spPr>
          <a:xfrm>
            <a:off x="4193682" y="1368902"/>
            <a:ext cx="7230172" cy="46597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91818"/>
              </a:buClr>
              <a:buSzPts val="1400"/>
              <a:buFont typeface="Lato"/>
              <a:buNone/>
              <a:tabLst/>
              <a:defRPr/>
            </a:pPr>
            <a:r>
              <a:rPr kumimoji="0" lang="en-US" alt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191818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Freud suggests unconscious needs or drives are at the heart of human motivation.  </a:t>
            </a: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91818"/>
              </a:buClr>
              <a:buSzPts val="1400"/>
              <a:buFont typeface="Lato"/>
              <a:buNone/>
              <a:tabLst/>
              <a:defRPr/>
            </a:pPr>
            <a:endParaRPr kumimoji="0" lang="en-US" altLang="en-US" sz="2800" b="0" i="0" u="none" strike="noStrike" kern="0" cap="none" spc="0" normalizeH="0" baseline="0" noProof="0" dirty="0">
              <a:ln>
                <a:noFill/>
              </a:ln>
              <a:solidFill>
                <a:srgbClr val="191818"/>
              </a:solidFill>
              <a:effectLst/>
              <a:uLnTx/>
              <a:uFillTx/>
              <a:latin typeface="Lato"/>
              <a:ea typeface="Lato"/>
              <a:cs typeface="Lato"/>
              <a:sym typeface="Lato"/>
            </a:endParaRPr>
          </a:p>
          <a:p>
            <a:pPr lvl="1" indent="-457200" algn="l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altLang="en-US" sz="2800" b="1" dirty="0">
                <a:solidFill>
                  <a:srgbClr val="FF0000"/>
                </a:solidFill>
              </a:rPr>
              <a:t>The Id </a:t>
            </a:r>
            <a:r>
              <a:rPr lang="en-US" altLang="en-US" sz="2800" dirty="0"/>
              <a:t>is the “warehouse” of </a:t>
            </a:r>
            <a:r>
              <a:rPr lang="en-US" alt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primitive drives</a:t>
            </a:r>
            <a:r>
              <a:rPr lang="en-US" altLang="en-US" sz="2800" dirty="0"/>
              <a:t>, </a:t>
            </a:r>
            <a:r>
              <a:rPr lang="en-US" altLang="en-US" sz="2800" u="sng" dirty="0"/>
              <a:t>basic physiological needs such as hunge</a:t>
            </a:r>
            <a:r>
              <a:rPr lang="en-US" altLang="en-US" sz="2800" dirty="0"/>
              <a:t>r, thirst, and sex.  </a:t>
            </a:r>
          </a:p>
          <a:p>
            <a:pPr lvl="1" indent="-457200" algn="l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The </a:t>
            </a:r>
            <a:r>
              <a:rPr lang="en-US" altLang="en-US" sz="2800" b="1" dirty="0">
                <a:solidFill>
                  <a:srgbClr val="FF0000"/>
                </a:solidFill>
              </a:rPr>
              <a:t>superego</a:t>
            </a:r>
            <a:r>
              <a:rPr lang="en-US" altLang="en-US" sz="2800" dirty="0"/>
              <a:t> drives the individual to fulfill their needs in a </a:t>
            </a:r>
            <a:r>
              <a:rPr lang="en-US" altLang="en-US" sz="2800" u="sng" dirty="0"/>
              <a:t>socially acceptable function</a:t>
            </a:r>
            <a:r>
              <a:rPr lang="en-US" altLang="en-US" sz="2800" dirty="0"/>
              <a:t>.  </a:t>
            </a:r>
          </a:p>
          <a:p>
            <a:pPr lvl="1" indent="-457200" algn="l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The </a:t>
            </a:r>
            <a:r>
              <a:rPr lang="en-US" altLang="en-US" sz="2800" b="1" dirty="0">
                <a:solidFill>
                  <a:srgbClr val="FF0000"/>
                </a:solidFill>
              </a:rPr>
              <a:t>ego</a:t>
            </a:r>
            <a:r>
              <a:rPr lang="en-US" altLang="en-US" sz="2800" dirty="0"/>
              <a:t> is the internal monitor that </a:t>
            </a:r>
            <a:r>
              <a:rPr lang="en-US" altLang="en-US" sz="2800" u="sng" dirty="0"/>
              <a:t>balances the needs of the id and the superego.</a:t>
            </a: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91818"/>
              </a:buClr>
              <a:buSzPts val="1400"/>
              <a:buFont typeface="Lato"/>
              <a:buNone/>
              <a:tabLst/>
              <a:defRPr/>
            </a:pPr>
            <a:endParaRPr kumimoji="0" lang="en-US" altLang="en-US" sz="2800" b="0" i="0" u="none" strike="noStrike" kern="0" cap="none" spc="0" normalizeH="0" baseline="0" noProof="0" dirty="0">
              <a:ln>
                <a:noFill/>
              </a:ln>
              <a:solidFill>
                <a:srgbClr val="191818"/>
              </a:solidFill>
              <a:effectLst/>
              <a:uLnTx/>
              <a:uFillTx/>
              <a:latin typeface="Lato"/>
              <a:ea typeface="Lato"/>
              <a:cs typeface="Lato"/>
              <a:sym typeface="Lato"/>
            </a:endParaRPr>
          </a:p>
        </p:txBody>
      </p:sp>
    </p:spTree>
    <p:extLst>
      <p:ext uri="{BB962C8B-B14F-4D97-AF65-F5344CB8AC3E}">
        <p14:creationId xmlns:p14="http://schemas.microsoft.com/office/powerpoint/2010/main" val="22589470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3999" y="834065"/>
            <a:ext cx="4128422" cy="591683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5400" b="1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95665" y="294403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40940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Theories of Personality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30D56E0-E9AC-4DB5-9D68-54DA4B7313F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304967" y="2069772"/>
            <a:ext cx="4730873" cy="47485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0EF4E76-1A4D-423E-8458-1CFFAD86AF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72000" y="2509440"/>
            <a:ext cx="5846555" cy="269759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CCA28FE-C92A-4B03-9A95-57290B6C620C}"/>
              </a:ext>
            </a:extLst>
          </p:cNvPr>
          <p:cNvSpPr/>
          <p:nvPr/>
        </p:nvSpPr>
        <p:spPr>
          <a:xfrm>
            <a:off x="8812164" y="1135676"/>
            <a:ext cx="33798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1. Freudian Theory</a:t>
            </a:r>
          </a:p>
        </p:txBody>
      </p:sp>
      <p:sp>
        <p:nvSpPr>
          <p:cNvPr id="12" name="Google Shape;560;p48">
            <a:extLst>
              <a:ext uri="{FF2B5EF4-FFF2-40B4-BE49-F238E27FC236}">
                <a16:creationId xmlns:a16="http://schemas.microsoft.com/office/drawing/2014/main" id="{3AD07816-FCD7-4675-9465-A98CECF7E3B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55460" y="5207752"/>
            <a:ext cx="1774385" cy="16502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/>
              <a:t>Energy constantly striving to satisfy basic drives </a:t>
            </a:r>
            <a:br>
              <a:rPr lang="en" sz="1800" dirty="0"/>
            </a:br>
            <a:r>
              <a:rPr lang="en" sz="1800" i="1" dirty="0"/>
              <a:t>Pleasure Principle</a:t>
            </a:r>
            <a:endParaRPr sz="1800" i="1" dirty="0"/>
          </a:p>
        </p:txBody>
      </p:sp>
      <p:sp>
        <p:nvSpPr>
          <p:cNvPr id="13" name="Google Shape;565;p48">
            <a:extLst>
              <a:ext uri="{FF2B5EF4-FFF2-40B4-BE49-F238E27FC236}">
                <a16:creationId xmlns:a16="http://schemas.microsoft.com/office/drawing/2014/main" id="{81DBC192-4005-49DC-8213-1574ED147921}"/>
              </a:ext>
            </a:extLst>
          </p:cNvPr>
          <p:cNvSpPr txBox="1">
            <a:spLocks/>
          </p:cNvSpPr>
          <p:nvPr/>
        </p:nvSpPr>
        <p:spPr>
          <a:xfrm>
            <a:off x="3429065" y="5183850"/>
            <a:ext cx="1596999" cy="16741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1800" dirty="0"/>
              <a:t>Seeks to gratify the ID in realistic ways </a:t>
            </a:r>
            <a:br>
              <a:rPr lang="en-US" sz="1800" dirty="0"/>
            </a:br>
            <a:r>
              <a:rPr lang="en-US" sz="1800" i="1" dirty="0"/>
              <a:t>Reality Principle</a:t>
            </a:r>
          </a:p>
        </p:txBody>
      </p:sp>
      <p:sp>
        <p:nvSpPr>
          <p:cNvPr id="14" name="Google Shape;561;p48">
            <a:extLst>
              <a:ext uri="{FF2B5EF4-FFF2-40B4-BE49-F238E27FC236}">
                <a16:creationId xmlns:a16="http://schemas.microsoft.com/office/drawing/2014/main" id="{7DF5EFCB-44C9-46C6-A053-3797CC50B2E9}"/>
              </a:ext>
            </a:extLst>
          </p:cNvPr>
          <p:cNvSpPr txBox="1">
            <a:spLocks/>
          </p:cNvSpPr>
          <p:nvPr/>
        </p:nvSpPr>
        <p:spPr>
          <a:xfrm>
            <a:off x="5421557" y="5168072"/>
            <a:ext cx="1596998" cy="166026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0"/>
              </a:spcBef>
              <a:spcAft>
                <a:spcPts val="1600"/>
              </a:spcAft>
              <a:buFont typeface="Arial" panose="020B0604020202020204" pitchFamily="34" charset="0"/>
              <a:buNone/>
            </a:pPr>
            <a:r>
              <a:rPr lang="en-US" sz="1800" dirty="0"/>
              <a:t>Voice of conscience that focuses on how we </a:t>
            </a:r>
            <a:r>
              <a:rPr lang="en-US" sz="1800" i="1" dirty="0"/>
              <a:t>ought to behave</a:t>
            </a:r>
            <a:endParaRPr lang="en-US" sz="1800" i="1" dirty="0">
              <a:latin typeface="Prata"/>
              <a:ea typeface="Prata"/>
              <a:cs typeface="Prata"/>
              <a:sym typeface="Prata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507796A-A1E6-482D-9F94-1421FBBE690B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8153" y="1129939"/>
            <a:ext cx="6134720" cy="1460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5402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3999" y="1121889"/>
            <a:ext cx="4128422" cy="5629012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6000" b="1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245859" y="1286080"/>
            <a:ext cx="10295425" cy="539182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95665" y="294403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3798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1. Freudian Theory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0B3E639C-9D2E-4E5D-A1F1-26C5B8EA101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88008" y="1359071"/>
            <a:ext cx="8883446" cy="492118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hat are some products that are  usually sold by telling you that the use of the  product will make you attractive to the opposite gender?</a:t>
            </a:r>
            <a:endParaRPr lang="en-US" altLang="en-US" sz="2400" dirty="0">
              <a:solidFill>
                <a:srgbClr val="2D3956"/>
              </a:solidFill>
              <a:latin typeface="Arial" charset="0"/>
              <a:cs typeface="Arial" charset="0"/>
              <a:sym typeface="Arial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altLang="en-US" sz="2400" dirty="0">
              <a:solidFill>
                <a:srgbClr val="2D3956"/>
              </a:solidFill>
              <a:latin typeface="Arial" charset="0"/>
              <a:cs typeface="Arial" charset="0"/>
              <a:sym typeface="Arial" charset="0"/>
            </a:endParaRPr>
          </a:p>
        </p:txBody>
      </p:sp>
      <p:sp>
        <p:nvSpPr>
          <p:cNvPr id="12" name="object 3">
            <a:extLst>
              <a:ext uri="{FF2B5EF4-FFF2-40B4-BE49-F238E27FC236}">
                <a16:creationId xmlns:a16="http://schemas.microsoft.com/office/drawing/2014/main" id="{AA563389-E086-469B-9E1B-277B2B9052EB}"/>
              </a:ext>
            </a:extLst>
          </p:cNvPr>
          <p:cNvSpPr/>
          <p:nvPr/>
        </p:nvSpPr>
        <p:spPr>
          <a:xfrm>
            <a:off x="7243219" y="2895193"/>
            <a:ext cx="2673076" cy="358058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13" name="object 4">
            <a:extLst>
              <a:ext uri="{FF2B5EF4-FFF2-40B4-BE49-F238E27FC236}">
                <a16:creationId xmlns:a16="http://schemas.microsoft.com/office/drawing/2014/main" id="{BA2D3E90-26AD-4B66-8A06-F89A555C724B}"/>
              </a:ext>
            </a:extLst>
          </p:cNvPr>
          <p:cNvSpPr/>
          <p:nvPr/>
        </p:nvSpPr>
        <p:spPr>
          <a:xfrm>
            <a:off x="4023763" y="2627597"/>
            <a:ext cx="3048381" cy="3700272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2E13B76-E325-4276-A37F-9D522A1FF4B1}"/>
              </a:ext>
            </a:extLst>
          </p:cNvPr>
          <p:cNvSpPr/>
          <p:nvPr/>
        </p:nvSpPr>
        <p:spPr>
          <a:xfrm>
            <a:off x="10826517" y="3539608"/>
            <a:ext cx="1013419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7200" b="1" dirty="0">
                <a:solidFill>
                  <a:schemeClr val="bg1"/>
                </a:solidFill>
              </a:rPr>
              <a:t>ID</a:t>
            </a:r>
          </a:p>
        </p:txBody>
      </p:sp>
      <p:pic>
        <p:nvPicPr>
          <p:cNvPr id="1026" name="Picture 2" descr="Tobacco Products Poster Stock Illustration - Download Image Now - Cigarette,  Advertisement, Box - Container - iStock">
            <a:extLst>
              <a:ext uri="{FF2B5EF4-FFF2-40B4-BE49-F238E27FC236}">
                <a16:creationId xmlns:a16="http://schemas.microsoft.com/office/drawing/2014/main" id="{317E9FCC-85DB-21EE-A664-AE85D93772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007" y="2610123"/>
            <a:ext cx="3341914" cy="375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28207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3999" y="1121889"/>
            <a:ext cx="4128422" cy="5629012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6000" b="1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95665" y="294403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3798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1. Freudian Theory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2E13B76-E325-4276-A37F-9D522A1FF4B1}"/>
              </a:ext>
            </a:extLst>
          </p:cNvPr>
          <p:cNvSpPr/>
          <p:nvPr/>
        </p:nvSpPr>
        <p:spPr>
          <a:xfrm>
            <a:off x="10164320" y="3158493"/>
            <a:ext cx="1013419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7200" b="1" dirty="0">
                <a:solidFill>
                  <a:schemeClr val="bg1"/>
                </a:solidFill>
              </a:rPr>
              <a:t>ID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C94F0B-6CF9-4C7B-BD70-24E0E42986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42231" y="1246518"/>
            <a:ext cx="3907538" cy="22105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5A642D1-F0A1-4B4C-A65B-E7EB0D5750F6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93434" y="3758658"/>
            <a:ext cx="3349597" cy="29922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3EDF16D-0227-8218-D6E9-D98CF0378C6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497" y="2454434"/>
            <a:ext cx="3524250" cy="3524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1625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3999" y="1121889"/>
            <a:ext cx="4128422" cy="5629012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6000" b="1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95665" y="294403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3798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1. Freudian Theory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2E13B76-E325-4276-A37F-9D522A1FF4B1}"/>
              </a:ext>
            </a:extLst>
          </p:cNvPr>
          <p:cNvSpPr/>
          <p:nvPr/>
        </p:nvSpPr>
        <p:spPr>
          <a:xfrm>
            <a:off x="8648824" y="1423533"/>
            <a:ext cx="4003597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7200" b="1" dirty="0">
                <a:solidFill>
                  <a:schemeClr val="bg1"/>
                </a:solidFill>
              </a:rPr>
              <a:t>Super ego</a:t>
            </a:r>
          </a:p>
        </p:txBody>
      </p:sp>
      <p:sp>
        <p:nvSpPr>
          <p:cNvPr id="13" name="object 3">
            <a:extLst>
              <a:ext uri="{FF2B5EF4-FFF2-40B4-BE49-F238E27FC236}">
                <a16:creationId xmlns:a16="http://schemas.microsoft.com/office/drawing/2014/main" id="{C68A0451-F8A1-4986-A68A-A66837477400}"/>
              </a:ext>
            </a:extLst>
          </p:cNvPr>
          <p:cNvSpPr/>
          <p:nvPr/>
        </p:nvSpPr>
        <p:spPr>
          <a:xfrm>
            <a:off x="5124992" y="1290142"/>
            <a:ext cx="3461420" cy="2346400"/>
          </a:xfrm>
          <a:prstGeom prst="rect">
            <a:avLst/>
          </a:prstGeom>
          <a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endParaRPr>
              <a:solidFill>
                <a:srgbClr val="191818"/>
              </a:solidFill>
              <a:latin typeface="Arial"/>
              <a:sym typeface="Arial"/>
            </a:endParaRPr>
          </a:p>
        </p:txBody>
      </p:sp>
      <p:sp>
        <p:nvSpPr>
          <p:cNvPr id="14" name="object 3">
            <a:extLst>
              <a:ext uri="{FF2B5EF4-FFF2-40B4-BE49-F238E27FC236}">
                <a16:creationId xmlns:a16="http://schemas.microsoft.com/office/drawing/2014/main" id="{9ECC2946-205E-41AB-B5AB-79C315FBCE63}"/>
              </a:ext>
            </a:extLst>
          </p:cNvPr>
          <p:cNvSpPr/>
          <p:nvPr/>
        </p:nvSpPr>
        <p:spPr>
          <a:xfrm>
            <a:off x="105991" y="1290142"/>
            <a:ext cx="4813868" cy="2346400"/>
          </a:xfrm>
          <a:prstGeom prst="rect">
            <a:avLst/>
          </a:prstGeom>
          <a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endParaRPr>
              <a:solidFill>
                <a:srgbClr val="191818"/>
              </a:solidFill>
              <a:latin typeface="Arial"/>
              <a:sym typeface="Arial"/>
            </a:endParaRPr>
          </a:p>
        </p:txBody>
      </p:sp>
      <p:sp>
        <p:nvSpPr>
          <p:cNvPr id="16" name="object 3">
            <a:extLst>
              <a:ext uri="{FF2B5EF4-FFF2-40B4-BE49-F238E27FC236}">
                <a16:creationId xmlns:a16="http://schemas.microsoft.com/office/drawing/2014/main" id="{C61C7FF5-1261-4119-B268-7F90FA3A5AAA}"/>
              </a:ext>
            </a:extLst>
          </p:cNvPr>
          <p:cNvSpPr/>
          <p:nvPr/>
        </p:nvSpPr>
        <p:spPr>
          <a:xfrm>
            <a:off x="5124992" y="3936395"/>
            <a:ext cx="3383539" cy="2853449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endParaRPr>
              <a:solidFill>
                <a:srgbClr val="191818"/>
              </a:solidFill>
              <a:latin typeface="Arial"/>
              <a:sym typeface="Arial"/>
            </a:endParaRPr>
          </a:p>
        </p:txBody>
      </p:sp>
      <p:sp>
        <p:nvSpPr>
          <p:cNvPr id="17" name="object 3">
            <a:extLst>
              <a:ext uri="{FF2B5EF4-FFF2-40B4-BE49-F238E27FC236}">
                <a16:creationId xmlns:a16="http://schemas.microsoft.com/office/drawing/2014/main" id="{641F29A8-8213-4665-9ADA-0E667B00269B}"/>
              </a:ext>
            </a:extLst>
          </p:cNvPr>
          <p:cNvSpPr/>
          <p:nvPr/>
        </p:nvSpPr>
        <p:spPr>
          <a:xfrm>
            <a:off x="59704" y="4054378"/>
            <a:ext cx="4813868" cy="1848505"/>
          </a:xfrm>
          <a:prstGeom prst="rect">
            <a:avLst/>
          </a:prstGeom>
          <a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endParaRPr>
              <a:solidFill>
                <a:srgbClr val="191818"/>
              </a:solidFill>
              <a:latin typeface="Arial"/>
              <a:sym typeface="Arial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A5B52A-B28B-4BF5-851F-9D8E3080D0D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86412" y="3636542"/>
            <a:ext cx="4144503" cy="2927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3778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953637" y="1121889"/>
            <a:ext cx="3698783" cy="5629012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6000" b="1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95665" y="294403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3798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1. Freudian Theory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2E13B76-E325-4276-A37F-9D522A1FF4B1}"/>
              </a:ext>
            </a:extLst>
          </p:cNvPr>
          <p:cNvSpPr/>
          <p:nvPr/>
        </p:nvSpPr>
        <p:spPr>
          <a:xfrm>
            <a:off x="9591706" y="2553690"/>
            <a:ext cx="1869422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EGO </a:t>
            </a:r>
          </a:p>
          <a:p>
            <a:pPr algn="ctr"/>
            <a:r>
              <a:rPr lang="en-US" sz="6000" b="1" dirty="0">
                <a:solidFill>
                  <a:schemeClr val="bg1"/>
                </a:solidFill>
              </a:rPr>
              <a:t>(CSR)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F3BD46-813F-4BE5-A255-9502418AD8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941" y="3810000"/>
            <a:ext cx="3048000" cy="304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65A50A9-BFB7-4377-BC84-3E2D4201263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87930" y="2553689"/>
            <a:ext cx="5416140" cy="361953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3D88B7-11C7-452B-9465-23B6374A58D3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460" y="1440097"/>
            <a:ext cx="3202904" cy="2227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2986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953637" y="1121889"/>
            <a:ext cx="3698783" cy="5629012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6000" b="1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95665" y="294403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3798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1. Freudian Theory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2E13B76-E325-4276-A37F-9D522A1FF4B1}"/>
              </a:ext>
            </a:extLst>
          </p:cNvPr>
          <p:cNvSpPr/>
          <p:nvPr/>
        </p:nvSpPr>
        <p:spPr>
          <a:xfrm>
            <a:off x="9591706" y="2553690"/>
            <a:ext cx="1869422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EGO </a:t>
            </a:r>
          </a:p>
          <a:p>
            <a:pPr algn="ctr"/>
            <a:r>
              <a:rPr lang="en-US" sz="6000" b="1" dirty="0">
                <a:solidFill>
                  <a:schemeClr val="bg1"/>
                </a:solidFill>
              </a:rPr>
              <a:t>(CSR)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72D943-D1C1-4152-B34A-FE05925826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2574" y="3893570"/>
            <a:ext cx="4572000" cy="30289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45C4762-E90A-4EA3-A9AD-8CEE3F6E4B89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2574" y="1260300"/>
            <a:ext cx="4572000" cy="263326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13D9574-E339-4582-B65E-27F544D123D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42643" y="1810109"/>
            <a:ext cx="32385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5622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695653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195665" y="294403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25501" y="96497"/>
            <a:ext cx="33798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1. Freudian Theory</a:t>
            </a:r>
          </a:p>
        </p:txBody>
      </p:sp>
      <p:pic>
        <p:nvPicPr>
          <p:cNvPr id="3" name="Online Media 2" title="&quot;رمضان احلى بيمعتنا&quot; اعلان مجموعة QNB لشهر رمضان المبارك">
            <a:hlinkClick r:id="" action="ppaction://media"/>
            <a:extLst>
              <a:ext uri="{FF2B5EF4-FFF2-40B4-BE49-F238E27FC236}">
                <a16:creationId xmlns:a16="http://schemas.microsoft.com/office/drawing/2014/main" id="{D5E9CBA9-DD5B-40D4-8E87-48A78839E33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349321" y="914400"/>
            <a:ext cx="1178479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8538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195665" y="294403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3798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1. Freudian Theory</a:t>
            </a:r>
          </a:p>
        </p:txBody>
      </p:sp>
      <p:pic>
        <p:nvPicPr>
          <p:cNvPr id="3" name="Online Media 2" title="شيبسي مابينا رايح جاى">
            <a:hlinkClick r:id="" action="ppaction://media"/>
            <a:extLst>
              <a:ext uri="{FF2B5EF4-FFF2-40B4-BE49-F238E27FC236}">
                <a16:creationId xmlns:a16="http://schemas.microsoft.com/office/drawing/2014/main" id="{A5DEC6CD-EF37-49C2-878E-8A0C7EB642F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526411" y="1121888"/>
            <a:ext cx="11419729" cy="5736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506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234684" y="706884"/>
            <a:ext cx="651691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778127ED-6700-AD6D-66AB-04E169E624A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79476" y="-535489"/>
            <a:ext cx="2036258" cy="1800993"/>
          </a:xfrm>
          <a:prstGeom prst="rect">
            <a:avLst/>
          </a:prstGeom>
        </p:spPr>
      </p:pic>
      <p:pic>
        <p:nvPicPr>
          <p:cNvPr id="36" name="Graphic 35">
            <a:extLst>
              <a:ext uri="{FF2B5EF4-FFF2-40B4-BE49-F238E27FC236}">
                <a16:creationId xmlns:a16="http://schemas.microsoft.com/office/drawing/2014/main" id="{D093BAF8-7BD7-E8F7-8798-6C01339128AB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37" name="Graphic 36">
            <a:extLst>
              <a:ext uri="{FF2B5EF4-FFF2-40B4-BE49-F238E27FC236}">
                <a16:creationId xmlns:a16="http://schemas.microsoft.com/office/drawing/2014/main" id="{C2BDC60B-9FFF-D670-F0A7-0FBAF64501CF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51127" y="5640253"/>
            <a:ext cx="1879649" cy="30923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7D93291-4ED0-4337-8692-C9675582A6A3}"/>
              </a:ext>
            </a:extLst>
          </p:cNvPr>
          <p:cNvSpPr/>
          <p:nvPr/>
        </p:nvSpPr>
        <p:spPr>
          <a:xfrm>
            <a:off x="3867667" y="103398"/>
            <a:ext cx="55476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Theories of Personality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70B60BF-16A8-4934-B608-71DB04628DFC}"/>
              </a:ext>
            </a:extLst>
          </p:cNvPr>
          <p:cNvSpPr/>
          <p:nvPr/>
        </p:nvSpPr>
        <p:spPr>
          <a:xfrm>
            <a:off x="1632661" y="4333885"/>
            <a:ext cx="1602023" cy="988453"/>
          </a:xfrm>
          <a:prstGeom prst="rect">
            <a:avLst/>
          </a:prstGeom>
          <a:solidFill>
            <a:srgbClr val="2D39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dirty="0">
              <a:ea typeface="Roboto Light" panose="02000000000000000000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4980B6-B620-4FE0-B2B9-DE3BA4D41E3B}"/>
              </a:ext>
            </a:extLst>
          </p:cNvPr>
          <p:cNvSpPr txBox="1"/>
          <p:nvPr/>
        </p:nvSpPr>
        <p:spPr>
          <a:xfrm>
            <a:off x="1632661" y="4354648"/>
            <a:ext cx="15511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Introduction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55398D8-8EFA-4C24-92B3-CA295B067D85}"/>
              </a:ext>
            </a:extLst>
          </p:cNvPr>
          <p:cNvSpPr txBox="1"/>
          <p:nvPr/>
        </p:nvSpPr>
        <p:spPr>
          <a:xfrm>
            <a:off x="1937479" y="461314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AC74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1200" b="1" dirty="0">
              <a:solidFill>
                <a:srgbClr val="FAC74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4E9D566-A270-4DF1-96E3-3777788221AE}"/>
              </a:ext>
            </a:extLst>
          </p:cNvPr>
          <p:cNvSpPr/>
          <p:nvPr/>
        </p:nvSpPr>
        <p:spPr>
          <a:xfrm>
            <a:off x="3688422" y="810501"/>
            <a:ext cx="718163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accent1">
                    <a:lumMod val="75000"/>
                  </a:schemeClr>
                </a:solidFill>
              </a:rPr>
              <a:t>2. Neo-Freudian Personality Theory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D79C3E-9363-4CCE-9009-99BB845CB50E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52709" y="1495106"/>
            <a:ext cx="7914929" cy="5276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4503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3999" y="1359071"/>
            <a:ext cx="4128422" cy="539182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2. Neo-Freudian Personality Theory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504417" y="1473783"/>
            <a:ext cx="8218367" cy="520053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95665" y="294403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40940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Theories of Personality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253888-EDF0-462E-BAC0-D212A418CA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0087" y="1542778"/>
            <a:ext cx="7181157" cy="4960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8069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3999" y="1359071"/>
            <a:ext cx="4128422" cy="539182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2. Neo-Freudian Personality Theory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504417" y="1473783"/>
            <a:ext cx="8218367" cy="520053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95665" y="294403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40940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Theories of Personality</a:t>
            </a:r>
          </a:p>
        </p:txBody>
      </p:sp>
      <p:sp>
        <p:nvSpPr>
          <p:cNvPr id="9" name="Google Shape;560;p48">
            <a:extLst>
              <a:ext uri="{FF2B5EF4-FFF2-40B4-BE49-F238E27FC236}">
                <a16:creationId xmlns:a16="http://schemas.microsoft.com/office/drawing/2014/main" id="{06F6293D-D600-4029-A9E8-FC8552D2287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75844" y="1680253"/>
            <a:ext cx="8075512" cy="474946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/>
              <a:t>Suggests </a:t>
            </a:r>
            <a:r>
              <a:rPr lang="en-US" altLang="en-US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relationships are fundamental </a:t>
            </a:r>
            <a:r>
              <a:rPr lang="en-US" altLang="en-US" sz="2800" dirty="0"/>
              <a:t>to the formation and development of personality. </a:t>
            </a:r>
          </a:p>
          <a:p>
            <a:pPr marL="342900" indent="-3429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/>
              <a:t>Social relationships are fundamental to personality (vs. Freud’s theories, which were based heavily on development).  </a:t>
            </a:r>
          </a:p>
        </p:txBody>
      </p:sp>
      <p:pic>
        <p:nvPicPr>
          <p:cNvPr id="10" name="Picture 4" descr="C:\Users\Dr.Mayar\Desktop\to-be-whole-learn-to-be-detached.jpg">
            <a:extLst>
              <a:ext uri="{FF2B5EF4-FFF2-40B4-BE49-F238E27FC236}">
                <a16:creationId xmlns:a16="http://schemas.microsoft.com/office/drawing/2014/main" id="{F11FA036-83F4-414E-BDC9-D39F73A5A3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7272" y="4320483"/>
            <a:ext cx="302895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Dr.Mayar\Desktop\download.jpg">
            <a:extLst>
              <a:ext uri="{FF2B5EF4-FFF2-40B4-BE49-F238E27FC236}">
                <a16:creationId xmlns:a16="http://schemas.microsoft.com/office/drawing/2014/main" id="{32C492A3-6C90-459A-AD9E-F70B4F8CC0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16509" y="4512679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Dr.Mayar\Desktop\kindness.png">
            <a:extLst>
              <a:ext uri="{FF2B5EF4-FFF2-40B4-BE49-F238E27FC236}">
                <a16:creationId xmlns:a16="http://schemas.microsoft.com/office/drawing/2014/main" id="{FA736C6E-06FD-45FC-8036-9FE7346C58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75484" y="4074049"/>
            <a:ext cx="238125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08814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3999" y="1359071"/>
            <a:ext cx="4128422" cy="539182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2. Neo-Freudian Personality Theory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504417" y="1473783"/>
            <a:ext cx="8218367" cy="520053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95665" y="294403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40940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Theories of Personality</a:t>
            </a:r>
          </a:p>
        </p:txBody>
      </p:sp>
      <p:sp>
        <p:nvSpPr>
          <p:cNvPr id="9" name="Google Shape;560;p48">
            <a:extLst>
              <a:ext uri="{FF2B5EF4-FFF2-40B4-BE49-F238E27FC236}">
                <a16:creationId xmlns:a16="http://schemas.microsoft.com/office/drawing/2014/main" id="{06F6293D-D600-4029-A9E8-FC8552D2287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47272" y="1699317"/>
            <a:ext cx="7736440" cy="474946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/>
              <a:t>People can be classified :(According to </a:t>
            </a:r>
            <a:r>
              <a:rPr lang="en-US" altLang="en-US" sz="2800" b="1" dirty="0"/>
              <a:t>Horney</a:t>
            </a:r>
            <a:r>
              <a:rPr lang="en-US" altLang="en-US" sz="2800" dirty="0"/>
              <a:t>).  </a:t>
            </a:r>
          </a:p>
          <a:p>
            <a:pPr marL="914400" lvl="1" indent="-457200" algn="l">
              <a:buFont typeface="+mj-lt"/>
              <a:buAutoNum type="arabicPeriod"/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</a:rPr>
              <a:t>A </a:t>
            </a:r>
            <a:r>
              <a:rPr lang="en-US" altLang="en-US" sz="2400" b="1" dirty="0">
                <a:solidFill>
                  <a:schemeClr val="accent1">
                    <a:lumMod val="75000"/>
                  </a:schemeClr>
                </a:solidFill>
              </a:rPr>
              <a:t>compliant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</a:rPr>
              <a:t> individual desires 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attention</a:t>
            </a:r>
          </a:p>
          <a:p>
            <a:pPr marL="914400" lvl="1" indent="-457200" algn="l">
              <a:buFont typeface="+mj-lt"/>
              <a:buAutoNum type="arabicPeriod"/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</a:rPr>
              <a:t>an </a:t>
            </a:r>
            <a:r>
              <a:rPr lang="en-US" altLang="en-US" sz="2400" b="1" dirty="0">
                <a:solidFill>
                  <a:schemeClr val="accent1">
                    <a:lumMod val="75000"/>
                  </a:schemeClr>
                </a:solidFill>
              </a:rPr>
              <a:t>aggressive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</a:rPr>
              <a:t> desires 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admirations</a:t>
            </a:r>
          </a:p>
          <a:p>
            <a:pPr marL="914400" lvl="1" indent="-457200" algn="l">
              <a:buFont typeface="+mj-lt"/>
              <a:buAutoNum type="arabicPeriod"/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</a:rPr>
              <a:t>a </a:t>
            </a:r>
            <a:r>
              <a:rPr lang="en-US" altLang="en-US" sz="2400" b="1" dirty="0">
                <a:solidFill>
                  <a:schemeClr val="accent1">
                    <a:lumMod val="75000"/>
                  </a:schemeClr>
                </a:solidFill>
              </a:rPr>
              <a:t>detached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</a:rPr>
              <a:t> person desires 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independence and freedom from obligation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 lvl="1" algn="l"/>
            <a:r>
              <a:rPr lang="en-US" altLang="en-US" sz="2400" dirty="0">
                <a:solidFill>
                  <a:srgbClr val="2D3956"/>
                </a:solidFill>
              </a:rPr>
              <a:t>Horney focused on the surrounding effects</a:t>
            </a:r>
          </a:p>
        </p:txBody>
      </p:sp>
      <p:pic>
        <p:nvPicPr>
          <p:cNvPr id="10" name="Picture 4" descr="C:\Users\Dr.Mayar\Desktop\to-be-whole-learn-to-be-detached.jpg">
            <a:extLst>
              <a:ext uri="{FF2B5EF4-FFF2-40B4-BE49-F238E27FC236}">
                <a16:creationId xmlns:a16="http://schemas.microsoft.com/office/drawing/2014/main" id="{F11FA036-83F4-414E-BDC9-D39F73A5A3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8483" y="4763163"/>
            <a:ext cx="302895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Dr.Mayar\Desktop\kindness.png">
            <a:extLst>
              <a:ext uri="{FF2B5EF4-FFF2-40B4-BE49-F238E27FC236}">
                <a16:creationId xmlns:a16="http://schemas.microsoft.com/office/drawing/2014/main" id="{FA736C6E-06FD-45FC-8036-9FE7346C58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42749" y="4274049"/>
            <a:ext cx="2381250" cy="21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Dr.Mayar\Desktop\download.jpg">
            <a:extLst>
              <a:ext uri="{FF2B5EF4-FFF2-40B4-BE49-F238E27FC236}">
                <a16:creationId xmlns:a16="http://schemas.microsoft.com/office/drawing/2014/main" id="{32C492A3-6C90-459A-AD9E-F70B4F8CC0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47433" y="4512679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05323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3999" y="1359071"/>
            <a:ext cx="4128422" cy="539182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3. Trait Theory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504417" y="1473783"/>
            <a:ext cx="8218367" cy="520053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95665" y="294403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40940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Theories of Personality</a:t>
            </a:r>
          </a:p>
        </p:txBody>
      </p:sp>
      <p:sp>
        <p:nvSpPr>
          <p:cNvPr id="9" name="Google Shape;560;p48">
            <a:extLst>
              <a:ext uri="{FF2B5EF4-FFF2-40B4-BE49-F238E27FC236}">
                <a16:creationId xmlns:a16="http://schemas.microsoft.com/office/drawing/2014/main" id="{06F6293D-D600-4029-A9E8-FC8552D2287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47272" y="1699317"/>
            <a:ext cx="4304872" cy="474946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/>
              <a:t>Quantitative approach to personality as a set of psychological traits. </a:t>
            </a:r>
          </a:p>
          <a:p>
            <a:pPr marL="342900" indent="-3429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/>
              <a:t>A trait is any distinguishing, relatively enduring way in which one individual differs from another.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0DBD76-86AD-4A76-AF67-D2AE276859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2144" y="1881061"/>
            <a:ext cx="3615241" cy="3938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575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3999" y="1359071"/>
            <a:ext cx="4128422" cy="539182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b="1" dirty="0"/>
              <a:t>Dogmatism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349321" y="1359071"/>
            <a:ext cx="8403570" cy="539182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81690" y="292716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Personality Traits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61366B8A-5A62-4B84-8184-5ABF69B912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18543" y="1549116"/>
            <a:ext cx="7611851" cy="107131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charset="0"/>
                <a:cs typeface="Arial" charset="0"/>
                <a:sym typeface="Arial" charset="0"/>
              </a:rPr>
              <a:t>C</a:t>
            </a:r>
            <a:r>
              <a:rPr lang="en-US" altLang="en-US" sz="2400" dirty="0">
                <a:latin typeface="Arial" charset="0"/>
                <a:cs typeface="Arial" charset="0"/>
                <a:sym typeface="Arial" charset="0"/>
              </a:rPr>
              <a:t>losed-mindedness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charset="0"/>
                <a:cs typeface="Arial" charset="0"/>
                <a:sym typeface="Arial" charset="0"/>
              </a:rPr>
              <a:t>Dogmatic individuals are less likely to be innovators.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altLang="en-US" sz="2400" dirty="0">
              <a:latin typeface="Arial" charset="0"/>
              <a:cs typeface="Arial" charset="0"/>
              <a:sym typeface="Arial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altLang="en-US" sz="2400" dirty="0">
              <a:latin typeface="Arial" charset="0"/>
              <a:cs typeface="Arial" charset="0"/>
              <a:sym typeface="Arial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46AA70-AC2F-402A-8B80-5EE71021659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29811" y="1671802"/>
            <a:ext cx="2321803" cy="200859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15D596D-E1B1-4E60-8FEE-9A3AF5E27B62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36932" y="4556686"/>
            <a:ext cx="2905747" cy="200859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1EDC3A-06A8-4BB7-AB82-B8C872EB83B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687" y="2978671"/>
            <a:ext cx="7967312" cy="3586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18413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3999" y="1359071"/>
            <a:ext cx="4128422" cy="539182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b="1" dirty="0"/>
              <a:t>Social Character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349321" y="1359071"/>
            <a:ext cx="8403570" cy="539182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81690" y="292716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Personality Traits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61366B8A-5A62-4B84-8184-5ABF69B912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03848" y="1525188"/>
            <a:ext cx="3732909" cy="505959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/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Inner-directed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C</a:t>
            </a:r>
            <a:r>
              <a:rPr lang="en-US" sz="2400" dirty="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onsumers rely on their own inner values or standards in evaluating new products.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C00000"/>
                </a:solidFill>
                <a:latin typeface="Lato"/>
                <a:ea typeface="Lato"/>
                <a:cs typeface="Lato"/>
                <a:sym typeface="Lato"/>
              </a:rPr>
              <a:t>More likely </a:t>
            </a:r>
            <a:r>
              <a:rPr lang="en-US" dirty="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to be </a:t>
            </a:r>
            <a:r>
              <a:rPr lang="en-US" sz="2400" dirty="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 innovators.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chemeClr val="accent1"/>
                </a:solidFill>
                <a:latin typeface="Arial" charset="0"/>
                <a:cs typeface="Arial" charset="0"/>
                <a:sym typeface="Arial" charset="0"/>
              </a:rPr>
              <a:t>Tend to prefer ads that stress on product’s benefits and features.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687BA8-6EB3-4260-A41D-01BE4383D1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65908" y="3276315"/>
            <a:ext cx="4157832" cy="3475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5202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3999" y="1359071"/>
            <a:ext cx="4128422" cy="539182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b="1" dirty="0"/>
              <a:t>Social Character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349321" y="1359071"/>
            <a:ext cx="8403570" cy="539182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81690" y="292716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Personality Traits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61366B8A-5A62-4B84-8184-5ABF69B912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03848" y="1525188"/>
            <a:ext cx="3732909" cy="505959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/>
            <a:r>
              <a:rPr lang="en-US" b="1" kern="0" dirty="0">
                <a:solidFill>
                  <a:schemeClr val="accent1">
                    <a:lumMod val="75000"/>
                  </a:schemeClr>
                </a:solidFill>
                <a:latin typeface="Lato"/>
                <a:ea typeface="Lato"/>
                <a:cs typeface="Lato"/>
                <a:sym typeface="Lato"/>
              </a:rPr>
              <a:t>Other</a:t>
            </a: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-directed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Consumers look to others for guidance . They are influenced by others.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C00000"/>
                </a:solidFill>
                <a:latin typeface="Lato"/>
                <a:ea typeface="Lato"/>
                <a:cs typeface="Lato"/>
                <a:sym typeface="Lato"/>
              </a:rPr>
              <a:t>Unlikely</a:t>
            </a:r>
            <a:r>
              <a:rPr lang="en-US" dirty="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 to be consumer innovators.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chemeClr val="accent1"/>
                </a:solidFill>
                <a:latin typeface="Arial" charset="0"/>
                <a:cs typeface="Arial" charset="0"/>
                <a:sym typeface="Arial" charset="0"/>
              </a:rPr>
              <a:t>Tend to prefer ads that feature </a:t>
            </a:r>
            <a:r>
              <a:rPr lang="en-US" altLang="en-US" sz="2400" dirty="0">
                <a:solidFill>
                  <a:srgbClr val="C00000"/>
                </a:solidFill>
                <a:latin typeface="Arial" charset="0"/>
                <a:cs typeface="Arial" charset="0"/>
                <a:sym typeface="Arial" charset="0"/>
              </a:rPr>
              <a:t>social acceptance.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687BA8-6EB3-4260-A41D-01BE4383D1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65908" y="3276315"/>
            <a:ext cx="4157832" cy="3475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25199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3999" y="1359071"/>
            <a:ext cx="4128422" cy="539182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Need For Uniqueness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349321" y="1359071"/>
            <a:ext cx="8403570" cy="539182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81690" y="292716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Personality Traits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61366B8A-5A62-4B84-8184-5ABF69B912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03848" y="1525188"/>
            <a:ext cx="8149043" cy="505959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/>
            <a:r>
              <a:rPr lang="en-US" kern="0" dirty="0">
                <a:solidFill>
                  <a:schemeClr val="accent1">
                    <a:lumMod val="75000"/>
                  </a:schemeClr>
                </a:solidFill>
                <a:latin typeface="Lato"/>
                <a:ea typeface="Lato"/>
                <a:cs typeface="Lato"/>
                <a:sym typeface="Lato"/>
              </a:rPr>
              <a:t>Acquisition of consumer goods in order to enhance one’s personal and social identity.</a:t>
            </a:r>
          </a:p>
        </p:txBody>
      </p:sp>
      <p:pic>
        <p:nvPicPr>
          <p:cNvPr id="10" name="Google Shape;573;p49">
            <a:extLst>
              <a:ext uri="{FF2B5EF4-FFF2-40B4-BE49-F238E27FC236}">
                <a16:creationId xmlns:a16="http://schemas.microsoft.com/office/drawing/2014/main" id="{DD08F370-B7E1-4CE2-9079-07E7F4A418F2}"/>
              </a:ext>
            </a:extLst>
          </p:cNvPr>
          <p:cNvPicPr preferRelativeResize="0"/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90101" y="3232980"/>
            <a:ext cx="4128422" cy="3351802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69462EA-3074-4263-BE49-C3CC66FB309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6353" y="3256908"/>
            <a:ext cx="3810330" cy="3351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5267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3999" y="1359071"/>
            <a:ext cx="4128422" cy="539182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Optimum Stimulation Level (OSL)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349321" y="1359071"/>
            <a:ext cx="8403570" cy="539182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81690" y="292716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Personality Traits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61366B8A-5A62-4B84-8184-5ABF69B912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03849" y="1525188"/>
            <a:ext cx="4245554" cy="505959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kern="0" dirty="0">
                <a:latin typeface="Lato"/>
                <a:ea typeface="Lato"/>
                <a:cs typeface="Lato"/>
                <a:sym typeface="Lato"/>
              </a:rPr>
              <a:t>The degree to which people like novel, complex, and unusual experiences (i.e</a:t>
            </a:r>
            <a:r>
              <a:rPr lang="en-US" kern="0" dirty="0">
                <a:solidFill>
                  <a:srgbClr val="C00000"/>
                </a:solidFill>
                <a:latin typeface="Lato"/>
                <a:ea typeface="Lato"/>
                <a:cs typeface="Lato"/>
                <a:sym typeface="Lato"/>
              </a:rPr>
              <a:t>., high OSL</a:t>
            </a:r>
            <a:r>
              <a:rPr lang="en-US" kern="0" dirty="0">
                <a:latin typeface="Lato"/>
                <a:ea typeface="Lato"/>
                <a:cs typeface="Lato"/>
                <a:sym typeface="Lato"/>
              </a:rPr>
              <a:t>)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kern="0" dirty="0">
                <a:latin typeface="Lato"/>
                <a:ea typeface="Lato"/>
                <a:cs typeface="Lato"/>
                <a:sym typeface="Lato"/>
              </a:rPr>
              <a:t>Or prefer a simple, uncluttered, and calm existence (i.e., </a:t>
            </a:r>
            <a:r>
              <a:rPr lang="en-US" kern="0" dirty="0">
                <a:solidFill>
                  <a:srgbClr val="C00000"/>
                </a:solidFill>
                <a:latin typeface="Lato"/>
                <a:ea typeface="Lato"/>
                <a:cs typeface="Lato"/>
                <a:sym typeface="Lato"/>
              </a:rPr>
              <a:t>low OSL</a:t>
            </a:r>
            <a:r>
              <a:rPr lang="en-US" kern="0" dirty="0">
                <a:latin typeface="Lato"/>
                <a:ea typeface="Lato"/>
                <a:cs typeface="Lato"/>
                <a:sym typeface="Lato"/>
              </a:rPr>
              <a:t>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04E59C-0BD2-459B-8BCB-78B020C3A6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65908" y="3206884"/>
            <a:ext cx="4157832" cy="3475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9087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3999" y="1359071"/>
            <a:ext cx="4128422" cy="539182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Sensation Seeking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349321" y="1121889"/>
            <a:ext cx="8959066" cy="56290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81690" y="292716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Personality Traits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61366B8A-5A62-4B84-8184-5ABF69B912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17711" y="1377339"/>
            <a:ext cx="4245554" cy="505959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kern="0" dirty="0">
                <a:latin typeface="Lato"/>
                <a:ea typeface="Lato"/>
                <a:cs typeface="Lato"/>
                <a:sym typeface="Lato"/>
              </a:rPr>
              <a:t>One’s need for varied, novel, and complex sensations and experiences, and the willingness to take </a:t>
            </a:r>
            <a:r>
              <a:rPr lang="en-US" kern="0" dirty="0">
                <a:solidFill>
                  <a:srgbClr val="C00000"/>
                </a:solidFill>
                <a:latin typeface="Lato"/>
                <a:ea typeface="Lato"/>
                <a:cs typeface="Lato"/>
                <a:sym typeface="Lato"/>
              </a:rPr>
              <a:t>risks</a:t>
            </a:r>
            <a:r>
              <a:rPr lang="en-US" kern="0" dirty="0">
                <a:latin typeface="Lato"/>
                <a:ea typeface="Lato"/>
                <a:cs typeface="Lato"/>
                <a:sym typeface="Lato"/>
              </a:rPr>
              <a:t> for the sake of such experiences.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397461-0A30-4DED-8DB6-235EE3BCF7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61901" y="4204528"/>
            <a:ext cx="3628065" cy="241431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2278E5C-2DF0-47C8-AD5A-56B040BACC9B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7711" y="3907136"/>
            <a:ext cx="4940729" cy="2779160"/>
          </a:xfrm>
          <a:prstGeom prst="rect">
            <a:avLst/>
          </a:prstGeom>
        </p:spPr>
      </p:pic>
      <p:pic>
        <p:nvPicPr>
          <p:cNvPr id="2050" name="Picture 2" descr="Sensation Seeking - IResearchNet">
            <a:extLst>
              <a:ext uri="{FF2B5EF4-FFF2-40B4-BE49-F238E27FC236}">
                <a16:creationId xmlns:a16="http://schemas.microsoft.com/office/drawing/2014/main" id="{96B7BD2C-C85D-6372-17FD-6AB0D4D6A8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1054" y="1408994"/>
            <a:ext cx="2969758" cy="270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35211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3999" y="1359071"/>
            <a:ext cx="4128422" cy="539182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Verbalizers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349321" y="1359071"/>
            <a:ext cx="8681663" cy="539182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81690" y="292716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Personality Traits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61366B8A-5A62-4B84-8184-5ABF69B912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33516" y="2626029"/>
            <a:ext cx="4245554" cy="327685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kern="0" dirty="0">
                <a:latin typeface="Lato"/>
                <a:ea typeface="Lato"/>
                <a:cs typeface="Lato"/>
                <a:sym typeface="Lato"/>
              </a:rPr>
              <a:t>Prefer promotional messages containing a lot of written, textual, and verbal information.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8DF881-CB44-4097-967F-83487546CB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265" y="1992564"/>
            <a:ext cx="3853006" cy="4444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90314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3999" y="1359071"/>
            <a:ext cx="4128422" cy="539182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Materialism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349321" y="1359071"/>
            <a:ext cx="8681663" cy="539182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81690" y="292716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Personality Traits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61366B8A-5A62-4B84-8184-5ABF69B912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78363" y="1625096"/>
            <a:ext cx="4245554" cy="221341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kern="0" dirty="0">
                <a:latin typeface="Lato"/>
                <a:ea typeface="Lato"/>
                <a:cs typeface="Lato"/>
                <a:sym typeface="Lato"/>
              </a:rPr>
              <a:t>Gauges, preoccupied with purchasing and showing off physical possessions that are mostly nonessential and often conspicuous luxury goods.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78E567-6D85-42F3-9D9D-4907879281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72155" y="1653349"/>
            <a:ext cx="3353091" cy="3657917"/>
          </a:xfrm>
          <a:prstGeom prst="rect">
            <a:avLst/>
          </a:prstGeom>
        </p:spPr>
      </p:pic>
      <p:pic>
        <p:nvPicPr>
          <p:cNvPr id="11" name="Google Shape;573;p49">
            <a:extLst>
              <a:ext uri="{FF2B5EF4-FFF2-40B4-BE49-F238E27FC236}">
                <a16:creationId xmlns:a16="http://schemas.microsoft.com/office/drawing/2014/main" id="{6DDF390E-EAAB-42D5-81FC-69AFE3A3F7FC}"/>
              </a:ext>
            </a:extLst>
          </p:cNvPr>
          <p:cNvPicPr preferRelativeResize="0"/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62775" y="3582441"/>
            <a:ext cx="3609380" cy="304634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8788646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3999" y="1359071"/>
            <a:ext cx="4128422" cy="539182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Ethnocentrism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46779" y="1428065"/>
            <a:ext cx="8637625" cy="539182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81690" y="292716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Personality Traits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61366B8A-5A62-4B84-8184-5ABF69B912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78363" y="1625096"/>
            <a:ext cx="4245554" cy="221341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kern="0" dirty="0">
                <a:latin typeface="Lato"/>
                <a:ea typeface="Lato"/>
                <a:cs typeface="Lato"/>
                <a:sym typeface="Lato"/>
              </a:rPr>
              <a:t>Willingness to buy or not buy foreign-made products.</a:t>
            </a:r>
          </a:p>
        </p:txBody>
      </p:sp>
      <p:pic>
        <p:nvPicPr>
          <p:cNvPr id="12" name="Google Shape;573;p49">
            <a:extLst>
              <a:ext uri="{FF2B5EF4-FFF2-40B4-BE49-F238E27FC236}">
                <a16:creationId xmlns:a16="http://schemas.microsoft.com/office/drawing/2014/main" id="{FE722E54-61A8-4BB1-807F-D03E8985751F}"/>
              </a:ext>
            </a:extLst>
          </p:cNvPr>
          <p:cNvPicPr preferRelativeResize="0"/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4582"/>
          <a:stretch/>
        </p:blipFill>
        <p:spPr>
          <a:xfrm>
            <a:off x="4482205" y="2328881"/>
            <a:ext cx="4157472" cy="3480374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6BACD0A-6195-40A0-B632-B6C68B4B9E2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188" y="3697079"/>
            <a:ext cx="3645724" cy="256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3108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3999" y="1359071"/>
            <a:ext cx="4128422" cy="539182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Fixated Consumption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46779" y="1428065"/>
            <a:ext cx="8637625" cy="539182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81690" y="292716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Personality Traits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61366B8A-5A62-4B84-8184-5ABF69B912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45859" y="1552684"/>
            <a:ext cx="7942643" cy="224826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kern="0" dirty="0">
                <a:latin typeface="Lato"/>
                <a:ea typeface="Lato"/>
                <a:cs typeface="Lato"/>
                <a:sym typeface="Lato"/>
              </a:rPr>
              <a:t>Refers to collectors’ and hobbyists’ tendency to accumulate items that are related to their interests and show them off to friends and others with similar interests.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55941C-0244-4786-B791-F9A1CCB94BC9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98535" y="3688765"/>
            <a:ext cx="3647226" cy="297042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C47EE15-5077-4978-A41B-F936791B78F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860" y="3688765"/>
            <a:ext cx="4752675" cy="2970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71200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3999" y="1359071"/>
            <a:ext cx="4128422" cy="539182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Compulsive Consumption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46779" y="1428065"/>
            <a:ext cx="8873931" cy="539182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81690" y="292716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Personality Traits</a:t>
            </a:r>
          </a:p>
        </p:txBody>
      </p:sp>
      <p:sp>
        <p:nvSpPr>
          <p:cNvPr id="9" name="Google Shape;4283;p51">
            <a:extLst>
              <a:ext uri="{FF2B5EF4-FFF2-40B4-BE49-F238E27FC236}">
                <a16:creationId xmlns:a16="http://schemas.microsoft.com/office/drawing/2014/main" id="{61366B8A-5A62-4B84-8184-5ABF69B912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45859" y="1552684"/>
            <a:ext cx="7942643" cy="224826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kern="0" dirty="0">
                <a:latin typeface="Lato"/>
                <a:ea typeface="Lato"/>
                <a:cs typeface="Lato"/>
                <a:sym typeface="Lato"/>
              </a:rPr>
              <a:t>Addictive and out-of-control buying that often has damaging consequences for both the compulsive shopper and those around him or her. (Shopaholics)</a:t>
            </a:r>
          </a:p>
        </p:txBody>
      </p:sp>
      <p:pic>
        <p:nvPicPr>
          <p:cNvPr id="11" name="Picture 2" descr="Target Removes 'Nightmare' Kids' Shopping Carts">
            <a:extLst>
              <a:ext uri="{FF2B5EF4-FFF2-40B4-BE49-F238E27FC236}">
                <a16:creationId xmlns:a16="http://schemas.microsoft.com/office/drawing/2014/main" id="{485FA8E4-7CA3-4E7A-B47D-35A61A04B2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70642" y="4352905"/>
            <a:ext cx="2691561" cy="2441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6B0D5A5-C790-4CCD-B3B1-919DABD30EE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6722" y="2907260"/>
            <a:ext cx="2792282" cy="185813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5F2A792-3D87-4CE7-8397-15D6C6D1428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211" y="5056135"/>
            <a:ext cx="2952750" cy="15525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E087BF7-8CBF-44FC-98A1-9352892B3789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96603" y="4476651"/>
            <a:ext cx="2899397" cy="2248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23950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3999" y="1359071"/>
            <a:ext cx="4128422" cy="539182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Compulsive Consumption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46779" y="1428065"/>
            <a:ext cx="8873931" cy="539182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81690" y="292716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566598" y="249290"/>
            <a:ext cx="31101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Personality Traits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CEBD50E-DB2E-4C0B-B071-F432680765A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4908" y="2195365"/>
            <a:ext cx="8199497" cy="3719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64872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234684" y="706884"/>
            <a:ext cx="651691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778127ED-6700-AD6D-66AB-04E169E624A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79476" y="-535489"/>
            <a:ext cx="2036258" cy="180099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E4980B6-B620-4FE0-B2B9-DE3BA4D41E3B}"/>
              </a:ext>
            </a:extLst>
          </p:cNvPr>
          <p:cNvSpPr txBox="1"/>
          <p:nvPr/>
        </p:nvSpPr>
        <p:spPr>
          <a:xfrm>
            <a:off x="1632661" y="4354648"/>
            <a:ext cx="15511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Introduction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C0F3DA8-D024-4F3F-95D5-A9A85C6B77B2}"/>
              </a:ext>
            </a:extLst>
          </p:cNvPr>
          <p:cNvGrpSpPr/>
          <p:nvPr/>
        </p:nvGrpSpPr>
        <p:grpSpPr>
          <a:xfrm>
            <a:off x="0" y="-6285"/>
            <a:ext cx="12192000" cy="6815504"/>
            <a:chOff x="0" y="-6285"/>
            <a:chExt cx="12192000" cy="681550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7CA89EF-0BFC-4DE1-9D5C-CF51B96C800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-6285"/>
              <a:ext cx="12192000" cy="6815504"/>
            </a:xfrm>
            <a:prstGeom prst="rect">
              <a:avLst/>
            </a:prstGeom>
          </p:spPr>
        </p:pic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27D93291-4ED0-4337-8692-C9675582A6A3}"/>
                </a:ext>
              </a:extLst>
            </p:cNvPr>
            <p:cNvSpPr/>
            <p:nvPr/>
          </p:nvSpPr>
          <p:spPr>
            <a:xfrm>
              <a:off x="3322158" y="2739747"/>
              <a:ext cx="5547684" cy="132343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sz="4000" b="1" dirty="0">
                  <a:solidFill>
                    <a:schemeClr val="bg1"/>
                  </a:solidFill>
                </a:rPr>
                <a:t>Brand </a:t>
              </a:r>
            </a:p>
            <a:p>
              <a:pPr algn="ctr"/>
              <a:r>
                <a:rPr lang="en-US" sz="4000" b="1" dirty="0">
                  <a:solidFill>
                    <a:schemeClr val="bg1"/>
                  </a:solidFill>
                </a:rPr>
                <a:t>Personality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4949508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234684" y="706884"/>
            <a:ext cx="651691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778127ED-6700-AD6D-66AB-04E169E624A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79476" y="-535489"/>
            <a:ext cx="2036258" cy="1800993"/>
          </a:xfrm>
          <a:prstGeom prst="rect">
            <a:avLst/>
          </a:prstGeom>
        </p:spPr>
      </p:pic>
      <p:pic>
        <p:nvPicPr>
          <p:cNvPr id="36" name="Graphic 35">
            <a:extLst>
              <a:ext uri="{FF2B5EF4-FFF2-40B4-BE49-F238E27FC236}">
                <a16:creationId xmlns:a16="http://schemas.microsoft.com/office/drawing/2014/main" id="{D093BAF8-7BD7-E8F7-8798-6C01339128AB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37" name="Graphic 36">
            <a:extLst>
              <a:ext uri="{FF2B5EF4-FFF2-40B4-BE49-F238E27FC236}">
                <a16:creationId xmlns:a16="http://schemas.microsoft.com/office/drawing/2014/main" id="{C2BDC60B-9FFF-D670-F0A7-0FBAF64501CF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51127" y="5640253"/>
            <a:ext cx="1879649" cy="30923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7D93291-4ED0-4337-8692-C9675582A6A3}"/>
              </a:ext>
            </a:extLst>
          </p:cNvPr>
          <p:cNvSpPr/>
          <p:nvPr/>
        </p:nvSpPr>
        <p:spPr>
          <a:xfrm>
            <a:off x="3867667" y="103398"/>
            <a:ext cx="55476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Brand Personality Dimensions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70B60BF-16A8-4934-B608-71DB04628DFC}"/>
              </a:ext>
            </a:extLst>
          </p:cNvPr>
          <p:cNvSpPr/>
          <p:nvPr/>
        </p:nvSpPr>
        <p:spPr>
          <a:xfrm>
            <a:off x="1632661" y="4333885"/>
            <a:ext cx="1602023" cy="988453"/>
          </a:xfrm>
          <a:prstGeom prst="rect">
            <a:avLst/>
          </a:prstGeom>
          <a:solidFill>
            <a:srgbClr val="2D39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dirty="0">
              <a:ea typeface="Roboto Light" panose="02000000000000000000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4980B6-B620-4FE0-B2B9-DE3BA4D41E3B}"/>
              </a:ext>
            </a:extLst>
          </p:cNvPr>
          <p:cNvSpPr txBox="1"/>
          <p:nvPr/>
        </p:nvSpPr>
        <p:spPr>
          <a:xfrm>
            <a:off x="1632661" y="4354648"/>
            <a:ext cx="15511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Introduction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55398D8-8EFA-4C24-92B3-CA295B067D85}"/>
              </a:ext>
            </a:extLst>
          </p:cNvPr>
          <p:cNvSpPr txBox="1"/>
          <p:nvPr/>
        </p:nvSpPr>
        <p:spPr>
          <a:xfrm>
            <a:off x="1937479" y="461314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AC74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1200" b="1" dirty="0">
              <a:solidFill>
                <a:srgbClr val="FAC74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26" name="Picture 2" descr="Brand Personality: Understanding Aaker's 5 Dimension Model -  LiveInnovation.org">
            <a:extLst>
              <a:ext uri="{FF2B5EF4-FFF2-40B4-BE49-F238E27FC236}">
                <a16:creationId xmlns:a16="http://schemas.microsoft.com/office/drawing/2014/main" id="{FDC2179A-832F-491C-9F71-3672FD0878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95410" y="2025471"/>
            <a:ext cx="8439150" cy="358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212410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234684" y="706884"/>
            <a:ext cx="651691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778127ED-6700-AD6D-66AB-04E169E624A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79476" y="-535489"/>
            <a:ext cx="2036258" cy="1800993"/>
          </a:xfrm>
          <a:prstGeom prst="rect">
            <a:avLst/>
          </a:prstGeom>
        </p:spPr>
      </p:pic>
      <p:pic>
        <p:nvPicPr>
          <p:cNvPr id="36" name="Graphic 35">
            <a:extLst>
              <a:ext uri="{FF2B5EF4-FFF2-40B4-BE49-F238E27FC236}">
                <a16:creationId xmlns:a16="http://schemas.microsoft.com/office/drawing/2014/main" id="{D093BAF8-7BD7-E8F7-8798-6C01339128AB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37" name="Graphic 36">
            <a:extLst>
              <a:ext uri="{FF2B5EF4-FFF2-40B4-BE49-F238E27FC236}">
                <a16:creationId xmlns:a16="http://schemas.microsoft.com/office/drawing/2014/main" id="{C2BDC60B-9FFF-D670-F0A7-0FBAF64501CF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51127" y="5640253"/>
            <a:ext cx="1879649" cy="30923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7D93291-4ED0-4337-8692-C9675582A6A3}"/>
              </a:ext>
            </a:extLst>
          </p:cNvPr>
          <p:cNvSpPr/>
          <p:nvPr/>
        </p:nvSpPr>
        <p:spPr>
          <a:xfrm>
            <a:off x="3867667" y="103398"/>
            <a:ext cx="55476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Brand Personality Dimensions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70B60BF-16A8-4934-B608-71DB04628DFC}"/>
              </a:ext>
            </a:extLst>
          </p:cNvPr>
          <p:cNvSpPr/>
          <p:nvPr/>
        </p:nvSpPr>
        <p:spPr>
          <a:xfrm>
            <a:off x="1632661" y="4333885"/>
            <a:ext cx="1602023" cy="988453"/>
          </a:xfrm>
          <a:prstGeom prst="rect">
            <a:avLst/>
          </a:prstGeom>
          <a:solidFill>
            <a:srgbClr val="2D39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dirty="0">
              <a:ea typeface="Roboto Light" panose="02000000000000000000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4980B6-B620-4FE0-B2B9-DE3BA4D41E3B}"/>
              </a:ext>
            </a:extLst>
          </p:cNvPr>
          <p:cNvSpPr txBox="1"/>
          <p:nvPr/>
        </p:nvSpPr>
        <p:spPr>
          <a:xfrm>
            <a:off x="1632661" y="4354648"/>
            <a:ext cx="15511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Introduction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55398D8-8EFA-4C24-92B3-CA295B067D85}"/>
              </a:ext>
            </a:extLst>
          </p:cNvPr>
          <p:cNvSpPr txBox="1"/>
          <p:nvPr/>
        </p:nvSpPr>
        <p:spPr>
          <a:xfrm>
            <a:off x="1937479" y="461314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AC74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1200" b="1" dirty="0">
              <a:solidFill>
                <a:srgbClr val="FAC74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A12DFC6-5BB4-413E-8718-EE9CFAE2CC20}"/>
              </a:ext>
            </a:extLst>
          </p:cNvPr>
          <p:cNvGrpSpPr/>
          <p:nvPr/>
        </p:nvGrpSpPr>
        <p:grpSpPr>
          <a:xfrm>
            <a:off x="3456489" y="1723994"/>
            <a:ext cx="8659245" cy="3927281"/>
            <a:chOff x="3456489" y="1723994"/>
            <a:chExt cx="8659245" cy="3927281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998A879F-F4A4-4961-A1E2-52788AA1CD8B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3456489" y="1723994"/>
              <a:ext cx="8659245" cy="3927281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C0F53859-D38F-482D-8BD4-AC515656773E}"/>
                </a:ext>
              </a:extLst>
            </p:cNvPr>
            <p:cNvSpPr txBox="1"/>
            <p:nvPr/>
          </p:nvSpPr>
          <p:spPr>
            <a:xfrm>
              <a:off x="4109768" y="5137672"/>
              <a:ext cx="966323" cy="369332"/>
            </a:xfrm>
            <a:prstGeom prst="rect">
              <a:avLst/>
            </a:prstGeom>
            <a:noFill/>
            <a:ln>
              <a:solidFill>
                <a:srgbClr val="92D05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</a:rPr>
                <a:t>Trust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142985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234684" y="706884"/>
            <a:ext cx="651691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778127ED-6700-AD6D-66AB-04E169E624A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79476" y="-535489"/>
            <a:ext cx="2036258" cy="1800993"/>
          </a:xfrm>
          <a:prstGeom prst="rect">
            <a:avLst/>
          </a:prstGeom>
        </p:spPr>
      </p:pic>
      <p:pic>
        <p:nvPicPr>
          <p:cNvPr id="36" name="Graphic 35">
            <a:extLst>
              <a:ext uri="{FF2B5EF4-FFF2-40B4-BE49-F238E27FC236}">
                <a16:creationId xmlns:a16="http://schemas.microsoft.com/office/drawing/2014/main" id="{D093BAF8-7BD7-E8F7-8798-6C01339128AB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37" name="Graphic 36">
            <a:extLst>
              <a:ext uri="{FF2B5EF4-FFF2-40B4-BE49-F238E27FC236}">
                <a16:creationId xmlns:a16="http://schemas.microsoft.com/office/drawing/2014/main" id="{C2BDC60B-9FFF-D670-F0A7-0FBAF64501CF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51127" y="5640253"/>
            <a:ext cx="1879649" cy="30923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7D93291-4ED0-4337-8692-C9675582A6A3}"/>
              </a:ext>
            </a:extLst>
          </p:cNvPr>
          <p:cNvSpPr/>
          <p:nvPr/>
        </p:nvSpPr>
        <p:spPr>
          <a:xfrm>
            <a:off x="3867667" y="103398"/>
            <a:ext cx="55476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Brand Personality Dimensions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70B60BF-16A8-4934-B608-71DB04628DFC}"/>
              </a:ext>
            </a:extLst>
          </p:cNvPr>
          <p:cNvSpPr/>
          <p:nvPr/>
        </p:nvSpPr>
        <p:spPr>
          <a:xfrm>
            <a:off x="1632661" y="4333885"/>
            <a:ext cx="1602023" cy="988453"/>
          </a:xfrm>
          <a:prstGeom prst="rect">
            <a:avLst/>
          </a:prstGeom>
          <a:solidFill>
            <a:srgbClr val="2D39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dirty="0">
              <a:ea typeface="Roboto Light" panose="02000000000000000000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4980B6-B620-4FE0-B2B9-DE3BA4D41E3B}"/>
              </a:ext>
            </a:extLst>
          </p:cNvPr>
          <p:cNvSpPr txBox="1"/>
          <p:nvPr/>
        </p:nvSpPr>
        <p:spPr>
          <a:xfrm>
            <a:off x="1632661" y="4354648"/>
            <a:ext cx="15511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Introduction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55398D8-8EFA-4C24-92B3-CA295B067D85}"/>
              </a:ext>
            </a:extLst>
          </p:cNvPr>
          <p:cNvSpPr txBox="1"/>
          <p:nvPr/>
        </p:nvSpPr>
        <p:spPr>
          <a:xfrm>
            <a:off x="1937479" y="461314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AC74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1200" b="1" dirty="0">
              <a:solidFill>
                <a:srgbClr val="FAC74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F43D348-E0F7-4620-A80C-7CC7FD24854F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46975" y="840887"/>
            <a:ext cx="8531037" cy="5913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87023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234684" y="706884"/>
            <a:ext cx="651691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778127ED-6700-AD6D-66AB-04E169E624A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79476" y="-535489"/>
            <a:ext cx="2036258" cy="1800993"/>
          </a:xfrm>
          <a:prstGeom prst="rect">
            <a:avLst/>
          </a:prstGeom>
        </p:spPr>
      </p:pic>
      <p:pic>
        <p:nvPicPr>
          <p:cNvPr id="36" name="Graphic 35">
            <a:extLst>
              <a:ext uri="{FF2B5EF4-FFF2-40B4-BE49-F238E27FC236}">
                <a16:creationId xmlns:a16="http://schemas.microsoft.com/office/drawing/2014/main" id="{D093BAF8-7BD7-E8F7-8798-6C01339128AB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37" name="Graphic 36">
            <a:extLst>
              <a:ext uri="{FF2B5EF4-FFF2-40B4-BE49-F238E27FC236}">
                <a16:creationId xmlns:a16="http://schemas.microsoft.com/office/drawing/2014/main" id="{C2BDC60B-9FFF-D670-F0A7-0FBAF64501CF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51127" y="5640253"/>
            <a:ext cx="1879649" cy="30923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7D93291-4ED0-4337-8692-C9675582A6A3}"/>
              </a:ext>
            </a:extLst>
          </p:cNvPr>
          <p:cNvSpPr/>
          <p:nvPr/>
        </p:nvSpPr>
        <p:spPr>
          <a:xfrm>
            <a:off x="3867667" y="103398"/>
            <a:ext cx="55476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Brand Personality Dimensions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70B60BF-16A8-4934-B608-71DB04628DFC}"/>
              </a:ext>
            </a:extLst>
          </p:cNvPr>
          <p:cNvSpPr/>
          <p:nvPr/>
        </p:nvSpPr>
        <p:spPr>
          <a:xfrm>
            <a:off x="1632661" y="4333885"/>
            <a:ext cx="1602023" cy="988453"/>
          </a:xfrm>
          <a:prstGeom prst="rect">
            <a:avLst/>
          </a:prstGeom>
          <a:solidFill>
            <a:srgbClr val="2D39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dirty="0">
              <a:ea typeface="Roboto Light" panose="02000000000000000000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4980B6-B620-4FE0-B2B9-DE3BA4D41E3B}"/>
              </a:ext>
            </a:extLst>
          </p:cNvPr>
          <p:cNvSpPr txBox="1"/>
          <p:nvPr/>
        </p:nvSpPr>
        <p:spPr>
          <a:xfrm>
            <a:off x="1632661" y="4354648"/>
            <a:ext cx="15511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Introduction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55398D8-8EFA-4C24-92B3-CA295B067D85}"/>
              </a:ext>
            </a:extLst>
          </p:cNvPr>
          <p:cNvSpPr txBox="1"/>
          <p:nvPr/>
        </p:nvSpPr>
        <p:spPr>
          <a:xfrm>
            <a:off x="1937479" y="461314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AC74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1200" b="1" dirty="0">
              <a:solidFill>
                <a:srgbClr val="FAC74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2050" name="Picture 2" descr="Brand Personality: Traits of Top Brands">
            <a:extLst>
              <a:ext uri="{FF2B5EF4-FFF2-40B4-BE49-F238E27FC236}">
                <a16:creationId xmlns:a16="http://schemas.microsoft.com/office/drawing/2014/main" id="{F2CA2A90-301E-4048-93CC-2A46D2E000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42714" y="822058"/>
            <a:ext cx="85725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836291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234684" y="706884"/>
            <a:ext cx="651691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778127ED-6700-AD6D-66AB-04E169E624A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079476" y="-535489"/>
            <a:ext cx="2036258" cy="1800993"/>
          </a:xfrm>
          <a:prstGeom prst="rect">
            <a:avLst/>
          </a:prstGeom>
        </p:spPr>
      </p:pic>
      <p:pic>
        <p:nvPicPr>
          <p:cNvPr id="36" name="Graphic 35">
            <a:extLst>
              <a:ext uri="{FF2B5EF4-FFF2-40B4-BE49-F238E27FC236}">
                <a16:creationId xmlns:a16="http://schemas.microsoft.com/office/drawing/2014/main" id="{D093BAF8-7BD7-E8F7-8798-6C01339128AB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37" name="Graphic 36">
            <a:extLst>
              <a:ext uri="{FF2B5EF4-FFF2-40B4-BE49-F238E27FC236}">
                <a16:creationId xmlns:a16="http://schemas.microsoft.com/office/drawing/2014/main" id="{C2BDC60B-9FFF-D670-F0A7-0FBAF64501CF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51127" y="5640253"/>
            <a:ext cx="1879649" cy="30923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7D93291-4ED0-4337-8692-C9675582A6A3}"/>
              </a:ext>
            </a:extLst>
          </p:cNvPr>
          <p:cNvSpPr/>
          <p:nvPr/>
        </p:nvSpPr>
        <p:spPr>
          <a:xfrm>
            <a:off x="3867667" y="103398"/>
            <a:ext cx="55476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Brand Personality Dimensions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70B60BF-16A8-4934-B608-71DB04628DFC}"/>
              </a:ext>
            </a:extLst>
          </p:cNvPr>
          <p:cNvSpPr/>
          <p:nvPr/>
        </p:nvSpPr>
        <p:spPr>
          <a:xfrm>
            <a:off x="1632661" y="4333885"/>
            <a:ext cx="1602023" cy="988453"/>
          </a:xfrm>
          <a:prstGeom prst="rect">
            <a:avLst/>
          </a:prstGeom>
          <a:solidFill>
            <a:srgbClr val="2D39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dirty="0">
              <a:ea typeface="Roboto Light" panose="02000000000000000000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4980B6-B620-4FE0-B2B9-DE3BA4D41E3B}"/>
              </a:ext>
            </a:extLst>
          </p:cNvPr>
          <p:cNvSpPr txBox="1"/>
          <p:nvPr/>
        </p:nvSpPr>
        <p:spPr>
          <a:xfrm>
            <a:off x="1632661" y="4354648"/>
            <a:ext cx="15511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Introduction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55398D8-8EFA-4C24-92B3-CA295B067D85}"/>
              </a:ext>
            </a:extLst>
          </p:cNvPr>
          <p:cNvSpPr txBox="1"/>
          <p:nvPr/>
        </p:nvSpPr>
        <p:spPr>
          <a:xfrm>
            <a:off x="1937479" y="461314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AC74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1200" b="1" dirty="0">
              <a:solidFill>
                <a:srgbClr val="FAC74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E89F3F-B041-4A56-BCA4-6BB23C87FA7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39216" y="1124486"/>
            <a:ext cx="7623660" cy="5155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96608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4302931" y="353268"/>
            <a:ext cx="31966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chemeClr val="accent1">
                    <a:lumMod val="75000"/>
                  </a:schemeClr>
                </a:solidFill>
              </a:rPr>
              <a:t>Brand Archetypes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F7AEE3D-51B8-44B6-9ACF-20E696B443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08333" y="1181399"/>
            <a:ext cx="5883667" cy="5489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3AC0BDF-D3C1-42E8-861A-AEE26CE685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27494" y="719191"/>
            <a:ext cx="6938925" cy="613880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A09FBBA-C1F3-4E6A-8ACC-8F8F8CB15DA1}"/>
              </a:ext>
            </a:extLst>
          </p:cNvPr>
          <p:cNvSpPr/>
          <p:nvPr/>
        </p:nvSpPr>
        <p:spPr>
          <a:xfrm>
            <a:off x="4195735" y="811982"/>
            <a:ext cx="452880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/>
              <a:t>Giving a non-living thing a living character</a:t>
            </a:r>
          </a:p>
        </p:txBody>
      </p:sp>
    </p:spTree>
    <p:extLst>
      <p:ext uri="{BB962C8B-B14F-4D97-AF65-F5344CB8AC3E}">
        <p14:creationId xmlns:p14="http://schemas.microsoft.com/office/powerpoint/2010/main" val="54949036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4302931" y="353268"/>
            <a:ext cx="31966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chemeClr val="accent1">
                    <a:lumMod val="75000"/>
                  </a:schemeClr>
                </a:solidFill>
              </a:rPr>
              <a:t>Brand Archetypes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F7AEE3D-51B8-44B6-9ACF-20E696B443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08333" y="1181399"/>
            <a:ext cx="5883667" cy="5489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FA07B81-945B-4213-A162-9B0F31F202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871" y="1428065"/>
            <a:ext cx="6111974" cy="5323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105545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229600" y="1000836"/>
            <a:ext cx="4450774" cy="5940112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400" b="1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46779" y="1121889"/>
            <a:ext cx="8059711" cy="56980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81690" y="292716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4744720" y="172141"/>
            <a:ext cx="198201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Self-Image</a:t>
            </a:r>
          </a:p>
        </p:txBody>
      </p:sp>
      <p:sp>
        <p:nvSpPr>
          <p:cNvPr id="10" name="Google Shape;604;p51">
            <a:extLst>
              <a:ext uri="{FF2B5EF4-FFF2-40B4-BE49-F238E27FC236}">
                <a16:creationId xmlns:a16="http://schemas.microsoft.com/office/drawing/2014/main" id="{7A2B4E4B-139A-41B2-BD91-67B94F8FFD60}"/>
              </a:ext>
            </a:extLst>
          </p:cNvPr>
          <p:cNvSpPr txBox="1">
            <a:spLocks/>
          </p:cNvSpPr>
          <p:nvPr/>
        </p:nvSpPr>
        <p:spPr>
          <a:xfrm>
            <a:off x="8792965" y="1121889"/>
            <a:ext cx="3153175" cy="22675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700"/>
              <a:buFont typeface="Cormorant Garamond Medium"/>
              <a:buNone/>
              <a:defRPr sz="3000" b="0" i="0" u="none" strike="noStrike" cap="none">
                <a:solidFill>
                  <a:schemeClr val="dk2"/>
                </a:solidFill>
                <a:latin typeface="Cormorant Garamond Medium"/>
                <a:ea typeface="Cormorant Garamond Medium"/>
                <a:cs typeface="Cormorant Garamond Medium"/>
                <a:sym typeface="Cormorant Garamond Medium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Cormorant Garamond Medium"/>
              <a:buNone/>
              <a:defRPr sz="3000" b="0" i="0" u="none" strike="noStrike" cap="none">
                <a:solidFill>
                  <a:schemeClr val="dk2"/>
                </a:solidFill>
                <a:latin typeface="Cormorant Garamond Medium"/>
                <a:ea typeface="Cormorant Garamond Medium"/>
                <a:cs typeface="Cormorant Garamond Medium"/>
                <a:sym typeface="Cormorant Garamond Medium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Cormorant Garamond Medium"/>
              <a:buNone/>
              <a:defRPr sz="3000" b="0" i="0" u="none" strike="noStrike" cap="none">
                <a:solidFill>
                  <a:schemeClr val="dk2"/>
                </a:solidFill>
                <a:latin typeface="Cormorant Garamond Medium"/>
                <a:ea typeface="Cormorant Garamond Medium"/>
                <a:cs typeface="Cormorant Garamond Medium"/>
                <a:sym typeface="Cormorant Garamond Medium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Cormorant Garamond Medium"/>
              <a:buNone/>
              <a:defRPr sz="3000" b="0" i="0" u="none" strike="noStrike" cap="none">
                <a:solidFill>
                  <a:schemeClr val="dk2"/>
                </a:solidFill>
                <a:latin typeface="Cormorant Garamond Medium"/>
                <a:ea typeface="Cormorant Garamond Medium"/>
                <a:cs typeface="Cormorant Garamond Medium"/>
                <a:sym typeface="Cormorant Garamond Medium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Cormorant Garamond Medium"/>
              <a:buNone/>
              <a:defRPr sz="3000" b="0" i="0" u="none" strike="noStrike" cap="none">
                <a:solidFill>
                  <a:schemeClr val="dk2"/>
                </a:solidFill>
                <a:latin typeface="Cormorant Garamond Medium"/>
                <a:ea typeface="Cormorant Garamond Medium"/>
                <a:cs typeface="Cormorant Garamond Medium"/>
                <a:sym typeface="Cormorant Garamond Medium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Cormorant Garamond Medium"/>
              <a:buNone/>
              <a:defRPr sz="3000" b="0" i="0" u="none" strike="noStrike" cap="none">
                <a:solidFill>
                  <a:schemeClr val="dk2"/>
                </a:solidFill>
                <a:latin typeface="Cormorant Garamond Medium"/>
                <a:ea typeface="Cormorant Garamond Medium"/>
                <a:cs typeface="Cormorant Garamond Medium"/>
                <a:sym typeface="Cormorant Garamond Medium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Cormorant Garamond Medium"/>
              <a:buNone/>
              <a:defRPr sz="3000" b="0" i="0" u="none" strike="noStrike" cap="none">
                <a:solidFill>
                  <a:schemeClr val="dk2"/>
                </a:solidFill>
                <a:latin typeface="Cormorant Garamond Medium"/>
                <a:ea typeface="Cormorant Garamond Medium"/>
                <a:cs typeface="Cormorant Garamond Medium"/>
                <a:sym typeface="Cormorant Garamond Medium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Cormorant Garamond Medium"/>
              <a:buNone/>
              <a:defRPr sz="3000" b="0" i="0" u="none" strike="noStrike" cap="none">
                <a:solidFill>
                  <a:schemeClr val="dk2"/>
                </a:solidFill>
                <a:latin typeface="Cormorant Garamond Medium"/>
                <a:ea typeface="Cormorant Garamond Medium"/>
                <a:cs typeface="Cormorant Garamond Medium"/>
                <a:sym typeface="Cormorant Garamond Medium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Cormorant Garamond Medium"/>
              <a:buNone/>
              <a:defRPr sz="3000" b="0" i="0" u="none" strike="noStrike" cap="none">
                <a:solidFill>
                  <a:schemeClr val="dk2"/>
                </a:solidFill>
                <a:latin typeface="Cormorant Garamond Medium"/>
                <a:ea typeface="Cormorant Garamond Medium"/>
                <a:cs typeface="Cormorant Garamond Medium"/>
                <a:sym typeface="Cormorant Garamond Medium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FA667"/>
              </a:buClr>
              <a:buSzPts val="2700"/>
              <a:buFont typeface="Cormorant Garamond Medium"/>
              <a:buNone/>
              <a:tabLst/>
              <a:defRPr/>
            </a:pPr>
            <a:r>
              <a:rPr kumimoji="0" lang="en-US" sz="360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rmorant Garamond Medium"/>
                <a:ea typeface="Cormorant Garamond Medium"/>
                <a:sym typeface="Cormorant Garamond Medium"/>
              </a:rPr>
              <a:t>Four Components of Self-Image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3093499-BD08-4AC4-B941-60716FA7FE4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42812" y="1423066"/>
            <a:ext cx="7562705" cy="518064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EAB1A7E-5BE4-4950-87A4-0F78221BEA0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02523" y="3032686"/>
            <a:ext cx="4145639" cy="3700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76405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287926" y="1261987"/>
            <a:ext cx="4450774" cy="5678960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400" b="1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297950" y="1326429"/>
            <a:ext cx="8917969" cy="554180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81690" y="292716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877919" y="292716"/>
            <a:ext cx="25040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Vanity (Pride)</a:t>
            </a:r>
          </a:p>
        </p:txBody>
      </p:sp>
      <p:pic>
        <p:nvPicPr>
          <p:cNvPr id="3074" name="Picture 2" descr="Personality and Consumer Behavior - ppt video online download">
            <a:extLst>
              <a:ext uri="{FF2B5EF4-FFF2-40B4-BE49-F238E27FC236}">
                <a16:creationId xmlns:a16="http://schemas.microsoft.com/office/drawing/2014/main" id="{A338EF87-59A9-40D7-97B7-B495EA00F6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51514" y="1428065"/>
            <a:ext cx="7136412" cy="5352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158264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287926" y="1261987"/>
            <a:ext cx="4450774" cy="5678960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400" b="1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297950" y="1326429"/>
            <a:ext cx="8917969" cy="554180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81690" y="292716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877919" y="292716"/>
            <a:ext cx="48241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Two Types of Vanity (Pride)</a:t>
            </a:r>
          </a:p>
        </p:txBody>
      </p:sp>
      <p:pic>
        <p:nvPicPr>
          <p:cNvPr id="13" name="Google Shape;576;p49">
            <a:extLst>
              <a:ext uri="{FF2B5EF4-FFF2-40B4-BE49-F238E27FC236}">
                <a16:creationId xmlns:a16="http://schemas.microsoft.com/office/drawing/2014/main" id="{388A8646-1BCB-404F-B061-DA696313072B}"/>
              </a:ext>
            </a:extLst>
          </p:cNvPr>
          <p:cNvPicPr preferRelativeResize="0"/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5822" y="1746999"/>
            <a:ext cx="3875698" cy="2502876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578;p49">
            <a:extLst>
              <a:ext uri="{FF2B5EF4-FFF2-40B4-BE49-F238E27FC236}">
                <a16:creationId xmlns:a16="http://schemas.microsoft.com/office/drawing/2014/main" id="{C21123D0-C6A4-450A-BC44-E1E88CE4BA1F}"/>
              </a:ext>
            </a:extLst>
          </p:cNvPr>
          <p:cNvSpPr txBox="1"/>
          <p:nvPr/>
        </p:nvSpPr>
        <p:spPr>
          <a:xfrm>
            <a:off x="960099" y="4530955"/>
            <a:ext cx="2863840" cy="50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ctr">
              <a:buClr>
                <a:srgbClr val="000000"/>
              </a:buClr>
              <a:buFont typeface="Arial"/>
              <a:buNone/>
            </a:pPr>
            <a:r>
              <a:rPr lang="en" sz="2800" b="1" kern="0" dirty="0">
                <a:solidFill>
                  <a:srgbClr val="CFA66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morant Garamond"/>
                <a:ea typeface="Cormorant Garamond"/>
                <a:cs typeface="Cormorant Garamond"/>
                <a:sym typeface="Cormorant Garamond"/>
              </a:rPr>
              <a:t>Physical Vanity</a:t>
            </a:r>
            <a:endParaRPr sz="2800" b="1" kern="0" dirty="0">
              <a:solidFill>
                <a:srgbClr val="CFA66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rmorant Garamond"/>
              <a:ea typeface="Cormorant Garamond"/>
              <a:cs typeface="Cormorant Garamond"/>
              <a:sym typeface="Cormorant Garamond"/>
            </a:endParaRPr>
          </a:p>
        </p:txBody>
      </p:sp>
      <p:sp>
        <p:nvSpPr>
          <p:cNvPr id="15" name="Google Shape;580;p49">
            <a:extLst>
              <a:ext uri="{FF2B5EF4-FFF2-40B4-BE49-F238E27FC236}">
                <a16:creationId xmlns:a16="http://schemas.microsoft.com/office/drawing/2014/main" id="{31753255-BE5B-47CB-9CFC-DA894FFB30E0}"/>
              </a:ext>
            </a:extLst>
          </p:cNvPr>
          <p:cNvSpPr txBox="1"/>
          <p:nvPr/>
        </p:nvSpPr>
        <p:spPr>
          <a:xfrm>
            <a:off x="891893" y="5201591"/>
            <a:ext cx="2780450" cy="14025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ctr">
              <a:buClr>
                <a:srgbClr val="000000"/>
              </a:buClr>
              <a:buFont typeface="Arial"/>
              <a:buNone/>
            </a:pPr>
            <a:r>
              <a:rPr lang="en-US" sz="2400" kern="0" dirty="0">
                <a:latin typeface="Lato"/>
                <a:ea typeface="Lato"/>
                <a:cs typeface="Lato"/>
                <a:sym typeface="Lato"/>
              </a:rPr>
              <a:t>which is excessive concern physical appearance</a:t>
            </a:r>
          </a:p>
        </p:txBody>
      </p:sp>
      <p:pic>
        <p:nvPicPr>
          <p:cNvPr id="16" name="Google Shape;573;p49">
            <a:extLst>
              <a:ext uri="{FF2B5EF4-FFF2-40B4-BE49-F238E27FC236}">
                <a16:creationId xmlns:a16="http://schemas.microsoft.com/office/drawing/2014/main" id="{5C838A29-B397-4C60-B0C2-39C027005E06}"/>
              </a:ext>
            </a:extLst>
          </p:cNvPr>
          <p:cNvPicPr preferRelativeResize="0"/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956659" y="1746998"/>
            <a:ext cx="3560009" cy="2536084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Google Shape;579;p49">
            <a:extLst>
              <a:ext uri="{FF2B5EF4-FFF2-40B4-BE49-F238E27FC236}">
                <a16:creationId xmlns:a16="http://schemas.microsoft.com/office/drawing/2014/main" id="{480281D0-D53A-4C32-B4DF-E4AF78FCCAE4}"/>
              </a:ext>
            </a:extLst>
          </p:cNvPr>
          <p:cNvSpPr txBox="1"/>
          <p:nvPr/>
        </p:nvSpPr>
        <p:spPr>
          <a:xfrm>
            <a:off x="4956659" y="4466582"/>
            <a:ext cx="3713546" cy="6188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ctr">
              <a:buClr>
                <a:srgbClr val="000000"/>
              </a:buClr>
              <a:buFont typeface="Arial"/>
              <a:buNone/>
            </a:pPr>
            <a:r>
              <a:rPr lang="en" sz="2800" b="1" kern="0" dirty="0">
                <a:solidFill>
                  <a:srgbClr val="CFA66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morant Garamond"/>
                <a:ea typeface="Cormorant Garamond"/>
                <a:cs typeface="Cormorant Garamond"/>
                <a:sym typeface="Cormorant Garamond"/>
              </a:rPr>
              <a:t>Achievement Vanity</a:t>
            </a:r>
            <a:endParaRPr sz="2800" b="1" kern="0" dirty="0">
              <a:solidFill>
                <a:srgbClr val="CFA66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rmorant Garamond"/>
              <a:ea typeface="Cormorant Garamond"/>
              <a:cs typeface="Cormorant Garamond"/>
              <a:sym typeface="Cormorant Garamond"/>
            </a:endParaRPr>
          </a:p>
        </p:txBody>
      </p:sp>
      <p:sp>
        <p:nvSpPr>
          <p:cNvPr id="20" name="Google Shape;581;p49">
            <a:extLst>
              <a:ext uri="{FF2B5EF4-FFF2-40B4-BE49-F238E27FC236}">
                <a16:creationId xmlns:a16="http://schemas.microsoft.com/office/drawing/2014/main" id="{0BF6D01D-6FAC-414F-AD23-7F5E3178CB41}"/>
              </a:ext>
            </a:extLst>
          </p:cNvPr>
          <p:cNvSpPr txBox="1"/>
          <p:nvPr/>
        </p:nvSpPr>
        <p:spPr>
          <a:xfrm>
            <a:off x="4956659" y="5095110"/>
            <a:ext cx="3331267" cy="1402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ctr">
              <a:buClr>
                <a:srgbClr val="000000"/>
              </a:buClr>
              <a:buFont typeface="Arial"/>
              <a:buNone/>
            </a:pPr>
            <a:r>
              <a:rPr lang="en-US" sz="2400" kern="0" dirty="0">
                <a:latin typeface="Lato"/>
                <a:ea typeface="Lato"/>
                <a:cs typeface="Lato"/>
                <a:sym typeface="Lato"/>
              </a:rPr>
              <a:t>which is excessive concern one’s personal achievements.</a:t>
            </a:r>
          </a:p>
        </p:txBody>
      </p:sp>
    </p:spTree>
    <p:extLst>
      <p:ext uri="{BB962C8B-B14F-4D97-AF65-F5344CB8AC3E}">
        <p14:creationId xmlns:p14="http://schemas.microsoft.com/office/powerpoint/2010/main" val="120875531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287926" y="1261987"/>
            <a:ext cx="4450774" cy="5678960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400" b="1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297950" y="1326429"/>
            <a:ext cx="11648190" cy="554180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81690" y="292716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877919" y="292716"/>
            <a:ext cx="48241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Two Types of Vanity (Pride)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774FD1-40F0-400F-BB8E-5B7B77806CC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496" t="6902" r="414" b="18973"/>
          <a:stretch/>
        </p:blipFill>
        <p:spPr>
          <a:xfrm>
            <a:off x="356618" y="1941816"/>
            <a:ext cx="6364247" cy="376034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49944FF-7288-4CF3-B567-283A44591AC2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40283" y="2560859"/>
            <a:ext cx="4811331" cy="2895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807047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282118" y="955117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287926" y="1261987"/>
            <a:ext cx="4450774" cy="5678960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400" b="1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297950" y="1326429"/>
            <a:ext cx="8917969" cy="554180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81690" y="292716"/>
            <a:ext cx="1469924" cy="4012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2877919" y="292716"/>
            <a:ext cx="27476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Vain Consumer</a:t>
            </a:r>
          </a:p>
        </p:txBody>
      </p:sp>
      <p:sp>
        <p:nvSpPr>
          <p:cNvPr id="15" name="Google Shape;580;p49">
            <a:extLst>
              <a:ext uri="{FF2B5EF4-FFF2-40B4-BE49-F238E27FC236}">
                <a16:creationId xmlns:a16="http://schemas.microsoft.com/office/drawing/2014/main" id="{31753255-BE5B-47CB-9CFC-DA894FFB30E0}"/>
              </a:ext>
            </a:extLst>
          </p:cNvPr>
          <p:cNvSpPr txBox="1"/>
          <p:nvPr/>
        </p:nvSpPr>
        <p:spPr>
          <a:xfrm>
            <a:off x="819972" y="1875556"/>
            <a:ext cx="8077447" cy="30149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457200" rtl="0">
              <a:spcBef>
                <a:spcPts val="0"/>
              </a:spcBef>
              <a:spcAft>
                <a:spcPts val="0"/>
              </a:spcAft>
              <a:buClr>
                <a:schemeClr val="bg2">
                  <a:lumMod val="75000"/>
                </a:schemeClr>
              </a:buClr>
              <a:buFont typeface="+mj-lt"/>
              <a:buAutoNum type="arabicPeriod"/>
            </a:pPr>
            <a:r>
              <a:rPr lang="en-US" sz="2400" dirty="0">
                <a:latin typeface="Lato"/>
                <a:ea typeface="Lato"/>
                <a:cs typeface="Lato"/>
                <a:sym typeface="Lato"/>
              </a:rPr>
              <a:t>Are a lucrative market for </a:t>
            </a:r>
            <a:r>
              <a:rPr lang="en-US" sz="2400" u="sng" dirty="0">
                <a:latin typeface="Lato"/>
                <a:ea typeface="Lato"/>
                <a:cs typeface="Lato"/>
                <a:sym typeface="Lato"/>
              </a:rPr>
              <a:t>personal care and beauty products; </a:t>
            </a:r>
          </a:p>
          <a:p>
            <a:pPr marL="457200" lvl="0" indent="-457200" rtl="0">
              <a:spcBef>
                <a:spcPts val="0"/>
              </a:spcBef>
              <a:spcAft>
                <a:spcPts val="0"/>
              </a:spcAft>
              <a:buClr>
                <a:schemeClr val="bg2">
                  <a:lumMod val="75000"/>
                </a:schemeClr>
              </a:buClr>
              <a:buFont typeface="+mj-lt"/>
              <a:buAutoNum type="arabicPeriod"/>
            </a:pPr>
            <a:r>
              <a:rPr lang="en-US" sz="2400" dirty="0">
                <a:latin typeface="Lato"/>
                <a:ea typeface="Lato"/>
                <a:cs typeface="Lato"/>
                <a:sym typeface="Lato"/>
              </a:rPr>
              <a:t>Welcome promotional messages showing that </a:t>
            </a:r>
            <a:r>
              <a:rPr lang="en-US" sz="2400" u="sng" dirty="0">
                <a:latin typeface="Lato"/>
                <a:ea typeface="Lato"/>
                <a:cs typeface="Lato"/>
                <a:sym typeface="Lato"/>
              </a:rPr>
              <a:t>they attract others’ attention</a:t>
            </a:r>
            <a:r>
              <a:rPr lang="en-US" sz="2400" dirty="0">
                <a:latin typeface="Lato"/>
                <a:ea typeface="Lato"/>
                <a:cs typeface="Lato"/>
                <a:sym typeface="Lato"/>
              </a:rPr>
              <a:t>;</a:t>
            </a:r>
          </a:p>
          <a:p>
            <a:pPr marL="457200" lvl="0" indent="-457200" rtl="0">
              <a:spcBef>
                <a:spcPts val="0"/>
              </a:spcBef>
              <a:spcAft>
                <a:spcPts val="0"/>
              </a:spcAft>
              <a:buClr>
                <a:schemeClr val="bg2">
                  <a:lumMod val="75000"/>
                </a:schemeClr>
              </a:buClr>
              <a:buFont typeface="+mj-lt"/>
              <a:buAutoNum type="arabicPeriod"/>
            </a:pPr>
            <a:r>
              <a:rPr lang="en-US" sz="2400" dirty="0">
                <a:latin typeface="Lato"/>
                <a:ea typeface="Lato"/>
                <a:cs typeface="Lato"/>
                <a:sym typeface="Lato"/>
              </a:rPr>
              <a:t>Are receptive to promotional messages featuring </a:t>
            </a:r>
            <a:r>
              <a:rPr lang="en-US" sz="2400" u="sng" dirty="0">
                <a:latin typeface="Lato"/>
                <a:ea typeface="Lato"/>
                <a:cs typeface="Lato"/>
                <a:sym typeface="Lato"/>
              </a:rPr>
              <a:t>personal achievement</a:t>
            </a:r>
            <a:r>
              <a:rPr lang="en-US" sz="2400" dirty="0">
                <a:latin typeface="Lato"/>
                <a:ea typeface="Lato"/>
                <a:cs typeface="Lato"/>
                <a:sym typeface="Lato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4766302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5822044-325A-4EDB-9AC9-821A3BA0EDA4}"/>
              </a:ext>
            </a:extLst>
          </p:cNvPr>
          <p:cNvSpPr/>
          <p:nvPr/>
        </p:nvSpPr>
        <p:spPr>
          <a:xfrm>
            <a:off x="4100544" y="45701"/>
            <a:ext cx="27476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852F4A"/>
                </a:solidFill>
              </a:rPr>
              <a:t>Vain Consumer</a:t>
            </a:r>
          </a:p>
        </p:txBody>
      </p:sp>
      <p:pic>
        <p:nvPicPr>
          <p:cNvPr id="4" name="Online Media 3" title="2017 Fiat 500 S  Funny  Commercial - Tested For Bad Boys">
            <a:hlinkClick r:id="" action="ppaction://media"/>
            <a:extLst>
              <a:ext uri="{FF2B5EF4-FFF2-40B4-BE49-F238E27FC236}">
                <a16:creationId xmlns:a16="http://schemas.microsoft.com/office/drawing/2014/main" id="{6641B7DA-CFD1-4D5D-A979-815338E9BBD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28773" y="791110"/>
            <a:ext cx="11301573" cy="5896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689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8D6FEC8-BEE1-472C-B140-88A9A17FC355}"/>
              </a:ext>
            </a:extLst>
          </p:cNvPr>
          <p:cNvSpPr/>
          <p:nvPr/>
        </p:nvSpPr>
        <p:spPr>
          <a:xfrm>
            <a:off x="973394" y="2"/>
            <a:ext cx="11218607" cy="3170902"/>
          </a:xfrm>
          <a:prstGeom prst="rect">
            <a:avLst/>
          </a:prstGeom>
          <a:gradFill flip="none" rotWithShape="1">
            <a:gsLst>
              <a:gs pos="0">
                <a:srgbClr val="8E5A6D">
                  <a:shade val="30000"/>
                  <a:satMod val="115000"/>
                </a:srgbClr>
              </a:gs>
              <a:gs pos="50000">
                <a:srgbClr val="8E5A6D">
                  <a:shade val="67500"/>
                  <a:satMod val="115000"/>
                </a:srgbClr>
              </a:gs>
              <a:gs pos="100000">
                <a:srgbClr val="8E5A6D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8E5A6D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1990071" y="1446578"/>
            <a:ext cx="9345750" cy="518083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8E5A6D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612747" y="438303"/>
            <a:ext cx="71814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To Sum Up…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367466" y="258375"/>
            <a:ext cx="1746518" cy="1166000"/>
          </a:xfrm>
          <a:prstGeom prst="rect">
            <a:avLst/>
          </a:prstGeom>
          <a:solidFill>
            <a:srgbClr val="8E5A6D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367466" y="267432"/>
            <a:ext cx="17465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757610" y="534869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03</a:t>
            </a:r>
            <a:endParaRPr lang="en-US" sz="1600" b="1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49" name="Graphic 48">
            <a:extLst>
              <a:ext uri="{FF2B5EF4-FFF2-40B4-BE49-F238E27FC236}">
                <a16:creationId xmlns:a16="http://schemas.microsoft.com/office/drawing/2014/main" id="{8A26B39C-8EEE-33C3-70B5-EA9EF638997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54808" y="6390521"/>
            <a:ext cx="1629772" cy="444884"/>
          </a:xfrm>
          <a:prstGeom prst="rect">
            <a:avLst/>
          </a:prstGeom>
        </p:spPr>
      </p:pic>
      <p:pic>
        <p:nvPicPr>
          <p:cNvPr id="50" name="Graphic 49">
            <a:extLst>
              <a:ext uri="{FF2B5EF4-FFF2-40B4-BE49-F238E27FC236}">
                <a16:creationId xmlns:a16="http://schemas.microsoft.com/office/drawing/2014/main" id="{581C5057-C7BD-4A2A-C8D2-792FA9789B7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338957" y="1020130"/>
            <a:ext cx="1879649" cy="309233"/>
          </a:xfrm>
          <a:prstGeom prst="rect">
            <a:avLst/>
          </a:prstGeom>
        </p:spPr>
      </p:pic>
      <p:pic>
        <p:nvPicPr>
          <p:cNvPr id="54" name="Graphic 53">
            <a:extLst>
              <a:ext uri="{FF2B5EF4-FFF2-40B4-BE49-F238E27FC236}">
                <a16:creationId xmlns:a16="http://schemas.microsoft.com/office/drawing/2014/main" id="{A208CE84-6815-1F7D-D972-D0947E7DC8DE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167636" y="46148"/>
            <a:ext cx="2649477" cy="11660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3E91207-061A-4464-8B91-0B53B7A12AEF}"/>
              </a:ext>
            </a:extLst>
          </p:cNvPr>
          <p:cNvSpPr/>
          <p:nvPr/>
        </p:nvSpPr>
        <p:spPr>
          <a:xfrm>
            <a:off x="2384457" y="1940269"/>
            <a:ext cx="8396479" cy="41934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98450" lvl="0" indent="-285750">
              <a:lnSpc>
                <a:spcPct val="100000"/>
              </a:lnSpc>
              <a:spcBef>
                <a:spcPts val="1739"/>
              </a:spcBef>
              <a:buFont typeface="Arial" panose="020B0604020202020204" pitchFamily="34" charset="0"/>
              <a:buChar char="•"/>
            </a:pPr>
            <a:r>
              <a:rPr lang="en-US" sz="2800" b="1" dirty="0"/>
              <a:t>To understand the scope of personality and theories of its development.</a:t>
            </a:r>
          </a:p>
          <a:p>
            <a:pPr marL="298450" lvl="0" indent="-285750">
              <a:lnSpc>
                <a:spcPct val="100000"/>
              </a:lnSpc>
              <a:spcBef>
                <a:spcPts val="1739"/>
              </a:spcBef>
              <a:buFont typeface="Arial" panose="020B0604020202020204" pitchFamily="34" charset="0"/>
              <a:buChar char="•"/>
            </a:pPr>
            <a:r>
              <a:rPr lang="en-US" sz="2800" b="1" dirty="0"/>
              <a:t>To understand how innovativeness and other personality traits influence consumer behavior.</a:t>
            </a:r>
          </a:p>
          <a:p>
            <a:pPr marL="298450" lvl="0" indent="-285750">
              <a:lnSpc>
                <a:spcPct val="100000"/>
              </a:lnSpc>
              <a:spcBef>
                <a:spcPts val="1739"/>
              </a:spcBef>
              <a:buFont typeface="Arial" panose="020B0604020202020204" pitchFamily="34" charset="0"/>
              <a:buChar char="•"/>
            </a:pPr>
            <a:r>
              <a:rPr lang="en-US" sz="2800" b="1" dirty="0"/>
              <a:t>To understand the personification of products and brands and its strategic applications.</a:t>
            </a:r>
          </a:p>
          <a:p>
            <a:pPr marL="298450" lvl="0" indent="-285750">
              <a:lnSpc>
                <a:spcPct val="100000"/>
              </a:lnSpc>
              <a:spcBef>
                <a:spcPts val="1739"/>
              </a:spcBef>
              <a:buFont typeface="Arial" panose="020B0604020202020204" pitchFamily="34" charset="0"/>
              <a:buChar char="•"/>
            </a:pPr>
            <a:r>
              <a:rPr lang="en-US" sz="2800" b="1" dirty="0"/>
              <a:t>To understand self-image and its impact on consumer behavior.</a:t>
            </a:r>
          </a:p>
        </p:txBody>
      </p:sp>
    </p:spTree>
    <p:extLst>
      <p:ext uri="{BB962C8B-B14F-4D97-AF65-F5344CB8AC3E}">
        <p14:creationId xmlns:p14="http://schemas.microsoft.com/office/powerpoint/2010/main" val="871901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rgbClr val="852F4A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680720" y="5103674"/>
            <a:ext cx="639063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Thank You</a:t>
            </a:r>
          </a:p>
          <a:p>
            <a:r>
              <a:rPr lang="en-US" sz="5400" b="1" dirty="0">
                <a:solidFill>
                  <a:srgbClr val="2D3956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Dr. Perihan Salah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175057" y="248508"/>
            <a:ext cx="2649477" cy="1166001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6964</TotalTime>
  <Words>949</Words>
  <Application>Microsoft Office PowerPoint</Application>
  <PresentationFormat>Widescreen</PresentationFormat>
  <Paragraphs>181</Paragraphs>
  <Slides>49</Slides>
  <Notes>12</Notes>
  <HiddenSlides>0</HiddenSlides>
  <MMClips>3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9" baseType="lpstr">
      <vt:lpstr>Arial</vt:lpstr>
      <vt:lpstr>Calibri</vt:lpstr>
      <vt:lpstr>Calibri Light</vt:lpstr>
      <vt:lpstr>Cormorant Garamond</vt:lpstr>
      <vt:lpstr>Cormorant Garamond Medium</vt:lpstr>
      <vt:lpstr>Lato</vt:lpstr>
      <vt:lpstr>Prata</vt:lpstr>
      <vt:lpstr>Tajawal Medium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Perihan Salah</cp:lastModifiedBy>
  <cp:revision>516</cp:revision>
  <dcterms:created xsi:type="dcterms:W3CDTF">2023-04-29T09:08:23Z</dcterms:created>
  <dcterms:modified xsi:type="dcterms:W3CDTF">2023-10-19T10:15:35Z</dcterms:modified>
</cp:coreProperties>
</file>