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0"/>
  </p:notesMasterIdLst>
  <p:sldIdLst>
    <p:sldId id="303" r:id="rId2"/>
    <p:sldId id="546" r:id="rId3"/>
    <p:sldId id="548" r:id="rId4"/>
    <p:sldId id="276" r:id="rId5"/>
    <p:sldId id="517" r:id="rId6"/>
    <p:sldId id="518" r:id="rId7"/>
    <p:sldId id="519" r:id="rId8"/>
    <p:sldId id="521" r:id="rId9"/>
    <p:sldId id="522" r:id="rId10"/>
    <p:sldId id="523" r:id="rId11"/>
    <p:sldId id="524" r:id="rId12"/>
    <p:sldId id="525" r:id="rId13"/>
    <p:sldId id="526" r:id="rId14"/>
    <p:sldId id="527" r:id="rId15"/>
    <p:sldId id="528" r:id="rId16"/>
    <p:sldId id="529" r:id="rId17"/>
    <p:sldId id="530" r:id="rId18"/>
    <p:sldId id="531" r:id="rId19"/>
    <p:sldId id="532" r:id="rId20"/>
    <p:sldId id="533" r:id="rId21"/>
    <p:sldId id="509" r:id="rId22"/>
    <p:sldId id="520" r:id="rId23"/>
    <p:sldId id="508" r:id="rId24"/>
    <p:sldId id="511" r:id="rId25"/>
    <p:sldId id="512" r:id="rId26"/>
    <p:sldId id="513" r:id="rId27"/>
    <p:sldId id="514" r:id="rId28"/>
    <p:sldId id="515" r:id="rId29"/>
    <p:sldId id="516" r:id="rId30"/>
    <p:sldId id="534" r:id="rId31"/>
    <p:sldId id="535" r:id="rId32"/>
    <p:sldId id="536" r:id="rId33"/>
    <p:sldId id="537" r:id="rId34"/>
    <p:sldId id="538" r:id="rId35"/>
    <p:sldId id="539" r:id="rId36"/>
    <p:sldId id="540" r:id="rId37"/>
    <p:sldId id="547"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36"/>
            <p14:sldId id="537"/>
            <p14:sldId id="538"/>
            <p14:sldId id="539"/>
            <p14:sldId id="540"/>
            <p14:sldId id="5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65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4128655" y="4795591"/>
            <a:ext cx="7752169" cy="461665"/>
          </a:xfrm>
          <a:prstGeom prst="rect">
            <a:avLst/>
          </a:prstGeom>
          <a:noFill/>
        </p:spPr>
        <p:txBody>
          <a:bodyPr wrap="square" rtlCol="0">
            <a:spAutoFit/>
          </a:bodyPr>
          <a:lstStyle/>
          <a:p>
            <a:r>
              <a:rPr lang="ar-EG" sz="2400" b="1" dirty="0">
                <a:solidFill>
                  <a:srgbClr val="FF0000"/>
                </a:solidFill>
                <a:latin typeface="Alexandria" pitchFamily="2" charset="-78"/>
                <a:cs typeface="Alexandria" pitchFamily="2" charset="-78"/>
              </a:rPr>
              <a:t>المحاضرة الثانية   – المدخل المفاهيمي للقيادة</a:t>
            </a:r>
            <a:endParaRPr lang="en-US" sz="24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5039841"/>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p>
          <a:p>
            <a:pPr algn="r"/>
            <a:r>
              <a:rPr lang="ar-EG" sz="2000" kern="0" dirty="0">
                <a:latin typeface="Alexandria" pitchFamily="2" charset="-78"/>
                <a:cs typeface="Alexandria" pitchFamily="2" charset="-78"/>
                <a:sym typeface="Arial"/>
              </a:rPr>
              <a:t>1- تمهيد للمحاضرة </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2- مفاهيم عن الاخلاق</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3- أهمية الأخلاق بالعمل </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4- المعايير الأخلاقية </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5- أسباب زيادة الاهتمام بالأخلاق</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6- علاقة الاخلاق بالعلوم الأخرى( بعلم النفس- بعلم الاجتماع- بالقيادة – بالاقتصاد- الخ)</a:t>
            </a:r>
          </a:p>
          <a:p>
            <a:pPr algn="r">
              <a:lnSpc>
                <a:spcPct val="150000"/>
              </a:lnSpc>
              <a:buClr>
                <a:srgbClr val="000000"/>
              </a:buClr>
              <a:buFont typeface="Arial"/>
              <a:buNone/>
            </a:pPr>
            <a:r>
              <a:rPr lang="ar-EG" sz="2000" kern="0" dirty="0">
                <a:latin typeface="Alexandria" pitchFamily="2" charset="-78"/>
                <a:cs typeface="Alexandria" pitchFamily="2" charset="-78"/>
                <a:sym typeface="Arial"/>
              </a:rPr>
              <a:t>7- الاخلاق والإدارة</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3" y="1136132"/>
            <a:ext cx="8702667" cy="3416320"/>
          </a:xfrm>
          <a:prstGeom prst="rect">
            <a:avLst/>
          </a:prstGeom>
          <a:noFill/>
        </p:spPr>
        <p:txBody>
          <a:bodyPr wrap="square" rtlCol="0">
            <a:spAutoFit/>
          </a:bodyPr>
          <a:lstStyle/>
          <a:p>
            <a:pPr algn="r"/>
            <a:r>
              <a:rPr lang="ar-EG" dirty="0">
                <a:effectLst/>
                <a:highlight>
                  <a:srgbClr val="FFFF00"/>
                </a:highlight>
                <a:latin typeface="Alexandria" pitchFamily="2" charset="-78"/>
                <a:ea typeface="Times New Roman" panose="02020603050405020304" pitchFamily="18" charset="0"/>
                <a:cs typeface="Alexandria" pitchFamily="2" charset="-78"/>
              </a:rPr>
              <a:t>عناصر المحاضرة </a:t>
            </a:r>
          </a:p>
          <a:p>
            <a:pPr algn="r"/>
            <a:endParaRPr lang="en-GB" kern="100" dirty="0">
              <a:effectLst/>
              <a:latin typeface="Alexandria" pitchFamily="2" charset="-78"/>
              <a:ea typeface="Calibri" panose="020F0502020204030204" pitchFamily="34" charset="0"/>
              <a:cs typeface="Alexandria" pitchFamily="2" charset="-78"/>
            </a:endParaRPr>
          </a:p>
          <a:p>
            <a:pPr algn="r"/>
            <a:r>
              <a:rPr lang="ar-EG" dirty="0">
                <a:effectLst/>
                <a:latin typeface="Alexandria" pitchFamily="2" charset="-78"/>
                <a:ea typeface="Calibri" panose="020F0502020204030204" pitchFamily="34" charset="0"/>
                <a:cs typeface="Alexandria" pitchFamily="2" charset="-78"/>
              </a:rPr>
              <a:t>1- </a:t>
            </a:r>
            <a:r>
              <a:rPr lang="ar-SA" dirty="0">
                <a:effectLst/>
                <a:latin typeface="Alexandria" pitchFamily="2" charset="-78"/>
                <a:ea typeface="Calibri" panose="020F0502020204030204" pitchFamily="34" charset="0"/>
                <a:cs typeface="Alexandria" pitchFamily="2" charset="-78"/>
              </a:rPr>
              <a:t>تعريفات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2- </a:t>
            </a:r>
            <a:r>
              <a:rPr lang="ar-SA" dirty="0">
                <a:effectLst/>
                <a:latin typeface="Alexandria" pitchFamily="2" charset="-78"/>
                <a:ea typeface="Calibri" panose="020F0502020204030204" pitchFamily="34" charset="0"/>
                <a:cs typeface="Alexandria" pitchFamily="2" charset="-78"/>
              </a:rPr>
              <a:t>عناصر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3- </a:t>
            </a:r>
            <a:r>
              <a:rPr lang="ar-SA" dirty="0">
                <a:effectLst/>
                <a:latin typeface="Alexandria" pitchFamily="2" charset="-78"/>
                <a:ea typeface="Calibri" panose="020F0502020204030204" pitchFamily="34" charset="0"/>
                <a:cs typeface="Alexandria" pitchFamily="2" charset="-78"/>
              </a:rPr>
              <a:t>أركان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4- </a:t>
            </a:r>
            <a:r>
              <a:rPr lang="ar-SA" dirty="0">
                <a:effectLst/>
                <a:latin typeface="Alexandria" pitchFamily="2" charset="-78"/>
                <a:ea typeface="Calibri" panose="020F0502020204030204" pitchFamily="34" charset="0"/>
                <a:cs typeface="Alexandria" pitchFamily="2" charset="-78"/>
              </a:rPr>
              <a:t>المهارات اللازمة للقائد التربوي</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5- </a:t>
            </a:r>
            <a:r>
              <a:rPr lang="ar-SA" dirty="0">
                <a:effectLst/>
                <a:latin typeface="Alexandria" pitchFamily="2" charset="-78"/>
                <a:ea typeface="Calibri" panose="020F0502020204030204" pitchFamily="34" charset="0"/>
                <a:cs typeface="Alexandria" pitchFamily="2" charset="-78"/>
              </a:rPr>
              <a:t>وظائف القيادة والسلوك القيادي</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6- </a:t>
            </a:r>
            <a:r>
              <a:rPr lang="ar-SA" dirty="0">
                <a:effectLst/>
                <a:latin typeface="Alexandria" pitchFamily="2" charset="-78"/>
                <a:ea typeface="Calibri" panose="020F0502020204030204" pitchFamily="34" charset="0"/>
                <a:cs typeface="Alexandria" pitchFamily="2" charset="-78"/>
              </a:rPr>
              <a:t>أنماط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7- </a:t>
            </a:r>
            <a:r>
              <a:rPr lang="ar-SA" dirty="0">
                <a:effectLst/>
                <a:latin typeface="Alexandria" pitchFamily="2" charset="-78"/>
                <a:ea typeface="Calibri" panose="020F0502020204030204" pitchFamily="34" charset="0"/>
                <a:cs typeface="Alexandria" pitchFamily="2" charset="-78"/>
              </a:rPr>
              <a:t>نظريات القيادة</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8- </a:t>
            </a:r>
            <a:r>
              <a:rPr lang="ar-SA" dirty="0">
                <a:effectLst/>
                <a:latin typeface="Alexandria" pitchFamily="2" charset="-78"/>
                <a:ea typeface="Calibri" panose="020F0502020204030204" pitchFamily="34" charset="0"/>
                <a:cs typeface="Alexandria" pitchFamily="2" charset="-78"/>
              </a:rPr>
              <a:t>خصائص القيادة التربوية ومتطلباتها</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9- </a:t>
            </a:r>
            <a:r>
              <a:rPr lang="ar-SA" dirty="0">
                <a:effectLst/>
                <a:latin typeface="Alexandria" pitchFamily="2" charset="-78"/>
                <a:ea typeface="Calibri" panose="020F0502020204030204" pitchFamily="34" charset="0"/>
                <a:cs typeface="Alexandria" pitchFamily="2" charset="-78"/>
              </a:rPr>
              <a:t>أسس وقواعد التدريب</a:t>
            </a: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10- </a:t>
            </a:r>
            <a:r>
              <a:rPr lang="ar-SA" dirty="0">
                <a:effectLst/>
                <a:latin typeface="Alexandria" pitchFamily="2" charset="-78"/>
                <a:ea typeface="Calibri" panose="020F0502020204030204" pitchFamily="34" charset="0"/>
                <a:cs typeface="Alexandria" pitchFamily="2" charset="-78"/>
              </a:rPr>
              <a:t>معوقات القيادة التربوية</a:t>
            </a:r>
            <a:r>
              <a:rPr lang="ar-EG" kern="0" dirty="0">
                <a:latin typeface="Alexandria" pitchFamily="2" charset="-78"/>
                <a:cs typeface="Alexandria" pitchFamily="2" charset="-78"/>
                <a:sym typeface="Arial"/>
              </a:rPr>
              <a:t> </a:t>
            </a:r>
            <a:endParaRPr lang="ar-EG" kern="0" dirty="0">
              <a:latin typeface="Alexandria" pitchFamily="2" charset="-78"/>
              <a:ea typeface="Calibri"/>
              <a:cs typeface="Alexandria" pitchFamily="2"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836948"/>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تمهيد: </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تمثل القيادة التربوية والإدارة المدرسية أهمية كبرى في نجاح العملية التعليمية، وتعرف القيادة بأنها فن</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معاملة الطبيعة البشرية أو فن التأثير في السلوك البشري لتوجيه جماعة من الناس نحو هدف معين بطريقة</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تضمن طاعتهم وثقتهم واحترامهم وتعاونهم، ويعرفها البعض بأنها فن توجيه الناس والتأثير فيهم، إلى أن</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الإدارة تعنى بالنشاط المؤثر بالجهاز الإداري لأنه ينقله من</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الحالة الساكنة إلى الحالة المتحركة، والقائد هو</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الذي يمارس هذا الفن متمثلاً في القدرة على التوجيه والتنسيق</a:t>
            </a:r>
            <a:r>
              <a:rPr lang="ar-EG" sz="1600" dirty="0">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والرقابة والتحفيز بالنسبة لعدد من الناس الذين</a:t>
            </a:r>
            <a:endParaRPr lang="ar-EG" sz="16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يعملون لتحقيق الأهداف المطلوبة </a:t>
            </a:r>
            <a:r>
              <a:rPr lang="ar-EG" sz="16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166829"/>
          </a:xfrm>
          <a:prstGeom prst="rect">
            <a:avLst/>
          </a:prstGeom>
          <a:noFill/>
        </p:spPr>
        <p:txBody>
          <a:bodyPr wrap="square" rtlCol="0">
            <a:spAutoFit/>
          </a:bodyPr>
          <a:lstStyle/>
          <a:p>
            <a:pPr algn="r">
              <a:lnSpc>
                <a:spcPct val="107000"/>
              </a:lnSpc>
              <a:spcAft>
                <a:spcPts val="800"/>
              </a:spcAft>
            </a:pPr>
            <a:r>
              <a:rPr lang="ar-SA" sz="1600" b="1" kern="100" dirty="0">
                <a:effectLst/>
                <a:highlight>
                  <a:srgbClr val="FFFF00"/>
                </a:highlight>
                <a:latin typeface="Alexandria" pitchFamily="2" charset="-78"/>
                <a:ea typeface="Calibri" panose="020F0502020204030204" pitchFamily="34" charset="0"/>
                <a:cs typeface="Alexandria" pitchFamily="2" charset="-78"/>
              </a:rPr>
              <a:t>تعريفات القيادة</a:t>
            </a:r>
            <a:endParaRPr lang="en-GB" sz="1600" kern="100" dirty="0">
              <a:effectLst/>
              <a:highlight>
                <a:srgbClr val="FFFF00"/>
              </a:highligh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عرفها (روبرت) : بأنها الوصول إلى الهدف بأحسن الوسائل وبأقل التكاليف وفي حدود الموارد والتسهيلات المتاحة مع حسن استخدام الموارد والتسهيلات</a:t>
            </a:r>
            <a:endParaRPr lang="ar-EG" sz="1600" dirty="0">
              <a:effectLst/>
              <a:latin typeface="Alexandria" pitchFamily="2" charset="-78"/>
              <a:ea typeface="Calibri" panose="020F0502020204030204" pitchFamily="34" charset="0"/>
              <a:cs typeface="Alexandria" pitchFamily="2" charset="-78"/>
            </a:endParaRPr>
          </a:p>
          <a:p>
            <a:pPr algn="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وعرفها (أوردي تيد ) : بأنها نشاط التأثير في الآخرين ليتعاونوا على تحقيق هدف ما ، اتفقوا على أنه مرغوب فيه</a:t>
            </a:r>
            <a:endParaRPr lang="ar-EG" sz="1600" dirty="0">
              <a:effectLst/>
              <a:latin typeface="Alexandria" pitchFamily="2" charset="-78"/>
              <a:ea typeface="Calibri" panose="020F0502020204030204" pitchFamily="34" charset="0"/>
              <a:cs typeface="Alexandria" pitchFamily="2" charset="-78"/>
            </a:endParaRPr>
          </a:p>
          <a:p>
            <a:pPr algn="r"/>
            <a:r>
              <a:rPr lang="en-GB"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وتعرف القيادة : أنها استمالة أفراد الجماعة للتعاون على تحقيق هدف مشترك يتفقون عليه مع القائد ، وينتفعون بأهميته ، فيتفاعلون معاً بطريقة تضمن تماسك الجماعة في علاقاتها ، وسيرها في الاتجاهات ” الذي يحافظ على تكامل عملها ” .</a:t>
            </a:r>
            <a:endParaRPr lang="ar-EG" sz="16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وتعرف أيضاً ، ” بأنها العملية التي يتمكن من خلالها القائد أن يؤثر في تفكير الآخرين ، ويضبط مشاعرهم ويوجه سلوكهم ”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4189224"/>
          </a:xfrm>
          <a:prstGeom prst="rect">
            <a:avLst/>
          </a:prstGeom>
          <a:noFill/>
        </p:spPr>
        <p:txBody>
          <a:bodyPr wrap="square" rtlCol="0">
            <a:spAutoFit/>
          </a:bodyPr>
          <a:lstStyle/>
          <a:p>
            <a:pPr algn="r">
              <a:lnSpc>
                <a:spcPct val="107000"/>
              </a:lnSpc>
              <a:spcAft>
                <a:spcPts val="800"/>
              </a:spcAft>
            </a:pPr>
            <a:r>
              <a:rPr lang="ar-SA" sz="1800" b="1" kern="100" dirty="0">
                <a:effectLst/>
                <a:latin typeface="Alexandria" pitchFamily="2" charset="-78"/>
                <a:ea typeface="Calibri" panose="020F0502020204030204" pitchFamily="34" charset="0"/>
                <a:cs typeface="Alexandria" pitchFamily="2" charset="-78"/>
              </a:rPr>
              <a:t>عناصر القيادة</a:t>
            </a:r>
            <a:endParaRPr lang="en-GB" sz="1800"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يمكن أن نستخلص من مجمل التعريفات العناصر التالية للقيادة</a:t>
            </a:r>
            <a:r>
              <a:rPr lang="ar-EG" sz="1800" kern="100" dirty="0">
                <a:effectLst/>
                <a:latin typeface="Alexandria" pitchFamily="2" charset="-78"/>
                <a:ea typeface="Calibri" panose="020F0502020204030204" pitchFamily="34" charset="0"/>
                <a:cs typeface="Alexandria" pitchFamily="2" charset="-78"/>
              </a:rPr>
              <a:t>: </a:t>
            </a:r>
            <a:br>
              <a:rPr lang="en-GB" sz="1800" kern="100" dirty="0">
                <a:effectLst/>
                <a:latin typeface="Alexandria" pitchFamily="2" charset="-78"/>
                <a:ea typeface="Calibri" panose="020F0502020204030204" pitchFamily="34" charset="0"/>
                <a:cs typeface="Alexandria" pitchFamily="2" charset="-78"/>
              </a:rPr>
            </a:br>
            <a:r>
              <a:rPr lang="ar-EG" sz="1800" kern="100" dirty="0">
                <a:effectLst/>
                <a:latin typeface="Alexandria" pitchFamily="2" charset="-78"/>
                <a:ea typeface="Calibri" panose="020F0502020204030204" pitchFamily="34" charset="0"/>
                <a:cs typeface="Alexandria" pitchFamily="2" charset="-78"/>
              </a:rPr>
              <a:t>- </a:t>
            </a:r>
            <a:r>
              <a:rPr lang="ar-SA" sz="1800" kern="100" dirty="0">
                <a:effectLst/>
                <a:latin typeface="Alexandria" pitchFamily="2" charset="-78"/>
                <a:ea typeface="Calibri" panose="020F0502020204030204" pitchFamily="34" charset="0"/>
                <a:cs typeface="Alexandria" pitchFamily="2" charset="-78"/>
              </a:rPr>
              <a:t>إنها عملية تفاعل اجتماعي ، إذ لا يمكن لأي إنسان أن يكون قائداً بمفرده ، و إنما يستطيع أن يمارس القيادة من خلال مشاركته الفعالة في جماعة ما ضمن إطار موقف معين</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إن القيادة تعتمد على تكرار التفاعل الاجتماعي</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تتم فيها ممارسة سلطات واتخاذ قرارات</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تتطلب صفات شخصية معينة في القائد</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 </a:t>
            </a:r>
            <a:br>
              <a:rPr lang="en-GB" sz="1800" kern="100" dirty="0">
                <a:effectLst/>
                <a:latin typeface="Alexandria" pitchFamily="2" charset="-78"/>
                <a:ea typeface="Calibri" panose="020F0502020204030204" pitchFamily="34" charset="0"/>
                <a:cs typeface="Alexandria" pitchFamily="2" charset="-78"/>
              </a:rPr>
            </a:br>
            <a:r>
              <a:rPr lang="ar-EG" sz="1800" kern="100" dirty="0">
                <a:effectLst/>
                <a:latin typeface="Alexandria" pitchFamily="2" charset="-78"/>
                <a:ea typeface="Calibri" panose="020F0502020204030204" pitchFamily="34" charset="0"/>
                <a:cs typeface="Alexandria" pitchFamily="2" charset="-78"/>
              </a:rPr>
              <a:t>- </a:t>
            </a:r>
            <a:r>
              <a:rPr lang="ar-SA" sz="1800" kern="100" dirty="0">
                <a:effectLst/>
                <a:latin typeface="Alexandria" pitchFamily="2" charset="-78"/>
                <a:ea typeface="Calibri" panose="020F0502020204030204" pitchFamily="34" charset="0"/>
                <a:cs typeface="Alexandria" pitchFamily="2" charset="-78"/>
              </a:rPr>
              <a:t>تهدف إلى تحقيق أهداف معينة</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لها تأثير في مجموعات منظمة من الناس</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إنها عملية تفجير لطاقات الأفراد للبلوغ إلى الأهداف المشتركة</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a:t>
            </a:r>
            <a:br>
              <a:rPr lang="en-GB" sz="1800" kern="100" dirty="0">
                <a:effectLst/>
                <a:latin typeface="Alexandria" pitchFamily="2" charset="-78"/>
                <a:ea typeface="Calibri" panose="020F0502020204030204" pitchFamily="34" charset="0"/>
                <a:cs typeface="Alexandria" pitchFamily="2" charset="-78"/>
              </a:rPr>
            </a:br>
            <a:r>
              <a:rPr lang="en-GB" sz="1800" kern="100" dirty="0">
                <a:effectLst/>
                <a:latin typeface="Alexandria" pitchFamily="2" charset="-78"/>
                <a:ea typeface="Calibri" panose="020F0502020204030204" pitchFamily="34" charset="0"/>
                <a:cs typeface="Alexandria" pitchFamily="2" charset="-78"/>
              </a:rPr>
              <a:t> </a:t>
            </a:r>
            <a:r>
              <a:rPr lang="ar-SA" sz="1800" kern="100" dirty="0">
                <a:effectLst/>
                <a:latin typeface="Alexandria" pitchFamily="2" charset="-78"/>
                <a:ea typeface="Calibri" panose="020F0502020204030204" pitchFamily="34" charset="0"/>
                <a:cs typeface="Alexandria" pitchFamily="2" charset="-78"/>
              </a:rPr>
              <a:t>أن لها معايير الجماعة ومشاعرها تحدد القائد كما تحدد درجة اعتبارهم لسلوكيات القيادة</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283015"/>
          </a:xfrm>
          <a:prstGeom prst="rect">
            <a:avLst/>
          </a:prstGeom>
          <a:noFill/>
        </p:spPr>
        <p:txBody>
          <a:bodyPr wrap="square" rtlCol="0">
            <a:spAutoFit/>
          </a:bodyPr>
          <a:lstStyle/>
          <a:p>
            <a:pPr algn="r">
              <a:lnSpc>
                <a:spcPct val="107000"/>
              </a:lnSpc>
              <a:spcAft>
                <a:spcPts val="800"/>
              </a:spcAft>
            </a:pPr>
            <a:r>
              <a:rPr lang="ar-SA" sz="2400" kern="100" dirty="0">
                <a:effectLst/>
                <a:highlight>
                  <a:srgbClr val="FFFF00"/>
                </a:highlight>
                <a:latin typeface="Alexandria" pitchFamily="2" charset="-78"/>
                <a:ea typeface="Calibri" panose="020F0502020204030204" pitchFamily="34" charset="0"/>
                <a:cs typeface="Alexandria" pitchFamily="2" charset="-78"/>
              </a:rPr>
              <a:t>أركان القيادة</a:t>
            </a:r>
            <a:endParaRPr lang="en-GB" sz="2400" kern="100" dirty="0">
              <a:effectLst/>
              <a:highlight>
                <a:srgbClr val="FFFF00"/>
              </a:highligh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2000" kern="100" dirty="0">
                <a:effectLst/>
                <a:latin typeface="Alexandria" pitchFamily="2" charset="-78"/>
                <a:ea typeface="Calibri" panose="020F0502020204030204" pitchFamily="34" charset="0"/>
                <a:cs typeface="Alexandria" pitchFamily="2" charset="-78"/>
              </a:rPr>
              <a:t>تعتمد عملية القيادة على الأركان التالية</a:t>
            </a:r>
            <a:endParaRPr lang="en-GB" sz="20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20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جماعة من الناس لها هدف مشترك تسعى لتحقيقه وهم الأتباع</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شخص يوجه هذه الجماعة ويتعاون معها لتحقيق هذا الهدف وهو القائد سواء كان هذا الشخص مختاراً من قبل الجماعة، أو معيناً من قبل سلطة خارجية مع تمتع هذا القائد بسمات مثل الذكاء ، الاتزان العاطفي والانفعالي ، الخبرة بالعمل ، التعاون ومحبة</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ظروف وملابسات يتفاعل فيها الأفراد وتتم بوجود القائد (الموقف) مثل حجم الجماعة، تجانس الجماعة ، استقرار الجماعة واستقلالها ووعيها</a:t>
            </a:r>
            <a:r>
              <a:rPr lang="ar-EG" sz="1600" dirty="0">
                <a:effectLst/>
                <a:latin typeface="Alexandria" pitchFamily="2" charset="-78"/>
                <a:ea typeface="Calibri" panose="020F0502020204030204" pitchFamily="34" charset="0"/>
                <a:cs typeface="Alexandria" pitchFamily="2" charset="-78"/>
              </a:rPr>
              <a:t>.</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اتخاذ القرارات اللازمة للوصول للهدف بأقل جهد وتكاليف ممكنة</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ar-EG" sz="1600" kern="0" spc="35" dirty="0">
              <a:solidFill>
                <a:srgbClr val="000000"/>
              </a:solidFill>
              <a:effectLst/>
              <a:latin typeface="Alexandria" pitchFamily="2" charset="-78"/>
              <a:ea typeface="Times New Roman" panose="02020603050405020304" pitchFamily="18" charset="0"/>
              <a:cs typeface="Alexandria" pitchFamily="2" charset="-78"/>
            </a:endParaRPr>
          </a:p>
          <a:p>
            <a:pPr algn="r">
              <a:lnSpc>
                <a:spcPct val="107000"/>
              </a:lnSpc>
              <a:spcAft>
                <a:spcPts val="800"/>
              </a:spcAft>
            </a:pPr>
            <a:r>
              <a:rPr lang="ar-EG" sz="1600" kern="0" spc="35" dirty="0">
                <a:solidFill>
                  <a:srgbClr val="000000"/>
                </a:solidFill>
                <a:latin typeface="Alexandria" pitchFamily="2" charset="-78"/>
                <a:ea typeface="Times New Roman" panose="02020603050405020304" pitchFamily="18" charset="0"/>
                <a:cs typeface="Alexandria" pitchFamily="2" charset="-78"/>
              </a:rPr>
              <a:t>- </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مها</a:t>
            </a:r>
            <a:r>
              <a:rPr lang="ar-SA" sz="1600" dirty="0">
                <a:effectLst/>
                <a:latin typeface="Alexandria" pitchFamily="2" charset="-78"/>
                <a:ea typeface="Calibri" panose="020F0502020204030204" pitchFamily="34" charset="0"/>
                <a:cs typeface="Alexandria" pitchFamily="2" charset="-78"/>
              </a:rPr>
              <a:t>م ومسؤوليات يقوم بها أفراد الجماعة من أجل تحقيق أهدافهم المشتركة</a:t>
            </a: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398944"/>
          </a:xfrm>
          <a:prstGeom prst="rect">
            <a:avLst/>
          </a:prstGeom>
          <a:noFill/>
        </p:spPr>
        <p:txBody>
          <a:bodyPr wrap="square" rtlCol="0">
            <a:spAutoFit/>
          </a:bodyPr>
          <a:lstStyle/>
          <a:p>
            <a:pPr algn="r">
              <a:lnSpc>
                <a:spcPct val="107000"/>
              </a:lnSpc>
              <a:spcAft>
                <a:spcPts val="800"/>
              </a:spcAft>
            </a:pPr>
            <a:r>
              <a:rPr lang="ar-EG" kern="100" dirty="0">
                <a:effectLst/>
                <a:highlight>
                  <a:srgbClr val="FFFF00"/>
                </a:highlight>
                <a:latin typeface="Alexandria" pitchFamily="2" charset="-78"/>
                <a:ea typeface="Calibri" panose="020F0502020204030204" pitchFamily="34" charset="0"/>
                <a:cs typeface="Alexandria" pitchFamily="2" charset="-78"/>
              </a:rPr>
              <a:t>المهارات الخاصة بالقائد التربوي :</a:t>
            </a:r>
            <a:endParaRPr lang="en-GB" kern="100" dirty="0">
              <a:effectLst/>
              <a:highlight>
                <a:srgbClr val="FFFF00"/>
              </a:highlight>
              <a:latin typeface="Alexandria" pitchFamily="2" charset="-78"/>
              <a:ea typeface="Calibri" panose="020F0502020204030204" pitchFamily="34" charset="0"/>
              <a:cs typeface="Alexandria" pitchFamily="2" charset="-78"/>
            </a:endParaRPr>
          </a:p>
          <a:p>
            <a:pPr algn="just">
              <a:lnSpc>
                <a:spcPct val="107000"/>
              </a:lnSpc>
              <a:spcAft>
                <a:spcPts val="800"/>
              </a:spcAft>
            </a:pPr>
            <a:r>
              <a:rPr lang="ar-EG" kern="100" dirty="0">
                <a:latin typeface="Alexandria" pitchFamily="2" charset="-78"/>
                <a:ea typeface="Calibri" panose="020F0502020204030204" pitchFamily="34" charset="0"/>
                <a:cs typeface="Alexandria" pitchFamily="2" charset="-78"/>
              </a:rPr>
              <a:t>1</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المهارة التصويرية</a:t>
            </a:r>
            <a:r>
              <a:rPr lang="ar-EG" kern="100" dirty="0">
                <a:effectLst/>
                <a:latin typeface="Alexandria" pitchFamily="2" charset="-78"/>
                <a:ea typeface="Calibri" panose="020F0502020204030204" pitchFamily="34" charset="0"/>
                <a:cs typeface="Alexandria" pitchFamily="2" charset="-78"/>
              </a:rPr>
              <a:t>                                                       </a:t>
            </a:r>
            <a:br>
              <a:rPr lang="en-GB" kern="100" dirty="0">
                <a:effectLst/>
                <a:latin typeface="Alexandria" pitchFamily="2" charset="-78"/>
                <a:ea typeface="Calibri" panose="020F0502020204030204" pitchFamily="34" charset="0"/>
                <a:cs typeface="Alexandria" pitchFamily="2" charset="-78"/>
              </a:rPr>
            </a:br>
            <a:r>
              <a:rPr lang="ar-SA" kern="100" dirty="0">
                <a:effectLst/>
                <a:latin typeface="Alexandria" pitchFamily="2" charset="-78"/>
                <a:ea typeface="Calibri" panose="020F0502020204030204" pitchFamily="34" charset="0"/>
                <a:cs typeface="Alexandria" pitchFamily="2" charset="-78"/>
              </a:rPr>
              <a:t>هي مهارة يحتاجها القائد التربوي في التخطيط للعمل ، بحيث تمثل الخطة استشراقاً للمستقبل ، فالخطة تقوم على دراسة الواقع والإمكانات المتوافرة فيه والاستبصار في جوانبه وفي اتجاهات تغيره ، ويتوقع من القائد التربوي أن لا يكون حالماً في خططه كما لا ينتظر منه أن يكون يائساً من إمكانات التطور ويكون لديه الجرأة ، وتنظيم أعمال التابعين له كما القائد الذي يمتلك هذه المهارة يكون قادراً على الإحساس بالمشكلات قبل وقوعها والحلول لها ، ويجب عند التخطيط لشيء ما أن يحقق القائد الانسجام والتوافق لإرضاء كافة الأذواق</a:t>
            </a:r>
            <a:r>
              <a:rPr lang="ar-EG" kern="100"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2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89638" y="1885072"/>
            <a:ext cx="10453255" cy="3139577"/>
          </a:xfrm>
          <a:prstGeom prst="rect">
            <a:avLst/>
          </a:prstGeom>
          <a:noFill/>
        </p:spPr>
        <p:txBody>
          <a:bodyPr wrap="square" rtlCol="0">
            <a:spAutoFit/>
          </a:bodyPr>
          <a:lstStyle/>
          <a:p>
            <a:pPr algn="r" rtl="1">
              <a:lnSpc>
                <a:spcPct val="107000"/>
              </a:lnSpc>
              <a:spcAft>
                <a:spcPts val="800"/>
              </a:spcAft>
            </a:pPr>
            <a:r>
              <a:rPr lang="en-GB" b="1" dirty="0">
                <a:effectLst/>
                <a:highlight>
                  <a:srgbClr val="FFFF00"/>
                </a:highlight>
                <a:latin typeface="Alexandria" pitchFamily="2" charset="-78"/>
                <a:ea typeface="Calibri" panose="020F0502020204030204" pitchFamily="34" charset="0"/>
                <a:cs typeface="Alexandria" pitchFamily="2" charset="-78"/>
              </a:rPr>
              <a:t>2 </a:t>
            </a:r>
            <a:r>
              <a:rPr lang="ar-EG" b="1" dirty="0">
                <a:effectLst/>
                <a:highlight>
                  <a:srgbClr val="FFFF00"/>
                </a:highlight>
                <a:latin typeface="Alexandria" pitchFamily="2" charset="-78"/>
                <a:ea typeface="Calibri" panose="020F0502020204030204" pitchFamily="34" charset="0"/>
                <a:cs typeface="Alexandria" pitchFamily="2" charset="-78"/>
              </a:rPr>
              <a:t>-</a:t>
            </a:r>
            <a:r>
              <a:rPr lang="ar-SA" b="1" dirty="0">
                <a:effectLst/>
                <a:highlight>
                  <a:srgbClr val="FFFF00"/>
                </a:highlight>
                <a:latin typeface="Alexandria" pitchFamily="2" charset="-78"/>
                <a:ea typeface="Calibri" panose="020F0502020204030204" pitchFamily="34" charset="0"/>
                <a:cs typeface="Alexandria" pitchFamily="2" charset="-78"/>
              </a:rPr>
              <a:t>المهارة </a:t>
            </a:r>
            <a:r>
              <a:rPr lang="ar-EG" b="1" dirty="0">
                <a:effectLst/>
                <a:highlight>
                  <a:srgbClr val="FFFF00"/>
                </a:highlight>
                <a:latin typeface="Alexandria" pitchFamily="2" charset="-78"/>
                <a:ea typeface="Calibri" panose="020F0502020204030204" pitchFamily="34" charset="0"/>
                <a:cs typeface="Alexandria" pitchFamily="2" charset="-78"/>
              </a:rPr>
              <a:t>الفنية:</a:t>
            </a:r>
          </a:p>
          <a:p>
            <a:pPr algn="r" rtl="1">
              <a:lnSpc>
                <a:spcPct val="107000"/>
              </a:lnSpc>
              <a:spcAft>
                <a:spcPts val="8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هي مهارة تتعلق بالجانب التنفيذي ، وغالباً ما تعكس المعرفة والخبرة ، معرفة بالأصول والقواعد والطرائق وخبرة عملية في استخدام هذه الطرائق ومتطلبات وترتيبات الانتفاع بها على أحسن وجه</a:t>
            </a:r>
            <a:r>
              <a:rPr lang="en-GB"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وهي مهارة يكتسبها المسؤول بالممارسة الواعية الهادفة إلى تنمية القدرة الذاتية أو بالمشاركة في ورشات العمل التي تعقدها الإدارات للقادة لتدريبهم على تطوير أداء المهمات</a:t>
            </a:r>
            <a:r>
              <a:rPr lang="ar-EG" sz="1600" dirty="0">
                <a:effectLst/>
                <a:latin typeface="Alexandria" pitchFamily="2" charset="-78"/>
                <a:ea typeface="Calibri" panose="020F0502020204030204" pitchFamily="34" charset="0"/>
                <a:cs typeface="Alexandria" pitchFamily="2" charset="-78"/>
              </a:rPr>
              <a:t>. </a:t>
            </a:r>
          </a:p>
          <a:p>
            <a:pPr algn="r" rtl="1">
              <a:lnSpc>
                <a:spcPct val="107000"/>
              </a:lnSpc>
              <a:spcAft>
                <a:spcPts val="800"/>
              </a:spcAft>
            </a:pPr>
            <a:r>
              <a:rPr lang="ar-EG" sz="1600" dirty="0">
                <a:effectLst/>
                <a:latin typeface="Alexandria" pitchFamily="2" charset="-78"/>
                <a:ea typeface="Calibri" panose="020F0502020204030204" pitchFamily="34" charset="0"/>
                <a:cs typeface="Alexandria" pitchFamily="2" charset="-78"/>
              </a:rPr>
              <a:t> </a:t>
            </a:r>
          </a:p>
          <a:p>
            <a:pPr algn="r" rtl="1">
              <a:lnSpc>
                <a:spcPct val="107000"/>
              </a:lnSpc>
              <a:spcAft>
                <a:spcPts val="8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highlight>
                  <a:srgbClr val="FFFF00"/>
                </a:highlight>
                <a:latin typeface="Alexandria" pitchFamily="2" charset="-78"/>
                <a:ea typeface="Calibri" panose="020F0502020204030204" pitchFamily="34" charset="0"/>
                <a:cs typeface="Alexandria" pitchFamily="2" charset="-78"/>
              </a:rPr>
              <a:t>ومثال ذلك مدير المدرسة الذي لديه المهارة يكون خبيراً في إعداد برامج المدرسة ، وأنصب</a:t>
            </a:r>
            <a:r>
              <a:rPr lang="ar-EG" sz="1600" dirty="0">
                <a:effectLst/>
                <a:highlight>
                  <a:srgbClr val="FFFF00"/>
                </a:highlight>
                <a:latin typeface="Alexandria" pitchFamily="2" charset="-78"/>
                <a:ea typeface="Calibri" panose="020F0502020204030204" pitchFamily="34" charset="0"/>
                <a:cs typeface="Alexandria" pitchFamily="2" charset="-78"/>
              </a:rPr>
              <a:t>ة</a:t>
            </a:r>
            <a:r>
              <a:rPr lang="ar-SA" sz="1600" dirty="0">
                <a:effectLst/>
                <a:highlight>
                  <a:srgbClr val="FFFF00"/>
                </a:highlight>
                <a:latin typeface="Alexandria" pitchFamily="2" charset="-78"/>
                <a:ea typeface="Calibri" panose="020F0502020204030204" pitchFamily="34" charset="0"/>
                <a:cs typeface="Alexandria" pitchFamily="2" charset="-78"/>
              </a:rPr>
              <a:t> المعلمين وفي حفظ السجلات وكتابة التقارير والعمل كمشرف تربوي مقيم ، وأيضاً خبيراً في تنظيم الاجتماعات وإدارة الحوار وإجراء الاتصالات </a:t>
            </a:r>
            <a:r>
              <a:rPr lang="ar-SA" sz="1600" kern="0" spc="35"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 </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038717"/>
          </a:xfrm>
          <a:prstGeom prst="rect">
            <a:avLst/>
          </a:prstGeom>
          <a:noFill/>
        </p:spPr>
        <p:txBody>
          <a:bodyPr wrap="square" rtlCol="0">
            <a:spAutoFit/>
          </a:bodyPr>
          <a:lstStyle/>
          <a:p>
            <a:pPr algn="r">
              <a:lnSpc>
                <a:spcPct val="107000"/>
              </a:lnSpc>
              <a:spcAft>
                <a:spcPts val="800"/>
              </a:spcAft>
            </a:pPr>
            <a:r>
              <a:rPr lang="ar-EG" sz="2000" b="1" kern="100" dirty="0">
                <a:effectLst/>
                <a:latin typeface="Alexandria" pitchFamily="2" charset="-78"/>
                <a:ea typeface="Calibri" panose="020F0502020204030204" pitchFamily="34" charset="0"/>
                <a:cs typeface="Alexandria" pitchFamily="2" charset="-78"/>
              </a:rPr>
              <a:t>3- </a:t>
            </a:r>
            <a:r>
              <a:rPr lang="ar-SA" sz="2000" b="1" kern="100" dirty="0">
                <a:effectLst/>
                <a:latin typeface="Alexandria" pitchFamily="2" charset="-78"/>
                <a:ea typeface="Calibri" panose="020F0502020204030204" pitchFamily="34" charset="0"/>
                <a:cs typeface="Alexandria" pitchFamily="2" charset="-78"/>
              </a:rPr>
              <a:t>المهارة الإنسانية</a:t>
            </a:r>
            <a:br>
              <a:rPr lang="en-GB" sz="1600" kern="100" dirty="0">
                <a:effectLst/>
                <a:latin typeface="Alexandria" pitchFamily="2" charset="-78"/>
                <a:ea typeface="Calibri" panose="020F0502020204030204" pitchFamily="34" charset="0"/>
                <a:cs typeface="Alexandria" pitchFamily="2" charset="-78"/>
              </a:rPr>
            </a:br>
            <a:r>
              <a:rPr lang="ar-SA" sz="1600" kern="100" dirty="0">
                <a:effectLst/>
                <a:latin typeface="Alexandria" pitchFamily="2" charset="-78"/>
                <a:ea typeface="Calibri" panose="020F0502020204030204" pitchFamily="34" charset="0"/>
                <a:cs typeface="Alexandria" pitchFamily="2" charset="-78"/>
              </a:rPr>
              <a:t>هي مهارة اكتساب ثقة الناس وتعاونهم وحفزهم للعمل والنشاط وفي الميدان التربوي تظهر أهمية توفر هذه المهارة بشكل كبير لأن أهداف العمل التربوي أساساً تتعلق بالإنسان نفسه مباشرة ، وتعديل سلوكه وضبط انفعالاته وتطوير طرقه في التفكير والحوار والتكيف مع الآخرين ، لا تأتي مع أوامر يذعن لها وتعليمات يرغم على الالتزام بها ، بل تأتي من جعله يجد بهجة في التعليم</a:t>
            </a:r>
            <a:r>
              <a:rPr lang="ar-EG" sz="1600" kern="100" dirty="0">
                <a:effectLst/>
                <a:latin typeface="Alexandria" pitchFamily="2" charset="-78"/>
                <a:ea typeface="Calibri" panose="020F0502020204030204" pitchFamily="34" charset="0"/>
                <a:cs typeface="Alexandria" pitchFamily="2" charset="-78"/>
              </a:rPr>
              <a:t>.</a:t>
            </a:r>
          </a:p>
          <a:p>
            <a:pPr algn="r">
              <a:lnSpc>
                <a:spcPct val="107000"/>
              </a:lnSpc>
              <a:spcAft>
                <a:spcPts val="800"/>
              </a:spcAft>
            </a:pPr>
            <a:endParaRPr lang="en-GB" sz="1600" kern="1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كما تأتي أهمية هذه المهارة في الميدان أيضاً كون القائد التربوي يحتاج أن يتعامل مع فئات متعددة من الناس </a:t>
            </a:r>
            <a:r>
              <a:rPr lang="ar-EG" sz="1600" dirty="0">
                <a:effectLst/>
                <a:latin typeface="Alexandria" pitchFamily="2" charset="-78"/>
                <a:ea typeface="Calibri" panose="020F0502020204030204" pitchFamily="34" charset="0"/>
                <a:cs typeface="Alexandria" pitchFamily="2" charset="-78"/>
              </a:rPr>
              <a:t>مثل </a:t>
            </a:r>
            <a:r>
              <a:rPr lang="ar-SA" sz="1600" dirty="0">
                <a:effectLst/>
                <a:latin typeface="Alexandria" pitchFamily="2" charset="-78"/>
                <a:ea typeface="Calibri" panose="020F0502020204030204" pitchFamily="34" charset="0"/>
                <a:cs typeface="Alexandria" pitchFamily="2" charset="-78"/>
              </a:rPr>
              <a:t>الطلبة ، أعضاء الهيئة التدريسية ، أولياء الأمور ، البيئة المحيطة </a:t>
            </a:r>
            <a:r>
              <a:rPr lang="ar-SA" sz="1600" dirty="0">
                <a:effectLst/>
                <a:highlight>
                  <a:srgbClr val="FFFF00"/>
                </a:highlight>
                <a:latin typeface="Alexandria" pitchFamily="2" charset="-78"/>
                <a:ea typeface="Calibri" panose="020F0502020204030204" pitchFamily="34" charset="0"/>
                <a:cs typeface="Alexandria" pitchFamily="2" charset="-78"/>
              </a:rPr>
              <a:t>ومن الصور التي تظهر فيها ملامح هذه المهارة لدى القائد التربوي</a:t>
            </a:r>
            <a:r>
              <a:rPr lang="ar-EG" sz="1600" dirty="0">
                <a:effectLst/>
                <a:highlight>
                  <a:srgbClr val="FFFF00"/>
                </a:highlight>
                <a:latin typeface="Alexandria" pitchFamily="2" charset="-78"/>
                <a:ea typeface="Calibri" panose="020F0502020204030204" pitchFamily="34" charset="0"/>
                <a:cs typeface="Alexandria" pitchFamily="2" charset="-78"/>
              </a:rPr>
              <a:t> ما يلي:</a:t>
            </a:r>
            <a:r>
              <a:rPr lang="ar-SA" sz="1600" kern="0" spc="35"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 </a:t>
            </a:r>
            <a:r>
              <a:rPr lang="ar-SA" sz="2400" kern="0" spc="35" dirty="0">
                <a:solidFill>
                  <a:srgbClr val="000000"/>
                </a:solidFill>
                <a:effectLst/>
                <a:highlight>
                  <a:srgbClr val="FFFF00"/>
                </a:highligh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131618" y="1517515"/>
            <a:ext cx="11118074" cy="5031570"/>
          </a:xfrm>
          <a:prstGeom prst="rect">
            <a:avLst/>
          </a:prstGeom>
          <a:noFill/>
        </p:spPr>
        <p:txBody>
          <a:bodyPr wrap="square" rtlCol="0">
            <a:spAutoFit/>
          </a:bodyPr>
          <a:lstStyle/>
          <a:p>
            <a:pPr algn="r" rtl="1">
              <a:lnSpc>
                <a:spcPct val="107000"/>
              </a:lnSpc>
              <a:spcAft>
                <a:spcPts val="800"/>
              </a:spcAft>
            </a:pPr>
            <a:br>
              <a:rPr lang="en-GB" dirty="0">
                <a:effectLst/>
                <a:latin typeface="Alexandria" pitchFamily="2" charset="-78"/>
                <a:ea typeface="Calibri" panose="020F0502020204030204" pitchFamily="34" charset="0"/>
                <a:cs typeface="Alexandria" pitchFamily="2" charset="-78"/>
              </a:rPr>
            </a:br>
            <a:r>
              <a:rPr lang="en-GB" dirty="0">
                <a:effectLst/>
                <a:latin typeface="Alexandria" pitchFamily="2" charset="-78"/>
                <a:ea typeface="Calibri" panose="020F0502020204030204" pitchFamily="34" charset="0"/>
                <a:cs typeface="Alexandria" pitchFamily="2" charset="-78"/>
              </a:rPr>
              <a:t>–</a:t>
            </a: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الموازنة بين دور القائد تجاه رؤسائه ودوره تجاه مرؤوسيه</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مراعاة الدوافع والحاجات لدى المرؤوسين</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احترام قيم الآخرين واتجاهاتهم</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عدم تحدي</a:t>
            </a:r>
            <a:r>
              <a:rPr lang="ar-EG"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القيم والعادات والتقاليد بل العمل على تطويرها بطريقة غير مباشرة</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sz="1400" dirty="0">
                <a:effectLst/>
                <a:latin typeface="Alexandria" pitchFamily="2" charset="-78"/>
                <a:ea typeface="Calibri" panose="020F0502020204030204" pitchFamily="34" charset="0"/>
                <a:cs typeface="Alexandria" pitchFamily="2" charset="-78"/>
              </a:rPr>
              <a:t> .</a:t>
            </a: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الصبر والتريث في مواجهة التحديات</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الالتزام بمبدأ المشاركة واحترام الحريات</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البساطة والوضوح في التعبير والتأني والتفهم في الردود</a:t>
            </a:r>
            <a:r>
              <a:rPr lang="en-GB" sz="1400" dirty="0">
                <a:effectLst/>
                <a:latin typeface="Alexandria" pitchFamily="2" charset="-78"/>
                <a:ea typeface="Calibri" panose="020F0502020204030204" pitchFamily="34" charset="0"/>
                <a:cs typeface="Alexandria" pitchFamily="2" charset="-78"/>
              </a:rPr>
              <a:t> </a:t>
            </a:r>
            <a:endParaRPr lang="ar-EG" sz="14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en-GB" sz="1400" dirty="0">
                <a:effectLst/>
                <a:latin typeface="Alexandria" pitchFamily="2" charset="-78"/>
                <a:ea typeface="Calibri" panose="020F0502020204030204" pitchFamily="34" charset="0"/>
                <a:cs typeface="Alexandria" pitchFamily="2" charset="-78"/>
              </a:rPr>
              <a:t>.</a:t>
            </a:r>
            <a:br>
              <a:rPr lang="en-GB" sz="1400" dirty="0">
                <a:effectLst/>
                <a:latin typeface="Alexandria" pitchFamily="2" charset="-78"/>
                <a:ea typeface="Calibri" panose="020F0502020204030204" pitchFamily="34" charset="0"/>
                <a:cs typeface="Alexandria" pitchFamily="2" charset="-78"/>
              </a:rPr>
            </a:br>
            <a:r>
              <a:rPr lang="en-GB" sz="1400" dirty="0">
                <a:effectLst/>
                <a:latin typeface="Alexandria" pitchFamily="2" charset="-78"/>
                <a:ea typeface="Calibri" panose="020F0502020204030204" pitchFamily="34" charset="0"/>
                <a:cs typeface="Alexandria" pitchFamily="2" charset="-78"/>
              </a:rPr>
              <a:t>– </a:t>
            </a:r>
            <a:r>
              <a:rPr lang="ar-SA" sz="1400" dirty="0">
                <a:effectLst/>
                <a:latin typeface="Alexandria" pitchFamily="2" charset="-78"/>
                <a:ea typeface="Calibri" panose="020F0502020204030204" pitchFamily="34" charset="0"/>
                <a:cs typeface="Alexandria" pitchFamily="2" charset="-78"/>
              </a:rPr>
              <a:t>اختيار القنوات المناسبة للاتصال والوقت الملائم</a:t>
            </a:r>
            <a:r>
              <a:rPr lang="en-GB" sz="1400" dirty="0">
                <a:effectLst/>
                <a:latin typeface="Alexandria" pitchFamily="2" charset="-78"/>
                <a:ea typeface="Calibri" panose="020F0502020204030204" pitchFamily="34" charset="0"/>
                <a:cs typeface="Alexandria" pitchFamily="2" charset="-78"/>
              </a:rPr>
              <a:t> </a:t>
            </a:r>
            <a:r>
              <a:rPr lang="en-GB" sz="1400" dirty="0">
                <a:effectLst/>
                <a:latin typeface="Trebuchet MS" panose="020B0603020202020204" pitchFamily="34" charset="0"/>
                <a:ea typeface="Calibri" panose="020F0502020204030204" pitchFamily="34" charset="0"/>
                <a:cs typeface="Times New Roman" panose="02020603050405020304" pitchFamily="18" charset="0"/>
              </a:rPr>
              <a:t>.</a:t>
            </a: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49746" y="1877438"/>
            <a:ext cx="10399946" cy="3274999"/>
          </a:xfrm>
          <a:prstGeom prst="rect">
            <a:avLst/>
          </a:prstGeom>
          <a:noFill/>
        </p:spPr>
        <p:txBody>
          <a:bodyPr wrap="square" rtlCol="0">
            <a:spAutoFit/>
          </a:bodyPr>
          <a:lstStyle/>
          <a:p>
            <a:pPr algn="r">
              <a:lnSpc>
                <a:spcPct val="107000"/>
              </a:lnSpc>
              <a:spcAft>
                <a:spcPts val="800"/>
              </a:spcAft>
            </a:pPr>
            <a:r>
              <a:rPr lang="ar-SA" sz="2000" b="1" kern="100" dirty="0">
                <a:effectLst/>
                <a:latin typeface="Alexandria" pitchFamily="2" charset="-78"/>
                <a:ea typeface="Calibri" panose="020F0502020204030204" pitchFamily="34" charset="0"/>
                <a:cs typeface="Alexandria" pitchFamily="2" charset="-78"/>
              </a:rPr>
              <a:t>وظائف القيادة والسلوك القيادي</a:t>
            </a:r>
            <a:endParaRPr lang="en-GB" sz="20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عندما يكون سلوك الإداري قيادياً فإن وظائف القيادة لا تخرج عن الأطر التالية</a:t>
            </a:r>
            <a:r>
              <a:rPr lang="ar-EG" kern="100" dirty="0">
                <a:effectLst/>
                <a:latin typeface="Alexandria" pitchFamily="2" charset="-78"/>
                <a:ea typeface="Calibri" panose="020F0502020204030204" pitchFamily="34"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kern="100" dirty="0">
                <a:effectLst/>
                <a:latin typeface="Alexandria" pitchFamily="2" charset="-78"/>
                <a:ea typeface="Calibri" panose="020F0502020204030204" pitchFamily="34" charset="0"/>
                <a:cs typeface="Alexandria" pitchFamily="2" charset="-78"/>
              </a:rPr>
              <a:t>1- </a:t>
            </a:r>
            <a:r>
              <a:rPr lang="ar-SA" kern="100" dirty="0">
                <a:effectLst/>
                <a:latin typeface="Alexandria" pitchFamily="2" charset="-78"/>
                <a:ea typeface="Calibri" panose="020F0502020204030204" pitchFamily="34" charset="0"/>
                <a:cs typeface="Alexandria" pitchFamily="2" charset="-78"/>
              </a:rPr>
              <a:t>التخطيط : التخطيط للأهداف بعيدة المدى وللخطوات المرحلية في الطريق نحو الأهداف النهائية ، وتبعاً لنمط القيادة فقد تتم عملية التخطيط بالمشاركة ، أو ينفرد بها القائد ، وقد تكون المشاركة من جانب التابعين شمولية وقد لا تتصل إلا ببعض جوانب الخطة مثل اقتراح الوسائل التي يستعان بها على تحقيق الأهداف من جانب الفنيين</a:t>
            </a:r>
            <a:r>
              <a:rPr lang="ar-EG" kern="100" dirty="0">
                <a:effectLst/>
                <a:latin typeface="Alexandria" pitchFamily="2" charset="-78"/>
                <a:ea typeface="Calibri" panose="020F0502020204030204" pitchFamily="34"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r"/>
            <a:r>
              <a:rPr lang="ar-EG" dirty="0">
                <a:effectLst/>
                <a:latin typeface="Alexandria" pitchFamily="2" charset="-78"/>
                <a:ea typeface="Calibri" panose="020F0502020204030204" pitchFamily="34" charset="0"/>
                <a:cs typeface="Alexandria" pitchFamily="2" charset="-78"/>
              </a:rPr>
              <a:t>2- </a:t>
            </a:r>
            <a:r>
              <a:rPr lang="ar-SA" dirty="0">
                <a:effectLst/>
                <a:latin typeface="Alexandria" pitchFamily="2" charset="-78"/>
                <a:ea typeface="Calibri" panose="020F0502020204030204" pitchFamily="34" charset="0"/>
                <a:cs typeface="Alexandria" pitchFamily="2" charset="-78"/>
              </a:rPr>
              <a:t>المسؤولية عن التنفيذ : إذ بجانب تحديد الأهداف ورسم السياسات يتابع القائد خطوات التنفيذ بالرقابة المباشرة على عمليات التنفيذ أو بتفويض سلطة الإشراف على التنفيذ إلى بعض تابعيه الذي لا يتخلى القائد من المسؤولية </a:t>
            </a:r>
            <a:r>
              <a:rPr lang="ar-SA"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90278" y="2212316"/>
            <a:ext cx="10667249" cy="3564630"/>
          </a:xfrm>
          <a:prstGeom prst="rect">
            <a:avLst/>
          </a:prstGeom>
          <a:noFill/>
        </p:spPr>
        <p:txBody>
          <a:bodyPr wrap="square" rtlCol="0">
            <a:spAutoFit/>
          </a:bodyPr>
          <a:lstStyle/>
          <a:p>
            <a:pPr algn="r">
              <a:lnSpc>
                <a:spcPct val="107000"/>
              </a:lnSpc>
              <a:spcAft>
                <a:spcPts val="800"/>
              </a:spcAft>
            </a:pPr>
            <a:r>
              <a:rPr lang="ar-EG" sz="1600" kern="100" dirty="0">
                <a:effectLst/>
                <a:latin typeface="Alexandria" pitchFamily="2" charset="-78"/>
                <a:ea typeface="Calibri" panose="020F0502020204030204" pitchFamily="34" charset="0"/>
                <a:cs typeface="Alexandria" pitchFamily="2" charset="-78"/>
              </a:rPr>
              <a:t>3- </a:t>
            </a:r>
            <a:r>
              <a:rPr lang="ar-SA" sz="1600" kern="100" dirty="0">
                <a:effectLst/>
                <a:latin typeface="Alexandria" pitchFamily="2" charset="-78"/>
                <a:ea typeface="Calibri" panose="020F0502020204030204" pitchFamily="34" charset="0"/>
                <a:cs typeface="Alexandria" pitchFamily="2" charset="-78"/>
              </a:rPr>
              <a:t>توزيع الأدوار وتنظيم العلاقات : حيث تحدد الأدوار لكل عضو في الجماعة تحديداً يظهر مسؤولياته والصلاحيات المقابلة لها بشكل يمنع اختلاط الأدوار والازدواجية ويفضي إلى التكامل في الجهود</a:t>
            </a:r>
            <a:endParaRPr lang="ar-EG"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600" kern="100" dirty="0">
                <a:effectLst/>
                <a:latin typeface="Alexandria" pitchFamily="2" charset="-78"/>
                <a:ea typeface="Calibri" panose="020F0502020204030204" pitchFamily="34" charset="0"/>
                <a:cs typeface="Alexandria" pitchFamily="2" charset="-78"/>
              </a:rPr>
              <a:t>4- </a:t>
            </a:r>
            <a:r>
              <a:rPr lang="ar-SA" sz="1600" kern="100" dirty="0">
                <a:effectLst/>
                <a:latin typeface="Alexandria" pitchFamily="2" charset="-78"/>
                <a:ea typeface="Calibri" panose="020F0502020204030204" pitchFamily="34" charset="0"/>
                <a:cs typeface="Alexandria" pitchFamily="2" charset="-78"/>
              </a:rPr>
              <a:t>المتابعة والتقييم والتحفيز والعقوبات : أن يمتلك القائد سلطة ضبط العمل والتأكد من أن الجهود موظفة في خدمة الأهداف ، وبالتالي توفير الدوافع اللازمة للنشاط في العمل ، ومعاقبة حالات الشذوذ عن خط سير العمل وإعادة تعديل المسارات</a:t>
            </a:r>
            <a:endParaRPr lang="ar-EG"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sz="1600" kern="100" dirty="0">
              <a:effectLs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5- </a:t>
            </a:r>
            <a:r>
              <a:rPr lang="ar-SA" sz="1600" dirty="0">
                <a:effectLst/>
                <a:latin typeface="Alexandria" pitchFamily="2" charset="-78"/>
                <a:ea typeface="Calibri" panose="020F0502020204030204" pitchFamily="34" charset="0"/>
                <a:cs typeface="Alexandria" pitchFamily="2" charset="-78"/>
              </a:rPr>
              <a:t>المبادأة والابتكار : بمعنى أن يتخذ القائد ما يراه من تسهيلات تسمح للأفكار والممارسات الإبداعية أن تأخذ طريقها إلى حيز العمل لدى الجماعة فلا تحسبه مخاوفة خلف قضبان التوازن والاستقرار لذلك على القائد أن يكون على وعي بطبيعة التغيير والتجديد ويسعى إلى كسب تأييد الجماعة للتغيير المقترح ، وإضفاء قيمة ملموسة على المؤسسة التي يعملون بها ، كما عدم تجاهل القائد قدامى العاملين الذين يمانعون التطوير</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49746" y="2212316"/>
            <a:ext cx="10307781" cy="3144964"/>
          </a:xfrm>
          <a:prstGeom prst="rect">
            <a:avLst/>
          </a:prstGeom>
          <a:noFill/>
        </p:spPr>
        <p:txBody>
          <a:bodyPr wrap="square" rtlCol="0">
            <a:spAutoFit/>
          </a:bodyPr>
          <a:lstStyle/>
          <a:p>
            <a:pPr algn="r">
              <a:lnSpc>
                <a:spcPct val="107000"/>
              </a:lnSpc>
              <a:spcAft>
                <a:spcPts val="800"/>
              </a:spcAft>
            </a:pPr>
            <a:r>
              <a:rPr lang="ar-EG" kern="100" dirty="0">
                <a:effectLst/>
                <a:latin typeface="Alexandria" pitchFamily="2" charset="-78"/>
                <a:ea typeface="Calibri" panose="020F0502020204030204" pitchFamily="34" charset="0"/>
                <a:cs typeface="Alexandria" pitchFamily="2" charset="-78"/>
              </a:rPr>
              <a:t>6- </a:t>
            </a:r>
            <a:r>
              <a:rPr lang="ar-SA" kern="100" dirty="0">
                <a:effectLst/>
                <a:latin typeface="Alexandria" pitchFamily="2" charset="-78"/>
                <a:ea typeface="Calibri" panose="020F0502020204030204" pitchFamily="34" charset="0"/>
                <a:cs typeface="Alexandria" pitchFamily="2" charset="-78"/>
              </a:rPr>
              <a:t>تعميق الشعور بالعضوية في الجماعة : إذ ينتظر من القائد أن يساهم في عملية التفاعل الاجتماعي بشكل يزيد من تقبل الأعضاء لبعضهم البعض ، واعترافهم بالسلطات التي لا تكون لكل فرد في الجماعة وهنا يجب تمييز القائد بالذكاء</a:t>
            </a: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algn="r"/>
            <a:r>
              <a:rPr lang="ar-EG" dirty="0">
                <a:effectLst/>
                <a:latin typeface="Alexandria" pitchFamily="2" charset="-78"/>
                <a:ea typeface="Calibri" panose="020F0502020204030204" pitchFamily="34" charset="0"/>
                <a:cs typeface="Alexandria" pitchFamily="2" charset="-78"/>
              </a:rPr>
              <a:t>7- </a:t>
            </a:r>
            <a:r>
              <a:rPr lang="ar-SA" dirty="0">
                <a:effectLst/>
                <a:latin typeface="Alexandria" pitchFamily="2" charset="-78"/>
                <a:ea typeface="Calibri" panose="020F0502020204030204" pitchFamily="34" charset="0"/>
                <a:cs typeface="Alexandria" pitchFamily="2" charset="-78"/>
              </a:rPr>
              <a:t>قدوة و نموذج للعاملين في الداخل وممثل لهم في الخارج : ترفع كل مؤسسة شعاراً يميزها عن غيرها مثل شعار النخبة ، الصفوة ، العصرية وحتى لا تكون هذه الشعارات فارغة ، يجب أن يكون القائد قدوة ونموذج يحتذي للعاملين في اجتهاده على ترجمة الشعارات إلى واقع بالتزامه بالأهداف وتحمله للمسؤولية وضبطه للعمل ، ويمثل القائد جماعته في تفاعلاتها مع الجماعات و المؤسسات الأخرى التي تربط بها بعلاقات ، فيرعى مصالح مؤسسته ويدافع عنها ويحافظ عليها ويكسب ثقة الناس بها وبمخرجاتها</a:t>
            </a:r>
            <a:r>
              <a:rPr lang="ar-SA"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305552" y="2212316"/>
            <a:ext cx="10851975" cy="2355068"/>
          </a:xfrm>
          <a:prstGeom prst="rect">
            <a:avLst/>
          </a:prstGeom>
          <a:noFill/>
        </p:spPr>
        <p:txBody>
          <a:bodyPr wrap="square" rtlCol="0">
            <a:spAutoFit/>
          </a:bodyPr>
          <a:lstStyle/>
          <a:p>
            <a:pPr algn="r" rtl="1">
              <a:lnSpc>
                <a:spcPct val="107000"/>
              </a:lnSpc>
              <a:spcAft>
                <a:spcPts val="800"/>
              </a:spcAft>
            </a:pPr>
            <a:r>
              <a:rPr lang="ar-EG" dirty="0">
                <a:effectLst/>
                <a:latin typeface="Alexandria" pitchFamily="2" charset="-78"/>
                <a:ea typeface="Calibri" panose="020F0502020204030204" pitchFamily="34" charset="0"/>
                <a:cs typeface="Alexandria" pitchFamily="2" charset="-78"/>
              </a:rPr>
              <a:t>8- </a:t>
            </a:r>
            <a:r>
              <a:rPr lang="ar-SA" dirty="0">
                <a:effectLst/>
                <a:latin typeface="Alexandria" pitchFamily="2" charset="-78"/>
                <a:ea typeface="Calibri" panose="020F0502020204030204" pitchFamily="34" charset="0"/>
                <a:cs typeface="Alexandria" pitchFamily="2" charset="-78"/>
              </a:rPr>
              <a:t>القائد كسلطة وكوسيط لحل التناقضات : إن دور القائد في حسم الخلافات في المواقف يستند إلى مخزونه المعرفي واستعانته بذوي الاختصاص ، ولكنه لا يسمح للجدل بالاستمرار وإهدار الوقت</a:t>
            </a:r>
            <a:r>
              <a:rPr lang="en-GB" dirty="0">
                <a:effectLst/>
                <a:latin typeface="Alexandria" pitchFamily="2" charset="-78"/>
                <a:ea typeface="Calibri" panose="020F0502020204030204" pitchFamily="34" charset="0"/>
                <a:cs typeface="Alexandria" pitchFamily="2" charset="-78"/>
              </a:rPr>
              <a:t> .</a:t>
            </a:r>
            <a:endParaRPr lang="ar-EG"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9- </a:t>
            </a:r>
            <a:r>
              <a:rPr lang="ar-SA" dirty="0">
                <a:effectLst/>
                <a:latin typeface="Alexandria" pitchFamily="2" charset="-78"/>
                <a:ea typeface="Calibri" panose="020F0502020204030204" pitchFamily="34" charset="0"/>
                <a:cs typeface="Alexandria" pitchFamily="2" charset="-78"/>
              </a:rPr>
              <a:t>هو وسيط بين أعضاء مؤسسته حين يتنازعون فيمنع تجاوز حدود الصلاحيات والمسؤوليات ، ويبت في المواقف بمقتضى اللوائح التي تحكم نظام المؤسسة . لذلك لا بد من تمتع القائد بحس التدبير ، وسعة الأفق ، وقوة الشخصية ، والاتزان العاطفي ، والتوافق النفسي والاجتماعي والاتجاه الإيجابي نحو الناس </a:t>
            </a:r>
            <a:r>
              <a:rPr lang="ar-EG" dirty="0">
                <a:effectLst/>
                <a:latin typeface="Alexandria" pitchFamily="2" charset="-78"/>
                <a:ea typeface="Calibri" panose="020F0502020204030204" pitchFamily="34" charset="0"/>
                <a:cs typeface="Alexandria" pitchFamily="2" charset="-78"/>
              </a:rPr>
              <a:t>.</a:t>
            </a:r>
            <a:r>
              <a:rPr lang="ar-SA" kern="0" dirty="0">
                <a:effectLst/>
                <a:latin typeface="Alexandria" pitchFamily="2" charset="-78"/>
                <a:ea typeface="Times New Roman" panose="02020603050405020304" pitchFamily="18" charset="0"/>
                <a:cs typeface="Alexandria" pitchFamily="2" charset="-78"/>
              </a:rPr>
              <a:t> </a:t>
            </a:r>
            <a:endParaRPr lang="ar-EG" kern="0" dirty="0">
              <a:effectLst/>
              <a:latin typeface="Alexandria" pitchFamily="2" charset="-78"/>
              <a:ea typeface="Times New Roman" panose="02020603050405020304" pitchFamily="18" charset="0"/>
              <a:cs typeface="Alexandria" pitchFamily="2" charset="-78"/>
            </a:endParaRPr>
          </a:p>
          <a:p>
            <a:pPr algn="r" rtl="1">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90278" y="1674544"/>
            <a:ext cx="10759414" cy="3092513"/>
          </a:xfrm>
          <a:prstGeom prst="rect">
            <a:avLst/>
          </a:prstGeom>
          <a:noFill/>
        </p:spPr>
        <p:txBody>
          <a:bodyPr wrap="square" rtlCol="0">
            <a:spAutoFit/>
          </a:bodyPr>
          <a:lstStyle/>
          <a:p>
            <a:pPr algn="r">
              <a:lnSpc>
                <a:spcPct val="107000"/>
              </a:lnSpc>
              <a:spcAft>
                <a:spcPts val="800"/>
              </a:spcAft>
            </a:pPr>
            <a:r>
              <a:rPr lang="en-GB" kern="100" dirty="0">
                <a:effectLst/>
                <a:latin typeface="Alexandria" pitchFamily="2" charset="-78"/>
                <a:ea typeface="Calibri" panose="020F0502020204030204" pitchFamily="34" charset="0"/>
                <a:cs typeface="Alexandria" pitchFamily="2" charset="-78"/>
              </a:rPr>
              <a:t> </a:t>
            </a:r>
          </a:p>
          <a:p>
            <a:pPr algn="r">
              <a:lnSpc>
                <a:spcPct val="107000"/>
              </a:lnSpc>
              <a:spcAft>
                <a:spcPts val="800"/>
              </a:spcAft>
            </a:pPr>
            <a:r>
              <a:rPr lang="ar-SA" b="1" kern="100" dirty="0">
                <a:effectLst/>
                <a:highlight>
                  <a:srgbClr val="FFFF00"/>
                </a:highlight>
                <a:latin typeface="Alexandria" pitchFamily="2" charset="-78"/>
                <a:ea typeface="Calibri" panose="020F0502020204030204" pitchFamily="34" charset="0"/>
                <a:cs typeface="Alexandria" pitchFamily="2" charset="-78"/>
              </a:rPr>
              <a:t>أنماط القيادة</a:t>
            </a:r>
            <a:r>
              <a:rPr lang="en-GB" b="1" kern="100" dirty="0">
                <a:effectLst/>
                <a:highlight>
                  <a:srgbClr val="FFFF00"/>
                </a:highlight>
                <a:latin typeface="Alexandria" pitchFamily="2" charset="-78"/>
                <a:ea typeface="Calibri" panose="020F0502020204030204" pitchFamily="34" charset="0"/>
                <a:cs typeface="Alexandria" pitchFamily="2" charset="-78"/>
              </a:rPr>
              <a:t> </a:t>
            </a:r>
            <a:endParaRPr lang="ar-EG" b="1" kern="100" dirty="0">
              <a:effectLst/>
              <a:highlight>
                <a:srgbClr val="FFFF00"/>
              </a:highligh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عنيت دراسات وبحوث المختصين في الإدارة للتوصل إلى تحديد أنماط القيادة الإدارية ، وقد توصلت معظم تلك الدراسات والبحوث إلى تحديد الأنماط القيادية حسب التصنيفات التالية</a:t>
            </a:r>
            <a:r>
              <a:rPr lang="ar-EG" kern="100" dirty="0">
                <a:effectLst/>
                <a:latin typeface="Alexandria" pitchFamily="2" charset="-78"/>
                <a:ea typeface="Calibri" panose="020F0502020204030204" pitchFamily="34" charset="0"/>
                <a:cs typeface="Alexandria" pitchFamily="2" charset="-78"/>
              </a:rPr>
              <a:t>: </a:t>
            </a:r>
          </a:p>
          <a:p>
            <a:pPr algn="r">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algn="r"/>
            <a:r>
              <a:rPr lang="ar-EG" dirty="0">
                <a:effectLst/>
                <a:highlight>
                  <a:srgbClr val="FFFF00"/>
                </a:highlight>
                <a:latin typeface="Alexandria" pitchFamily="2" charset="-78"/>
                <a:ea typeface="Calibri" panose="020F0502020204030204" pitchFamily="34" charset="0"/>
                <a:cs typeface="Alexandria" pitchFamily="2" charset="-78"/>
              </a:rPr>
              <a:t>1- </a:t>
            </a:r>
            <a:r>
              <a:rPr lang="ar-SA" dirty="0">
                <a:effectLst/>
                <a:highlight>
                  <a:srgbClr val="FFFF00"/>
                </a:highlight>
                <a:latin typeface="Alexandria" pitchFamily="2" charset="-78"/>
                <a:ea typeface="Calibri" panose="020F0502020204030204" pitchFamily="34" charset="0"/>
                <a:cs typeface="Alexandria" pitchFamily="2" charset="-78"/>
              </a:rPr>
              <a:t>النمط الديمقراطي : </a:t>
            </a:r>
            <a:r>
              <a:rPr lang="ar-SA" dirty="0">
                <a:effectLst/>
                <a:latin typeface="Alexandria" pitchFamily="2" charset="-78"/>
                <a:ea typeface="Calibri" panose="020F0502020204030204" pitchFamily="34" charset="0"/>
                <a:cs typeface="Alexandria" pitchFamily="2" charset="-78"/>
              </a:rPr>
              <a:t>وهذا النمط يشرك الجماعة في اتخاذ القرارات حيث يتوقع أن تتبنى الجماعة المشاركة في اتخاذ القرارات الأهداف المبتغاة منها ، وأيضاً هذه النمط يوفر جواً من الحرية يسمح بارتفاع المعنويات والتواصل بين العاملين وتبادل المعلومات والتعاون ، ويسمح بالمرونة والتعلم بالقدوة من القائد</a:t>
            </a:r>
            <a:r>
              <a:rPr lang="ar-EG" dirty="0">
                <a:effectLst/>
                <a:latin typeface="Alexandria" pitchFamily="2" charset="-78"/>
                <a:ea typeface="Calibri" panose="020F0502020204030204" pitchFamily="34" charset="0"/>
                <a:cs typeface="Alexandria" pitchFamily="2" charset="-78"/>
              </a:rPr>
              <a:t>.</a:t>
            </a:r>
            <a:r>
              <a:rPr lang="ar-SA" kern="0" dirty="0">
                <a:effectLst/>
                <a:latin typeface="Alexandria" pitchFamily="2" charset="-78"/>
                <a:ea typeface="Times New Roman" panose="02020603050405020304" pitchFamily="18" charset="0"/>
                <a:cs typeface="Alexandria" pitchFamily="2" charset="-78"/>
              </a:rPr>
              <a:t>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58659" y="1674544"/>
            <a:ext cx="10583595" cy="3740319"/>
          </a:xfrm>
          <a:prstGeom prst="rect">
            <a:avLst/>
          </a:prstGeom>
          <a:noFill/>
        </p:spPr>
        <p:txBody>
          <a:bodyPr wrap="square" rtlCol="0">
            <a:spAutoFit/>
          </a:bodyPr>
          <a:lstStyle/>
          <a:p>
            <a:pPr algn="r" rtl="1">
              <a:lnSpc>
                <a:spcPct val="107000"/>
              </a:lnSpc>
              <a:spcAft>
                <a:spcPts val="800"/>
              </a:spcAft>
            </a:pPr>
            <a:r>
              <a:rPr lang="ar-EG" b="1" dirty="0">
                <a:effectLst/>
                <a:highlight>
                  <a:srgbClr val="FFFF00"/>
                </a:highlight>
                <a:latin typeface="Alexandria" pitchFamily="2" charset="-78"/>
                <a:ea typeface="Calibri" panose="020F0502020204030204" pitchFamily="34" charset="0"/>
                <a:cs typeface="Alexandria" pitchFamily="2" charset="-78"/>
              </a:rPr>
              <a:t>2- </a:t>
            </a:r>
            <a:r>
              <a:rPr lang="ar-SA" b="1" dirty="0">
                <a:effectLst/>
                <a:highlight>
                  <a:srgbClr val="FFFF00"/>
                </a:highlight>
                <a:latin typeface="Alexandria" pitchFamily="2" charset="-78"/>
                <a:ea typeface="Calibri" panose="020F0502020204030204" pitchFamily="34" charset="0"/>
                <a:cs typeface="Alexandria" pitchFamily="2" charset="-78"/>
              </a:rPr>
              <a:t>النمط الأوتوقراطي</a:t>
            </a:r>
            <a:r>
              <a:rPr lang="en-GB" b="1" dirty="0">
                <a:effectLst/>
                <a:highlight>
                  <a:srgbClr val="FFFF00"/>
                </a:highlight>
                <a:latin typeface="Alexandria" pitchFamily="2" charset="-78"/>
                <a:ea typeface="Calibri" panose="020F0502020204030204" pitchFamily="34" charset="0"/>
                <a:cs typeface="Alexandria" pitchFamily="2" charset="-78"/>
              </a:rPr>
              <a:t> :</a:t>
            </a:r>
            <a:r>
              <a:rPr lang="ar-EG" b="1" dirty="0">
                <a:effectLst/>
                <a:highlight>
                  <a:srgbClr val="FFFF00"/>
                </a:highlight>
                <a:latin typeface="Alexandria" pitchFamily="2" charset="-78"/>
                <a:ea typeface="Calibri" panose="020F0502020204030204" pitchFamily="34" charset="0"/>
                <a:cs typeface="Alexandria" pitchFamily="2" charset="-78"/>
              </a:rPr>
              <a:t>(الديكتاتوري)</a:t>
            </a:r>
          </a:p>
          <a:p>
            <a:pPr algn="r" rtl="1">
              <a:lnSpc>
                <a:spcPct val="107000"/>
              </a:lnSpc>
              <a:spcAft>
                <a:spcPts val="800"/>
              </a:spcAft>
            </a:pP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حيث تدار المؤسسة في أجواء الأمر والنهي تحت طائلة العقوبة لأية مخالفة للتعليمات الصادرة عن القيادة التي تنفرد بالرأي وتتعصب لوجهة نظرها ، وتبرمج العمل على صورة خطوات ينبغي عدم الخروج عنها ، حيث لا يوجد مجال لاجتهاد أو مقترحات من جانب القاعدة . ولربما كان أفلاطون قد أوحى في جمهوريته بهذا النمط عندما اعتبر الناس طبقات بعضها خلق لينفذ وبعضه خلق للقيادة ، وكان أفلاطون يعتقد أن القائد يولد بالفطرة قائداً متهيئا للحكمة في تصوراته وقراراته ، لذلك فمن العبث أن يأخذ بوجهة نظر التابعين الذين لا يتجاوزون ظلال الحقيقة إلى جوهرها بأي حال من الأحوال</a:t>
            </a:r>
            <a:r>
              <a:rPr lang="en-GB"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إن القائد الديكتاتوري لا يتمتع بولاء من جانب المرؤوسين ، ولذلك فهم ينصاعون للأوامر في حالة وجود فوق رؤوسهم بخنوع ويهملون العمل لدى غيابه . وغالباً ما نجد أن جماعة العمل تحت سيطرة هنا القائد موزعة إلى جماعات عدة : بعضها يقترب من القائد وبعضها يلوذ بالصمت ، والآخر يتمرد عليه ، لذلك لا نجد هنا أي نوع من أنواع التكامل لأنه يصعب تماسك هذه الجماعات </a:t>
            </a: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29574" y="1345306"/>
            <a:ext cx="10520118" cy="3230500"/>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r>
              <a:rPr lang="ar-EG" sz="2000" b="1" dirty="0">
                <a:effectLst/>
                <a:highlight>
                  <a:srgbClr val="FFFF00"/>
                </a:highlight>
                <a:latin typeface="Alexandria" pitchFamily="2" charset="-78"/>
                <a:ea typeface="Calibri" panose="020F0502020204030204" pitchFamily="34" charset="0"/>
                <a:cs typeface="Alexandria" pitchFamily="2" charset="-78"/>
              </a:rPr>
              <a:t>3- </a:t>
            </a:r>
            <a:r>
              <a:rPr lang="ar-SA" sz="2000" b="1" dirty="0">
                <a:effectLst/>
                <a:highlight>
                  <a:srgbClr val="FFFF00"/>
                </a:highlight>
                <a:latin typeface="Alexandria" pitchFamily="2" charset="-78"/>
                <a:ea typeface="Calibri" panose="020F0502020204030204" pitchFamily="34" charset="0"/>
                <a:cs typeface="Alexandria" pitchFamily="2" charset="-78"/>
              </a:rPr>
              <a:t>النمط التر</a:t>
            </a:r>
            <a:r>
              <a:rPr lang="ar-EG" sz="2000" b="1" dirty="0">
                <a:effectLst/>
                <a:highlight>
                  <a:srgbClr val="FFFF00"/>
                </a:highlight>
                <a:latin typeface="Alexandria" pitchFamily="2" charset="-78"/>
                <a:ea typeface="Calibri" panose="020F0502020204030204" pitchFamily="34" charset="0"/>
                <a:cs typeface="Alexandria" pitchFamily="2" charset="-78"/>
              </a:rPr>
              <a:t>ا</a:t>
            </a:r>
            <a:r>
              <a:rPr lang="ar-SA" sz="2000" b="1" dirty="0">
                <a:effectLst/>
                <a:highlight>
                  <a:srgbClr val="FFFF00"/>
                </a:highlight>
                <a:latin typeface="Alexandria" pitchFamily="2" charset="-78"/>
                <a:ea typeface="Calibri" panose="020F0502020204030204" pitchFamily="34" charset="0"/>
                <a:cs typeface="Alexandria" pitchFamily="2" charset="-78"/>
              </a:rPr>
              <a:t>سلي أو السائب أو غير الموجه</a:t>
            </a:r>
            <a:endParaRPr lang="ar-EG" sz="2000" b="1" dirty="0">
              <a:effectLst/>
              <a:highlight>
                <a:srgbClr val="FFFF00"/>
              </a:highlight>
              <a:latin typeface="Alexandria" pitchFamily="2" charset="-78"/>
              <a:ea typeface="Calibri" panose="020F0502020204030204" pitchFamily="34" charset="0"/>
              <a:cs typeface="Alexandria" pitchFamily="2" charset="-78"/>
            </a:endParaRPr>
          </a:p>
          <a:p>
            <a:pPr algn="r"/>
            <a:br>
              <a:rPr lang="en-GB" sz="14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يطلق على هذا النمط القيادي مصطلح النمط الفوضوي ، لأن القائد يتخلى عن دوره في التوجيه وتحمل المسؤولية والمتابعة ، فكأنه قد فوض للتابعين الصلاحيات والمسؤوليات كاملة وقام هو بدور الوسيط بإحاطة التابعين بالأهداف وإمدادهم بالمعلومات وترك المبادرة لهم في التصرف والاكتفاء بنقل صورة عن نتائج العمل إلى السلطة العليا لتتخذ قراراتها كيفما تراه مناسباً ، بمعنى تبني سياسة عدم التدخل</a:t>
            </a:r>
            <a:r>
              <a:rPr lang="ar-EG" sz="1600" dirty="0">
                <a:effectLst/>
                <a:latin typeface="Alexandria" pitchFamily="2" charset="-78"/>
                <a:ea typeface="Calibri" panose="020F0502020204030204" pitchFamily="34" charset="0"/>
                <a:cs typeface="Alexandria" pitchFamily="2" charset="-78"/>
              </a:rPr>
              <a:t>. </a:t>
            </a:r>
          </a:p>
          <a:p>
            <a:pPr algn="r"/>
            <a:endParaRPr lang="ar-EG" sz="1600" dirty="0">
              <a:latin typeface="Alexandria" pitchFamily="2" charset="-78"/>
              <a:ea typeface="Calibri" panose="020F0502020204030204" pitchFamily="34" charset="0"/>
              <a:cs typeface="Alexandria" pitchFamily="2" charset="-78"/>
            </a:endParaRPr>
          </a:p>
          <a:p>
            <a:pPr algn="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هنا كل شيء يخضع للصدفة حسب رأي صاحب نظرية المجال في علم النفس ” كيرت ليفين ” وتتردد بين ارتفاع مستوى الإنجاز وانخفاضه دونما ارتباط بحجم النشاط ، حيث لم يكن النشاط في مجمله موجهاً نحو الأهداف ، بل إن قسماً كبيراً منه كان يضيع في تجاوز التناقضات </a:t>
            </a: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90277" y="1575882"/>
            <a:ext cx="10851977" cy="3632789"/>
          </a:xfrm>
          <a:prstGeom prst="rect">
            <a:avLst/>
          </a:prstGeom>
          <a:noFill/>
        </p:spPr>
        <p:txBody>
          <a:bodyPr wrap="square" rtlCol="0">
            <a:spAutoFit/>
          </a:bodyPr>
          <a:lstStyle/>
          <a:p>
            <a:pPr algn="r">
              <a:lnSpc>
                <a:spcPct val="107000"/>
              </a:lnSpc>
              <a:spcAft>
                <a:spcPts val="800"/>
              </a:spcAft>
            </a:pPr>
            <a:r>
              <a:rPr lang="en-GB" sz="2000" kern="100" dirty="0">
                <a:effectLst/>
                <a:highlight>
                  <a:srgbClr val="FFFF00"/>
                </a:highlight>
                <a:latin typeface="Alexandria" pitchFamily="2" charset="-78"/>
                <a:ea typeface="Calibri" panose="020F0502020204030204" pitchFamily="34" charset="0"/>
                <a:cs typeface="Alexandria" pitchFamily="2" charset="-78"/>
              </a:rPr>
              <a:t> </a:t>
            </a:r>
          </a:p>
          <a:p>
            <a:pPr algn="r"/>
            <a:r>
              <a:rPr lang="ar-SA" sz="2000" dirty="0">
                <a:effectLst/>
                <a:highlight>
                  <a:srgbClr val="FFFF00"/>
                </a:highlight>
                <a:latin typeface="Alexandria" pitchFamily="2" charset="-78"/>
                <a:ea typeface="Calibri" panose="020F0502020204030204" pitchFamily="34" charset="0"/>
                <a:cs typeface="Alexandria" pitchFamily="2" charset="-78"/>
              </a:rPr>
              <a:t>النمط القيادي التقليدي والجذاب والعقلاني</a:t>
            </a:r>
            <a:r>
              <a:rPr lang="ar-EG" sz="2000" dirty="0">
                <a:effectLst/>
                <a:highlight>
                  <a:srgbClr val="FFFF00"/>
                </a:highlight>
                <a:latin typeface="Alexandria" pitchFamily="2" charset="-78"/>
                <a:ea typeface="Calibri" panose="020F0502020204030204" pitchFamily="34" charset="0"/>
                <a:cs typeface="Alexandria" pitchFamily="2" charset="-78"/>
              </a:rPr>
              <a:t>:</a:t>
            </a:r>
            <a:r>
              <a:rPr lang="en-GB" sz="2000" dirty="0">
                <a:effectLst/>
                <a:highlight>
                  <a:srgbClr val="FFFF00"/>
                </a:highlight>
                <a:latin typeface="Alexandria" pitchFamily="2" charset="-78"/>
                <a:ea typeface="Calibri" panose="020F0502020204030204" pitchFamily="34" charset="0"/>
                <a:cs typeface="Alexandria" pitchFamily="2" charset="-78"/>
              </a:rPr>
              <a:t> </a:t>
            </a:r>
            <a:r>
              <a:rPr lang="ar-EG" sz="2000" dirty="0">
                <a:effectLst/>
                <a:latin typeface="Alexandria" pitchFamily="2" charset="-78"/>
                <a:ea typeface="Calibri" panose="020F0502020204030204" pitchFamily="34" charset="0"/>
                <a:cs typeface="Alexandria" pitchFamily="2" charset="-78"/>
              </a:rPr>
              <a:t>4- </a:t>
            </a:r>
            <a:br>
              <a:rPr lang="en-GB" sz="2000" dirty="0">
                <a:effectLst/>
                <a:latin typeface="Alexandria" pitchFamily="2" charset="-78"/>
                <a:ea typeface="Calibri" panose="020F0502020204030204" pitchFamily="34" charset="0"/>
                <a:cs typeface="Alexandria" pitchFamily="2" charset="-78"/>
              </a:rPr>
            </a:br>
            <a:r>
              <a:rPr lang="ar-EG" sz="2000"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القيادة التقليدية : تقوم على كبر السن وفصاحة القول والحكمة ، ويتوقع من الأفراد الطاعة المطلقة للقائد والولاء الشخصي له ، ويهتم القائد بالمحافظة على الوضع الراهن دون تغيير ويسود في المجتمعات الريفية القبلية</a:t>
            </a:r>
            <a:r>
              <a:rPr lang="ar-EG" dirty="0">
                <a:effectLst/>
                <a:latin typeface="Alexandria" pitchFamily="2" charset="-78"/>
                <a:ea typeface="Calibri" panose="020F0502020204030204" pitchFamily="34" charset="0"/>
                <a:cs typeface="Alexandria" pitchFamily="2" charset="-78"/>
              </a:rPr>
              <a:t>.</a:t>
            </a:r>
          </a:p>
          <a:p>
            <a:pPr algn="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القيادة الجذابة : تقوم على تمتع صاحبها بصفات شخصية محبوبة ومثالية على قوة التأثير الشخصي للقائد وعلى الولاء الشخصي له وأنسب ما تكون للزعامات الشعبية والمنظمات غير الرسمية والحركات الاجتماعية</a:t>
            </a:r>
            <a:r>
              <a:rPr lang="ar-EG" dirty="0">
                <a:effectLst/>
                <a:latin typeface="Alexandria" pitchFamily="2" charset="-78"/>
                <a:ea typeface="Calibri" panose="020F0502020204030204" pitchFamily="34" charset="0"/>
                <a:cs typeface="Alexandria" pitchFamily="2" charset="-78"/>
              </a:rPr>
              <a:t>.</a:t>
            </a:r>
          </a:p>
          <a:p>
            <a:pPr algn="r"/>
            <a:br>
              <a:rPr lang="en-GB" dirty="0">
                <a:effectLst/>
                <a:latin typeface="Alexandria" pitchFamily="2" charset="-78"/>
                <a:ea typeface="Calibri" panose="020F0502020204030204" pitchFamily="34" charset="0"/>
                <a:cs typeface="Alexandria" pitchFamily="2" charset="-78"/>
              </a:rPr>
            </a:b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القيادة العقلانية : تقوم على أساس المركز الوظيفي فقط أي أن صاحبها يستمد دور القيادة مما يخوله مركزه الرسمي في مجال عمله من السلطات والصلاحيات والاختصاصات</a:t>
            </a:r>
            <a:r>
              <a:rPr lang="ar-EG"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وهو يعتمد في ممارسته للقيادة على سيادة القانون واللوائح والتنظيمات المرعية ويتوقع من الآخرين أن يعملوا نفس الشيء </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1670413" y="2025059"/>
            <a:ext cx="9779041" cy="3388876"/>
          </a:xfrm>
          <a:prstGeom prst="rect">
            <a:avLst/>
          </a:prstGeom>
          <a:noFill/>
        </p:spPr>
        <p:txBody>
          <a:bodyPr wrap="square" rtlCol="0">
            <a:spAutoFit/>
          </a:bodyPr>
          <a:lstStyle/>
          <a:p>
            <a:pPr algn="r">
              <a:lnSpc>
                <a:spcPct val="107000"/>
              </a:lnSpc>
              <a:spcAft>
                <a:spcPts val="800"/>
              </a:spcAft>
            </a:pPr>
            <a:r>
              <a:rPr lang="ar-SA" b="1" kern="100" dirty="0">
                <a:effectLst/>
                <a:latin typeface="Alexandria" pitchFamily="2" charset="-78"/>
                <a:ea typeface="Calibri" panose="020F0502020204030204" pitchFamily="34" charset="0"/>
                <a:cs typeface="Alexandria" pitchFamily="2" charset="-78"/>
              </a:rPr>
              <a:t>أنماط القادة : هناك خمسة أنماط للقادة وذلك</a:t>
            </a: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حسب تصنيف ” إيرنست ديل ” وهو ما يقوم على تحليل ” فروم ” لأنماط الشخصية</a:t>
            </a: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النمط السلبي أو الدفاعي</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a:t>
            </a:r>
            <a:r>
              <a:rPr lang="en-GB" kern="100" dirty="0">
                <a:effectLst/>
                <a:latin typeface="Alexandria" pitchFamily="2" charset="-78"/>
                <a:ea typeface="Calibri" panose="020F0502020204030204" pitchFamily="34" charset="0"/>
                <a:cs typeface="Alexandria" pitchFamily="2" charset="-78"/>
              </a:rPr>
              <a:t>1</a:t>
            </a:r>
            <a:br>
              <a:rPr lang="en-GB" kern="100" dirty="0">
                <a:effectLst/>
                <a:latin typeface="Alexandria" pitchFamily="2" charset="-78"/>
                <a:ea typeface="Calibri" panose="020F0502020204030204" pitchFamily="34" charset="0"/>
                <a:cs typeface="Alexandria" pitchFamily="2" charset="-78"/>
              </a:rPr>
            </a:br>
            <a:r>
              <a:rPr lang="ar-SA" kern="100" dirty="0">
                <a:effectLst/>
                <a:latin typeface="Alexandria" pitchFamily="2" charset="-78"/>
                <a:ea typeface="Calibri" panose="020F0502020204030204" pitchFamily="34" charset="0"/>
                <a:cs typeface="Alexandria" pitchFamily="2" charset="-78"/>
              </a:rPr>
              <a:t>هو ذلك النوع من القادة الذي لا يثق فيما يمكن أن يصدر عنه ، فينفض يده من المسؤولية بتفويضها لغيره معتمداً بدرجة كبيرة على مقترحات استشارية أو تعليمات رؤسائه</a:t>
            </a:r>
            <a:endParaRPr lang="ar-EG" kern="100" dirty="0">
              <a:latin typeface="Alexandria" pitchFamily="2" charset="-78"/>
              <a:ea typeface="Calibri" panose="020F0502020204030204" pitchFamily="34" charset="0"/>
              <a:cs typeface="Alexandria" pitchFamily="2" charset="-78"/>
            </a:endParaRPr>
          </a:p>
          <a:p>
            <a:pPr algn="r">
              <a:lnSpc>
                <a:spcPct val="107000"/>
              </a:lnSpc>
              <a:spcAft>
                <a:spcPts val="800"/>
              </a:spcAft>
            </a:pPr>
            <a:r>
              <a:rPr lang="en-GB" kern="100" dirty="0">
                <a:effectLst/>
                <a:latin typeface="Alexandria" pitchFamily="2" charset="-78"/>
                <a:ea typeface="Calibri" panose="020F0502020204030204" pitchFamily="34" charset="0"/>
                <a:cs typeface="Alexandria" pitchFamily="2" charset="-78"/>
              </a:rPr>
              <a:t> </a:t>
            </a:r>
          </a:p>
          <a:p>
            <a:pPr algn="r"/>
            <a:r>
              <a:rPr lang="ar-EG" dirty="0">
                <a:effectLst/>
                <a:latin typeface="Alexandria" pitchFamily="2" charset="-78"/>
                <a:ea typeface="Calibri" panose="020F0502020204030204" pitchFamily="34" charset="0"/>
                <a:cs typeface="Alexandria" pitchFamily="2" charset="-78"/>
              </a:rPr>
              <a:t>2- </a:t>
            </a:r>
            <a:r>
              <a:rPr lang="ar-SA" dirty="0">
                <a:effectLst/>
                <a:latin typeface="Alexandria" pitchFamily="2" charset="-78"/>
                <a:ea typeface="Calibri" panose="020F0502020204030204" pitchFamily="34" charset="0"/>
                <a:cs typeface="Alexandria" pitchFamily="2" charset="-78"/>
              </a:rPr>
              <a:t>النمط الاستغلالي أو العدواني</a:t>
            </a:r>
            <a:br>
              <a:rPr lang="en-GB" dirty="0">
                <a:effectLst/>
                <a:latin typeface="Alexandria" pitchFamily="2" charset="-78"/>
                <a:ea typeface="Calibri" panose="020F0502020204030204" pitchFamily="34" charset="0"/>
                <a:cs typeface="Alexandria" pitchFamily="2" charset="-78"/>
              </a:rPr>
            </a:br>
            <a:r>
              <a:rPr lang="ar-SA" dirty="0">
                <a:effectLst/>
                <a:latin typeface="Alexandria" pitchFamily="2" charset="-78"/>
                <a:ea typeface="Calibri" panose="020F0502020204030204" pitchFamily="34" charset="0"/>
                <a:cs typeface="Alexandria" pitchFamily="2" charset="-78"/>
              </a:rPr>
              <a:t>هو كالنوع السابق من القادة لا يثق فيما يمكن أن يصدر عنه فيستغل آراء الآخرين التي يحصل عليها بالقوة أو بالتحايل عليهم لمصلحته الشخصية ، فيشعر الآخرين بالتنكر لجهودهم بإخضاعهم لرقابة صارمة وتقديم منجزاتهم على أنها استجابة لأوامره</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7000"/>
              </a:lnSpc>
              <a:spcAft>
                <a:spcPts val="800"/>
              </a:spcAft>
            </a:pPr>
            <a:r>
              <a:rPr lang="ar-SA" sz="1600" kern="100" dirty="0">
                <a:solidFill>
                  <a:schemeClr val="tx1"/>
                </a:solidFill>
                <a:effectLst/>
                <a:latin typeface="Alexandria" pitchFamily="2" charset="-78"/>
                <a:ea typeface="Calibri" panose="020F0502020204030204" pitchFamily="34" charset="0"/>
                <a:cs typeface="Alexandria" pitchFamily="2" charset="-78"/>
              </a:rPr>
              <a:t>النمط التسويقي</a:t>
            </a:r>
            <a:r>
              <a:rPr lang="en-GB" sz="1600" kern="100" dirty="0">
                <a:solidFill>
                  <a:schemeClr val="tx1"/>
                </a:solidFill>
                <a:effectLst/>
                <a:latin typeface="Alexandria" pitchFamily="2" charset="-78"/>
                <a:ea typeface="Calibri" panose="020F0502020204030204" pitchFamily="34" charset="0"/>
                <a:cs typeface="Alexandria" pitchFamily="2" charset="-78"/>
              </a:rPr>
              <a:t> </a:t>
            </a:r>
            <a:r>
              <a:rPr lang="ar-EG" sz="1600" kern="100" dirty="0">
                <a:solidFill>
                  <a:schemeClr val="tx1"/>
                </a:solidFill>
                <a:effectLst/>
                <a:latin typeface="Alexandria" pitchFamily="2" charset="-78"/>
                <a:ea typeface="Calibri" panose="020F0502020204030204" pitchFamily="34" charset="0"/>
                <a:cs typeface="Alexandria" pitchFamily="2" charset="-78"/>
              </a:rPr>
              <a:t>3-</a:t>
            </a:r>
            <a:br>
              <a:rPr lang="en-GB" sz="1600" kern="100" dirty="0">
                <a:solidFill>
                  <a:schemeClr val="tx1"/>
                </a:solidFill>
                <a:effectLst/>
                <a:latin typeface="Alexandria" pitchFamily="2" charset="-78"/>
                <a:ea typeface="Calibri" panose="020F0502020204030204" pitchFamily="34" charset="0"/>
                <a:cs typeface="Alexandria" pitchFamily="2" charset="-78"/>
              </a:rPr>
            </a:br>
            <a:r>
              <a:rPr lang="ar-SA" sz="1600" kern="100" dirty="0">
                <a:solidFill>
                  <a:schemeClr val="tx1"/>
                </a:solidFill>
                <a:effectLst/>
                <a:latin typeface="Alexandria" pitchFamily="2" charset="-78"/>
                <a:ea typeface="Calibri" panose="020F0502020204030204" pitchFamily="34" charset="0"/>
                <a:cs typeface="Alexandria" pitchFamily="2" charset="-78"/>
              </a:rPr>
              <a:t>وهو النمط الذي يستخدم سلطته كسلعة يستثمرها في الحصول على ما يرغب فيه ، فيدعم هذه الوحدة ، أو تلك بمقدار ما يمكن أن تنفع بها ويعرض عنها حين يجد أن دعمه لفئة أخرى يعود عليه بنفع أكبر</a:t>
            </a:r>
            <a:r>
              <a:rPr lang="en-GB" sz="1600" kern="100" dirty="0">
                <a:solidFill>
                  <a:schemeClr val="tx1"/>
                </a:solidFill>
                <a:effectLst/>
                <a:latin typeface="Alexandria" pitchFamily="2" charset="-78"/>
                <a:ea typeface="Calibri" panose="020F0502020204030204" pitchFamily="34" charset="0"/>
                <a:cs typeface="Alexandria" pitchFamily="2" charset="-78"/>
              </a:rPr>
              <a:t> .</a:t>
            </a:r>
          </a:p>
          <a:p>
            <a:pPr algn="r">
              <a:lnSpc>
                <a:spcPct val="107000"/>
              </a:lnSpc>
              <a:spcAft>
                <a:spcPts val="800"/>
              </a:spcAft>
            </a:pPr>
            <a:r>
              <a:rPr lang="ar-SA" sz="1600" kern="100" dirty="0">
                <a:solidFill>
                  <a:schemeClr val="tx1"/>
                </a:solidFill>
                <a:effectLst/>
                <a:latin typeface="Alexandria" pitchFamily="2" charset="-78"/>
                <a:ea typeface="Calibri" panose="020F0502020204030204" pitchFamily="34" charset="0"/>
                <a:cs typeface="Alexandria" pitchFamily="2" charset="-78"/>
              </a:rPr>
              <a:t>النمط </a:t>
            </a:r>
            <a:r>
              <a:rPr lang="ar-SA" sz="1600" kern="100" dirty="0" err="1">
                <a:solidFill>
                  <a:schemeClr val="tx1"/>
                </a:solidFill>
                <a:effectLst/>
                <a:latin typeface="Alexandria" pitchFamily="2" charset="-78"/>
                <a:ea typeface="Calibri" panose="020F0502020204030204" pitchFamily="34" charset="0"/>
                <a:cs typeface="Alexandria" pitchFamily="2" charset="-78"/>
              </a:rPr>
              <a:t>الاستحواذي</a:t>
            </a:r>
            <a:r>
              <a:rPr lang="ar-EG" sz="1600" kern="100" dirty="0">
                <a:solidFill>
                  <a:schemeClr val="tx1"/>
                </a:solidFill>
                <a:effectLst/>
                <a:latin typeface="Alexandria" pitchFamily="2" charset="-78"/>
                <a:ea typeface="Calibri" panose="020F0502020204030204" pitchFamily="34" charset="0"/>
                <a:cs typeface="Alexandria" pitchFamily="2" charset="-78"/>
              </a:rPr>
              <a:t>ي</a:t>
            </a:r>
            <a:r>
              <a:rPr lang="en-GB" sz="1600" kern="100" dirty="0">
                <a:solidFill>
                  <a:schemeClr val="tx1"/>
                </a:solidFill>
                <a:effectLst/>
                <a:latin typeface="Alexandria" pitchFamily="2" charset="-78"/>
                <a:ea typeface="Calibri" panose="020F0502020204030204" pitchFamily="34" charset="0"/>
                <a:cs typeface="Alexandria" pitchFamily="2" charset="-78"/>
              </a:rPr>
              <a:t> </a:t>
            </a:r>
            <a:r>
              <a:rPr lang="ar-EG" sz="1600" kern="100" dirty="0">
                <a:solidFill>
                  <a:schemeClr val="tx1"/>
                </a:solidFill>
                <a:effectLst/>
                <a:latin typeface="Alexandria" pitchFamily="2" charset="-78"/>
                <a:ea typeface="Calibri" panose="020F0502020204030204" pitchFamily="34" charset="0"/>
                <a:cs typeface="Alexandria" pitchFamily="2" charset="-78"/>
              </a:rPr>
              <a:t>3- </a:t>
            </a:r>
            <a:br>
              <a:rPr lang="en-GB" sz="1600" kern="100" dirty="0">
                <a:solidFill>
                  <a:schemeClr val="tx1"/>
                </a:solidFill>
                <a:effectLst/>
                <a:latin typeface="Alexandria" pitchFamily="2" charset="-78"/>
                <a:ea typeface="Calibri" panose="020F0502020204030204" pitchFamily="34" charset="0"/>
                <a:cs typeface="Alexandria" pitchFamily="2" charset="-78"/>
              </a:rPr>
            </a:br>
            <a:r>
              <a:rPr lang="ar-SA" sz="1600" kern="100" dirty="0">
                <a:solidFill>
                  <a:schemeClr val="tx1"/>
                </a:solidFill>
                <a:effectLst/>
                <a:latin typeface="Alexandria" pitchFamily="2" charset="-78"/>
                <a:ea typeface="Calibri" panose="020F0502020204030204" pitchFamily="34" charset="0"/>
                <a:cs typeface="Alexandria" pitchFamily="2" charset="-78"/>
              </a:rPr>
              <a:t>ويقوم سلوكه على كل الاعتبارات التي يمكن أن تدعم موقفه وتعززه ، يعتمد في قراءاته على نفسه ولا يعطي للعوامل الخارجية قيمة إلا بمقدار ما تدعم موقفه</a:t>
            </a:r>
            <a:r>
              <a:rPr lang="en-GB" sz="1600" kern="100" dirty="0">
                <a:solidFill>
                  <a:schemeClr val="tx1"/>
                </a:solidFill>
                <a:effectLst/>
                <a:latin typeface="Alexandria" pitchFamily="2" charset="-78"/>
                <a:ea typeface="Calibri" panose="020F0502020204030204" pitchFamily="34" charset="0"/>
                <a:cs typeface="Alexandria" pitchFamily="2" charset="-78"/>
              </a:rPr>
              <a:t> .</a:t>
            </a:r>
          </a:p>
          <a:p>
            <a:pPr algn="r">
              <a:lnSpc>
                <a:spcPct val="107000"/>
              </a:lnSpc>
              <a:spcAft>
                <a:spcPts val="800"/>
              </a:spcAft>
            </a:pPr>
            <a:r>
              <a:rPr lang="ar-SA" sz="1600" kern="100" dirty="0">
                <a:solidFill>
                  <a:schemeClr val="tx1"/>
                </a:solidFill>
                <a:effectLst/>
                <a:latin typeface="Alexandria" pitchFamily="2" charset="-78"/>
                <a:ea typeface="Calibri" panose="020F0502020204030204" pitchFamily="34" charset="0"/>
                <a:cs typeface="Alexandria" pitchFamily="2" charset="-78"/>
              </a:rPr>
              <a:t>النمط المنتج</a:t>
            </a:r>
            <a:r>
              <a:rPr lang="en-GB" sz="1600" kern="100" dirty="0">
                <a:solidFill>
                  <a:schemeClr val="tx1"/>
                </a:solidFill>
                <a:effectLst/>
                <a:latin typeface="Alexandria" pitchFamily="2" charset="-78"/>
                <a:ea typeface="Calibri" panose="020F0502020204030204" pitchFamily="34" charset="0"/>
                <a:cs typeface="Alexandria" pitchFamily="2" charset="-78"/>
              </a:rPr>
              <a:t> </a:t>
            </a:r>
            <a:r>
              <a:rPr lang="ar-EG" sz="1600" kern="100" dirty="0">
                <a:solidFill>
                  <a:schemeClr val="tx1"/>
                </a:solidFill>
                <a:effectLst/>
                <a:latin typeface="Alexandria" pitchFamily="2" charset="-78"/>
                <a:ea typeface="Calibri" panose="020F0502020204030204" pitchFamily="34" charset="0"/>
                <a:cs typeface="Alexandria" pitchFamily="2" charset="-78"/>
              </a:rPr>
              <a:t>4- </a:t>
            </a:r>
            <a:br>
              <a:rPr lang="en-GB" sz="1600" kern="100" dirty="0">
                <a:solidFill>
                  <a:schemeClr val="tx1"/>
                </a:solidFill>
                <a:effectLst/>
                <a:latin typeface="Alexandria" pitchFamily="2" charset="-78"/>
                <a:ea typeface="Calibri" panose="020F0502020204030204" pitchFamily="34" charset="0"/>
                <a:cs typeface="Alexandria" pitchFamily="2" charset="-78"/>
              </a:rPr>
            </a:br>
            <a:r>
              <a:rPr lang="ar-SA" sz="1600" kern="100" dirty="0">
                <a:solidFill>
                  <a:schemeClr val="tx1"/>
                </a:solidFill>
                <a:effectLst/>
                <a:latin typeface="Alexandria" pitchFamily="2" charset="-78"/>
                <a:ea typeface="Calibri" panose="020F0502020204030204" pitchFamily="34" charset="0"/>
                <a:cs typeface="Alexandria" pitchFamily="2" charset="-78"/>
              </a:rPr>
              <a:t>يستخدم إمكاناته ويستعين بغيره إلى أقصى ما تسمح به قدراتهم ، ويعمل على تطوير قدرات الآخرين بغية زيادة فعالية المؤسسة ، ويؤمن بأهمية اندماج جميع العاملين بأهداف المؤسسة وغايتها</a:t>
            </a:r>
            <a:r>
              <a:rPr lang="en-GB" sz="1600" kern="100" dirty="0">
                <a:solidFill>
                  <a:schemeClr val="tx1"/>
                </a:solidFill>
                <a:effectLst/>
                <a:latin typeface="Alexandria" pitchFamily="2" charset="-78"/>
                <a:ea typeface="Calibri" panose="020F0502020204030204" pitchFamily="34" charset="0"/>
                <a:cs typeface="Alexandria" pitchFamily="2" charset="-78"/>
              </a:rPr>
              <a:t> </a:t>
            </a:r>
            <a:r>
              <a:rPr lang="en-GB" sz="2400" kern="100" dirty="0">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a:t>
            </a:r>
            <a:endParaRPr lang="en-GB" sz="2400"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45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7000"/>
              </a:lnSpc>
              <a:spcAft>
                <a:spcPts val="800"/>
              </a:spcAft>
            </a:pPr>
            <a:r>
              <a:rPr lang="ar-SA" kern="100" dirty="0">
                <a:solidFill>
                  <a:schemeClr val="tx1"/>
                </a:solidFill>
                <a:effectLst/>
                <a:latin typeface="Alexandria" pitchFamily="2" charset="-78"/>
                <a:ea typeface="Calibri" panose="020F0502020204030204" pitchFamily="34" charset="0"/>
                <a:cs typeface="Alexandria" pitchFamily="2" charset="-78"/>
              </a:rPr>
              <a:t>ويمكن تصنيف القادة إلى أربعة أنماط وذلك حسب علاقة القادة بمرؤوسيه وذلك استناداً إلى أداة وصف فاعلية القائد وتكيفه لـ ” </a:t>
            </a:r>
            <a:r>
              <a:rPr lang="ar-SA" kern="100" dirty="0" err="1">
                <a:solidFill>
                  <a:schemeClr val="tx1"/>
                </a:solidFill>
                <a:effectLst/>
                <a:latin typeface="Alexandria" pitchFamily="2" charset="-78"/>
                <a:ea typeface="Calibri" panose="020F0502020204030204" pitchFamily="34" charset="0"/>
                <a:cs typeface="Alexandria" pitchFamily="2" charset="-78"/>
              </a:rPr>
              <a:t>هيرسي</a:t>
            </a:r>
            <a:r>
              <a:rPr lang="ar-SA" kern="100" dirty="0">
                <a:solidFill>
                  <a:schemeClr val="tx1"/>
                </a:solidFill>
                <a:effectLst/>
                <a:latin typeface="Alexandria" pitchFamily="2" charset="-78"/>
                <a:ea typeface="Calibri" panose="020F0502020204030204" pitchFamily="34" charset="0"/>
                <a:cs typeface="Alexandria" pitchFamily="2" charset="-78"/>
              </a:rPr>
              <a:t> </a:t>
            </a:r>
            <a:r>
              <a:rPr lang="ar-SA" kern="100" dirty="0" err="1">
                <a:solidFill>
                  <a:schemeClr val="tx1"/>
                </a:solidFill>
                <a:effectLst/>
                <a:latin typeface="Alexandria" pitchFamily="2" charset="-78"/>
                <a:ea typeface="Calibri" panose="020F0502020204030204" pitchFamily="34" charset="0"/>
                <a:cs typeface="Alexandria" pitchFamily="2" charset="-78"/>
              </a:rPr>
              <a:t>وبلانشرد</a:t>
            </a:r>
            <a:r>
              <a:rPr lang="ar-SA" kern="100" dirty="0">
                <a:solidFill>
                  <a:schemeClr val="tx1"/>
                </a:solidFill>
                <a:effectLst/>
                <a:latin typeface="Alexandria" pitchFamily="2" charset="-78"/>
                <a:ea typeface="Calibri" panose="020F0502020204030204" pitchFamily="34" charset="0"/>
                <a:cs typeface="Alexandria" pitchFamily="2" charset="-78"/>
              </a:rPr>
              <a:t>” وهذه الأنماط هي</a:t>
            </a:r>
            <a:r>
              <a:rPr lang="ar-EG" kern="100" dirty="0">
                <a:solidFill>
                  <a:schemeClr val="tx1"/>
                </a:solidFill>
                <a:effectLst/>
                <a:latin typeface="Alexandria" pitchFamily="2" charset="-78"/>
                <a:ea typeface="Calibri" panose="020F0502020204030204" pitchFamily="34" charset="0"/>
                <a:cs typeface="Alexandria" pitchFamily="2" charset="-78"/>
              </a:rPr>
              <a:t>:</a:t>
            </a:r>
            <a:endParaRPr lang="en-GB" kern="100" dirty="0">
              <a:solidFill>
                <a:schemeClr val="tx1"/>
              </a:solidFill>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kern="100" dirty="0">
                <a:solidFill>
                  <a:schemeClr val="tx1"/>
                </a:solidFill>
                <a:latin typeface="Alexandria" pitchFamily="2" charset="-78"/>
                <a:ea typeface="Calibri" panose="020F0502020204030204" pitchFamily="34" charset="0"/>
                <a:cs typeface="Alexandria" pitchFamily="2" charset="-78"/>
              </a:rPr>
              <a:t>: </a:t>
            </a:r>
            <a:r>
              <a:rPr lang="en-GB" kern="100" dirty="0">
                <a:solidFill>
                  <a:schemeClr val="tx1"/>
                </a:solidFill>
                <a:effectLst/>
                <a:latin typeface="Alexandria" pitchFamily="2" charset="-78"/>
                <a:ea typeface="Calibri" panose="020F0502020204030204" pitchFamily="34" charset="0"/>
                <a:cs typeface="Alexandria" pitchFamily="2" charset="-78"/>
              </a:rPr>
              <a:t> </a:t>
            </a:r>
            <a:r>
              <a:rPr lang="ar-SA" kern="100" dirty="0">
                <a:solidFill>
                  <a:schemeClr val="tx1"/>
                </a:solidFill>
                <a:effectLst/>
                <a:latin typeface="Alexandria" pitchFamily="2" charset="-78"/>
                <a:ea typeface="Calibri" panose="020F0502020204030204" pitchFamily="34" charset="0"/>
                <a:cs typeface="Alexandria" pitchFamily="2" charset="-78"/>
              </a:rPr>
              <a:t>نمط الإبلاغ</a:t>
            </a:r>
            <a:r>
              <a:rPr lang="en-GB" kern="100" dirty="0">
                <a:solidFill>
                  <a:schemeClr val="tx1"/>
                </a:solidFill>
                <a:effectLst/>
                <a:latin typeface="Alexandria" pitchFamily="2" charset="-78"/>
                <a:ea typeface="Calibri" panose="020F0502020204030204" pitchFamily="34" charset="0"/>
                <a:cs typeface="Alexandria" pitchFamily="2" charset="-78"/>
              </a:rPr>
              <a:t> </a:t>
            </a:r>
            <a:r>
              <a:rPr lang="ar-EG" kern="100" dirty="0">
                <a:solidFill>
                  <a:schemeClr val="tx1"/>
                </a:solidFill>
                <a:effectLst/>
                <a:latin typeface="Alexandria" pitchFamily="2" charset="-78"/>
                <a:ea typeface="Calibri" panose="020F0502020204030204" pitchFamily="34" charset="0"/>
                <a:cs typeface="Alexandria" pitchFamily="2" charset="-78"/>
              </a:rPr>
              <a:t>1- </a:t>
            </a:r>
            <a:br>
              <a:rPr lang="en-GB" kern="100" dirty="0">
                <a:solidFill>
                  <a:schemeClr val="tx1"/>
                </a:solidFill>
                <a:effectLst/>
                <a:latin typeface="Alexandria" pitchFamily="2" charset="-78"/>
                <a:ea typeface="Calibri" panose="020F0502020204030204" pitchFamily="34" charset="0"/>
                <a:cs typeface="Alexandria" pitchFamily="2" charset="-78"/>
              </a:rPr>
            </a:br>
            <a:r>
              <a:rPr lang="ar-SA" kern="100" dirty="0">
                <a:solidFill>
                  <a:schemeClr val="tx1"/>
                </a:solidFill>
                <a:effectLst/>
                <a:latin typeface="Alexandria" pitchFamily="2" charset="-78"/>
                <a:ea typeface="Calibri" panose="020F0502020204030204" pitchFamily="34" charset="0"/>
                <a:cs typeface="Alexandria" pitchFamily="2" charset="-78"/>
              </a:rPr>
              <a:t>إذ يهتم الإداري في هذا النمط بالعمل أكثر من عنايته بالعلاقات الإنسانية مع مرؤوسيه وهو هنا ” عال في التوجيه ومنخفض في المساندة ” وهو يناسب التوجيهات لحديثي العهد وظيفياً</a:t>
            </a:r>
            <a:endParaRPr lang="en-GB" kern="100" dirty="0">
              <a:solidFill>
                <a:schemeClr val="tx1"/>
              </a:solidFill>
              <a:effectLst/>
              <a:latin typeface="Alexandria" pitchFamily="2" charset="-78"/>
              <a:ea typeface="Calibri" panose="020F0502020204030204" pitchFamily="34" charset="0"/>
              <a:cs typeface="Alexandria" pitchFamily="2" charset="-78"/>
            </a:endParaRPr>
          </a:p>
          <a:p>
            <a:pPr algn="r"/>
            <a:r>
              <a:rPr lang="ar-EG" dirty="0">
                <a:solidFill>
                  <a:schemeClr val="tx1"/>
                </a:solidFill>
                <a:effectLst/>
                <a:latin typeface="Alexandria" pitchFamily="2" charset="-78"/>
                <a:ea typeface="Calibri" panose="020F0502020204030204" pitchFamily="34" charset="0"/>
                <a:cs typeface="Alexandria" pitchFamily="2" charset="-78"/>
              </a:rPr>
              <a:t>2- </a:t>
            </a:r>
            <a:r>
              <a:rPr lang="ar-SA" dirty="0">
                <a:solidFill>
                  <a:schemeClr val="tx1"/>
                </a:solidFill>
                <a:effectLst/>
                <a:latin typeface="Alexandria" pitchFamily="2" charset="-78"/>
                <a:ea typeface="Calibri" panose="020F0502020204030204" pitchFamily="34" charset="0"/>
                <a:cs typeface="Alexandria" pitchFamily="2" charset="-78"/>
              </a:rPr>
              <a:t>نمط الإقناع</a:t>
            </a:r>
            <a:br>
              <a:rPr lang="en-GB" dirty="0">
                <a:solidFill>
                  <a:schemeClr val="tx1"/>
                </a:solidFill>
                <a:effectLst/>
                <a:latin typeface="Alexandria" pitchFamily="2" charset="-78"/>
                <a:ea typeface="Calibri" panose="020F0502020204030204" pitchFamily="34" charset="0"/>
                <a:cs typeface="Alexandria" pitchFamily="2" charset="-78"/>
              </a:rPr>
            </a:br>
            <a:r>
              <a:rPr lang="ar-SA" dirty="0">
                <a:solidFill>
                  <a:schemeClr val="tx1"/>
                </a:solidFill>
                <a:effectLst/>
                <a:latin typeface="Alexandria" pitchFamily="2" charset="-78"/>
                <a:ea typeface="Calibri" panose="020F0502020204030204" pitchFamily="34" charset="0"/>
                <a:cs typeface="Alexandria" pitchFamily="2" charset="-78"/>
              </a:rPr>
              <a:t>حيث يهتم الإداري بالعمل والعلاقات الإنسانية التي تربطه بمرؤوسيه وهو</a:t>
            </a:r>
            <a:r>
              <a:rPr lang="ar-SA" dirty="0">
                <a:effectLst/>
                <a:latin typeface="Alexandria" pitchFamily="2" charset="-78"/>
                <a:ea typeface="Calibri" panose="020F0502020204030204" pitchFamily="34" charset="0"/>
                <a:cs typeface="Alexandria" pitchFamily="2" charset="-78"/>
              </a:rPr>
              <a:t> </a:t>
            </a:r>
            <a:r>
              <a:rPr lang="ar-SA" dirty="0">
                <a:solidFill>
                  <a:schemeClr val="tx1"/>
                </a:solidFill>
                <a:effectLst/>
                <a:latin typeface="Alexandria" pitchFamily="2" charset="-78"/>
                <a:ea typeface="Calibri" panose="020F0502020204030204" pitchFamily="34" charset="0"/>
                <a:cs typeface="Alexandria" pitchFamily="2" charset="-78"/>
              </a:rPr>
              <a:t>عال في التوجيه والمساندة ” ويناسب هذا النمط الأشخاص الذين يتأرجح مستوى نضجهم الوظيفي دون رتبة متوسط ، وهنا الثقة عالية متبادلة ، وتشجع على دعم العلاقات الإنسانية بين الطرفين</a:t>
            </a:r>
            <a:endParaRPr lang="en-US" dirty="0">
              <a:solidFill>
                <a:schemeClr val="tx1"/>
              </a:solidFill>
              <a:latin typeface="Alexandria" pitchFamily="2" charset="-78"/>
              <a:cs typeface="Alexandria" pitchFamily="2" charset="-78"/>
            </a:endParaRPr>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الأولى-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الاولى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518784"/>
          </a:xfrm>
          <a:prstGeom prst="rect">
            <a:avLst/>
          </a:prstGeom>
          <a:noFill/>
        </p:spPr>
        <p:txBody>
          <a:bodyPr wrap="square" rtlCol="0">
            <a:spAutoFit/>
          </a:bodyPr>
          <a:lstStyle/>
          <a:p>
            <a:pPr algn="r">
              <a:lnSpc>
                <a:spcPct val="107000"/>
              </a:lnSpc>
              <a:spcAft>
                <a:spcPts val="800"/>
              </a:spcAft>
            </a:pP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a:t>
            </a: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r>
              <a:rPr lang="ar-SA" sz="1800" kern="100" dirty="0">
                <a:effectLst/>
                <a:latin typeface="Alexandria" pitchFamily="2" charset="-78"/>
                <a:ea typeface="Calibri" panose="020F0502020204030204" pitchFamily="34" charset="0"/>
                <a:cs typeface="Alexandria" pitchFamily="2" charset="-78"/>
              </a:rPr>
              <a:t>نمط المشاركة</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3-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حيث يهتم الإداري في هذه المرحلة بالعلاقات الإنسانية بشكل يفوق اهتمامه بالعمل ” عال في المساندة ومنخفض في التوجيه ” ويناسب هذا النمط الأشخاص الذين يتأرجح مستوى نضجهم الوظيفي فوق رتبة متوسط ، ويكون المرؤوسين لديهم القدرة والمهارة اللازمة لإنجاز العمل وتناقص حاجتهم للإرشاد أو التوجيه وهذا يرفع معنوياتهم ويزيد في قوة العلاقات الإنسانية التي تربط بينه وبينهم</a:t>
            </a:r>
            <a:r>
              <a:rPr lang="ar-EG" sz="1800" kern="100" dirty="0">
                <a:effectLst/>
                <a:latin typeface="Alexandria" pitchFamily="2" charset="-78"/>
                <a:ea typeface="Calibri" panose="020F0502020204030204" pitchFamily="34"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800" kern="100" dirty="0">
                <a:effectLst/>
                <a:latin typeface="Alexandria" pitchFamily="2" charset="-78"/>
                <a:ea typeface="Calibri" panose="020F0502020204030204" pitchFamily="34" charset="0"/>
                <a:cs typeface="Alexandria" pitchFamily="2" charset="-78"/>
              </a:rPr>
              <a:t>نمط التفويض</a:t>
            </a:r>
            <a:r>
              <a:rPr lang="en-GB" sz="1800" kern="100" dirty="0">
                <a:effectLst/>
                <a:latin typeface="Alexandria" pitchFamily="2" charset="-78"/>
                <a:ea typeface="Calibri" panose="020F0502020204030204" pitchFamily="34" charset="0"/>
                <a:cs typeface="Alexandria" pitchFamily="2" charset="-78"/>
              </a:rPr>
              <a:t> </a:t>
            </a:r>
            <a:r>
              <a:rPr lang="ar-EG" sz="1800" kern="100" dirty="0">
                <a:effectLst/>
                <a:latin typeface="Alexandria" pitchFamily="2" charset="-78"/>
                <a:ea typeface="Calibri" panose="020F0502020204030204" pitchFamily="34" charset="0"/>
                <a:cs typeface="Alexandria" pitchFamily="2" charset="-78"/>
              </a:rPr>
              <a:t>4- </a:t>
            </a:r>
            <a:br>
              <a:rPr lang="en-GB" sz="1800" kern="100" dirty="0">
                <a:effectLst/>
                <a:latin typeface="Alexandria" pitchFamily="2" charset="-78"/>
                <a:ea typeface="Calibri" panose="020F0502020204030204" pitchFamily="34" charset="0"/>
                <a:cs typeface="Alexandria" pitchFamily="2" charset="-78"/>
              </a:rPr>
            </a:br>
            <a:r>
              <a:rPr lang="ar-SA" sz="1800" kern="100" dirty="0">
                <a:effectLst/>
                <a:latin typeface="Alexandria" pitchFamily="2" charset="-78"/>
                <a:ea typeface="Calibri" panose="020F0502020204030204" pitchFamily="34" charset="0"/>
                <a:cs typeface="Alexandria" pitchFamily="2" charset="-78"/>
              </a:rPr>
              <a:t>يتناسب هذا النمط الذي تنخفض فيه عمليات التوجيه والمساندة مع الأشخاص ذوي الاستعداد الوظيفي المرتفع ، أي الأشخاص الذين يزاولون عملهم بوعي كامل ، ودقة مدروسة ، مما يؤهلهم لمشاطرة القائد في إدارة شؤون المؤسسة التي يعملون فيها كجيل مؤهل للقيادة</a:t>
            </a:r>
            <a:r>
              <a:rPr lang="ar-EG" sz="1800" kern="100" dirty="0">
                <a:effectLst/>
                <a:latin typeface="Alexandria" pitchFamily="2" charset="-78"/>
                <a:ea typeface="Calibri" panose="020F0502020204030204" pitchFamily="34"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algn="r"/>
            <a:r>
              <a:rPr lang="ar-SA" sz="1800" dirty="0">
                <a:effectLst/>
                <a:latin typeface="Alexandria" pitchFamily="2" charset="-78"/>
                <a:ea typeface="Calibri" panose="020F0502020204030204" pitchFamily="34" charset="0"/>
                <a:cs typeface="Alexandria" pitchFamily="2" charset="-78"/>
              </a:rPr>
              <a:t>وجميعها أنماط تعتمد أولاً وأخيراً على مدى قدرة القائد وشخصيته وتعاون البيئة المحيطة معه للوصول للأهداف المرجوة والمنتجات العالية الجودة ، واكساب الناس الثقة بما لديه </a:t>
            </a:r>
            <a:endParaRPr 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542252"/>
          </a:xfrm>
          <a:prstGeom prst="rect">
            <a:avLst/>
          </a:prstGeom>
          <a:noFill/>
        </p:spPr>
        <p:txBody>
          <a:bodyPr wrap="square" rtlCol="0">
            <a:spAutoFit/>
          </a:bodyPr>
          <a:lstStyle/>
          <a:p>
            <a:pPr algn="r">
              <a:lnSpc>
                <a:spcPct val="107000"/>
              </a:lnSpc>
              <a:spcAft>
                <a:spcPts val="800"/>
              </a:spcAft>
            </a:pPr>
            <a:r>
              <a:rPr lang="ar-SA" b="1" kern="100" dirty="0">
                <a:effectLst/>
                <a:latin typeface="Alexandria" pitchFamily="2" charset="-78"/>
                <a:ea typeface="Calibri" panose="020F0502020204030204" pitchFamily="34" charset="0"/>
                <a:cs typeface="Alexandria" pitchFamily="2" charset="-78"/>
              </a:rPr>
              <a:t>نظريات القيادة:  </a:t>
            </a:r>
            <a:endParaRPr lang="en-GB"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لقد شغلت ظاهرة القيادة معظم المهتمين بمجال الإدارة وكان طبيعياً أن يصدر بصددها آراء كثيرة وبحوث عديدة للوقوف على طبيعتها وأبعادها والمفاهيم والأسس المتعلقة بها وفيما يلي أهم النظريات الأساسية التي اهتمت بالقيادة ومعالمها ونتائجها</a:t>
            </a:r>
            <a:r>
              <a:rPr lang="en-GB" sz="1600" kern="1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نظرية السمات</a:t>
            </a:r>
            <a:br>
              <a:rPr lang="en-GB" sz="1600"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1- نظرية السمات:</a:t>
            </a:r>
          </a:p>
          <a:p>
            <a:pPr algn="r">
              <a:lnSpc>
                <a:spcPct val="107000"/>
              </a:lnSpc>
              <a:spcAft>
                <a:spcPts val="800"/>
              </a:spcAft>
            </a:pPr>
            <a:r>
              <a:rPr lang="ar-SA" sz="1600" dirty="0">
                <a:effectLst/>
                <a:latin typeface="Alexandria" pitchFamily="2" charset="-78"/>
                <a:ea typeface="Calibri" panose="020F0502020204030204" pitchFamily="34" charset="0"/>
                <a:cs typeface="Alexandria" pitchFamily="2" charset="-78"/>
              </a:rPr>
              <a:t>لقد انصب اهتمام الباحثين في مجال القيادة بصفة عامة على بيان الخصائص أو السمات الشخصية التي ينبغي أن تتوفر في القائد كي يكون قائداً أو إدارياً ولذا تسمى أيضاً بنظرية الصفات أو الخصائص</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وتقوم هذه النظرية في تفسيرها للقيادة على مفهوم أساسي مؤداه : ” إنّ الفعالية في القيادة تتوقف على سمات وخصائص معينة تتسم بها شخصية القائد عن غيره ، كما أن توافر هذه السمات في شخص ما يجعل منه قائداً فعالاً</a:t>
            </a:r>
            <a:r>
              <a:rPr lang="en-GB" sz="1600" dirty="0">
                <a:effectLst/>
                <a:latin typeface="Alexandria" pitchFamily="2" charset="-78"/>
                <a:ea typeface="Calibri" panose="020F0502020204030204" pitchFamily="34" charset="0"/>
                <a:cs typeface="Alexandria" pitchFamily="2" charset="-78"/>
              </a:rPr>
              <a:t> </a:t>
            </a:r>
            <a:r>
              <a:rPr lang="en-GB" sz="1800" dirty="0">
                <a:effectLst/>
                <a:latin typeface="Trebuchet MS" panose="020B0603020202020204" pitchFamily="34" charset="0"/>
                <a:ea typeface="Calibri" panose="020F0502020204030204" pitchFamily="34" charset="0"/>
                <a:cs typeface="Times New Roman" panose="02020603050405020304" pitchFamily="18" charset="0"/>
              </a:rPr>
              <a:t>”</a:t>
            </a:r>
            <a:br>
              <a:rPr lang="en-GB" sz="1800" dirty="0">
                <a:effectLst/>
                <a:latin typeface="Trebuchet MS" panose="020B0603020202020204" pitchFamily="34" charset="0"/>
                <a:ea typeface="Calibri" panose="020F0502020204030204" pitchFamily="34" charset="0"/>
                <a:cs typeface="Times New Roman" panose="02020603050405020304" pitchFamily="18" charset="0"/>
              </a:rPr>
            </a:br>
            <a:r>
              <a:rPr lang="ar-EG" sz="2800" kern="0" dirty="0">
                <a:effectLst/>
                <a:ea typeface="Times New Roman" panose="02020603050405020304" pitchFamily="18" charset="0"/>
                <a:cs typeface="Simplified Arabic" panose="02020603050405020304" pitchFamily="18" charset="-78"/>
              </a:rPr>
              <a:t>                                                                </a:t>
            </a:r>
            <a:endParaRPr lang="en-US" sz="28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053080"/>
          </a:xfrm>
          <a:prstGeom prst="rect">
            <a:avLst/>
          </a:prstGeom>
          <a:noFill/>
        </p:spPr>
        <p:txBody>
          <a:bodyPr wrap="square" rtlCol="0">
            <a:spAutoFit/>
          </a:bodyPr>
          <a:lstStyle/>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وفي ضوء هذا المفهوم تركزت جهود أنصار هذه النظرية حول الكشف عن مجموعة السمات المشتركة التي تميز القادة الناجحين ووجدت أن القادة يتميزون بالطول وضخامة الحجم وأصح جسماً وأحسن مظهراً وأذكى عقلاً وأكثر ثقة بالنفس وأنشط اجتماعياً وأكثر طموحاً وسيطرة ومرحاً</a:t>
            </a: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وتركز هذه النظرية على أن السمات تورث ولا تكتسب ولا يشترط للقائد مؤهلات تجعله قائداً</a:t>
            </a:r>
            <a:r>
              <a:rPr lang="ar-EG" sz="1600" kern="1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من أهم الانتقادات على هذه النظرية</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إن الصفات الشخصية وحدها غير كافية في جعل المدير أو القائد ناجحاً</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ar-SA" sz="1600" kern="100" dirty="0">
                <a:effectLst/>
                <a:latin typeface="Alexandria" pitchFamily="2" charset="-78"/>
                <a:ea typeface="Calibri" panose="020F0502020204030204" pitchFamily="34" charset="0"/>
                <a:cs typeface="Alexandria" pitchFamily="2" charset="-78"/>
              </a:rPr>
              <a:t>أن تفسير القيادة بالموروثة فقط أمراً مرفوضاً لأنه يوجد من لديه سمات القيادة ولم يحصل عليها والعكس صحيح</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يعاب على هذه النظرية أن السمات لا يمكن قياسها نسبياً فهي غير ملموسة</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ar-SA" sz="1600" kern="100" dirty="0">
                <a:effectLst/>
                <a:latin typeface="Alexandria" pitchFamily="2" charset="-78"/>
                <a:ea typeface="Calibri" panose="020F0502020204030204" pitchFamily="34" charset="0"/>
                <a:cs typeface="Alexandria" pitchFamily="2" charset="-78"/>
              </a:rPr>
              <a:t>اختلافها مع التطبيق العملي السليم لعدم وجود سمات رئيسية مشتركة بين شخصيات جميع القادة</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ar-SA" sz="1600" kern="100" dirty="0">
                <a:effectLst/>
                <a:latin typeface="Alexandria" pitchFamily="2" charset="-78"/>
                <a:ea typeface="Calibri" panose="020F0502020204030204" pitchFamily="34" charset="0"/>
                <a:cs typeface="Alexandria" pitchFamily="2" charset="-78"/>
              </a:rPr>
              <a:t>سمات القائد تختلف باختلاف الجماعة فالسمات التي تصلح لجماعة لا تصلح لغيرها</a:t>
            </a:r>
            <a:r>
              <a:rPr lang="en-GB" sz="1600" kern="100" dirty="0">
                <a:effectLst/>
                <a:latin typeface="Alexandria" pitchFamily="2" charset="-78"/>
                <a:ea typeface="Calibri" panose="020F0502020204030204" pitchFamily="34" charset="0"/>
                <a:cs typeface="Alexandria" pitchFamily="2" charset="-78"/>
              </a:rPr>
              <a:t> </a:t>
            </a: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7865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911268"/>
            <a:ext cx="10487692" cy="3246851"/>
          </a:xfrm>
          <a:prstGeom prst="rect">
            <a:avLst/>
          </a:prstGeom>
          <a:noFill/>
        </p:spPr>
        <p:txBody>
          <a:bodyPr wrap="square" rtlCol="0">
            <a:spAutoFit/>
          </a:bodyPr>
          <a:lstStyle/>
          <a:p>
            <a:pPr algn="r">
              <a:lnSpc>
                <a:spcPct val="107000"/>
              </a:lnSpc>
              <a:spcAft>
                <a:spcPts val="800"/>
              </a:spcAft>
            </a:pPr>
            <a:r>
              <a:rPr lang="ar-EG" b="1" kern="100" dirty="0">
                <a:effectLst/>
                <a:latin typeface="Alexandria" pitchFamily="2" charset="-78"/>
                <a:ea typeface="Calibri" panose="020F0502020204030204" pitchFamily="34" charset="0"/>
                <a:cs typeface="Alexandria" pitchFamily="2" charset="-78"/>
              </a:rPr>
              <a:t>2- </a:t>
            </a:r>
            <a:r>
              <a:rPr lang="ar-SA" b="1" kern="100" dirty="0">
                <a:effectLst/>
                <a:latin typeface="Alexandria" pitchFamily="2" charset="-78"/>
                <a:ea typeface="Calibri" panose="020F0502020204030204" pitchFamily="34" charset="0"/>
                <a:cs typeface="Alexandria" pitchFamily="2" charset="-78"/>
              </a:rPr>
              <a:t>النظرية </a:t>
            </a:r>
            <a:r>
              <a:rPr lang="ar-SA" b="1" kern="100" dirty="0" err="1">
                <a:effectLst/>
                <a:latin typeface="Alexandria" pitchFamily="2" charset="-78"/>
                <a:ea typeface="Calibri" panose="020F0502020204030204" pitchFamily="34" charset="0"/>
                <a:cs typeface="Alexandria" pitchFamily="2" charset="-78"/>
              </a:rPr>
              <a:t>الموقفية</a:t>
            </a:r>
            <a:endParaRPr lang="ar-EG"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وتقوم هذه النظرية على أساس أن القائد وليد الموقف ، وأن المواقف هي التي تبرز القيادات وتكشف عن إمكانياتهم الحقيقية في القيادة ، فالقيادة في نظرها وليدة الموقف ، وأن القيادة لا تتوقف على الصفات الشخصية التي يتمتع بها القائد ، بل إن القيادة هي نتيجة مباشرة للتفاعل بين الناس في مواقف معينة وتمتاز هذه النظرية بحريتها فهي لا تقصر القيادة على عدد محدد من الناس وتركز سلوك القائد في عدة عوامل أهمها</a:t>
            </a:r>
            <a:r>
              <a:rPr lang="ar-EG" sz="1600" kern="100" dirty="0">
                <a:effectLst/>
                <a:latin typeface="Alexandria" pitchFamily="2" charset="-78"/>
                <a:ea typeface="Calibri" panose="020F0502020204030204" pitchFamily="34" charset="0"/>
                <a:cs typeface="Alexandria" pitchFamily="2" charset="-78"/>
              </a:rPr>
              <a:t>:</a:t>
            </a:r>
          </a:p>
          <a:p>
            <a:pPr algn="r">
              <a:lnSpc>
                <a:spcPct val="107000"/>
              </a:lnSpc>
              <a:spcAft>
                <a:spcPts val="800"/>
              </a:spcAft>
            </a:pP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أنها درست عدداً محدوداً من العناصر المكونة للموقف الذي يتم فيه عملية القيادة ذاتها</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ليس هناك اتفاق تام بين الدراسات </a:t>
            </a:r>
            <a:r>
              <a:rPr lang="ar-SA" sz="1600" kern="100" dirty="0" err="1">
                <a:effectLst/>
                <a:latin typeface="Alexandria" pitchFamily="2" charset="-78"/>
                <a:ea typeface="Calibri" panose="020F0502020204030204" pitchFamily="34" charset="0"/>
                <a:cs typeface="Alexandria" pitchFamily="2" charset="-78"/>
              </a:rPr>
              <a:t>الموقفية</a:t>
            </a:r>
            <a:r>
              <a:rPr lang="ar-SA" sz="1600" kern="100" dirty="0">
                <a:effectLst/>
                <a:latin typeface="Alexandria" pitchFamily="2" charset="-78"/>
                <a:ea typeface="Calibri" panose="020F0502020204030204" pitchFamily="34" charset="0"/>
                <a:cs typeface="Alexandria" pitchFamily="2" charset="-78"/>
              </a:rPr>
              <a:t> حول عناصر الموقف التي يمكن على ضوئها تحديد نمط القيادة</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التركيز على موقف فقط في الاعتبار الأول عند تحديد النمط القيادي الفعال لا يعني ظهور قائد ناجح</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إغفالها لطبيعة التفاعل الذي يمكن أن يحدث بين جميع المتغيرات وتأثيره على أنماط القيادة</a:t>
            </a:r>
            <a:r>
              <a:rPr lang="en-GB" sz="1600" kern="100" dirty="0">
                <a:effectLst/>
                <a:latin typeface="Alexandria" pitchFamily="2" charset="-78"/>
                <a:ea typeface="Calibri" panose="020F0502020204030204" pitchFamily="34" charset="0"/>
                <a:cs typeface="Alexandria" pitchFamily="2" charset="-78"/>
              </a:rPr>
              <a:t> </a:t>
            </a:r>
            <a:r>
              <a:rPr lang="ar-EG" sz="1600" kern="100" dirty="0">
                <a:effectLst/>
                <a:latin typeface="Alexandria" pitchFamily="2" charset="-78"/>
                <a:ea typeface="Calibri" panose="020F0502020204030204" pitchFamily="34" charset="0"/>
                <a:cs typeface="Alexandria" pitchFamily="2" charset="-78"/>
              </a:rPr>
              <a:t>- </a:t>
            </a:r>
            <a:br>
              <a:rPr lang="en-GB" sz="1600" kern="100" dirty="0">
                <a:effectLst/>
                <a:latin typeface="Alexandria" pitchFamily="2" charset="-78"/>
                <a:ea typeface="Calibri" panose="020F0502020204030204" pitchFamily="34" charset="0"/>
                <a:cs typeface="Alexandria" pitchFamily="2" charset="-78"/>
              </a:rPr>
            </a:br>
            <a:r>
              <a:rPr lang="ar-EG" sz="1600" kern="100" dirty="0">
                <a:effectLst/>
                <a:latin typeface="Alexandria" pitchFamily="2" charset="-78"/>
                <a:ea typeface="Calibri" panose="020F0502020204030204" pitchFamily="34" charset="0"/>
                <a:cs typeface="Alexandria" pitchFamily="2" charset="-78"/>
              </a:rPr>
              <a:t>.</a:t>
            </a:r>
            <a:r>
              <a:rPr lang="en-GB" sz="1600" kern="100" dirty="0">
                <a:effectLst/>
                <a:latin typeface="Alexandria" pitchFamily="2" charset="-78"/>
                <a:ea typeface="Calibri" panose="020F0502020204030204" pitchFamily="34" charset="0"/>
                <a:cs typeface="Alexandria" pitchFamily="2" charset="-78"/>
              </a:rPr>
              <a:t> </a:t>
            </a:r>
            <a:r>
              <a:rPr lang="ar-SA" sz="1600" kern="100" dirty="0">
                <a:effectLst/>
                <a:latin typeface="Alexandria" pitchFamily="2" charset="-78"/>
                <a:ea typeface="Calibri" panose="020F0502020204030204" pitchFamily="34" charset="0"/>
                <a:cs typeface="Alexandria" pitchFamily="2" charset="-78"/>
              </a:rPr>
              <a:t>لا يمكن التعميم في هذه النظرية لاختلاف المواقف والسلوكيات القيادية</a:t>
            </a:r>
            <a:r>
              <a:rPr lang="en-GB" sz="1600" kern="100" dirty="0">
                <a:effectLst/>
                <a:latin typeface="Alexandria" pitchFamily="2" charset="-78"/>
                <a:ea typeface="Calibri" panose="020F0502020204030204" pitchFamily="34" charset="0"/>
                <a:cs typeface="Alexandria" pitchFamily="2" charset="-78"/>
              </a:rPr>
              <a:t> </a:t>
            </a: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2986459"/>
          </a:xfrm>
          <a:prstGeom prst="rect">
            <a:avLst/>
          </a:prstGeom>
          <a:noFill/>
        </p:spPr>
        <p:txBody>
          <a:bodyPr wrap="square" rtlCol="0">
            <a:spAutoFit/>
          </a:bodyPr>
          <a:lstStyle/>
          <a:p>
            <a:pPr algn="r" rtl="1">
              <a:lnSpc>
                <a:spcPct val="107000"/>
              </a:lnSpc>
              <a:spcAft>
                <a:spcPts val="800"/>
              </a:spcAft>
            </a:pPr>
            <a:r>
              <a:rPr lang="ar-EG" sz="2000" kern="100" dirty="0">
                <a:effectLst/>
                <a:latin typeface="Alexandria" pitchFamily="2" charset="-78"/>
                <a:ea typeface="Calibri" panose="020F0502020204030204" pitchFamily="34" charset="0"/>
                <a:cs typeface="Alexandria" pitchFamily="2" charset="-78"/>
              </a:rPr>
              <a:t>3</a:t>
            </a:r>
            <a:r>
              <a:rPr lang="ar-SA" sz="2000" kern="100" dirty="0">
                <a:effectLst/>
                <a:latin typeface="Alexandria" pitchFamily="2" charset="-78"/>
                <a:ea typeface="Calibri" panose="020F0502020204030204" pitchFamily="34" charset="0"/>
                <a:cs typeface="Alexandria" pitchFamily="2" charset="-78"/>
              </a:rPr>
              <a:t>- النظرية الوظيفية </a:t>
            </a:r>
            <a:endParaRPr lang="en-GB" sz="2000" kern="1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تقوم هذه النظرية على الجمع بين النظريتين السابقتين السمات والمواقف إذ يعتبر النظرية الوظيفية أن القيادة تقوم في جوهرها على التفاعل الوظيفي بين الشخصية بكل مقوماتها وبين الظروف </a:t>
            </a:r>
            <a:r>
              <a:rPr lang="ar-SA" sz="1600" dirty="0" err="1">
                <a:effectLst/>
                <a:latin typeface="Alexandria" pitchFamily="2" charset="-78"/>
                <a:ea typeface="Calibri" panose="020F0502020204030204" pitchFamily="34" charset="0"/>
                <a:cs typeface="Alexandria" pitchFamily="2" charset="-78"/>
              </a:rPr>
              <a:t>الموقفية</a:t>
            </a:r>
            <a:r>
              <a:rPr lang="ar-SA" sz="1600" dirty="0">
                <a:effectLst/>
                <a:latin typeface="Alexandria" pitchFamily="2" charset="-78"/>
                <a:ea typeface="Calibri" panose="020F0502020204030204" pitchFamily="34" charset="0"/>
                <a:cs typeface="Alexandria" pitchFamily="2" charset="-78"/>
              </a:rPr>
              <a:t> والسيئة المحيطة بها ، فهي تهتم بدراسة المواقف التي تعمل فيها القيادة والجماعة من ناحية أخرى ، وبذلك تحدد القيادة في ضوء النظرية الوظيفية في إطار الوظائف والأشخاص الذين يقومون بها طبقاً لحجم ما يقوم له كل منهم في هذه الوظائف</a:t>
            </a:r>
            <a:r>
              <a:rPr lang="ar-EG" sz="1600" dirty="0">
                <a:effectLst/>
                <a:latin typeface="Alexandria" pitchFamily="2" charset="-78"/>
                <a:ea typeface="Calibri" panose="020F0502020204030204" pitchFamily="34" charset="0"/>
                <a:cs typeface="Alexandria" pitchFamily="2" charset="-78"/>
              </a:rPr>
              <a:t>.</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ومن هذه الوظائف</a:t>
            </a:r>
            <a:r>
              <a:rPr lang="ar-EG" sz="1600" dirty="0">
                <a:effectLst/>
                <a:latin typeface="Alexandria" pitchFamily="2" charset="-78"/>
                <a:ea typeface="Calibri" panose="020F0502020204030204" pitchFamily="34" charset="0"/>
                <a:cs typeface="Alexandria" pitchFamily="2" charset="-78"/>
              </a:rPr>
              <a:t>:</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تحقيق أهداف الجماعة</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الاهتمام بالعمل أو المهام وتركيز القائد على أداء العمل وتنظيمه</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المحافظة على العضوية</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ترشيد سلوك القائد لأنه قدوة للعاملين لديه </a:t>
            </a:r>
            <a:endParaRPr lang="en-GB" sz="1600"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92727" y="1911268"/>
            <a:ext cx="10737273" cy="3952364"/>
          </a:xfrm>
          <a:prstGeom prst="rect">
            <a:avLst/>
          </a:prstGeom>
          <a:noFill/>
        </p:spPr>
        <p:txBody>
          <a:bodyPr wrap="square" rtlCol="0">
            <a:spAutoFit/>
          </a:bodyPr>
          <a:lstStyle/>
          <a:p>
            <a:pPr indent="457200" algn="r" rtl="1">
              <a:lnSpc>
                <a:spcPts val="1690"/>
              </a:lnSpc>
              <a:spcAft>
                <a:spcPts val="800"/>
              </a:spcAft>
            </a:pPr>
            <a:r>
              <a:rPr lang="ar-EG" sz="2800" dirty="0">
                <a:effectLst/>
                <a:latin typeface="Alexandria" pitchFamily="2" charset="-78"/>
                <a:ea typeface="Calibri" panose="020F0502020204030204" pitchFamily="34" charset="0"/>
                <a:cs typeface="Alexandria" pitchFamily="2" charset="-78"/>
              </a:rPr>
              <a:t>4</a:t>
            </a:r>
            <a:r>
              <a:rPr lang="ar-SA" b="1" dirty="0">
                <a:effectLst/>
                <a:latin typeface="Alexandria" pitchFamily="2" charset="-78"/>
                <a:ea typeface="Calibri" panose="020F0502020204030204" pitchFamily="34" charset="0"/>
                <a:cs typeface="Alexandria" pitchFamily="2" charset="-78"/>
              </a:rPr>
              <a:t>- نظرية </a:t>
            </a:r>
            <a:r>
              <a:rPr lang="ar-SA" b="1" dirty="0" err="1">
                <a:effectLst/>
                <a:latin typeface="Alexandria" pitchFamily="2" charset="-78"/>
                <a:ea typeface="Calibri" panose="020F0502020204030204" pitchFamily="34" charset="0"/>
                <a:cs typeface="Alexandria" pitchFamily="2" charset="-78"/>
              </a:rPr>
              <a:t>ليكرت</a:t>
            </a:r>
            <a:r>
              <a:rPr lang="ar-SA" b="1" dirty="0">
                <a:effectLst/>
                <a:latin typeface="Alexandria" pitchFamily="2" charset="-78"/>
                <a:ea typeface="Calibri" panose="020F0502020204030204" pitchFamily="34" charset="0"/>
                <a:cs typeface="Alexandria" pitchFamily="2" charset="-78"/>
              </a:rPr>
              <a:t> في القيادة </a:t>
            </a:r>
            <a:endParaRPr lang="ar-EG" b="1"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EG"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لقد استطاع </a:t>
            </a:r>
            <a:r>
              <a:rPr lang="ar-SA" sz="1600" dirty="0" err="1">
                <a:effectLst/>
                <a:latin typeface="Alexandria" pitchFamily="2" charset="-78"/>
                <a:ea typeface="Calibri" panose="020F0502020204030204" pitchFamily="34" charset="0"/>
                <a:cs typeface="Alexandria" pitchFamily="2" charset="-78"/>
              </a:rPr>
              <a:t>ليكرت</a:t>
            </a:r>
            <a:r>
              <a:rPr lang="ar-SA" sz="1600" dirty="0">
                <a:effectLst/>
                <a:latin typeface="Alexandria" pitchFamily="2" charset="-78"/>
                <a:ea typeface="Calibri" panose="020F0502020204030204" pitchFamily="34" charset="0"/>
                <a:cs typeface="Alexandria" pitchFamily="2" charset="-78"/>
              </a:rPr>
              <a:t> تحديد مميزات القيادة عن طريق مقارنة سلوك المشرفين في المجموعات</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ذات الإنتاجية العالية والمجموعات ذات الإنتاجية المنخفضة ، </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وقد وجد </a:t>
            </a:r>
            <a:r>
              <a:rPr lang="ar-SA" sz="1600" dirty="0" err="1">
                <a:effectLst/>
                <a:latin typeface="Alexandria" pitchFamily="2" charset="-78"/>
                <a:ea typeface="Calibri" panose="020F0502020204030204" pitchFamily="34" charset="0"/>
                <a:cs typeface="Alexandria" pitchFamily="2" charset="-78"/>
              </a:rPr>
              <a:t>ليكرت</a:t>
            </a:r>
            <a:r>
              <a:rPr lang="ar-SA" sz="1600" dirty="0">
                <a:effectLst/>
                <a:latin typeface="Alexandria" pitchFamily="2" charset="-78"/>
                <a:ea typeface="Calibri" panose="020F0502020204030204" pitchFamily="34" charset="0"/>
                <a:cs typeface="Alexandria" pitchFamily="2" charset="-78"/>
              </a:rPr>
              <a:t> بأن</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المشرفين</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ذوي الإنتاجية العالية تميزوا بمشاركة محدودة في التنفيذ الفعلي للعمل ، وأنهم</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مهتمون</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 بالأفراد وحرية أكبر لمرؤوسيهم في اتخاذ القرار وطرق العمل</a:t>
            </a:r>
            <a:r>
              <a:rPr lang="en-GB"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وتوصل </a:t>
            </a:r>
            <a:r>
              <a:rPr lang="ar-SA" sz="1600" dirty="0" err="1">
                <a:effectLst/>
                <a:latin typeface="Alexandria" pitchFamily="2" charset="-78"/>
                <a:ea typeface="Calibri" panose="020F0502020204030204" pitchFamily="34" charset="0"/>
                <a:cs typeface="Alexandria" pitchFamily="2" charset="-78"/>
              </a:rPr>
              <a:t>ليكرت</a:t>
            </a:r>
            <a:r>
              <a:rPr lang="ar-SA" sz="1600" dirty="0">
                <a:effectLst/>
                <a:latin typeface="Alexandria" pitchFamily="2" charset="-78"/>
                <a:ea typeface="Calibri" panose="020F0502020204030204" pitchFamily="34" charset="0"/>
                <a:cs typeface="Alexandria" pitchFamily="2" charset="-78"/>
              </a:rPr>
              <a:t> بشكل عام إلى أن القيادة والديمقراطية تعطي نتائج أفضل من القيادة</a:t>
            </a:r>
            <a:endParaRPr lang="ar-EG" sz="1600" dirty="0">
              <a:effectLst/>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endParaRPr lang="ar-EG" sz="1600" dirty="0">
              <a:latin typeface="Alexandria" pitchFamily="2" charset="-78"/>
              <a:ea typeface="Calibri" panose="020F0502020204030204" pitchFamily="34" charset="0"/>
              <a:cs typeface="Alexandria" pitchFamily="2" charset="-78"/>
            </a:endParaRPr>
          </a:p>
          <a:p>
            <a:pPr indent="457200" algn="r" rtl="1">
              <a:lnSpc>
                <a:spcPts val="1690"/>
              </a:lnSpc>
              <a:spcAft>
                <a:spcPts val="800"/>
              </a:spcAft>
            </a:pPr>
            <a:r>
              <a:rPr lang="ar-SA" sz="1600" dirty="0">
                <a:effectLst/>
                <a:latin typeface="Alexandria" pitchFamily="2" charset="-78"/>
                <a:ea typeface="Calibri" panose="020F0502020204030204" pitchFamily="34" charset="0"/>
                <a:cs typeface="Alexandria" pitchFamily="2" charset="-78"/>
              </a:rPr>
              <a:t> الأوتوقراطية</a:t>
            </a:r>
            <a:r>
              <a:rPr lang="ar-EG" sz="16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582030"/>
            <a:ext cx="10418419" cy="4160754"/>
          </a:xfrm>
          <a:prstGeom prst="rect">
            <a:avLst/>
          </a:prstGeom>
          <a:noFill/>
        </p:spPr>
        <p:txBody>
          <a:bodyPr wrap="square" rtlCol="0">
            <a:spAutoFit/>
          </a:bodyPr>
          <a:lstStyle/>
          <a:p>
            <a:pPr algn="r">
              <a:lnSpc>
                <a:spcPct val="107000"/>
              </a:lnSpc>
              <a:spcAft>
                <a:spcPts val="800"/>
              </a:spcAft>
            </a:pPr>
            <a:r>
              <a:rPr lang="en-GB" sz="1400" kern="100" dirty="0">
                <a:effectLst/>
                <a:latin typeface="Alexandria" pitchFamily="2" charset="-78"/>
                <a:ea typeface="Calibri" panose="020F0502020204030204" pitchFamily="34" charset="0"/>
                <a:cs typeface="Alexandria" pitchFamily="2" charset="-78"/>
              </a:rPr>
              <a:t> </a:t>
            </a:r>
            <a:endParaRPr lang="en-GB" sz="1400"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400" b="1" kern="100" dirty="0">
                <a:effectLst/>
                <a:latin typeface="Alexandria" pitchFamily="2" charset="-78"/>
                <a:ea typeface="Calibri" panose="020F0502020204030204" pitchFamily="34" charset="0"/>
                <a:cs typeface="Alexandria" pitchFamily="2" charset="-78"/>
              </a:rPr>
              <a:t>6- نظرية بلاك </a:t>
            </a:r>
            <a:r>
              <a:rPr lang="ar-SA" sz="1400" b="1" kern="100" dirty="0" err="1">
                <a:effectLst/>
                <a:latin typeface="Alexandria" pitchFamily="2" charset="-78"/>
                <a:ea typeface="Calibri" panose="020F0502020204030204" pitchFamily="34" charset="0"/>
                <a:cs typeface="Alexandria" pitchFamily="2" charset="-78"/>
              </a:rPr>
              <a:t>وموتون</a:t>
            </a:r>
            <a:r>
              <a:rPr lang="ar-SA" sz="1400" b="1" kern="100" dirty="0">
                <a:effectLst/>
                <a:latin typeface="Alexandria" pitchFamily="2" charset="-78"/>
                <a:ea typeface="Calibri" panose="020F0502020204030204" pitchFamily="34"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400" kern="100" dirty="0">
                <a:effectLst/>
                <a:latin typeface="Alexandria" pitchFamily="2" charset="-78"/>
                <a:ea typeface="Calibri" panose="020F0502020204030204" pitchFamily="34" charset="0"/>
                <a:cs typeface="Alexandria" pitchFamily="2" charset="-78"/>
              </a:rPr>
              <a:t>تمكن كل من بلاك </a:t>
            </a:r>
            <a:r>
              <a:rPr lang="ar-SA" sz="1400" kern="100" dirty="0" err="1">
                <a:effectLst/>
                <a:latin typeface="Alexandria" pitchFamily="2" charset="-78"/>
                <a:ea typeface="Calibri" panose="020F0502020204030204" pitchFamily="34" charset="0"/>
                <a:cs typeface="Alexandria" pitchFamily="2" charset="-78"/>
              </a:rPr>
              <a:t>وموتون</a:t>
            </a:r>
            <a:r>
              <a:rPr lang="ar-SA" sz="1400" kern="100" dirty="0">
                <a:effectLst/>
                <a:latin typeface="Alexandria" pitchFamily="2" charset="-78"/>
                <a:ea typeface="Calibri" panose="020F0502020204030204" pitchFamily="34" charset="0"/>
                <a:cs typeface="Alexandria" pitchFamily="2" charset="-78"/>
              </a:rPr>
              <a:t> من صياغة ما يسمى بالشبكة الإدارية وقد حددوا فيها أبعاد العلاقات التي تربط بين نمطي القيادة ، وهما النمط الذي يهتم بالإنتاج والآخر الذي يهتم بالعلاقات</a:t>
            </a:r>
            <a:br>
              <a:rPr lang="en-GB" sz="1400" kern="100" dirty="0">
                <a:effectLst/>
                <a:latin typeface="Alexandria" pitchFamily="2" charset="-78"/>
                <a:ea typeface="Calibri" panose="020F0502020204030204" pitchFamily="34" charset="0"/>
                <a:cs typeface="Alexandria" pitchFamily="2" charset="-78"/>
              </a:rPr>
            </a:br>
            <a:r>
              <a:rPr lang="ar-SA" sz="1400" kern="100" dirty="0">
                <a:effectLst/>
                <a:latin typeface="Alexandria" pitchFamily="2" charset="-78"/>
                <a:ea typeface="Calibri" panose="020F0502020204030204" pitchFamily="34" charset="0"/>
                <a:cs typeface="Alexandria" pitchFamily="2" charset="-78"/>
              </a:rPr>
              <a:t>وقد ركزا على خمسة أنماط رئيسية هي</a:t>
            </a:r>
            <a:r>
              <a:rPr lang="ar-EG" sz="1400" kern="100" dirty="0">
                <a:effectLst/>
                <a:latin typeface="Alexandria" pitchFamily="2" charset="-78"/>
                <a:ea typeface="Calibri" panose="020F0502020204030204" pitchFamily="34" charset="0"/>
                <a:cs typeface="Alexandria" pitchFamily="2" charset="-78"/>
              </a:rPr>
              <a:t>:</a:t>
            </a:r>
            <a:br>
              <a:rPr lang="en-GB" sz="1400" kern="100" dirty="0">
                <a:effectLst/>
                <a:latin typeface="Alexandria" pitchFamily="2" charset="-78"/>
                <a:ea typeface="Calibri" panose="020F0502020204030204" pitchFamily="34" charset="0"/>
                <a:cs typeface="Alexandria" pitchFamily="2" charset="-78"/>
              </a:rPr>
            </a:br>
            <a:r>
              <a:rPr lang="ar-SA" sz="1400" kern="100" dirty="0">
                <a:effectLst/>
                <a:latin typeface="Alexandria" pitchFamily="2" charset="-78"/>
                <a:ea typeface="Calibri" panose="020F0502020204030204" pitchFamily="34" charset="0"/>
                <a:cs typeface="Alexandria" pitchFamily="2" charset="-78"/>
              </a:rPr>
              <a:t>السلبية : يتميز أسلوب القيادة فيه باهتمام ضعيف بالإنتاج والعلاقات الشخصية وعدم الإسهام في تحقيق أهداف المؤسسة والجماعة</a:t>
            </a:r>
            <a:r>
              <a:rPr lang="en-GB" sz="1400" kern="100" dirty="0">
                <a:effectLst/>
                <a:latin typeface="Alexandria" pitchFamily="2" charset="-78"/>
                <a:ea typeface="Calibri" panose="020F0502020204030204" pitchFamily="34" charset="0"/>
                <a:cs typeface="Alexandria" pitchFamily="2" charset="-78"/>
              </a:rPr>
              <a:t> </a:t>
            </a:r>
            <a:r>
              <a:rPr lang="ar-EG" sz="1400" kern="100" dirty="0">
                <a:effectLst/>
                <a:latin typeface="Alexandria" pitchFamily="2" charset="-78"/>
                <a:ea typeface="Calibri" panose="020F0502020204030204" pitchFamily="34" charset="0"/>
                <a:cs typeface="Alexandria" pitchFamily="2" charset="-78"/>
              </a:rPr>
              <a:t>-</a:t>
            </a:r>
            <a:br>
              <a:rPr lang="en-GB" sz="1400" kern="100" dirty="0">
                <a:effectLst/>
                <a:latin typeface="Alexandria" pitchFamily="2" charset="-78"/>
                <a:ea typeface="Calibri" panose="020F0502020204030204" pitchFamily="34" charset="0"/>
                <a:cs typeface="Alexandria" pitchFamily="2" charset="-78"/>
              </a:rPr>
            </a:br>
            <a:r>
              <a:rPr lang="ar-SA" sz="1400" kern="100" dirty="0">
                <a:effectLst/>
                <a:latin typeface="Alexandria" pitchFamily="2" charset="-78"/>
                <a:ea typeface="Calibri" panose="020F0502020204030204" pitchFamily="34" charset="0"/>
                <a:cs typeface="Alexandria" pitchFamily="2" charset="-78"/>
              </a:rPr>
              <a:t>الديكتاتورية : يتميز القائد باهتمام عال الإنتاج وضعيف بالعلاقات الشخصية والجماعة ، مما يؤدي إلى انخفاض الإنتاجية</a:t>
            </a:r>
            <a:r>
              <a:rPr lang="en-GB" sz="1400" kern="100" dirty="0">
                <a:effectLst/>
                <a:latin typeface="Alexandria" pitchFamily="2" charset="-78"/>
                <a:ea typeface="Calibri" panose="020F0502020204030204" pitchFamily="34" charset="0"/>
                <a:cs typeface="Alexandria" pitchFamily="2" charset="-78"/>
              </a:rPr>
              <a:t> </a:t>
            </a:r>
            <a:r>
              <a:rPr lang="ar-EG" sz="1400" kern="100" dirty="0">
                <a:effectLst/>
                <a:latin typeface="Alexandria" pitchFamily="2" charset="-78"/>
                <a:ea typeface="Calibri" panose="020F0502020204030204" pitchFamily="34" charset="0"/>
                <a:cs typeface="Alexandria" pitchFamily="2" charset="-78"/>
              </a:rPr>
              <a:t>-</a:t>
            </a:r>
            <a:br>
              <a:rPr lang="en-GB" sz="1400" kern="100" dirty="0">
                <a:effectLst/>
                <a:latin typeface="Alexandria" pitchFamily="2" charset="-78"/>
                <a:ea typeface="Calibri" panose="020F0502020204030204" pitchFamily="34" charset="0"/>
                <a:cs typeface="Alexandria" pitchFamily="2" charset="-78"/>
              </a:rPr>
            </a:br>
            <a:r>
              <a:rPr lang="ar-SA" sz="1400" kern="100" dirty="0">
                <a:effectLst/>
                <a:latin typeface="Alexandria" pitchFamily="2" charset="-78"/>
                <a:ea typeface="Calibri" panose="020F0502020204030204" pitchFamily="34" charset="0"/>
                <a:cs typeface="Alexandria" pitchFamily="2" charset="-78"/>
              </a:rPr>
              <a:t>العلاقات الإنسانية : يتميز أسلوب القيادة باهتمام ضعيف بالإنتاج واهتمام عال بالأفراد والعلاقات تكون جيدة لكن على حساب الإنتاج</a:t>
            </a:r>
            <a:r>
              <a:rPr lang="en-GB" sz="1400" kern="100" dirty="0">
                <a:effectLst/>
                <a:latin typeface="Alexandria" pitchFamily="2" charset="-78"/>
                <a:ea typeface="Calibri" panose="020F0502020204030204" pitchFamily="34" charset="0"/>
                <a:cs typeface="Alexandria" pitchFamily="2" charset="-78"/>
              </a:rPr>
              <a:t> </a:t>
            </a:r>
            <a:r>
              <a:rPr lang="ar-EG" sz="1400" kern="100" dirty="0">
                <a:effectLst/>
                <a:latin typeface="Alexandria" pitchFamily="2" charset="-78"/>
                <a:ea typeface="Calibri" panose="020F0502020204030204" pitchFamily="34" charset="0"/>
                <a:cs typeface="Alexandria" pitchFamily="2" charset="-78"/>
              </a:rPr>
              <a:t>-</a:t>
            </a:r>
            <a:br>
              <a:rPr lang="en-GB" sz="1400" kern="100" dirty="0">
                <a:effectLst/>
                <a:latin typeface="Alexandria" pitchFamily="2" charset="-78"/>
                <a:ea typeface="Calibri" panose="020F0502020204030204" pitchFamily="34" charset="0"/>
                <a:cs typeface="Alexandria" pitchFamily="2" charset="-78"/>
              </a:rPr>
            </a:br>
            <a:r>
              <a:rPr lang="ar-EG" sz="1400" kern="100" dirty="0">
                <a:effectLst/>
                <a:latin typeface="Alexandria" pitchFamily="2" charset="-78"/>
                <a:ea typeface="Calibri" panose="020F0502020204030204" pitchFamily="34" charset="0"/>
                <a:cs typeface="Alexandria" pitchFamily="2" charset="-78"/>
              </a:rPr>
              <a:t>- </a:t>
            </a:r>
            <a:r>
              <a:rPr lang="ar-SA" sz="1400" kern="100" dirty="0">
                <a:effectLst/>
                <a:latin typeface="Alexandria" pitchFamily="2" charset="-78"/>
                <a:ea typeface="Calibri" panose="020F0502020204030204" pitchFamily="34" charset="0"/>
                <a:cs typeface="Alexandria" pitchFamily="2" charset="-78"/>
              </a:rPr>
              <a:t>المتوازنة : يتميز أسلوب القيادة بالاعتدال في التعامل مع الأفراد والإنتاج يتصف الأسلوب هنا بالمرونة حيث إنتاج جيد مع علاقات إنسانية جيدة</a:t>
            </a:r>
            <a:r>
              <a:rPr lang="en-GB" sz="1400" kern="100" dirty="0">
                <a:effectLst/>
                <a:latin typeface="Alexandria" pitchFamily="2" charset="-78"/>
                <a:ea typeface="Calibri" panose="020F0502020204030204" pitchFamily="34" charset="0"/>
                <a:cs typeface="Alexandria" pitchFamily="2" charset="-78"/>
              </a:rPr>
              <a:t> .</a:t>
            </a:r>
            <a:br>
              <a:rPr lang="en-GB" sz="1400" kern="100" dirty="0">
                <a:effectLst/>
                <a:latin typeface="Alexandria" pitchFamily="2" charset="-78"/>
                <a:ea typeface="Calibri" panose="020F0502020204030204" pitchFamily="34" charset="0"/>
                <a:cs typeface="Alexandria" pitchFamily="2" charset="-78"/>
              </a:rPr>
            </a:br>
            <a:r>
              <a:rPr lang="ar-EG" sz="1400" kern="100" dirty="0">
                <a:effectLst/>
                <a:latin typeface="Alexandria" pitchFamily="2" charset="-78"/>
                <a:ea typeface="Calibri" panose="020F0502020204030204" pitchFamily="34" charset="0"/>
                <a:cs typeface="Alexandria" pitchFamily="2" charset="-78"/>
              </a:rPr>
              <a:t>- </a:t>
            </a:r>
            <a:r>
              <a:rPr lang="ar-SA" sz="1400" kern="100" dirty="0">
                <a:effectLst/>
                <a:latin typeface="Alexandria" pitchFamily="2" charset="-78"/>
                <a:ea typeface="Calibri" panose="020F0502020204030204" pitchFamily="34" charset="0"/>
                <a:cs typeface="Alexandria" pitchFamily="2" charset="-78"/>
              </a:rPr>
              <a:t>الإدارة بالمشاركة : يهتم القائد بروح الفريق الواحد والإنتاج على حد سواء للوصول إلى أقصى درجات الإنتاج . </a:t>
            </a:r>
            <a:endParaRPr lang="ar-EG" sz="1400"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sz="1400" kern="100" dirty="0">
                <a:effectLst/>
                <a:latin typeface="Alexandria" pitchFamily="2" charset="-78"/>
                <a:ea typeface="Calibri" panose="020F0502020204030204" pitchFamily="34" charset="0"/>
                <a:cs typeface="Alexandria" pitchFamily="2" charset="-78"/>
              </a:rPr>
              <a:t>وهذه القيادة تشجع العاملين على التخطيط والابتكار والتجديد والتكامل والاتصال مع جميع القنوات العاملة بديمقراطية</a:t>
            </a:r>
            <a:r>
              <a:rPr lang="en-GB" sz="1400" kern="100" dirty="0">
                <a:effectLst/>
                <a:latin typeface="Alexandria" pitchFamily="2" charset="-78"/>
                <a:ea typeface="Calibri" panose="020F0502020204030204" pitchFamily="34" charset="0"/>
                <a:cs typeface="Alexandria" pitchFamily="2" charset="-78"/>
              </a:rPr>
              <a:t> </a:t>
            </a:r>
            <a:r>
              <a:rPr lang="ar-EG" sz="1400" kern="100" dirty="0">
                <a:effectLst/>
                <a:latin typeface="Alexandria" pitchFamily="2" charset="-78"/>
                <a:ea typeface="Calibri" panose="020F0502020204030204" pitchFamily="34"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a:p>
            <a:r>
              <a:rPr lang="ar-SA" sz="1400" dirty="0">
                <a:effectLst/>
                <a:latin typeface="Alexandria" pitchFamily="2" charset="-78"/>
                <a:ea typeface="Calibri" panose="020F0502020204030204" pitchFamily="34" charset="0"/>
                <a:cs typeface="Alexandria" pitchFamily="2" charset="-78"/>
              </a:rPr>
              <a:t>نستنتج من ذلك أن الإدارة الناجحة تعتمد في الأساس على قيادة ناجحة ليستمر العمل والإنجاز وفشل القيادة يعني فشل الإدارة وفشل المؤسسة</a:t>
            </a:r>
            <a:r>
              <a:rPr lang="ar-EG" sz="1400" dirty="0">
                <a:effectLst/>
                <a:latin typeface="Alexandria" pitchFamily="2" charset="-78"/>
                <a:ea typeface="Calibri" panose="020F0502020204030204" pitchFamily="34" charset="0"/>
                <a:cs typeface="Alexandria" pitchFamily="2" charset="-78"/>
              </a:rPr>
              <a:t>.                                                                                                                                                                                 </a:t>
            </a:r>
            <a:r>
              <a:rPr lang="ar-SA" sz="1400" b="1" dirty="0">
                <a:effectLst/>
                <a:latin typeface="Alexandria" pitchFamily="2" charset="-78"/>
                <a:ea typeface="Calibri" panose="020F0502020204030204" pitchFamily="34" charset="0"/>
                <a:cs typeface="Alexandria" pitchFamily="2" charset="-78"/>
              </a:rPr>
              <a:t> </a:t>
            </a:r>
            <a:endParaRPr lang="en-GB" sz="1400" b="1" kern="100" dirty="0">
              <a:effectLst/>
              <a:highlight>
                <a:srgbClr val="FFFF00"/>
              </a:highligh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0462"/>
            <a:ext cx="10453255" cy="3386568"/>
          </a:xfrm>
          <a:prstGeom prst="rect">
            <a:avLst/>
          </a:prstGeom>
          <a:noFill/>
        </p:spPr>
        <p:txBody>
          <a:bodyPr wrap="square" rtlCol="0">
            <a:spAutoFit/>
          </a:bodyPr>
          <a:lstStyle/>
          <a:p>
            <a:pPr algn="r" rtl="1">
              <a:lnSpc>
                <a:spcPct val="107000"/>
              </a:lnSpc>
              <a:spcAft>
                <a:spcPts val="800"/>
              </a:spcAft>
            </a:pPr>
            <a:r>
              <a:rPr lang="ar-SA" b="1" kern="100" dirty="0">
                <a:effectLst/>
                <a:latin typeface="Trebuchet MS" panose="020B0603020202020204" pitchFamily="34" charset="0"/>
                <a:ea typeface="Calibri" panose="020F0502020204030204" pitchFamily="34" charset="0"/>
                <a:cs typeface="Times New Roman" panose="02020603050405020304" pitchFamily="18" charset="0"/>
              </a:rPr>
              <a:t>7- </a:t>
            </a:r>
            <a:r>
              <a:rPr lang="ar-SA" b="1" kern="100" dirty="0">
                <a:effectLst/>
                <a:latin typeface="Alexandria" pitchFamily="2" charset="-78"/>
                <a:ea typeface="Calibri" panose="020F0502020204030204" pitchFamily="34" charset="0"/>
                <a:cs typeface="Alexandria" pitchFamily="2" charset="-78"/>
              </a:rPr>
              <a:t>النظرية التفاعلية </a:t>
            </a:r>
            <a:endParaRPr lang="en-GB" b="1" kern="1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تقوم هذه النظرية على فكرة الامتزاج والتفاعل بين المتغيرات التي نادت بها نظرية السمات والنظرية الوظيفية ، فهي تأخذ في الاعتبار السمات الشخصية والظروف </a:t>
            </a:r>
            <a:r>
              <a:rPr lang="ar-SA" sz="1600" dirty="0" err="1">
                <a:effectLst/>
                <a:latin typeface="Alexandria" pitchFamily="2" charset="-78"/>
                <a:ea typeface="Calibri" panose="020F0502020204030204" pitchFamily="34" charset="0"/>
                <a:cs typeface="Alexandria" pitchFamily="2" charset="-78"/>
              </a:rPr>
              <a:t>الموقفية</a:t>
            </a:r>
            <a:r>
              <a:rPr lang="ar-SA" sz="1600" dirty="0">
                <a:effectLst/>
                <a:latin typeface="Alexandria" pitchFamily="2" charset="-78"/>
                <a:ea typeface="Calibri" panose="020F0502020204030204" pitchFamily="34" charset="0"/>
                <a:cs typeface="Alexandria" pitchFamily="2" charset="-78"/>
              </a:rPr>
              <a:t> والعوامل الوظيفية معاً . وتعطي النظرية أهمية كبرى لإدراك القائد لنفسه وللآخرين وإدراك الآخرين له ، فالقيادة هي عملية تفاعل اجتماعي ، وأنه لا يكفي النجاح للسمات والموقف للقائد بل أيضاً لجميع المتغيرات المحيطة بالموقف القيادي والمجموعة بشكل متكامل</a:t>
            </a:r>
            <a:r>
              <a:rPr lang="ar-EG" sz="1600" dirty="0">
                <a:effectLst/>
                <a:latin typeface="Alexandria" pitchFamily="2" charset="-78"/>
                <a:ea typeface="Calibri" panose="020F0502020204030204" pitchFamily="34" charset="0"/>
                <a:cs typeface="Alexandria" pitchFamily="2" charset="-78"/>
              </a:rPr>
              <a:t>.</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وتتفاعل مع القيادة مجموعة عوامل أساسية لنجاحها أهمها</a:t>
            </a:r>
            <a:r>
              <a:rPr lang="ar-EG" sz="1600" dirty="0">
                <a:effectLst/>
                <a:latin typeface="Alexandria" pitchFamily="2" charset="-78"/>
                <a:ea typeface="Calibri" panose="020F0502020204030204" pitchFamily="34" charset="0"/>
                <a:cs typeface="Alexandria" pitchFamily="2" charset="-78"/>
              </a:rPr>
              <a:t>:</a:t>
            </a:r>
          </a:p>
          <a:p>
            <a:pPr algn="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خصائص المدير الشخصية مثل الدوافع ، التجارب السابقة والتعليم</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خصائص المرؤوسين الشخصية وتشمل الحاجات والدوافع والتوقعات</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طبيعة العمل والجماعة والتنظيم</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الأنماط السلوكية للقائد والأساليب القيادية والنظام</a:t>
            </a:r>
            <a:r>
              <a:rPr lang="en-GB" sz="1600" dirty="0">
                <a:effectLst/>
                <a:latin typeface="Alexandria" pitchFamily="2" charset="-78"/>
                <a:ea typeface="Calibri" panose="020F0502020204030204" pitchFamily="34" charset="0"/>
                <a:cs typeface="Alexandria" pitchFamily="2" charset="-78"/>
              </a:rPr>
              <a:t> </a:t>
            </a:r>
            <a:r>
              <a:rPr lang="ar-EG" sz="1800" dirty="0">
                <a:effectLst/>
                <a:latin typeface="Trebuchet MS" panose="020B0603020202020204" pitchFamily="34" charset="0"/>
                <a:ea typeface="Calibri" panose="020F0502020204030204" pitchFamily="34" charset="0"/>
                <a:cs typeface="Times New Roman" panose="02020603050405020304" pitchFamily="18" charset="0"/>
              </a:rPr>
              <a:t>-</a:t>
            </a:r>
            <a:br>
              <a:rPr lang="en-GB" sz="1800" dirty="0">
                <a:effectLst/>
                <a:latin typeface="Trebuchet MS" panose="020B0603020202020204" pitchFamily="34" charset="0"/>
                <a:ea typeface="Calibri" panose="020F0502020204030204" pitchFamily="34" charset="0"/>
                <a:cs typeface="Times New Roman" panose="02020603050405020304" pitchFamily="18" charset="0"/>
              </a:rPr>
            </a:br>
            <a:endParaRPr lang="en-GB" sz="2400"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6437" y="1326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2252318"/>
            <a:ext cx="10453255" cy="2674386"/>
          </a:xfrm>
          <a:prstGeom prst="rect">
            <a:avLst/>
          </a:prstGeom>
          <a:noFill/>
        </p:spPr>
        <p:txBody>
          <a:bodyPr wrap="square" rtlCol="0">
            <a:spAutoFit/>
          </a:bodyPr>
          <a:lstStyle/>
          <a:p>
            <a:pPr algn="r">
              <a:lnSpc>
                <a:spcPct val="107000"/>
              </a:lnSpc>
              <a:spcAft>
                <a:spcPts val="800"/>
              </a:spcAft>
            </a:pPr>
            <a:r>
              <a:rPr lang="ar-EG" sz="1600" b="1" kern="0" dirty="0">
                <a:effectLst/>
                <a:latin typeface="Alexandria" pitchFamily="2" charset="-78"/>
                <a:ea typeface="Times New Roman" panose="02020603050405020304" pitchFamily="18" charset="0"/>
                <a:cs typeface="Alexandria" pitchFamily="2" charset="-78"/>
              </a:rPr>
              <a:t>خصائص القيادة التربوية:</a:t>
            </a:r>
            <a:endParaRPr lang="en-GB" sz="1600" kern="100" dirty="0">
              <a:effectLs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التخطيط لترجمة الأهداف التربوية البعيدة المدى إلى أهداف واقعية ممكنة التحقيق</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وضع سياسة تعليمية لمؤسسة تعكس السياسة العامة للتعليم مكيفة لمطالب وظروف الجماعة</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إدارة عمليات التفاعل الاجتماعي المحققة للأهداف في إطار المناهج المقررة</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التنسيق بين الأدوار لتجنب صراع الأدوار والقيام بالدور ضمن معايير مشتقة من أهداف</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صيانة بناء الجماعة من حيث توفير إمكانات الحراك الرأسي والأفقي وطرق الاتصال المنتظم</a:t>
            </a:r>
            <a:r>
              <a:rPr lang="en-GB"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تهيئة المناخ الصحي لعمل جماعي يمارس بروح الفريق</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أن يكون القائد حكماً ووسيطاً وقدوة لمرؤوسيه</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الثواب والعقاب في حالة الصواب والخطأ</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حراسة معايير السلوك التربوي في ضوء الأعراف والتقاليد والقوانين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17280" y="1775572"/>
            <a:ext cx="10812720" cy="3779111"/>
          </a:xfrm>
          <a:prstGeom prst="rect">
            <a:avLst/>
          </a:prstGeom>
          <a:noFill/>
        </p:spPr>
        <p:txBody>
          <a:bodyPr wrap="square" rtlCol="0">
            <a:spAutoFit/>
          </a:bodyPr>
          <a:lstStyle/>
          <a:p>
            <a:pPr algn="r">
              <a:lnSpc>
                <a:spcPct val="107000"/>
              </a:lnSpc>
              <a:spcAft>
                <a:spcPts val="800"/>
              </a:spcAft>
            </a:pPr>
            <a:r>
              <a:rPr lang="ar-SA" sz="1600" kern="100" dirty="0">
                <a:effectLst/>
                <a:latin typeface="Alexandria" pitchFamily="2" charset="-78"/>
                <a:ea typeface="Calibri" panose="020F0502020204030204" pitchFamily="34" charset="0"/>
                <a:cs typeface="Alexandria" pitchFamily="2" charset="-78"/>
              </a:rPr>
              <a:t>وعلى ضوء هذه الوظائف للقائد التربوي يمكن تحديد خصائص القيادة التربوية ومتطلباتها على النحو التالي</a:t>
            </a:r>
            <a:r>
              <a:rPr lang="ar-EG" sz="1600" kern="100" dirty="0">
                <a:effectLst/>
                <a:latin typeface="Alexandria" pitchFamily="2" charset="-78"/>
                <a:ea typeface="Calibri" panose="020F0502020204030204" pitchFamily="34" charset="0"/>
                <a:cs typeface="Alexandria" pitchFamily="2" charset="-78"/>
              </a:rPr>
              <a:t>:</a:t>
            </a:r>
          </a:p>
          <a:p>
            <a:pPr algn="r">
              <a:lnSpc>
                <a:spcPct val="107000"/>
              </a:lnSpc>
              <a:spcAft>
                <a:spcPts val="800"/>
              </a:spcAft>
            </a:pPr>
            <a:endParaRPr lang="en-GB" sz="1600" kern="100" dirty="0">
              <a:effectLst/>
              <a:latin typeface="Alexandria" pitchFamily="2" charset="-78"/>
              <a:ea typeface="Calibri" panose="020F0502020204030204" pitchFamily="34" charset="0"/>
              <a:cs typeface="Alexandria" pitchFamily="2" charset="-78"/>
            </a:endParaRPr>
          </a:p>
          <a:p>
            <a:pPr algn="r"/>
            <a:r>
              <a:rPr lang="ar-EG" sz="1600" dirty="0">
                <a:effectLst/>
                <a:latin typeface="Alexandria" pitchFamily="2" charset="-78"/>
                <a:ea typeface="Calibri" panose="020F0502020204030204" pitchFamily="34" charset="0"/>
                <a:cs typeface="Alexandria" pitchFamily="2" charset="-78"/>
              </a:rPr>
              <a:t>1- </a:t>
            </a:r>
            <a:r>
              <a:rPr lang="ar-SA" sz="1600" dirty="0">
                <a:effectLst/>
                <a:latin typeface="Alexandria" pitchFamily="2" charset="-78"/>
                <a:ea typeface="Calibri" panose="020F0502020204030204" pitchFamily="34" charset="0"/>
                <a:cs typeface="Alexandria" pitchFamily="2" charset="-78"/>
              </a:rPr>
              <a:t>إن العنصر الأساسي في القيادة التربوية هو الإنسان : إن كل الجهود القيادية والأموال المستثمرة في التعليم والإمكانات والمناخ الملائم هي لمساعدة الإنسان والأفراد والتطور في كل الميادين فكان الفرد قديماً مظلوماً لعدم وجود الأسلوب المناسب والقيادة المناسبة ولكن بعد التعلم والثقافة والكفاءة والخبرات القيادية ووجود نظريات تهتم بالإنسان أصبح الاهتمام به ملزماً لكل الأطراف</a:t>
            </a:r>
            <a:r>
              <a:rPr lang="ar-EG" sz="1600" dirty="0">
                <a:effectLst/>
                <a:latin typeface="Alexandria" pitchFamily="2" charset="-78"/>
                <a:ea typeface="Calibri" panose="020F0502020204030204" pitchFamily="34" charset="0"/>
                <a:cs typeface="Alexandria" pitchFamily="2" charset="-78"/>
              </a:rPr>
              <a:t>.</a:t>
            </a:r>
          </a:p>
          <a:p>
            <a:pPr algn="r"/>
            <a:endParaRPr lang="ar-EG" sz="1600" dirty="0">
              <a:latin typeface="Alexandria" pitchFamily="2" charset="-78"/>
              <a:ea typeface="Calibri" panose="020F0502020204030204" pitchFamily="34" charset="0"/>
              <a:cs typeface="Alexandria" pitchFamily="2" charset="-78"/>
            </a:endParaRPr>
          </a:p>
          <a:p>
            <a:pPr algn="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2- </a:t>
            </a:r>
            <a:r>
              <a:rPr lang="ar-SA" sz="1600" dirty="0">
                <a:effectLst/>
                <a:latin typeface="Alexandria" pitchFamily="2" charset="-78"/>
                <a:ea typeface="Calibri" panose="020F0502020204030204" pitchFamily="34" charset="0"/>
                <a:cs typeface="Alexandria" pitchFamily="2" charset="-78"/>
              </a:rPr>
              <a:t>إن قيادة التربية هي قيادة جماعية وليست مسؤولية الأفراد : وذلك عن طريق دراسة دين</a:t>
            </a:r>
            <a:r>
              <a:rPr lang="ar-EG" sz="1600" dirty="0">
                <a:effectLst/>
                <a:latin typeface="Alexandria" pitchFamily="2" charset="-78"/>
                <a:ea typeface="Calibri" panose="020F0502020204030204" pitchFamily="34" charset="0"/>
                <a:cs typeface="Alexandria" pitchFamily="2" charset="-78"/>
              </a:rPr>
              <a:t>ا</a:t>
            </a:r>
            <a:r>
              <a:rPr lang="ar-SA" sz="1600" dirty="0">
                <a:effectLst/>
                <a:latin typeface="Alexandria" pitchFamily="2" charset="-78"/>
                <a:ea typeface="Calibri" panose="020F0502020204030204" pitchFamily="34" charset="0"/>
                <a:cs typeface="Alexandria" pitchFamily="2" charset="-78"/>
              </a:rPr>
              <a:t>مي</a:t>
            </a:r>
            <a:r>
              <a:rPr lang="ar-EG" sz="1600" dirty="0">
                <a:effectLst/>
                <a:latin typeface="Alexandria" pitchFamily="2" charset="-78"/>
                <a:ea typeface="Calibri" panose="020F0502020204030204" pitchFamily="34" charset="0"/>
                <a:cs typeface="Alexandria" pitchFamily="2" charset="-78"/>
              </a:rPr>
              <a:t>كي</a:t>
            </a:r>
            <a:r>
              <a:rPr lang="ar-SA" sz="1600" dirty="0">
                <a:effectLst/>
                <a:latin typeface="Alexandria" pitchFamily="2" charset="-78"/>
                <a:ea typeface="Calibri" panose="020F0502020204030204" pitchFamily="34" charset="0"/>
                <a:cs typeface="Alexandria" pitchFamily="2" charset="-78"/>
              </a:rPr>
              <a:t>ات الجماعة وتفاعلها وخصائصها وتكاملها وتوزيع الأدوار فيها</a:t>
            </a:r>
            <a:endParaRPr lang="ar-EG" sz="1600" dirty="0">
              <a:effectLst/>
              <a:latin typeface="Alexandria" pitchFamily="2" charset="-78"/>
              <a:ea typeface="Calibri" panose="020F0502020204030204" pitchFamily="34" charset="0"/>
              <a:cs typeface="Alexandria" pitchFamily="2" charset="-78"/>
            </a:endParaRPr>
          </a:p>
          <a:p>
            <a:pPr algn="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3- </a:t>
            </a:r>
            <a:r>
              <a:rPr lang="ar-SA" sz="1600" dirty="0">
                <a:effectLst/>
                <a:latin typeface="Alexandria" pitchFamily="2" charset="-78"/>
                <a:ea typeface="Calibri" panose="020F0502020204030204" pitchFamily="34" charset="0"/>
                <a:cs typeface="Alexandria" pitchFamily="2" charset="-78"/>
              </a:rPr>
              <a:t>القيادة التربوية هي في الأساس قيادة للعمل التربوي والتعليمي : وللعمل التربوي غرضان : أحدهما فردي متعلق بنمو التلاميذ بمختلف أنواعه ويأتي من داخل الفرد نفسه وتطوير قدراته وسلوكياته ومعارفه</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والغرض الثاني اجتماعي ينتظر من المؤسسة التربوية أن تزوده بالموارد البشرية المؤهلة والقضاء على البطالة وتؤدي لازدهار المجتمع ونموه</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775572"/>
            <a:ext cx="10487692" cy="3449342"/>
          </a:xfrm>
          <a:prstGeom prst="rect">
            <a:avLst/>
          </a:prstGeom>
          <a:noFill/>
        </p:spPr>
        <p:txBody>
          <a:bodyPr wrap="square" rtlCol="0">
            <a:spAutoFit/>
          </a:bodyPr>
          <a:lstStyle/>
          <a:p>
            <a:pPr algn="r">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EG" b="1" kern="0" dirty="0">
                <a:effectLst/>
                <a:latin typeface="Alexandria" pitchFamily="2" charset="-78"/>
                <a:ea typeface="Times New Roman" panose="02020603050405020304" pitchFamily="18" charset="0"/>
                <a:cs typeface="Alexandria" pitchFamily="2" charset="-78"/>
              </a:rPr>
              <a:t>4- </a:t>
            </a:r>
            <a:r>
              <a:rPr lang="ar-SA" kern="100" dirty="0">
                <a:effectLst/>
                <a:latin typeface="Alexandria" pitchFamily="2" charset="-78"/>
                <a:ea typeface="Calibri" panose="020F0502020204030204" pitchFamily="34" charset="0"/>
                <a:cs typeface="Alexandria" pitchFamily="2" charset="-78"/>
              </a:rPr>
              <a:t>القيادة التربوية تقوم على تحفيز التعاون : هي لا تملك حق التصرف والإكراه على التلاميذ بل تتعاون مع أولياء الأمور والمجتمع ومجالس الطلبة والمعلمين والبيئة المحيطة</a:t>
            </a: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br>
              <a:rPr lang="en-GB" kern="100" dirty="0">
                <a:effectLst/>
                <a:latin typeface="Alexandria" pitchFamily="2" charset="-78"/>
                <a:ea typeface="Calibri" panose="020F0502020204030204" pitchFamily="34" charset="0"/>
                <a:cs typeface="Alexandria" pitchFamily="2" charset="-78"/>
              </a:rPr>
            </a:br>
            <a:r>
              <a:rPr lang="ar-SA" kern="100" dirty="0">
                <a:effectLst/>
                <a:latin typeface="Alexandria" pitchFamily="2" charset="-78"/>
                <a:ea typeface="Calibri" panose="020F0502020204030204" pitchFamily="34" charset="0"/>
                <a:cs typeface="Alexandria" pitchFamily="2" charset="-78"/>
              </a:rPr>
              <a:t>القيادة التربوية مسؤولية أكثر مما هي سلطة : لها غاية وهدف ولا يجب فصلها عن قيم المجتمع</a:t>
            </a:r>
            <a:r>
              <a:rPr lang="en-GB" kern="100" dirty="0">
                <a:effectLst/>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5- </a:t>
            </a: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لذلك يكون من متطلبات إعداد القادة التربويين تدريبهم على فهم ثقافة المجتمع والتوحيد معها ، ومشاركة المجتمع مشكلاته وهمومه في إطار القيم والمصلحة العامة</a:t>
            </a: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kern="100" dirty="0">
                <a:effectLst/>
                <a:latin typeface="Alexandria" pitchFamily="2" charset="-78"/>
                <a:ea typeface="Calibri" panose="020F0502020204030204" pitchFamily="34" charset="0"/>
                <a:cs typeface="Alexandria" pitchFamily="2" charset="-78"/>
              </a:rPr>
              <a:t>6- </a:t>
            </a:r>
            <a:r>
              <a:rPr lang="ar-SA" kern="100" dirty="0">
                <a:effectLst/>
                <a:latin typeface="Alexandria" pitchFamily="2" charset="-78"/>
                <a:ea typeface="Calibri" panose="020F0502020204030204" pitchFamily="34" charset="0"/>
                <a:cs typeface="Alexandria" pitchFamily="2" charset="-78"/>
              </a:rPr>
              <a:t>اختيار القادة وإعدادهم وتدريبهم : فنظريات القيادة المختلفة لم تبت في سمات القائد المميزة عن غيره أم </a:t>
            </a:r>
            <a:r>
              <a:rPr lang="ar-SA" dirty="0">
                <a:effectLst/>
                <a:latin typeface="Alexandria" pitchFamily="2" charset="-78"/>
                <a:ea typeface="Calibri" panose="020F0502020204030204" pitchFamily="34" charset="0"/>
                <a:cs typeface="Alexandria" pitchFamily="2" charset="-78"/>
              </a:rPr>
              <a:t>أيضاً الوظيفة المعطاة لقائد ما حسب مؤهل عالٍ ربما يحرم منها لسبب خارج عن إرادته كاقترابه من سن التقاعد مثلاً</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2000" y="1775572"/>
            <a:ext cx="10487692" cy="3060581"/>
          </a:xfrm>
          <a:prstGeom prst="rect">
            <a:avLst/>
          </a:prstGeom>
          <a:noFill/>
        </p:spPr>
        <p:txBody>
          <a:bodyPr wrap="square" rtlCol="0">
            <a:spAutoFit/>
          </a:bodyPr>
          <a:lstStyle/>
          <a:p>
            <a:pPr algn="r">
              <a:lnSpc>
                <a:spcPct val="107000"/>
              </a:lnSpc>
              <a:spcAft>
                <a:spcPts val="800"/>
              </a:spcAft>
            </a:pPr>
            <a:r>
              <a:rPr lang="en-GB" sz="1800" b="1"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SA" sz="1800" b="1" kern="100" dirty="0">
                <a:effectLst/>
                <a:latin typeface="Trebuchet MS" panose="020B0603020202020204" pitchFamily="34" charset="0"/>
                <a:ea typeface="Calibri" panose="020F0502020204030204" pitchFamily="34" charset="0"/>
                <a:cs typeface="Times New Roman" panose="02020603050405020304" pitchFamily="18" charset="0"/>
              </a:rPr>
              <a:t> </a:t>
            </a:r>
            <a:r>
              <a:rPr lang="ar-SA" b="1" kern="100" dirty="0">
                <a:effectLst/>
                <a:latin typeface="Alexandria" pitchFamily="2" charset="-78"/>
                <a:ea typeface="Calibri" panose="020F0502020204030204" pitchFamily="34" charset="0"/>
                <a:cs typeface="Alexandria" pitchFamily="2" charset="-78"/>
              </a:rPr>
              <a:t>معوقات القيادة التربوية</a:t>
            </a:r>
            <a:endParaRPr lang="en-GB" b="1"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kern="100" dirty="0">
                <a:effectLst/>
                <a:latin typeface="Alexandria" pitchFamily="2" charset="-78"/>
                <a:ea typeface="Calibri" panose="020F0502020204030204" pitchFamily="34" charset="0"/>
                <a:cs typeface="Alexandria" pitchFamily="2" charset="-78"/>
              </a:rPr>
              <a:t>هناك العديد من سلوكيات القادة والإتباع التي تحد من فعالية القائد ، فيعد تركيز المدير على الإنجازات التي تم تحقيقها في الماضي ، والتي لا تتصل بهؤلاء الأعضاء الحاليين من أهم السلوكيات المعوقة ، ومنها أيضاً محاولة تحقيق النجاح أو السمعة استناداً إلى اسم الأب أو قريب أو صديق ، فهذه الأمور ليست معايير شرعية للمطالبة بالقيادة ، فكل ما له قيمة هو من أنت ؟ وما هي معرفتك ؟ وإنما المعايير المناسبة التي تعكس وتوضح المهارات الضرورية لكي يصبح الفرد قائداً جيداً هي</a:t>
            </a:r>
            <a:r>
              <a:rPr lang="ar-EG" kern="1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a:r>
              <a:rPr lang="ar-SA" sz="1600" dirty="0">
                <a:effectLst/>
                <a:latin typeface="Alexandria" pitchFamily="2" charset="-78"/>
                <a:ea typeface="Calibri" panose="020F0502020204030204" pitchFamily="34" charset="0"/>
                <a:cs typeface="Alexandria" pitchFamily="2" charset="-78"/>
              </a:rPr>
              <a:t>تمكن الخبرة القادة من توقع الفرص والمشكلات وربما قد تزودهم ببصيرة في كيفية التعامل معها</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1- </a:t>
            </a:r>
            <a:br>
              <a:rPr lang="en-GB" sz="1600" dirty="0">
                <a:effectLst/>
                <a:latin typeface="Alexandria" pitchFamily="2" charset="-78"/>
                <a:ea typeface="Calibri" panose="020F0502020204030204" pitchFamily="34" charset="0"/>
                <a:cs typeface="Alexandria" pitchFamily="2" charset="-78"/>
              </a:rPr>
            </a:br>
            <a:r>
              <a:rPr lang="ar-SA" sz="1600" dirty="0">
                <a:effectLst/>
                <a:latin typeface="Alexandria" pitchFamily="2" charset="-78"/>
                <a:ea typeface="Calibri" panose="020F0502020204030204" pitchFamily="34" charset="0"/>
                <a:cs typeface="Alexandria" pitchFamily="2" charset="-78"/>
              </a:rPr>
              <a:t>تساعد مهارات الاتصال القادة في التعبير عن رؤيتهم ، وتلعب دوراً هاماً في إقناع الآخرين بإتباعهم تحت قيادتهم</a:t>
            </a:r>
            <a:r>
              <a:rPr lang="en-GB"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2- </a:t>
            </a:r>
            <a:br>
              <a:rPr lang="en-GB" sz="1600" dirty="0">
                <a:effectLst/>
                <a:latin typeface="Alexandria" pitchFamily="2" charset="-78"/>
                <a:ea typeface="Calibri" panose="020F0502020204030204" pitchFamily="34" charset="0"/>
                <a:cs typeface="Alexandria" pitchFamily="2" charset="-78"/>
              </a:rPr>
            </a:br>
            <a:r>
              <a:rPr lang="ar-EG" sz="1600" dirty="0">
                <a:effectLst/>
                <a:latin typeface="Alexandria" pitchFamily="2" charset="-78"/>
                <a:ea typeface="Calibri" panose="020F0502020204030204" pitchFamily="34" charset="0"/>
                <a:cs typeface="Alexandria" pitchFamily="2" charset="-78"/>
              </a:rPr>
              <a:t>3- </a:t>
            </a:r>
            <a:r>
              <a:rPr lang="ar-SA" sz="1600" dirty="0">
                <a:effectLst/>
                <a:latin typeface="Alexandria" pitchFamily="2" charset="-78"/>
                <a:ea typeface="Calibri" panose="020F0502020204030204" pitchFamily="34" charset="0"/>
                <a:cs typeface="Alexandria" pitchFamily="2" charset="-78"/>
              </a:rPr>
              <a:t>يجهز التدريب الرسمي ويؤهل الفرد إلى تولي الأدوار القيادية فلا بد أن يدعم التدريب على قيادة المهارات الإيجابية ، بالإضافة إلى أنه يساعد القائد على التغلب على نقاط الضعف والسلوكيات والمواقف التي تحد من فعالية القيادة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674544"/>
            <a:ext cx="10487692" cy="3643113"/>
          </a:xfrm>
          <a:prstGeom prst="rect">
            <a:avLst/>
          </a:prstGeom>
          <a:noFill/>
        </p:spPr>
        <p:txBody>
          <a:bodyPr wrap="square" rtlCol="0">
            <a:spAutoFit/>
          </a:bodyPr>
          <a:lstStyle/>
          <a:p>
            <a:pPr algn="r">
              <a:lnSpc>
                <a:spcPct val="107000"/>
              </a:lnSpc>
              <a:spcAft>
                <a:spcPts val="800"/>
              </a:spcAft>
            </a:pP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SA" b="1" dirty="0">
                <a:effectLst/>
                <a:latin typeface="Alexandria" pitchFamily="2" charset="-78"/>
                <a:ea typeface="Calibri" panose="020F0502020204030204" pitchFamily="34" charset="0"/>
                <a:cs typeface="Alexandria" pitchFamily="2" charset="-78"/>
              </a:rPr>
              <a:t>هناك أربع سلوكيات قيادية خاطئة (سلبية) شائعة </a:t>
            </a:r>
            <a:r>
              <a:rPr lang="ar-EG" b="1" dirty="0">
                <a:effectLst/>
                <a:latin typeface="Alexandria" pitchFamily="2" charset="-78"/>
                <a:ea typeface="Calibri" panose="020F0502020204030204" pitchFamily="34" charset="0"/>
                <a:cs typeface="Alexandria" pitchFamily="2" charset="-78"/>
              </a:rPr>
              <a:t>هي: </a:t>
            </a:r>
            <a:br>
              <a:rPr lang="en-GB" kern="100" dirty="0">
                <a:effectLst/>
                <a:latin typeface="Alexandria" pitchFamily="2" charset="-78"/>
                <a:ea typeface="Calibri" panose="020F0502020204030204" pitchFamily="34" charset="0"/>
                <a:cs typeface="Alexandria" pitchFamily="2" charset="-78"/>
              </a:rPr>
            </a:br>
            <a:r>
              <a:rPr lang="ar-SA" kern="100" dirty="0">
                <a:latin typeface="Alexandria" pitchFamily="2" charset="-78"/>
                <a:ea typeface="Calibri" panose="020F0502020204030204" pitchFamily="34" charset="0"/>
                <a:cs typeface="Alexandria" pitchFamily="2" charset="-78"/>
              </a:rPr>
              <a:t>تجاهل الأخطاء في سبيل الوصول إلى درجة الكمال</a:t>
            </a:r>
            <a:r>
              <a:rPr lang="en-GB" kern="100" dirty="0">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1- </a:t>
            </a:r>
            <a:r>
              <a:rPr lang="ar-SA" kern="100" dirty="0">
                <a:effectLst/>
                <a:latin typeface="Alexandria" pitchFamily="2" charset="-78"/>
                <a:ea typeface="Calibri" panose="020F0502020204030204" pitchFamily="34" charset="0"/>
                <a:cs typeface="Alexandria" pitchFamily="2" charset="-78"/>
              </a:rPr>
              <a:t>الكمال مستوى مرغوب لكنه مكلف جداً أو مستحيل التحقيق . يقدم </a:t>
            </a:r>
            <a:r>
              <a:rPr lang="ar-SA" kern="100" dirty="0" err="1">
                <a:effectLst/>
                <a:latin typeface="Alexandria" pitchFamily="2" charset="-78"/>
                <a:ea typeface="Calibri" panose="020F0502020204030204" pitchFamily="34" charset="0"/>
                <a:cs typeface="Alexandria" pitchFamily="2" charset="-78"/>
              </a:rPr>
              <a:t>ميللر</a:t>
            </a:r>
            <a:r>
              <a:rPr lang="ar-SA" kern="100" dirty="0">
                <a:effectLst/>
                <a:latin typeface="Alexandria" pitchFamily="2" charset="-78"/>
                <a:ea typeface="Calibri" panose="020F0502020204030204" pitchFamily="34" charset="0"/>
                <a:cs typeface="Alexandria" pitchFamily="2" charset="-78"/>
              </a:rPr>
              <a:t> هذه النصيحة ” لا يوجد شخص كامل ولا يقدر أحد على النجاح دون مساعدة ” فعن طريق الخوف من الخطأ ، عدم طلب المساعدة ، الاعتماد على النفس فقط ،عدم تفويض السلطة ، السيطرة الزائدة ، مقاومة النقد البناء ، استخدام القوانين والروتين</a:t>
            </a:r>
            <a:endParaRPr lang="ar-EG"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endParaRPr lang="en-GB" kern="100" dirty="0">
              <a:effectLst/>
              <a:latin typeface="Alexandria" pitchFamily="2" charset="-78"/>
              <a:ea typeface="Calibri" panose="020F0502020204030204" pitchFamily="34" charset="0"/>
              <a:cs typeface="Alexandria" pitchFamily="2" charset="-78"/>
            </a:endParaRPr>
          </a:p>
          <a:p>
            <a:pPr algn="r">
              <a:lnSpc>
                <a:spcPct val="107000"/>
              </a:lnSpc>
              <a:spcAft>
                <a:spcPts val="800"/>
              </a:spcAft>
            </a:pPr>
            <a:r>
              <a:rPr lang="ar-EG" kern="100" dirty="0">
                <a:effectLst/>
                <a:latin typeface="Alexandria" pitchFamily="2" charset="-78"/>
                <a:ea typeface="Calibri" panose="020F0502020204030204" pitchFamily="34" charset="0"/>
                <a:cs typeface="Alexandria" pitchFamily="2" charset="-78"/>
              </a:rPr>
              <a:t>2- </a:t>
            </a:r>
            <a:r>
              <a:rPr lang="ar-SA" kern="100" dirty="0">
                <a:effectLst/>
                <a:latin typeface="Alexandria" pitchFamily="2" charset="-78"/>
                <a:ea typeface="Calibri" panose="020F0502020204030204" pitchFamily="34" charset="0"/>
                <a:cs typeface="Alexandria" pitchFamily="2" charset="-78"/>
              </a:rPr>
              <a:t>تجنب الصراعات عن طريق إرضاء </a:t>
            </a:r>
            <a:r>
              <a:rPr lang="ar-EG" kern="100" dirty="0">
                <a:effectLst/>
                <a:latin typeface="Alexandria" pitchFamily="2" charset="-78"/>
                <a:ea typeface="Calibri" panose="020F0502020204030204" pitchFamily="34" charset="0"/>
                <a:cs typeface="Alexandria" pitchFamily="2" charset="-78"/>
              </a:rPr>
              <a:t>الجميع ف</a:t>
            </a:r>
            <a:r>
              <a:rPr lang="ar-SA" dirty="0">
                <a:effectLst/>
                <a:latin typeface="Alexandria" pitchFamily="2" charset="-78"/>
                <a:ea typeface="Calibri" panose="020F0502020204030204" pitchFamily="34" charset="0"/>
                <a:cs typeface="Alexandria" pitchFamily="2" charset="-78"/>
              </a:rPr>
              <a:t>من المستحيل إرضاء كل الناس في جميع الأوقات ،ولقد قال بنيامين فرانكلين ” لا أستطيع أن أعطيك وصفة للنجاح ، ولكن ها هي وصفة الفشل ! حاول إرضاء كل فرد ،إن هذه المعرفة كافية لتجنب الصراعات” إن ذلك يؤدي إلى سوء الفهم ، وعدم القدرة على الوفاء بالوعود ، ويفاقم الوضع سوءاً</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8435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942308" y="1688370"/>
            <a:ext cx="10487692" cy="3836884"/>
          </a:xfrm>
          <a:prstGeom prst="rect">
            <a:avLst/>
          </a:prstGeom>
          <a:noFill/>
        </p:spPr>
        <p:txBody>
          <a:bodyPr wrap="square" rtlCol="0">
            <a:spAutoFit/>
          </a:bodyPr>
          <a:lstStyle/>
          <a:p>
            <a:pPr algn="r" rtl="1">
              <a:lnSpc>
                <a:spcPct val="107000"/>
              </a:lnSpc>
              <a:spcAft>
                <a:spcPts val="800"/>
              </a:spcAft>
            </a:pPr>
            <a:r>
              <a:rPr lang="ar-EG" dirty="0">
                <a:effectLst/>
                <a:latin typeface="Alexandria" pitchFamily="2" charset="-78"/>
                <a:ea typeface="Calibri" panose="020F0502020204030204" pitchFamily="34" charset="0"/>
                <a:cs typeface="Alexandria" pitchFamily="2" charset="-78"/>
              </a:rPr>
              <a:t>3- </a:t>
            </a:r>
            <a:r>
              <a:rPr lang="ar-SA" dirty="0">
                <a:effectLst/>
                <a:latin typeface="Alexandria" pitchFamily="2" charset="-78"/>
                <a:ea typeface="Calibri" panose="020F0502020204030204" pitchFamily="34" charset="0"/>
                <a:cs typeface="Alexandria" pitchFamily="2" charset="-78"/>
              </a:rPr>
              <a:t>الفشل في استخدام منظور أوسع</a:t>
            </a:r>
            <a:r>
              <a:rPr lang="en-GB" dirty="0">
                <a:effectLst/>
                <a:latin typeface="Alexandria" pitchFamily="2" charset="-78"/>
                <a:ea typeface="Calibri" panose="020F0502020204030204" pitchFamily="34" charset="0"/>
                <a:cs typeface="Alexandria" pitchFamily="2" charset="-78"/>
              </a:rPr>
              <a:t> :</a:t>
            </a:r>
            <a:br>
              <a:rPr lang="en-GB" dirty="0">
                <a:effectLst/>
                <a:latin typeface="Alexandria" pitchFamily="2" charset="-78"/>
                <a:ea typeface="Calibri" panose="020F0502020204030204" pitchFamily="34" charset="0"/>
                <a:cs typeface="Alexandria" pitchFamily="2" charset="-78"/>
              </a:rPr>
            </a:br>
            <a:r>
              <a:rPr lang="ar-SA" dirty="0">
                <a:effectLst/>
                <a:latin typeface="Alexandria" pitchFamily="2" charset="-78"/>
                <a:ea typeface="Calibri" panose="020F0502020204030204" pitchFamily="34" charset="0"/>
                <a:cs typeface="Alexandria" pitchFamily="2" charset="-78"/>
              </a:rPr>
              <a:t>يكون من الصعب الانتقال من مواقع القيادة للخبراء الفنيين – الذين تمت ترقيتهم إلى مناصب إدارية – ومحيط عمل الخبراء الفنيين ضيق وذلك لأن مسؤوليات وظائفهم تعكس ذلك التخصص . فتوليتهم لمناصب إدارية إشرافية لا يعني نجاحهم لأمرين</a:t>
            </a:r>
            <a:r>
              <a:rPr lang="en-GB" dirty="0">
                <a:effectLst/>
                <a:latin typeface="Alexandria" pitchFamily="2" charset="-78"/>
                <a:ea typeface="Calibri" panose="020F0502020204030204" pitchFamily="34" charset="0"/>
                <a:cs typeface="Alexandria" pitchFamily="2" charset="-78"/>
              </a:rPr>
              <a:t> :</a:t>
            </a:r>
            <a:endParaRPr lang="ar-EG"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dirty="0">
                <a:effectLst/>
                <a:latin typeface="Alexandria" pitchFamily="2" charset="-78"/>
                <a:ea typeface="Calibri" panose="020F0502020204030204" pitchFamily="34" charset="0"/>
                <a:cs typeface="Alexandria" pitchFamily="2" charset="-78"/>
              </a:rPr>
            </a:br>
            <a:r>
              <a:rPr lang="en-GB"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لا تكفي المهارات الفنية للقيام بالمهارات الإدارية القيادية ، فلا بد من الأخذ بعين الاعتبار المهارات الإدارية عند اختبار المشرفين الجدد ، والتدريب الجيد والتجهيز</a:t>
            </a:r>
            <a:r>
              <a:rPr lang="en-GB" dirty="0">
                <a:effectLst/>
                <a:latin typeface="Alexandria" pitchFamily="2" charset="-78"/>
                <a:ea typeface="Calibri" panose="020F0502020204030204" pitchFamily="34" charset="0"/>
                <a:cs typeface="Alexandria" pitchFamily="2" charset="-78"/>
              </a:rPr>
              <a:t> .</a:t>
            </a:r>
            <a:endParaRPr lang="ar-EG"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br>
              <a:rPr lang="en-GB" dirty="0">
                <a:effectLst/>
                <a:latin typeface="Alexandria" pitchFamily="2" charset="-78"/>
                <a:ea typeface="Calibri" panose="020F0502020204030204" pitchFamily="34" charset="0"/>
                <a:cs typeface="Alexandria" pitchFamily="2" charset="-78"/>
              </a:rPr>
            </a:br>
            <a:r>
              <a:rPr lang="en-GB" dirty="0">
                <a:effectLst/>
                <a:latin typeface="Alexandria" pitchFamily="2" charset="-78"/>
                <a:ea typeface="Calibri" panose="020F0502020204030204" pitchFamily="34" charset="0"/>
                <a:cs typeface="Alexandria" pitchFamily="2" charset="-78"/>
              </a:rPr>
              <a:t>– </a:t>
            </a:r>
            <a:r>
              <a:rPr lang="ar-SA" dirty="0">
                <a:effectLst/>
                <a:latin typeface="Alexandria" pitchFamily="2" charset="-78"/>
                <a:ea typeface="Calibri" panose="020F0502020204030204" pitchFamily="34" charset="0"/>
                <a:cs typeface="Alexandria" pitchFamily="2" charset="-78"/>
              </a:rPr>
              <a:t>لا بد أن يغير المشرف الجديد سلوكه ليناسب المهمة والدور الجديد فلن يتمكن من أداء الدور القيادي دون التخلي عن العادات القديمة وإلا أدى ذلك إلى مشاكل منها : سلوك المشرف ربما يخلق عائقاً في طريق تنمية أداء الموظفين ، ويؤدي التركيز على الجوانب الفنية إلى تجاهل العديد من المسؤوليات الأخرى مثل التنسيق في الجهود والعمل على سيادة روح التعاون بين الأفراد</a:t>
            </a:r>
            <a:endParaRPr lang="en-GB"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4945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720437"/>
            <a:ext cx="4072377" cy="954107"/>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المحاضرة التعريفية الاخلاقيات في القيادة التربوية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2000" y="1685495"/>
            <a:ext cx="10330873" cy="5105052"/>
          </a:xfrm>
          <a:prstGeom prst="rect">
            <a:avLst/>
          </a:prstGeom>
          <a:noFill/>
        </p:spPr>
        <p:txBody>
          <a:bodyPr wrap="square" rtlCol="0">
            <a:spAutoFit/>
          </a:bodyPr>
          <a:lstStyle/>
          <a:p>
            <a:pPr algn="r"/>
            <a:r>
              <a:rPr lang="ar-EG" sz="2000" b="1" dirty="0">
                <a:effectLst/>
                <a:highlight>
                  <a:srgbClr val="FFFF00"/>
                </a:highlight>
                <a:latin typeface="Alexandria" pitchFamily="2" charset="-78"/>
                <a:ea typeface="Times New Roman" panose="02020603050405020304" pitchFamily="18" charset="0"/>
                <a:cs typeface="Alexandria" pitchFamily="2" charset="-78"/>
              </a:rPr>
              <a:t>ملخص المحاضرة: تناولنا بعض العناصر المهمة تتمثل فيما يلي :</a:t>
            </a:r>
          </a:p>
          <a:p>
            <a:pPr algn="r"/>
            <a:endParaRPr lang="ar-EG" sz="2000" b="1" dirty="0">
              <a:effectLst/>
              <a:highlight>
                <a:srgbClr val="FFFF00"/>
              </a:highlight>
              <a:latin typeface="Alexandria" pitchFamily="2" charset="-78"/>
              <a:ea typeface="Times New Roman" panose="02020603050405020304" pitchFamily="18" charset="0"/>
              <a:cs typeface="Alexandria" pitchFamily="2" charset="-78"/>
            </a:endParaRPr>
          </a:p>
          <a:p>
            <a:pPr algn="r"/>
            <a:r>
              <a:rPr lang="ar-EG" sz="1600" b="1" dirty="0">
                <a:effectLst/>
                <a:latin typeface="Alexandria" pitchFamily="2" charset="-78"/>
                <a:ea typeface="Calibri" panose="020F0502020204030204" pitchFamily="34" charset="0"/>
                <a:cs typeface="Alexandria" pitchFamily="2" charset="-78"/>
              </a:rPr>
              <a:t>1- </a:t>
            </a:r>
            <a:r>
              <a:rPr lang="ar-SA" sz="1600" b="1" dirty="0">
                <a:effectLst/>
                <a:latin typeface="Alexandria" pitchFamily="2" charset="-78"/>
                <a:ea typeface="Calibri" panose="020F0502020204030204" pitchFamily="34" charset="0"/>
                <a:cs typeface="Alexandria" pitchFamily="2" charset="-78"/>
              </a:rPr>
              <a:t>تعريفات القيادة</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2- </a:t>
            </a:r>
            <a:r>
              <a:rPr lang="ar-SA" sz="1600" b="1" dirty="0">
                <a:effectLst/>
                <a:latin typeface="Alexandria" pitchFamily="2" charset="-78"/>
                <a:ea typeface="Calibri" panose="020F0502020204030204" pitchFamily="34" charset="0"/>
                <a:cs typeface="Alexandria" pitchFamily="2" charset="-78"/>
              </a:rPr>
              <a:t>عناصر القيادة</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3- </a:t>
            </a:r>
            <a:r>
              <a:rPr lang="ar-SA" sz="1600" b="1" dirty="0">
                <a:effectLst/>
                <a:latin typeface="Alexandria" pitchFamily="2" charset="-78"/>
                <a:ea typeface="Calibri" panose="020F0502020204030204" pitchFamily="34" charset="0"/>
                <a:cs typeface="Alexandria" pitchFamily="2" charset="-78"/>
              </a:rPr>
              <a:t>أركان القيادة</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4- </a:t>
            </a:r>
            <a:r>
              <a:rPr lang="ar-SA" sz="1600" b="1" dirty="0">
                <a:effectLst/>
                <a:latin typeface="Alexandria" pitchFamily="2" charset="-78"/>
                <a:ea typeface="Calibri" panose="020F0502020204030204" pitchFamily="34" charset="0"/>
                <a:cs typeface="Alexandria" pitchFamily="2" charset="-78"/>
              </a:rPr>
              <a:t>المهارات اللازمة للقائد التربوي</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5- </a:t>
            </a:r>
            <a:r>
              <a:rPr lang="ar-SA" sz="1600" b="1" dirty="0">
                <a:effectLst/>
                <a:latin typeface="Alexandria" pitchFamily="2" charset="-78"/>
                <a:ea typeface="Calibri" panose="020F0502020204030204" pitchFamily="34" charset="0"/>
                <a:cs typeface="Alexandria" pitchFamily="2" charset="-78"/>
              </a:rPr>
              <a:t>وظائف القيادة والسلوك القيادي</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6- </a:t>
            </a:r>
            <a:r>
              <a:rPr lang="ar-SA" sz="1600" b="1" dirty="0">
                <a:effectLst/>
                <a:latin typeface="Alexandria" pitchFamily="2" charset="-78"/>
                <a:ea typeface="Calibri" panose="020F0502020204030204" pitchFamily="34" charset="0"/>
                <a:cs typeface="Alexandria" pitchFamily="2" charset="-78"/>
              </a:rPr>
              <a:t>أنماط القيادة</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7- </a:t>
            </a:r>
            <a:r>
              <a:rPr lang="ar-SA" sz="1600" b="1" dirty="0">
                <a:effectLst/>
                <a:latin typeface="Alexandria" pitchFamily="2" charset="-78"/>
                <a:ea typeface="Calibri" panose="020F0502020204030204" pitchFamily="34" charset="0"/>
                <a:cs typeface="Alexandria" pitchFamily="2" charset="-78"/>
              </a:rPr>
              <a:t>نظريات القيادة</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8- </a:t>
            </a:r>
            <a:r>
              <a:rPr lang="ar-SA" sz="1600" b="1" dirty="0">
                <a:effectLst/>
                <a:latin typeface="Alexandria" pitchFamily="2" charset="-78"/>
                <a:ea typeface="Calibri" panose="020F0502020204030204" pitchFamily="34" charset="0"/>
                <a:cs typeface="Alexandria" pitchFamily="2" charset="-78"/>
              </a:rPr>
              <a:t>خصائص القيادة التربوية ومتطلباتها</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9- </a:t>
            </a:r>
            <a:r>
              <a:rPr lang="ar-SA" sz="1600" b="1" dirty="0">
                <a:effectLst/>
                <a:latin typeface="Alexandria" pitchFamily="2" charset="-78"/>
                <a:ea typeface="Calibri" panose="020F0502020204030204" pitchFamily="34" charset="0"/>
                <a:cs typeface="Alexandria" pitchFamily="2" charset="-78"/>
              </a:rPr>
              <a:t>أسس وقواعد التدريب</a:t>
            </a:r>
            <a:br>
              <a:rPr lang="en-GB" sz="1600" b="1" dirty="0">
                <a:effectLst/>
                <a:latin typeface="Alexandria" pitchFamily="2" charset="-78"/>
                <a:ea typeface="Calibri" panose="020F0502020204030204" pitchFamily="34" charset="0"/>
                <a:cs typeface="Alexandria" pitchFamily="2" charset="-78"/>
              </a:rPr>
            </a:br>
            <a:r>
              <a:rPr lang="ar-EG" sz="1600" b="1" dirty="0">
                <a:effectLst/>
                <a:latin typeface="Alexandria" pitchFamily="2" charset="-78"/>
                <a:ea typeface="Calibri" panose="020F0502020204030204" pitchFamily="34" charset="0"/>
                <a:cs typeface="Alexandria" pitchFamily="2" charset="-78"/>
              </a:rPr>
              <a:t>10- </a:t>
            </a:r>
            <a:r>
              <a:rPr lang="ar-SA" sz="1600" b="1" dirty="0">
                <a:effectLst/>
                <a:latin typeface="Alexandria" pitchFamily="2" charset="-78"/>
                <a:ea typeface="Calibri" panose="020F0502020204030204" pitchFamily="34" charset="0"/>
                <a:cs typeface="Alexandria" pitchFamily="2" charset="-78"/>
              </a:rPr>
              <a:t>معوقات القيادة التربوية</a:t>
            </a:r>
            <a:r>
              <a:rPr lang="ar-EG" sz="1600" b="1" kern="0" dirty="0">
                <a:latin typeface="Alexandria" pitchFamily="2" charset="-78"/>
                <a:cs typeface="Alexandria" pitchFamily="2" charset="-78"/>
                <a:sym typeface="Arial"/>
              </a:rPr>
              <a:t> </a:t>
            </a:r>
            <a:endParaRPr lang="ar-EG" sz="1600" b="1" kern="0" dirty="0">
              <a:latin typeface="Alexandria" pitchFamily="2" charset="-78"/>
              <a:ea typeface="Calibri"/>
              <a:cs typeface="Alexandria" pitchFamily="2" charset="-78"/>
              <a:sym typeface="Calibri"/>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1600" dirty="0">
                <a:solidFill>
                  <a:srgbClr val="FF0000"/>
                </a:solidFill>
                <a:effectLst/>
                <a:latin typeface="Alexandria" pitchFamily="2" charset="-78"/>
                <a:ea typeface="Times New Roman" panose="02020603050405020304" pitchFamily="18" charset="0"/>
                <a:cs typeface="Alexandria" pitchFamily="2" charset="-78"/>
              </a:rPr>
              <a:t>الحبسية, رضية(2012). القيادة الأخلاقية. دار الحامد للنشر والتوزيع.</a:t>
            </a:r>
            <a:r>
              <a:rPr lang="ar-EG" sz="16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16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r>
              <a:rPr lang="ar-EG" sz="2400" kern="0" spc="35" dirty="0">
                <a:solidFill>
                  <a:srgbClr val="FF0000"/>
                </a:solidFill>
                <a:latin typeface="Calibri" panose="020F0502020204030204" pitchFamily="34" charset="0"/>
                <a:ea typeface="Times New Roman" panose="02020603050405020304" pitchFamily="18" charset="0"/>
                <a:cs typeface="+mj-cs"/>
              </a:rPr>
              <a:t>                </a:t>
            </a:r>
            <a:r>
              <a:rPr lang="ar-EG" sz="2400" kern="0" spc="35" dirty="0">
                <a:solidFill>
                  <a:srgbClr val="000000"/>
                </a:solidFill>
                <a:latin typeface="Calibri" panose="020F0502020204030204" pitchFamily="34" charset="0"/>
                <a:ea typeface="Times New Roman" panose="02020603050405020304" pitchFamily="18" charset="0"/>
                <a:cs typeface="+mj-cs"/>
              </a:rPr>
              <a:t>مع الشكر</a:t>
            </a:r>
            <a:endParaRPr lang="ar-EG" sz="2400" kern="0" spc="35" dirty="0">
              <a:solidFill>
                <a:srgbClr val="000000"/>
              </a:solidFill>
              <a:effectLst/>
              <a:latin typeface="Calibri" panose="020F0502020204030204" pitchFamily="34" charset="0"/>
              <a:ea typeface="Times New Roman" panose="02020603050405020304" pitchFamily="18" charset="0"/>
              <a:cs typeface="+mj-cs"/>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CD9E644-0E12-4837-B49D-8E56E4680B03}"/>
</file>

<file path=customXml/itemProps2.xml><?xml version="1.0" encoding="utf-8"?>
<ds:datastoreItem xmlns:ds="http://schemas.openxmlformats.org/officeDocument/2006/customXml" ds:itemID="{6266E754-270A-4DAD-B7C6-271C62575DB6}"/>
</file>

<file path=customXml/itemProps3.xml><?xml version="1.0" encoding="utf-8"?>
<ds:datastoreItem xmlns:ds="http://schemas.openxmlformats.org/officeDocument/2006/customXml" ds:itemID="{B3AE938B-15CD-41E5-B6AB-58C22FE23AA2}"/>
</file>

<file path=docProps/app.xml><?xml version="1.0" encoding="utf-8"?>
<Properties xmlns="http://schemas.openxmlformats.org/officeDocument/2006/extended-properties" xmlns:vt="http://schemas.openxmlformats.org/officeDocument/2006/docPropsVTypes">
  <TotalTime>674</TotalTime>
  <Words>4684</Words>
  <Application>Microsoft Office PowerPoint</Application>
  <PresentationFormat>Widescreen</PresentationFormat>
  <Paragraphs>303</Paragraphs>
  <Slides>38</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38</vt:i4>
      </vt:variant>
    </vt:vector>
  </HeadingPairs>
  <TitlesOfParts>
    <vt:vector size="48" baseType="lpstr">
      <vt:lpstr>Alexandria</vt:lpstr>
      <vt:lpstr>Arial</vt:lpstr>
      <vt:lpstr>Calibri</vt:lpstr>
      <vt:lpstr>Calibri Light</vt:lpstr>
      <vt:lpstr>Courier New</vt:lpstr>
      <vt:lpstr>Roboto Light</vt:lpstr>
      <vt:lpstr>Simplified Arabic</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cp:lastModifiedBy>
  <cp:revision>48</cp:revision>
  <dcterms:created xsi:type="dcterms:W3CDTF">2023-04-29T09:08:00Z</dcterms:created>
  <dcterms:modified xsi:type="dcterms:W3CDTF">2024-01-29T07:30:10Z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