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2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701" r:id="rId4"/>
    <p:sldMasterId id="2147483713" r:id="rId5"/>
    <p:sldMasterId id="2147483728" r:id="rId6"/>
  </p:sldMasterIdLst>
  <p:notesMasterIdLst>
    <p:notesMasterId r:id="rId52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</p:sldIdLst>
  <p:sldSz cx="14630400" cy="8229600"/>
  <p:notesSz cx="6858000" cy="9144000"/>
  <p:kinsoku lang="zh-CN" invalStChars="!%),.:;?]}¨·ˇˉ་―‖’”…‰∶、。〃々〉》」』】〕〗！＂＇％），．：；？］｀｜｝～￠" invalEndChars="([{·‘“〈《「『【〔〖（．［｛￡￥"/>
  <p:defaultTextStyle>
    <a:defPPr>
      <a:defRPr lang="zh-CN"/>
    </a:defPPr>
    <a:lvl1pPr marL="0" indent="0" algn="l" defTabSz="914400" eaLnBrk="1" fontAlgn="auto" latinLnBrk="0" hangingPunct="1">
      <a:buNone/>
      <a:defRPr sz="1800" kern="1200">
        <a:solidFill>
          <a:schemeClr val="tx1"/>
        </a:solidFill>
        <a:latin typeface="Droid Sans" charset="0"/>
        <a:ea typeface="宋体" charset="0"/>
        <a:cs typeface="Droid Sans" charset="0"/>
      </a:defRPr>
    </a:lvl1pPr>
    <a:lvl2pPr marL="457200" indent="0" algn="l" defTabSz="914400" eaLnBrk="1" fontAlgn="auto" latinLnBrk="0" hangingPunct="1">
      <a:buNone/>
      <a:defRPr sz="1800" kern="1200">
        <a:solidFill>
          <a:schemeClr val="tx1"/>
        </a:solidFill>
        <a:latin typeface="Droid Sans" charset="0"/>
        <a:ea typeface="宋体" charset="0"/>
        <a:cs typeface="Droid Sans" charset="0"/>
      </a:defRPr>
    </a:lvl2pPr>
    <a:lvl3pPr marL="914400" indent="0" algn="l" defTabSz="914400" eaLnBrk="1" fontAlgn="auto" latinLnBrk="0" hangingPunct="1">
      <a:buNone/>
      <a:defRPr sz="1800" kern="1200">
        <a:solidFill>
          <a:schemeClr val="tx1"/>
        </a:solidFill>
        <a:latin typeface="Droid Sans" charset="0"/>
        <a:ea typeface="宋体" charset="0"/>
        <a:cs typeface="Droid Sans" charset="0"/>
      </a:defRPr>
    </a:lvl3pPr>
    <a:lvl4pPr marL="1371600" indent="0" algn="l" defTabSz="914400" eaLnBrk="1" fontAlgn="auto" latinLnBrk="0" hangingPunct="1">
      <a:buNone/>
      <a:defRPr sz="1800" kern="1200">
        <a:solidFill>
          <a:schemeClr val="tx1"/>
        </a:solidFill>
        <a:latin typeface="Droid Sans" charset="0"/>
        <a:ea typeface="宋体" charset="0"/>
        <a:cs typeface="Droid Sans" charset="0"/>
      </a:defRPr>
    </a:lvl4pPr>
    <a:lvl5pPr marL="1828800" indent="0" algn="l" defTabSz="914400" eaLnBrk="1" fontAlgn="auto" latinLnBrk="0" hangingPunct="1">
      <a:buNone/>
      <a:defRPr sz="1800" kern="1200">
        <a:solidFill>
          <a:schemeClr val="tx1"/>
        </a:solidFill>
        <a:latin typeface="Droid Sans" charset="0"/>
        <a:ea typeface="宋体" charset="0"/>
        <a:cs typeface="Droid Sans" charset="0"/>
      </a:defRPr>
    </a:lvl5pPr>
    <a:lvl6pPr marL="2286000" indent="0" algn="l" defTabSz="914400" eaLnBrk="1" fontAlgn="auto" latinLnBrk="0" hangingPunct="1">
      <a:buNone/>
      <a:defRPr sz="1800" kern="1200">
        <a:solidFill>
          <a:schemeClr val="tx1"/>
        </a:solidFill>
        <a:latin typeface="Droid Sans" charset="0"/>
        <a:ea typeface="宋体" charset="0"/>
        <a:cs typeface="Droid Sans" charset="0"/>
      </a:defRPr>
    </a:lvl6pPr>
    <a:lvl7pPr marL="2743200" indent="0" algn="l" defTabSz="914400" eaLnBrk="1" fontAlgn="auto" latinLnBrk="0" hangingPunct="1">
      <a:buNone/>
      <a:defRPr sz="1800" kern="1200">
        <a:solidFill>
          <a:schemeClr val="tx1"/>
        </a:solidFill>
        <a:latin typeface="Droid Sans" charset="0"/>
        <a:ea typeface="宋体" charset="0"/>
        <a:cs typeface="Droid Sans" charset="0"/>
      </a:defRPr>
    </a:lvl7pPr>
    <a:lvl8pPr marL="3200400" indent="0" algn="l" defTabSz="914400" eaLnBrk="1" fontAlgn="auto" latinLnBrk="0" hangingPunct="1">
      <a:buNone/>
      <a:defRPr sz="1800" kern="1200">
        <a:solidFill>
          <a:schemeClr val="tx1"/>
        </a:solidFill>
        <a:latin typeface="Droid Sans" charset="0"/>
        <a:ea typeface="宋体" charset="0"/>
        <a:cs typeface="Droid Sans" charset="0"/>
      </a:defRPr>
    </a:lvl8pPr>
    <a:lvl9pPr marL="3200400" indent="0" algn="l" defTabSz="914400" eaLnBrk="1" fontAlgn="auto" latinLnBrk="0" hangingPunct="1">
      <a:buNone/>
      <a:defRPr sz="1800" kern="1200">
        <a:solidFill>
          <a:schemeClr val="tx1"/>
        </a:solidFill>
        <a:latin typeface="Droid Sans" charset="0"/>
        <a:ea typeface="宋体" charset="0"/>
        <a:cs typeface="Droid Sans" charset="0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29" autoAdjust="0"/>
    <p:restoredTop sz="99500" autoAdjust="0"/>
  </p:normalViewPr>
  <p:slideViewPr>
    <p:cSldViewPr snapToGrid="0" snapToObjects="1">
      <p:cViewPr varScale="1">
        <p:scale>
          <a:sx n="59" d="100"/>
          <a:sy n="59" d="100"/>
        </p:scale>
        <p:origin x="692" y="6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57" d="100"/>
          <a:sy n="57" d="100"/>
        </p:scale>
        <p:origin x="0" y="0"/>
      </p:cViewPr>
      <p:guideLst/>
    </p:cSldViewPr>
  </p:notesViewPr>
  <p:gridSpacing cx="72010" cy="7201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theme" Target="theme/theme1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tableStyles" Target="tableStyles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062589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charset="0"/>
        <a:ea typeface="等线" charset="0"/>
        <a:cs typeface="Calibri" charset="0"/>
      </a:defRPr>
    </a:lvl1pPr>
    <a:lvl2pPr marL="4572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charset="0"/>
        <a:ea typeface="等线" charset="0"/>
        <a:cs typeface="Calibri" charset="0"/>
      </a:defRPr>
    </a:lvl2pPr>
    <a:lvl3pPr marL="9144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charset="0"/>
        <a:ea typeface="等线" charset="0"/>
        <a:cs typeface="Calibri" charset="0"/>
      </a:defRPr>
    </a:lvl3pPr>
    <a:lvl4pPr marL="13716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charset="0"/>
        <a:ea typeface="等线" charset="0"/>
        <a:cs typeface="Calibri" charset="0"/>
      </a:defRPr>
    </a:lvl4pPr>
    <a:lvl5pPr marL="18288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charset="0"/>
        <a:ea typeface="等线" charset="0"/>
        <a:cs typeface="Calibri" charset="0"/>
      </a:defRPr>
    </a:lvl5pPr>
    <a:lvl6pPr marL="22860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charset="0"/>
        <a:ea typeface="等线" charset="0"/>
        <a:cs typeface="Calibri" charset="0"/>
      </a:defRPr>
    </a:lvl6pPr>
    <a:lvl7pPr marL="27432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charset="0"/>
        <a:ea typeface="等线" charset="0"/>
        <a:cs typeface="Calibri" charset="0"/>
      </a:defRPr>
    </a:lvl7pPr>
    <a:lvl8pPr marL="32004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charset="0"/>
        <a:ea typeface="等线" charset="0"/>
        <a:cs typeface="Calibri" charset="0"/>
      </a:defRPr>
    </a:lvl8pPr>
    <a:lvl9pPr marL="3200400" indent="0" algn="l" defTabSz="914400" eaLnBrk="1" fontAlgn="auto" latinLnBrk="0" hangingPunct="1">
      <a:lnSpc>
        <a:spcPct val="100000"/>
      </a:lnSpc>
      <a:spcBef>
        <a:spcPts val="0"/>
      </a:spcBef>
      <a:spcAft>
        <a:spcPts val="0"/>
      </a:spcAft>
      <a:buNone/>
      <a:defRPr sz="1200" b="0" i="0" u="none" strike="noStrike" kern="1200" cap="none" spc="0" baseline="0">
        <a:solidFill>
          <a:schemeClr val="tx1"/>
        </a:solidFill>
        <a:latin typeface="Calibri" charset="0"/>
        <a:ea typeface="等线" charset="0"/>
        <a:cs typeface="Calibri" charset="0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29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Text box"/>
          <p:cNvSpPr>
            <a:spLocks noGrp="1"/>
          </p:cNvSpPr>
          <p:nvPr>
            <p:ph type="sldNum" idx="5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0" indent="0" algn="r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CAD2D6BD-DE1B-4B5F-8B41-2702339687B9}" type="slidenum">
              <a:rPr lang="en-US" altLang="zh-CN" sz="1200" b="0" i="0" u="none" strike="noStrike" kern="1200" cap="none" spc="0" baseline="0">
                <a:solidFill>
                  <a:srgbClr val="000000"/>
                </a:solidFill>
                <a:latin typeface="Calibri" charset="0"/>
                <a:ea typeface="等线" charset="0"/>
                <a:cs typeface="Calibri" charset="0"/>
              </a:rPr>
              <a:t>1</a:t>
            </a:fld>
            <a:endParaRPr lang="zh-CN" altLang="en-US" sz="1200" b="0" i="0" u="none" strike="noStrike" kern="1200" cap="none" spc="0" baseline="0">
              <a:solidFill>
                <a:srgbClr val="000000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2095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42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Text box"/>
          <p:cNvSpPr>
            <a:spLocks noGrp="1"/>
          </p:cNvSpPr>
          <p:nvPr>
            <p:ph type="sldNum" idx="5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0" indent="0" algn="l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CAD2D6BD-DE1B-4B5F-8B41-2702339687B9}" type="slidenum">
              <a:rPr lang="en-US" altLang="zh-CN" sz="1800" b="0" i="0" u="none" strike="noStrike" kern="1200" cap="none" spc="0" baseline="0">
                <a:solidFill>
                  <a:srgbClr val="000000"/>
                </a:solidFill>
                <a:latin typeface="Calibri" charset="0"/>
                <a:ea typeface="等线" charset="0"/>
                <a:cs typeface="Calibri" charset="0"/>
              </a:rPr>
              <a:t>2</a:t>
            </a:fld>
            <a:endParaRPr lang="zh-CN" altLang="en-US" sz="1800" b="0" i="0" u="none" strike="noStrike" kern="1200" cap="none" spc="0" baseline="0">
              <a:solidFill>
                <a:srgbClr val="000000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87100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69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142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79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2516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96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03832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105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16274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121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2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03675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139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0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71226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156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7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10243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174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5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10088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183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4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81800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208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9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2645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217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40800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239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06676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248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9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8251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264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5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598925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274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006074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289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0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3566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301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843555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331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2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1218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352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3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633532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362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982436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388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2391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398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9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0046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425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858921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450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1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565314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457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23858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467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8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538532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484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5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002006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498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9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027742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508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9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828143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521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174543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531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922316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555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6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004913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573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574434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588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66298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618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9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37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367132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636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7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38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7671762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652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3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39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916652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1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662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3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40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86765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6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677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8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41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6877383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1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692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3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42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37605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3" name="Object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sp>
      <p:sp>
        <p:nvSpPr>
          <p:cNvPr id="704" name="Text box"/>
          <p:cNvSpPr>
            <a:spLocks noGrp="1"/>
          </p:cNvSpPr>
          <p:nvPr>
            <p:ph type="body" idx="1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5" name="Text box"/>
          <p:cNvSpPr>
            <a:spLocks noGrp="1"/>
          </p:cNvSpPr>
          <p:nvPr>
            <p:ph type="sldNum" idx="10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Droid Sans" charset="0"/>
                <a:ea typeface="宋体" charset="0"/>
                <a:cs typeface="Lucida Sans"/>
              </a:rPr>
              <a:t>43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4478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ctrTitle"/>
          </p:nvPr>
        </p:nvSpPr>
        <p:spPr>
          <a:xfrm>
            <a:off x="1097280" y="2556510"/>
            <a:ext cx="12435840" cy="176403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subTitle" idx="1"/>
          </p:nvPr>
        </p:nvSpPr>
        <p:spPr>
          <a:xfrm>
            <a:off x="2194560" y="4663440"/>
            <a:ext cx="10241280" cy="210312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2026/4/10</a:t>
            </a:fld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881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2026/4/10</a:t>
            </a:fld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2931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2026/4/10</a:t>
            </a:fld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250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Text box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2026/4/10</a:t>
            </a:fld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9059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Text box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Text box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Text box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2026/4/10</a:t>
            </a:fld>
            <a:endParaRPr lang="zh-CN" altLang="en-US"/>
          </a:p>
        </p:txBody>
      </p:sp>
      <p:sp>
        <p:nvSpPr>
          <p:cNvPr id="8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22737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2026/4/10</a:t>
            </a:fld>
            <a:endParaRPr lang="zh-CN" altLang="en-US"/>
          </a:p>
        </p:txBody>
      </p:sp>
      <p:sp>
        <p:nvSpPr>
          <p:cNvPr id="4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2397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2026/4/10</a:t>
            </a:fld>
            <a:endParaRPr lang="zh-CN" altLang="en-US"/>
          </a:p>
        </p:txBody>
      </p:sp>
      <p:sp>
        <p:nvSpPr>
          <p:cNvPr id="3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0861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Text box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2026/4/10</a:t>
            </a:fld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0321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Text box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2026/4/10</a:t>
            </a:fld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65658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2026/4/10</a:t>
            </a:fld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30559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2026/4/10</a:t>
            </a:fld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69183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0944865"/>
      </p:ext>
    </p:extLst>
  </p:cSld>
  <p:clrMapOvr>
    <a:masterClrMapping/>
  </p:clrMapOvr>
  <p:hf sldNum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30015147"/>
      </p:ext>
    </p:extLst>
  </p:cSld>
  <p:clrMapOvr>
    <a:masterClrMapping/>
  </p:clrMapOvr>
  <p:hf sldNum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16856"/>
      </p:ext>
    </p:extLst>
  </p:cSld>
  <p:clrMapOvr>
    <a:masterClrMapping/>
  </p:clrMapOvr>
  <p:hf sldNum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8451747"/>
      </p:ext>
    </p:extLst>
  </p:cSld>
  <p:clrMapOvr>
    <a:masterClrMapping/>
  </p:clrMapOvr>
  <p:hf sldNum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58676821"/>
      </p:ext>
    </p:extLst>
  </p:cSld>
  <p:clrMapOvr>
    <a:masterClrMapping/>
  </p:clrMapOvr>
  <p:hf sldNum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173865"/>
      </p:ext>
    </p:extLst>
  </p:cSld>
  <p:clrMapOvr>
    <a:masterClrMapping/>
  </p:clrMapOvr>
  <p:hf sldNum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7321096"/>
      </p:ext>
    </p:extLst>
  </p:cSld>
  <p:clrMapOvr>
    <a:masterClrMapping/>
  </p:clrMapOvr>
  <p:hf sldNum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2629256"/>
      </p:ext>
    </p:extLst>
  </p:cSld>
  <p:clrMapOvr>
    <a:masterClrMapping/>
  </p:clrMapOvr>
  <p:hf sldNum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0663571"/>
      </p:ext>
    </p:extLst>
  </p:cSld>
  <p:clrMapOvr>
    <a:masterClrMapping/>
  </p:clrMapOvr>
  <p:hf sldNum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31519136"/>
      </p:ext>
    </p:extLst>
  </p:cSld>
  <p:clrMapOvr>
    <a:masterClrMapping/>
  </p:clrMapOvr>
  <p:hf sldNum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7100747"/>
      </p:ext>
    </p:extLst>
  </p:cSld>
  <p:clrMapOvr>
    <a:masterClrMapping/>
  </p:clrMapOvr>
  <p:hf sldNum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0288066"/>
      </p:ext>
    </p:extLst>
  </p:cSld>
  <p:clrMapOvr>
    <a:masterClrMapping/>
  </p:clrMapOvr>
  <p:hf sldNum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7623587"/>
      </p:ext>
    </p:extLst>
  </p:cSld>
  <p:clrMapOvr>
    <a:masterClrMapping/>
  </p:clrMapOvr>
  <p:hf sldNum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6775064"/>
      </p:ext>
    </p:extLst>
  </p:cSld>
  <p:clrMapOvr>
    <a:masterClrMapping/>
  </p:clrMapOvr>
  <p:hf sldNum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70412883"/>
      </p:ext>
    </p:extLst>
  </p:cSld>
  <p:clrMapOvr>
    <a:masterClrMapping/>
  </p:clrMapOvr>
  <p:hf sldNum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2948495"/>
      </p:ext>
    </p:extLst>
  </p:cSld>
  <p:clrMapOvr>
    <a:masterClrMapping/>
  </p:clrMapOvr>
  <p:hf sldNum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19895836"/>
      </p:ext>
    </p:extLst>
  </p:cSld>
  <p:clrMapOvr>
    <a:masterClrMapping/>
  </p:clrMapOvr>
  <p:hf sldNum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7343079"/>
      </p:ext>
    </p:extLst>
  </p:cSld>
  <p:clrMapOvr>
    <a:masterClrMapping/>
  </p:clrMapOvr>
  <p:hf sldNum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4664965"/>
      </p:ext>
    </p:extLst>
  </p:cSld>
  <p:clrMapOvr>
    <a:masterClrMapping/>
  </p:clrMapOvr>
  <p:hf sldNum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5442806"/>
      </p:ext>
    </p:extLst>
  </p:cSld>
  <p:clrMapOvr>
    <a:masterClrMapping/>
  </p:clrMapOvr>
  <p:hf sldNum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4639575"/>
      </p:ext>
    </p:extLst>
  </p:cSld>
  <p:clrMapOvr>
    <a:masterClrMapping/>
  </p:clrMapOvr>
  <p:hf sldNum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66124544"/>
      </p:ext>
    </p:extLst>
  </p:cSld>
  <p:clrMapOvr>
    <a:masterClrMapping/>
  </p:clrMapOvr>
  <p:hf sldNum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8411023"/>
      </p:ext>
    </p:extLst>
  </p:cSld>
  <p:clrMapOvr>
    <a:masterClrMapping/>
  </p:clrMapOvr>
  <p:hf sldNum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310592"/>
      </p:ext>
    </p:extLst>
  </p:cSld>
  <p:clrMapOvr>
    <a:masterClrMapping/>
  </p:clrMapOvr>
  <p:hf sldNum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3411497"/>
      </p:ext>
    </p:extLst>
  </p:cSld>
  <p:clrMapOvr>
    <a:masterClrMapping/>
  </p:clrMapOvr>
  <p:hf sldNum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4112929"/>
      </p:ext>
    </p:extLst>
  </p:cSld>
  <p:clrMapOvr>
    <a:masterClrMapping/>
  </p:clrMapOvr>
  <p:hf sldNum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7426076"/>
      </p:ext>
    </p:extLst>
  </p:cSld>
  <p:clrMapOvr>
    <a:masterClrMapping/>
  </p:clrMapOvr>
  <p:hf sldNum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7777819"/>
      </p:ext>
    </p:extLst>
  </p:cSld>
  <p:clrMapOvr>
    <a:masterClrMapping/>
  </p:clrMapOvr>
  <p:hf sldNum="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2389799"/>
      </p:ext>
    </p:extLst>
  </p:cSld>
  <p:clrMapOvr>
    <a:masterClrMapping/>
  </p:clrMapOvr>
  <p:hf sldNum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8432567"/>
      </p:ext>
    </p:extLst>
  </p:cSld>
  <p:clrMapOvr>
    <a:masterClrMapping/>
  </p:clrMapOvr>
  <p:hf sldNum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0414199"/>
      </p:ext>
    </p:extLst>
  </p:cSld>
  <p:clrMapOvr>
    <a:masterClrMapping/>
  </p:clrMapOvr>
  <p:hf sldNum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0511873"/>
      </p:ext>
    </p:extLst>
  </p:cSld>
  <p:clrMapOvr>
    <a:masterClrMapping/>
  </p:clrMapOvr>
  <p:hf sldNum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06373005"/>
      </p:ext>
    </p:extLst>
  </p:cSld>
  <p:clrMapOvr>
    <a:masterClrMapping/>
  </p:clrMapOvr>
  <p:hf sldNum="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9972686"/>
      </p:ext>
    </p:extLst>
  </p:cSld>
  <p:clrMapOvr>
    <a:masterClrMapping/>
  </p:clrMapOvr>
  <p:hf sldNum="0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370227"/>
      </p:ext>
    </p:extLst>
  </p:cSld>
  <p:clrMapOvr>
    <a:masterClrMapping/>
  </p:clrMapOvr>
  <p:hf sldNum="0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3134654"/>
      </p:ext>
    </p:extLst>
  </p:cSld>
  <p:clrMapOvr>
    <a:masterClrMapping/>
  </p:clrMapOvr>
  <p:hf sldNum="0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43092340"/>
      </p:ext>
    </p:extLst>
  </p:cSld>
  <p:clrMapOvr>
    <a:masterClrMapping/>
  </p:clrMapOvr>
  <p:hf sldNum="0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594998"/>
      </p:ext>
    </p:extLst>
  </p:cSld>
  <p:clrMapOvr>
    <a:masterClrMapping/>
  </p:clrMapOvr>
  <p:hf sldNum="0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811727"/>
      </p:ext>
    </p:extLst>
  </p:cSld>
  <p:clrMapOvr>
    <a:masterClrMapping/>
  </p:clrMapOvr>
  <p:hf sldNum="0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0993063"/>
      </p:ext>
    </p:extLst>
  </p:cSld>
  <p:clrMapOvr>
    <a:masterClrMapping/>
  </p:clrMapOvr>
  <p:hf sldNum="0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82672934"/>
      </p:ext>
    </p:extLst>
  </p:cSld>
  <p:clrMapOvr>
    <a:masterClrMapping/>
  </p:clrMapOvr>
  <p:hf sldNum="0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09448997"/>
      </p:ext>
    </p:extLst>
  </p:cSld>
  <p:clrMapOvr>
    <a:masterClrMapping/>
  </p:clrMapOvr>
  <p:hf sldNum="0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ctrTitle"/>
          </p:nvPr>
        </p:nvSpPr>
        <p:spPr>
          <a:xfrm>
            <a:off x="1097280" y="2556510"/>
            <a:ext cx="12435840" cy="176403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subTitle" idx="1"/>
          </p:nvPr>
        </p:nvSpPr>
        <p:spPr>
          <a:xfrm>
            <a:off x="2194560" y="4663440"/>
            <a:ext cx="10241280" cy="210312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2026/4/10</a:t>
            </a:fld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625487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2026/4/10</a:t>
            </a:fld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81046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2026/4/10</a:t>
            </a:fld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511416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Text box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2026/4/10</a:t>
            </a:fld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649097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Text box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Text box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Text box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2026/4/10</a:t>
            </a:fld>
            <a:endParaRPr lang="zh-CN" altLang="en-US"/>
          </a:p>
        </p:txBody>
      </p:sp>
      <p:sp>
        <p:nvSpPr>
          <p:cNvPr id="8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284197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2026/4/10</a:t>
            </a:fld>
            <a:endParaRPr lang="zh-CN" altLang="en-US"/>
          </a:p>
        </p:txBody>
      </p:sp>
      <p:sp>
        <p:nvSpPr>
          <p:cNvPr id="4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195827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2026/4/10</a:t>
            </a:fld>
            <a:endParaRPr lang="zh-CN" altLang="en-US"/>
          </a:p>
        </p:txBody>
      </p:sp>
      <p:sp>
        <p:nvSpPr>
          <p:cNvPr id="3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477147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Text box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2026/4/10</a:t>
            </a:fld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621201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Text box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2026/4/10</a:t>
            </a:fld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33993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2026/4/10</a:t>
            </a:fld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566098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2026/4/10</a:t>
            </a:fld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554733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" name="Text box"/>
          <p:cNvSpPr>
            <a:spLocks noGrp="1"/>
          </p:cNvSpPr>
          <p:nvPr>
            <p:ph type="ctrTitle"/>
          </p:nvPr>
        </p:nvSpPr>
        <p:spPr>
          <a:xfrm>
            <a:off x="1828800" y="1346836"/>
            <a:ext cx="10972800" cy="286512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pPr marL="0" indent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7200" b="0" i="0" u="none" strike="noStrike" kern="1200" cap="none" spc="0" baseline="0">
                <a:solidFill>
                  <a:schemeClr val="tx1"/>
                </a:solidFill>
                <a:latin typeface="Calibri Light" charset="0"/>
                <a:ea typeface="等线 Light" charset="0"/>
                <a:cs typeface="Lucida Sans"/>
              </a:rPr>
              <a:t>Click to edit Master title style</a:t>
            </a:r>
            <a:endParaRPr lang="zh-CN" altLang="en-US" sz="7200" b="0" i="0" u="none" strike="noStrike" kern="1200" cap="none" spc="0" baseline="0">
              <a:solidFill>
                <a:schemeClr val="tx1"/>
              </a:solidFill>
              <a:latin typeface="Calibri Light" charset="0"/>
              <a:ea typeface="等线 Light" charset="0"/>
              <a:cs typeface="Lucida Sans"/>
            </a:endParaRPr>
          </a:p>
        </p:txBody>
      </p:sp>
      <p:sp>
        <p:nvSpPr>
          <p:cNvPr id="707" name="Text box"/>
          <p:cNvSpPr>
            <a:spLocks noGrp="1"/>
          </p:cNvSpPr>
          <p:nvPr>
            <p:ph type="subTitle" idx="1"/>
          </p:nvPr>
        </p:nvSpPr>
        <p:spPr>
          <a:xfrm>
            <a:off x="1828800" y="4322446"/>
            <a:ext cx="10972800" cy="1986914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altLang="zh-CN" sz="2880" b="0" i="0" u="none" strike="noStrike" kern="1200" cap="none" spc="0" baseline="0">
                <a:solidFill>
                  <a:schemeClr val="tx1"/>
                </a:solidFill>
                <a:latin typeface="Calibri" charset="0"/>
                <a:ea typeface="等线" charset="0"/>
                <a:cs typeface="Lucida Sans"/>
              </a:rPr>
              <a:t>Click to edit Master subtitle style</a:t>
            </a:r>
            <a:endParaRPr lang="zh-CN" altLang="en-US" sz="288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Lucida Sans"/>
            </a:endParaRPr>
          </a:p>
        </p:txBody>
      </p:sp>
      <p:sp>
        <p:nvSpPr>
          <p:cNvPr id="708" name="Text box"/>
          <p:cNvSpPr>
            <a:spLocks noGrp="1"/>
          </p:cNvSpPr>
          <p:nvPr>
            <p:ph type="dt" idx="10"/>
          </p:nvPr>
        </p:nvSpPr>
        <p:spPr>
          <a:xfrm>
            <a:off x="1005839" y="7627621"/>
            <a:ext cx="3291840" cy="438149"/>
          </a:xfrm>
          <a:prstGeom prst="rect">
            <a:avLst/>
          </a:prstGeom>
          <a:noFill/>
          <a:ln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440" b="0" i="0" u="none" strike="noStrike" kern="1200" cap="none" spc="0" baseline="0">
                <a:solidFill>
                  <a:srgbClr val="898989"/>
                </a:solidFill>
                <a:latin typeface="Calibri" charset="0"/>
                <a:ea typeface="等线" charset="0"/>
                <a:cs typeface="Calibri" charset="0"/>
              </a:rPr>
              <a:t>Date/Time</a:t>
            </a:r>
            <a:endParaRPr lang="zh-CN" altLang="en-US" sz="1440" b="0" i="0" u="none" strike="noStrike" kern="1200" cap="none" spc="0" baseline="0">
              <a:solidFill>
                <a:srgbClr val="898989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709" name="Text box"/>
          <p:cNvSpPr>
            <a:spLocks noGrp="1"/>
          </p:cNvSpPr>
          <p:nvPr>
            <p:ph type="ftr" idx="11"/>
          </p:nvPr>
        </p:nvSpPr>
        <p:spPr>
          <a:xfrm>
            <a:off x="4846320" y="7627621"/>
            <a:ext cx="4937760" cy="438149"/>
          </a:xfrm>
          <a:prstGeom prst="rect">
            <a:avLst/>
          </a:prstGeom>
          <a:noFill/>
          <a:ln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zh-CN" altLang="en-US" sz="1440" b="0" i="0" u="none" strike="noStrike" kern="1200" cap="none" spc="0" baseline="0">
              <a:solidFill>
                <a:srgbClr val="898989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710" name="Text box"/>
          <p:cNvSpPr>
            <a:spLocks noGrp="1"/>
          </p:cNvSpPr>
          <p:nvPr>
            <p:ph type="sldNum" idx="12"/>
          </p:nvPr>
        </p:nvSpPr>
        <p:spPr>
          <a:xfrm>
            <a:off x="10332720" y="7627621"/>
            <a:ext cx="3291840" cy="438149"/>
          </a:xfrm>
          <a:prstGeom prst="rect">
            <a:avLst/>
          </a:prstGeom>
          <a:noFill/>
          <a:ln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CAD2D6BD-DE1B-4B5F-8B41-2702339687B9}" type="slidenum">
              <a:rPr lang="en-US" altLang="zh-CN" sz="1440" b="0" i="0" u="none" strike="noStrike" kern="1200" cap="none" spc="0" baseline="0">
                <a:solidFill>
                  <a:srgbClr val="898989"/>
                </a:solidFill>
                <a:latin typeface="Calibri" charset="0"/>
                <a:ea typeface="等线" charset="0"/>
                <a:cs typeface="Calibri" charset="0"/>
              </a:rPr>
              <a:t>‹#›</a:t>
            </a:fld>
            <a:endParaRPr lang="zh-CN" altLang="en-US" sz="1440" b="0" i="0" u="none" strike="noStrike" kern="1200" cap="none" spc="0" baseline="0">
              <a:solidFill>
                <a:srgbClr val="898989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98912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2026/4/10</a:t>
            </a:fld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069733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2026/4/10</a:t>
            </a:fld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778473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Text box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2026/4/10</a:t>
            </a:fld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317311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Text box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Text box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Text box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2026/4/10</a:t>
            </a:fld>
            <a:endParaRPr lang="zh-CN" altLang="en-US"/>
          </a:p>
        </p:txBody>
      </p:sp>
      <p:sp>
        <p:nvSpPr>
          <p:cNvPr id="8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878808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2026/4/10</a:t>
            </a:fld>
            <a:endParaRPr lang="zh-CN" altLang="en-US"/>
          </a:p>
        </p:txBody>
      </p:sp>
      <p:sp>
        <p:nvSpPr>
          <p:cNvPr id="4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736897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2026/4/10</a:t>
            </a:fld>
            <a:endParaRPr lang="zh-CN" altLang="en-US"/>
          </a:p>
        </p:txBody>
      </p:sp>
      <p:sp>
        <p:nvSpPr>
          <p:cNvPr id="3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284757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Text box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2026/4/10</a:t>
            </a:fld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070006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Text box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2026/4/10</a:t>
            </a:fld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3101668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2026/4/10</a:t>
            </a:fld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2700328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Text box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Text box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t>2026/4/10</a:t>
            </a:fld>
            <a:endParaRPr lang="zh-CN" altLang="en-US"/>
          </a:p>
        </p:txBody>
      </p:sp>
      <p:sp>
        <p:nvSpPr>
          <p:cNvPr id="5" name="Text box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Text box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504902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曲线"/>
          <p:cNvSpPr>
            <a:spLocks noGrp="1"/>
          </p:cNvSpPr>
          <p:nvPr/>
        </p:nvSpPr>
        <p:spPr>
          <a:xfrm>
            <a:off x="0" y="0"/>
            <a:ext cx="14630401" cy="8229600"/>
          </a:xfrm>
          <a:custGeom>
            <a:avLst/>
            <a:gdLst>
              <a:gd name="T1" fmla="*/ 0 w 21600"/>
              <a:gd name="T2" fmla="*/ 0 h 21600"/>
              <a:gd name="T3" fmla="*/ 21600 w 21600"/>
              <a:gd name="T4" fmla="*/ 21600 h 21600"/>
            </a:gdLst>
            <a:ahLst/>
            <a:cxnLst/>
            <a:rect l="T1" t="T2" r="T3" b="T4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392108"/>
      </p:ext>
    </p:extLst>
  </p:cSld>
  <p:clrMapOvr>
    <a:masterClrMapping/>
  </p:clrMapOvr>
  <p:hf sldNum="0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曲线"/>
          <p:cNvSpPr>
            <a:spLocks noGrp="1"/>
          </p:cNvSpPr>
          <p:nvPr/>
        </p:nvSpPr>
        <p:spPr>
          <a:xfrm>
            <a:off x="1" y="0"/>
            <a:ext cx="11689078" cy="7155180"/>
          </a:xfrm>
          <a:custGeom>
            <a:avLst/>
            <a:gdLst>
              <a:gd name="T1" fmla="*/ 0 w 21600"/>
              <a:gd name="T2" fmla="*/ 0 h 21600"/>
              <a:gd name="T3" fmla="*/ 21600 w 21600"/>
              <a:gd name="T4" fmla="*/ 21600 h 21600"/>
            </a:gdLst>
            <a:ahLst/>
            <a:cxnLst/>
            <a:rect l="T1" t="T2" r="T3" b="T4"/>
            <a:pathLst>
              <a:path w="21600" h="21600">
                <a:moveTo>
                  <a:pt x="18134" y="0"/>
                </a:moveTo>
                <a:lnTo>
                  <a:pt x="21600" y="0"/>
                </a:lnTo>
                <a:lnTo>
                  <a:pt x="21600" y="5481"/>
                </a:lnTo>
                <a:cubicBezTo>
                  <a:pt x="21600" y="7045"/>
                  <a:pt x="20824" y="8312"/>
                  <a:pt x="19867" y="8312"/>
                </a:cubicBezTo>
                <a:cubicBezTo>
                  <a:pt x="18910" y="8312"/>
                  <a:pt x="18134" y="7045"/>
                  <a:pt x="18134" y="5481"/>
                </a:cubicBezTo>
              </a:path>
              <a:path w="21600" h="21600">
                <a:moveTo>
                  <a:pt x="14507" y="0"/>
                </a:moveTo>
                <a:lnTo>
                  <a:pt x="17973" y="0"/>
                </a:lnTo>
                <a:lnTo>
                  <a:pt x="17973" y="8588"/>
                </a:lnTo>
                <a:cubicBezTo>
                  <a:pt x="17973" y="10152"/>
                  <a:pt x="17197" y="11419"/>
                  <a:pt x="16240" y="11419"/>
                </a:cubicBezTo>
                <a:cubicBezTo>
                  <a:pt x="15283" y="11419"/>
                  <a:pt x="14507" y="10152"/>
                  <a:pt x="14507" y="8588"/>
                </a:cubicBezTo>
              </a:path>
              <a:path w="21600" h="21600">
                <a:moveTo>
                  <a:pt x="10880" y="0"/>
                </a:moveTo>
                <a:lnTo>
                  <a:pt x="14346" y="0"/>
                </a:lnTo>
                <a:lnTo>
                  <a:pt x="14346" y="12119"/>
                </a:lnTo>
                <a:cubicBezTo>
                  <a:pt x="14346" y="13682"/>
                  <a:pt x="13570" y="14949"/>
                  <a:pt x="12613" y="14949"/>
                </a:cubicBezTo>
                <a:cubicBezTo>
                  <a:pt x="11656" y="14949"/>
                  <a:pt x="10880" y="13682"/>
                  <a:pt x="10880" y="12119"/>
                </a:cubicBezTo>
              </a:path>
              <a:path w="21600" h="21600">
                <a:moveTo>
                  <a:pt x="7253" y="0"/>
                </a:moveTo>
                <a:lnTo>
                  <a:pt x="10719" y="0"/>
                </a:lnTo>
                <a:lnTo>
                  <a:pt x="10719" y="16261"/>
                </a:lnTo>
                <a:cubicBezTo>
                  <a:pt x="10719" y="17825"/>
                  <a:pt x="9943" y="19092"/>
                  <a:pt x="8986" y="19092"/>
                </a:cubicBezTo>
                <a:cubicBezTo>
                  <a:pt x="8029" y="19092"/>
                  <a:pt x="7253" y="17825"/>
                  <a:pt x="7253" y="16261"/>
                </a:cubicBezTo>
              </a:path>
              <a:path w="21600" h="21600">
                <a:moveTo>
                  <a:pt x="3626" y="0"/>
                </a:moveTo>
                <a:lnTo>
                  <a:pt x="7092" y="0"/>
                </a:lnTo>
                <a:lnTo>
                  <a:pt x="7092" y="18769"/>
                </a:lnTo>
                <a:cubicBezTo>
                  <a:pt x="7092" y="20332"/>
                  <a:pt x="6316" y="21600"/>
                  <a:pt x="5359" y="21600"/>
                </a:cubicBezTo>
                <a:cubicBezTo>
                  <a:pt x="4402" y="21600"/>
                  <a:pt x="3626" y="20332"/>
                  <a:pt x="3626" y="18769"/>
                </a:cubicBezTo>
              </a:path>
              <a:path w="21600" h="21600">
                <a:moveTo>
                  <a:pt x="0" y="0"/>
                </a:moveTo>
                <a:lnTo>
                  <a:pt x="3465" y="0"/>
                </a:lnTo>
                <a:lnTo>
                  <a:pt x="3465" y="11260"/>
                </a:lnTo>
                <a:cubicBezTo>
                  <a:pt x="3465" y="12824"/>
                  <a:pt x="2689" y="14091"/>
                  <a:pt x="1732" y="14091"/>
                </a:cubicBezTo>
                <a:cubicBezTo>
                  <a:pt x="775" y="14091"/>
                  <a:pt x="0" y="12824"/>
                  <a:pt x="0" y="11260"/>
                </a:cubicBezTo>
                <a:close/>
              </a:path>
            </a:pathLst>
          </a:custGeom>
          <a:solidFill>
            <a:srgbClr val="D9D9D9">
              <a:alpha val="50000"/>
            </a:srgbClr>
          </a:solidFill>
          <a:ln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0" indent="0"/>
            <a:endParaRPr lang="zh-CN" altLang="en-US" sz="1920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983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  <p:hf sldNum="0"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自定义版式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4" name="曲线"/>
          <p:cNvSpPr>
            <a:spLocks noGrp="1"/>
          </p:cNvSpPr>
          <p:nvPr/>
        </p:nvSpPr>
        <p:spPr>
          <a:xfrm>
            <a:off x="4143180" y="-4"/>
            <a:ext cx="10487221" cy="8229600"/>
          </a:xfrm>
          <a:custGeom>
            <a:avLst/>
            <a:gdLst>
              <a:gd name="T1" fmla="*/ 0 w 21600"/>
              <a:gd name="T2" fmla="*/ 0 h 21600"/>
              <a:gd name="T3" fmla="*/ 21600 w 21600"/>
              <a:gd name="T4" fmla="*/ 21600 h 21600"/>
            </a:gdLst>
            <a:ahLst/>
            <a:cxnLst/>
            <a:rect l="T1" t="T2" r="T3" b="T4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close/>
              </a:path>
            </a:pathLst>
          </a:custGeom>
          <a:solidFill>
            <a:srgbClr val="D9D9D9">
              <a:alpha val="50000"/>
            </a:srgbClr>
          </a:solidFill>
          <a:ln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0" indent="0"/>
            <a:endParaRPr lang="zh-CN" altLang="en-US" sz="1440"/>
          </a:p>
        </p:txBody>
      </p:sp>
    </p:spTree>
    <p:extLst>
      <p:ext uri="{BB962C8B-B14F-4D97-AF65-F5344CB8AC3E}">
        <p14:creationId xmlns:p14="http://schemas.microsoft.com/office/powerpoint/2010/main" val="268882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4" grpId="0" animBg="1"/>
    </p:bldLst>
  </p:timing>
  <p:hf sldNum="0"/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1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56.xml"/><Relationship Id="rId7" Type="http://schemas.openxmlformats.org/officeDocument/2006/relationships/slideLayout" Target="../slideLayouts/slideLayout6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5.xml"/><Relationship Id="rId1" Type="http://schemas.openxmlformats.org/officeDocument/2006/relationships/slideLayout" Target="../slideLayouts/slideLayout54.xml"/><Relationship Id="rId6" Type="http://schemas.openxmlformats.org/officeDocument/2006/relationships/slideLayout" Target="../slideLayouts/slideLayout59.xml"/><Relationship Id="rId11" Type="http://schemas.openxmlformats.org/officeDocument/2006/relationships/slideLayout" Target="../slideLayouts/slideLayout64.xml"/><Relationship Id="rId5" Type="http://schemas.openxmlformats.org/officeDocument/2006/relationships/slideLayout" Target="../slideLayouts/slideLayout58.xml"/><Relationship Id="rId10" Type="http://schemas.openxmlformats.org/officeDocument/2006/relationships/slideLayout" Target="../slideLayouts/slideLayout63.xml"/><Relationship Id="rId4" Type="http://schemas.openxmlformats.org/officeDocument/2006/relationships/slideLayout" Target="../slideLayouts/slideLayout57.xml"/><Relationship Id="rId9" Type="http://schemas.openxmlformats.org/officeDocument/2006/relationships/slideLayout" Target="../slideLayouts/slideLayout6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2.xml"/><Relationship Id="rId13" Type="http://schemas.openxmlformats.org/officeDocument/2006/relationships/slideLayout" Target="../slideLayouts/slideLayout77.xml"/><Relationship Id="rId3" Type="http://schemas.openxmlformats.org/officeDocument/2006/relationships/slideLayout" Target="../slideLayouts/slideLayout67.xml"/><Relationship Id="rId7" Type="http://schemas.openxmlformats.org/officeDocument/2006/relationships/slideLayout" Target="../slideLayouts/slideLayout71.xml"/><Relationship Id="rId12" Type="http://schemas.openxmlformats.org/officeDocument/2006/relationships/slideLayout" Target="../slideLayouts/slideLayout76.xml"/><Relationship Id="rId2" Type="http://schemas.openxmlformats.org/officeDocument/2006/relationships/slideLayout" Target="../slideLayouts/slideLayout66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65.xml"/><Relationship Id="rId6" Type="http://schemas.openxmlformats.org/officeDocument/2006/relationships/slideLayout" Target="../slideLayouts/slideLayout70.xml"/><Relationship Id="rId11" Type="http://schemas.openxmlformats.org/officeDocument/2006/relationships/slideLayout" Target="../slideLayouts/slideLayout75.xml"/><Relationship Id="rId5" Type="http://schemas.openxmlformats.org/officeDocument/2006/relationships/slideLayout" Target="../slideLayouts/slideLayout69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74.xml"/><Relationship Id="rId4" Type="http://schemas.openxmlformats.org/officeDocument/2006/relationships/slideLayout" Target="../slideLayouts/slideLayout68.xml"/><Relationship Id="rId9" Type="http://schemas.openxmlformats.org/officeDocument/2006/relationships/slideLayout" Target="../slideLayouts/slideLayout73.xml"/><Relationship Id="rId14" Type="http://schemas.openxmlformats.org/officeDocument/2006/relationships/slideLayout" Target="../slideLayouts/slideLayout7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5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"/>
          <p:cNvSpPr>
            <a:spLocks noGrp="1"/>
          </p:cNvSpPr>
          <p:nvPr>
            <p:ph type="title"/>
          </p:nvPr>
        </p:nvSpPr>
        <p:spPr>
          <a:xfrm>
            <a:off x="1005839" y="438149"/>
            <a:ext cx="12618720" cy="159067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Text box"/>
          <p:cNvSpPr>
            <a:spLocks noGrp="1"/>
          </p:cNvSpPr>
          <p:nvPr>
            <p:ph type="body" idx="1"/>
          </p:nvPr>
        </p:nvSpPr>
        <p:spPr>
          <a:xfrm>
            <a:off x="1005839" y="2190750"/>
            <a:ext cx="12618720" cy="522160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Text box"/>
          <p:cNvSpPr>
            <a:spLocks noGrp="1"/>
          </p:cNvSpPr>
          <p:nvPr>
            <p:ph type="dt" idx="2"/>
          </p:nvPr>
        </p:nvSpPr>
        <p:spPr>
          <a:xfrm>
            <a:off x="1005839" y="7627621"/>
            <a:ext cx="3291840" cy="43814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algn="l"/>
            <a:fld id="{CAD2D6BD-DE1B-4B5F-8B41-2702339687B9}" type="datetime1">
              <a:rPr lang="en-US" altLang="zh-CN" sz="1440">
                <a:solidFill>
                  <a:srgbClr val="898989"/>
                </a:solidFill>
                <a:latin typeface="Calibri" charset="0"/>
                <a:ea typeface="等线" charset="0"/>
                <a:cs typeface="Calibri" charset="0"/>
              </a:rPr>
              <a:t>4/10/2026</a:t>
            </a:fld>
            <a:endParaRPr lang="zh-CN" altLang="en-US" sz="1440">
              <a:solidFill>
                <a:srgbClr val="898989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" name="Text box"/>
          <p:cNvSpPr>
            <a:spLocks noGrp="1"/>
          </p:cNvSpPr>
          <p:nvPr>
            <p:ph type="ftr" idx="3"/>
          </p:nvPr>
        </p:nvSpPr>
        <p:spPr>
          <a:xfrm>
            <a:off x="4846320" y="7627621"/>
            <a:ext cx="4937760" cy="43814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algn="ctr"/>
            <a:endParaRPr lang="zh-CN" altLang="en-US" sz="1440">
              <a:solidFill>
                <a:srgbClr val="898989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" name="Text box"/>
          <p:cNvSpPr>
            <a:spLocks noGrp="1"/>
          </p:cNvSpPr>
          <p:nvPr>
            <p:ph type="sldNum" idx="4"/>
          </p:nvPr>
        </p:nvSpPr>
        <p:spPr>
          <a:xfrm>
            <a:off x="10332720" y="7627621"/>
            <a:ext cx="3291840" cy="43814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algn="r"/>
            <a:fld id="{CAD2D6BD-DE1B-4B5F-8B41-2702339687B9}" type="slidenum">
              <a:rPr lang="en-US" altLang="zh-CN" sz="1440" b="0" i="0" u="none" strike="noStrike" kern="1200" cap="none" spc="0" baseline="0">
                <a:solidFill>
                  <a:srgbClr val="898989"/>
                </a:solidFill>
                <a:latin typeface="Calibri" charset="0"/>
                <a:ea typeface="等线" charset="0"/>
                <a:cs typeface="Calibri" charset="0"/>
              </a:rPr>
              <a:t>‹#›</a:t>
            </a:fld>
            <a:endParaRPr lang="zh-CN" altLang="en-US" sz="1440">
              <a:solidFill>
                <a:srgbClr val="898989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225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  <p:sldLayoutId id="2147483676" r:id="rId29"/>
    <p:sldLayoutId id="2147483677" r:id="rId30"/>
    <p:sldLayoutId id="2147483678" r:id="rId31"/>
    <p:sldLayoutId id="2147483679" r:id="rId32"/>
    <p:sldLayoutId id="2147483680" r:id="rId33"/>
    <p:sldLayoutId id="2147483681" r:id="rId34"/>
    <p:sldLayoutId id="2147483682" r:id="rId35"/>
    <p:sldLayoutId id="2147483683" r:id="rId36"/>
    <p:sldLayoutId id="2147483684" r:id="rId37"/>
    <p:sldLayoutId id="2147483685" r:id="rId38"/>
    <p:sldLayoutId id="2147483686" r:id="rId39"/>
    <p:sldLayoutId id="2147483687" r:id="rId40"/>
    <p:sldLayoutId id="2147483688" r:id="rId41"/>
    <p:sldLayoutId id="2147483689" r:id="rId42"/>
    <p:sldLayoutId id="2147483690" r:id="rId43"/>
    <p:sldLayoutId id="2147483691" r:id="rId44"/>
    <p:sldLayoutId id="2147483692" r:id="rId45"/>
    <p:sldLayoutId id="2147483693" r:id="rId46"/>
    <p:sldLayoutId id="2147483694" r:id="rId47"/>
    <p:sldLayoutId id="2147483695" r:id="rId48"/>
    <p:sldLayoutId id="2147483696" r:id="rId49"/>
    <p:sldLayoutId id="2147483697" r:id="rId50"/>
    <p:sldLayoutId id="2147483698" r:id="rId51"/>
    <p:sldLayoutId id="2147483699" r:id="rId52"/>
    <p:sldLayoutId id="2147483700" r:id="rId53"/>
  </p:sldLayoutIdLst>
  <p:hf sldNum="0" hdr="0" ftr="0" dt="0"/>
  <p:txStyles>
    <p:titleStyle>
      <a:lvl1pPr algn="l" defTabSz="914400" eaLnBrk="1" fontAlgn="auto" latinLnBrk="0" hangingPunct="1">
        <a:lnSpc>
          <a:spcPct val="90000"/>
        </a:lnSpc>
        <a:spcBef>
          <a:spcPts val="0"/>
        </a:spcBef>
        <a:buNone/>
        <a:defRPr sz="5280" kern="1200">
          <a:solidFill>
            <a:schemeClr val="tx1"/>
          </a:solidFill>
          <a:latin typeface="Calibri Light" charset="0"/>
          <a:ea typeface="等线 Light" charset="0"/>
          <a:cs typeface="Calibri Light" charset="0"/>
        </a:defRPr>
      </a:lvl1pPr>
    </p:titleStyle>
    <p:bodyStyle>
      <a:lvl1pPr marL="274320" indent="-274320" algn="l" defTabSz="914400" eaLnBrk="1" fontAlgn="auto" latinLnBrk="0" hangingPunct="1">
        <a:lnSpc>
          <a:spcPct val="90000"/>
        </a:lnSpc>
        <a:spcBef>
          <a:spcPts val="1200"/>
        </a:spcBef>
        <a:buFont typeface="Arial" pitchFamily="34" charset="0"/>
        <a:buChar char="•"/>
        <a:defRPr sz="3359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1pPr>
      <a:lvl2pPr marL="822960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88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2pPr>
      <a:lvl3pPr marL="1371600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3pPr>
      <a:lvl4pPr marL="1920113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16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4pPr>
      <a:lvl5pPr marL="2468753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16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5pPr>
      <a:lvl6pPr marL="3017520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16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6pPr>
      <a:lvl7pPr marL="3566033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16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7pPr>
      <a:lvl8pPr marL="4114800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16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8pPr>
      <a:lvl9pPr marL="4114800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16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"/>
          <p:cNvSpPr>
            <a:spLocks noGrp="1"/>
          </p:cNvSpPr>
          <p:nvPr>
            <p:ph type="title"/>
          </p:nvPr>
        </p:nvSpPr>
        <p:spPr>
          <a:xfrm>
            <a:off x="1005839" y="438149"/>
            <a:ext cx="12618720" cy="159067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8" name="Text box"/>
          <p:cNvSpPr>
            <a:spLocks noGrp="1"/>
          </p:cNvSpPr>
          <p:nvPr>
            <p:ph type="body" idx="1"/>
          </p:nvPr>
        </p:nvSpPr>
        <p:spPr>
          <a:xfrm>
            <a:off x="1005839" y="2190750"/>
            <a:ext cx="12618720" cy="522160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9" name="Text box"/>
          <p:cNvSpPr>
            <a:spLocks noGrp="1"/>
          </p:cNvSpPr>
          <p:nvPr>
            <p:ph type="dt" idx="2"/>
          </p:nvPr>
        </p:nvSpPr>
        <p:spPr>
          <a:xfrm>
            <a:off x="1005839" y="7627621"/>
            <a:ext cx="3291840" cy="43814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algn="l"/>
            <a:fld id="{CAD2D6BD-DE1B-4B5F-8B41-2702339687B9}" type="datetime1">
              <a:rPr lang="en-US" altLang="zh-CN" sz="1440">
                <a:solidFill>
                  <a:srgbClr val="898989"/>
                </a:solidFill>
                <a:latin typeface="Calibri" charset="0"/>
                <a:ea typeface="等线" charset="0"/>
                <a:cs typeface="Calibri" charset="0"/>
              </a:rPr>
              <a:t>4/10/2026</a:t>
            </a:fld>
            <a:endParaRPr lang="zh-CN" altLang="en-US" sz="1440">
              <a:solidFill>
                <a:srgbClr val="898989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0" name="Text box"/>
          <p:cNvSpPr>
            <a:spLocks noGrp="1"/>
          </p:cNvSpPr>
          <p:nvPr>
            <p:ph type="ftr" idx="3"/>
          </p:nvPr>
        </p:nvSpPr>
        <p:spPr>
          <a:xfrm>
            <a:off x="4846320" y="7627621"/>
            <a:ext cx="4937760" cy="43814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algn="ctr"/>
            <a:endParaRPr lang="zh-CN" altLang="en-US" sz="1440">
              <a:solidFill>
                <a:srgbClr val="898989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1" name="Text box"/>
          <p:cNvSpPr>
            <a:spLocks noGrp="1"/>
          </p:cNvSpPr>
          <p:nvPr>
            <p:ph type="sldNum" idx="4"/>
          </p:nvPr>
        </p:nvSpPr>
        <p:spPr>
          <a:xfrm>
            <a:off x="10332720" y="7627621"/>
            <a:ext cx="3291840" cy="43814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algn="r"/>
            <a:fld id="{CAD2D6BD-DE1B-4B5F-8B41-2702339687B9}" type="slidenum">
              <a:rPr lang="en-US" altLang="zh-CN" sz="1440" b="0" i="0" u="none" strike="noStrike" kern="1200" cap="none" spc="0" baseline="0">
                <a:solidFill>
                  <a:srgbClr val="898989"/>
                </a:solidFill>
                <a:latin typeface="Calibri" charset="0"/>
                <a:ea typeface="等线" charset="0"/>
                <a:cs typeface="Calibri" charset="0"/>
              </a:rPr>
              <a:t>‹#›</a:t>
            </a:fld>
            <a:endParaRPr lang="zh-CN" altLang="en-US" sz="1440">
              <a:solidFill>
                <a:srgbClr val="898989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2303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hf sldNum="0" hdr="0" ftr="0" dt="0"/>
  <p:txStyles>
    <p:titleStyle>
      <a:lvl1pPr algn="l" defTabSz="914400" eaLnBrk="1" fontAlgn="auto" latinLnBrk="0" hangingPunct="1">
        <a:lnSpc>
          <a:spcPct val="90000"/>
        </a:lnSpc>
        <a:spcBef>
          <a:spcPts val="0"/>
        </a:spcBef>
        <a:buNone/>
        <a:defRPr sz="5280" kern="1200">
          <a:solidFill>
            <a:schemeClr val="tx1"/>
          </a:solidFill>
          <a:latin typeface="Calibri Light" charset="0"/>
          <a:ea typeface="等线 Light" charset="0"/>
          <a:cs typeface="Calibri Light" charset="0"/>
        </a:defRPr>
      </a:lvl1pPr>
    </p:titleStyle>
    <p:bodyStyle>
      <a:lvl1pPr marL="274320" indent="-274320" algn="l" defTabSz="914400" eaLnBrk="1" fontAlgn="auto" latinLnBrk="0" hangingPunct="1">
        <a:lnSpc>
          <a:spcPct val="90000"/>
        </a:lnSpc>
        <a:spcBef>
          <a:spcPts val="1200"/>
        </a:spcBef>
        <a:buFont typeface="Arial" pitchFamily="34" charset="0"/>
        <a:buChar char="•"/>
        <a:defRPr sz="3359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1pPr>
      <a:lvl2pPr marL="822960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88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2pPr>
      <a:lvl3pPr marL="1371600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3pPr>
      <a:lvl4pPr marL="1920113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16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4pPr>
      <a:lvl5pPr marL="2468753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16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5pPr>
      <a:lvl6pPr marL="3017520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16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6pPr>
      <a:lvl7pPr marL="3566033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16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7pPr>
      <a:lvl8pPr marL="4114800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16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8pPr>
      <a:lvl9pPr marL="4114800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16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6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"/>
          <p:cNvSpPr>
            <a:spLocks noGrp="1"/>
          </p:cNvSpPr>
          <p:nvPr>
            <p:ph type="title"/>
          </p:nvPr>
        </p:nvSpPr>
        <p:spPr>
          <a:xfrm>
            <a:off x="1005839" y="438149"/>
            <a:ext cx="12618720" cy="159067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13" name="Text box"/>
          <p:cNvSpPr>
            <a:spLocks noGrp="1"/>
          </p:cNvSpPr>
          <p:nvPr>
            <p:ph type="body" idx="1"/>
          </p:nvPr>
        </p:nvSpPr>
        <p:spPr>
          <a:xfrm>
            <a:off x="1005839" y="2190750"/>
            <a:ext cx="12618720" cy="522160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14" name="Text box"/>
          <p:cNvSpPr>
            <a:spLocks noGrp="1"/>
          </p:cNvSpPr>
          <p:nvPr>
            <p:ph type="dt" idx="2"/>
          </p:nvPr>
        </p:nvSpPr>
        <p:spPr>
          <a:xfrm>
            <a:off x="1005839" y="7627621"/>
            <a:ext cx="3291840" cy="43814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algn="l"/>
            <a:fld id="{CAD2D6BD-DE1B-4B5F-8B41-2702339687B9}" type="datetime1">
              <a:rPr lang="en-US" altLang="zh-CN" sz="1440">
                <a:solidFill>
                  <a:srgbClr val="898989"/>
                </a:solidFill>
                <a:latin typeface="Calibri" charset="0"/>
                <a:ea typeface="等线" charset="0"/>
                <a:cs typeface="Calibri" charset="0"/>
              </a:rPr>
              <a:t>4/10/2026</a:t>
            </a:fld>
            <a:endParaRPr lang="zh-CN" altLang="en-US" sz="1440">
              <a:solidFill>
                <a:srgbClr val="898989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5" name="Text box"/>
          <p:cNvSpPr>
            <a:spLocks noGrp="1"/>
          </p:cNvSpPr>
          <p:nvPr>
            <p:ph type="ftr" idx="3"/>
          </p:nvPr>
        </p:nvSpPr>
        <p:spPr>
          <a:xfrm>
            <a:off x="4846320" y="7627621"/>
            <a:ext cx="4937760" cy="43814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algn="ctr"/>
            <a:endParaRPr lang="zh-CN" altLang="en-US" sz="1440">
              <a:solidFill>
                <a:srgbClr val="898989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6" name="Text box"/>
          <p:cNvSpPr>
            <a:spLocks noGrp="1"/>
          </p:cNvSpPr>
          <p:nvPr>
            <p:ph type="sldNum" idx="4"/>
          </p:nvPr>
        </p:nvSpPr>
        <p:spPr>
          <a:xfrm>
            <a:off x="10332720" y="7627621"/>
            <a:ext cx="3291840" cy="43814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algn="r"/>
            <a:fld id="{CAD2D6BD-DE1B-4B5F-8B41-2702339687B9}" type="slidenum">
              <a:rPr lang="en-US" altLang="zh-CN" sz="1440" b="0" i="0" u="none" strike="noStrike" kern="1200" cap="none" spc="0" baseline="0">
                <a:solidFill>
                  <a:srgbClr val="898989"/>
                </a:solidFill>
                <a:latin typeface="Calibri" charset="0"/>
                <a:ea typeface="等线" charset="0"/>
                <a:cs typeface="Calibri" charset="0"/>
              </a:rPr>
              <a:t>‹#›</a:t>
            </a:fld>
            <a:endParaRPr lang="zh-CN" altLang="en-US" sz="1440">
              <a:solidFill>
                <a:srgbClr val="898989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074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</p:sldLayoutIdLst>
  <p:hf sldNum="0" hdr="0" ftr="0" dt="0"/>
  <p:txStyles>
    <p:titleStyle>
      <a:lvl1pPr algn="l" defTabSz="914400" eaLnBrk="1" fontAlgn="auto" latinLnBrk="0" hangingPunct="1">
        <a:lnSpc>
          <a:spcPct val="90000"/>
        </a:lnSpc>
        <a:spcBef>
          <a:spcPts val="0"/>
        </a:spcBef>
        <a:buNone/>
        <a:defRPr sz="5280" kern="1200">
          <a:solidFill>
            <a:schemeClr val="tx1"/>
          </a:solidFill>
          <a:latin typeface="Calibri Light" charset="0"/>
          <a:ea typeface="等线 Light" charset="0"/>
          <a:cs typeface="Calibri Light" charset="0"/>
        </a:defRPr>
      </a:lvl1pPr>
    </p:titleStyle>
    <p:bodyStyle>
      <a:lvl1pPr marL="274320" indent="-274320" algn="l" defTabSz="914400" eaLnBrk="1" fontAlgn="auto" latinLnBrk="0" hangingPunct="1">
        <a:lnSpc>
          <a:spcPct val="90000"/>
        </a:lnSpc>
        <a:spcBef>
          <a:spcPts val="1200"/>
        </a:spcBef>
        <a:buFont typeface="Arial" pitchFamily="34" charset="0"/>
        <a:buChar char="•"/>
        <a:defRPr sz="3359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1pPr>
      <a:lvl2pPr marL="822960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88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2pPr>
      <a:lvl3pPr marL="1371600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3pPr>
      <a:lvl4pPr marL="1920113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16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4pPr>
      <a:lvl5pPr marL="2468753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16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5pPr>
      <a:lvl6pPr marL="3017520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16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6pPr>
      <a:lvl7pPr marL="3566033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16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7pPr>
      <a:lvl8pPr marL="4114800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16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8pPr>
      <a:lvl9pPr marL="4114800" indent="-274320" algn="l" defTabSz="914400" eaLnBrk="1" fontAlgn="auto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2160" kern="1200">
          <a:solidFill>
            <a:schemeClr val="tx1"/>
          </a:solidFill>
          <a:latin typeface="Calibri" charset="0"/>
          <a:ea typeface="等线" charset="0"/>
          <a:cs typeface="Calibri" charset="0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6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7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23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30.png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1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37.png"/><Relationship Id="rId4" Type="http://schemas.openxmlformats.org/officeDocument/2006/relationships/image" Target="../media/image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6.xml"/><Relationship Id="rId4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7.xml"/><Relationship Id="rId5" Type="http://schemas.openxmlformats.org/officeDocument/2006/relationships/image" Target="../media/image38.png"/><Relationship Id="rId4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2.xml"/><Relationship Id="rId4" Type="http://schemas.openxmlformats.org/officeDocument/2006/relationships/image" Target="../media/image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3.xml"/><Relationship Id="rId4" Type="http://schemas.openxmlformats.org/officeDocument/2006/relationships/image" Target="../media/image8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51.png"/><Relationship Id="rId3" Type="http://schemas.openxmlformats.org/officeDocument/2006/relationships/image" Target="../media/image1.png"/><Relationship Id="rId7" Type="http://schemas.openxmlformats.org/officeDocument/2006/relationships/image" Target="../media/image45.png"/><Relationship Id="rId12" Type="http://schemas.openxmlformats.org/officeDocument/2006/relationships/image" Target="../media/image50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4.xml"/><Relationship Id="rId6" Type="http://schemas.openxmlformats.org/officeDocument/2006/relationships/image" Target="../media/image44.png"/><Relationship Id="rId11" Type="http://schemas.openxmlformats.org/officeDocument/2006/relationships/image" Target="../media/image49.png"/><Relationship Id="rId5" Type="http://schemas.openxmlformats.org/officeDocument/2006/relationships/image" Target="../media/image43.png"/><Relationship Id="rId15" Type="http://schemas.openxmlformats.org/officeDocument/2006/relationships/image" Target="../media/image53.png"/><Relationship Id="rId10" Type="http://schemas.openxmlformats.org/officeDocument/2006/relationships/image" Target="../media/image48.png"/><Relationship Id="rId4" Type="http://schemas.openxmlformats.org/officeDocument/2006/relationships/image" Target="../media/image8.png"/><Relationship Id="rId9" Type="http://schemas.openxmlformats.org/officeDocument/2006/relationships/image" Target="../media/image47.png"/><Relationship Id="rId14" Type="http://schemas.openxmlformats.org/officeDocument/2006/relationships/image" Target="../media/image5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5.xml"/><Relationship Id="rId4" Type="http://schemas.openxmlformats.org/officeDocument/2006/relationships/image" Target="../media/image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8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1.png"/><Relationship Id="rId7" Type="http://schemas.openxmlformats.org/officeDocument/2006/relationships/image" Target="../media/image59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8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49.xml"/><Relationship Id="rId5" Type="http://schemas.openxmlformats.org/officeDocument/2006/relationships/image" Target="../media/image61.png"/><Relationship Id="rId4" Type="http://schemas.openxmlformats.org/officeDocument/2006/relationships/image" Target="../media/image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50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52.xml"/><Relationship Id="rId4" Type="http://schemas.openxmlformats.org/officeDocument/2006/relationships/image" Target="../media/image8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53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8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5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8.xml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"/>
          <p:cNvSpPr>
            <a:spLocks/>
          </p:cNvSpPr>
          <p:nvPr/>
        </p:nvSpPr>
        <p:spPr>
          <a:xfrm>
            <a:off x="6928723" y="523113"/>
            <a:ext cx="7648863" cy="7646277"/>
          </a:xfrm>
          <a:prstGeom prst="ellipse">
            <a:avLst/>
          </a:prstGeom>
          <a:solidFill>
            <a:srgbClr val="00B0F0"/>
          </a:solidFill>
          <a:ln w="12700" cap="flat" cmpd="sng">
            <a:noFill/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19" name="Rectangle"/>
          <p:cNvSpPr>
            <a:spLocks/>
          </p:cNvSpPr>
          <p:nvPr/>
        </p:nvSpPr>
        <p:spPr>
          <a:xfrm>
            <a:off x="911479" y="7312174"/>
            <a:ext cx="1193164" cy="38671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91440" tIns="45720" rIns="91440" bIns="45720" anchor="t" anchorCtr="0">
            <a:prstTxWarp prst="textNoShape">
              <a:avLst/>
            </a:prstTxWarp>
            <a:spAutoFit/>
          </a:bodyPr>
          <a:lstStyle/>
          <a:p>
            <a:pPr marL="0" indent="0" algn="l" defTabSz="109728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000" b="1" i="0" u="none" strike="noStrike" kern="1200" cap="none" spc="0" baseline="0">
                <a:solidFill>
                  <a:srgbClr val="000000"/>
                </a:solidFill>
                <a:latin typeface="Alexandria" pitchFamily="2" charset="-78"/>
                <a:ea typeface="等线" charset="0"/>
                <a:cs typeface="Alexandria" pitchFamily="2" charset="-78"/>
              </a:rPr>
              <a:t>PRL 622</a:t>
            </a:r>
            <a:endParaRPr lang="zh-CN" altLang="en-US" sz="2000" b="1" i="0" u="none" strike="noStrike" kern="1200" cap="none" spc="0" baseline="0">
              <a:solidFill>
                <a:srgbClr val="000000"/>
              </a:solidFill>
              <a:latin typeface="Alexandria" pitchFamily="2" charset="-78"/>
              <a:ea typeface="等线" charset="0"/>
              <a:cs typeface="Alexandria" pitchFamily="2" charset="-78"/>
            </a:endParaRPr>
          </a:p>
        </p:txBody>
      </p:sp>
      <p:sp>
        <p:nvSpPr>
          <p:cNvPr id="20" name="Oval"/>
          <p:cNvSpPr>
            <a:spLocks/>
          </p:cNvSpPr>
          <p:nvPr/>
        </p:nvSpPr>
        <p:spPr>
          <a:xfrm>
            <a:off x="7315201" y="604765"/>
            <a:ext cx="7262387" cy="7482971"/>
          </a:xfrm>
          <a:prstGeom prst="ellipse">
            <a:avLst/>
          </a:prstGeom>
          <a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2700" cap="flat" cmpd="sng">
            <a:solidFill>
              <a:srgbClr val="172C51"/>
            </a:solidFill>
            <a:prstDash val="solid"/>
            <a:miter/>
          </a:ln>
        </p:spPr>
        <p:txBody>
          <a:bodyPr/>
          <a:lstStyle/>
          <a:p>
            <a:endParaRPr lang="en-US" dirty="0"/>
          </a:p>
        </p:txBody>
      </p:sp>
      <p:pic>
        <p:nvPicPr>
          <p:cNvPr id="21" name="Image"/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33541" y="323584"/>
            <a:ext cx="3545586" cy="165554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22" name="Rectangle"/>
          <p:cNvSpPr>
            <a:spLocks/>
          </p:cNvSpPr>
          <p:nvPr/>
        </p:nvSpPr>
        <p:spPr>
          <a:xfrm>
            <a:off x="922127" y="2919055"/>
            <a:ext cx="6738985" cy="744094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 defTabSz="1097280" eaLnBrk="1" fontAlgn="auto" latinLnBrk="0" hangingPunct="1">
              <a:lnSpc>
                <a:spcPts val="582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200" b="1" i="0" u="none" strike="noStrike" kern="1200" cap="none" spc="0" baseline="0">
                <a:solidFill>
                  <a:srgbClr val="00B0F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مقرر حملات العلاقات العامة</a:t>
            </a:r>
            <a:endParaRPr lang="zh-CN" altLang="en-US" sz="3200" b="0" i="0" u="none" strike="noStrike" kern="1200" cap="none" spc="0" baseline="0">
              <a:solidFill>
                <a:srgbClr val="00B0F0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3" name="Rounded rectangle"/>
          <p:cNvSpPr>
            <a:spLocks/>
          </p:cNvSpPr>
          <p:nvPr/>
        </p:nvSpPr>
        <p:spPr>
          <a:xfrm>
            <a:off x="3779126" y="5452257"/>
            <a:ext cx="1873090" cy="447769"/>
          </a:xfrm>
          <a:prstGeom prst="roundRect">
            <a:avLst>
              <a:gd name="adj" fmla="val 17870"/>
            </a:avLst>
          </a:prstGeom>
          <a:solidFill>
            <a:srgbClr val="CCF1F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24" name="Rectangle"/>
          <p:cNvSpPr>
            <a:spLocks/>
          </p:cNvSpPr>
          <p:nvPr/>
        </p:nvSpPr>
        <p:spPr>
          <a:xfrm>
            <a:off x="4148744" y="5491148"/>
            <a:ext cx="1360597" cy="304894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 defTabSz="109728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00" b="0" i="0" u="none" strike="noStrike" kern="1200" cap="none" spc="0" baseline="0">
                <a:solidFill>
                  <a:srgbClr val="000000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المحاضرة التاسعة</a:t>
            </a:r>
            <a:endParaRPr lang="zh-CN" altLang="en-US" sz="1500" b="0" i="0" u="none" strike="noStrike" kern="1200" cap="none" spc="0" baseline="0">
              <a:solidFill>
                <a:srgbClr val="000000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5" name="Rectangle"/>
          <p:cNvSpPr>
            <a:spLocks/>
          </p:cNvSpPr>
          <p:nvPr/>
        </p:nvSpPr>
        <p:spPr>
          <a:xfrm>
            <a:off x="1378859" y="5415920"/>
            <a:ext cx="6747057" cy="762094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26" name="Rectangle"/>
          <p:cNvSpPr>
            <a:spLocks/>
          </p:cNvSpPr>
          <p:nvPr/>
        </p:nvSpPr>
        <p:spPr>
          <a:xfrm>
            <a:off x="645188" y="6288022"/>
            <a:ext cx="7315200" cy="38671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  <a:spAutoFit/>
          </a:bodyPr>
          <a:lstStyle/>
          <a:p>
            <a:pPr marL="0" indent="0" algn="l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000" b="1" i="0" u="none" strike="noStrike" kern="1200" cap="none" spc="0" baseline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Alexandria" pitchFamily="2" charset="-78"/>
                <a:ea typeface="等线" charset="0"/>
                <a:cs typeface="Alexandria" pitchFamily="2" charset="-78"/>
              </a:rPr>
              <a:t>Prepared by Dr. Mona Elhoseny</a:t>
            </a:r>
            <a:endParaRPr lang="zh-CN" altLang="en-US" sz="2000" b="1" i="0" u="none" strike="noStrike" kern="1200" cap="none" spc="0" baseline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000"/>
                  </a:srgbClr>
                </a:outerShdw>
              </a:effectLst>
              <a:latin typeface="Alexandria" pitchFamily="2" charset="-78"/>
              <a:ea typeface="等线" charset="0"/>
              <a:cs typeface="Alexandria" pitchFamily="2" charset="-78"/>
            </a:endParaRPr>
          </a:p>
        </p:txBody>
      </p:sp>
      <p:sp>
        <p:nvSpPr>
          <p:cNvPr id="27" name="Rectangle"/>
          <p:cNvSpPr>
            <a:spLocks/>
          </p:cNvSpPr>
          <p:nvPr/>
        </p:nvSpPr>
        <p:spPr>
          <a:xfrm>
            <a:off x="491145" y="4091544"/>
            <a:ext cx="7315200" cy="38671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  <a:spAutoFit/>
          </a:bodyPr>
          <a:lstStyle/>
          <a:p>
            <a:pPr marL="0" indent="0" algn="l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000" b="1" i="0" u="none" strike="noStrike" kern="1200" cap="none" spc="0" baseline="0">
                <a:solidFill>
                  <a:srgbClr val="00B0F0"/>
                </a:solidFill>
                <a:latin typeface="Alexandria" pitchFamily="2" charset="-78"/>
                <a:ea typeface="等线" charset="0"/>
                <a:cs typeface="Alexandria" pitchFamily="2" charset="-78"/>
              </a:rPr>
              <a:t>Public Relations Campaigns</a:t>
            </a:r>
            <a:endParaRPr lang="zh-CN" altLang="en-US" sz="2000" b="1" i="0" u="none" strike="noStrike" kern="1200" cap="none" spc="0" baseline="0">
              <a:solidFill>
                <a:srgbClr val="00B0F0"/>
              </a:solidFill>
              <a:latin typeface="Alexandria" pitchFamily="2" charset="-78"/>
              <a:ea typeface="等线" charset="0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8491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71990" y="-69670"/>
            <a:ext cx="15196503" cy="846473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33" name="单圆角矩形"/>
          <p:cNvSpPr>
            <a:spLocks/>
          </p:cNvSpPr>
          <p:nvPr/>
        </p:nvSpPr>
        <p:spPr>
          <a:xfrm flipV="1">
            <a:off x="-1" y="0"/>
            <a:ext cx="14630399" cy="6979744"/>
          </a:xfrm>
          <a:prstGeom prst="round1Rect">
            <a:avLst>
              <a:gd name="adj" fmla="val 0"/>
            </a:avLst>
          </a:prstGeom>
          <a:solidFill>
            <a:schemeClr val="bg1"/>
          </a:solidFill>
          <a:ln w="12700" cap="flat" cmpd="sng">
            <a:noFill/>
            <a:prstDash val="solid"/>
            <a:round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marL="0" indent="0" algn="ctr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160" b="0" i="0" u="none" strike="noStrike" kern="1200" cap="none" spc="0" baseline="0">
                <a:solidFill>
                  <a:srgbClr val="FFFFFF"/>
                </a:solidFill>
                <a:latin typeface="Calibri" charset="0"/>
                <a:ea typeface="等线" charset="0"/>
                <a:cs typeface="Arial" pitchFamily="34" charset="0"/>
              </a:rPr>
              <a:t>استكشاف دور </a:t>
            </a:r>
            <a:r>
              <a:rPr lang="en-US" altLang="zh-CN" sz="2160" b="0" i="0" u="none" strike="noStrike" kern="1200" cap="none" spc="0" baseline="0">
                <a:solidFill>
                  <a:srgbClr val="FFFFFF"/>
                </a:solidFill>
                <a:latin typeface="Calibri" charset="0"/>
                <a:ea typeface="等线" charset="0"/>
                <a:cs typeface="Droid Sans" charset="0"/>
              </a:rPr>
              <a:t>Storytelling </a:t>
            </a:r>
            <a:r>
              <a:rPr lang="en-US" altLang="zh-CN" sz="2160" b="0" i="0" u="none" strike="noStrike" kern="1200" cap="none" spc="0" baseline="0">
                <a:solidFill>
                  <a:srgbClr val="FFFFFF"/>
                </a:solidFill>
                <a:latin typeface="Calibri" charset="0"/>
                <a:ea typeface="等线" charset="0"/>
                <a:cs typeface="Arial" pitchFamily="34" charset="0"/>
              </a:rPr>
              <a:t>في حماية الصورة الذهنية وإدارة الأزمات الرقمية، مع التركيز على الوسوم كأداة استراتيجية في حملات العلاقات العامة المعاصرة</a:t>
            </a:r>
            <a:endParaRPr lang="zh-CN" altLang="en-US" sz="2160" b="0" i="0" u="none" strike="noStrike" kern="1200" cap="none" spc="0" baseline="0">
              <a:solidFill>
                <a:srgbClr val="FFFFFF"/>
              </a:solidFill>
              <a:latin typeface="Calibri" charset="0"/>
              <a:ea typeface="等线" charset="0"/>
              <a:cs typeface="Arial" pitchFamily="34" charset="0"/>
            </a:endParaRPr>
          </a:p>
        </p:txBody>
      </p:sp>
      <p:pic>
        <p:nvPicPr>
          <p:cNvPr id="34" name="Image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-52251"/>
            <a:ext cx="10391597" cy="6360957"/>
          </a:xfrm>
          <a:prstGeom prst="rect">
            <a:avLst/>
          </a:prstGeom>
          <a:noFill/>
          <a:ln cap="flat" cmpd="sng">
            <a:noFill/>
            <a:prstDash val="solid"/>
            <a:miter/>
          </a:ln>
        </p:spPr>
      </p:pic>
      <p:sp>
        <p:nvSpPr>
          <p:cNvPr id="35" name="Rounded rectangle"/>
          <p:cNvSpPr>
            <a:spLocks/>
          </p:cNvSpPr>
          <p:nvPr/>
        </p:nvSpPr>
        <p:spPr>
          <a:xfrm>
            <a:off x="7760367" y="4201940"/>
            <a:ext cx="3514577" cy="634999"/>
          </a:xfrm>
          <a:prstGeom prst="roundRect">
            <a:avLst>
              <a:gd name="adj" fmla="val 16666"/>
            </a:avLst>
          </a:prstGeom>
          <a:solidFill>
            <a:schemeClr val="bg1"/>
          </a:solidFill>
          <a:ln w="12700" cap="flat" cmpd="sng">
            <a:solidFill>
              <a:srgbClr val="8E5A6D"/>
            </a:solidFill>
            <a:prstDash val="solid"/>
            <a:round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marL="0" indent="0" algn="ctr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000" b="1" i="0" u="none" strike="noStrike" kern="1200" cap="none" spc="0" baseline="0">
                <a:solidFill>
                  <a:srgbClr val="000000"/>
                </a:solidFill>
                <a:latin typeface="Alexandria" pitchFamily="2" charset="-78"/>
                <a:ea typeface="等线" charset="0"/>
                <a:cs typeface="Alexandria" pitchFamily="2" charset="-78"/>
              </a:rPr>
              <a:t>Lecture 09</a:t>
            </a:r>
            <a:endParaRPr lang="zh-CN" altLang="en-US" sz="2000" b="1" i="0" u="none" strike="noStrike" kern="1200" cap="none" spc="0" baseline="0">
              <a:solidFill>
                <a:srgbClr val="000000"/>
              </a:solidFill>
              <a:latin typeface="Alexandria" pitchFamily="2" charset="-78"/>
              <a:ea typeface="等线" charset="0"/>
              <a:cs typeface="Alexandria" pitchFamily="2" charset="-78"/>
            </a:endParaRPr>
          </a:p>
        </p:txBody>
      </p:sp>
      <p:sp>
        <p:nvSpPr>
          <p:cNvPr id="36" name="Rectangle"/>
          <p:cNvSpPr>
            <a:spLocks/>
          </p:cNvSpPr>
          <p:nvPr/>
        </p:nvSpPr>
        <p:spPr>
          <a:xfrm>
            <a:off x="551022" y="7425046"/>
            <a:ext cx="5863756" cy="60939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  <a:spAutoFit/>
          </a:bodyPr>
          <a:lstStyle/>
          <a:p>
            <a:pPr marL="0" indent="0" algn="l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359" b="1" i="0" u="none" strike="noStrike" kern="1200" cap="none" spc="0" baseline="0">
                <a:solidFill>
                  <a:srgbClr val="00B0F0"/>
                </a:solidFill>
                <a:latin typeface="Alexandria" pitchFamily="2" charset="-78"/>
                <a:ea typeface="等线" charset="0"/>
                <a:cs typeface="Alexandria" pitchFamily="2" charset="-78"/>
              </a:rPr>
              <a:t>Dr. Mona Elhoseny</a:t>
            </a:r>
            <a:endParaRPr lang="zh-CN" altLang="en-US" sz="3359" b="1" i="0" u="none" strike="noStrike" kern="1200" cap="none" spc="0" baseline="0">
              <a:solidFill>
                <a:srgbClr val="00B0F0"/>
              </a:solidFill>
              <a:latin typeface="Alexandria" pitchFamily="2" charset="-78"/>
              <a:ea typeface="等线" charset="0"/>
              <a:cs typeface="Alexandria" pitchFamily="2" charset="-78"/>
            </a:endParaRPr>
          </a:p>
        </p:txBody>
      </p:sp>
      <p:sp>
        <p:nvSpPr>
          <p:cNvPr id="37" name="Rectangle"/>
          <p:cNvSpPr>
            <a:spLocks/>
          </p:cNvSpPr>
          <p:nvPr/>
        </p:nvSpPr>
        <p:spPr>
          <a:xfrm>
            <a:off x="551022" y="6997160"/>
            <a:ext cx="5863756" cy="52958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  <a:spAutoFit/>
          </a:bodyPr>
          <a:lstStyle/>
          <a:p>
            <a:pPr marL="0" indent="0" algn="l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880" b="0" i="0" u="none" strike="noStrike" kern="1200" cap="none" spc="0" baseline="0">
                <a:solidFill>
                  <a:srgbClr val="00B0F0"/>
                </a:solidFill>
                <a:latin typeface="Alexandria" pitchFamily="2" charset="-78"/>
                <a:ea typeface="等线" charset="0"/>
                <a:cs typeface="Alexandria" pitchFamily="2" charset="-78"/>
              </a:rPr>
              <a:t>Prepared by</a:t>
            </a:r>
            <a:endParaRPr lang="zh-CN" altLang="en-US" sz="2880" b="0" i="0" u="none" strike="noStrike" kern="1200" cap="none" spc="0" baseline="0">
              <a:solidFill>
                <a:srgbClr val="00B0F0"/>
              </a:solidFill>
              <a:latin typeface="Alexandria" pitchFamily="2" charset="-78"/>
              <a:ea typeface="等线" charset="0"/>
              <a:cs typeface="Alexandria" pitchFamily="2" charset="-78"/>
            </a:endParaRPr>
          </a:p>
        </p:txBody>
      </p:sp>
      <p:pic>
        <p:nvPicPr>
          <p:cNvPr id="38" name="Image"/>
          <p:cNvPicPr>
            <a:picLocks noChangeAspect="1"/>
          </p:cNvPicPr>
          <p:nvPr/>
        </p:nvPicPr>
        <p:blipFill>
          <a:blip r:embed="rId6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739600" y="71747"/>
            <a:ext cx="2766169" cy="129161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39" name="Rectangle"/>
          <p:cNvSpPr>
            <a:spLocks/>
          </p:cNvSpPr>
          <p:nvPr/>
        </p:nvSpPr>
        <p:spPr>
          <a:xfrm>
            <a:off x="10351741" y="2953641"/>
            <a:ext cx="3524884" cy="70738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91440" tIns="45720" rIns="91440" bIns="45720" anchor="t" anchorCtr="0">
            <a:prstTxWarp prst="textNoShape">
              <a:avLst/>
            </a:prstTxWarp>
            <a:spAutoFit/>
          </a:bodyPr>
          <a:lstStyle/>
          <a:p>
            <a:pPr marL="0" indent="0" algn="r" eaLnBrk="1" fontAlgn="auto" latinLnBrk="0" hangingPunct="1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000" b="1" i="0" u="none" strike="noStrike" kern="1200" cap="none" spc="0" baseline="0" dirty="0" err="1">
                <a:solidFill>
                  <a:srgbClr val="00B0F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أخلاقيات</a:t>
            </a:r>
            <a:r>
              <a:rPr lang="en-US" altLang="zh-CN" sz="2000" b="1" i="0" u="none" strike="noStrike" kern="1200" cap="none" spc="0" baseline="0" dirty="0">
                <a:solidFill>
                  <a:srgbClr val="00B0F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2000" b="1" i="0" u="none" strike="noStrike" kern="1200" cap="none" spc="0" baseline="0" dirty="0" err="1">
                <a:solidFill>
                  <a:srgbClr val="00B0F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قياس</a:t>
            </a:r>
            <a:r>
              <a:rPr lang="en-US" altLang="zh-CN" sz="2000" b="1" i="0" u="none" strike="noStrike" kern="1200" cap="none" spc="0" baseline="0" dirty="0">
                <a:solidFill>
                  <a:srgbClr val="00B0F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2000" b="1" i="0" u="none" strike="noStrike" kern="1200" cap="none" spc="0" baseline="0" dirty="0" err="1">
                <a:solidFill>
                  <a:srgbClr val="00B0F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نجاح</a:t>
            </a:r>
            <a:r>
              <a:rPr lang="en-US" altLang="zh-CN" sz="2000" b="1" i="0" u="none" strike="noStrike" kern="1200" cap="none" spc="0" baseline="0" dirty="0">
                <a:solidFill>
                  <a:srgbClr val="00B0F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2000" b="1" i="0" u="none" strike="noStrike" kern="1200" cap="none" spc="0" baseline="0" dirty="0" err="1">
                <a:solidFill>
                  <a:srgbClr val="00B0F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الحملات</a:t>
            </a:r>
            <a:r>
              <a:rPr lang="en-US" altLang="zh-CN" sz="2000" b="1" i="0" u="none" strike="noStrike" kern="1200" cap="none" spc="0" baseline="0" dirty="0">
                <a:solidFill>
                  <a:srgbClr val="00B0F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2000" b="1" i="0" u="none" strike="noStrike" kern="1200" cap="none" spc="0" baseline="0" dirty="0" err="1">
                <a:solidFill>
                  <a:srgbClr val="00B0F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الرقمية</a:t>
            </a:r>
            <a:endParaRPr lang="zh-CN" altLang="en-US" sz="2000" b="1" i="0" u="none" strike="noStrike" kern="1200" cap="none" spc="0" baseline="0" dirty="0">
              <a:solidFill>
                <a:srgbClr val="00B0F0"/>
              </a:solidFill>
              <a:latin typeface="Alexandria Bold" pitchFamily="34" charset="0"/>
              <a:ea typeface="Alexandria Bold" pitchFamily="34" charset="0"/>
              <a:cs typeface="Alexandria Bold" pitchFamily="34" charset="0"/>
            </a:endParaRPr>
          </a:p>
        </p:txBody>
      </p:sp>
      <p:sp>
        <p:nvSpPr>
          <p:cNvPr id="40" name="Rectangle"/>
          <p:cNvSpPr>
            <a:spLocks/>
          </p:cNvSpPr>
          <p:nvPr/>
        </p:nvSpPr>
        <p:spPr>
          <a:xfrm>
            <a:off x="2023703" y="5435807"/>
            <a:ext cx="11098981" cy="98742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 defTabSz="45720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دليل شامل للمتخصصين في إدارة الأزمات الرقمية والتواصل المؤسسي</a:t>
            </a:r>
            <a:endParaRPr lang="zh-CN" altLang="en-US" sz="1550" b="0" i="0" u="none" strike="noStrike" kern="1200" cap="none" spc="0" baseline="0">
              <a:solidFill>
                <a:srgbClr val="000000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8444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Image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7770" y="-3069"/>
            <a:ext cx="14182631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45" name="Rounded rectangle"/>
          <p:cNvSpPr>
            <a:spLocks/>
          </p:cNvSpPr>
          <p:nvPr/>
        </p:nvSpPr>
        <p:spPr>
          <a:xfrm>
            <a:off x="12974598" y="1816894"/>
            <a:ext cx="862012" cy="373142"/>
          </a:xfrm>
          <a:prstGeom prst="roundRect">
            <a:avLst>
              <a:gd name="adj" fmla="val 17870"/>
            </a:avLst>
          </a:prstGeom>
          <a:solidFill>
            <a:srgbClr val="CCF1F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46" name="Rectangle"/>
          <p:cNvSpPr>
            <a:spLocks/>
          </p:cNvSpPr>
          <p:nvPr/>
        </p:nvSpPr>
        <p:spPr>
          <a:xfrm>
            <a:off x="13093661" y="1876424"/>
            <a:ext cx="623888" cy="25407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2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المحتوى</a:t>
            </a:r>
            <a:endParaRPr lang="zh-CN" altLang="en-US" sz="12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7" name="Rectangle"/>
          <p:cNvSpPr>
            <a:spLocks/>
          </p:cNvSpPr>
          <p:nvPr/>
        </p:nvSpPr>
        <p:spPr>
          <a:xfrm>
            <a:off x="8874800" y="2269331"/>
            <a:ext cx="4961811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محتوى المحاضرة</a:t>
            </a:r>
            <a:endParaRPr lang="zh-CN" altLang="en-US" sz="39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8" name="Rectangle"/>
          <p:cNvSpPr>
            <a:spLocks/>
          </p:cNvSpPr>
          <p:nvPr/>
        </p:nvSpPr>
        <p:spPr>
          <a:xfrm>
            <a:off x="13638251" y="3187064"/>
            <a:ext cx="198358" cy="24800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l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 Light" pitchFamily="34" charset="0"/>
                <a:ea typeface="Alexandria Light" pitchFamily="34" charset="0"/>
                <a:cs typeface="Alexandria Light" pitchFamily="34" charset="0"/>
              </a:rPr>
              <a:t>01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9" name="Rectangle"/>
          <p:cNvSpPr>
            <a:spLocks/>
          </p:cNvSpPr>
          <p:nvPr/>
        </p:nvSpPr>
        <p:spPr>
          <a:xfrm>
            <a:off x="9621322" y="3501390"/>
            <a:ext cx="4215289" cy="22859"/>
          </a:xfrm>
          <a:prstGeom prst="rect">
            <a:avLst/>
          </a:prstGeom>
          <a:solidFill>
            <a:srgbClr val="00AEE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50" name="Rectangle"/>
          <p:cNvSpPr>
            <a:spLocks/>
          </p:cNvSpPr>
          <p:nvPr/>
        </p:nvSpPr>
        <p:spPr>
          <a:xfrm>
            <a:off x="11355705" y="3646288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 dirty="0" err="1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مفهوم</a:t>
            </a:r>
            <a:r>
              <a:rPr lang="en-US" altLang="zh-CN" sz="1950" b="1" i="0" u="none" strike="noStrike" kern="1200" cap="none" spc="0" baseline="0" dirty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1950" b="1" i="0" u="none" strike="noStrike" kern="1200" cap="none" spc="0" baseline="0" dirty="0" err="1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قياس</a:t>
            </a:r>
            <a:r>
              <a:rPr lang="en-US" altLang="zh-CN" sz="1950" b="1" i="0" u="none" strike="noStrike" kern="1200" cap="none" spc="0" baseline="0" dirty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1950" b="1" i="0" u="none" strike="noStrike" kern="1200" cap="none" spc="0" baseline="0" dirty="0" err="1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النجاح</a:t>
            </a:r>
            <a:endParaRPr lang="zh-CN" altLang="en-US" sz="19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1" name="Rectangle"/>
          <p:cNvSpPr>
            <a:spLocks/>
          </p:cNvSpPr>
          <p:nvPr/>
        </p:nvSpPr>
        <p:spPr>
          <a:xfrm>
            <a:off x="9621322" y="4075509"/>
            <a:ext cx="4215289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معايير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تقييم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الحملات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الرقمية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بطريقة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مبسطة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وعملية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2" name="Rectangle"/>
          <p:cNvSpPr>
            <a:spLocks/>
          </p:cNvSpPr>
          <p:nvPr/>
        </p:nvSpPr>
        <p:spPr>
          <a:xfrm>
            <a:off x="9224605" y="3187064"/>
            <a:ext cx="198358" cy="24800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l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 Light" pitchFamily="34" charset="0"/>
                <a:ea typeface="Alexandria Light" pitchFamily="34" charset="0"/>
                <a:cs typeface="Alexandria Light" pitchFamily="34" charset="0"/>
              </a:rPr>
              <a:t>02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3" name="Rectangle"/>
          <p:cNvSpPr>
            <a:spLocks/>
          </p:cNvSpPr>
          <p:nvPr/>
        </p:nvSpPr>
        <p:spPr>
          <a:xfrm>
            <a:off x="5207556" y="3501390"/>
            <a:ext cx="4215408" cy="22859"/>
          </a:xfrm>
          <a:prstGeom prst="rect">
            <a:avLst/>
          </a:prstGeom>
          <a:solidFill>
            <a:srgbClr val="00AEE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54" name="Rectangle"/>
          <p:cNvSpPr>
            <a:spLocks/>
          </p:cNvSpPr>
          <p:nvPr/>
        </p:nvSpPr>
        <p:spPr>
          <a:xfrm>
            <a:off x="5314712" y="3646288"/>
            <a:ext cx="4108251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الفرق بين النجاح الرقمي والحقيقي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5" name="Rectangle"/>
          <p:cNvSpPr>
            <a:spLocks/>
          </p:cNvSpPr>
          <p:nvPr/>
        </p:nvSpPr>
        <p:spPr>
          <a:xfrm>
            <a:off x="5207556" y="4075509"/>
            <a:ext cx="4215408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تحليل الفجوة بين المقاييس الرقمية والتأثير الفعلي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6" name="Rectangle"/>
          <p:cNvSpPr>
            <a:spLocks/>
          </p:cNvSpPr>
          <p:nvPr/>
        </p:nvSpPr>
        <p:spPr>
          <a:xfrm>
            <a:off x="4810839" y="3187064"/>
            <a:ext cx="198358" cy="24800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l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 Light" pitchFamily="34" charset="0"/>
                <a:ea typeface="Alexandria Light" pitchFamily="34" charset="0"/>
                <a:cs typeface="Alexandria Light" pitchFamily="34" charset="0"/>
              </a:rPr>
              <a:t>03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7" name="Rectangle"/>
          <p:cNvSpPr>
            <a:spLocks/>
          </p:cNvSpPr>
          <p:nvPr/>
        </p:nvSpPr>
        <p:spPr>
          <a:xfrm>
            <a:off x="793909" y="3501390"/>
            <a:ext cx="4215289" cy="22859"/>
          </a:xfrm>
          <a:prstGeom prst="rect">
            <a:avLst/>
          </a:prstGeom>
          <a:solidFill>
            <a:srgbClr val="00AEE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58" name="Rectangle"/>
          <p:cNvSpPr>
            <a:spLocks/>
          </p:cNvSpPr>
          <p:nvPr/>
        </p:nvSpPr>
        <p:spPr>
          <a:xfrm>
            <a:off x="2528292" y="3646288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المسؤولية المهنية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9" name="Rectangle"/>
          <p:cNvSpPr>
            <a:spLocks/>
          </p:cNvSpPr>
          <p:nvPr/>
        </p:nvSpPr>
        <p:spPr>
          <a:xfrm>
            <a:off x="793909" y="4075509"/>
            <a:ext cx="4215289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أخلاقيات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التقييم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والإفصاح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النتائج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0" name="Rectangle"/>
          <p:cNvSpPr>
            <a:spLocks/>
          </p:cNvSpPr>
          <p:nvPr/>
        </p:nvSpPr>
        <p:spPr>
          <a:xfrm>
            <a:off x="13638251" y="5057775"/>
            <a:ext cx="198358" cy="24800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l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 Light" pitchFamily="34" charset="0"/>
                <a:ea typeface="Alexandria Light" pitchFamily="34" charset="0"/>
                <a:cs typeface="Alexandria Light" pitchFamily="34" charset="0"/>
              </a:rPr>
              <a:t>04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1" name="Rectangle"/>
          <p:cNvSpPr>
            <a:spLocks/>
          </p:cNvSpPr>
          <p:nvPr/>
        </p:nvSpPr>
        <p:spPr>
          <a:xfrm>
            <a:off x="7414498" y="5372100"/>
            <a:ext cx="6422111" cy="22859"/>
          </a:xfrm>
          <a:prstGeom prst="rect">
            <a:avLst/>
          </a:prstGeom>
          <a:solidFill>
            <a:srgbClr val="00AEE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62" name="Rectangle"/>
          <p:cNvSpPr>
            <a:spLocks/>
          </p:cNvSpPr>
          <p:nvPr/>
        </p:nvSpPr>
        <p:spPr>
          <a:xfrm>
            <a:off x="10804446" y="5516999"/>
            <a:ext cx="303216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أخلاقيات العلاقات العامة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3" name="Rectangle"/>
          <p:cNvSpPr>
            <a:spLocks/>
          </p:cNvSpPr>
          <p:nvPr/>
        </p:nvSpPr>
        <p:spPr>
          <a:xfrm>
            <a:off x="7414498" y="5946218"/>
            <a:ext cx="6422111" cy="3175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المبادئ والتطبيقات في البيئة الرقمية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4" name="Rectangle"/>
          <p:cNvSpPr>
            <a:spLocks/>
          </p:cNvSpPr>
          <p:nvPr/>
        </p:nvSpPr>
        <p:spPr>
          <a:xfrm>
            <a:off x="7017782" y="5057775"/>
            <a:ext cx="198358" cy="24800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l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 Light" pitchFamily="34" charset="0"/>
                <a:ea typeface="Alexandria Light" pitchFamily="34" charset="0"/>
                <a:cs typeface="Alexandria Light" pitchFamily="34" charset="0"/>
              </a:rPr>
              <a:t>05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5" name="Rectangle"/>
          <p:cNvSpPr>
            <a:spLocks/>
          </p:cNvSpPr>
          <p:nvPr/>
        </p:nvSpPr>
        <p:spPr>
          <a:xfrm>
            <a:off x="793909" y="5372100"/>
            <a:ext cx="6422231" cy="22859"/>
          </a:xfrm>
          <a:prstGeom prst="rect">
            <a:avLst/>
          </a:prstGeom>
          <a:solidFill>
            <a:srgbClr val="00AEE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66" name="Rectangle"/>
          <p:cNvSpPr>
            <a:spLocks/>
          </p:cNvSpPr>
          <p:nvPr/>
        </p:nvSpPr>
        <p:spPr>
          <a:xfrm>
            <a:off x="4078010" y="5516999"/>
            <a:ext cx="3138129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الحملات الرقمية الأخلاقية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7" name="Rectangle"/>
          <p:cNvSpPr>
            <a:spLocks/>
          </p:cNvSpPr>
          <p:nvPr/>
        </p:nvSpPr>
        <p:spPr>
          <a:xfrm>
            <a:off x="793909" y="5946218"/>
            <a:ext cx="6422231" cy="3175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أفضل الممارسات والتحديات المعاصرة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9163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8207" y="0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pic>
        <p:nvPicPr>
          <p:cNvPr id="72" name="Image" descr="preencoded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73" name="Rounded rectangle"/>
          <p:cNvSpPr>
            <a:spLocks/>
          </p:cNvSpPr>
          <p:nvPr/>
        </p:nvSpPr>
        <p:spPr>
          <a:xfrm>
            <a:off x="12511206" y="2643307"/>
            <a:ext cx="1325403" cy="373141"/>
          </a:xfrm>
          <a:prstGeom prst="roundRect">
            <a:avLst>
              <a:gd name="adj" fmla="val 17870"/>
            </a:avLst>
          </a:prstGeom>
          <a:solidFill>
            <a:srgbClr val="CCF1F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pic>
        <p:nvPicPr>
          <p:cNvPr id="74" name="Image" descr="preencoded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58838" y="2750463"/>
            <a:ext cx="158710" cy="15871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75" name="Rectangle"/>
          <p:cNvSpPr>
            <a:spLocks/>
          </p:cNvSpPr>
          <p:nvPr/>
        </p:nvSpPr>
        <p:spPr>
          <a:xfrm>
            <a:off x="12630270" y="2702838"/>
            <a:ext cx="849272" cy="254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2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القسم الأول</a:t>
            </a:r>
            <a:endParaRPr lang="zh-CN" altLang="en-US" sz="12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76" name="Rectangle"/>
          <p:cNvSpPr>
            <a:spLocks/>
          </p:cNvSpPr>
          <p:nvPr/>
        </p:nvSpPr>
        <p:spPr>
          <a:xfrm>
            <a:off x="6280189" y="3095744"/>
            <a:ext cx="7556420" cy="1240154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كيف نقيس نجاح الحملة بطريقة مبسطة؟</a:t>
            </a:r>
            <a:endParaRPr lang="zh-CN" altLang="en-US" sz="39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77" name="Rectangle"/>
          <p:cNvSpPr>
            <a:spLocks/>
          </p:cNvSpPr>
          <p:nvPr/>
        </p:nvSpPr>
        <p:spPr>
          <a:xfrm>
            <a:off x="6280189" y="4633555"/>
            <a:ext cx="7556420" cy="95261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قياس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نجاح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الحملات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الرقمية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يتطلب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نهجاً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متوازناً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يجمع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بين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المؤشرات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الكمية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والنوعية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يكفي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النظر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إلى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الأرقام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فقط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يجب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فهم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التأثير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الحقيقي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على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الجمهور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والمؤسسة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والمجتمع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9874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9102" y="36222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82" name="Rectangle"/>
          <p:cNvSpPr>
            <a:spLocks/>
          </p:cNvSpPr>
          <p:nvPr/>
        </p:nvSpPr>
        <p:spPr>
          <a:xfrm>
            <a:off x="6305669" y="2709386"/>
            <a:ext cx="7530940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المعايير</a:t>
            </a:r>
            <a:r>
              <a:rPr lang="en-US" altLang="zh-CN" sz="39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الأساسية</a:t>
            </a:r>
            <a:r>
              <a:rPr lang="en-US" altLang="zh-CN" sz="39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لتقييم</a:t>
            </a:r>
            <a:r>
              <a:rPr lang="en-US" altLang="zh-CN" sz="39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النجاح</a:t>
            </a:r>
            <a:endParaRPr lang="zh-CN" altLang="en-US" sz="390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83" name="Rounded rectangle"/>
          <p:cNvSpPr>
            <a:spLocks/>
          </p:cNvSpPr>
          <p:nvPr/>
        </p:nvSpPr>
        <p:spPr>
          <a:xfrm>
            <a:off x="10724674" y="3726299"/>
            <a:ext cx="3111937" cy="1793796"/>
          </a:xfrm>
          <a:prstGeom prst="roundRect">
            <a:avLst>
              <a:gd name="adj" fmla="val 4648"/>
            </a:avLst>
          </a:prstGeom>
          <a:solidFill>
            <a:srgbClr val="CCF1FF"/>
          </a:solidFill>
          <a:ln w="762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84" name="Rectangle"/>
          <p:cNvSpPr>
            <a:spLocks/>
          </p:cNvSpPr>
          <p:nvPr/>
        </p:nvSpPr>
        <p:spPr>
          <a:xfrm>
            <a:off x="11149728" y="3932277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تحقيق الأهداف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85" name="Rectangle"/>
          <p:cNvSpPr>
            <a:spLocks/>
          </p:cNvSpPr>
          <p:nvPr/>
        </p:nvSpPr>
        <p:spPr>
          <a:xfrm>
            <a:off x="10930652" y="4361498"/>
            <a:ext cx="2699980" cy="95261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هل وصلت الحملة إلى الأهداف المحددة مسبقاً؟ المقارنة بين النتائج الفعلية والمتوقعة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86" name="Rounded rectangle"/>
          <p:cNvSpPr>
            <a:spLocks/>
          </p:cNvSpPr>
          <p:nvPr/>
        </p:nvSpPr>
        <p:spPr>
          <a:xfrm>
            <a:off x="7414379" y="3726299"/>
            <a:ext cx="3111937" cy="1793796"/>
          </a:xfrm>
          <a:prstGeom prst="roundRect">
            <a:avLst>
              <a:gd name="adj" fmla="val 4648"/>
            </a:avLst>
          </a:prstGeom>
          <a:solidFill>
            <a:srgbClr val="CCF1FF"/>
          </a:solidFill>
          <a:ln w="762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87" name="Rectangle"/>
          <p:cNvSpPr>
            <a:spLocks/>
          </p:cNvSpPr>
          <p:nvPr/>
        </p:nvSpPr>
        <p:spPr>
          <a:xfrm>
            <a:off x="7839432" y="3932277"/>
            <a:ext cx="2480904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 dirty="0" err="1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تغيير</a:t>
            </a:r>
            <a:r>
              <a:rPr lang="en-US" altLang="zh-CN" sz="1950" b="1" i="0" u="none" strike="noStrike" kern="1200" cap="none" spc="0" baseline="0" dirty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1950" b="1" i="0" u="none" strike="noStrike" kern="1200" cap="none" spc="0" baseline="0" dirty="0" err="1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السلوك</a:t>
            </a:r>
            <a:endParaRPr lang="zh-CN" altLang="en-US" sz="19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88" name="Rectangle"/>
          <p:cNvSpPr>
            <a:spLocks/>
          </p:cNvSpPr>
          <p:nvPr/>
        </p:nvSpPr>
        <p:spPr>
          <a:xfrm>
            <a:off x="7620357" y="4361498"/>
            <a:ext cx="2699980" cy="95261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هل أثرت الحملة على سلوك الجمهور المستهدف بشكل إيجابي وملموس؟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89" name="Rounded rectangle"/>
          <p:cNvSpPr>
            <a:spLocks/>
          </p:cNvSpPr>
          <p:nvPr/>
        </p:nvSpPr>
        <p:spPr>
          <a:xfrm>
            <a:off x="4104084" y="3726299"/>
            <a:ext cx="3111937" cy="1793796"/>
          </a:xfrm>
          <a:prstGeom prst="roundRect">
            <a:avLst>
              <a:gd name="adj" fmla="val 4648"/>
            </a:avLst>
          </a:prstGeom>
          <a:solidFill>
            <a:srgbClr val="CCF1FF"/>
          </a:solidFill>
          <a:ln w="762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90" name="Rectangle"/>
          <p:cNvSpPr>
            <a:spLocks/>
          </p:cNvSpPr>
          <p:nvPr/>
        </p:nvSpPr>
        <p:spPr>
          <a:xfrm>
            <a:off x="4529138" y="3932277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الصورة الذهنية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91" name="Rectangle"/>
          <p:cNvSpPr>
            <a:spLocks/>
          </p:cNvSpPr>
          <p:nvPr/>
        </p:nvSpPr>
        <p:spPr>
          <a:xfrm>
            <a:off x="4310063" y="4361498"/>
            <a:ext cx="2699980" cy="95261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هل تحسنت صورة المؤسسة في أذهان الجمهور بعد الحملة؟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92" name="Rounded rectangle"/>
          <p:cNvSpPr>
            <a:spLocks/>
          </p:cNvSpPr>
          <p:nvPr/>
        </p:nvSpPr>
        <p:spPr>
          <a:xfrm>
            <a:off x="793790" y="3726299"/>
            <a:ext cx="3111937" cy="1793796"/>
          </a:xfrm>
          <a:prstGeom prst="roundRect">
            <a:avLst>
              <a:gd name="adj" fmla="val 4648"/>
            </a:avLst>
          </a:prstGeom>
          <a:solidFill>
            <a:srgbClr val="CCF1FF"/>
          </a:solidFill>
          <a:ln w="762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93" name="Rectangle"/>
          <p:cNvSpPr>
            <a:spLocks/>
          </p:cNvSpPr>
          <p:nvPr/>
        </p:nvSpPr>
        <p:spPr>
          <a:xfrm>
            <a:off x="1218843" y="3932277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تأثير السمعة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94" name="Rectangle"/>
          <p:cNvSpPr>
            <a:spLocks/>
          </p:cNvSpPr>
          <p:nvPr/>
        </p:nvSpPr>
        <p:spPr>
          <a:xfrm>
            <a:off x="999767" y="4361498"/>
            <a:ext cx="2699980" cy="95261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ما مدى التأثير الإيجابي أو السلبي على سمعة المؤسسة على المدى الطويل؟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09923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8207" y="36222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99" name="Rectangle"/>
          <p:cNvSpPr>
            <a:spLocks/>
          </p:cNvSpPr>
          <p:nvPr/>
        </p:nvSpPr>
        <p:spPr>
          <a:xfrm>
            <a:off x="6200060" y="2599252"/>
            <a:ext cx="7636550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السؤال الأول: هل تحقق الهدف؟</a:t>
            </a:r>
            <a:endParaRPr lang="zh-CN" altLang="en-US" sz="39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00" name="Rounded rectangle"/>
          <p:cNvSpPr>
            <a:spLocks/>
          </p:cNvSpPr>
          <p:nvPr/>
        </p:nvSpPr>
        <p:spPr>
          <a:xfrm>
            <a:off x="650914" y="3516987"/>
            <a:ext cx="5212318" cy="2113359"/>
          </a:xfrm>
          <a:prstGeom prst="roundRect">
            <a:avLst>
              <a:gd name="adj" fmla="val 6763"/>
            </a:avLst>
          </a:prstGeom>
          <a:solidFill>
            <a:srgbClr val="00AEE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101" name="Rectangle"/>
          <p:cNvSpPr>
            <a:spLocks/>
          </p:cNvSpPr>
          <p:nvPr/>
        </p:nvSpPr>
        <p:spPr>
          <a:xfrm>
            <a:off x="3183969" y="3715345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الأهداف الذكية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02" name="Rectangle"/>
          <p:cNvSpPr>
            <a:spLocks/>
          </p:cNvSpPr>
          <p:nvPr/>
        </p:nvSpPr>
        <p:spPr>
          <a:xfrm>
            <a:off x="849273" y="4223861"/>
            <a:ext cx="4815602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يجب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تكون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الأهداف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محددة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وقابلة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للقياس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ومحدودة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بإطار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زمني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واضح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03" name="Rectangle"/>
          <p:cNvSpPr>
            <a:spLocks/>
          </p:cNvSpPr>
          <p:nvPr/>
        </p:nvSpPr>
        <p:spPr>
          <a:xfrm>
            <a:off x="6212086" y="3695581"/>
            <a:ext cx="7632025" cy="186535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تحديد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أهداف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كمية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واضحة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(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عدد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المشاهدات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التحويلات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المبيعات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)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وضع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أهداف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نوعية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(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تحسين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الوعي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بناء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الثقة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تعزيز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الولاء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)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مقارنة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النتائج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الفعلية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بالمستهدف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تحليل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أسباب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النجاح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الفجوات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توثيق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الدروس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المستفادة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للحملات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المستقبلية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47668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Image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1839" y="0"/>
            <a:ext cx="14108562" cy="798530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pic>
        <p:nvPicPr>
          <p:cNvPr id="108" name="Image" descr="preencoded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0134" y="1866818"/>
            <a:ext cx="3395187" cy="509278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109" name="Rectangle"/>
          <p:cNvSpPr>
            <a:spLocks/>
          </p:cNvSpPr>
          <p:nvPr/>
        </p:nvSpPr>
        <p:spPr>
          <a:xfrm>
            <a:off x="6220869" y="560621"/>
            <a:ext cx="7556420" cy="1240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8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مثال</a:t>
            </a:r>
            <a:r>
              <a:rPr lang="en-US" altLang="zh-CN" sz="28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28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واقعي</a:t>
            </a:r>
            <a:r>
              <a:rPr lang="en-US" altLang="zh-CN" sz="28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: </a:t>
            </a:r>
            <a:r>
              <a:rPr lang="en-US" altLang="zh-CN" sz="28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حملة</a:t>
            </a:r>
            <a:r>
              <a:rPr lang="en-US" altLang="zh-CN" sz="28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"</a:t>
            </a:r>
            <a:r>
              <a:rPr lang="en-US" altLang="zh-CN" sz="28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اكتشف</a:t>
            </a:r>
            <a:r>
              <a:rPr lang="en-US" altLang="zh-CN" sz="28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28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السعودية</a:t>
            </a:r>
            <a:r>
              <a:rPr lang="en-US" altLang="zh-CN" sz="28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"</a:t>
            </a:r>
            <a:endParaRPr lang="zh-CN" altLang="en-US" sz="280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10" name="Rectangle"/>
          <p:cNvSpPr>
            <a:spLocks/>
          </p:cNvSpPr>
          <p:nvPr/>
        </p:nvSpPr>
        <p:spPr>
          <a:xfrm>
            <a:off x="6280189" y="2945011"/>
            <a:ext cx="7556420" cy="158769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حملة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"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روح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السعودية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"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أطلقتها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الهيئة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السعودية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للسياحة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نجحت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تحقيق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أهدافها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المحددة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استهدفت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الحملة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زيادة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الوعي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بالمقومات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السياحية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بنسبة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40%،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وحققت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52%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ستة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أشهر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تكتف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الحملة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بالأرقام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نجحت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تغيير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الصورة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الذهنية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للسعودية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كوجهة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سياحية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عالمية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مع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زيادة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ملموسة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حجوزات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السياحة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الداخلية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والخارجية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11" name="Rectangle"/>
          <p:cNvSpPr>
            <a:spLocks/>
          </p:cNvSpPr>
          <p:nvPr/>
        </p:nvSpPr>
        <p:spPr>
          <a:xfrm>
            <a:off x="11483222" y="4855131"/>
            <a:ext cx="2353389" cy="65496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51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51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52%</a:t>
            </a:r>
            <a:endParaRPr lang="zh-CN" altLang="en-US" sz="51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12" name="Rectangle"/>
          <p:cNvSpPr>
            <a:spLocks/>
          </p:cNvSpPr>
          <p:nvPr/>
        </p:nvSpPr>
        <p:spPr>
          <a:xfrm>
            <a:off x="11483222" y="5758101"/>
            <a:ext cx="2353389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زيادة الوعي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13" name="Rectangle"/>
          <p:cNvSpPr>
            <a:spLocks/>
          </p:cNvSpPr>
          <p:nvPr/>
        </p:nvSpPr>
        <p:spPr>
          <a:xfrm>
            <a:off x="11483222" y="6187321"/>
            <a:ext cx="2353389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تجاوز الهدف المحدد بـ 40%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14" name="Rectangle"/>
          <p:cNvSpPr>
            <a:spLocks/>
          </p:cNvSpPr>
          <p:nvPr/>
        </p:nvSpPr>
        <p:spPr>
          <a:xfrm>
            <a:off x="8881705" y="4855131"/>
            <a:ext cx="2353507" cy="65496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51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51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3.5M</a:t>
            </a:r>
            <a:endParaRPr lang="zh-CN" altLang="en-US" sz="51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15" name="Rectangle"/>
          <p:cNvSpPr>
            <a:spLocks/>
          </p:cNvSpPr>
          <p:nvPr/>
        </p:nvSpPr>
        <p:spPr>
          <a:xfrm>
            <a:off x="8881705" y="5758101"/>
            <a:ext cx="2353507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مشاهدات الفيديو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16" name="Rectangle"/>
          <p:cNvSpPr>
            <a:spLocks/>
          </p:cNvSpPr>
          <p:nvPr/>
        </p:nvSpPr>
        <p:spPr>
          <a:xfrm>
            <a:off x="8881705" y="6187321"/>
            <a:ext cx="2353507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على منصات التواصل الاجتماعي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17" name="Rectangle"/>
          <p:cNvSpPr>
            <a:spLocks/>
          </p:cNvSpPr>
          <p:nvPr/>
        </p:nvSpPr>
        <p:spPr>
          <a:xfrm>
            <a:off x="6280309" y="4855131"/>
            <a:ext cx="2353389" cy="65496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51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51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28%</a:t>
            </a:r>
            <a:endParaRPr lang="zh-CN" altLang="en-US" sz="51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18" name="Rectangle"/>
          <p:cNvSpPr>
            <a:spLocks/>
          </p:cNvSpPr>
          <p:nvPr/>
        </p:nvSpPr>
        <p:spPr>
          <a:xfrm>
            <a:off x="6280309" y="5758101"/>
            <a:ext cx="2353389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نمو الحجوزات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19" name="Rectangle"/>
          <p:cNvSpPr>
            <a:spLocks/>
          </p:cNvSpPr>
          <p:nvPr/>
        </p:nvSpPr>
        <p:spPr>
          <a:xfrm>
            <a:off x="6280309" y="6187321"/>
            <a:ext cx="2353389" cy="3175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خلال الربع الأول من الحملة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3702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9102" y="36222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124" name="Rectangle"/>
          <p:cNvSpPr>
            <a:spLocks/>
          </p:cNvSpPr>
          <p:nvPr/>
        </p:nvSpPr>
        <p:spPr>
          <a:xfrm>
            <a:off x="4473060" y="619839"/>
            <a:ext cx="9363551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السؤال</a:t>
            </a:r>
            <a:r>
              <a:rPr lang="en-US" altLang="zh-CN" sz="39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الثاني</a:t>
            </a:r>
            <a:r>
              <a:rPr lang="en-US" altLang="zh-CN" sz="39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: </a:t>
            </a: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هل</a:t>
            </a:r>
            <a:r>
              <a:rPr lang="en-US" altLang="zh-CN" sz="39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تغيّر</a:t>
            </a:r>
            <a:r>
              <a:rPr lang="en-US" altLang="zh-CN" sz="39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سلوك</a:t>
            </a:r>
            <a:r>
              <a:rPr lang="en-US" altLang="zh-CN" sz="39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الجمهور</a:t>
            </a:r>
            <a:r>
              <a:rPr lang="en-US" altLang="zh-CN" sz="39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؟</a:t>
            </a:r>
            <a:endParaRPr lang="zh-CN" altLang="en-US" sz="390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25" name="Rectangle"/>
          <p:cNvSpPr>
            <a:spLocks/>
          </p:cNvSpPr>
          <p:nvPr/>
        </p:nvSpPr>
        <p:spPr>
          <a:xfrm>
            <a:off x="793790" y="2256830"/>
            <a:ext cx="13042820" cy="63507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التغيير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السلوكي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المؤشر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الحقيقي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لنجاح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حملة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يكفي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يشاهد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الجمهور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الرسالة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يجب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يتحول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الوعي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إلى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فعل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ملموس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هذا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يتطلب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دراسة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عميقة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للسلوك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قبل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وبعد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الحملة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126" name="Image" descr="preencoded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5200" y="3115151"/>
            <a:ext cx="6521409" cy="79379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127" name="Rectangle"/>
          <p:cNvSpPr>
            <a:spLocks/>
          </p:cNvSpPr>
          <p:nvPr/>
        </p:nvSpPr>
        <p:spPr>
          <a:xfrm>
            <a:off x="11157347" y="4107299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الوعي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28" name="Rectangle"/>
          <p:cNvSpPr>
            <a:spLocks/>
          </p:cNvSpPr>
          <p:nvPr/>
        </p:nvSpPr>
        <p:spPr>
          <a:xfrm>
            <a:off x="7513558" y="4536519"/>
            <a:ext cx="6124694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معرفة الجمهور بالمنتج أو الخدمة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129" name="Image" descr="preencoded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790" y="3115151"/>
            <a:ext cx="6521410" cy="79379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130" name="Rectangle"/>
          <p:cNvSpPr>
            <a:spLocks/>
          </p:cNvSpPr>
          <p:nvPr/>
        </p:nvSpPr>
        <p:spPr>
          <a:xfrm>
            <a:off x="4635937" y="4107299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التفكير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31" name="Rectangle"/>
          <p:cNvSpPr>
            <a:spLocks/>
          </p:cNvSpPr>
          <p:nvPr/>
        </p:nvSpPr>
        <p:spPr>
          <a:xfrm>
            <a:off x="992148" y="4536519"/>
            <a:ext cx="6124694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بدء التفكير الجدي في الخيار المطروح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132" name="Image" descr="preencoded.png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5200" y="5052417"/>
            <a:ext cx="6521409" cy="79379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133" name="Rectangle"/>
          <p:cNvSpPr>
            <a:spLocks/>
          </p:cNvSpPr>
          <p:nvPr/>
        </p:nvSpPr>
        <p:spPr>
          <a:xfrm>
            <a:off x="11157347" y="6044564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الفعل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34" name="Rectangle"/>
          <p:cNvSpPr>
            <a:spLocks/>
          </p:cNvSpPr>
          <p:nvPr/>
        </p:nvSpPr>
        <p:spPr>
          <a:xfrm>
            <a:off x="7513558" y="6473785"/>
            <a:ext cx="6124694" cy="3175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اتخاذ قرار أو تنفيذ سلوك معين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135" name="Image" descr="preencoded.png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790" y="5052417"/>
            <a:ext cx="6521410" cy="79379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136" name="Rectangle"/>
          <p:cNvSpPr>
            <a:spLocks/>
          </p:cNvSpPr>
          <p:nvPr/>
        </p:nvSpPr>
        <p:spPr>
          <a:xfrm>
            <a:off x="4635937" y="6044564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الولاء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37" name="Rectangle"/>
          <p:cNvSpPr>
            <a:spLocks/>
          </p:cNvSpPr>
          <p:nvPr/>
        </p:nvSpPr>
        <p:spPr>
          <a:xfrm>
            <a:off x="992148" y="6473785"/>
            <a:ext cx="6124694" cy="3175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تكرار السلوك والتوصية للآخرين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30299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8207" y="36222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142" name="Rectangle"/>
          <p:cNvSpPr>
            <a:spLocks/>
          </p:cNvSpPr>
          <p:nvPr/>
        </p:nvSpPr>
        <p:spPr>
          <a:xfrm>
            <a:off x="7885389" y="2058472"/>
            <a:ext cx="5951220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مؤشرات</a:t>
            </a:r>
            <a:r>
              <a:rPr lang="en-US" altLang="zh-CN" sz="39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التغيير</a:t>
            </a:r>
            <a:r>
              <a:rPr lang="en-US" altLang="zh-CN" sz="39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السلوكي</a:t>
            </a:r>
            <a:endParaRPr lang="zh-CN" altLang="en-US" sz="390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143" name="Image" descr="preencoded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53411" y="3075384"/>
            <a:ext cx="1783198" cy="178319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144" name="Rectangle"/>
          <p:cNvSpPr>
            <a:spLocks/>
          </p:cNvSpPr>
          <p:nvPr/>
        </p:nvSpPr>
        <p:spPr>
          <a:xfrm>
            <a:off x="11355705" y="5106591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 dirty="0" err="1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التفاعل</a:t>
            </a:r>
            <a:r>
              <a:rPr lang="en-US" altLang="zh-CN" sz="1950" b="1" i="0" u="none" strike="noStrike" kern="1200" cap="none" spc="0" baseline="0" dirty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1950" b="1" i="0" u="none" strike="noStrike" kern="1200" cap="none" spc="0" baseline="0" dirty="0" err="1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المباشر</a:t>
            </a:r>
            <a:endParaRPr lang="zh-CN" altLang="en-US" sz="19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45" name="Rectangle"/>
          <p:cNvSpPr>
            <a:spLocks/>
          </p:cNvSpPr>
          <p:nvPr/>
        </p:nvSpPr>
        <p:spPr>
          <a:xfrm>
            <a:off x="10761939" y="5535811"/>
            <a:ext cx="3074670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النقرات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التسجيل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التحميل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المشاركة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الفعالة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146" name="Image" descr="preencoded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30734" y="3075384"/>
            <a:ext cx="1783198" cy="178319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147" name="Rectangle"/>
          <p:cNvSpPr>
            <a:spLocks/>
          </p:cNvSpPr>
          <p:nvPr/>
        </p:nvSpPr>
        <p:spPr>
          <a:xfrm>
            <a:off x="8033028" y="5106591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 dirty="0" err="1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القرارات</a:t>
            </a:r>
            <a:r>
              <a:rPr lang="en-US" altLang="zh-CN" sz="1950" b="1" i="0" u="none" strike="noStrike" kern="1200" cap="none" spc="0" baseline="0" dirty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1950" b="1" i="0" u="none" strike="noStrike" kern="1200" cap="none" spc="0" baseline="0" dirty="0" err="1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الشرائية</a:t>
            </a:r>
            <a:endParaRPr lang="zh-CN" altLang="en-US" sz="19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48" name="Rectangle"/>
          <p:cNvSpPr>
            <a:spLocks/>
          </p:cNvSpPr>
          <p:nvPr/>
        </p:nvSpPr>
        <p:spPr>
          <a:xfrm>
            <a:off x="7439262" y="5535811"/>
            <a:ext cx="3074670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زيادة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المبيعات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الاشتراكات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الحجوزات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149" name="Image" descr="preencoded.png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8057" y="3075384"/>
            <a:ext cx="1783198" cy="178319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150" name="Rectangle"/>
          <p:cNvSpPr>
            <a:spLocks/>
          </p:cNvSpPr>
          <p:nvPr/>
        </p:nvSpPr>
        <p:spPr>
          <a:xfrm>
            <a:off x="4710351" y="5106591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التوصية والنشر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51" name="Rectangle"/>
          <p:cNvSpPr>
            <a:spLocks/>
          </p:cNvSpPr>
          <p:nvPr/>
        </p:nvSpPr>
        <p:spPr>
          <a:xfrm>
            <a:off x="4116586" y="5535811"/>
            <a:ext cx="3074670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مشاركة المحتوى، ترشيح الآخرين، المراجعات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152" name="Image" descr="preencoded.png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5260" y="3075384"/>
            <a:ext cx="1783318" cy="178331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153" name="Rectangle"/>
          <p:cNvSpPr>
            <a:spLocks/>
          </p:cNvSpPr>
          <p:nvPr/>
        </p:nvSpPr>
        <p:spPr>
          <a:xfrm>
            <a:off x="1387673" y="5106710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الولاء طويل الأمد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54" name="Rectangle"/>
          <p:cNvSpPr>
            <a:spLocks/>
          </p:cNvSpPr>
          <p:nvPr/>
        </p:nvSpPr>
        <p:spPr>
          <a:xfrm>
            <a:off x="793790" y="5535930"/>
            <a:ext cx="3074789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التكرار، المتابعة المستمرة، الارتباط بالعلامة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13234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8207" y="36222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159" name="Rectangle"/>
          <p:cNvSpPr>
            <a:spLocks/>
          </p:cNvSpPr>
          <p:nvPr/>
        </p:nvSpPr>
        <p:spPr>
          <a:xfrm>
            <a:off x="5343763" y="720401"/>
            <a:ext cx="8492847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2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مثال</a:t>
            </a:r>
            <a:r>
              <a:rPr lang="en-US" altLang="zh-CN" sz="32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32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واقعي</a:t>
            </a:r>
            <a:r>
              <a:rPr lang="en-US" altLang="zh-CN" sz="32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: </a:t>
            </a:r>
            <a:r>
              <a:rPr lang="en-US" altLang="zh-CN" sz="32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حملة</a:t>
            </a:r>
            <a:r>
              <a:rPr lang="en-US" altLang="zh-CN" sz="32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"</a:t>
            </a:r>
            <a:r>
              <a:rPr lang="en-US" altLang="zh-CN" sz="32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احميها</a:t>
            </a:r>
            <a:r>
              <a:rPr lang="en-US" altLang="zh-CN" sz="32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32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تحميك</a:t>
            </a:r>
            <a:r>
              <a:rPr lang="en-US" altLang="zh-CN" sz="32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"</a:t>
            </a:r>
            <a:endParaRPr lang="zh-CN" altLang="en-US" sz="320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60" name="Rectangle"/>
          <p:cNvSpPr>
            <a:spLocks/>
          </p:cNvSpPr>
          <p:nvPr/>
        </p:nvSpPr>
        <p:spPr>
          <a:xfrm>
            <a:off x="793790" y="2024657"/>
            <a:ext cx="13042820" cy="95261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حملة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"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احميها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تحميك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"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أطلقتها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وزارة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الصحة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السعودية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خلال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جائحة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كورونا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تعد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نموذجاً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مثالياً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للتغيير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السلوكي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الناجح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تكتف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الحملة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بنشر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المعلومات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نجحت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تغيير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سلوك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ملايين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المواطنين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والمقيمين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ارتفعت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نسبة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الالتزام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بالإجراءات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الاحترازية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45%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إلى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89%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خلال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شهرين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مع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زيادة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كبيرة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الإقبال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على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التطعيم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الحملة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استخدمت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رسائل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واضحة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وعاطفية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ومؤثرات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دينيين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واجتماعيين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لتعزيز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الرسالة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61" name="Rectangle"/>
          <p:cNvSpPr>
            <a:spLocks/>
          </p:cNvSpPr>
          <p:nvPr/>
        </p:nvSpPr>
        <p:spPr>
          <a:xfrm>
            <a:off x="10524887" y="4490442"/>
            <a:ext cx="2441138" cy="49613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89%</a:t>
            </a:r>
            <a:endParaRPr lang="zh-CN" altLang="en-US" sz="39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162" name="Image" descr="preencoded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56995" y="3250049"/>
            <a:ext cx="2977039" cy="29770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163" name="Rectangle"/>
          <p:cNvSpPr>
            <a:spLocks/>
          </p:cNvSpPr>
          <p:nvPr/>
        </p:nvSpPr>
        <p:spPr>
          <a:xfrm>
            <a:off x="10505123" y="6474976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الالتزام بالإجراءات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64" name="Rectangle"/>
          <p:cNvSpPr>
            <a:spLocks/>
          </p:cNvSpPr>
          <p:nvPr/>
        </p:nvSpPr>
        <p:spPr>
          <a:xfrm>
            <a:off x="9654421" y="6904196"/>
            <a:ext cx="4182189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بعد شهرين من إطلاق الحملة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65" name="Rectangle"/>
          <p:cNvSpPr>
            <a:spLocks/>
          </p:cNvSpPr>
          <p:nvPr/>
        </p:nvSpPr>
        <p:spPr>
          <a:xfrm>
            <a:off x="6094690" y="4490442"/>
            <a:ext cx="2441138" cy="49613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76%</a:t>
            </a:r>
            <a:endParaRPr lang="zh-CN" altLang="en-US" sz="39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166" name="Image" descr="preencoded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6799" y="3250049"/>
            <a:ext cx="2977039" cy="29770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167" name="Rectangle"/>
          <p:cNvSpPr>
            <a:spLocks/>
          </p:cNvSpPr>
          <p:nvPr/>
        </p:nvSpPr>
        <p:spPr>
          <a:xfrm>
            <a:off x="6074807" y="6474976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الإقبال على التطعيم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68" name="Rectangle"/>
          <p:cNvSpPr>
            <a:spLocks/>
          </p:cNvSpPr>
          <p:nvPr/>
        </p:nvSpPr>
        <p:spPr>
          <a:xfrm>
            <a:off x="5224105" y="6904196"/>
            <a:ext cx="4182308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 السكان المستهدفين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69" name="Rectangle"/>
          <p:cNvSpPr>
            <a:spLocks/>
          </p:cNvSpPr>
          <p:nvPr/>
        </p:nvSpPr>
        <p:spPr>
          <a:xfrm>
            <a:off x="1664375" y="4490442"/>
            <a:ext cx="2441138" cy="49613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92%</a:t>
            </a:r>
            <a:endParaRPr lang="zh-CN" altLang="en-US" sz="39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170" name="Image" descr="preencoded.png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6484" y="3250049"/>
            <a:ext cx="2977038" cy="29770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171" name="Rectangle"/>
          <p:cNvSpPr>
            <a:spLocks/>
          </p:cNvSpPr>
          <p:nvPr/>
        </p:nvSpPr>
        <p:spPr>
          <a:xfrm>
            <a:off x="1644491" y="6474976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الوعي بالمخاطر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72" name="Rectangle"/>
          <p:cNvSpPr>
            <a:spLocks/>
          </p:cNvSpPr>
          <p:nvPr/>
        </p:nvSpPr>
        <p:spPr>
          <a:xfrm>
            <a:off x="793790" y="6904196"/>
            <a:ext cx="4182308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فهم الجمهور لأهمية الإجراءات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88949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0909" y="-67363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177" name="Rectangle"/>
          <p:cNvSpPr>
            <a:spLocks/>
          </p:cNvSpPr>
          <p:nvPr/>
        </p:nvSpPr>
        <p:spPr>
          <a:xfrm>
            <a:off x="3870186" y="632311"/>
            <a:ext cx="6890028" cy="4144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32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8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السؤال الثالث: هل تحسنت الصورة الذهنية؟</a:t>
            </a:r>
            <a:endParaRPr lang="zh-CN" altLang="en-US" sz="28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78" name="Rectangle"/>
          <p:cNvSpPr>
            <a:spLocks/>
          </p:cNvSpPr>
          <p:nvPr/>
        </p:nvSpPr>
        <p:spPr>
          <a:xfrm>
            <a:off x="336868" y="2000389"/>
            <a:ext cx="6890028" cy="4144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الصورة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الذهنية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هي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الانطباع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الكلي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الذي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يحمله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الجمهور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عن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المؤسسة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أو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العلامة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التجارية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تتشكل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هذه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الصورة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تراكم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التجارب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والرسائل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والتفاعلات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عبر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الزمن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قياس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التحسن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الصورة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الذهنية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يتطلب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أدوات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بحثية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متقدمة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وفهماً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عميقاً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لإدراك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الجمهور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</a:t>
            </a:r>
            <a:endParaRPr lang="zh-CN" altLang="en-US" sz="140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79" name="Rectangle"/>
          <p:cNvSpPr>
            <a:spLocks/>
          </p:cNvSpPr>
          <p:nvPr/>
        </p:nvSpPr>
        <p:spPr>
          <a:xfrm>
            <a:off x="5268397" y="3907631"/>
            <a:ext cx="1884998" cy="20716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0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مكونات الصورة الذهنية</a:t>
            </a:r>
            <a:endParaRPr lang="zh-CN" altLang="en-US" sz="20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80" name="Rectangle"/>
          <p:cNvSpPr>
            <a:spLocks/>
          </p:cNvSpPr>
          <p:nvPr/>
        </p:nvSpPr>
        <p:spPr>
          <a:xfrm>
            <a:off x="586978" y="4420671"/>
            <a:ext cx="6622970" cy="80057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المعرفة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: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ما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يعرفه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الجمهور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عن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المؤسسة</a:t>
            </a:r>
            <a:endParaRPr lang="en-US" altLang="zh-CN" sz="140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المشاعر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: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كيف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يشعر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الجمهور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تجاه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المؤسسة</a:t>
            </a:r>
            <a:endParaRPr lang="en-US" altLang="zh-CN" sz="140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التوقعات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: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ما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يتوقعه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الجمهور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المؤسسة</a:t>
            </a:r>
            <a:endParaRPr lang="en-US" altLang="zh-CN" sz="140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التجربة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: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كيف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يتفاعل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الجمهور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فعلياً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مع</a:t>
            </a:r>
            <a:r>
              <a:rPr lang="en-US" altLang="zh-CN" sz="14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المؤسسة</a:t>
            </a:r>
            <a:endParaRPr lang="zh-CN" altLang="en-US" sz="140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181" name="Image" descr="preencoded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7006" y="1502252"/>
            <a:ext cx="6132055" cy="613205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</p:spTree>
    <p:extLst>
      <p:ext uri="{BB962C8B-B14F-4D97-AF65-F5344CB8AC3E}">
        <p14:creationId xmlns:p14="http://schemas.microsoft.com/office/powerpoint/2010/main" val="10350796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1143" y="-3664"/>
            <a:ext cx="14399259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186" name="Rectangle"/>
          <p:cNvSpPr>
            <a:spLocks/>
          </p:cNvSpPr>
          <p:nvPr/>
        </p:nvSpPr>
        <p:spPr>
          <a:xfrm>
            <a:off x="7331273" y="2555319"/>
            <a:ext cx="6505336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طرق</a:t>
            </a:r>
            <a:r>
              <a:rPr lang="en-US" altLang="zh-CN" sz="39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قياس</a:t>
            </a:r>
            <a:r>
              <a:rPr lang="en-US" altLang="zh-CN" sz="39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الصورة</a:t>
            </a:r>
            <a:r>
              <a:rPr lang="en-US" altLang="zh-CN" sz="39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الذهنية</a:t>
            </a:r>
            <a:endParaRPr lang="zh-CN" altLang="en-US" sz="390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87" name="Rounded rectangle"/>
          <p:cNvSpPr>
            <a:spLocks/>
          </p:cNvSpPr>
          <p:nvPr/>
        </p:nvSpPr>
        <p:spPr>
          <a:xfrm>
            <a:off x="10724674" y="3572232"/>
            <a:ext cx="3111937" cy="2102048"/>
          </a:xfrm>
          <a:prstGeom prst="roundRect">
            <a:avLst>
              <a:gd name="adj" fmla="val 3967"/>
            </a:avLst>
          </a:prstGeom>
          <a:solidFill>
            <a:srgbClr val="FFFFFF"/>
          </a:solidFill>
          <a:ln w="2286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188" name="Rounded rectangle"/>
          <p:cNvSpPr>
            <a:spLocks/>
          </p:cNvSpPr>
          <p:nvPr/>
        </p:nvSpPr>
        <p:spPr>
          <a:xfrm>
            <a:off x="10747534" y="3595092"/>
            <a:ext cx="3066217" cy="595313"/>
          </a:xfrm>
          <a:prstGeom prst="roundRect">
            <a:avLst>
              <a:gd name="adj" fmla="val 9393"/>
            </a:avLst>
          </a:prstGeom>
          <a:solidFill>
            <a:srgbClr val="CCF1F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189" name="Rectangle"/>
          <p:cNvSpPr>
            <a:spLocks/>
          </p:cNvSpPr>
          <p:nvPr/>
        </p:nvSpPr>
        <p:spPr>
          <a:xfrm>
            <a:off x="12131874" y="3702844"/>
            <a:ext cx="297656" cy="37206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30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1</a:t>
            </a:r>
            <a:endParaRPr lang="zh-CN" altLang="en-US" sz="23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90" name="Rectangle"/>
          <p:cNvSpPr>
            <a:spLocks/>
          </p:cNvSpPr>
          <p:nvPr/>
        </p:nvSpPr>
        <p:spPr>
          <a:xfrm>
            <a:off x="11134487" y="4388763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 dirty="0" err="1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استطلاعات</a:t>
            </a:r>
            <a:r>
              <a:rPr lang="en-US" altLang="zh-CN" sz="1950" b="1" i="0" u="none" strike="noStrike" kern="1200" cap="none" spc="0" baseline="0" dirty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1950" b="1" i="0" u="none" strike="noStrike" kern="1200" cap="none" spc="0" baseline="0" dirty="0" err="1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الرأي</a:t>
            </a:r>
            <a:endParaRPr lang="zh-CN" altLang="en-US" sz="19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91" name="Rectangle"/>
          <p:cNvSpPr>
            <a:spLocks/>
          </p:cNvSpPr>
          <p:nvPr/>
        </p:nvSpPr>
        <p:spPr>
          <a:xfrm>
            <a:off x="10945892" y="4817983"/>
            <a:ext cx="2669500" cy="63507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قياس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التصورات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والمواقف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قبل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وبعد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الحملة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92" name="Rounded rectangle"/>
          <p:cNvSpPr>
            <a:spLocks/>
          </p:cNvSpPr>
          <p:nvPr/>
        </p:nvSpPr>
        <p:spPr>
          <a:xfrm>
            <a:off x="7414379" y="3572232"/>
            <a:ext cx="3111937" cy="2102048"/>
          </a:xfrm>
          <a:prstGeom prst="roundRect">
            <a:avLst>
              <a:gd name="adj" fmla="val 3967"/>
            </a:avLst>
          </a:prstGeom>
          <a:solidFill>
            <a:srgbClr val="FFFFFF"/>
          </a:solidFill>
          <a:ln w="2286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193" name="Rounded rectangle"/>
          <p:cNvSpPr>
            <a:spLocks/>
          </p:cNvSpPr>
          <p:nvPr/>
        </p:nvSpPr>
        <p:spPr>
          <a:xfrm>
            <a:off x="7437239" y="3595092"/>
            <a:ext cx="3066216" cy="595313"/>
          </a:xfrm>
          <a:prstGeom prst="roundRect">
            <a:avLst>
              <a:gd name="adj" fmla="val 9393"/>
            </a:avLst>
          </a:prstGeom>
          <a:solidFill>
            <a:srgbClr val="CCF1F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194" name="Rectangle"/>
          <p:cNvSpPr>
            <a:spLocks/>
          </p:cNvSpPr>
          <p:nvPr/>
        </p:nvSpPr>
        <p:spPr>
          <a:xfrm>
            <a:off x="8821579" y="3702844"/>
            <a:ext cx="297655" cy="37206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30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2</a:t>
            </a:r>
            <a:endParaRPr lang="zh-CN" altLang="en-US" sz="23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95" name="Rectangle"/>
          <p:cNvSpPr>
            <a:spLocks/>
          </p:cNvSpPr>
          <p:nvPr/>
        </p:nvSpPr>
        <p:spPr>
          <a:xfrm>
            <a:off x="7824192" y="4388763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تحليل المشاعر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96" name="Rectangle"/>
          <p:cNvSpPr>
            <a:spLocks/>
          </p:cNvSpPr>
          <p:nvPr/>
        </p:nvSpPr>
        <p:spPr>
          <a:xfrm>
            <a:off x="7635597" y="4817983"/>
            <a:ext cx="2669500" cy="63507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دراسة التعليقات والنقاشات على وسائل التواصل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197" name="Rounded rectangle"/>
          <p:cNvSpPr>
            <a:spLocks/>
          </p:cNvSpPr>
          <p:nvPr/>
        </p:nvSpPr>
        <p:spPr>
          <a:xfrm>
            <a:off x="4104084" y="3572232"/>
            <a:ext cx="3111937" cy="2102048"/>
          </a:xfrm>
          <a:prstGeom prst="roundRect">
            <a:avLst>
              <a:gd name="adj" fmla="val 3967"/>
            </a:avLst>
          </a:prstGeom>
          <a:solidFill>
            <a:srgbClr val="FFFFFF"/>
          </a:solidFill>
          <a:ln w="2286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198" name="Rounded rectangle"/>
          <p:cNvSpPr>
            <a:spLocks/>
          </p:cNvSpPr>
          <p:nvPr/>
        </p:nvSpPr>
        <p:spPr>
          <a:xfrm>
            <a:off x="4126944" y="3595092"/>
            <a:ext cx="3066217" cy="595313"/>
          </a:xfrm>
          <a:prstGeom prst="roundRect">
            <a:avLst>
              <a:gd name="adj" fmla="val 9393"/>
            </a:avLst>
          </a:prstGeom>
          <a:solidFill>
            <a:srgbClr val="CCF1F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199" name="Rectangle"/>
          <p:cNvSpPr>
            <a:spLocks/>
          </p:cNvSpPr>
          <p:nvPr/>
        </p:nvSpPr>
        <p:spPr>
          <a:xfrm>
            <a:off x="5511283" y="3702844"/>
            <a:ext cx="297655" cy="37206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30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3</a:t>
            </a:r>
            <a:endParaRPr lang="zh-CN" altLang="en-US" sz="23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00" name="Rectangle"/>
          <p:cNvSpPr>
            <a:spLocks/>
          </p:cNvSpPr>
          <p:nvPr/>
        </p:nvSpPr>
        <p:spPr>
          <a:xfrm>
            <a:off x="4513898" y="4388763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مجموعات التركيز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01" name="Rectangle"/>
          <p:cNvSpPr>
            <a:spLocks/>
          </p:cNvSpPr>
          <p:nvPr/>
        </p:nvSpPr>
        <p:spPr>
          <a:xfrm>
            <a:off x="4325303" y="4817983"/>
            <a:ext cx="2669499" cy="63507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حوارات معمقة مع عينات ممثلة من الجمهور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02" name="Rounded rectangle"/>
          <p:cNvSpPr>
            <a:spLocks/>
          </p:cNvSpPr>
          <p:nvPr/>
        </p:nvSpPr>
        <p:spPr>
          <a:xfrm>
            <a:off x="793790" y="3572232"/>
            <a:ext cx="3111937" cy="2102048"/>
          </a:xfrm>
          <a:prstGeom prst="roundRect">
            <a:avLst>
              <a:gd name="adj" fmla="val 3967"/>
            </a:avLst>
          </a:prstGeom>
          <a:solidFill>
            <a:srgbClr val="FFFFFF"/>
          </a:solidFill>
          <a:ln w="2286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203" name="Rounded rectangle"/>
          <p:cNvSpPr>
            <a:spLocks/>
          </p:cNvSpPr>
          <p:nvPr/>
        </p:nvSpPr>
        <p:spPr>
          <a:xfrm>
            <a:off x="816650" y="3595092"/>
            <a:ext cx="3066217" cy="595313"/>
          </a:xfrm>
          <a:prstGeom prst="roundRect">
            <a:avLst>
              <a:gd name="adj" fmla="val 9393"/>
            </a:avLst>
          </a:prstGeom>
          <a:solidFill>
            <a:srgbClr val="CCF1F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204" name="Rectangle"/>
          <p:cNvSpPr>
            <a:spLocks/>
          </p:cNvSpPr>
          <p:nvPr/>
        </p:nvSpPr>
        <p:spPr>
          <a:xfrm>
            <a:off x="2200989" y="3702844"/>
            <a:ext cx="297656" cy="37206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30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4</a:t>
            </a:r>
            <a:endParaRPr lang="zh-CN" altLang="en-US" sz="23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05" name="Rectangle"/>
          <p:cNvSpPr>
            <a:spLocks/>
          </p:cNvSpPr>
          <p:nvPr/>
        </p:nvSpPr>
        <p:spPr>
          <a:xfrm>
            <a:off x="1203603" y="4388763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مؤشر NPS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06" name="Rectangle"/>
          <p:cNvSpPr>
            <a:spLocks/>
          </p:cNvSpPr>
          <p:nvPr/>
        </p:nvSpPr>
        <p:spPr>
          <a:xfrm>
            <a:off x="1015008" y="4817983"/>
            <a:ext cx="2669500" cy="63507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قياس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احتمالية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توصية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العملاء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بالمؤسسة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7155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9102" y="36222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pic>
        <p:nvPicPr>
          <p:cNvPr id="211" name="Image" descr="preencoded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467" y="1765697"/>
            <a:ext cx="4109155" cy="616373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212" name="Rectangle"/>
          <p:cNvSpPr>
            <a:spLocks/>
          </p:cNvSpPr>
          <p:nvPr/>
        </p:nvSpPr>
        <p:spPr>
          <a:xfrm>
            <a:off x="6280189" y="582930"/>
            <a:ext cx="7556420" cy="99226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39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1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مثال</a:t>
            </a:r>
            <a:r>
              <a:rPr lang="en-US" altLang="zh-CN" sz="31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31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واقعي</a:t>
            </a:r>
            <a:r>
              <a:rPr lang="en-US" altLang="zh-CN" sz="31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: </a:t>
            </a:r>
            <a:r>
              <a:rPr lang="en-US" altLang="zh-CN" sz="31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تحول</a:t>
            </a:r>
            <a:r>
              <a:rPr lang="en-US" altLang="zh-CN" sz="31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31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صورة</a:t>
            </a:r>
            <a:r>
              <a:rPr lang="en-US" altLang="zh-CN" sz="31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31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أرامكو</a:t>
            </a:r>
            <a:r>
              <a:rPr lang="en-US" altLang="zh-CN" sz="31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31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السعودية</a:t>
            </a:r>
            <a:endParaRPr lang="zh-CN" altLang="en-US" sz="310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13" name="Rectangle"/>
          <p:cNvSpPr>
            <a:spLocks/>
          </p:cNvSpPr>
          <p:nvPr/>
        </p:nvSpPr>
        <p:spPr>
          <a:xfrm>
            <a:off x="6280189" y="1765697"/>
            <a:ext cx="7556420" cy="114300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شركة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أرامكو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السعودية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نجحت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تحويل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صورتها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الذهنية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شركة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نفطية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مغلقة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إلى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مؤسسة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عالمية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منفتحة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ومبتكرة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خلال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حملات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إعلامية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متعددة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المراحل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حسنت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الشركة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تصورات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الجمهور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حول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الشفافية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والابتكار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والمسؤولية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الاجتماعية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الطرح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العام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الأولي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2019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كان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نقطة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تحول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حيث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أظهرت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الدراسات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تحسناً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بنسبة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68%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الصورة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الذهنية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الإيجابية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بين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المستثمرين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الدوليين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الحملة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ركزت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على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الاستدامة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التقنية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والالتزام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بالمجتمع</a:t>
            </a:r>
            <a:r>
              <a:rPr lang="en-US" altLang="zh-CN" sz="12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</a:t>
            </a:r>
            <a:endParaRPr lang="zh-CN" altLang="en-US" sz="12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214" name="Image" descr="preencoded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0189" y="3131081"/>
            <a:ext cx="6042660" cy="330756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215" name="Rectangle"/>
          <p:cNvSpPr>
            <a:spLocks/>
          </p:cNvSpPr>
          <p:nvPr/>
        </p:nvSpPr>
        <p:spPr>
          <a:xfrm>
            <a:off x="6280189" y="7417951"/>
            <a:ext cx="7556420" cy="22860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2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الرسم البياني يوضح التحسن التدريجي والمستمر في الصورة الذهنية عبر السنوات</a:t>
            </a:r>
            <a:endParaRPr lang="zh-CN" altLang="en-US" sz="12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3222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8207" y="0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220" name="Rectangle"/>
          <p:cNvSpPr>
            <a:spLocks/>
          </p:cNvSpPr>
          <p:nvPr/>
        </p:nvSpPr>
        <p:spPr>
          <a:xfrm>
            <a:off x="3275886" y="2438994"/>
            <a:ext cx="10560725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السؤال</a:t>
            </a:r>
            <a:r>
              <a:rPr lang="en-US" altLang="zh-CN" sz="39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الرابع</a:t>
            </a:r>
            <a:r>
              <a:rPr lang="en-US" altLang="zh-CN" sz="39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: </a:t>
            </a: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هل</a:t>
            </a:r>
            <a:r>
              <a:rPr lang="en-US" altLang="zh-CN" sz="39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أثرت</a:t>
            </a:r>
            <a:r>
              <a:rPr lang="en-US" altLang="zh-CN" sz="39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الحملة</a:t>
            </a:r>
            <a:r>
              <a:rPr lang="en-US" altLang="zh-CN" sz="39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على</a:t>
            </a:r>
            <a:r>
              <a:rPr lang="en-US" altLang="zh-CN" sz="39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السمعة</a:t>
            </a:r>
            <a:r>
              <a:rPr lang="en-US" altLang="zh-CN" sz="39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؟</a:t>
            </a:r>
            <a:endParaRPr lang="zh-CN" altLang="en-US" sz="390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21" name="Rectangle"/>
          <p:cNvSpPr>
            <a:spLocks/>
          </p:cNvSpPr>
          <p:nvPr/>
        </p:nvSpPr>
        <p:spPr>
          <a:xfrm>
            <a:off x="793790" y="3455908"/>
            <a:ext cx="13042820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السمعة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تختلف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الصورة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الذهنية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أنها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أعمق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وأكثر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استقراراً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وصعوبة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التغيير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السمعة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تتشكل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تراكم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الأفعال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والمواقف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عبر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سنوات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وليس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حملة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واحدة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لكن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الحملة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يمكن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تؤثر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إيجاباً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سلباً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على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السمعة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الموجودة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22" name="Rounded rectangle"/>
          <p:cNvSpPr>
            <a:spLocks/>
          </p:cNvSpPr>
          <p:nvPr/>
        </p:nvSpPr>
        <p:spPr>
          <a:xfrm>
            <a:off x="793790" y="4314230"/>
            <a:ext cx="13042820" cy="1476256"/>
          </a:xfrm>
          <a:prstGeom prst="roundRect">
            <a:avLst>
              <a:gd name="adj" fmla="val 5648"/>
            </a:avLst>
          </a:prstGeom>
          <a:solidFill>
            <a:srgbClr val="CCF1FF"/>
          </a:solidFill>
          <a:ln w="762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223" name="Rounded rectangle"/>
          <p:cNvSpPr>
            <a:spLocks/>
          </p:cNvSpPr>
          <p:nvPr/>
        </p:nvSpPr>
        <p:spPr>
          <a:xfrm>
            <a:off x="10572155" y="4321850"/>
            <a:ext cx="3256836" cy="1461015"/>
          </a:xfrm>
          <a:prstGeom prst="roundRect">
            <a:avLst>
              <a:gd name="adj" fmla="val 5703"/>
            </a:avLst>
          </a:prstGeom>
          <a:solidFill>
            <a:srgbClr val="CCF1F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224" name="Rectangle"/>
          <p:cNvSpPr>
            <a:spLocks/>
          </p:cNvSpPr>
          <p:nvPr/>
        </p:nvSpPr>
        <p:spPr>
          <a:xfrm>
            <a:off x="11149728" y="4520208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المصداقية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25" name="Rectangle"/>
          <p:cNvSpPr>
            <a:spLocks/>
          </p:cNvSpPr>
          <p:nvPr/>
        </p:nvSpPr>
        <p:spPr>
          <a:xfrm>
            <a:off x="10770513" y="4949428"/>
            <a:ext cx="2860119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هل الجمهور يثق في ما تقوله المؤسسة؟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26" name="Rectangle"/>
          <p:cNvSpPr>
            <a:spLocks/>
          </p:cNvSpPr>
          <p:nvPr/>
        </p:nvSpPr>
        <p:spPr>
          <a:xfrm>
            <a:off x="7315200" y="4321850"/>
            <a:ext cx="3256955" cy="1461015"/>
          </a:xfrm>
          <a:prstGeom prst="rect">
            <a:avLst/>
          </a:prstGeom>
          <a:solidFill>
            <a:srgbClr val="CCF1F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227" name="Rounded rectangle"/>
          <p:cNvSpPr>
            <a:spLocks/>
          </p:cNvSpPr>
          <p:nvPr/>
        </p:nvSpPr>
        <p:spPr>
          <a:xfrm>
            <a:off x="7315200" y="4321850"/>
            <a:ext cx="22859" cy="1461015"/>
          </a:xfrm>
          <a:prstGeom prst="roundRect">
            <a:avLst>
              <a:gd name="adj" fmla="val 364652"/>
            </a:avLst>
          </a:prstGeom>
          <a:solidFill>
            <a:srgbClr val="B2D7E5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228" name="Rectangle"/>
          <p:cNvSpPr>
            <a:spLocks/>
          </p:cNvSpPr>
          <p:nvPr/>
        </p:nvSpPr>
        <p:spPr>
          <a:xfrm>
            <a:off x="7892891" y="4520208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الموثوقية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29" name="Rectangle"/>
          <p:cNvSpPr>
            <a:spLocks/>
          </p:cNvSpPr>
          <p:nvPr/>
        </p:nvSpPr>
        <p:spPr>
          <a:xfrm>
            <a:off x="7513558" y="4949428"/>
            <a:ext cx="2860237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هل المؤسسة تفي بوعودها باستمرار؟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30" name="Rectangle"/>
          <p:cNvSpPr>
            <a:spLocks/>
          </p:cNvSpPr>
          <p:nvPr/>
        </p:nvSpPr>
        <p:spPr>
          <a:xfrm>
            <a:off x="4058364" y="4321850"/>
            <a:ext cx="3256836" cy="1461015"/>
          </a:xfrm>
          <a:prstGeom prst="rect">
            <a:avLst/>
          </a:prstGeom>
          <a:solidFill>
            <a:srgbClr val="CCF1F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231" name="Rounded rectangle"/>
          <p:cNvSpPr>
            <a:spLocks/>
          </p:cNvSpPr>
          <p:nvPr/>
        </p:nvSpPr>
        <p:spPr>
          <a:xfrm>
            <a:off x="4058364" y="4321850"/>
            <a:ext cx="22859" cy="1461015"/>
          </a:xfrm>
          <a:prstGeom prst="roundRect">
            <a:avLst>
              <a:gd name="adj" fmla="val 364652"/>
            </a:avLst>
          </a:prstGeom>
          <a:solidFill>
            <a:srgbClr val="B2D7E5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232" name="Rectangle"/>
          <p:cNvSpPr>
            <a:spLocks/>
          </p:cNvSpPr>
          <p:nvPr/>
        </p:nvSpPr>
        <p:spPr>
          <a:xfrm>
            <a:off x="4635937" y="4520208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المسؤولية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33" name="Rectangle"/>
          <p:cNvSpPr>
            <a:spLocks/>
          </p:cNvSpPr>
          <p:nvPr/>
        </p:nvSpPr>
        <p:spPr>
          <a:xfrm>
            <a:off x="4256723" y="4949428"/>
            <a:ext cx="2860119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هل المؤسسة تتحمل مسؤولية أفعالها؟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34" name="Rectangle"/>
          <p:cNvSpPr>
            <a:spLocks/>
          </p:cNvSpPr>
          <p:nvPr/>
        </p:nvSpPr>
        <p:spPr>
          <a:xfrm>
            <a:off x="801410" y="4321850"/>
            <a:ext cx="3256955" cy="1461015"/>
          </a:xfrm>
          <a:prstGeom prst="rect">
            <a:avLst/>
          </a:prstGeom>
          <a:solidFill>
            <a:srgbClr val="CCF1F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235" name="Rounded rectangle"/>
          <p:cNvSpPr>
            <a:spLocks/>
          </p:cNvSpPr>
          <p:nvPr/>
        </p:nvSpPr>
        <p:spPr>
          <a:xfrm>
            <a:off x="801410" y="4321850"/>
            <a:ext cx="22860" cy="1461015"/>
          </a:xfrm>
          <a:prstGeom prst="roundRect">
            <a:avLst>
              <a:gd name="adj" fmla="val 364652"/>
            </a:avLst>
          </a:prstGeom>
          <a:solidFill>
            <a:srgbClr val="B2D7E5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236" name="Rectangle"/>
          <p:cNvSpPr>
            <a:spLocks/>
          </p:cNvSpPr>
          <p:nvPr/>
        </p:nvSpPr>
        <p:spPr>
          <a:xfrm>
            <a:off x="1379101" y="4520208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الاحترام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37" name="Rectangle"/>
          <p:cNvSpPr>
            <a:spLocks/>
          </p:cNvSpPr>
          <p:nvPr/>
        </p:nvSpPr>
        <p:spPr>
          <a:xfrm>
            <a:off x="999767" y="4949428"/>
            <a:ext cx="2860238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هل المؤسسة تحظى بتقدير الجمهور؟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27468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8777" y="36222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242" name="Rectangle"/>
          <p:cNvSpPr>
            <a:spLocks/>
          </p:cNvSpPr>
          <p:nvPr/>
        </p:nvSpPr>
        <p:spPr>
          <a:xfrm>
            <a:off x="5155168" y="2335054"/>
            <a:ext cx="8681442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التأثير</a:t>
            </a:r>
            <a:r>
              <a:rPr lang="en-US" altLang="zh-CN" sz="39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الإيجابي</a:t>
            </a:r>
            <a:r>
              <a:rPr lang="en-US" altLang="zh-CN" sz="39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والسلبي</a:t>
            </a:r>
            <a:r>
              <a:rPr lang="en-US" altLang="zh-CN" sz="39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على</a:t>
            </a:r>
            <a:r>
              <a:rPr lang="en-US" altLang="zh-CN" sz="39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السمعة</a:t>
            </a:r>
            <a:endParaRPr lang="zh-CN" altLang="en-US" sz="390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43" name="Rectangle"/>
          <p:cNvSpPr>
            <a:spLocks/>
          </p:cNvSpPr>
          <p:nvPr/>
        </p:nvSpPr>
        <p:spPr>
          <a:xfrm>
            <a:off x="4335304" y="3451146"/>
            <a:ext cx="2737842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مؤشرات</a:t>
            </a:r>
            <a:r>
              <a:rPr lang="en-US" altLang="zh-CN" sz="195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195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التأثير</a:t>
            </a:r>
            <a:r>
              <a:rPr lang="en-US" altLang="zh-CN" sz="195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195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الإيجابي</a:t>
            </a:r>
            <a:endParaRPr lang="zh-CN" altLang="en-US" sz="19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44" name="Rectangle"/>
          <p:cNvSpPr>
            <a:spLocks/>
          </p:cNvSpPr>
          <p:nvPr/>
        </p:nvSpPr>
        <p:spPr>
          <a:xfrm>
            <a:off x="793790" y="3959661"/>
            <a:ext cx="6279356" cy="186535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زيادة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الثقة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والولاء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الجمهور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تحسن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التغطية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الإعلامية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ارتفاع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تقييمات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العملاء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والمراجعات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استقطاب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شراكات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استراتيجية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جديدة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زيادة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الطلب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على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الخدمات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والمنتجات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45" name="Rectangle"/>
          <p:cNvSpPr>
            <a:spLocks/>
          </p:cNvSpPr>
          <p:nvPr/>
        </p:nvSpPr>
        <p:spPr>
          <a:xfrm>
            <a:off x="11184016" y="3451146"/>
            <a:ext cx="2660213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مؤشرات</a:t>
            </a:r>
            <a:r>
              <a:rPr lang="en-US" altLang="zh-CN" sz="195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195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التأثير</a:t>
            </a:r>
            <a:r>
              <a:rPr lang="en-US" altLang="zh-CN" sz="195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195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السلبي</a:t>
            </a:r>
            <a:endParaRPr lang="zh-CN" altLang="en-US" sz="19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46" name="Rectangle"/>
          <p:cNvSpPr>
            <a:spLocks/>
          </p:cNvSpPr>
          <p:nvPr/>
        </p:nvSpPr>
        <p:spPr>
          <a:xfrm>
            <a:off x="7564874" y="3959661"/>
            <a:ext cx="6279356" cy="186535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انتقادات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متزايدة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على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وسائل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التواصل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تغطية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إعلامية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سلبية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مشككة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انخفاض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مؤشرات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الثقة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والرضا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فقدان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عملاء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شركاء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رئيسيين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صعوبة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جذب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المواهب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الاستثمارات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59963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0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3166" y="36222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251" name="Rectangle"/>
          <p:cNvSpPr>
            <a:spLocks/>
          </p:cNvSpPr>
          <p:nvPr/>
        </p:nvSpPr>
        <p:spPr>
          <a:xfrm>
            <a:off x="5120521" y="2188607"/>
            <a:ext cx="8716089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مثال واقعي: أزمة بيبسي وكايلي جينر</a:t>
            </a:r>
            <a:endParaRPr lang="zh-CN" altLang="en-US" sz="39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52" name="Rectangle"/>
          <p:cNvSpPr>
            <a:spLocks/>
          </p:cNvSpPr>
          <p:nvPr/>
        </p:nvSpPr>
        <p:spPr>
          <a:xfrm>
            <a:off x="793790" y="3205520"/>
            <a:ext cx="13042820" cy="127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2017،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أطلقت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شركة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بيبسي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إعلاناً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يظهر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عارضة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الأزياء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كيندال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جينر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وهي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تشارك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احتجاج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وتقدم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مشروب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بيبسي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لضابط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شرطة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محاولة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لنقل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رسالة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"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السلام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والوحدة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".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لكن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الإعلان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واجه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انتقادات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حادة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لاستغلاله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قضايا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اجتماعية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حساسة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لأغراض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تجارية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اتهمت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الشركة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بالتقليل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أهمية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حركات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احتجاج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حقيقية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أجبرت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بيبسي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على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سحب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الإعلان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خلال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24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ساعة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واعتذرت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علناً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الحملة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حققت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ملايين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المشاهدات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لكنها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أضرت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بسمعة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الشركة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بشكل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كبير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خاصة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بين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الفئات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الشابة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والناشطين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53" name="Rounded rectangle"/>
          <p:cNvSpPr>
            <a:spLocks/>
          </p:cNvSpPr>
          <p:nvPr/>
        </p:nvSpPr>
        <p:spPr>
          <a:xfrm>
            <a:off x="8146136" y="4798100"/>
            <a:ext cx="5690473" cy="248006"/>
          </a:xfrm>
          <a:prstGeom prst="roundRect">
            <a:avLst>
              <a:gd name="adj" fmla="val 33611"/>
            </a:avLst>
          </a:prstGeom>
          <a:solidFill>
            <a:srgbClr val="CCF1FF"/>
          </a:solidFill>
          <a:ln w="762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254" name="Rounded rectangle"/>
          <p:cNvSpPr>
            <a:spLocks/>
          </p:cNvSpPr>
          <p:nvPr/>
        </p:nvSpPr>
        <p:spPr>
          <a:xfrm>
            <a:off x="10536197" y="4798100"/>
            <a:ext cx="3300412" cy="248006"/>
          </a:xfrm>
          <a:prstGeom prst="roundRect">
            <a:avLst>
              <a:gd name="adj" fmla="val 33611"/>
            </a:avLst>
          </a:prstGeom>
          <a:solidFill>
            <a:srgbClr val="00AEE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255" name="Rectangle"/>
          <p:cNvSpPr>
            <a:spLocks/>
          </p:cNvSpPr>
          <p:nvPr/>
        </p:nvSpPr>
        <p:spPr>
          <a:xfrm>
            <a:off x="7439262" y="4798100"/>
            <a:ext cx="558045" cy="24800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19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58%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56" name="Rectangle"/>
          <p:cNvSpPr>
            <a:spLocks/>
          </p:cNvSpPr>
          <p:nvPr/>
        </p:nvSpPr>
        <p:spPr>
          <a:xfrm>
            <a:off x="10964585" y="5294113"/>
            <a:ext cx="2872026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انخفاض التصور الإيجابي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57" name="Rectangle"/>
          <p:cNvSpPr>
            <a:spLocks/>
          </p:cNvSpPr>
          <p:nvPr/>
        </p:nvSpPr>
        <p:spPr>
          <a:xfrm>
            <a:off x="7439262" y="5723334"/>
            <a:ext cx="6397347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بين جيل الألفية بعد الأزمة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58" name="Rounded rectangle"/>
          <p:cNvSpPr>
            <a:spLocks/>
          </p:cNvSpPr>
          <p:nvPr/>
        </p:nvSpPr>
        <p:spPr>
          <a:xfrm>
            <a:off x="1439941" y="4798100"/>
            <a:ext cx="5751314" cy="248006"/>
          </a:xfrm>
          <a:prstGeom prst="roundRect">
            <a:avLst>
              <a:gd name="adj" fmla="val 33611"/>
            </a:avLst>
          </a:prstGeom>
          <a:solidFill>
            <a:srgbClr val="CCF1FF"/>
          </a:solidFill>
          <a:ln w="762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259" name="Rounded rectangle"/>
          <p:cNvSpPr>
            <a:spLocks/>
          </p:cNvSpPr>
          <p:nvPr/>
        </p:nvSpPr>
        <p:spPr>
          <a:xfrm>
            <a:off x="6386155" y="4798100"/>
            <a:ext cx="805100" cy="248006"/>
          </a:xfrm>
          <a:prstGeom prst="roundRect">
            <a:avLst>
              <a:gd name="adj" fmla="val 33611"/>
            </a:avLst>
          </a:prstGeom>
          <a:solidFill>
            <a:srgbClr val="00AEE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260" name="Rectangle"/>
          <p:cNvSpPr>
            <a:spLocks/>
          </p:cNvSpPr>
          <p:nvPr/>
        </p:nvSpPr>
        <p:spPr>
          <a:xfrm>
            <a:off x="793790" y="4798100"/>
            <a:ext cx="497324" cy="24800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19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14%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61" name="Rectangle"/>
          <p:cNvSpPr>
            <a:spLocks/>
          </p:cNvSpPr>
          <p:nvPr/>
        </p:nvSpPr>
        <p:spPr>
          <a:xfrm>
            <a:off x="4710351" y="5294113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تراجع النوايا الشرائية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62" name="Rectangle"/>
          <p:cNvSpPr>
            <a:spLocks/>
          </p:cNvSpPr>
          <p:nvPr/>
        </p:nvSpPr>
        <p:spPr>
          <a:xfrm>
            <a:off x="793790" y="5723334"/>
            <a:ext cx="6397466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 الأسابيع التالية للحادثة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41408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9102" y="36222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pic>
        <p:nvPicPr>
          <p:cNvPr id="267" name="Image" descr="preencoded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4000" y="1862666"/>
            <a:ext cx="3894667" cy="584199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268" name="Rounded rectangle"/>
          <p:cNvSpPr>
            <a:spLocks/>
          </p:cNvSpPr>
          <p:nvPr/>
        </p:nvSpPr>
        <p:spPr>
          <a:xfrm>
            <a:off x="7107198" y="2643307"/>
            <a:ext cx="1243013" cy="373141"/>
          </a:xfrm>
          <a:prstGeom prst="roundRect">
            <a:avLst>
              <a:gd name="adj" fmla="val 17870"/>
            </a:avLst>
          </a:prstGeom>
          <a:solidFill>
            <a:srgbClr val="CCF1F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pic>
        <p:nvPicPr>
          <p:cNvPr id="269" name="Image" descr="preencoded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38" y="2750463"/>
            <a:ext cx="158710" cy="15871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270" name="Rectangle"/>
          <p:cNvSpPr>
            <a:spLocks/>
          </p:cNvSpPr>
          <p:nvPr/>
        </p:nvSpPr>
        <p:spPr>
          <a:xfrm>
            <a:off x="7226260" y="2702838"/>
            <a:ext cx="766882" cy="254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2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القسم الثاني</a:t>
            </a:r>
            <a:endParaRPr lang="zh-CN" altLang="en-US" sz="12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71" name="Rectangle"/>
          <p:cNvSpPr>
            <a:spLocks/>
          </p:cNvSpPr>
          <p:nvPr/>
        </p:nvSpPr>
        <p:spPr>
          <a:xfrm>
            <a:off x="793790" y="3095744"/>
            <a:ext cx="7556420" cy="1240154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الفرق بين النجاح الرقمي والنجاح الحقيقي</a:t>
            </a:r>
            <a:endParaRPr lang="zh-CN" altLang="en-US" sz="39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72" name="Rectangle"/>
          <p:cNvSpPr>
            <a:spLocks/>
          </p:cNvSpPr>
          <p:nvPr/>
        </p:nvSpPr>
        <p:spPr>
          <a:xfrm>
            <a:off x="793790" y="4633555"/>
            <a:ext cx="7556420" cy="95261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عصر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الإعلام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الرقمي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أصبح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السهل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الانبهار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بالأرقام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الكبيرة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: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ملايين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المشاهدات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آلاف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التفاعلات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ترند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على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تويتر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لكن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هذه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الأرقام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تعني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نجاحاً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حقيقياً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؟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أنها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مجرد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وهم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رقمي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قد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يخفي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فشلاً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استراتيجياً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أزمة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أخلاقية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؟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57257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1636" y="0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277" name="Rectangle"/>
          <p:cNvSpPr>
            <a:spLocks/>
          </p:cNvSpPr>
          <p:nvPr/>
        </p:nvSpPr>
        <p:spPr>
          <a:xfrm>
            <a:off x="2718197" y="2400062"/>
            <a:ext cx="11118413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المقاييس الوهمية مقابل المقاييس الحقيقية</a:t>
            </a:r>
            <a:endParaRPr lang="zh-CN" altLang="en-US" sz="39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78" name="Rounded rectangle"/>
          <p:cNvSpPr>
            <a:spLocks/>
          </p:cNvSpPr>
          <p:nvPr/>
        </p:nvSpPr>
        <p:spPr>
          <a:xfrm>
            <a:off x="13390127" y="3416975"/>
            <a:ext cx="446484" cy="446483"/>
          </a:xfrm>
          <a:prstGeom prst="roundRect">
            <a:avLst>
              <a:gd name="adj" fmla="val 18671"/>
            </a:avLst>
          </a:prstGeom>
          <a:solidFill>
            <a:srgbClr val="CCF1FF"/>
          </a:solidFill>
          <a:ln w="762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279" name="Rectangle"/>
          <p:cNvSpPr>
            <a:spLocks/>
          </p:cNvSpPr>
          <p:nvPr/>
        </p:nvSpPr>
        <p:spPr>
          <a:xfrm>
            <a:off x="13464540" y="3454182"/>
            <a:ext cx="297656" cy="37206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30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1</a:t>
            </a:r>
            <a:endParaRPr lang="zh-CN" altLang="en-US" sz="23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80" name="Rectangle"/>
          <p:cNvSpPr>
            <a:spLocks/>
          </p:cNvSpPr>
          <p:nvPr/>
        </p:nvSpPr>
        <p:spPr>
          <a:xfrm>
            <a:off x="10710864" y="3485198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 dirty="0" err="1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المقاييس</a:t>
            </a:r>
            <a:r>
              <a:rPr lang="en-US" altLang="zh-CN" sz="1950" b="1" i="0" u="none" strike="noStrike" kern="1200" cap="none" spc="0" baseline="0" dirty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1950" b="1" i="0" u="none" strike="noStrike" kern="1200" cap="none" spc="0" baseline="0" dirty="0" err="1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الوهمية</a:t>
            </a:r>
            <a:endParaRPr lang="zh-CN" altLang="en-US" sz="19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81" name="Rectangle"/>
          <p:cNvSpPr>
            <a:spLocks/>
          </p:cNvSpPr>
          <p:nvPr/>
        </p:nvSpPr>
        <p:spPr>
          <a:xfrm>
            <a:off x="7439262" y="3914418"/>
            <a:ext cx="5752505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أرقام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تبدو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مثيرة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للإعجاب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لكنها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ترتبط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بالأهداف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الحقيقية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82" name="Rectangle"/>
          <p:cNvSpPr>
            <a:spLocks/>
          </p:cNvSpPr>
          <p:nvPr/>
        </p:nvSpPr>
        <p:spPr>
          <a:xfrm>
            <a:off x="7439262" y="4351020"/>
            <a:ext cx="5752505" cy="147839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2500"/>
              </a:lnSpc>
              <a:buFont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المتابعون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الوهميون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</a:t>
            </a:r>
            <a:r>
              <a:rPr lang="en-US" altLang="zh-CN" sz="155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عدد</a:t>
            </a:r>
            <a:r>
              <a:rPr lang="en-US" altLang="zh-CN" sz="155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المشاهدات</a:t>
            </a:r>
            <a:r>
              <a:rPr lang="en-US" altLang="zh-CN" sz="155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دون</a:t>
            </a:r>
            <a:r>
              <a:rPr lang="en-US" altLang="zh-CN" sz="155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تفاعل</a:t>
            </a:r>
            <a:endParaRPr lang="en-US" altLang="zh-CN" sz="1550" dirty="0"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الإعجابات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دون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تحويل</a:t>
            </a:r>
            <a:r>
              <a:rPr lang="ar-EG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الى عملاء فعليين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الترند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لفترة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قصيرة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دون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تأثير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83" name="Rounded rectangle"/>
          <p:cNvSpPr>
            <a:spLocks/>
          </p:cNvSpPr>
          <p:nvPr/>
        </p:nvSpPr>
        <p:spPr>
          <a:xfrm>
            <a:off x="6744772" y="3416975"/>
            <a:ext cx="446483" cy="446483"/>
          </a:xfrm>
          <a:prstGeom prst="roundRect">
            <a:avLst>
              <a:gd name="adj" fmla="val 18671"/>
            </a:avLst>
          </a:prstGeom>
          <a:solidFill>
            <a:srgbClr val="CCF1FF"/>
          </a:solidFill>
          <a:ln w="762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284" name="Rectangle"/>
          <p:cNvSpPr>
            <a:spLocks/>
          </p:cNvSpPr>
          <p:nvPr/>
        </p:nvSpPr>
        <p:spPr>
          <a:xfrm>
            <a:off x="6819185" y="3454182"/>
            <a:ext cx="297655" cy="37206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30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2</a:t>
            </a:r>
            <a:endParaRPr lang="zh-CN" altLang="en-US" sz="23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85" name="Rectangle"/>
          <p:cNvSpPr>
            <a:spLocks/>
          </p:cNvSpPr>
          <p:nvPr/>
        </p:nvSpPr>
        <p:spPr>
          <a:xfrm>
            <a:off x="4065508" y="3485198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المقاييس الحقيقية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86" name="Rectangle"/>
          <p:cNvSpPr>
            <a:spLocks/>
          </p:cNvSpPr>
          <p:nvPr/>
        </p:nvSpPr>
        <p:spPr>
          <a:xfrm>
            <a:off x="793790" y="3914418"/>
            <a:ext cx="5752624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مؤشرات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تقيس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التأثير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الفعلي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على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أهداف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المؤسسة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87" name="Rectangle"/>
          <p:cNvSpPr>
            <a:spLocks/>
          </p:cNvSpPr>
          <p:nvPr/>
        </p:nvSpPr>
        <p:spPr>
          <a:xfrm>
            <a:off x="793790" y="4351020"/>
            <a:ext cx="5752624" cy="147839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معدل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التحويل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إلى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عملاء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فعليين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التفاعل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النوعي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والمشاركة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الفعالة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العائد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على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الاستثمار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(ROI)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التأثير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على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السمعة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طويلة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الأمد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68675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1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3166" y="36222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292" name="Rectangle"/>
          <p:cNvSpPr>
            <a:spLocks/>
          </p:cNvSpPr>
          <p:nvPr/>
        </p:nvSpPr>
        <p:spPr>
          <a:xfrm>
            <a:off x="6923365" y="2465546"/>
            <a:ext cx="6913244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أرقام عالية لكن صورة سلبية؟</a:t>
            </a:r>
            <a:endParaRPr lang="zh-CN" altLang="en-US" sz="39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93" name="Rectangle"/>
          <p:cNvSpPr>
            <a:spLocks/>
          </p:cNvSpPr>
          <p:nvPr/>
        </p:nvSpPr>
        <p:spPr>
          <a:xfrm>
            <a:off x="793790" y="3482459"/>
            <a:ext cx="13042820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أحد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أخطر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الأخطاء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قياس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النجاح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الاكتفاء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بالأرقام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دون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تحليل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السياق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قد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تحقق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حملة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ملايين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المشاهدات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لكن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معظمها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أشخاص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غاضبين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ساخرين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قد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تصبح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هاشتاق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ترنداً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لكن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لأسباب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سلبية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الرقم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العالي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يعني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بالضرورة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نجاحاً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294" name="Image" descr="preencoded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33585" y="4340781"/>
            <a:ext cx="2303025" cy="142327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295" name="Rectangle"/>
          <p:cNvSpPr>
            <a:spLocks/>
          </p:cNvSpPr>
          <p:nvPr/>
        </p:nvSpPr>
        <p:spPr>
          <a:xfrm>
            <a:off x="8804672" y="4340781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الانتشار السلبي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96" name="Rectangle"/>
          <p:cNvSpPr>
            <a:spLocks/>
          </p:cNvSpPr>
          <p:nvPr/>
        </p:nvSpPr>
        <p:spPr>
          <a:xfrm>
            <a:off x="7439262" y="4770001"/>
            <a:ext cx="3846313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عندما تنتشر الحملة لأسباب خاطئة، مما يضر بالسمعة رغم الأرقام العالية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297" name="Image" descr="preencoded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8230" y="4340781"/>
            <a:ext cx="2303026" cy="142327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298" name="Rectangle"/>
          <p:cNvSpPr>
            <a:spLocks/>
          </p:cNvSpPr>
          <p:nvPr/>
        </p:nvSpPr>
        <p:spPr>
          <a:xfrm>
            <a:off x="2159318" y="4340781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غضب الجمهور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299" name="Rectangle"/>
          <p:cNvSpPr>
            <a:spLocks/>
          </p:cNvSpPr>
          <p:nvPr/>
        </p:nvSpPr>
        <p:spPr>
          <a:xfrm>
            <a:off x="793790" y="4770001"/>
            <a:ext cx="3846433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ردود فعل سلبية جماعية قد تتحول إلى أزمة سمعة كاملة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17829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9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8207" y="-65378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320" name="Rectangle"/>
          <p:cNvSpPr>
            <a:spLocks/>
          </p:cNvSpPr>
          <p:nvPr/>
        </p:nvSpPr>
        <p:spPr>
          <a:xfrm>
            <a:off x="8646795" y="424339"/>
            <a:ext cx="5366385" cy="48232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37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0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تفاعل كبير لكن أزمة أخلاقية؟</a:t>
            </a:r>
            <a:endParaRPr lang="zh-CN" altLang="en-US" sz="30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321" name="Rectangle"/>
          <p:cNvSpPr>
            <a:spLocks/>
          </p:cNvSpPr>
          <p:nvPr/>
        </p:nvSpPr>
        <p:spPr>
          <a:xfrm>
            <a:off x="270594" y="1472707"/>
            <a:ext cx="13395960" cy="438864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بعض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الحملات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تحقق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تفاعلاً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كبيراً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لأنها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تستغل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العواطف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أو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تثير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الجدل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أو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تستخدم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أساليب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غير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أخلاقية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قد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ينجح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هذا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على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المدى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القصير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لكنه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يؤدي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حتماً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إلى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أزمة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أخلاقية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وسمعة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تضرر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طويل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الأمد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المسؤولية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المهنية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تتطلب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منا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رفض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هذا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النوع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"</a:t>
            </a:r>
            <a:r>
              <a:rPr lang="en-US" altLang="zh-CN" sz="120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النجاح</a:t>
            </a:r>
            <a:r>
              <a:rPr lang="en-US" altLang="zh-CN" sz="120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".</a:t>
            </a:r>
            <a:endParaRPr lang="zh-CN" altLang="en-US" sz="120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322" name="Image" descr="preencoded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220" y="1720333"/>
            <a:ext cx="13395960" cy="588049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323" name="Rectangle"/>
          <p:cNvSpPr>
            <a:spLocks/>
          </p:cNvSpPr>
          <p:nvPr/>
        </p:nvSpPr>
        <p:spPr>
          <a:xfrm>
            <a:off x="9392541" y="5611327"/>
            <a:ext cx="2348200" cy="72574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25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تفاعل أولي إيجابي</a:t>
            </a:r>
            <a:endParaRPr lang="zh-CN" altLang="en-US" sz="22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324" name="Rectangle"/>
          <p:cNvSpPr>
            <a:spLocks/>
          </p:cNvSpPr>
          <p:nvPr/>
        </p:nvSpPr>
        <p:spPr>
          <a:xfrm>
            <a:off x="9392541" y="6440293"/>
            <a:ext cx="2348200" cy="51568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80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حملة تجذب انتباهاً واسعاً</a:t>
            </a:r>
            <a:endParaRPr lang="zh-CN" altLang="en-US" sz="18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325" name="Rectangle"/>
          <p:cNvSpPr>
            <a:spLocks/>
          </p:cNvSpPr>
          <p:nvPr/>
        </p:nvSpPr>
        <p:spPr>
          <a:xfrm>
            <a:off x="2799519" y="5521012"/>
            <a:ext cx="2348200" cy="72574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25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رد فعل سلبي وأزمة</a:t>
            </a:r>
            <a:endParaRPr lang="zh-CN" altLang="en-US" sz="22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326" name="Rectangle"/>
          <p:cNvSpPr>
            <a:spLocks/>
          </p:cNvSpPr>
          <p:nvPr/>
        </p:nvSpPr>
        <p:spPr>
          <a:xfrm>
            <a:off x="2799519" y="6349978"/>
            <a:ext cx="2348200" cy="51568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80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تدهور السمعة وتزايد المطالبات بالمساءلة</a:t>
            </a:r>
            <a:endParaRPr lang="zh-CN" altLang="en-US" sz="18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327" name="Rectangle"/>
          <p:cNvSpPr>
            <a:spLocks/>
          </p:cNvSpPr>
          <p:nvPr/>
        </p:nvSpPr>
        <p:spPr>
          <a:xfrm>
            <a:off x="6076677" y="2336992"/>
            <a:ext cx="2348200" cy="72574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25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اكتشاف مشكلة أخلاقية</a:t>
            </a:r>
            <a:endParaRPr lang="zh-CN" altLang="en-US" sz="22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328" name="Rectangle"/>
          <p:cNvSpPr>
            <a:spLocks/>
          </p:cNvSpPr>
          <p:nvPr/>
        </p:nvSpPr>
        <p:spPr>
          <a:xfrm>
            <a:off x="6076677" y="3165958"/>
            <a:ext cx="2348200" cy="51568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80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كشف ممارسات أو محتوى مثير للقلق</a:t>
            </a:r>
            <a:endParaRPr lang="zh-CN" altLang="en-US" sz="18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329" name="Rectangle"/>
          <p:cNvSpPr>
            <a:spLocks/>
          </p:cNvSpPr>
          <p:nvPr/>
        </p:nvSpPr>
        <p:spPr>
          <a:xfrm>
            <a:off x="270594" y="7516297"/>
            <a:ext cx="13395960" cy="21943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20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التفاعل الكبير يجب أن يكون مبنياً على قيم أخلاقية سليمة، وإلا سيتحول إلى كارثة</a:t>
            </a:r>
            <a:endParaRPr lang="zh-CN" altLang="en-US" sz="12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5182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3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8207" y="36222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334" name="Rectangle"/>
          <p:cNvSpPr>
            <a:spLocks/>
          </p:cNvSpPr>
          <p:nvPr/>
        </p:nvSpPr>
        <p:spPr>
          <a:xfrm>
            <a:off x="4212074" y="2535436"/>
            <a:ext cx="9624536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أمثلة على الأزمات الأخلاقية في الحملات</a:t>
            </a:r>
            <a:endParaRPr lang="zh-CN" altLang="en-US" sz="39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335" name="Rounded rectangle"/>
          <p:cNvSpPr>
            <a:spLocks/>
          </p:cNvSpPr>
          <p:nvPr/>
        </p:nvSpPr>
        <p:spPr>
          <a:xfrm>
            <a:off x="10724674" y="3552349"/>
            <a:ext cx="3111937" cy="2141814"/>
          </a:xfrm>
          <a:prstGeom prst="roundRect">
            <a:avLst>
              <a:gd name="adj" fmla="val 5125"/>
            </a:avLst>
          </a:prstGeom>
          <a:solidFill>
            <a:srgbClr val="FFFFFF"/>
          </a:solidFill>
          <a:ln w="2286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336" name="Rounded rectangle"/>
          <p:cNvSpPr>
            <a:spLocks/>
          </p:cNvSpPr>
          <p:nvPr/>
        </p:nvSpPr>
        <p:spPr>
          <a:xfrm>
            <a:off x="13768029" y="3552349"/>
            <a:ext cx="91439" cy="2141814"/>
          </a:xfrm>
          <a:prstGeom prst="roundRect">
            <a:avLst>
              <a:gd name="adj" fmla="val 91162"/>
            </a:avLst>
          </a:prstGeom>
          <a:solidFill>
            <a:srgbClr val="00AEE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337" name="Rectangle"/>
          <p:cNvSpPr>
            <a:spLocks/>
          </p:cNvSpPr>
          <p:nvPr/>
        </p:nvSpPr>
        <p:spPr>
          <a:xfrm>
            <a:off x="11065907" y="3773567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التلاعب بالعواطف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338" name="Rectangle"/>
          <p:cNvSpPr>
            <a:spLocks/>
          </p:cNvSpPr>
          <p:nvPr/>
        </p:nvSpPr>
        <p:spPr>
          <a:xfrm>
            <a:off x="10945892" y="4202787"/>
            <a:ext cx="2600920" cy="127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استغلال مخاوف الناس أو مشاعرهم لتحقيق أهداف تجارية دون مراعاة التأثير النفسي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339" name="Rounded rectangle"/>
          <p:cNvSpPr>
            <a:spLocks/>
          </p:cNvSpPr>
          <p:nvPr/>
        </p:nvSpPr>
        <p:spPr>
          <a:xfrm>
            <a:off x="7414379" y="3552349"/>
            <a:ext cx="3111937" cy="2141814"/>
          </a:xfrm>
          <a:prstGeom prst="roundRect">
            <a:avLst>
              <a:gd name="adj" fmla="val 5125"/>
            </a:avLst>
          </a:prstGeom>
          <a:solidFill>
            <a:srgbClr val="FFFFFF"/>
          </a:solidFill>
          <a:ln w="2286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340" name="Rounded rectangle"/>
          <p:cNvSpPr>
            <a:spLocks/>
          </p:cNvSpPr>
          <p:nvPr/>
        </p:nvSpPr>
        <p:spPr>
          <a:xfrm>
            <a:off x="10457736" y="3552349"/>
            <a:ext cx="91439" cy="2141814"/>
          </a:xfrm>
          <a:prstGeom prst="roundRect">
            <a:avLst>
              <a:gd name="adj" fmla="val 91162"/>
            </a:avLst>
          </a:prstGeom>
          <a:solidFill>
            <a:srgbClr val="00AEE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341" name="Rectangle"/>
          <p:cNvSpPr>
            <a:spLocks/>
          </p:cNvSpPr>
          <p:nvPr/>
        </p:nvSpPr>
        <p:spPr>
          <a:xfrm>
            <a:off x="7755611" y="3773567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الادعاءات الكاذبة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342" name="Rectangle"/>
          <p:cNvSpPr>
            <a:spLocks/>
          </p:cNvSpPr>
          <p:nvPr/>
        </p:nvSpPr>
        <p:spPr>
          <a:xfrm>
            <a:off x="7635597" y="4202787"/>
            <a:ext cx="2600920" cy="95261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الترويج لمنتجات أو خدمات بمزايا غير حقيقية أو مبالغ فيها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343" name="Rounded rectangle"/>
          <p:cNvSpPr>
            <a:spLocks/>
          </p:cNvSpPr>
          <p:nvPr/>
        </p:nvSpPr>
        <p:spPr>
          <a:xfrm>
            <a:off x="4104084" y="3552349"/>
            <a:ext cx="3111937" cy="2141814"/>
          </a:xfrm>
          <a:prstGeom prst="roundRect">
            <a:avLst>
              <a:gd name="adj" fmla="val 5125"/>
            </a:avLst>
          </a:prstGeom>
          <a:solidFill>
            <a:srgbClr val="FFFFFF"/>
          </a:solidFill>
          <a:ln w="2286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344" name="Rounded rectangle"/>
          <p:cNvSpPr>
            <a:spLocks/>
          </p:cNvSpPr>
          <p:nvPr/>
        </p:nvSpPr>
        <p:spPr>
          <a:xfrm>
            <a:off x="7147440" y="3552349"/>
            <a:ext cx="91440" cy="2141814"/>
          </a:xfrm>
          <a:prstGeom prst="roundRect">
            <a:avLst>
              <a:gd name="adj" fmla="val 91162"/>
            </a:avLst>
          </a:prstGeom>
          <a:solidFill>
            <a:srgbClr val="00AEE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345" name="Rectangle"/>
          <p:cNvSpPr>
            <a:spLocks/>
          </p:cNvSpPr>
          <p:nvPr/>
        </p:nvSpPr>
        <p:spPr>
          <a:xfrm>
            <a:off x="4325303" y="3773567"/>
            <a:ext cx="2600920" cy="62031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استغلال القضايا الحساسة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346" name="Rectangle"/>
          <p:cNvSpPr>
            <a:spLocks/>
          </p:cNvSpPr>
          <p:nvPr/>
        </p:nvSpPr>
        <p:spPr>
          <a:xfrm>
            <a:off x="4325303" y="4512945"/>
            <a:ext cx="2600920" cy="95261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استخدام قضايا اجتماعية أو سياسية أو دينية لأغراض ربحية دون التزام حقيقي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347" name="Rounded rectangle"/>
          <p:cNvSpPr>
            <a:spLocks/>
          </p:cNvSpPr>
          <p:nvPr/>
        </p:nvSpPr>
        <p:spPr>
          <a:xfrm>
            <a:off x="793790" y="3552349"/>
            <a:ext cx="3111937" cy="2141814"/>
          </a:xfrm>
          <a:prstGeom prst="roundRect">
            <a:avLst>
              <a:gd name="adj" fmla="val 5125"/>
            </a:avLst>
          </a:prstGeom>
          <a:solidFill>
            <a:srgbClr val="FFFFFF"/>
          </a:solidFill>
          <a:ln w="2286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348" name="Rounded rectangle"/>
          <p:cNvSpPr>
            <a:spLocks/>
          </p:cNvSpPr>
          <p:nvPr/>
        </p:nvSpPr>
        <p:spPr>
          <a:xfrm>
            <a:off x="3837146" y="3552349"/>
            <a:ext cx="91440" cy="2141814"/>
          </a:xfrm>
          <a:prstGeom prst="roundRect">
            <a:avLst>
              <a:gd name="adj" fmla="val 91162"/>
            </a:avLst>
          </a:prstGeom>
          <a:solidFill>
            <a:srgbClr val="00AEE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349" name="Rectangle"/>
          <p:cNvSpPr>
            <a:spLocks/>
          </p:cNvSpPr>
          <p:nvPr/>
        </p:nvSpPr>
        <p:spPr>
          <a:xfrm>
            <a:off x="1135023" y="3773567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انتهاك الخصوصية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350" name="Rectangle"/>
          <p:cNvSpPr>
            <a:spLocks/>
          </p:cNvSpPr>
          <p:nvPr/>
        </p:nvSpPr>
        <p:spPr>
          <a:xfrm>
            <a:off x="1015008" y="4202787"/>
            <a:ext cx="2600920" cy="95261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جمع أو استخدام بيانات الجمهور دون موافقة واضحة أو لأغراض غير معلنة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9993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4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9102" y="36222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pic>
        <p:nvPicPr>
          <p:cNvPr id="355" name="Image" descr="preencoded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356" name="Rounded rectangle"/>
          <p:cNvSpPr>
            <a:spLocks/>
          </p:cNvSpPr>
          <p:nvPr/>
        </p:nvSpPr>
        <p:spPr>
          <a:xfrm>
            <a:off x="6984087" y="2643307"/>
            <a:ext cx="1366123" cy="373141"/>
          </a:xfrm>
          <a:prstGeom prst="roundRect">
            <a:avLst>
              <a:gd name="adj" fmla="val 17870"/>
            </a:avLst>
          </a:prstGeom>
          <a:solidFill>
            <a:srgbClr val="CCF1F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pic>
        <p:nvPicPr>
          <p:cNvPr id="357" name="Image" descr="preencoded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38" y="2750463"/>
            <a:ext cx="158710" cy="15871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358" name="Rectangle"/>
          <p:cNvSpPr>
            <a:spLocks/>
          </p:cNvSpPr>
          <p:nvPr/>
        </p:nvSpPr>
        <p:spPr>
          <a:xfrm>
            <a:off x="7103150" y="2702838"/>
            <a:ext cx="889992" cy="254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2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القسم الثالث</a:t>
            </a:r>
            <a:endParaRPr lang="zh-CN" altLang="en-US" sz="12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359" name="Rectangle"/>
          <p:cNvSpPr>
            <a:spLocks/>
          </p:cNvSpPr>
          <p:nvPr/>
        </p:nvSpPr>
        <p:spPr>
          <a:xfrm>
            <a:off x="793790" y="3095744"/>
            <a:ext cx="7556420" cy="1240154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المسؤولية</a:t>
            </a:r>
            <a:r>
              <a:rPr lang="en-US" altLang="zh-CN" sz="39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المهنية</a:t>
            </a:r>
            <a:r>
              <a:rPr lang="en-US" altLang="zh-CN" sz="39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في</a:t>
            </a:r>
            <a:r>
              <a:rPr lang="en-US" altLang="zh-CN" sz="39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مرحلة</a:t>
            </a:r>
            <a:r>
              <a:rPr lang="en-US" altLang="zh-CN" sz="3900" b="1" i="0" u="none" strike="noStrike" kern="1200" cap="none" spc="0" baseline="0" dirty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 </a:t>
            </a:r>
            <a:r>
              <a:rPr lang="en-US" altLang="zh-CN" sz="3900" b="1" i="0" u="none" strike="noStrike" kern="1200" cap="none" spc="0" baseline="0" dirty="0" err="1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التقييم</a:t>
            </a:r>
            <a:endParaRPr lang="zh-CN" altLang="en-US" sz="390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360" name="Rectangle"/>
          <p:cNvSpPr>
            <a:spLocks/>
          </p:cNvSpPr>
          <p:nvPr/>
        </p:nvSpPr>
        <p:spPr>
          <a:xfrm>
            <a:off x="793790" y="4633555"/>
            <a:ext cx="7556420" cy="95261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مرحلة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التقييم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ليست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مجرد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عملية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فنية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لحساب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الأرقام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لحظة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أخلاقية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حاسمة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كمتخصصين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العلاقات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العامة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نحمل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مسؤولية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مهنية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تجاه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المؤسسة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الجمهور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والمجتمع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التقييم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الصادق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والشفاف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أساس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التحسين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المستمر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والممارسة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الأخلاقية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5345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4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8563" y="36222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365" name="Rectangle"/>
          <p:cNvSpPr>
            <a:spLocks/>
          </p:cNvSpPr>
          <p:nvPr/>
        </p:nvSpPr>
        <p:spPr>
          <a:xfrm>
            <a:off x="7217093" y="1883450"/>
            <a:ext cx="6619517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هل نعرض النتائج بشفافية؟</a:t>
            </a:r>
            <a:endParaRPr lang="zh-CN" altLang="en-US" sz="39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366" name="Rectangle"/>
          <p:cNvSpPr>
            <a:spLocks/>
          </p:cNvSpPr>
          <p:nvPr/>
        </p:nvSpPr>
        <p:spPr>
          <a:xfrm>
            <a:off x="793790" y="2900363"/>
            <a:ext cx="13042820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الشفافية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عرض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النتائج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تعني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تقديم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الصورة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الكاملة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بما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ذلك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النجاحات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والإخفاقات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يعني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هذا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الإفراط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الحديث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الأخطاء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لكنه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يعني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الصدق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تقييم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نجح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وما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فشل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ولماذا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الشفافية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تبني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الثقة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وتساعد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على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التعلم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367" name="Rounded rectangle"/>
          <p:cNvSpPr>
            <a:spLocks/>
          </p:cNvSpPr>
          <p:nvPr/>
        </p:nvSpPr>
        <p:spPr>
          <a:xfrm>
            <a:off x="10724674" y="3758684"/>
            <a:ext cx="3111937" cy="2587465"/>
          </a:xfrm>
          <a:prstGeom prst="roundRect">
            <a:avLst>
              <a:gd name="adj" fmla="val 3222"/>
            </a:avLst>
          </a:prstGeom>
          <a:solidFill>
            <a:srgbClr val="CCF1FF"/>
          </a:solidFill>
          <a:ln w="762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368" name="Rounded rectangle"/>
          <p:cNvSpPr>
            <a:spLocks/>
          </p:cNvSpPr>
          <p:nvPr/>
        </p:nvSpPr>
        <p:spPr>
          <a:xfrm>
            <a:off x="13035320" y="3964662"/>
            <a:ext cx="595312" cy="595313"/>
          </a:xfrm>
          <a:prstGeom prst="roundRect">
            <a:avLst>
              <a:gd name="adj" fmla="val 15358449"/>
            </a:avLst>
          </a:prstGeom>
          <a:noFill/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pic>
        <p:nvPicPr>
          <p:cNvPr id="369" name="Image" descr="preencoded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99031" y="4128254"/>
            <a:ext cx="267891" cy="26789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370" name="Rectangle"/>
          <p:cNvSpPr>
            <a:spLocks/>
          </p:cNvSpPr>
          <p:nvPr/>
        </p:nvSpPr>
        <p:spPr>
          <a:xfrm>
            <a:off x="11149728" y="4758333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التقرير الكامل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371" name="Rectangle"/>
          <p:cNvSpPr>
            <a:spLocks/>
          </p:cNvSpPr>
          <p:nvPr/>
        </p:nvSpPr>
        <p:spPr>
          <a:xfrm>
            <a:off x="10930652" y="5187552"/>
            <a:ext cx="2699980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تضمين جميع المؤشرات الإيجابية والسلبية دون انتقائية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372" name="Rounded rectangle"/>
          <p:cNvSpPr>
            <a:spLocks/>
          </p:cNvSpPr>
          <p:nvPr/>
        </p:nvSpPr>
        <p:spPr>
          <a:xfrm>
            <a:off x="7414379" y="3758684"/>
            <a:ext cx="3111937" cy="2587465"/>
          </a:xfrm>
          <a:prstGeom prst="roundRect">
            <a:avLst>
              <a:gd name="adj" fmla="val 3222"/>
            </a:avLst>
          </a:prstGeom>
          <a:solidFill>
            <a:srgbClr val="CCF1FF"/>
          </a:solidFill>
          <a:ln w="762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373" name="Rounded rectangle"/>
          <p:cNvSpPr>
            <a:spLocks/>
          </p:cNvSpPr>
          <p:nvPr/>
        </p:nvSpPr>
        <p:spPr>
          <a:xfrm>
            <a:off x="9725025" y="3964662"/>
            <a:ext cx="595312" cy="595313"/>
          </a:xfrm>
          <a:prstGeom prst="roundRect">
            <a:avLst>
              <a:gd name="adj" fmla="val 15358449"/>
            </a:avLst>
          </a:prstGeom>
          <a:noFill/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pic>
        <p:nvPicPr>
          <p:cNvPr id="374" name="Image" descr="preencoded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88735" y="4128254"/>
            <a:ext cx="267891" cy="26789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375" name="Rectangle"/>
          <p:cNvSpPr>
            <a:spLocks/>
          </p:cNvSpPr>
          <p:nvPr/>
        </p:nvSpPr>
        <p:spPr>
          <a:xfrm>
            <a:off x="7839432" y="4758333"/>
            <a:ext cx="2480904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السياق الواضح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376" name="Rectangle"/>
          <p:cNvSpPr>
            <a:spLocks/>
          </p:cNvSpPr>
          <p:nvPr/>
        </p:nvSpPr>
        <p:spPr>
          <a:xfrm>
            <a:off x="7620357" y="5187552"/>
            <a:ext cx="2699980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شرح العوامل المؤثرة والظروف المحيطة بالنتائج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377" name="Rounded rectangle"/>
          <p:cNvSpPr>
            <a:spLocks/>
          </p:cNvSpPr>
          <p:nvPr/>
        </p:nvSpPr>
        <p:spPr>
          <a:xfrm>
            <a:off x="4104084" y="3758684"/>
            <a:ext cx="3111937" cy="2587465"/>
          </a:xfrm>
          <a:prstGeom prst="roundRect">
            <a:avLst>
              <a:gd name="adj" fmla="val 3222"/>
            </a:avLst>
          </a:prstGeom>
          <a:solidFill>
            <a:srgbClr val="CCF1FF"/>
          </a:solidFill>
          <a:ln w="762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378" name="Rounded rectangle"/>
          <p:cNvSpPr>
            <a:spLocks/>
          </p:cNvSpPr>
          <p:nvPr/>
        </p:nvSpPr>
        <p:spPr>
          <a:xfrm>
            <a:off x="6414730" y="3964662"/>
            <a:ext cx="595312" cy="595313"/>
          </a:xfrm>
          <a:prstGeom prst="roundRect">
            <a:avLst>
              <a:gd name="adj" fmla="val 15358449"/>
            </a:avLst>
          </a:prstGeom>
          <a:noFill/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pic>
        <p:nvPicPr>
          <p:cNvPr id="379" name="Image" descr="preencoded.png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8441" y="4128254"/>
            <a:ext cx="267891" cy="26789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380" name="Rectangle"/>
          <p:cNvSpPr>
            <a:spLocks/>
          </p:cNvSpPr>
          <p:nvPr/>
        </p:nvSpPr>
        <p:spPr>
          <a:xfrm>
            <a:off x="4529138" y="4758333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المقارنة العادلة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381" name="Rectangle"/>
          <p:cNvSpPr>
            <a:spLocks/>
          </p:cNvSpPr>
          <p:nvPr/>
        </p:nvSpPr>
        <p:spPr>
          <a:xfrm>
            <a:off x="4310063" y="5187552"/>
            <a:ext cx="2699980" cy="95261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مقارنة النتائج بالأهداف المحددة مسبقاً وليس بمعايير متغيرة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382" name="Rounded rectangle"/>
          <p:cNvSpPr>
            <a:spLocks/>
          </p:cNvSpPr>
          <p:nvPr/>
        </p:nvSpPr>
        <p:spPr>
          <a:xfrm>
            <a:off x="793790" y="3758684"/>
            <a:ext cx="3111937" cy="2587465"/>
          </a:xfrm>
          <a:prstGeom prst="roundRect">
            <a:avLst>
              <a:gd name="adj" fmla="val 3222"/>
            </a:avLst>
          </a:prstGeom>
          <a:solidFill>
            <a:srgbClr val="CCF1FF"/>
          </a:solidFill>
          <a:ln w="762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383" name="Rounded rectangle"/>
          <p:cNvSpPr>
            <a:spLocks/>
          </p:cNvSpPr>
          <p:nvPr/>
        </p:nvSpPr>
        <p:spPr>
          <a:xfrm>
            <a:off x="3104436" y="3964662"/>
            <a:ext cx="595313" cy="595313"/>
          </a:xfrm>
          <a:prstGeom prst="roundRect">
            <a:avLst>
              <a:gd name="adj" fmla="val 15358449"/>
            </a:avLst>
          </a:prstGeom>
          <a:noFill/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pic>
        <p:nvPicPr>
          <p:cNvPr id="384" name="Image" descr="preencoded.png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8146" y="4128254"/>
            <a:ext cx="267890" cy="26789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385" name="Rectangle"/>
          <p:cNvSpPr>
            <a:spLocks/>
          </p:cNvSpPr>
          <p:nvPr/>
        </p:nvSpPr>
        <p:spPr>
          <a:xfrm>
            <a:off x="1218843" y="4758333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الدروس المستفادة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386" name="Rectangle"/>
          <p:cNvSpPr>
            <a:spLocks/>
          </p:cNvSpPr>
          <p:nvPr/>
        </p:nvSpPr>
        <p:spPr>
          <a:xfrm>
            <a:off x="999767" y="5187552"/>
            <a:ext cx="2699980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توثيق ما تعلمناه وكيف يمكن التحسين مستقبلاً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9126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0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4733" y="36222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391" name="Rectangle"/>
          <p:cNvSpPr>
            <a:spLocks/>
          </p:cNvSpPr>
          <p:nvPr/>
        </p:nvSpPr>
        <p:spPr>
          <a:xfrm>
            <a:off x="8740259" y="2528530"/>
            <a:ext cx="5096351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مخاطر عدم الشفافية</a:t>
            </a:r>
            <a:endParaRPr lang="zh-CN" altLang="en-US" sz="39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392" name="Rectangle"/>
          <p:cNvSpPr>
            <a:spLocks/>
          </p:cNvSpPr>
          <p:nvPr/>
        </p:nvSpPr>
        <p:spPr>
          <a:xfrm>
            <a:off x="4592241" y="3644622"/>
            <a:ext cx="2480904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على المؤسسة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393" name="Rectangle"/>
          <p:cNvSpPr>
            <a:spLocks/>
          </p:cNvSpPr>
          <p:nvPr/>
        </p:nvSpPr>
        <p:spPr>
          <a:xfrm>
            <a:off x="793790" y="4153138"/>
            <a:ext cx="6279356" cy="147839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قرارات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خاطئة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مبنية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على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معلومات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ناقصة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تكرار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نفس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الأخطاء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الحملات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المستقبلية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فقدان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ثقة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الإدارة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فريق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العلاقات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العامة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هدر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الموارد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على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استراتيجيات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غير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فعالة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394" name="Rectangle"/>
          <p:cNvSpPr>
            <a:spLocks/>
          </p:cNvSpPr>
          <p:nvPr/>
        </p:nvSpPr>
        <p:spPr>
          <a:xfrm>
            <a:off x="11363325" y="3644622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على المهنة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395" name="Rectangle"/>
          <p:cNvSpPr>
            <a:spLocks/>
          </p:cNvSpPr>
          <p:nvPr/>
        </p:nvSpPr>
        <p:spPr>
          <a:xfrm>
            <a:off x="7557254" y="4114799"/>
            <a:ext cx="6279356" cy="147839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تراجع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مصداقية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قطاع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العلاقات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العامة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تعزيز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الصورة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النمطية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السلبية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المهنة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صعوبة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بناء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معايير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مهنية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موثوقة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خسارة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احترام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المجتمع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للممارسين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396" name="Image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462" y="2106500"/>
            <a:ext cx="2464373" cy="369655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</p:spTree>
    <p:extLst>
      <p:ext uri="{BB962C8B-B14F-4D97-AF65-F5344CB8AC3E}">
        <p14:creationId xmlns:p14="http://schemas.microsoft.com/office/powerpoint/2010/main" val="18522994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0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8207" y="36222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401" name="Rectangle"/>
          <p:cNvSpPr>
            <a:spLocks/>
          </p:cNvSpPr>
          <p:nvPr/>
        </p:nvSpPr>
        <p:spPr>
          <a:xfrm>
            <a:off x="8371642" y="1636633"/>
            <a:ext cx="5464969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هل نخفي الأثر السلبي؟</a:t>
            </a:r>
            <a:endParaRPr lang="zh-CN" altLang="en-US" sz="39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02" name="Rectangle"/>
          <p:cNvSpPr>
            <a:spLocks/>
          </p:cNvSpPr>
          <p:nvPr/>
        </p:nvSpPr>
        <p:spPr>
          <a:xfrm>
            <a:off x="793790" y="2653546"/>
            <a:ext cx="13042820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إخفاء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النتائج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السلبية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التقليل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شأنها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أحد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أخطر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الممارسات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غير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الأخلاقية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مرحلة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التقييم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قد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يبدو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الأمر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وكأنه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"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حماية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"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للمؤسسة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للفريق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لكنه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الحقيقة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ضرر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مضاعف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إخفاء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الأثر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السلبي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يمنع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التعلم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يزيد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احتمال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تكرار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الأخطاء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ويقوض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الثقة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عندما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تنكشف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الحقيقة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03" name="Rounded rectangle"/>
          <p:cNvSpPr>
            <a:spLocks/>
          </p:cNvSpPr>
          <p:nvPr/>
        </p:nvSpPr>
        <p:spPr>
          <a:xfrm>
            <a:off x="793790" y="5052417"/>
            <a:ext cx="13042820" cy="22859"/>
          </a:xfrm>
          <a:prstGeom prst="roundRect">
            <a:avLst>
              <a:gd name="adj" fmla="val 364652"/>
            </a:avLst>
          </a:prstGeom>
          <a:solidFill>
            <a:srgbClr val="B2D7E5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404" name="Rounded rectangle"/>
          <p:cNvSpPr>
            <a:spLocks/>
          </p:cNvSpPr>
          <p:nvPr/>
        </p:nvSpPr>
        <p:spPr>
          <a:xfrm>
            <a:off x="11291054" y="4457105"/>
            <a:ext cx="22859" cy="595312"/>
          </a:xfrm>
          <a:prstGeom prst="roundRect">
            <a:avLst>
              <a:gd name="adj" fmla="val 364652"/>
            </a:avLst>
          </a:prstGeom>
          <a:solidFill>
            <a:srgbClr val="B2D7E5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405" name="Rounded rectangle"/>
          <p:cNvSpPr>
            <a:spLocks/>
          </p:cNvSpPr>
          <p:nvPr/>
        </p:nvSpPr>
        <p:spPr>
          <a:xfrm>
            <a:off x="11079242" y="4829175"/>
            <a:ext cx="446484" cy="446484"/>
          </a:xfrm>
          <a:prstGeom prst="roundRect">
            <a:avLst>
              <a:gd name="adj" fmla="val 18671"/>
            </a:avLst>
          </a:prstGeom>
          <a:solidFill>
            <a:srgbClr val="CCF1FF"/>
          </a:solidFill>
          <a:ln w="762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406" name="Rectangle"/>
          <p:cNvSpPr>
            <a:spLocks/>
          </p:cNvSpPr>
          <p:nvPr/>
        </p:nvSpPr>
        <p:spPr>
          <a:xfrm>
            <a:off x="11153656" y="4866382"/>
            <a:ext cx="297656" cy="37206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30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1</a:t>
            </a:r>
            <a:endParaRPr lang="zh-CN" altLang="en-US" sz="23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07" name="Rectangle"/>
          <p:cNvSpPr>
            <a:spLocks/>
          </p:cNvSpPr>
          <p:nvPr/>
        </p:nvSpPr>
        <p:spPr>
          <a:xfrm>
            <a:off x="10062091" y="3511868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الإخفاء الأولي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08" name="Rectangle"/>
          <p:cNvSpPr>
            <a:spLocks/>
          </p:cNvSpPr>
          <p:nvPr/>
        </p:nvSpPr>
        <p:spPr>
          <a:xfrm>
            <a:off x="8966716" y="3941088"/>
            <a:ext cx="4671536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تجميل النتائج وإخفاء المشاكل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09" name="Rounded rectangle"/>
          <p:cNvSpPr>
            <a:spLocks/>
          </p:cNvSpPr>
          <p:nvPr/>
        </p:nvSpPr>
        <p:spPr>
          <a:xfrm>
            <a:off x="8632984" y="5052417"/>
            <a:ext cx="22859" cy="595312"/>
          </a:xfrm>
          <a:prstGeom prst="roundRect">
            <a:avLst>
              <a:gd name="adj" fmla="val 364652"/>
            </a:avLst>
          </a:prstGeom>
          <a:solidFill>
            <a:srgbClr val="B2D7E5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410" name="Rounded rectangle"/>
          <p:cNvSpPr>
            <a:spLocks/>
          </p:cNvSpPr>
          <p:nvPr/>
        </p:nvSpPr>
        <p:spPr>
          <a:xfrm>
            <a:off x="8421172" y="4829175"/>
            <a:ext cx="446483" cy="446484"/>
          </a:xfrm>
          <a:prstGeom prst="roundRect">
            <a:avLst>
              <a:gd name="adj" fmla="val 18671"/>
            </a:avLst>
          </a:prstGeom>
          <a:solidFill>
            <a:srgbClr val="CCF1FF"/>
          </a:solidFill>
          <a:ln w="762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411" name="Rectangle"/>
          <p:cNvSpPr>
            <a:spLocks/>
          </p:cNvSpPr>
          <p:nvPr/>
        </p:nvSpPr>
        <p:spPr>
          <a:xfrm>
            <a:off x="8495586" y="4866382"/>
            <a:ext cx="297655" cy="37206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30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2</a:t>
            </a:r>
            <a:endParaRPr lang="zh-CN" altLang="en-US" sz="23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12" name="Rectangle"/>
          <p:cNvSpPr>
            <a:spLocks/>
          </p:cNvSpPr>
          <p:nvPr/>
        </p:nvSpPr>
        <p:spPr>
          <a:xfrm>
            <a:off x="7403902" y="5846207"/>
            <a:ext cx="2480904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التراكم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13" name="Rectangle"/>
          <p:cNvSpPr>
            <a:spLocks/>
          </p:cNvSpPr>
          <p:nvPr/>
        </p:nvSpPr>
        <p:spPr>
          <a:xfrm>
            <a:off x="6308526" y="6275427"/>
            <a:ext cx="4671655" cy="3175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تكرار نفس الأخطاء وتفاقم المشاكل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14" name="Rounded rectangle"/>
          <p:cNvSpPr>
            <a:spLocks/>
          </p:cNvSpPr>
          <p:nvPr/>
        </p:nvSpPr>
        <p:spPr>
          <a:xfrm>
            <a:off x="5974794" y="4457105"/>
            <a:ext cx="22859" cy="595312"/>
          </a:xfrm>
          <a:prstGeom prst="roundRect">
            <a:avLst>
              <a:gd name="adj" fmla="val 364652"/>
            </a:avLst>
          </a:prstGeom>
          <a:solidFill>
            <a:srgbClr val="B2D7E5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415" name="Rounded rectangle"/>
          <p:cNvSpPr>
            <a:spLocks/>
          </p:cNvSpPr>
          <p:nvPr/>
        </p:nvSpPr>
        <p:spPr>
          <a:xfrm>
            <a:off x="5762982" y="4829175"/>
            <a:ext cx="446483" cy="446484"/>
          </a:xfrm>
          <a:prstGeom prst="roundRect">
            <a:avLst>
              <a:gd name="adj" fmla="val 18671"/>
            </a:avLst>
          </a:prstGeom>
          <a:solidFill>
            <a:srgbClr val="CCF1FF"/>
          </a:solidFill>
          <a:ln w="762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416" name="Rectangle"/>
          <p:cNvSpPr>
            <a:spLocks/>
          </p:cNvSpPr>
          <p:nvPr/>
        </p:nvSpPr>
        <p:spPr>
          <a:xfrm>
            <a:off x="5837396" y="4866382"/>
            <a:ext cx="297655" cy="37206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30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3</a:t>
            </a:r>
            <a:endParaRPr lang="zh-CN" altLang="en-US" sz="23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17" name="Rectangle"/>
          <p:cNvSpPr>
            <a:spLocks/>
          </p:cNvSpPr>
          <p:nvPr/>
        </p:nvSpPr>
        <p:spPr>
          <a:xfrm>
            <a:off x="4745712" y="3511868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الانكشاف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18" name="Rectangle"/>
          <p:cNvSpPr>
            <a:spLocks/>
          </p:cNvSpPr>
          <p:nvPr/>
        </p:nvSpPr>
        <p:spPr>
          <a:xfrm>
            <a:off x="3650337" y="3941088"/>
            <a:ext cx="4671655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اكتشاف الحقيقة من قبل الإدارة أو الجمهور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19" name="Rounded rectangle"/>
          <p:cNvSpPr>
            <a:spLocks/>
          </p:cNvSpPr>
          <p:nvPr/>
        </p:nvSpPr>
        <p:spPr>
          <a:xfrm>
            <a:off x="3316605" y="5052417"/>
            <a:ext cx="22859" cy="595312"/>
          </a:xfrm>
          <a:prstGeom prst="roundRect">
            <a:avLst>
              <a:gd name="adj" fmla="val 364652"/>
            </a:avLst>
          </a:prstGeom>
          <a:solidFill>
            <a:srgbClr val="B2D7E5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420" name="Rounded rectangle"/>
          <p:cNvSpPr>
            <a:spLocks/>
          </p:cNvSpPr>
          <p:nvPr/>
        </p:nvSpPr>
        <p:spPr>
          <a:xfrm>
            <a:off x="3104792" y="4829175"/>
            <a:ext cx="446483" cy="446484"/>
          </a:xfrm>
          <a:prstGeom prst="roundRect">
            <a:avLst>
              <a:gd name="adj" fmla="val 18671"/>
            </a:avLst>
          </a:prstGeom>
          <a:solidFill>
            <a:srgbClr val="CCF1FF"/>
          </a:solidFill>
          <a:ln w="762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421" name="Rectangle"/>
          <p:cNvSpPr>
            <a:spLocks/>
          </p:cNvSpPr>
          <p:nvPr/>
        </p:nvSpPr>
        <p:spPr>
          <a:xfrm>
            <a:off x="3179206" y="4866382"/>
            <a:ext cx="297656" cy="37206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30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4</a:t>
            </a:r>
            <a:endParaRPr lang="zh-CN" altLang="en-US" sz="23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22" name="Rectangle"/>
          <p:cNvSpPr>
            <a:spLocks/>
          </p:cNvSpPr>
          <p:nvPr/>
        </p:nvSpPr>
        <p:spPr>
          <a:xfrm>
            <a:off x="2087523" y="5846207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فقدان الثقة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23" name="Rectangle"/>
          <p:cNvSpPr>
            <a:spLocks/>
          </p:cNvSpPr>
          <p:nvPr/>
        </p:nvSpPr>
        <p:spPr>
          <a:xfrm>
            <a:off x="992148" y="6275427"/>
            <a:ext cx="4671655" cy="3175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انهيار المصداقية وصعوبة استعادتها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80512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7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8207" y="36222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428" name="Rectangle"/>
          <p:cNvSpPr>
            <a:spLocks/>
          </p:cNvSpPr>
          <p:nvPr/>
        </p:nvSpPr>
        <p:spPr>
          <a:xfrm>
            <a:off x="4305300" y="1993583"/>
            <a:ext cx="9531309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كيف نتعامل مع النتائج السلبية بمهنية؟</a:t>
            </a:r>
            <a:endParaRPr lang="zh-CN" altLang="en-US" sz="39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29" name="Rectangle"/>
          <p:cNvSpPr>
            <a:spLocks/>
          </p:cNvSpPr>
          <p:nvPr/>
        </p:nvSpPr>
        <p:spPr>
          <a:xfrm>
            <a:off x="13638251" y="3010495"/>
            <a:ext cx="198358" cy="24800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l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 Light" pitchFamily="34" charset="0"/>
                <a:ea typeface="Alexandria Light" pitchFamily="34" charset="0"/>
                <a:cs typeface="Alexandria Light" pitchFamily="34" charset="0"/>
              </a:rPr>
              <a:t>01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30" name="Rectangle"/>
          <p:cNvSpPr>
            <a:spLocks/>
          </p:cNvSpPr>
          <p:nvPr/>
        </p:nvSpPr>
        <p:spPr>
          <a:xfrm>
            <a:off x="9621322" y="3324820"/>
            <a:ext cx="4215289" cy="22859"/>
          </a:xfrm>
          <a:prstGeom prst="rect">
            <a:avLst/>
          </a:prstGeom>
          <a:solidFill>
            <a:srgbClr val="00AEE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431" name="Rectangle"/>
          <p:cNvSpPr>
            <a:spLocks/>
          </p:cNvSpPr>
          <p:nvPr/>
        </p:nvSpPr>
        <p:spPr>
          <a:xfrm>
            <a:off x="11355705" y="3469719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الاعتراف المبكر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32" name="Rectangle"/>
          <p:cNvSpPr>
            <a:spLocks/>
          </p:cNvSpPr>
          <p:nvPr/>
        </p:nvSpPr>
        <p:spPr>
          <a:xfrm>
            <a:off x="9621322" y="3898940"/>
            <a:ext cx="4215289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عدم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تأخير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الإبلاغ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المشاكل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النتائج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السلبية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حتى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تتفاقم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33" name="Rectangle"/>
          <p:cNvSpPr>
            <a:spLocks/>
          </p:cNvSpPr>
          <p:nvPr/>
        </p:nvSpPr>
        <p:spPr>
          <a:xfrm>
            <a:off x="9224605" y="3010495"/>
            <a:ext cx="198358" cy="24800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l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 Light" pitchFamily="34" charset="0"/>
                <a:ea typeface="Alexandria Light" pitchFamily="34" charset="0"/>
                <a:cs typeface="Alexandria Light" pitchFamily="34" charset="0"/>
              </a:rPr>
              <a:t>02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34" name="Rectangle"/>
          <p:cNvSpPr>
            <a:spLocks/>
          </p:cNvSpPr>
          <p:nvPr/>
        </p:nvSpPr>
        <p:spPr>
          <a:xfrm>
            <a:off x="5207556" y="3324820"/>
            <a:ext cx="4215408" cy="22859"/>
          </a:xfrm>
          <a:prstGeom prst="rect">
            <a:avLst/>
          </a:prstGeom>
          <a:solidFill>
            <a:srgbClr val="00AEE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435" name="Rectangle"/>
          <p:cNvSpPr>
            <a:spLocks/>
          </p:cNvSpPr>
          <p:nvPr/>
        </p:nvSpPr>
        <p:spPr>
          <a:xfrm>
            <a:off x="6942058" y="3469719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التحليل الموضوعي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36" name="Rectangle"/>
          <p:cNvSpPr>
            <a:spLocks/>
          </p:cNvSpPr>
          <p:nvPr/>
        </p:nvSpPr>
        <p:spPr>
          <a:xfrm>
            <a:off x="5207556" y="3898940"/>
            <a:ext cx="4215408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فهم الأسباب الجذرية للنتائج السلبية دون تبرير أو تهرب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37" name="Rectangle"/>
          <p:cNvSpPr>
            <a:spLocks/>
          </p:cNvSpPr>
          <p:nvPr/>
        </p:nvSpPr>
        <p:spPr>
          <a:xfrm>
            <a:off x="4810839" y="3010495"/>
            <a:ext cx="198358" cy="24800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l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 Light" pitchFamily="34" charset="0"/>
                <a:ea typeface="Alexandria Light" pitchFamily="34" charset="0"/>
                <a:cs typeface="Alexandria Light" pitchFamily="34" charset="0"/>
              </a:rPr>
              <a:t>03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38" name="Rectangle"/>
          <p:cNvSpPr>
            <a:spLocks/>
          </p:cNvSpPr>
          <p:nvPr/>
        </p:nvSpPr>
        <p:spPr>
          <a:xfrm>
            <a:off x="793909" y="3324820"/>
            <a:ext cx="4215289" cy="22859"/>
          </a:xfrm>
          <a:prstGeom prst="rect">
            <a:avLst/>
          </a:prstGeom>
          <a:solidFill>
            <a:srgbClr val="00AEE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439" name="Rectangle"/>
          <p:cNvSpPr>
            <a:spLocks/>
          </p:cNvSpPr>
          <p:nvPr/>
        </p:nvSpPr>
        <p:spPr>
          <a:xfrm>
            <a:off x="2528292" y="3469719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تحمل المسؤولية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40" name="Rectangle"/>
          <p:cNvSpPr>
            <a:spLocks/>
          </p:cNvSpPr>
          <p:nvPr/>
        </p:nvSpPr>
        <p:spPr>
          <a:xfrm>
            <a:off x="793909" y="3898940"/>
            <a:ext cx="4215289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الاعتراف بالأخطاء التي ارتكبها الفريق دون إلقاء اللوم على الآخرين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41" name="Rectangle"/>
          <p:cNvSpPr>
            <a:spLocks/>
          </p:cNvSpPr>
          <p:nvPr/>
        </p:nvSpPr>
        <p:spPr>
          <a:xfrm>
            <a:off x="13638251" y="4881205"/>
            <a:ext cx="198358" cy="24800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l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 Light" pitchFamily="34" charset="0"/>
                <a:ea typeface="Alexandria Light" pitchFamily="34" charset="0"/>
                <a:cs typeface="Alexandria Light" pitchFamily="34" charset="0"/>
              </a:rPr>
              <a:t>04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42" name="Rectangle"/>
          <p:cNvSpPr>
            <a:spLocks/>
          </p:cNvSpPr>
          <p:nvPr/>
        </p:nvSpPr>
        <p:spPr>
          <a:xfrm>
            <a:off x="7414498" y="5195530"/>
            <a:ext cx="6422111" cy="22859"/>
          </a:xfrm>
          <a:prstGeom prst="rect">
            <a:avLst/>
          </a:prstGeom>
          <a:solidFill>
            <a:srgbClr val="00AEE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443" name="Rectangle"/>
          <p:cNvSpPr>
            <a:spLocks/>
          </p:cNvSpPr>
          <p:nvPr/>
        </p:nvSpPr>
        <p:spPr>
          <a:xfrm>
            <a:off x="11355705" y="5340429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خطة التصحيح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44" name="Rectangle"/>
          <p:cNvSpPr>
            <a:spLocks/>
          </p:cNvSpPr>
          <p:nvPr/>
        </p:nvSpPr>
        <p:spPr>
          <a:xfrm>
            <a:off x="7414498" y="5769650"/>
            <a:ext cx="6422111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تقديم حلول عملية لمعالجة المشكلة ومنع تكرارها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45" name="Rectangle"/>
          <p:cNvSpPr>
            <a:spLocks/>
          </p:cNvSpPr>
          <p:nvPr/>
        </p:nvSpPr>
        <p:spPr>
          <a:xfrm>
            <a:off x="7017782" y="4881205"/>
            <a:ext cx="198358" cy="24800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l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 Light" pitchFamily="34" charset="0"/>
                <a:ea typeface="Alexandria Light" pitchFamily="34" charset="0"/>
                <a:cs typeface="Alexandria Light" pitchFamily="34" charset="0"/>
              </a:rPr>
              <a:t>05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46" name="Rectangle"/>
          <p:cNvSpPr>
            <a:spLocks/>
          </p:cNvSpPr>
          <p:nvPr/>
        </p:nvSpPr>
        <p:spPr>
          <a:xfrm>
            <a:off x="793909" y="5195530"/>
            <a:ext cx="6422231" cy="22859"/>
          </a:xfrm>
          <a:prstGeom prst="rect">
            <a:avLst/>
          </a:prstGeom>
          <a:solidFill>
            <a:srgbClr val="00AEE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447" name="Rectangle"/>
          <p:cNvSpPr>
            <a:spLocks/>
          </p:cNvSpPr>
          <p:nvPr/>
        </p:nvSpPr>
        <p:spPr>
          <a:xfrm>
            <a:off x="4735235" y="5340429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التوثيق والتعلم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48" name="Rectangle"/>
          <p:cNvSpPr>
            <a:spLocks/>
          </p:cNvSpPr>
          <p:nvPr/>
        </p:nvSpPr>
        <p:spPr>
          <a:xfrm>
            <a:off x="793909" y="5769650"/>
            <a:ext cx="6422231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تسجيل الدروس المستفادة لصالح الفريق والمؤسسة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1606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2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8207" y="36222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pic>
        <p:nvPicPr>
          <p:cNvPr id="453" name="Image" descr="preencoded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733" y="1924545"/>
            <a:ext cx="3945467" cy="591820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454" name="Rectangle"/>
          <p:cNvSpPr>
            <a:spLocks/>
          </p:cNvSpPr>
          <p:nvPr/>
        </p:nvSpPr>
        <p:spPr>
          <a:xfrm>
            <a:off x="6280189" y="2234446"/>
            <a:ext cx="7556420" cy="1240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مثال واقعي: أزمة سامسونج جالاكسي نوت 7</a:t>
            </a:r>
            <a:endParaRPr lang="zh-CN" altLang="en-US" sz="39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55" name="Rectangle"/>
          <p:cNvSpPr>
            <a:spLocks/>
          </p:cNvSpPr>
          <p:nvPr/>
        </p:nvSpPr>
        <p:spPr>
          <a:xfrm>
            <a:off x="6280189" y="3772257"/>
            <a:ext cx="7556420" cy="22227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2016،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واجهت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سامسونج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أزمة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خطيرة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عندما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بدأت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هواتف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جالاكسي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نوت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7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بالانفجار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بسبب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خلل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البطارية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رد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فعل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الشركة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الأولي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كان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متردداً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ومحاولة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التقليل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حجم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المشكلة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لكن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عندما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تفاقمت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الأزمة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غيرت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سامسونج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استراتيجيتها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بشكل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جذري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واعترفت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بالمشكلة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بشفافية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كاملة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أوقفت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إنتاج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الهاتف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سحبت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جميع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الوحدات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الأسواق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(2.5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مليون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وحدة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)،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وأجرت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تحقيقاً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شاملاً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نشرت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نتائجه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علناً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الشفافية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التعامل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مع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الأزمة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رغم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التكلفة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الباهظة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(5.3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مليار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دولار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)،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ساعدت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الشركة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على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استعادة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ثقة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المستهلكين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بشكل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أسرع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المتوقع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92170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9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8207" y="36222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pic>
        <p:nvPicPr>
          <p:cNvPr id="460" name="Image" descr="preencoded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2852" y="1735276"/>
            <a:ext cx="3652757" cy="547913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461" name="Rounded rectangle"/>
          <p:cNvSpPr>
            <a:spLocks/>
          </p:cNvSpPr>
          <p:nvPr/>
        </p:nvSpPr>
        <p:spPr>
          <a:xfrm>
            <a:off x="12520732" y="2484596"/>
            <a:ext cx="1315878" cy="373141"/>
          </a:xfrm>
          <a:prstGeom prst="roundRect">
            <a:avLst>
              <a:gd name="adj" fmla="val 17870"/>
            </a:avLst>
          </a:prstGeom>
          <a:solidFill>
            <a:srgbClr val="CCF1F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pic>
        <p:nvPicPr>
          <p:cNvPr id="462" name="Image" descr="preencoded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58838" y="2591753"/>
            <a:ext cx="158710" cy="15871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463" name="Rectangle"/>
          <p:cNvSpPr>
            <a:spLocks/>
          </p:cNvSpPr>
          <p:nvPr/>
        </p:nvSpPr>
        <p:spPr>
          <a:xfrm>
            <a:off x="12639795" y="2544128"/>
            <a:ext cx="839747" cy="254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2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القسم الرابع</a:t>
            </a:r>
            <a:endParaRPr lang="zh-CN" altLang="en-US" sz="12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64" name="Rectangle"/>
          <p:cNvSpPr>
            <a:spLocks/>
          </p:cNvSpPr>
          <p:nvPr/>
        </p:nvSpPr>
        <p:spPr>
          <a:xfrm>
            <a:off x="6280189" y="2937034"/>
            <a:ext cx="7556420" cy="1240154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التحديات التي تواجه العلاقات العامة اليوم</a:t>
            </a:r>
            <a:endParaRPr lang="zh-CN" altLang="en-US" sz="39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65" name="Rectangle"/>
          <p:cNvSpPr>
            <a:spLocks/>
          </p:cNvSpPr>
          <p:nvPr/>
        </p:nvSpPr>
        <p:spPr>
          <a:xfrm>
            <a:off x="6280189" y="4474845"/>
            <a:ext cx="7556420" cy="127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العلاقات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العامة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كمهنة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تواجه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اتهامات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متزايدة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عصر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الشفافية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والإعلام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الاجتماعي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السهل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على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شخص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اليوم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نشر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معلومة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فضح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ممارسة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غير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أخلاقية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هذا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يضع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المتخصصين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العلاقات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العامة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تحت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مجهر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دقيق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ويتطلب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منهم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التزاماً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أخلاقياً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أعلى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وقت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مضى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965288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9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8207" y="36222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470" name="Rectangle"/>
          <p:cNvSpPr>
            <a:spLocks/>
          </p:cNvSpPr>
          <p:nvPr/>
        </p:nvSpPr>
        <p:spPr>
          <a:xfrm>
            <a:off x="5280660" y="2539127"/>
            <a:ext cx="8555950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الاتهامات الموجهة للعلاقات العامة</a:t>
            </a:r>
            <a:endParaRPr lang="zh-CN" altLang="en-US" sz="39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71" name="Rounded rectangle"/>
          <p:cNvSpPr>
            <a:spLocks/>
          </p:cNvSpPr>
          <p:nvPr/>
        </p:nvSpPr>
        <p:spPr>
          <a:xfrm>
            <a:off x="10724674" y="3556040"/>
            <a:ext cx="3111937" cy="2134432"/>
          </a:xfrm>
          <a:prstGeom prst="roundRect">
            <a:avLst>
              <a:gd name="adj" fmla="val 3902"/>
            </a:avLst>
          </a:prstGeom>
          <a:solidFill>
            <a:srgbClr val="FFFFFF"/>
          </a:solidFill>
          <a:ln w="2286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472" name="Rectangle"/>
          <p:cNvSpPr>
            <a:spLocks/>
          </p:cNvSpPr>
          <p:nvPr/>
        </p:nvSpPr>
        <p:spPr>
          <a:xfrm>
            <a:off x="11134487" y="3777257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صناعة الوهم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73" name="Rectangle"/>
          <p:cNvSpPr>
            <a:spLocks/>
          </p:cNvSpPr>
          <p:nvPr/>
        </p:nvSpPr>
        <p:spPr>
          <a:xfrm>
            <a:off x="10945892" y="4206478"/>
            <a:ext cx="2669500" cy="95261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خلق صورة غير حقيقية للمؤسسات والشخصيات لإخفاء الواقع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74" name="Rounded rectangle"/>
          <p:cNvSpPr>
            <a:spLocks/>
          </p:cNvSpPr>
          <p:nvPr/>
        </p:nvSpPr>
        <p:spPr>
          <a:xfrm>
            <a:off x="7414379" y="3556040"/>
            <a:ext cx="3111937" cy="2134432"/>
          </a:xfrm>
          <a:prstGeom prst="roundRect">
            <a:avLst>
              <a:gd name="adj" fmla="val 3902"/>
            </a:avLst>
          </a:prstGeom>
          <a:solidFill>
            <a:srgbClr val="FFFFFF"/>
          </a:solidFill>
          <a:ln w="2286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475" name="Rectangle"/>
          <p:cNvSpPr>
            <a:spLocks/>
          </p:cNvSpPr>
          <p:nvPr/>
        </p:nvSpPr>
        <p:spPr>
          <a:xfrm>
            <a:off x="7824192" y="3777257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تزييف الحقائق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76" name="Rectangle"/>
          <p:cNvSpPr>
            <a:spLocks/>
          </p:cNvSpPr>
          <p:nvPr/>
        </p:nvSpPr>
        <p:spPr>
          <a:xfrm>
            <a:off x="7635597" y="4206478"/>
            <a:ext cx="2669500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تشويه المعلومات أو حذف تفاصيل مهمة لتغيير السردية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77" name="Rounded rectangle"/>
          <p:cNvSpPr>
            <a:spLocks/>
          </p:cNvSpPr>
          <p:nvPr/>
        </p:nvSpPr>
        <p:spPr>
          <a:xfrm>
            <a:off x="4104084" y="3556040"/>
            <a:ext cx="3111937" cy="2134432"/>
          </a:xfrm>
          <a:prstGeom prst="roundRect">
            <a:avLst>
              <a:gd name="adj" fmla="val 3902"/>
            </a:avLst>
          </a:prstGeom>
          <a:solidFill>
            <a:srgbClr val="FFFFFF"/>
          </a:solidFill>
          <a:ln w="2286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478" name="Rectangle"/>
          <p:cNvSpPr>
            <a:spLocks/>
          </p:cNvSpPr>
          <p:nvPr/>
        </p:nvSpPr>
        <p:spPr>
          <a:xfrm>
            <a:off x="4513898" y="3777257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تضليل الجمهور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79" name="Rectangle"/>
          <p:cNvSpPr>
            <a:spLocks/>
          </p:cNvSpPr>
          <p:nvPr/>
        </p:nvSpPr>
        <p:spPr>
          <a:xfrm>
            <a:off x="4325303" y="4206478"/>
            <a:ext cx="2669499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استخدام أساليب خادعة لتوجيه الرأي العام في اتجاه معين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80" name="Rounded rectangle"/>
          <p:cNvSpPr>
            <a:spLocks/>
          </p:cNvSpPr>
          <p:nvPr/>
        </p:nvSpPr>
        <p:spPr>
          <a:xfrm>
            <a:off x="793790" y="3556040"/>
            <a:ext cx="3111937" cy="2134432"/>
          </a:xfrm>
          <a:prstGeom prst="roundRect">
            <a:avLst>
              <a:gd name="adj" fmla="val 3902"/>
            </a:avLst>
          </a:prstGeom>
          <a:solidFill>
            <a:srgbClr val="FFFFFF"/>
          </a:solidFill>
          <a:ln w="2286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481" name="Rectangle"/>
          <p:cNvSpPr>
            <a:spLocks/>
          </p:cNvSpPr>
          <p:nvPr/>
        </p:nvSpPr>
        <p:spPr>
          <a:xfrm>
            <a:off x="1015008" y="3777257"/>
            <a:ext cx="2669500" cy="62031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إدارة سمعة مؤسسات فاسدة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82" name="Rectangle"/>
          <p:cNvSpPr>
            <a:spLocks/>
          </p:cNvSpPr>
          <p:nvPr/>
        </p:nvSpPr>
        <p:spPr>
          <a:xfrm>
            <a:off x="1015008" y="4516636"/>
            <a:ext cx="2669500" cy="95261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العمل على تحسين صورة منظمات ذات ممارسات غير أخلاقية أو غير قانونية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81702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6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3166" y="36222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487" name="Rectangle"/>
          <p:cNvSpPr>
            <a:spLocks/>
          </p:cNvSpPr>
          <p:nvPr/>
        </p:nvSpPr>
        <p:spPr>
          <a:xfrm>
            <a:off x="7498913" y="1671874"/>
            <a:ext cx="6114456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هل هذه الاتهامات عادلة؟</a:t>
            </a:r>
            <a:endParaRPr lang="zh-CN" altLang="en-US" sz="39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88" name="Rectangle"/>
          <p:cNvSpPr>
            <a:spLocks/>
          </p:cNvSpPr>
          <p:nvPr/>
        </p:nvSpPr>
        <p:spPr>
          <a:xfrm>
            <a:off x="793790" y="3012638"/>
            <a:ext cx="13042820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الحقيقة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بعض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هذه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الاتهامات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لها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أساس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ممارسات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خاطئة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حقيقية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لكن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تعميمها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على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المهنة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بأكملها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غير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عادل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العلاقات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العامة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الأخلاقية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تختلف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جوهرياً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الدعاية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المضللة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دورنا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الحقيقي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بناء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جسور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الفهم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بين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المؤسسات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والجمهور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وليس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خداع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أحدهما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89" name="Rounded rectangle"/>
          <p:cNvSpPr>
            <a:spLocks/>
          </p:cNvSpPr>
          <p:nvPr/>
        </p:nvSpPr>
        <p:spPr>
          <a:xfrm>
            <a:off x="13390127" y="3870960"/>
            <a:ext cx="446484" cy="446483"/>
          </a:xfrm>
          <a:prstGeom prst="roundRect">
            <a:avLst>
              <a:gd name="adj" fmla="val 18671"/>
            </a:avLst>
          </a:prstGeom>
          <a:solidFill>
            <a:srgbClr val="CCF1FF"/>
          </a:solidFill>
          <a:ln w="762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490" name="Rectangle"/>
          <p:cNvSpPr>
            <a:spLocks/>
          </p:cNvSpPr>
          <p:nvPr/>
        </p:nvSpPr>
        <p:spPr>
          <a:xfrm>
            <a:off x="13464540" y="3908166"/>
            <a:ext cx="297656" cy="37206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30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1</a:t>
            </a:r>
            <a:endParaRPr lang="zh-CN" altLang="en-US" sz="23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91" name="Rectangle"/>
          <p:cNvSpPr>
            <a:spLocks/>
          </p:cNvSpPr>
          <p:nvPr/>
        </p:nvSpPr>
        <p:spPr>
          <a:xfrm>
            <a:off x="9689902" y="3939183"/>
            <a:ext cx="3501866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العلاقات العامة غير الأخلاقية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92" name="Rectangle"/>
          <p:cNvSpPr>
            <a:spLocks/>
          </p:cNvSpPr>
          <p:nvPr/>
        </p:nvSpPr>
        <p:spPr>
          <a:xfrm>
            <a:off x="7439262" y="4368403"/>
            <a:ext cx="5752505" cy="186535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إخفاء الحقائق أو تشويهها</a:t>
            </a:r>
            <a:endParaRPr lang="en-US" altLang="zh-CN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صناعة أخبار كاذبة أو مبالغ فيها</a:t>
            </a:r>
            <a:endParaRPr lang="en-US" altLang="zh-CN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استخدام أساليب خادعة للتأثير</a:t>
            </a:r>
            <a:endParaRPr lang="en-US" altLang="zh-CN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خدمة مصالح المؤسسة فقط دون اعتبار للمجتمع</a:t>
            </a:r>
            <a:endParaRPr lang="en-US" altLang="zh-CN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تجاهل الأضرار الناجمة عن الحملات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93" name="Rounded rectangle"/>
          <p:cNvSpPr>
            <a:spLocks/>
          </p:cNvSpPr>
          <p:nvPr/>
        </p:nvSpPr>
        <p:spPr>
          <a:xfrm>
            <a:off x="6744772" y="3870960"/>
            <a:ext cx="446483" cy="446483"/>
          </a:xfrm>
          <a:prstGeom prst="roundRect">
            <a:avLst>
              <a:gd name="adj" fmla="val 18671"/>
            </a:avLst>
          </a:prstGeom>
          <a:solidFill>
            <a:srgbClr val="CCF1FF"/>
          </a:solidFill>
          <a:ln w="762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494" name="Rectangle"/>
          <p:cNvSpPr>
            <a:spLocks/>
          </p:cNvSpPr>
          <p:nvPr/>
        </p:nvSpPr>
        <p:spPr>
          <a:xfrm>
            <a:off x="6819185" y="3908166"/>
            <a:ext cx="297655" cy="37206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30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2</a:t>
            </a:r>
            <a:endParaRPr lang="zh-CN" altLang="en-US" sz="23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95" name="Rectangle"/>
          <p:cNvSpPr>
            <a:spLocks/>
          </p:cNvSpPr>
          <p:nvPr/>
        </p:nvSpPr>
        <p:spPr>
          <a:xfrm>
            <a:off x="3474838" y="3939183"/>
            <a:ext cx="3071573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العلاقات العامة الأخلاقية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496" name="Rectangle"/>
          <p:cNvSpPr>
            <a:spLocks/>
          </p:cNvSpPr>
          <p:nvPr/>
        </p:nvSpPr>
        <p:spPr>
          <a:xfrm>
            <a:off x="793790" y="4368403"/>
            <a:ext cx="5752624" cy="186535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تقديم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الحقائق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بصدق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وشفافية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بناء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قصص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حقيقية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ذات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مصداقية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الإقناع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بالحجج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والبراهين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الواضحة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التوازن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بين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مصالح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المؤسسة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والمجتمع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تقييم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التأثيرات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الاجتماعية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للحملات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65961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0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8207" y="55512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pic>
        <p:nvPicPr>
          <p:cNvPr id="501" name="Image" descr="preencoded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6880" y="1504631"/>
            <a:ext cx="10803467" cy="183196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502" name="Rounded rectangle"/>
          <p:cNvSpPr>
            <a:spLocks/>
          </p:cNvSpPr>
          <p:nvPr/>
        </p:nvSpPr>
        <p:spPr>
          <a:xfrm>
            <a:off x="12300347" y="4352568"/>
            <a:ext cx="1536263" cy="373141"/>
          </a:xfrm>
          <a:prstGeom prst="roundRect">
            <a:avLst>
              <a:gd name="adj" fmla="val 17870"/>
            </a:avLst>
          </a:prstGeom>
          <a:solidFill>
            <a:srgbClr val="CCF1F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pic>
        <p:nvPicPr>
          <p:cNvPr id="503" name="Image" descr="preencoded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58838" y="4459724"/>
            <a:ext cx="158710" cy="15871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504" name="Rectangle"/>
          <p:cNvSpPr>
            <a:spLocks/>
          </p:cNvSpPr>
          <p:nvPr/>
        </p:nvSpPr>
        <p:spPr>
          <a:xfrm>
            <a:off x="12419409" y="4412099"/>
            <a:ext cx="1060133" cy="254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2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القسم الخامس</a:t>
            </a:r>
            <a:endParaRPr lang="zh-CN" altLang="en-US" sz="12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05" name="Rectangle"/>
          <p:cNvSpPr>
            <a:spLocks/>
          </p:cNvSpPr>
          <p:nvPr/>
        </p:nvSpPr>
        <p:spPr>
          <a:xfrm>
            <a:off x="5850255" y="4805005"/>
            <a:ext cx="7986354" cy="62007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9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مفهوم أخلاقيات العلاقات العامة</a:t>
            </a:r>
            <a:endParaRPr lang="zh-CN" altLang="en-US" sz="39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06" name="Rectangle"/>
          <p:cNvSpPr>
            <a:spLocks/>
          </p:cNvSpPr>
          <p:nvPr/>
        </p:nvSpPr>
        <p:spPr>
          <a:xfrm>
            <a:off x="793790" y="5722739"/>
            <a:ext cx="13042820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أخلاقيات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العلاقات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العامة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المبادئ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والقيم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توجه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سلوكنا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المهني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تتجاوز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القوانين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والأنظمة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لتشمل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المسؤولية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الأخلاقية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تجاه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الجمهور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المجتمع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المهنة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وأنفسنا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الالتزام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الأخلاقي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ليس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خياراً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جوهر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المهنة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594111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0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9102" y="36222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511" name="Rectangle"/>
          <p:cNvSpPr>
            <a:spLocks/>
          </p:cNvSpPr>
          <p:nvPr/>
        </p:nvSpPr>
        <p:spPr>
          <a:xfrm>
            <a:off x="7902059" y="738068"/>
            <a:ext cx="5934551" cy="58912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6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7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الفرق بين الإقناع والتلاعب</a:t>
            </a:r>
            <a:endParaRPr lang="zh-CN" altLang="en-US" sz="37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12" name="Rectangle"/>
          <p:cNvSpPr>
            <a:spLocks/>
          </p:cNvSpPr>
          <p:nvPr/>
        </p:nvSpPr>
        <p:spPr>
          <a:xfrm>
            <a:off x="793790" y="1685330"/>
            <a:ext cx="13042820" cy="58840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الخط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الفاصل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بين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الإقناع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المشروع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والتلاعب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غير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الأخلاقي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قد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يبدو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رفيعاً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لكنه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الحقيقة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واضح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الإقناع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يحترم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عقل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الجمهور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وحريته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بينما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التلاعب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يستغل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نقاط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ضعفه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ويحاول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السيطرة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على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قراراته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</a:t>
            </a:r>
            <a:endParaRPr lang="zh-CN" altLang="en-US" sz="14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13" name="Rounded rectangle"/>
          <p:cNvSpPr>
            <a:spLocks/>
          </p:cNvSpPr>
          <p:nvPr/>
        </p:nvSpPr>
        <p:spPr>
          <a:xfrm>
            <a:off x="793790" y="4983361"/>
            <a:ext cx="13042820" cy="22859"/>
          </a:xfrm>
          <a:prstGeom prst="roundRect">
            <a:avLst>
              <a:gd name="adj" fmla="val 346421"/>
            </a:avLst>
          </a:prstGeom>
          <a:solidFill>
            <a:srgbClr val="B2D7E5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514" name="Rounded rectangle"/>
          <p:cNvSpPr>
            <a:spLocks/>
          </p:cNvSpPr>
          <p:nvPr/>
        </p:nvSpPr>
        <p:spPr>
          <a:xfrm>
            <a:off x="7427119" y="2475190"/>
            <a:ext cx="6409491" cy="2508170"/>
          </a:xfrm>
          <a:prstGeom prst="roundRect">
            <a:avLst>
              <a:gd name="adj" fmla="val 3157"/>
            </a:avLst>
          </a:prstGeom>
          <a:solidFill>
            <a:srgbClr val="CCF1FF"/>
          </a:solidFill>
          <a:ln w="762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515" name="Rectangle"/>
          <p:cNvSpPr>
            <a:spLocks/>
          </p:cNvSpPr>
          <p:nvPr/>
        </p:nvSpPr>
        <p:spPr>
          <a:xfrm>
            <a:off x="9453443" y="2671286"/>
            <a:ext cx="2356841" cy="29468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8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الإقناع الأخلاقي</a:t>
            </a:r>
            <a:endParaRPr lang="zh-CN" altLang="en-US" sz="18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16" name="Rectangle"/>
          <p:cNvSpPr>
            <a:spLocks/>
          </p:cNvSpPr>
          <p:nvPr/>
        </p:nvSpPr>
        <p:spPr>
          <a:xfrm>
            <a:off x="7623214" y="3073360"/>
            <a:ext cx="6017301" cy="1721524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يقدم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معلومات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صحيحة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وكاملة</a:t>
            </a:r>
            <a:endParaRPr lang="en-US" altLang="zh-CN" sz="14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يحترم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قدرة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الجمهور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على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التفكير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النقدي</a:t>
            </a:r>
            <a:endParaRPr lang="en-US" altLang="zh-CN" sz="14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يستخدم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حججاً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منطقية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وبراهين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واقعية</a:t>
            </a:r>
            <a:endParaRPr lang="en-US" altLang="zh-CN" sz="14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يترك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القرار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النهائي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للجمهور</a:t>
            </a:r>
            <a:endParaRPr lang="en-US" altLang="zh-CN" sz="14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شفاف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نواياه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ومصالحه</a:t>
            </a:r>
            <a:endParaRPr lang="zh-CN" altLang="en-US" sz="14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17" name="Rectangle"/>
          <p:cNvSpPr>
            <a:spLocks/>
          </p:cNvSpPr>
          <p:nvPr/>
        </p:nvSpPr>
        <p:spPr>
          <a:xfrm>
            <a:off x="793790" y="5006221"/>
            <a:ext cx="6409491" cy="2508170"/>
          </a:xfrm>
          <a:prstGeom prst="rect">
            <a:avLst/>
          </a:prstGeom>
          <a:solidFill>
            <a:srgbClr val="CCF1F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518" name="Rectangle"/>
          <p:cNvSpPr>
            <a:spLocks/>
          </p:cNvSpPr>
          <p:nvPr/>
        </p:nvSpPr>
        <p:spPr>
          <a:xfrm>
            <a:off x="2820114" y="5194697"/>
            <a:ext cx="2356841" cy="29467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8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التلاعب غير الأخلاقي</a:t>
            </a:r>
            <a:endParaRPr lang="zh-CN" altLang="en-US" sz="18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19" name="Rectangle"/>
          <p:cNvSpPr>
            <a:spLocks/>
          </p:cNvSpPr>
          <p:nvPr/>
        </p:nvSpPr>
        <p:spPr>
          <a:xfrm>
            <a:off x="989886" y="5596770"/>
            <a:ext cx="6017300" cy="172152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يخفي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معلومات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أو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يشوه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الحقائق</a:t>
            </a:r>
            <a:endParaRPr lang="en-US" altLang="zh-CN" sz="14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يستهدف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نقاط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الضعف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العاطفية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والنفسية</a:t>
            </a:r>
            <a:endParaRPr lang="en-US" altLang="zh-CN" sz="14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يستخدم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الخوف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أو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الطمع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بشكل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مفرط</a:t>
            </a:r>
            <a:endParaRPr lang="en-US" altLang="zh-CN" sz="14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يحاول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السيطرة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على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قرار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الجمهور</a:t>
            </a:r>
            <a:endParaRPr lang="en-US" altLang="zh-CN" sz="14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يخفي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النوايا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والمصالح</a:t>
            </a:r>
            <a:r>
              <a:rPr lang="en-US" altLang="zh-CN" sz="14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4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الحقيقية</a:t>
            </a:r>
            <a:endParaRPr lang="zh-CN" altLang="en-US" sz="14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436394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3" name="Image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407" y="72445"/>
            <a:ext cx="142089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524" name="Rectangle"/>
          <p:cNvSpPr>
            <a:spLocks/>
          </p:cNvSpPr>
          <p:nvPr/>
        </p:nvSpPr>
        <p:spPr>
          <a:xfrm>
            <a:off x="4907214" y="661955"/>
            <a:ext cx="8810863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8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الفرق بين بناء الصورة وتزييف الصورة</a:t>
            </a:r>
            <a:endParaRPr lang="zh-CN" altLang="en-US" sz="28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25" name="Rectangle"/>
          <p:cNvSpPr>
            <a:spLocks/>
          </p:cNvSpPr>
          <p:nvPr/>
        </p:nvSpPr>
        <p:spPr>
          <a:xfrm>
            <a:off x="793790" y="2873216"/>
            <a:ext cx="13042820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بناء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الصورة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الذهنية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عملية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مشروعة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تهدف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إلى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إبراز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الجوانب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الإيجابية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الحقيقية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للمؤسسة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أما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تزييف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الصورة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فهو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خلق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انطباع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كاذب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يعكس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الواقع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الفرق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الجوهري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: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تستند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الصورة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إلى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حقائق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أوهام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؟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26" name="Rectangle"/>
          <p:cNvSpPr>
            <a:spLocks/>
          </p:cNvSpPr>
          <p:nvPr/>
        </p:nvSpPr>
        <p:spPr>
          <a:xfrm>
            <a:off x="4592241" y="3929896"/>
            <a:ext cx="2480904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بناء الصورة (أخلاقي)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27" name="Rectangle"/>
          <p:cNvSpPr>
            <a:spLocks/>
          </p:cNvSpPr>
          <p:nvPr/>
        </p:nvSpPr>
        <p:spPr>
          <a:xfrm>
            <a:off x="793790" y="4438412"/>
            <a:ext cx="6279356" cy="186535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تسليط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الضوء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على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إنجازات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حقيقية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توصيل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القيم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والرؤية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الفعلية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للمؤسسة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تحسين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الأداء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الفعلي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ثم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إبرازه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الاتساق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بين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الرسائل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والممارسات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الاستعداد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للمساءلة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والشفافية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28" name="Rectangle"/>
          <p:cNvSpPr>
            <a:spLocks/>
          </p:cNvSpPr>
          <p:nvPr/>
        </p:nvSpPr>
        <p:spPr>
          <a:xfrm>
            <a:off x="10740390" y="3929896"/>
            <a:ext cx="3103840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تزييف الصورة (غير أخلاقي)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29" name="Rectangle"/>
          <p:cNvSpPr>
            <a:spLocks/>
          </p:cNvSpPr>
          <p:nvPr/>
        </p:nvSpPr>
        <p:spPr>
          <a:xfrm>
            <a:off x="7564874" y="4438412"/>
            <a:ext cx="6279356" cy="186535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اختلاق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إنجازات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مبالغة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فيها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الادعاء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بقيم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تطبقها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المؤسسة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إخفاء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المشاكل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بدلاً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حلها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التناقض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بين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الرسائل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والأفعال</a:t>
            </a:r>
            <a:endParaRPr lang="en-US" altLang="zh-CN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  <a:p>
            <a:pPr marL="342900" indent="-34290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Char char="•"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التهرب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المساءلة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والأسئلة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الصعبة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693821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3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8207" y="36222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534" name="Rounded rectangle"/>
          <p:cNvSpPr>
            <a:spLocks/>
          </p:cNvSpPr>
          <p:nvPr/>
        </p:nvSpPr>
        <p:spPr>
          <a:xfrm>
            <a:off x="12288918" y="718066"/>
            <a:ext cx="1547692" cy="373142"/>
          </a:xfrm>
          <a:prstGeom prst="roundRect">
            <a:avLst>
              <a:gd name="adj" fmla="val 17870"/>
            </a:avLst>
          </a:prstGeom>
          <a:solidFill>
            <a:srgbClr val="CCF1F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pic>
        <p:nvPicPr>
          <p:cNvPr id="535" name="Image" descr="preencoded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58838" y="825222"/>
            <a:ext cx="158710" cy="15871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536" name="Rectangle"/>
          <p:cNvSpPr>
            <a:spLocks/>
          </p:cNvSpPr>
          <p:nvPr/>
        </p:nvSpPr>
        <p:spPr>
          <a:xfrm>
            <a:off x="12407979" y="777597"/>
            <a:ext cx="1071562" cy="25407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2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القسم السادس</a:t>
            </a:r>
            <a:endParaRPr lang="zh-CN" altLang="en-US" sz="12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37" name="Rectangle"/>
          <p:cNvSpPr>
            <a:spLocks/>
          </p:cNvSpPr>
          <p:nvPr/>
        </p:nvSpPr>
        <p:spPr>
          <a:xfrm>
            <a:off x="5332691" y="717649"/>
            <a:ext cx="6599157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8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المبادئ الأخلاقية الأساسية</a:t>
            </a:r>
            <a:endParaRPr lang="zh-CN" altLang="en-US" sz="28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38" name="Rectangle"/>
          <p:cNvSpPr>
            <a:spLocks/>
          </p:cNvSpPr>
          <p:nvPr/>
        </p:nvSpPr>
        <p:spPr>
          <a:xfrm>
            <a:off x="793790" y="2088237"/>
            <a:ext cx="13042820" cy="63507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هناك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خمسة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مبادئ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أخلاقية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أساسية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يجب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توجه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كل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قرار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وكل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حملة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مجال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العلاقات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العامة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هذه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المبادئ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ليست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قواعد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صارمة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بوصلة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أخلاقية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تساعدنا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على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اتخاذ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القرارات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الصحيحة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المواقف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المعقدة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39" name="Rectangle"/>
          <p:cNvSpPr>
            <a:spLocks/>
          </p:cNvSpPr>
          <p:nvPr/>
        </p:nvSpPr>
        <p:spPr>
          <a:xfrm>
            <a:off x="9597628" y="3858219"/>
            <a:ext cx="2480904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l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الصدق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540" name="Image" descr="preencoded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653" y="2946559"/>
            <a:ext cx="4564975" cy="456497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pic>
        <p:nvPicPr>
          <p:cNvPr id="541" name="Image" descr="preencoded.png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26432" y="4398466"/>
            <a:ext cx="279082" cy="27908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542" name="Rectangle"/>
          <p:cNvSpPr>
            <a:spLocks/>
          </p:cNvSpPr>
          <p:nvPr/>
        </p:nvSpPr>
        <p:spPr>
          <a:xfrm>
            <a:off x="2551748" y="3453051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الشفافية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543" name="Image" descr="preencoded.png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653" y="2946559"/>
            <a:ext cx="4564975" cy="456497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pic>
        <p:nvPicPr>
          <p:cNvPr id="544" name="Image" descr="preencoded.png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2220" y="3971389"/>
            <a:ext cx="279082" cy="27908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545" name="Rectangle"/>
          <p:cNvSpPr>
            <a:spLocks/>
          </p:cNvSpPr>
          <p:nvPr/>
        </p:nvSpPr>
        <p:spPr>
          <a:xfrm>
            <a:off x="2154912" y="5073848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تجنب التضارب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546" name="Image" descr="preencoded.png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653" y="2946559"/>
            <a:ext cx="4564975" cy="456497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pic>
        <p:nvPicPr>
          <p:cNvPr id="547" name="Image" descr="preencoded.png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99976" y="5089386"/>
            <a:ext cx="279082" cy="27908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548" name="Rectangle"/>
          <p:cNvSpPr>
            <a:spLocks/>
          </p:cNvSpPr>
          <p:nvPr/>
        </p:nvSpPr>
        <p:spPr>
          <a:xfrm>
            <a:off x="2551748" y="6694765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احترام الجمهور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549" name="Image" descr="preencoded.png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653" y="2946559"/>
            <a:ext cx="4564975" cy="456497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pic>
        <p:nvPicPr>
          <p:cNvPr id="550" name="Image" descr="preencoded.png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2220" y="6207383"/>
            <a:ext cx="279082" cy="27908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551" name="Rectangle"/>
          <p:cNvSpPr>
            <a:spLocks/>
          </p:cNvSpPr>
          <p:nvPr/>
        </p:nvSpPr>
        <p:spPr>
          <a:xfrm>
            <a:off x="9597628" y="6289476"/>
            <a:ext cx="2480904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l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حماية الخصوصية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552" name="Image" descr="preencoded.png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2653" y="2946559"/>
            <a:ext cx="4564975" cy="456497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pic>
        <p:nvPicPr>
          <p:cNvPr id="553" name="Image" descr="preencoded.png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26432" y="5780306"/>
            <a:ext cx="279082" cy="27908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</p:spTree>
    <p:extLst>
      <p:ext uri="{BB962C8B-B14F-4D97-AF65-F5344CB8AC3E}">
        <p14:creationId xmlns:p14="http://schemas.microsoft.com/office/powerpoint/2010/main" val="198750830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7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3166" y="36222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558" name="Rectangle"/>
          <p:cNvSpPr>
            <a:spLocks/>
          </p:cNvSpPr>
          <p:nvPr/>
        </p:nvSpPr>
        <p:spPr>
          <a:xfrm>
            <a:off x="7106483" y="726102"/>
            <a:ext cx="6486049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8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المبدأ الأول: الصدق والدقة</a:t>
            </a:r>
            <a:endParaRPr lang="zh-CN" altLang="en-US" sz="28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59" name="Rectangle"/>
          <p:cNvSpPr>
            <a:spLocks/>
          </p:cNvSpPr>
          <p:nvPr/>
        </p:nvSpPr>
        <p:spPr>
          <a:xfrm>
            <a:off x="793790" y="3248858"/>
            <a:ext cx="13042820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الصدق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أساس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المصداقية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يعني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الصدق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فقط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عدم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الكذب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يعني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أيضاً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الدقة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نقل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المعلومات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وتجنب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المبالغة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والاعتراف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بالأخطاء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عندما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تحدث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الصدق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استثمار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طويل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الأمد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السمعة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60" name="Rectangle"/>
          <p:cNvSpPr>
            <a:spLocks/>
          </p:cNvSpPr>
          <p:nvPr/>
        </p:nvSpPr>
        <p:spPr>
          <a:xfrm>
            <a:off x="13813750" y="4084320"/>
            <a:ext cx="45719" cy="792479"/>
          </a:xfrm>
          <a:prstGeom prst="rect">
            <a:avLst/>
          </a:prstGeom>
          <a:solidFill>
            <a:srgbClr val="00AEE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561" name="Rectangle"/>
          <p:cNvSpPr>
            <a:spLocks/>
          </p:cNvSpPr>
          <p:nvPr/>
        </p:nvSpPr>
        <p:spPr>
          <a:xfrm>
            <a:off x="10544175" y="4107180"/>
            <a:ext cx="3048357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نقل المعلومات الصحيحة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62" name="Rectangle"/>
          <p:cNvSpPr>
            <a:spLocks/>
          </p:cNvSpPr>
          <p:nvPr/>
        </p:nvSpPr>
        <p:spPr>
          <a:xfrm>
            <a:off x="7439262" y="4536400"/>
            <a:ext cx="6153269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التأكد من دقة كل معلومة قبل نشرها، والاعتماد على مصادر موثوقة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63" name="Rectangle"/>
          <p:cNvSpPr>
            <a:spLocks/>
          </p:cNvSpPr>
          <p:nvPr/>
        </p:nvSpPr>
        <p:spPr>
          <a:xfrm>
            <a:off x="7168396" y="4084320"/>
            <a:ext cx="45719" cy="792479"/>
          </a:xfrm>
          <a:prstGeom prst="rect">
            <a:avLst/>
          </a:prstGeom>
          <a:solidFill>
            <a:srgbClr val="00AEE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564" name="Rectangle"/>
          <p:cNvSpPr>
            <a:spLocks/>
          </p:cNvSpPr>
          <p:nvPr/>
        </p:nvSpPr>
        <p:spPr>
          <a:xfrm>
            <a:off x="4466273" y="4107180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تجنب المبالغة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65" name="Rectangle"/>
          <p:cNvSpPr>
            <a:spLocks/>
          </p:cNvSpPr>
          <p:nvPr/>
        </p:nvSpPr>
        <p:spPr>
          <a:xfrm>
            <a:off x="793790" y="4536400"/>
            <a:ext cx="6153388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تقديم الإنجازات بواقعية دون تضخيم أو ادعاءات فارغة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66" name="Rectangle"/>
          <p:cNvSpPr>
            <a:spLocks/>
          </p:cNvSpPr>
          <p:nvPr/>
        </p:nvSpPr>
        <p:spPr>
          <a:xfrm>
            <a:off x="13813750" y="5227915"/>
            <a:ext cx="45719" cy="792480"/>
          </a:xfrm>
          <a:prstGeom prst="rect">
            <a:avLst/>
          </a:prstGeom>
          <a:solidFill>
            <a:srgbClr val="00AEE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567" name="Rectangle"/>
          <p:cNvSpPr>
            <a:spLocks/>
          </p:cNvSpPr>
          <p:nvPr/>
        </p:nvSpPr>
        <p:spPr>
          <a:xfrm>
            <a:off x="11111627" y="5250775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الاعتراف بالأخطاء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68" name="Rectangle"/>
          <p:cNvSpPr>
            <a:spLocks/>
          </p:cNvSpPr>
          <p:nvPr/>
        </p:nvSpPr>
        <p:spPr>
          <a:xfrm>
            <a:off x="7439262" y="5679995"/>
            <a:ext cx="6153269" cy="3175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الشجاعة في الاعتراف بالخطأ وتصحيحه فوراً عند اكتشافه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69" name="Rectangle"/>
          <p:cNvSpPr>
            <a:spLocks/>
          </p:cNvSpPr>
          <p:nvPr/>
        </p:nvSpPr>
        <p:spPr>
          <a:xfrm>
            <a:off x="7168396" y="5227915"/>
            <a:ext cx="45719" cy="792480"/>
          </a:xfrm>
          <a:prstGeom prst="rect">
            <a:avLst/>
          </a:prstGeom>
          <a:solidFill>
            <a:srgbClr val="00AEE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570" name="Rectangle"/>
          <p:cNvSpPr>
            <a:spLocks/>
          </p:cNvSpPr>
          <p:nvPr/>
        </p:nvSpPr>
        <p:spPr>
          <a:xfrm>
            <a:off x="4466273" y="5250775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عدم حذف السياق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71" name="Rectangle"/>
          <p:cNvSpPr>
            <a:spLocks/>
          </p:cNvSpPr>
          <p:nvPr/>
        </p:nvSpPr>
        <p:spPr>
          <a:xfrm>
            <a:off x="793790" y="5679995"/>
            <a:ext cx="6153388" cy="3175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تقديم الصورة الكاملة وليس أجزاء منتقاة تغير المعنى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512271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5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8207" y="36222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576" name="Rectangle"/>
          <p:cNvSpPr>
            <a:spLocks/>
          </p:cNvSpPr>
          <p:nvPr/>
        </p:nvSpPr>
        <p:spPr>
          <a:xfrm>
            <a:off x="8414266" y="742977"/>
            <a:ext cx="5422344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8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المبدأ الثاني: الشفافية</a:t>
            </a:r>
            <a:endParaRPr lang="zh-CN" altLang="en-US" sz="28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77" name="Rectangle"/>
          <p:cNvSpPr>
            <a:spLocks/>
          </p:cNvSpPr>
          <p:nvPr/>
        </p:nvSpPr>
        <p:spPr>
          <a:xfrm>
            <a:off x="793790" y="2325052"/>
            <a:ext cx="13042820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الشفافية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تعني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الوضوح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النوايا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والمصالح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والعلاقات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يجب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يعرف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الجمهور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يتحدث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ولماذا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ومن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يمول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الرسالة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الشفافية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تعني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كشف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كل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شيء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لكنها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تعني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عدم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إخفاء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يؤثر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على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فهم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الرسالة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578" name="Image" descr="preencoded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0951" y="3183374"/>
            <a:ext cx="2425660" cy="242565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579" name="Rectangle"/>
          <p:cNvSpPr>
            <a:spLocks/>
          </p:cNvSpPr>
          <p:nvPr/>
        </p:nvSpPr>
        <p:spPr>
          <a:xfrm>
            <a:off x="11282601" y="5857042"/>
            <a:ext cx="2554009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الإفصاح عن العلاقات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80" name="Rectangle"/>
          <p:cNvSpPr>
            <a:spLocks/>
          </p:cNvSpPr>
          <p:nvPr/>
        </p:nvSpPr>
        <p:spPr>
          <a:xfrm>
            <a:off x="9654421" y="6286262"/>
            <a:ext cx="4182189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توضيح العلاقة بين المتحدث والمؤسسة، خاصة في حالات المؤثرين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581" name="Image" descr="preencoded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0752" y="3183374"/>
            <a:ext cx="2425659" cy="242565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582" name="Rectangle"/>
          <p:cNvSpPr>
            <a:spLocks/>
          </p:cNvSpPr>
          <p:nvPr/>
        </p:nvSpPr>
        <p:spPr>
          <a:xfrm>
            <a:off x="6606897" y="5857042"/>
            <a:ext cx="2799517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تحديد المحتوى الممول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83" name="Rectangle"/>
          <p:cNvSpPr>
            <a:spLocks/>
          </p:cNvSpPr>
          <p:nvPr/>
        </p:nvSpPr>
        <p:spPr>
          <a:xfrm>
            <a:off x="5224105" y="6286262"/>
            <a:ext cx="4182308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التمييز الواضح بين المحتوى الإعلاني والمحتوى التحريري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584" name="Image" descr="preencoded.png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0438" y="3183374"/>
            <a:ext cx="2425659" cy="242565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585" name="Rectangle"/>
          <p:cNvSpPr>
            <a:spLocks/>
          </p:cNvSpPr>
          <p:nvPr/>
        </p:nvSpPr>
        <p:spPr>
          <a:xfrm>
            <a:off x="2495193" y="5857042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الاستشهاد بالمصادر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86" name="Rectangle"/>
          <p:cNvSpPr>
            <a:spLocks/>
          </p:cNvSpPr>
          <p:nvPr/>
        </p:nvSpPr>
        <p:spPr>
          <a:xfrm>
            <a:off x="793790" y="6286262"/>
            <a:ext cx="4182308" cy="3175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ذكر مصادر المعلومات والإحصائيات بدقة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796363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0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8282" y="53843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591" name="Rectangle"/>
          <p:cNvSpPr>
            <a:spLocks/>
          </p:cNvSpPr>
          <p:nvPr/>
        </p:nvSpPr>
        <p:spPr>
          <a:xfrm>
            <a:off x="5477707" y="596456"/>
            <a:ext cx="8358901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8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المبدأ الثالث: تجنب تضارب المصالح</a:t>
            </a:r>
            <a:endParaRPr lang="zh-CN" altLang="en-US" sz="28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92" name="Rectangle"/>
          <p:cNvSpPr>
            <a:spLocks/>
          </p:cNvSpPr>
          <p:nvPr/>
        </p:nvSpPr>
        <p:spPr>
          <a:xfrm>
            <a:off x="793790" y="2999303"/>
            <a:ext cx="13042820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تضارب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المصالح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يحدث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عندما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تتعارض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المصلحة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الشخصية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مصلحة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طرف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ثالث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مع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المصلحة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المهنية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مصلحة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العميل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حتى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مجرد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ظهور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تضارب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المصالح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يمكن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يضر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بالمصداقية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الممارس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الأخلاقي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يتجنب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هذه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المواقف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يفصح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عنها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بوضوح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93" name="Rounded rectangle"/>
          <p:cNvSpPr>
            <a:spLocks/>
          </p:cNvSpPr>
          <p:nvPr/>
        </p:nvSpPr>
        <p:spPr>
          <a:xfrm>
            <a:off x="10724674" y="4155281"/>
            <a:ext cx="3111937" cy="2091808"/>
          </a:xfrm>
          <a:prstGeom prst="roundRect">
            <a:avLst>
              <a:gd name="adj" fmla="val 5245"/>
            </a:avLst>
          </a:prstGeom>
          <a:solidFill>
            <a:srgbClr val="FFFFF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594" name="Rounded rectangle"/>
          <p:cNvSpPr>
            <a:spLocks/>
          </p:cNvSpPr>
          <p:nvPr/>
        </p:nvSpPr>
        <p:spPr>
          <a:xfrm>
            <a:off x="10724674" y="4132421"/>
            <a:ext cx="3111937" cy="91440"/>
          </a:xfrm>
          <a:prstGeom prst="roundRect">
            <a:avLst>
              <a:gd name="adj" fmla="val 91162"/>
            </a:avLst>
          </a:prstGeom>
          <a:solidFill>
            <a:srgbClr val="00AEE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595" name="Rounded rectangle"/>
          <p:cNvSpPr>
            <a:spLocks/>
          </p:cNvSpPr>
          <p:nvPr/>
        </p:nvSpPr>
        <p:spPr>
          <a:xfrm>
            <a:off x="11982925" y="3857625"/>
            <a:ext cx="595312" cy="595313"/>
          </a:xfrm>
          <a:prstGeom prst="roundRect">
            <a:avLst>
              <a:gd name="adj" fmla="val 153601"/>
            </a:avLst>
          </a:prstGeom>
          <a:solidFill>
            <a:srgbClr val="00AEE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596" name="Rectangle"/>
          <p:cNvSpPr>
            <a:spLocks/>
          </p:cNvSpPr>
          <p:nvPr/>
        </p:nvSpPr>
        <p:spPr>
          <a:xfrm>
            <a:off x="12161520" y="4006452"/>
            <a:ext cx="238124" cy="29765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85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1</a:t>
            </a:r>
            <a:endParaRPr lang="zh-CN" altLang="en-US" sz="18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97" name="Rectangle"/>
          <p:cNvSpPr>
            <a:spLocks/>
          </p:cNvSpPr>
          <p:nvPr/>
        </p:nvSpPr>
        <p:spPr>
          <a:xfrm>
            <a:off x="10945892" y="4651415"/>
            <a:ext cx="2669500" cy="62031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تحديد التضارب المحتمل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98" name="Rectangle"/>
          <p:cNvSpPr>
            <a:spLocks/>
          </p:cNvSpPr>
          <p:nvPr/>
        </p:nvSpPr>
        <p:spPr>
          <a:xfrm>
            <a:off x="10945892" y="5390793"/>
            <a:ext cx="2669500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الوعي بالمصالح المتعارضة في أي موقف أو علاقة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599" name="Rounded rectangle"/>
          <p:cNvSpPr>
            <a:spLocks/>
          </p:cNvSpPr>
          <p:nvPr/>
        </p:nvSpPr>
        <p:spPr>
          <a:xfrm>
            <a:off x="7414379" y="4155281"/>
            <a:ext cx="3111937" cy="2091808"/>
          </a:xfrm>
          <a:prstGeom prst="roundRect">
            <a:avLst>
              <a:gd name="adj" fmla="val 5245"/>
            </a:avLst>
          </a:prstGeom>
          <a:solidFill>
            <a:srgbClr val="FFFFF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600" name="Rounded rectangle"/>
          <p:cNvSpPr>
            <a:spLocks/>
          </p:cNvSpPr>
          <p:nvPr/>
        </p:nvSpPr>
        <p:spPr>
          <a:xfrm>
            <a:off x="7414379" y="4132421"/>
            <a:ext cx="3111937" cy="91440"/>
          </a:xfrm>
          <a:prstGeom prst="roundRect">
            <a:avLst>
              <a:gd name="adj" fmla="val 91162"/>
            </a:avLst>
          </a:prstGeom>
          <a:solidFill>
            <a:srgbClr val="00AEE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601" name="Rounded rectangle"/>
          <p:cNvSpPr>
            <a:spLocks/>
          </p:cNvSpPr>
          <p:nvPr/>
        </p:nvSpPr>
        <p:spPr>
          <a:xfrm>
            <a:off x="8672632" y="3857625"/>
            <a:ext cx="595312" cy="595313"/>
          </a:xfrm>
          <a:prstGeom prst="roundRect">
            <a:avLst>
              <a:gd name="adj" fmla="val 153601"/>
            </a:avLst>
          </a:prstGeom>
          <a:solidFill>
            <a:srgbClr val="00AEE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602" name="Rectangle"/>
          <p:cNvSpPr>
            <a:spLocks/>
          </p:cNvSpPr>
          <p:nvPr/>
        </p:nvSpPr>
        <p:spPr>
          <a:xfrm>
            <a:off x="8851225" y="4006452"/>
            <a:ext cx="238124" cy="29765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85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2</a:t>
            </a:r>
            <a:endParaRPr lang="zh-CN" altLang="en-US" sz="18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03" name="Rectangle"/>
          <p:cNvSpPr>
            <a:spLocks/>
          </p:cNvSpPr>
          <p:nvPr/>
        </p:nvSpPr>
        <p:spPr>
          <a:xfrm>
            <a:off x="7824192" y="4651415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الإفصاح الكامل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04" name="Rectangle"/>
          <p:cNvSpPr>
            <a:spLocks/>
          </p:cNvSpPr>
          <p:nvPr/>
        </p:nvSpPr>
        <p:spPr>
          <a:xfrm>
            <a:off x="7635597" y="5080634"/>
            <a:ext cx="2669500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إبلاغ جميع الأطراف المعنية بأي تضارب محتمل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05" name="Rounded rectangle"/>
          <p:cNvSpPr>
            <a:spLocks/>
          </p:cNvSpPr>
          <p:nvPr/>
        </p:nvSpPr>
        <p:spPr>
          <a:xfrm>
            <a:off x="4104084" y="4155281"/>
            <a:ext cx="3111937" cy="2091808"/>
          </a:xfrm>
          <a:prstGeom prst="roundRect">
            <a:avLst>
              <a:gd name="adj" fmla="val 5245"/>
            </a:avLst>
          </a:prstGeom>
          <a:solidFill>
            <a:srgbClr val="FFFFF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606" name="Rounded rectangle"/>
          <p:cNvSpPr>
            <a:spLocks/>
          </p:cNvSpPr>
          <p:nvPr/>
        </p:nvSpPr>
        <p:spPr>
          <a:xfrm>
            <a:off x="4104084" y="4132421"/>
            <a:ext cx="3111937" cy="91440"/>
          </a:xfrm>
          <a:prstGeom prst="roundRect">
            <a:avLst>
              <a:gd name="adj" fmla="val 91162"/>
            </a:avLst>
          </a:prstGeom>
          <a:solidFill>
            <a:srgbClr val="00AEE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607" name="Rounded rectangle"/>
          <p:cNvSpPr>
            <a:spLocks/>
          </p:cNvSpPr>
          <p:nvPr/>
        </p:nvSpPr>
        <p:spPr>
          <a:xfrm>
            <a:off x="5362337" y="3857625"/>
            <a:ext cx="595312" cy="595313"/>
          </a:xfrm>
          <a:prstGeom prst="roundRect">
            <a:avLst>
              <a:gd name="adj" fmla="val 153601"/>
            </a:avLst>
          </a:prstGeom>
          <a:solidFill>
            <a:srgbClr val="00AEE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608" name="Rectangle"/>
          <p:cNvSpPr>
            <a:spLocks/>
          </p:cNvSpPr>
          <p:nvPr/>
        </p:nvSpPr>
        <p:spPr>
          <a:xfrm>
            <a:off x="5540931" y="4006452"/>
            <a:ext cx="238124" cy="29765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85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3</a:t>
            </a:r>
            <a:endParaRPr lang="zh-CN" altLang="en-US" sz="18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09" name="Rectangle"/>
          <p:cNvSpPr>
            <a:spLocks/>
          </p:cNvSpPr>
          <p:nvPr/>
        </p:nvSpPr>
        <p:spPr>
          <a:xfrm>
            <a:off x="4513898" y="4651415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الامتناع عن القرار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10" name="Rectangle"/>
          <p:cNvSpPr>
            <a:spLocks/>
          </p:cNvSpPr>
          <p:nvPr/>
        </p:nvSpPr>
        <p:spPr>
          <a:xfrm>
            <a:off x="4325303" y="5080634"/>
            <a:ext cx="2669499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الانسحاب من القرارات التي يؤثر فيها التضارب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11" name="Rounded rectangle"/>
          <p:cNvSpPr>
            <a:spLocks/>
          </p:cNvSpPr>
          <p:nvPr/>
        </p:nvSpPr>
        <p:spPr>
          <a:xfrm>
            <a:off x="793790" y="4155281"/>
            <a:ext cx="3111937" cy="2091808"/>
          </a:xfrm>
          <a:prstGeom prst="roundRect">
            <a:avLst>
              <a:gd name="adj" fmla="val 5245"/>
            </a:avLst>
          </a:prstGeom>
          <a:solidFill>
            <a:srgbClr val="FFFFF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612" name="Rounded rectangle"/>
          <p:cNvSpPr>
            <a:spLocks/>
          </p:cNvSpPr>
          <p:nvPr/>
        </p:nvSpPr>
        <p:spPr>
          <a:xfrm>
            <a:off x="793790" y="4132421"/>
            <a:ext cx="3111937" cy="91440"/>
          </a:xfrm>
          <a:prstGeom prst="roundRect">
            <a:avLst>
              <a:gd name="adj" fmla="val 91162"/>
            </a:avLst>
          </a:prstGeom>
          <a:solidFill>
            <a:srgbClr val="00AEE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613" name="Rounded rectangle"/>
          <p:cNvSpPr>
            <a:spLocks/>
          </p:cNvSpPr>
          <p:nvPr/>
        </p:nvSpPr>
        <p:spPr>
          <a:xfrm>
            <a:off x="2052042" y="3857625"/>
            <a:ext cx="595313" cy="595313"/>
          </a:xfrm>
          <a:prstGeom prst="roundRect">
            <a:avLst>
              <a:gd name="adj" fmla="val 153601"/>
            </a:avLst>
          </a:prstGeom>
          <a:solidFill>
            <a:srgbClr val="00AEE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614" name="Rectangle"/>
          <p:cNvSpPr>
            <a:spLocks/>
          </p:cNvSpPr>
          <p:nvPr/>
        </p:nvSpPr>
        <p:spPr>
          <a:xfrm>
            <a:off x="2230636" y="4006452"/>
            <a:ext cx="238125" cy="29765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85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4</a:t>
            </a:r>
            <a:endParaRPr lang="zh-CN" altLang="en-US" sz="18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15" name="Rectangle"/>
          <p:cNvSpPr>
            <a:spLocks/>
          </p:cNvSpPr>
          <p:nvPr/>
        </p:nvSpPr>
        <p:spPr>
          <a:xfrm>
            <a:off x="1203603" y="4651415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رفض العمل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16" name="Rectangle"/>
          <p:cNvSpPr>
            <a:spLocks/>
          </p:cNvSpPr>
          <p:nvPr/>
        </p:nvSpPr>
        <p:spPr>
          <a:xfrm>
            <a:off x="1015008" y="5080634"/>
            <a:ext cx="2669500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عدم قبول عملاء أو مشاريع تتعارض مع التزامات قائمة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227258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0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8207" y="36222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621" name="Rectangle"/>
          <p:cNvSpPr>
            <a:spLocks/>
          </p:cNvSpPr>
          <p:nvPr/>
        </p:nvSpPr>
        <p:spPr>
          <a:xfrm>
            <a:off x="7073146" y="733571"/>
            <a:ext cx="6517243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8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المبدأ الرابع: احترام الجمهور</a:t>
            </a:r>
            <a:endParaRPr lang="zh-CN" altLang="en-US" sz="28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22" name="Rectangle"/>
          <p:cNvSpPr>
            <a:spLocks/>
          </p:cNvSpPr>
          <p:nvPr/>
        </p:nvSpPr>
        <p:spPr>
          <a:xfrm>
            <a:off x="793790" y="2946321"/>
            <a:ext cx="13042820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الجمهور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ليس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مجرد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هدف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نسعى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للتأثير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عليه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شريك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عملية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الاتصال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احترام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الجمهور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يعني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تقدير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ذكائه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احترام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وقته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عدم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استغلال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ضعفه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والاستجابة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لملاحظاته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الاحترام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المتبادل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يبني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علاقات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طويلة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الأمد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623" name="Image" descr="preencoded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7013" y="4027884"/>
            <a:ext cx="496133" cy="49613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624" name="Rectangle"/>
          <p:cNvSpPr>
            <a:spLocks/>
          </p:cNvSpPr>
          <p:nvPr/>
        </p:nvSpPr>
        <p:spPr>
          <a:xfrm>
            <a:off x="3848100" y="4027884"/>
            <a:ext cx="2480904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تقدير الذكاء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25" name="Rectangle"/>
          <p:cNvSpPr>
            <a:spLocks/>
          </p:cNvSpPr>
          <p:nvPr/>
        </p:nvSpPr>
        <p:spPr>
          <a:xfrm>
            <a:off x="793790" y="4536400"/>
            <a:ext cx="5535216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عدم التقليل من فهم الجمهور أو معاملته بتعالي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626" name="Image" descr="preencoded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7013" y="5250775"/>
            <a:ext cx="496133" cy="49613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627" name="Rectangle"/>
          <p:cNvSpPr>
            <a:spLocks/>
          </p:cNvSpPr>
          <p:nvPr/>
        </p:nvSpPr>
        <p:spPr>
          <a:xfrm>
            <a:off x="3848100" y="5250775"/>
            <a:ext cx="2480904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احترام الوقت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28" name="Rectangle"/>
          <p:cNvSpPr>
            <a:spLocks/>
          </p:cNvSpPr>
          <p:nvPr/>
        </p:nvSpPr>
        <p:spPr>
          <a:xfrm>
            <a:off x="793790" y="5759291"/>
            <a:ext cx="5535216" cy="3175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تقديم رسائل واضحة وموجزة دون إزعاج أو إلحاح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629" name="Image" descr="preencoded.png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48097" y="4027884"/>
            <a:ext cx="496133" cy="49613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630" name="Rectangle"/>
          <p:cNvSpPr>
            <a:spLocks/>
          </p:cNvSpPr>
          <p:nvPr/>
        </p:nvSpPr>
        <p:spPr>
          <a:xfrm>
            <a:off x="10619184" y="4027884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عدم الاستغلال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31" name="Rectangle"/>
          <p:cNvSpPr>
            <a:spLocks/>
          </p:cNvSpPr>
          <p:nvPr/>
        </p:nvSpPr>
        <p:spPr>
          <a:xfrm>
            <a:off x="7564874" y="4536400"/>
            <a:ext cx="5535215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تجنب استغلال مخاوف أو ضعف الجمهور بشكل غير أخلاقي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632" name="Image" descr="preencoded.png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48097" y="5250775"/>
            <a:ext cx="496133" cy="49613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633" name="Rectangle"/>
          <p:cNvSpPr>
            <a:spLocks/>
          </p:cNvSpPr>
          <p:nvPr/>
        </p:nvSpPr>
        <p:spPr>
          <a:xfrm>
            <a:off x="10619184" y="5250775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الاستماع الفعال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34" name="Rectangle"/>
          <p:cNvSpPr>
            <a:spLocks/>
          </p:cNvSpPr>
          <p:nvPr/>
        </p:nvSpPr>
        <p:spPr>
          <a:xfrm>
            <a:off x="7564874" y="5759291"/>
            <a:ext cx="5535215" cy="3175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الانتباه لملاحظات ومخاوف الجمهور والاستجابة لها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56054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8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8207" y="72445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639" name="Rectangle"/>
          <p:cNvSpPr>
            <a:spLocks/>
          </p:cNvSpPr>
          <p:nvPr/>
        </p:nvSpPr>
        <p:spPr>
          <a:xfrm>
            <a:off x="5761434" y="794055"/>
            <a:ext cx="8075176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2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المبدأ </a:t>
            </a:r>
            <a:r>
              <a:rPr lang="en-US" altLang="zh-CN" sz="28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الخامس</a:t>
            </a:r>
            <a:r>
              <a:rPr lang="en-US" altLang="zh-CN" sz="32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: حماية الخصوصية</a:t>
            </a:r>
            <a:endParaRPr lang="zh-CN" altLang="en-US" sz="32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40" name="Rectangle"/>
          <p:cNvSpPr>
            <a:spLocks/>
          </p:cNvSpPr>
          <p:nvPr/>
        </p:nvSpPr>
        <p:spPr>
          <a:xfrm>
            <a:off x="793790" y="2135743"/>
            <a:ext cx="13042820" cy="63507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عصر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البيانات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الضخمة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أصبحت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حماية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خصوصية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الجمهور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مسؤولية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أخلاقية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محورية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جمع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البيانات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تخزينها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واستخدامها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يجب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يتم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بموافقة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واضحة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ولأغراض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معلنة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فقط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انتهاك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الخصوصية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ليس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فقط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غير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قانوني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خيانة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للثقة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641" name="Image" descr="preencoded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3790" y="2994065"/>
            <a:ext cx="13042820" cy="3575804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642" name="Rectangle"/>
          <p:cNvSpPr>
            <a:spLocks/>
          </p:cNvSpPr>
          <p:nvPr/>
        </p:nvSpPr>
        <p:spPr>
          <a:xfrm>
            <a:off x="10293376" y="4286188"/>
            <a:ext cx="1970958" cy="705804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7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20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موافقة واضحة</a:t>
            </a:r>
            <a:endParaRPr lang="zh-CN" altLang="en-US" sz="22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43" name="Rectangle"/>
          <p:cNvSpPr>
            <a:spLocks/>
          </p:cNvSpPr>
          <p:nvPr/>
        </p:nvSpPr>
        <p:spPr>
          <a:xfrm>
            <a:off x="10293376" y="5092373"/>
            <a:ext cx="1970958" cy="564644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7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اطلب موافقة صريحة ومفهومة</a:t>
            </a:r>
            <a:endParaRPr lang="zh-CN" altLang="en-US" sz="17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44" name="Rectangle"/>
          <p:cNvSpPr>
            <a:spLocks/>
          </p:cNvSpPr>
          <p:nvPr/>
        </p:nvSpPr>
        <p:spPr>
          <a:xfrm>
            <a:off x="7633276" y="4032099"/>
            <a:ext cx="1970960" cy="705804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7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2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جمع ضروري فقط</a:t>
            </a:r>
            <a:endParaRPr lang="zh-CN" altLang="en-US" sz="22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45" name="Rectangle"/>
          <p:cNvSpPr>
            <a:spLocks/>
          </p:cNvSpPr>
          <p:nvPr/>
        </p:nvSpPr>
        <p:spPr>
          <a:xfrm>
            <a:off x="7633276" y="4838284"/>
            <a:ext cx="1970960" cy="564644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7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اجمع أقل قدر من البيانات الممكن</a:t>
            </a:r>
            <a:endParaRPr lang="zh-CN" altLang="en-US" sz="17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46" name="Rectangle"/>
          <p:cNvSpPr>
            <a:spLocks/>
          </p:cNvSpPr>
          <p:nvPr/>
        </p:nvSpPr>
        <p:spPr>
          <a:xfrm>
            <a:off x="4922987" y="4286188"/>
            <a:ext cx="1970958" cy="35290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7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2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تخزين آمن</a:t>
            </a:r>
            <a:endParaRPr lang="zh-CN" altLang="en-US" sz="22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47" name="Rectangle"/>
          <p:cNvSpPr>
            <a:spLocks/>
          </p:cNvSpPr>
          <p:nvPr/>
        </p:nvSpPr>
        <p:spPr>
          <a:xfrm>
            <a:off x="4922987" y="4739472"/>
            <a:ext cx="1970958" cy="846964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7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حفظ البيانات بتشفير وإجراءات حماية</a:t>
            </a:r>
            <a:endParaRPr lang="zh-CN" altLang="en-US" sz="17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48" name="Rectangle"/>
          <p:cNvSpPr>
            <a:spLocks/>
          </p:cNvSpPr>
          <p:nvPr/>
        </p:nvSpPr>
        <p:spPr>
          <a:xfrm>
            <a:off x="2237794" y="3749777"/>
            <a:ext cx="1970958" cy="705804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7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2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استخدام معلن</a:t>
            </a:r>
            <a:endParaRPr lang="zh-CN" altLang="en-US" sz="22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49" name="Rectangle"/>
          <p:cNvSpPr>
            <a:spLocks/>
          </p:cNvSpPr>
          <p:nvPr/>
        </p:nvSpPr>
        <p:spPr>
          <a:xfrm>
            <a:off x="2237794" y="4555962"/>
            <a:ext cx="1970958" cy="84696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7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استعمل البيانات للأغراض المصرح بها فقط</a:t>
            </a:r>
            <a:endParaRPr lang="zh-CN" altLang="en-US" sz="17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50" name="Rectangle"/>
          <p:cNvSpPr>
            <a:spLocks/>
          </p:cNvSpPr>
          <p:nvPr/>
        </p:nvSpPr>
        <p:spPr>
          <a:xfrm>
            <a:off x="793790" y="6793111"/>
            <a:ext cx="13042820" cy="31753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حماية الخصوصية ليست مجرد التزام قانوني، بل هي قيمة أخلاقية أساسية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835745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4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9102" y="36222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pic>
        <p:nvPicPr>
          <p:cNvPr id="655" name="Image" descr="preencoded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879" y="1726425"/>
            <a:ext cx="4097867" cy="614680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656" name="Rounded rectangle"/>
          <p:cNvSpPr>
            <a:spLocks/>
          </p:cNvSpPr>
          <p:nvPr/>
        </p:nvSpPr>
        <p:spPr>
          <a:xfrm>
            <a:off x="12420362" y="2953345"/>
            <a:ext cx="1416247" cy="373141"/>
          </a:xfrm>
          <a:prstGeom prst="roundRect">
            <a:avLst>
              <a:gd name="adj" fmla="val 17870"/>
            </a:avLst>
          </a:prstGeom>
          <a:solidFill>
            <a:srgbClr val="CCF1FF"/>
          </a:solidFill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pic>
        <p:nvPicPr>
          <p:cNvPr id="657" name="Image" descr="preencoded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58838" y="3060502"/>
            <a:ext cx="158710" cy="15871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658" name="Rectangle"/>
          <p:cNvSpPr>
            <a:spLocks/>
          </p:cNvSpPr>
          <p:nvPr/>
        </p:nvSpPr>
        <p:spPr>
          <a:xfrm>
            <a:off x="12539424" y="3012876"/>
            <a:ext cx="940117" cy="254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2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القسم السابع</a:t>
            </a:r>
            <a:endParaRPr lang="zh-CN" altLang="en-US" sz="12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59" name="Rectangle"/>
          <p:cNvSpPr>
            <a:spLocks/>
          </p:cNvSpPr>
          <p:nvPr/>
        </p:nvSpPr>
        <p:spPr>
          <a:xfrm>
            <a:off x="5825993" y="3326487"/>
            <a:ext cx="6198750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32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أخلاقيات الحملات الرقمية</a:t>
            </a:r>
            <a:endParaRPr lang="zh-CN" altLang="en-US" sz="32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60" name="Rectangle"/>
          <p:cNvSpPr>
            <a:spLocks/>
          </p:cNvSpPr>
          <p:nvPr/>
        </p:nvSpPr>
        <p:spPr>
          <a:xfrm>
            <a:off x="6280189" y="4323517"/>
            <a:ext cx="7556420" cy="95261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الحملات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الرقمية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تفتح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إمكانيات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هائلة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للوصول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والتفاعل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لكنها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أيضاً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تفتح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مجالات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جديدة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للممارسات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غير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الأخلاقية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السهل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جداً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البيئة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الرقمية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خداع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الجمهور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شراء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النجاح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الوهمي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نشر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معلومات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مضللة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المسؤولية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الأخلاقية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الفضاء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الرقمي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أكبر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وأعقد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10710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4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8207" y="0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665" name="Rectangle"/>
          <p:cNvSpPr>
            <a:spLocks/>
          </p:cNvSpPr>
          <p:nvPr/>
        </p:nvSpPr>
        <p:spPr>
          <a:xfrm>
            <a:off x="7336512" y="1892140"/>
            <a:ext cx="6337222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8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شراء المتابعين والتفاعلات</a:t>
            </a:r>
            <a:endParaRPr lang="zh-CN" altLang="en-US" sz="39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66" name="Rectangle"/>
          <p:cNvSpPr>
            <a:spLocks/>
          </p:cNvSpPr>
          <p:nvPr/>
        </p:nvSpPr>
        <p:spPr>
          <a:xfrm>
            <a:off x="793790" y="3160871"/>
            <a:ext cx="13042820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أكثر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الممارسات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غير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الأخلاقية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شيوعاً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الحملات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الرقمية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شراء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المتابعين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الوهميين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"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البوتات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".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هذه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الممارسة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تخلق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وهم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النجاح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دون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قيمة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حقيقية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قد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تبدو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الأرقام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مثيرة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للإعجاب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لكن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المتابعين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الوهميين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يتحولون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إلى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عملاء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ولا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يبنون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سمعة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حقيقية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67" name="Rectangle"/>
          <p:cNvSpPr>
            <a:spLocks/>
          </p:cNvSpPr>
          <p:nvPr/>
        </p:nvSpPr>
        <p:spPr>
          <a:xfrm>
            <a:off x="9654421" y="4118372"/>
            <a:ext cx="4182189" cy="65496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51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51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15%</a:t>
            </a:r>
            <a:endParaRPr lang="zh-CN" altLang="en-US" sz="51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68" name="Rectangle"/>
          <p:cNvSpPr>
            <a:spLocks/>
          </p:cNvSpPr>
          <p:nvPr/>
        </p:nvSpPr>
        <p:spPr>
          <a:xfrm>
            <a:off x="10505123" y="5021342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حسابات وهمية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69" name="Rectangle"/>
          <p:cNvSpPr>
            <a:spLocks/>
          </p:cNvSpPr>
          <p:nvPr/>
        </p:nvSpPr>
        <p:spPr>
          <a:xfrm>
            <a:off x="9654421" y="5450561"/>
            <a:ext cx="4182189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تقديرات نسبة الحسابات الوهمية على منصات التواصل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70" name="Rectangle"/>
          <p:cNvSpPr>
            <a:spLocks/>
          </p:cNvSpPr>
          <p:nvPr/>
        </p:nvSpPr>
        <p:spPr>
          <a:xfrm>
            <a:off x="5224105" y="4118372"/>
            <a:ext cx="4182308" cy="65496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51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51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$1.3B</a:t>
            </a:r>
            <a:endParaRPr lang="zh-CN" altLang="en-US" sz="51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71" name="Rectangle"/>
          <p:cNvSpPr>
            <a:spLocks/>
          </p:cNvSpPr>
          <p:nvPr/>
        </p:nvSpPr>
        <p:spPr>
          <a:xfrm>
            <a:off x="5752028" y="5021342"/>
            <a:ext cx="3126462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سوق المتابعين الوهميين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72" name="Rectangle"/>
          <p:cNvSpPr>
            <a:spLocks/>
          </p:cNvSpPr>
          <p:nvPr/>
        </p:nvSpPr>
        <p:spPr>
          <a:xfrm>
            <a:off x="5224105" y="5450561"/>
            <a:ext cx="4182308" cy="317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حجم السوق العالمي لشراء المتابعين سنوياً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73" name="Rectangle"/>
          <p:cNvSpPr>
            <a:spLocks/>
          </p:cNvSpPr>
          <p:nvPr/>
        </p:nvSpPr>
        <p:spPr>
          <a:xfrm>
            <a:off x="793790" y="4118372"/>
            <a:ext cx="4182308" cy="65496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51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51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62%</a:t>
            </a:r>
            <a:endParaRPr lang="zh-CN" altLang="en-US" sz="51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74" name="Rectangle"/>
          <p:cNvSpPr>
            <a:spLocks/>
          </p:cNvSpPr>
          <p:nvPr/>
        </p:nvSpPr>
        <p:spPr>
          <a:xfrm>
            <a:off x="1644491" y="5021342"/>
            <a:ext cx="2480905" cy="310157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اكتشاف الخداع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75" name="Rectangle"/>
          <p:cNvSpPr>
            <a:spLocks/>
          </p:cNvSpPr>
          <p:nvPr/>
        </p:nvSpPr>
        <p:spPr>
          <a:xfrm>
            <a:off x="793790" y="5450561"/>
            <a:ext cx="4182308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نسبة المستخدمين القادرين على تمييز الحسابات الوهمية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77075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9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8207" y="36222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680" name="Rectangle"/>
          <p:cNvSpPr>
            <a:spLocks/>
          </p:cNvSpPr>
          <p:nvPr/>
        </p:nvSpPr>
        <p:spPr>
          <a:xfrm>
            <a:off x="6571919" y="1911934"/>
            <a:ext cx="7149346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8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استخدام المؤثرين دون إفصاح</a:t>
            </a:r>
            <a:endParaRPr lang="zh-CN" altLang="en-US" sz="28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81" name="Rectangle"/>
          <p:cNvSpPr>
            <a:spLocks/>
          </p:cNvSpPr>
          <p:nvPr/>
        </p:nvSpPr>
        <p:spPr>
          <a:xfrm>
            <a:off x="793790" y="3455908"/>
            <a:ext cx="13042820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التعاون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مع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المؤثرين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أصبح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جزءاً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أساسياً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الحملات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الرقمية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لكن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عدم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الإفصاح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عن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العلاقة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التجارية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بين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المؤثر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والعلامة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التجارية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يعتبر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تضليلاً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للجمهور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يجب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يكون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الإفصاح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واضحاً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ومبكراً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كل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محتوى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مدفوع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82" name="Rounded rectangle"/>
          <p:cNvSpPr>
            <a:spLocks/>
          </p:cNvSpPr>
          <p:nvPr/>
        </p:nvSpPr>
        <p:spPr>
          <a:xfrm>
            <a:off x="9621322" y="4314230"/>
            <a:ext cx="4215289" cy="1476256"/>
          </a:xfrm>
          <a:prstGeom prst="roundRect">
            <a:avLst>
              <a:gd name="adj" fmla="val 32268"/>
            </a:avLst>
          </a:prstGeom>
          <a:solidFill>
            <a:srgbClr val="CCF1FF"/>
          </a:solidFill>
          <a:ln w="762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683" name="Rectangle"/>
          <p:cNvSpPr>
            <a:spLocks/>
          </p:cNvSpPr>
          <p:nvPr/>
        </p:nvSpPr>
        <p:spPr>
          <a:xfrm>
            <a:off x="11149728" y="4520208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الإفصاح الواضح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84" name="Rectangle"/>
          <p:cNvSpPr>
            <a:spLocks/>
          </p:cNvSpPr>
          <p:nvPr/>
        </p:nvSpPr>
        <p:spPr>
          <a:xfrm>
            <a:off x="9827299" y="4949428"/>
            <a:ext cx="3803333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استخدام علامات واضحة مثل #إعلان أو #شراكة مدفوعة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85" name="Rounded rectangle"/>
          <p:cNvSpPr>
            <a:spLocks/>
          </p:cNvSpPr>
          <p:nvPr/>
        </p:nvSpPr>
        <p:spPr>
          <a:xfrm>
            <a:off x="5207556" y="4314230"/>
            <a:ext cx="4215408" cy="1476256"/>
          </a:xfrm>
          <a:prstGeom prst="roundRect">
            <a:avLst>
              <a:gd name="adj" fmla="val 32268"/>
            </a:avLst>
          </a:prstGeom>
          <a:solidFill>
            <a:srgbClr val="CCF1FF"/>
          </a:solidFill>
          <a:ln w="762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686" name="Rectangle"/>
          <p:cNvSpPr>
            <a:spLocks/>
          </p:cNvSpPr>
          <p:nvPr/>
        </p:nvSpPr>
        <p:spPr>
          <a:xfrm>
            <a:off x="6736080" y="4520208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التوقيت المبكر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87" name="Rectangle"/>
          <p:cNvSpPr>
            <a:spLocks/>
          </p:cNvSpPr>
          <p:nvPr/>
        </p:nvSpPr>
        <p:spPr>
          <a:xfrm>
            <a:off x="5413534" y="4949428"/>
            <a:ext cx="3803452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وضع الإفصاح في بداية المحتوى وليس في نهايته أو في التعليقات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88" name="Rounded rectangle"/>
          <p:cNvSpPr>
            <a:spLocks/>
          </p:cNvSpPr>
          <p:nvPr/>
        </p:nvSpPr>
        <p:spPr>
          <a:xfrm>
            <a:off x="793909" y="4314230"/>
            <a:ext cx="4215289" cy="1476256"/>
          </a:xfrm>
          <a:prstGeom prst="roundRect">
            <a:avLst>
              <a:gd name="adj" fmla="val 32268"/>
            </a:avLst>
          </a:prstGeom>
          <a:solidFill>
            <a:srgbClr val="CCF1FF"/>
          </a:solidFill>
          <a:ln w="7620" cap="flat" cmpd="sng">
            <a:solidFill>
              <a:srgbClr val="B2D7E5"/>
            </a:solidFill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689" name="Rectangle"/>
          <p:cNvSpPr>
            <a:spLocks/>
          </p:cNvSpPr>
          <p:nvPr/>
        </p:nvSpPr>
        <p:spPr>
          <a:xfrm>
            <a:off x="2322314" y="4520208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الوضوح اللغوي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90" name="Rectangle"/>
          <p:cNvSpPr>
            <a:spLocks/>
          </p:cNvSpPr>
          <p:nvPr/>
        </p:nvSpPr>
        <p:spPr>
          <a:xfrm>
            <a:off x="999887" y="4949428"/>
            <a:ext cx="3803333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استخدام لغة مباشرة يفهمها الجميع وليس مصطلحات غامضة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581548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4" name="Image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3166" y="36222"/>
            <a:ext cx="14412193" cy="815715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695" name="Rectangle"/>
          <p:cNvSpPr>
            <a:spLocks/>
          </p:cNvSpPr>
          <p:nvPr/>
        </p:nvSpPr>
        <p:spPr>
          <a:xfrm>
            <a:off x="5177492" y="1845468"/>
            <a:ext cx="8369856" cy="620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48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800" b="1" i="0" u="none" strike="noStrike" kern="1200" cap="none" spc="0" baseline="0">
                <a:solidFill>
                  <a:srgbClr val="000000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الأخبار المضللة والتلاعب بالعواطف</a:t>
            </a:r>
            <a:endParaRPr lang="zh-CN" altLang="en-US" sz="28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96" name="Rectangle"/>
          <p:cNvSpPr>
            <a:spLocks/>
          </p:cNvSpPr>
          <p:nvPr/>
        </p:nvSpPr>
        <p:spPr>
          <a:xfrm>
            <a:off x="793790" y="3482459"/>
            <a:ext cx="13042820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 rtl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نشر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معلومات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كاذبة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مضللة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التلاعب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بعواطف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الجمهور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خلال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قصص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ملفقة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أو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صور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محررة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بطريقة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خادعة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من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أخطر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الممارسات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العصر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الرقمي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هذه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الممارسات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لا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تضر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فقط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بسمعة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المؤسسة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،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بل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تضر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بالمجتمع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والثقة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العامة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في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 </a:t>
            </a:r>
            <a:r>
              <a:rPr lang="en-US" altLang="zh-CN" sz="1550" b="0" i="0" u="none" strike="noStrike" kern="1200" cap="none" spc="0" baseline="0" dirty="0" err="1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المعلومات</a:t>
            </a:r>
            <a:r>
              <a:rPr lang="en-US" altLang="zh-CN" sz="1550" b="0" i="0" u="none" strike="noStrike" kern="1200" cap="none" spc="0" baseline="0" dirty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.</a:t>
            </a:r>
            <a:endParaRPr lang="zh-CN" altLang="en-US" sz="1550" b="0" i="0" u="none" strike="noStrike" kern="1200" cap="none" spc="0" baseline="0" dirty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697" name="Image" descr="preencoded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33585" y="4340781"/>
            <a:ext cx="2303025" cy="142327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698" name="Rectangle"/>
          <p:cNvSpPr>
            <a:spLocks/>
          </p:cNvSpPr>
          <p:nvPr/>
        </p:nvSpPr>
        <p:spPr>
          <a:xfrm>
            <a:off x="8804672" y="4340781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الأخبار الكاذبة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699" name="Rectangle"/>
          <p:cNvSpPr>
            <a:spLocks/>
          </p:cNvSpPr>
          <p:nvPr/>
        </p:nvSpPr>
        <p:spPr>
          <a:xfrm>
            <a:off x="7439262" y="4770001"/>
            <a:ext cx="3846313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نشر معلومات غير صحيحة كحقائق، سواء بقصد أو بإهمال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pic>
        <p:nvPicPr>
          <p:cNvPr id="700" name="Image" descr="preencoded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8230" y="4340781"/>
            <a:ext cx="2303026" cy="142327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701" name="Rectangle"/>
          <p:cNvSpPr>
            <a:spLocks/>
          </p:cNvSpPr>
          <p:nvPr/>
        </p:nvSpPr>
        <p:spPr>
          <a:xfrm>
            <a:off x="2159318" y="4340781"/>
            <a:ext cx="2480905" cy="31015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9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التلاعب العاطفي</a:t>
            </a:r>
            <a:endParaRPr lang="zh-CN" altLang="en-US" sz="19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702" name="Rectangle"/>
          <p:cNvSpPr>
            <a:spLocks/>
          </p:cNvSpPr>
          <p:nvPr/>
        </p:nvSpPr>
        <p:spPr>
          <a:xfrm>
            <a:off x="793790" y="4770001"/>
            <a:ext cx="3846433" cy="635078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55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استغلال مخاوف أو آمال الناس بطريقة غير عادلة لتحقيق أهداف تجارية</a:t>
            </a:r>
            <a:endParaRPr lang="zh-CN" altLang="en-US" sz="15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195927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1" name="Image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205843" y="5300049"/>
            <a:ext cx="4070388" cy="2760906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712" name="Rectangle"/>
          <p:cNvSpPr>
            <a:spLocks/>
          </p:cNvSpPr>
          <p:nvPr/>
        </p:nvSpPr>
        <p:spPr>
          <a:xfrm flipV="1">
            <a:off x="3094521" y="395240"/>
            <a:ext cx="11535878" cy="45719"/>
          </a:xfrm>
          <a:prstGeom prst="rect">
            <a:avLst/>
          </a:prstGeom>
          <a:solidFill>
            <a:schemeClr val="tx1"/>
          </a:solidFill>
          <a:ln w="12700" cap="flat" cmpd="sng">
            <a:noFill/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pic>
        <p:nvPicPr>
          <p:cNvPr id="713" name="Image"/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-34336" y="-101852"/>
            <a:ext cx="2929409" cy="136783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714" name="Rectangle"/>
          <p:cNvSpPr>
            <a:spLocks/>
          </p:cNvSpPr>
          <p:nvPr/>
        </p:nvSpPr>
        <p:spPr>
          <a:xfrm>
            <a:off x="2238942" y="1081763"/>
            <a:ext cx="10510206" cy="88391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  <a:spAutoFit/>
          </a:bodyPr>
          <a:lstStyle/>
          <a:p>
            <a:pPr marL="0" indent="0" algn="ctr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880" b="1" i="0" u="none" strike="noStrike" kern="1200" cap="none" spc="0" baseline="0">
                <a:solidFill>
                  <a:srgbClr val="00B0F0"/>
                </a:solidFill>
                <a:latin typeface="Alexandria" pitchFamily="2" charset="-78"/>
                <a:ea typeface="等线" charset="0"/>
                <a:cs typeface="Alexandria" pitchFamily="2" charset="-78"/>
              </a:rPr>
              <a:t>ما تم تناوله في المحاضرة التاسعة</a:t>
            </a:r>
            <a:endParaRPr lang="en-US" altLang="zh-CN" sz="2880" b="1" i="0" u="none" strike="noStrike" kern="1200" cap="none" spc="0" baseline="0">
              <a:solidFill>
                <a:srgbClr val="002060"/>
              </a:solidFill>
              <a:latin typeface="Alexandria" pitchFamily="2" charset="-78"/>
              <a:ea typeface="等线" charset="0"/>
              <a:cs typeface="Alexandria" pitchFamily="2" charset="-78"/>
            </a:endParaRPr>
          </a:p>
          <a:p>
            <a:pPr marL="0" indent="0" algn="l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zh-CN" altLang="en-US" sz="1920" b="0" i="0" u="none" strike="noStrike" kern="1200" cap="none" spc="0" baseline="0">
              <a:solidFill>
                <a:srgbClr val="000000"/>
              </a:solidFill>
              <a:latin typeface="Times New Roman" pitchFamily="18" charset="0"/>
              <a:ea typeface="等线" charset="0"/>
              <a:cs typeface="Times New Roman" pitchFamily="18" charset="0"/>
            </a:endParaRPr>
          </a:p>
        </p:txBody>
      </p:sp>
      <p:pic>
        <p:nvPicPr>
          <p:cNvPr id="715" name="Image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664"/>
          <a:stretch>
            <a:fillRect/>
          </a:stretch>
        </p:blipFill>
        <p:spPr>
          <a:xfrm>
            <a:off x="-322794" y="1624576"/>
            <a:ext cx="15345458" cy="365377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716" name="Rectangle"/>
          <p:cNvSpPr>
            <a:spLocks/>
          </p:cNvSpPr>
          <p:nvPr/>
        </p:nvSpPr>
        <p:spPr>
          <a:xfrm>
            <a:off x="8960" y="3610607"/>
            <a:ext cx="3121573" cy="36234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  <a:spAutoFit/>
          </a:bodyPr>
          <a:lstStyle/>
          <a:p>
            <a:pPr marL="0" indent="0" algn="r" defTabSz="45720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7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تجاوز المقاييس الوهمية</a:t>
            </a:r>
            <a:endParaRPr lang="zh-CN" altLang="en-US" sz="1750" b="0" i="0" u="none" strike="noStrike" kern="1200" cap="none" spc="0" baseline="0">
              <a:solidFill>
                <a:srgbClr val="000000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717" name="Rectangle"/>
          <p:cNvSpPr>
            <a:spLocks/>
          </p:cNvSpPr>
          <p:nvPr/>
        </p:nvSpPr>
        <p:spPr>
          <a:xfrm>
            <a:off x="3849989" y="3969841"/>
            <a:ext cx="3121572" cy="510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  <a:spAutoFit/>
          </a:bodyPr>
          <a:lstStyle/>
          <a:p>
            <a:pPr marL="0" indent="0" algn="ctr" defTabSz="109728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40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الالتزام بالصدق والدقة في نقل المعلومات، والشفافية الكاملة</a:t>
            </a:r>
            <a:endParaRPr lang="zh-CN" altLang="en-US" sz="1600" b="0" i="0" u="none" strike="noStrike" kern="1200" cap="none" spc="0" baseline="0">
              <a:solidFill>
                <a:srgbClr val="002060"/>
              </a:solidFill>
              <a:latin typeface="Alexandria" pitchFamily="2" charset="-78"/>
              <a:ea typeface="等线" charset="0"/>
              <a:cs typeface="Alexandria" pitchFamily="2" charset="-78"/>
            </a:endParaRPr>
          </a:p>
        </p:txBody>
      </p:sp>
      <p:sp>
        <p:nvSpPr>
          <p:cNvPr id="718" name="Rectangle"/>
          <p:cNvSpPr>
            <a:spLocks/>
          </p:cNvSpPr>
          <p:nvPr/>
        </p:nvSpPr>
        <p:spPr>
          <a:xfrm>
            <a:off x="7434857" y="3960954"/>
            <a:ext cx="3121572" cy="72009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  <a:spAutoFit/>
          </a:bodyPr>
          <a:lstStyle/>
          <a:p>
            <a:pPr marL="0" indent="0" algn="ctr" defTabSz="109728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40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تقدير ذكاء الجمهور، احترام وقته، عدم استغلال ضعفه، وحماية بياناته</a:t>
            </a:r>
            <a:endParaRPr lang="zh-CN" altLang="en-US" sz="1600" b="0" i="0" u="none" strike="noStrike" kern="1200" cap="none" spc="0" baseline="0">
              <a:solidFill>
                <a:srgbClr val="002060"/>
              </a:solidFill>
              <a:latin typeface="Alexandria" pitchFamily="2" charset="-78"/>
              <a:ea typeface="等线" charset="0"/>
              <a:cs typeface="Alexandria" pitchFamily="2" charset="-78"/>
            </a:endParaRPr>
          </a:p>
        </p:txBody>
      </p:sp>
      <p:sp>
        <p:nvSpPr>
          <p:cNvPr id="719" name="Rectangle"/>
          <p:cNvSpPr>
            <a:spLocks/>
          </p:cNvSpPr>
          <p:nvPr/>
        </p:nvSpPr>
        <p:spPr>
          <a:xfrm>
            <a:off x="11019725" y="3926806"/>
            <a:ext cx="3121573" cy="510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  <a:spAutoFit/>
          </a:bodyPr>
          <a:lstStyle/>
          <a:p>
            <a:pPr marL="0" indent="0" algn="ctr" defTabSz="109728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40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التمييز بين بناء الصورة الذهنية الإيجابية القائمة على الحقائق</a:t>
            </a:r>
            <a:endParaRPr lang="zh-CN" altLang="en-US" sz="1600" b="0" i="0" u="none" strike="noStrike" kern="1200" cap="none" spc="0" baseline="0">
              <a:solidFill>
                <a:srgbClr val="002060"/>
              </a:solidFill>
              <a:latin typeface="Alexandria" pitchFamily="2" charset="-78"/>
              <a:ea typeface="等线" charset="0"/>
              <a:cs typeface="Alexandria" pitchFamily="2" charset="-78"/>
            </a:endParaRPr>
          </a:p>
        </p:txBody>
      </p:sp>
      <p:grpSp>
        <p:nvGrpSpPr>
          <p:cNvPr id="725" name="Combination"/>
          <p:cNvGrpSpPr>
            <a:grpSpLocks/>
          </p:cNvGrpSpPr>
          <p:nvPr/>
        </p:nvGrpSpPr>
        <p:grpSpPr>
          <a:xfrm>
            <a:off x="5922696" y="2901126"/>
            <a:ext cx="441102" cy="441102"/>
            <a:chOff x="5922696" y="2901126"/>
            <a:chExt cx="441102" cy="441102"/>
          </a:xfrm>
        </p:grpSpPr>
        <p:sp>
          <p:nvSpPr>
            <p:cNvPr id="720" name="曲线"/>
            <p:cNvSpPr>
              <a:spLocks/>
            </p:cNvSpPr>
            <p:nvPr/>
          </p:nvSpPr>
          <p:spPr>
            <a:xfrm>
              <a:off x="6091623" y="2901126"/>
              <a:ext cx="102056" cy="102093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0677" y="7"/>
                  </a:moveTo>
                  <a:cubicBezTo>
                    <a:pt x="4964" y="7"/>
                    <a:pt x="0" y="4970"/>
                    <a:pt x="0" y="10926"/>
                  </a:cubicBezTo>
                  <a:cubicBezTo>
                    <a:pt x="0" y="16637"/>
                    <a:pt x="4964" y="21600"/>
                    <a:pt x="10677" y="21600"/>
                  </a:cubicBezTo>
                  <a:cubicBezTo>
                    <a:pt x="16635" y="21600"/>
                    <a:pt x="21600" y="16637"/>
                    <a:pt x="21600" y="10926"/>
                  </a:cubicBezTo>
                  <a:cubicBezTo>
                    <a:pt x="21600" y="4970"/>
                    <a:pt x="16879" y="7"/>
                    <a:pt x="10677" y="7"/>
                  </a:cubicBezTo>
                  <a:close/>
                </a:path>
              </a:pathLst>
            </a:custGeom>
            <a:solidFill>
              <a:srgbClr val="5F7D95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21" name="曲线"/>
            <p:cNvSpPr>
              <a:spLocks/>
            </p:cNvSpPr>
            <p:nvPr/>
          </p:nvSpPr>
          <p:spPr>
            <a:xfrm>
              <a:off x="6051709" y="3000837"/>
              <a:ext cx="181884" cy="106785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3625" y="7"/>
                  </a:moveTo>
                  <a:cubicBezTo>
                    <a:pt x="1397" y="3328"/>
                    <a:pt x="4" y="8314"/>
                    <a:pt x="4" y="13533"/>
                  </a:cubicBezTo>
                  <a:lnTo>
                    <a:pt x="4" y="18986"/>
                  </a:lnTo>
                  <a:cubicBezTo>
                    <a:pt x="4" y="20410"/>
                    <a:pt x="698" y="21600"/>
                    <a:pt x="1534" y="21600"/>
                  </a:cubicBezTo>
                  <a:lnTo>
                    <a:pt x="19924" y="21600"/>
                  </a:lnTo>
                  <a:cubicBezTo>
                    <a:pt x="20901" y="21600"/>
                    <a:pt x="21595" y="20410"/>
                    <a:pt x="21595" y="18986"/>
                  </a:cubicBezTo>
                  <a:lnTo>
                    <a:pt x="21595" y="14008"/>
                  </a:lnTo>
                  <a:cubicBezTo>
                    <a:pt x="21595" y="8548"/>
                    <a:pt x="20202" y="3562"/>
                    <a:pt x="17837" y="241"/>
                  </a:cubicBezTo>
                  <a:cubicBezTo>
                    <a:pt x="16161" y="3562"/>
                    <a:pt x="13795" y="5934"/>
                    <a:pt x="10731" y="5934"/>
                  </a:cubicBezTo>
                  <a:cubicBezTo>
                    <a:pt x="7945" y="5934"/>
                    <a:pt x="5297" y="3562"/>
                    <a:pt x="3625" y="7"/>
                  </a:cubicBezTo>
                  <a:close/>
                </a:path>
              </a:pathLst>
            </a:custGeom>
            <a:solidFill>
              <a:srgbClr val="5F7D95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22" name="曲线"/>
            <p:cNvSpPr>
              <a:spLocks/>
            </p:cNvSpPr>
            <p:nvPr/>
          </p:nvSpPr>
          <p:spPr>
            <a:xfrm>
              <a:off x="6259359" y="3185030"/>
              <a:ext cx="104439" cy="156044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0" y="0"/>
                  </a:moveTo>
                  <a:lnTo>
                    <a:pt x="0" y="21594"/>
                  </a:lnTo>
                  <a:lnTo>
                    <a:pt x="18927" y="21594"/>
                  </a:lnTo>
                  <a:cubicBezTo>
                    <a:pt x="20383" y="21594"/>
                    <a:pt x="21592" y="20785"/>
                    <a:pt x="21592" y="19811"/>
                  </a:cubicBezTo>
                  <a:lnTo>
                    <a:pt x="21592" y="1623"/>
                  </a:lnTo>
                  <a:cubicBezTo>
                    <a:pt x="21353" y="814"/>
                    <a:pt x="20383" y="0"/>
                    <a:pt x="18927" y="0"/>
                  </a:cubicBezTo>
                  <a:close/>
                </a:path>
              </a:pathLst>
            </a:custGeom>
            <a:solidFill>
              <a:srgbClr val="5F7D95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23" name="曲线"/>
            <p:cNvSpPr>
              <a:spLocks/>
            </p:cNvSpPr>
            <p:nvPr/>
          </p:nvSpPr>
          <p:spPr>
            <a:xfrm>
              <a:off x="5922696" y="3236635"/>
              <a:ext cx="104439" cy="104439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2672" y="0"/>
                  </a:moveTo>
                  <a:cubicBezTo>
                    <a:pt x="1216" y="0"/>
                    <a:pt x="0" y="1455"/>
                    <a:pt x="0" y="2672"/>
                  </a:cubicBezTo>
                  <a:lnTo>
                    <a:pt x="0" y="18927"/>
                  </a:lnTo>
                  <a:cubicBezTo>
                    <a:pt x="0" y="20622"/>
                    <a:pt x="1216" y="21592"/>
                    <a:pt x="2672" y="21592"/>
                  </a:cubicBezTo>
                  <a:lnTo>
                    <a:pt x="21592" y="21592"/>
                  </a:lnTo>
                  <a:lnTo>
                    <a:pt x="21592" y="0"/>
                  </a:lnTo>
                  <a:close/>
                </a:path>
              </a:pathLst>
            </a:custGeom>
            <a:solidFill>
              <a:srgbClr val="5F7D95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24" name="曲线"/>
            <p:cNvSpPr>
              <a:spLocks/>
            </p:cNvSpPr>
            <p:nvPr/>
          </p:nvSpPr>
          <p:spPr>
            <a:xfrm>
              <a:off x="6051709" y="3134579"/>
              <a:ext cx="181884" cy="207650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0903" y="5333"/>
                  </a:moveTo>
                  <a:cubicBezTo>
                    <a:pt x="11151" y="5333"/>
                    <a:pt x="11416" y="5391"/>
                    <a:pt x="11704" y="5491"/>
                  </a:cubicBezTo>
                  <a:cubicBezTo>
                    <a:pt x="12124" y="5615"/>
                    <a:pt x="12539" y="6224"/>
                    <a:pt x="12539" y="6711"/>
                  </a:cubicBezTo>
                  <a:lnTo>
                    <a:pt x="12539" y="13544"/>
                  </a:lnTo>
                  <a:lnTo>
                    <a:pt x="14074" y="13544"/>
                  </a:lnTo>
                  <a:cubicBezTo>
                    <a:pt x="14909" y="13544"/>
                    <a:pt x="15604" y="14155"/>
                    <a:pt x="15604" y="14888"/>
                  </a:cubicBezTo>
                  <a:cubicBezTo>
                    <a:pt x="15604" y="15620"/>
                    <a:pt x="14768" y="16108"/>
                    <a:pt x="13932" y="16108"/>
                  </a:cubicBezTo>
                  <a:lnTo>
                    <a:pt x="7804" y="16108"/>
                  </a:lnTo>
                  <a:cubicBezTo>
                    <a:pt x="6968" y="16108"/>
                    <a:pt x="6274" y="15499"/>
                    <a:pt x="6274" y="14764"/>
                  </a:cubicBezTo>
                  <a:cubicBezTo>
                    <a:pt x="6274" y="14032"/>
                    <a:pt x="6968" y="13423"/>
                    <a:pt x="7804" y="13423"/>
                  </a:cubicBezTo>
                  <a:lnTo>
                    <a:pt x="9338" y="13423"/>
                  </a:lnTo>
                  <a:lnTo>
                    <a:pt x="9338" y="9884"/>
                  </a:lnTo>
                  <a:lnTo>
                    <a:pt x="8781" y="10372"/>
                  </a:lnTo>
                  <a:cubicBezTo>
                    <a:pt x="8569" y="10557"/>
                    <a:pt x="8189" y="10647"/>
                    <a:pt x="7804" y="10647"/>
                  </a:cubicBezTo>
                  <a:cubicBezTo>
                    <a:pt x="7424" y="10647"/>
                    <a:pt x="7039" y="10557"/>
                    <a:pt x="6831" y="10372"/>
                  </a:cubicBezTo>
                  <a:cubicBezTo>
                    <a:pt x="6274" y="9884"/>
                    <a:pt x="6274" y="8908"/>
                    <a:pt x="6831" y="8543"/>
                  </a:cubicBezTo>
                  <a:lnTo>
                    <a:pt x="9895" y="5735"/>
                  </a:lnTo>
                  <a:cubicBezTo>
                    <a:pt x="10222" y="5449"/>
                    <a:pt x="10545" y="5333"/>
                    <a:pt x="10903" y="5333"/>
                  </a:cubicBezTo>
                </a:path>
                <a:path w="21600" h="21600">
                  <a:moveTo>
                    <a:pt x="1534" y="0"/>
                  </a:moveTo>
                  <a:cubicBezTo>
                    <a:pt x="698" y="0"/>
                    <a:pt x="4" y="611"/>
                    <a:pt x="4" y="1343"/>
                  </a:cubicBezTo>
                  <a:lnTo>
                    <a:pt x="4" y="21600"/>
                  </a:lnTo>
                  <a:lnTo>
                    <a:pt x="21458" y="21600"/>
                  </a:lnTo>
                  <a:cubicBezTo>
                    <a:pt x="21595" y="12568"/>
                    <a:pt x="21595" y="10372"/>
                    <a:pt x="21595" y="1343"/>
                  </a:cubicBezTo>
                  <a:cubicBezTo>
                    <a:pt x="21595" y="611"/>
                    <a:pt x="20901" y="0"/>
                    <a:pt x="20065" y="0"/>
                  </a:cubicBezTo>
                  <a:close/>
                </a:path>
              </a:pathLst>
            </a:custGeom>
            <a:solidFill>
              <a:srgbClr val="5F7D95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37" name="Combination"/>
          <p:cNvGrpSpPr>
            <a:grpSpLocks/>
          </p:cNvGrpSpPr>
          <p:nvPr/>
        </p:nvGrpSpPr>
        <p:grpSpPr>
          <a:xfrm>
            <a:off x="2355132" y="2899122"/>
            <a:ext cx="441254" cy="373911"/>
            <a:chOff x="2355132" y="2899122"/>
            <a:chExt cx="441254" cy="373911"/>
          </a:xfrm>
        </p:grpSpPr>
        <p:sp>
          <p:nvSpPr>
            <p:cNvPr id="726" name="曲线"/>
            <p:cNvSpPr>
              <a:spLocks/>
            </p:cNvSpPr>
            <p:nvPr/>
          </p:nvSpPr>
          <p:spPr>
            <a:xfrm>
              <a:off x="2355132" y="3031075"/>
              <a:ext cx="52261" cy="22541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5288" y="0"/>
                  </a:moveTo>
                  <a:cubicBezTo>
                    <a:pt x="2405" y="0"/>
                    <a:pt x="0" y="4707"/>
                    <a:pt x="0" y="11261"/>
                  </a:cubicBezTo>
                  <a:cubicBezTo>
                    <a:pt x="0" y="16892"/>
                    <a:pt x="2405" y="21600"/>
                    <a:pt x="5288" y="21600"/>
                  </a:cubicBezTo>
                  <a:lnTo>
                    <a:pt x="15841" y="21600"/>
                  </a:lnTo>
                  <a:cubicBezTo>
                    <a:pt x="19194" y="21600"/>
                    <a:pt x="21600" y="16892"/>
                    <a:pt x="21600" y="11261"/>
                  </a:cubicBezTo>
                  <a:cubicBezTo>
                    <a:pt x="21112" y="4707"/>
                    <a:pt x="18233" y="0"/>
                    <a:pt x="15841" y="0"/>
                  </a:cubicBezTo>
                  <a:close/>
                </a:path>
              </a:pathLst>
            </a:custGeom>
            <a:solidFill>
              <a:srgbClr val="5F7D95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27" name="曲线"/>
            <p:cNvSpPr>
              <a:spLocks/>
            </p:cNvSpPr>
            <p:nvPr/>
          </p:nvSpPr>
          <p:spPr>
            <a:xfrm>
              <a:off x="2357457" y="2957605"/>
              <a:ext cx="46470" cy="37248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6679" y="0"/>
                  </a:moveTo>
                  <a:cubicBezTo>
                    <a:pt x="5121" y="0"/>
                    <a:pt x="3511" y="576"/>
                    <a:pt x="2157" y="1712"/>
                  </a:cubicBezTo>
                  <a:cubicBezTo>
                    <a:pt x="0" y="3984"/>
                    <a:pt x="0" y="7951"/>
                    <a:pt x="2157" y="10800"/>
                  </a:cubicBezTo>
                  <a:lnTo>
                    <a:pt x="10790" y="19887"/>
                  </a:lnTo>
                  <a:cubicBezTo>
                    <a:pt x="11870" y="21023"/>
                    <a:pt x="13362" y="21581"/>
                    <a:pt x="14901" y="21581"/>
                  </a:cubicBezTo>
                  <a:cubicBezTo>
                    <a:pt x="16459" y="21581"/>
                    <a:pt x="18088" y="21023"/>
                    <a:pt x="19423" y="19887"/>
                  </a:cubicBezTo>
                  <a:cubicBezTo>
                    <a:pt x="21584" y="18174"/>
                    <a:pt x="21584" y="13630"/>
                    <a:pt x="19423" y="10800"/>
                  </a:cubicBezTo>
                  <a:lnTo>
                    <a:pt x="10790" y="1712"/>
                  </a:lnTo>
                  <a:cubicBezTo>
                    <a:pt x="9713" y="576"/>
                    <a:pt x="8237" y="0"/>
                    <a:pt x="6679" y="0"/>
                  </a:cubicBezTo>
                  <a:close/>
                </a:path>
              </a:pathLst>
            </a:custGeom>
            <a:solidFill>
              <a:srgbClr val="5F7D95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28" name="曲线"/>
            <p:cNvSpPr>
              <a:spLocks/>
            </p:cNvSpPr>
            <p:nvPr/>
          </p:nvSpPr>
          <p:spPr>
            <a:xfrm>
              <a:off x="2357457" y="3089093"/>
              <a:ext cx="46470" cy="37994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5108" y="17"/>
                  </a:moveTo>
                  <a:cubicBezTo>
                    <a:pt x="13636" y="17"/>
                    <a:pt x="12144" y="706"/>
                    <a:pt x="10790" y="2103"/>
                  </a:cubicBezTo>
                  <a:lnTo>
                    <a:pt x="2157" y="11012"/>
                  </a:lnTo>
                  <a:cubicBezTo>
                    <a:pt x="0" y="13239"/>
                    <a:pt x="0" y="17145"/>
                    <a:pt x="2157" y="19920"/>
                  </a:cubicBezTo>
                  <a:cubicBezTo>
                    <a:pt x="3237" y="21034"/>
                    <a:pt x="4729" y="21600"/>
                    <a:pt x="6268" y="21600"/>
                  </a:cubicBezTo>
                  <a:cubicBezTo>
                    <a:pt x="7826" y="21600"/>
                    <a:pt x="9439" y="21034"/>
                    <a:pt x="10790" y="19920"/>
                  </a:cubicBezTo>
                  <a:lnTo>
                    <a:pt x="19423" y="11012"/>
                  </a:lnTo>
                  <a:cubicBezTo>
                    <a:pt x="21584" y="8784"/>
                    <a:pt x="21584" y="4878"/>
                    <a:pt x="19423" y="2103"/>
                  </a:cubicBezTo>
                  <a:cubicBezTo>
                    <a:pt x="18088" y="706"/>
                    <a:pt x="16596" y="17"/>
                    <a:pt x="15108" y="17"/>
                  </a:cubicBezTo>
                  <a:close/>
                </a:path>
              </a:pathLst>
            </a:custGeom>
            <a:solidFill>
              <a:srgbClr val="5F7D95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29" name="曲线"/>
            <p:cNvSpPr>
              <a:spLocks/>
            </p:cNvSpPr>
            <p:nvPr/>
          </p:nvSpPr>
          <p:spPr>
            <a:xfrm>
              <a:off x="2744130" y="3031075"/>
              <a:ext cx="52256" cy="22541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5285" y="0"/>
                  </a:moveTo>
                  <a:cubicBezTo>
                    <a:pt x="2408" y="0"/>
                    <a:pt x="0" y="4707"/>
                    <a:pt x="0" y="11261"/>
                  </a:cubicBezTo>
                  <a:cubicBezTo>
                    <a:pt x="0" y="16892"/>
                    <a:pt x="2408" y="21600"/>
                    <a:pt x="5285" y="21600"/>
                  </a:cubicBezTo>
                  <a:lnTo>
                    <a:pt x="16314" y="21600"/>
                  </a:lnTo>
                  <a:cubicBezTo>
                    <a:pt x="19191" y="21600"/>
                    <a:pt x="21600" y="16892"/>
                    <a:pt x="21600" y="11261"/>
                  </a:cubicBezTo>
                  <a:cubicBezTo>
                    <a:pt x="21600" y="4707"/>
                    <a:pt x="19191" y="0"/>
                    <a:pt x="16314" y="0"/>
                  </a:cubicBezTo>
                  <a:close/>
                </a:path>
              </a:pathLst>
            </a:custGeom>
            <a:solidFill>
              <a:srgbClr val="5F7D95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30" name="曲线"/>
            <p:cNvSpPr>
              <a:spLocks/>
            </p:cNvSpPr>
            <p:nvPr/>
          </p:nvSpPr>
          <p:spPr>
            <a:xfrm>
              <a:off x="2746446" y="2957605"/>
              <a:ext cx="46470" cy="37994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5519" y="0"/>
                  </a:moveTo>
                  <a:cubicBezTo>
                    <a:pt x="13910" y="0"/>
                    <a:pt x="12144" y="565"/>
                    <a:pt x="10790" y="1679"/>
                  </a:cubicBezTo>
                  <a:lnTo>
                    <a:pt x="2157" y="10587"/>
                  </a:lnTo>
                  <a:cubicBezTo>
                    <a:pt x="0" y="12815"/>
                    <a:pt x="0" y="16703"/>
                    <a:pt x="2157" y="19496"/>
                  </a:cubicBezTo>
                  <a:cubicBezTo>
                    <a:pt x="3511" y="20893"/>
                    <a:pt x="5003" y="21582"/>
                    <a:pt x="6472" y="21582"/>
                  </a:cubicBezTo>
                  <a:cubicBezTo>
                    <a:pt x="7963" y="21582"/>
                    <a:pt x="9455" y="20893"/>
                    <a:pt x="10790" y="19496"/>
                  </a:cubicBezTo>
                  <a:lnTo>
                    <a:pt x="19423" y="10587"/>
                  </a:lnTo>
                  <a:cubicBezTo>
                    <a:pt x="21584" y="8360"/>
                    <a:pt x="21584" y="4454"/>
                    <a:pt x="19423" y="1679"/>
                  </a:cubicBezTo>
                  <a:cubicBezTo>
                    <a:pt x="18620" y="565"/>
                    <a:pt x="17144" y="0"/>
                    <a:pt x="15519" y="0"/>
                  </a:cubicBezTo>
                  <a:close/>
                </a:path>
              </a:pathLst>
            </a:custGeom>
            <a:solidFill>
              <a:srgbClr val="5F7D95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31" name="曲线"/>
            <p:cNvSpPr>
              <a:spLocks/>
            </p:cNvSpPr>
            <p:nvPr/>
          </p:nvSpPr>
          <p:spPr>
            <a:xfrm>
              <a:off x="2746446" y="3089839"/>
              <a:ext cx="46470" cy="37248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6679" y="0"/>
                  </a:moveTo>
                  <a:cubicBezTo>
                    <a:pt x="5140" y="0"/>
                    <a:pt x="3511" y="576"/>
                    <a:pt x="2157" y="1712"/>
                  </a:cubicBezTo>
                  <a:cubicBezTo>
                    <a:pt x="0" y="3984"/>
                    <a:pt x="0" y="7951"/>
                    <a:pt x="2157" y="10800"/>
                  </a:cubicBezTo>
                  <a:lnTo>
                    <a:pt x="10790" y="19887"/>
                  </a:lnTo>
                  <a:cubicBezTo>
                    <a:pt x="11870" y="21023"/>
                    <a:pt x="13362" y="21600"/>
                    <a:pt x="14920" y="21600"/>
                  </a:cubicBezTo>
                  <a:cubicBezTo>
                    <a:pt x="16459" y="21600"/>
                    <a:pt x="18088" y="21023"/>
                    <a:pt x="19423" y="19887"/>
                  </a:cubicBezTo>
                  <a:cubicBezTo>
                    <a:pt x="21584" y="18192"/>
                    <a:pt x="21584" y="13648"/>
                    <a:pt x="19423" y="10800"/>
                  </a:cubicBezTo>
                  <a:lnTo>
                    <a:pt x="10790" y="1712"/>
                  </a:lnTo>
                  <a:cubicBezTo>
                    <a:pt x="9713" y="576"/>
                    <a:pt x="8237" y="0"/>
                    <a:pt x="6679" y="0"/>
                  </a:cubicBezTo>
                  <a:close/>
                </a:path>
              </a:pathLst>
            </a:custGeom>
            <a:solidFill>
              <a:srgbClr val="5F7D95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32" name="曲线"/>
            <p:cNvSpPr>
              <a:spLocks/>
            </p:cNvSpPr>
            <p:nvPr/>
          </p:nvSpPr>
          <p:spPr>
            <a:xfrm>
              <a:off x="2413188" y="2899122"/>
              <a:ext cx="317040" cy="262259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0932" y="0"/>
                  </a:moveTo>
                  <a:cubicBezTo>
                    <a:pt x="10220" y="0"/>
                    <a:pt x="9499" y="71"/>
                    <a:pt x="8781" y="220"/>
                  </a:cubicBezTo>
                  <a:cubicBezTo>
                    <a:pt x="4826" y="1026"/>
                    <a:pt x="1581" y="4414"/>
                    <a:pt x="632" y="8447"/>
                  </a:cubicBezTo>
                  <a:cubicBezTo>
                    <a:pt x="0" y="11917"/>
                    <a:pt x="871" y="15466"/>
                    <a:pt x="3166" y="17968"/>
                  </a:cubicBezTo>
                  <a:cubicBezTo>
                    <a:pt x="4035" y="18936"/>
                    <a:pt x="4590" y="20306"/>
                    <a:pt x="4826" y="21597"/>
                  </a:cubicBezTo>
                  <a:lnTo>
                    <a:pt x="7595" y="21597"/>
                  </a:lnTo>
                  <a:lnTo>
                    <a:pt x="7595" y="13531"/>
                  </a:lnTo>
                  <a:cubicBezTo>
                    <a:pt x="7595" y="13208"/>
                    <a:pt x="10205" y="8043"/>
                    <a:pt x="10363" y="7802"/>
                  </a:cubicBezTo>
                  <a:cubicBezTo>
                    <a:pt x="10521" y="7479"/>
                    <a:pt x="10840" y="7318"/>
                    <a:pt x="11156" y="7318"/>
                  </a:cubicBezTo>
                  <a:cubicBezTo>
                    <a:pt x="11472" y="7318"/>
                    <a:pt x="11789" y="7479"/>
                    <a:pt x="11947" y="7802"/>
                  </a:cubicBezTo>
                  <a:cubicBezTo>
                    <a:pt x="12183" y="8043"/>
                    <a:pt x="14714" y="13208"/>
                    <a:pt x="14714" y="13531"/>
                  </a:cubicBezTo>
                  <a:lnTo>
                    <a:pt x="14714" y="21597"/>
                  </a:lnTo>
                  <a:lnTo>
                    <a:pt x="17484" y="21597"/>
                  </a:lnTo>
                  <a:cubicBezTo>
                    <a:pt x="17720" y="20306"/>
                    <a:pt x="18275" y="18936"/>
                    <a:pt x="19146" y="17886"/>
                  </a:cubicBezTo>
                  <a:cubicBezTo>
                    <a:pt x="20728" y="16030"/>
                    <a:pt x="21597" y="13531"/>
                    <a:pt x="21597" y="10867"/>
                  </a:cubicBezTo>
                  <a:cubicBezTo>
                    <a:pt x="21597" y="7641"/>
                    <a:pt x="20254" y="4576"/>
                    <a:pt x="17642" y="2396"/>
                  </a:cubicBezTo>
                  <a:cubicBezTo>
                    <a:pt x="15744" y="837"/>
                    <a:pt x="13376" y="0"/>
                    <a:pt x="10932" y="0"/>
                  </a:cubicBezTo>
                  <a:close/>
                </a:path>
              </a:pathLst>
            </a:custGeom>
            <a:solidFill>
              <a:srgbClr val="5F7D95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33" name="曲线"/>
            <p:cNvSpPr>
              <a:spLocks/>
            </p:cNvSpPr>
            <p:nvPr/>
          </p:nvSpPr>
          <p:spPr>
            <a:xfrm>
              <a:off x="2549042" y="3081009"/>
              <a:ext cx="52302" cy="81336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0" y="8"/>
                  </a:moveTo>
                  <a:lnTo>
                    <a:pt x="0" y="21600"/>
                  </a:lnTo>
                  <a:lnTo>
                    <a:pt x="21585" y="21600"/>
                  </a:lnTo>
                  <a:lnTo>
                    <a:pt x="21585" y="8"/>
                  </a:lnTo>
                  <a:cubicBezTo>
                    <a:pt x="18235" y="784"/>
                    <a:pt x="14401" y="1048"/>
                    <a:pt x="11035" y="1048"/>
                  </a:cubicBezTo>
                  <a:cubicBezTo>
                    <a:pt x="7198" y="1048"/>
                    <a:pt x="3836" y="784"/>
                    <a:pt x="0" y="8"/>
                  </a:cubicBezTo>
                  <a:close/>
                </a:path>
              </a:pathLst>
            </a:custGeom>
            <a:solidFill>
              <a:srgbClr val="5F7D95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34" name="曲线"/>
            <p:cNvSpPr>
              <a:spLocks/>
            </p:cNvSpPr>
            <p:nvPr/>
          </p:nvSpPr>
          <p:spPr>
            <a:xfrm>
              <a:off x="2485159" y="3184856"/>
              <a:ext cx="182330" cy="43124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4" y="0"/>
                  </a:moveTo>
                  <a:lnTo>
                    <a:pt x="4" y="5403"/>
                  </a:lnTo>
                  <a:cubicBezTo>
                    <a:pt x="4" y="14732"/>
                    <a:pt x="2064" y="21600"/>
                    <a:pt x="4680" y="21600"/>
                  </a:cubicBezTo>
                  <a:lnTo>
                    <a:pt x="16923" y="21600"/>
                  </a:lnTo>
                  <a:cubicBezTo>
                    <a:pt x="19535" y="21600"/>
                    <a:pt x="21600" y="14732"/>
                    <a:pt x="21600" y="5403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rgbClr val="5F7D95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35" name="曲线"/>
            <p:cNvSpPr>
              <a:spLocks/>
            </p:cNvSpPr>
            <p:nvPr/>
          </p:nvSpPr>
          <p:spPr>
            <a:xfrm>
              <a:off x="2553684" y="3024205"/>
              <a:ext cx="42978" cy="38958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1096" y="17"/>
                  </a:moveTo>
                  <a:lnTo>
                    <a:pt x="0" y="19565"/>
                  </a:lnTo>
                  <a:cubicBezTo>
                    <a:pt x="3501" y="20927"/>
                    <a:pt x="7150" y="21600"/>
                    <a:pt x="10800" y="21600"/>
                  </a:cubicBezTo>
                  <a:cubicBezTo>
                    <a:pt x="14449" y="21600"/>
                    <a:pt x="18098" y="20927"/>
                    <a:pt x="21600" y="19565"/>
                  </a:cubicBezTo>
                  <a:lnTo>
                    <a:pt x="11096" y="17"/>
                  </a:lnTo>
                  <a:close/>
                </a:path>
              </a:pathLst>
            </a:custGeom>
            <a:solidFill>
              <a:srgbClr val="5F7D95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36" name="曲线"/>
            <p:cNvSpPr>
              <a:spLocks/>
            </p:cNvSpPr>
            <p:nvPr/>
          </p:nvSpPr>
          <p:spPr>
            <a:xfrm>
              <a:off x="2513031" y="3250491"/>
              <a:ext cx="125464" cy="22541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5" y="0"/>
                  </a:moveTo>
                  <a:cubicBezTo>
                    <a:pt x="1002" y="12215"/>
                    <a:pt x="3400" y="21600"/>
                    <a:pt x="6199" y="21600"/>
                  </a:cubicBezTo>
                  <a:lnTo>
                    <a:pt x="15197" y="21600"/>
                  </a:lnTo>
                  <a:cubicBezTo>
                    <a:pt x="18199" y="21600"/>
                    <a:pt x="20596" y="12215"/>
                    <a:pt x="21594" y="0"/>
                  </a:cubicBezTo>
                  <a:close/>
                </a:path>
              </a:pathLst>
            </a:custGeom>
            <a:solidFill>
              <a:srgbClr val="5F7D95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44" name="Combination"/>
          <p:cNvGrpSpPr>
            <a:grpSpLocks/>
          </p:cNvGrpSpPr>
          <p:nvPr/>
        </p:nvGrpSpPr>
        <p:grpSpPr>
          <a:xfrm>
            <a:off x="13118104" y="2884342"/>
            <a:ext cx="446596" cy="446558"/>
            <a:chOff x="13118104" y="2884342"/>
            <a:chExt cx="446596" cy="446558"/>
          </a:xfrm>
        </p:grpSpPr>
        <p:sp>
          <p:nvSpPr>
            <p:cNvPr id="738" name="曲线"/>
            <p:cNvSpPr>
              <a:spLocks/>
            </p:cNvSpPr>
            <p:nvPr/>
          </p:nvSpPr>
          <p:spPr>
            <a:xfrm>
              <a:off x="13118104" y="2938514"/>
              <a:ext cx="210693" cy="391202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2592" y="0"/>
                  </a:moveTo>
                  <a:cubicBezTo>
                    <a:pt x="1112" y="0"/>
                    <a:pt x="4" y="664"/>
                    <a:pt x="4" y="1396"/>
                  </a:cubicBezTo>
                  <a:lnTo>
                    <a:pt x="4" y="9304"/>
                  </a:lnTo>
                  <a:cubicBezTo>
                    <a:pt x="4" y="9770"/>
                    <a:pt x="250" y="10302"/>
                    <a:pt x="744" y="10700"/>
                  </a:cubicBezTo>
                  <a:lnTo>
                    <a:pt x="6419" y="15750"/>
                  </a:lnTo>
                  <a:cubicBezTo>
                    <a:pt x="7406" y="16615"/>
                    <a:pt x="8025" y="17079"/>
                    <a:pt x="8025" y="18009"/>
                  </a:cubicBezTo>
                  <a:lnTo>
                    <a:pt x="8025" y="20800"/>
                  </a:lnTo>
                  <a:cubicBezTo>
                    <a:pt x="8025" y="21266"/>
                    <a:pt x="8639" y="21597"/>
                    <a:pt x="9380" y="21597"/>
                  </a:cubicBezTo>
                  <a:lnTo>
                    <a:pt x="21595" y="21597"/>
                  </a:lnTo>
                  <a:lnTo>
                    <a:pt x="21595" y="13424"/>
                  </a:lnTo>
                  <a:cubicBezTo>
                    <a:pt x="21595" y="12626"/>
                    <a:pt x="20981" y="11962"/>
                    <a:pt x="20240" y="11430"/>
                  </a:cubicBezTo>
                  <a:cubicBezTo>
                    <a:pt x="20237" y="11432"/>
                    <a:pt x="20229" y="11434"/>
                    <a:pt x="20221" y="11434"/>
                  </a:cubicBezTo>
                  <a:cubicBezTo>
                    <a:pt x="19747" y="11434"/>
                    <a:pt x="12587" y="7642"/>
                    <a:pt x="12466" y="7576"/>
                  </a:cubicBezTo>
                  <a:cubicBezTo>
                    <a:pt x="11910" y="7239"/>
                    <a:pt x="11075" y="7028"/>
                    <a:pt x="10234" y="7028"/>
                  </a:cubicBezTo>
                  <a:cubicBezTo>
                    <a:pt x="9587" y="7028"/>
                    <a:pt x="8929" y="7155"/>
                    <a:pt x="8393" y="7443"/>
                  </a:cubicBezTo>
                  <a:cubicBezTo>
                    <a:pt x="7406" y="8040"/>
                    <a:pt x="7531" y="9038"/>
                    <a:pt x="8271" y="9369"/>
                  </a:cubicBezTo>
                  <a:lnTo>
                    <a:pt x="15548" y="13291"/>
                  </a:lnTo>
                  <a:cubicBezTo>
                    <a:pt x="16046" y="13556"/>
                    <a:pt x="16046" y="14023"/>
                    <a:pt x="15548" y="14288"/>
                  </a:cubicBezTo>
                  <a:cubicBezTo>
                    <a:pt x="15302" y="14388"/>
                    <a:pt x="14965" y="14438"/>
                    <a:pt x="14624" y="14438"/>
                  </a:cubicBezTo>
                  <a:cubicBezTo>
                    <a:pt x="14287" y="14438"/>
                    <a:pt x="13947" y="14388"/>
                    <a:pt x="13700" y="14288"/>
                  </a:cubicBezTo>
                  <a:lnTo>
                    <a:pt x="6419" y="10367"/>
                  </a:lnTo>
                  <a:cubicBezTo>
                    <a:pt x="5679" y="9968"/>
                    <a:pt x="5185" y="9369"/>
                    <a:pt x="5185" y="8838"/>
                  </a:cubicBezTo>
                  <a:lnTo>
                    <a:pt x="5185" y="1396"/>
                  </a:lnTo>
                  <a:cubicBezTo>
                    <a:pt x="5185" y="531"/>
                    <a:pt x="3952" y="0"/>
                    <a:pt x="2592" y="0"/>
                  </a:cubicBezTo>
                  <a:close/>
                </a:path>
              </a:pathLst>
            </a:custGeom>
            <a:solidFill>
              <a:srgbClr val="5F7D95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39" name="曲线"/>
            <p:cNvSpPr>
              <a:spLocks/>
            </p:cNvSpPr>
            <p:nvPr/>
          </p:nvSpPr>
          <p:spPr>
            <a:xfrm>
              <a:off x="13355230" y="2938514"/>
              <a:ext cx="209470" cy="392386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8743" y="0"/>
                  </a:moveTo>
                  <a:cubicBezTo>
                    <a:pt x="17254" y="0"/>
                    <a:pt x="16135" y="662"/>
                    <a:pt x="16135" y="1392"/>
                  </a:cubicBezTo>
                  <a:lnTo>
                    <a:pt x="16135" y="8811"/>
                  </a:lnTo>
                  <a:cubicBezTo>
                    <a:pt x="16135" y="9408"/>
                    <a:pt x="15639" y="10006"/>
                    <a:pt x="14895" y="10336"/>
                  </a:cubicBezTo>
                  <a:lnTo>
                    <a:pt x="7571" y="14245"/>
                  </a:lnTo>
                  <a:cubicBezTo>
                    <a:pt x="7386" y="14344"/>
                    <a:pt x="7043" y="14395"/>
                    <a:pt x="6689" y="14395"/>
                  </a:cubicBezTo>
                  <a:cubicBezTo>
                    <a:pt x="6330" y="14395"/>
                    <a:pt x="5960" y="14344"/>
                    <a:pt x="5712" y="14245"/>
                  </a:cubicBezTo>
                  <a:cubicBezTo>
                    <a:pt x="5338" y="13980"/>
                    <a:pt x="5338" y="13516"/>
                    <a:pt x="5712" y="13251"/>
                  </a:cubicBezTo>
                  <a:lnTo>
                    <a:pt x="13031" y="9341"/>
                  </a:lnTo>
                  <a:cubicBezTo>
                    <a:pt x="13776" y="9011"/>
                    <a:pt x="14024" y="8016"/>
                    <a:pt x="12909" y="7421"/>
                  </a:cubicBezTo>
                  <a:cubicBezTo>
                    <a:pt x="12369" y="7133"/>
                    <a:pt x="11707" y="7007"/>
                    <a:pt x="11058" y="7007"/>
                  </a:cubicBezTo>
                  <a:cubicBezTo>
                    <a:pt x="10210" y="7007"/>
                    <a:pt x="9372" y="7217"/>
                    <a:pt x="8812" y="7553"/>
                  </a:cubicBezTo>
                  <a:cubicBezTo>
                    <a:pt x="8812" y="7553"/>
                    <a:pt x="1367" y="11396"/>
                    <a:pt x="1367" y="11528"/>
                  </a:cubicBezTo>
                  <a:cubicBezTo>
                    <a:pt x="622" y="11926"/>
                    <a:pt x="0" y="12655"/>
                    <a:pt x="0" y="13516"/>
                  </a:cubicBezTo>
                  <a:lnTo>
                    <a:pt x="0" y="17095"/>
                  </a:lnTo>
                  <a:lnTo>
                    <a:pt x="0" y="17690"/>
                  </a:lnTo>
                  <a:lnTo>
                    <a:pt x="0" y="21600"/>
                  </a:lnTo>
                  <a:lnTo>
                    <a:pt x="12164" y="21600"/>
                  </a:lnTo>
                  <a:cubicBezTo>
                    <a:pt x="12909" y="21600"/>
                    <a:pt x="13527" y="21267"/>
                    <a:pt x="13527" y="20870"/>
                  </a:cubicBezTo>
                  <a:lnTo>
                    <a:pt x="13527" y="18022"/>
                  </a:lnTo>
                  <a:cubicBezTo>
                    <a:pt x="13527" y="17095"/>
                    <a:pt x="14272" y="16630"/>
                    <a:pt x="15017" y="15835"/>
                  </a:cubicBezTo>
                  <a:lnTo>
                    <a:pt x="20851" y="10733"/>
                  </a:lnTo>
                  <a:cubicBezTo>
                    <a:pt x="21225" y="10336"/>
                    <a:pt x="21596" y="9806"/>
                    <a:pt x="21596" y="9276"/>
                  </a:cubicBezTo>
                  <a:lnTo>
                    <a:pt x="21596" y="1392"/>
                  </a:lnTo>
                  <a:cubicBezTo>
                    <a:pt x="21473" y="597"/>
                    <a:pt x="20232" y="0"/>
                    <a:pt x="18743" y="0"/>
                  </a:cubicBezTo>
                  <a:close/>
                </a:path>
              </a:pathLst>
            </a:custGeom>
            <a:solidFill>
              <a:srgbClr val="5F7D95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40" name="曲线"/>
            <p:cNvSpPr>
              <a:spLocks/>
            </p:cNvSpPr>
            <p:nvPr/>
          </p:nvSpPr>
          <p:spPr>
            <a:xfrm>
              <a:off x="13445507" y="2987873"/>
              <a:ext cx="39729" cy="57801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0466" y="0"/>
                  </a:moveTo>
                  <a:cubicBezTo>
                    <a:pt x="5233" y="456"/>
                    <a:pt x="0" y="4054"/>
                    <a:pt x="0" y="8094"/>
                  </a:cubicBezTo>
                  <a:lnTo>
                    <a:pt x="0" y="20243"/>
                  </a:lnTo>
                  <a:cubicBezTo>
                    <a:pt x="2617" y="19786"/>
                    <a:pt x="5233" y="19344"/>
                    <a:pt x="8515" y="19344"/>
                  </a:cubicBezTo>
                  <a:cubicBezTo>
                    <a:pt x="13084" y="19344"/>
                    <a:pt x="17010" y="19786"/>
                    <a:pt x="21600" y="21585"/>
                  </a:cubicBezTo>
                  <a:lnTo>
                    <a:pt x="21600" y="7195"/>
                  </a:lnTo>
                  <a:cubicBezTo>
                    <a:pt x="21600" y="3597"/>
                    <a:pt x="16366" y="0"/>
                    <a:pt x="10466" y="0"/>
                  </a:cubicBezTo>
                  <a:close/>
                </a:path>
              </a:pathLst>
            </a:custGeom>
            <a:solidFill>
              <a:srgbClr val="5F7D95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41" name="曲线"/>
            <p:cNvSpPr>
              <a:spLocks/>
            </p:cNvSpPr>
            <p:nvPr/>
          </p:nvSpPr>
          <p:spPr>
            <a:xfrm>
              <a:off x="13196343" y="2991082"/>
              <a:ext cx="38550" cy="55776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8948" y="14"/>
                  </a:moveTo>
                  <a:cubicBezTo>
                    <a:pt x="3788" y="14"/>
                    <a:pt x="20" y="3388"/>
                    <a:pt x="20" y="7145"/>
                  </a:cubicBezTo>
                  <a:lnTo>
                    <a:pt x="20" y="21600"/>
                  </a:lnTo>
                  <a:cubicBezTo>
                    <a:pt x="4067" y="19735"/>
                    <a:pt x="8112" y="19262"/>
                    <a:pt x="13508" y="19262"/>
                  </a:cubicBezTo>
                  <a:cubicBezTo>
                    <a:pt x="15521" y="19262"/>
                    <a:pt x="18902" y="19735"/>
                    <a:pt x="21600" y="20194"/>
                  </a:cubicBezTo>
                  <a:lnTo>
                    <a:pt x="21600" y="7619"/>
                  </a:lnTo>
                  <a:cubicBezTo>
                    <a:pt x="21600" y="3417"/>
                    <a:pt x="16869" y="162"/>
                    <a:pt x="10809" y="162"/>
                  </a:cubicBezTo>
                  <a:cubicBezTo>
                    <a:pt x="10168" y="59"/>
                    <a:pt x="9547" y="14"/>
                    <a:pt x="8948" y="14"/>
                  </a:cubicBezTo>
                  <a:close/>
                </a:path>
              </a:pathLst>
            </a:custGeom>
            <a:solidFill>
              <a:srgbClr val="5F7D95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42" name="曲线"/>
            <p:cNvSpPr>
              <a:spLocks/>
            </p:cNvSpPr>
            <p:nvPr/>
          </p:nvSpPr>
          <p:spPr>
            <a:xfrm>
              <a:off x="13287845" y="2884342"/>
              <a:ext cx="104712" cy="104753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0922" y="7"/>
                  </a:moveTo>
                  <a:cubicBezTo>
                    <a:pt x="4964" y="7"/>
                    <a:pt x="0" y="4970"/>
                    <a:pt x="0" y="10926"/>
                  </a:cubicBezTo>
                  <a:cubicBezTo>
                    <a:pt x="0" y="17125"/>
                    <a:pt x="4964" y="21600"/>
                    <a:pt x="10922" y="21600"/>
                  </a:cubicBezTo>
                  <a:cubicBezTo>
                    <a:pt x="16635" y="21600"/>
                    <a:pt x="21600" y="16629"/>
                    <a:pt x="21600" y="10926"/>
                  </a:cubicBezTo>
                  <a:cubicBezTo>
                    <a:pt x="21600" y="4970"/>
                    <a:pt x="16635" y="7"/>
                    <a:pt x="10922" y="7"/>
                  </a:cubicBezTo>
                  <a:close/>
                </a:path>
              </a:pathLst>
            </a:custGeom>
            <a:solidFill>
              <a:srgbClr val="5F7D95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43" name="曲线"/>
            <p:cNvSpPr>
              <a:spLocks/>
            </p:cNvSpPr>
            <p:nvPr/>
          </p:nvSpPr>
          <p:spPr>
            <a:xfrm>
              <a:off x="13257740" y="3015532"/>
              <a:ext cx="164919" cy="104753"/>
            </a:xfrm>
            <a:custGeom>
              <a:avLst/>
              <a:gdLst>
                <a:gd name="T1" fmla="*/ 0 w 21600"/>
                <a:gd name="T2" fmla="*/ 0 h 21600"/>
                <a:gd name="T3" fmla="*/ 21600 w 21600"/>
                <a:gd name="T4" fmla="*/ 21600 h 21600"/>
              </a:gdLst>
              <a:ahLst/>
              <a:cxnLst/>
              <a:rect l="T1" t="T2" r="T3" b="T4"/>
              <a:pathLst>
                <a:path w="21600" h="21600">
                  <a:moveTo>
                    <a:pt x="10877" y="7"/>
                  </a:moveTo>
                  <a:cubicBezTo>
                    <a:pt x="6464" y="7"/>
                    <a:pt x="2526" y="2985"/>
                    <a:pt x="0" y="8192"/>
                  </a:cubicBezTo>
                  <a:lnTo>
                    <a:pt x="160" y="8688"/>
                  </a:lnTo>
                  <a:cubicBezTo>
                    <a:pt x="4733" y="15636"/>
                    <a:pt x="7255" y="19362"/>
                    <a:pt x="8516" y="21600"/>
                  </a:cubicBezTo>
                  <a:lnTo>
                    <a:pt x="13244" y="21600"/>
                  </a:lnTo>
                  <a:lnTo>
                    <a:pt x="21284" y="8940"/>
                  </a:lnTo>
                  <a:lnTo>
                    <a:pt x="21600" y="8192"/>
                  </a:lnTo>
                  <a:cubicBezTo>
                    <a:pt x="19078" y="3229"/>
                    <a:pt x="15135" y="7"/>
                    <a:pt x="10877" y="7"/>
                  </a:cubicBezTo>
                  <a:close/>
                </a:path>
              </a:pathLst>
            </a:custGeom>
            <a:solidFill>
              <a:srgbClr val="5F7D95"/>
            </a:solidFill>
            <a:ln cap="flat" cmpd="sng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745" name="Image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1351" y="2823326"/>
            <a:ext cx="545832" cy="54583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746" name="Rectangle"/>
          <p:cNvSpPr>
            <a:spLocks/>
          </p:cNvSpPr>
          <p:nvPr/>
        </p:nvSpPr>
        <p:spPr>
          <a:xfrm>
            <a:off x="5843945" y="6804702"/>
            <a:ext cx="3121573" cy="51054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  <a:spAutoFit/>
          </a:bodyPr>
          <a:lstStyle/>
          <a:p>
            <a:pPr marL="0" indent="0" algn="ctr" defTabSz="109728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40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التعامل بحذر مع التحديات الأخلاقية الجديدة التي تفرضها الحملات الرقمية</a:t>
            </a:r>
            <a:endParaRPr lang="zh-CN" altLang="en-US" sz="1600" b="0" i="0" u="none" strike="noStrike" kern="1200" cap="none" spc="0" baseline="0">
              <a:solidFill>
                <a:srgbClr val="002060"/>
              </a:solidFill>
              <a:latin typeface="Alexandria" pitchFamily="2" charset="-78"/>
              <a:ea typeface="等线" charset="0"/>
              <a:cs typeface="Alexandria" pitchFamily="2" charset="-78"/>
            </a:endParaRPr>
          </a:p>
        </p:txBody>
      </p:sp>
      <p:sp>
        <p:nvSpPr>
          <p:cNvPr id="747" name="Rectangle"/>
          <p:cNvSpPr>
            <a:spLocks/>
          </p:cNvSpPr>
          <p:nvPr/>
        </p:nvSpPr>
        <p:spPr>
          <a:xfrm>
            <a:off x="7076905" y="5693653"/>
            <a:ext cx="1056189" cy="453389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  <a:spAutoFit/>
          </a:bodyPr>
          <a:lstStyle/>
          <a:p>
            <a:pPr marL="0" indent="0" algn="l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400" b="1" i="0" u="none" strike="noStrike" kern="1200" cap="none" spc="0" baseline="0">
                <a:solidFill>
                  <a:srgbClr val="FFFFFF"/>
                </a:solidFill>
                <a:latin typeface="Calibri" charset="0"/>
                <a:ea typeface="等线" charset="0"/>
                <a:cs typeface="Times New Roman" pitchFamily="18" charset="0"/>
              </a:rPr>
              <a:t>05</a:t>
            </a:r>
            <a:endParaRPr lang="zh-CN" altLang="en-US" sz="2400" b="1" i="0" u="none" strike="noStrike" kern="1200" cap="none" spc="0" baseline="0">
              <a:solidFill>
                <a:srgbClr val="FFFFFF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748" name="Rectangle"/>
          <p:cNvSpPr>
            <a:spLocks/>
          </p:cNvSpPr>
          <p:nvPr/>
        </p:nvSpPr>
        <p:spPr>
          <a:xfrm>
            <a:off x="-3741056" y="3913200"/>
            <a:ext cx="12591098" cy="28051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/>
          <a:lstStyle/>
          <a:p>
            <a:endParaRPr lang="en-US"/>
          </a:p>
        </p:txBody>
      </p:sp>
      <p:sp>
        <p:nvSpPr>
          <p:cNvPr id="749" name="Rectangle"/>
          <p:cNvSpPr>
            <a:spLocks/>
          </p:cNvSpPr>
          <p:nvPr/>
        </p:nvSpPr>
        <p:spPr>
          <a:xfrm>
            <a:off x="495717" y="4164036"/>
            <a:ext cx="9440332" cy="300990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  <a:sp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400" b="0" i="0" u="none" strike="noStrike" kern="1200" cap="none" spc="0" baseline="0">
                <a:solidFill>
                  <a:srgbClr val="15213F"/>
                </a:solidFill>
                <a:latin typeface="Alexandria" pitchFamily="2" charset="-78"/>
                <a:ea typeface="Alexandria" pitchFamily="2" charset="-78"/>
                <a:cs typeface="Alexandria" pitchFamily="2" charset="-78"/>
              </a:rPr>
              <a:t>التركيز على الأثر الحقيقي للحملة </a:t>
            </a:r>
            <a:endParaRPr lang="zh-CN" altLang="en-US" sz="18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750" name="Rectangle"/>
          <p:cNvSpPr>
            <a:spLocks/>
          </p:cNvSpPr>
          <p:nvPr/>
        </p:nvSpPr>
        <p:spPr>
          <a:xfrm>
            <a:off x="3834456" y="3609002"/>
            <a:ext cx="2881550" cy="28527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7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الصدق والشفافية الدائمة</a:t>
            </a:r>
            <a:endParaRPr lang="zh-CN" altLang="en-US" sz="17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751" name="Rectangle"/>
          <p:cNvSpPr>
            <a:spLocks/>
          </p:cNvSpPr>
          <p:nvPr/>
        </p:nvSpPr>
        <p:spPr>
          <a:xfrm>
            <a:off x="1123779" y="3567908"/>
            <a:ext cx="9440332" cy="36234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  <a:spAutoFit/>
          </a:bodyPr>
          <a:lstStyle/>
          <a:p>
            <a:pPr marL="0" indent="0" algn="r" defTabSz="45720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60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احترام الجمهور وحماية الخصوصية</a:t>
            </a:r>
            <a:endParaRPr lang="zh-CN" altLang="en-US" sz="1600" b="0" i="0" u="none" strike="noStrike" kern="1200" cap="none" spc="0" baseline="0">
              <a:solidFill>
                <a:srgbClr val="000000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752" name="Rectangle"/>
          <p:cNvSpPr>
            <a:spLocks/>
          </p:cNvSpPr>
          <p:nvPr/>
        </p:nvSpPr>
        <p:spPr>
          <a:xfrm>
            <a:off x="10920540" y="3487925"/>
            <a:ext cx="3124914" cy="285273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75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تجنب التلاعب وتزييف الصورة</a:t>
            </a:r>
            <a:endParaRPr lang="zh-CN" altLang="en-US" sz="175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  <p:sp>
        <p:nvSpPr>
          <p:cNvPr id="753" name="Rectangle"/>
          <p:cNvSpPr>
            <a:spLocks/>
          </p:cNvSpPr>
          <p:nvPr/>
        </p:nvSpPr>
        <p:spPr>
          <a:xfrm>
            <a:off x="4789264" y="6350066"/>
            <a:ext cx="3872508" cy="285274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none" lIns="0" tIns="0" rIns="0" bIns="0" anchor="t" anchorCtr="0">
            <a:prstTxWarp prst="textNoShape">
              <a:avLst/>
            </a:prstTxWarp>
          </a:bodyPr>
          <a:lstStyle/>
          <a:p>
            <a:pPr marL="0" indent="0" algn="r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1400" b="1" i="0" u="none" strike="noStrike" kern="1200" cap="none" spc="0" baseline="0">
                <a:solidFill>
                  <a:srgbClr val="15213F"/>
                </a:solidFill>
                <a:latin typeface="Alexandria Bold" pitchFamily="34" charset="0"/>
                <a:ea typeface="Alexandria Bold" pitchFamily="34" charset="0"/>
                <a:cs typeface="Alexandria Bold" pitchFamily="34" charset="0"/>
              </a:rPr>
              <a:t>مسؤولية خاصة في الفضاء الرقمي</a:t>
            </a:r>
            <a:endParaRPr lang="zh-CN" altLang="en-US" sz="1400" b="0" i="0" u="none" strike="noStrike" kern="1200" cap="none" spc="0" baseline="0">
              <a:solidFill>
                <a:schemeClr val="tx1"/>
              </a:solidFill>
              <a:latin typeface="Calibri" charset="0"/>
              <a:ea typeface="等线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306423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5" name="Image"/>
          <p:cNvPicPr>
            <a:picLocks noChangeAspect="1"/>
          </p:cNvPicPr>
          <p:nvPr/>
        </p:nvPicPr>
        <p:blipFill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35"/>
            <a:ext cx="14630401" cy="821253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756" name="Right triangle"/>
          <p:cNvSpPr>
            <a:spLocks/>
          </p:cNvSpPr>
          <p:nvPr/>
        </p:nvSpPr>
        <p:spPr>
          <a:xfrm flipH="1">
            <a:off x="7815175" y="3783723"/>
            <a:ext cx="6815225" cy="4445879"/>
          </a:xfrm>
          <a:prstGeom prst="rtTriangle">
            <a:avLst/>
          </a:prstGeom>
          <a:solidFill>
            <a:srgbClr val="669BBC">
              <a:alpha val="77000"/>
            </a:srgbClr>
          </a:solidFill>
          <a:ln w="12700" cap="flat" cmpd="sng">
            <a:noFill/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sp>
        <p:nvSpPr>
          <p:cNvPr id="757" name="Rectangle"/>
          <p:cNvSpPr>
            <a:spLocks/>
          </p:cNvSpPr>
          <p:nvPr/>
        </p:nvSpPr>
        <p:spPr>
          <a:xfrm>
            <a:off x="1192849" y="6294493"/>
            <a:ext cx="5429478" cy="1072515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  <a:spAutoFit/>
          </a:bodyPr>
          <a:lstStyle/>
          <a:p>
            <a:pPr marL="0" indent="0" algn="l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6480" b="1" i="0" u="none" strike="noStrike" kern="1200" cap="none" spc="0" baseline="0">
                <a:solidFill>
                  <a:srgbClr val="FFFFFF"/>
                </a:solidFill>
                <a:latin typeface="Times New Roman" pitchFamily="18" charset="0"/>
                <a:ea typeface="等线" charset="0"/>
                <a:cs typeface="Times New Roman" pitchFamily="18" charset="0"/>
              </a:rPr>
              <a:t>Thank You</a:t>
            </a:r>
            <a:endParaRPr lang="zh-CN" altLang="en-US" sz="6480" b="1" i="0" u="none" strike="noStrike" kern="1200" cap="none" spc="0" baseline="0">
              <a:solidFill>
                <a:srgbClr val="FFFFFF"/>
              </a:solidFill>
              <a:latin typeface="Times New Roman" pitchFamily="18" charset="0"/>
              <a:ea typeface="等线" charset="0"/>
              <a:cs typeface="Times New Roman" pitchFamily="18" charset="0"/>
            </a:endParaRPr>
          </a:p>
        </p:txBody>
      </p:sp>
      <p:pic>
        <p:nvPicPr>
          <p:cNvPr id="758" name="Image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91416" y="7402488"/>
            <a:ext cx="2735119" cy="460861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  <p:sp>
        <p:nvSpPr>
          <p:cNvPr id="759" name="曲线"/>
          <p:cNvSpPr>
            <a:spLocks/>
          </p:cNvSpPr>
          <p:nvPr/>
        </p:nvSpPr>
        <p:spPr>
          <a:xfrm rot="16200000" flipV="1">
            <a:off x="-1493271" y="4130814"/>
            <a:ext cx="4561790" cy="1316947"/>
          </a:xfrm>
          <a:custGeom>
            <a:avLst/>
            <a:gdLst>
              <a:gd name="T1" fmla="*/ 0 w 21600"/>
              <a:gd name="T2" fmla="*/ -21600 h 21600"/>
              <a:gd name="T3" fmla="*/ 21600 w 21600"/>
              <a:gd name="T4" fmla="*/ 0 h 21600"/>
            </a:gdLst>
            <a:ahLst/>
            <a:cxnLst/>
            <a:rect l="T1" t="T2" r="T3" b="T4"/>
            <a:pathLst>
              <a:path w="21600" h="21600">
                <a:moveTo>
                  <a:pt x="0" y="21600"/>
                </a:moveTo>
                <a:lnTo>
                  <a:pt x="6264" y="0"/>
                </a:lnTo>
                <a:lnTo>
                  <a:pt x="21600" y="249"/>
                </a:lnTo>
                <a:lnTo>
                  <a:pt x="15479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669BBC"/>
          </a:solidFill>
          <a:ln w="12700" cap="flat" cmpd="sng">
            <a:noFill/>
            <a:prstDash val="solid"/>
            <a:round/>
          </a:ln>
        </p:spPr>
        <p:txBody>
          <a:bodyPr/>
          <a:lstStyle/>
          <a:p>
            <a:endParaRPr lang="en-US"/>
          </a:p>
        </p:txBody>
      </p:sp>
      <p:pic>
        <p:nvPicPr>
          <p:cNvPr id="760" name="Image"/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877" b="25429"/>
          <a:stretch>
            <a:fillRect/>
          </a:stretch>
        </p:blipFill>
        <p:spPr>
          <a:xfrm>
            <a:off x="11310972" y="243839"/>
            <a:ext cx="3096006" cy="1445622"/>
          </a:xfrm>
          <a:prstGeom prst="rect">
            <a:avLst/>
          </a:prstGeom>
          <a:noFill/>
          <a:ln w="12700" cap="flat" cmpd="sng">
            <a:noFill/>
            <a:prstDash val="solid"/>
            <a:miter/>
          </a:ln>
        </p:spPr>
      </p:pic>
    </p:spTree>
    <p:extLst>
      <p:ext uri="{BB962C8B-B14F-4D97-AF65-F5344CB8AC3E}">
        <p14:creationId xmlns:p14="http://schemas.microsoft.com/office/powerpoint/2010/main" val="574688343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1_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1_Office Theme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1_Office Theme">
      <a:fillStyleLst>
        <a:solidFill>
          <a:schemeClr val="phClr"/>
        </a:solidFill>
        <a:gradFill/>
        <a:gradFill/>
      </a:fillStyleLst>
      <a:lnStyleLst>
        <a:ln/>
        <a:ln/>
        <a:ln/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/>
        <a:gradFill/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 Theme">
      <a:fillStyleLst>
        <a:solidFill>
          <a:schemeClr val="phClr"/>
        </a:solidFill>
        <a:gradFill/>
        <a:gradFill/>
      </a:fillStyleLst>
      <a:lnStyleLst>
        <a:ln/>
        <a:ln/>
        <a:ln/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/>
        <a:gradFill/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2_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2_Office Theme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2_Office Theme">
      <a:fillStyleLst>
        <a:solidFill>
          <a:schemeClr val="phClr"/>
        </a:solidFill>
        <a:gradFill/>
        <a:gradFill/>
      </a:fillStyleLst>
      <a:lnStyleLst>
        <a:ln/>
        <a:ln/>
        <a:ln/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/>
        <a:gradFill/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notesMaster1">
  <a:themeElements>
    <a:clrScheme name="notesMaster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notesMaster1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notesMaster1">
      <a:fillStyleLst>
        <a:solidFill>
          <a:schemeClr val="phClr"/>
        </a:solidFill>
        <a:gradFill/>
        <a:gradFill/>
      </a:fillStyleLst>
      <a:lnStyleLst>
        <a:ln/>
        <a:ln/>
        <a:ln/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/>
        <a:gradFill/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72fdf276c93115d6eb6a9ae39e44b9c5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201e3470885003e0f21af8e364f037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913EB4A-D8EB-4B32-9656-4F03CE6605E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8A76C89-93DE-401B-A51B-9DE0980AE748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B517061D-2BE5-4AD1-B48E-7F1DFC14AEE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Normal.eit</Template>
  <TotalTime>223</TotalTime>
  <Words>3090</Words>
  <Application>Microsoft Office PowerPoint</Application>
  <PresentationFormat>Custom</PresentationFormat>
  <Paragraphs>444</Paragraphs>
  <Slides>45</Slides>
  <Notes>43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45</vt:i4>
      </vt:variant>
    </vt:vector>
  </HeadingPairs>
  <TitlesOfParts>
    <vt:vector size="56" baseType="lpstr">
      <vt:lpstr>Alexandria</vt:lpstr>
      <vt:lpstr>Alexandria Bold</vt:lpstr>
      <vt:lpstr>Alexandria Light</vt:lpstr>
      <vt:lpstr>Arial</vt:lpstr>
      <vt:lpstr>Calibri</vt:lpstr>
      <vt:lpstr>Calibri Light</vt:lpstr>
      <vt:lpstr>Droid Sans</vt:lpstr>
      <vt:lpstr>Times New Roman</vt:lpstr>
      <vt:lpstr>1_Office Theme</vt:lpstr>
      <vt:lpstr>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Mayar Ehab</dc:creator>
  <cp:lastModifiedBy>Microsoft</cp:lastModifiedBy>
  <cp:revision>8</cp:revision>
  <dcterms:created xsi:type="dcterms:W3CDTF">2026-02-20T19:07:01Z</dcterms:created>
  <dcterms:modified xsi:type="dcterms:W3CDTF">2026-04-10T10:05:48Z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