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62" r:id="rId5"/>
    <p:sldMasterId id="2147483663" r:id="rId6"/>
    <p:sldMasterId id="2147483665" r:id="rId7"/>
  </p:sldMasterIdLst>
  <p:notesMasterIdLst>
    <p:notesMasterId r:id="rId53"/>
  </p:notesMasterIdLst>
  <p:sldIdLst>
    <p:sldId id="507" r:id="rId8"/>
    <p:sldId id="271" r:id="rId9"/>
    <p:sldId id="539" r:id="rId10"/>
    <p:sldId id="591" r:id="rId11"/>
    <p:sldId id="692" r:id="rId12"/>
    <p:sldId id="728" r:id="rId13"/>
    <p:sldId id="729" r:id="rId14"/>
    <p:sldId id="730" r:id="rId15"/>
    <p:sldId id="732" r:id="rId16"/>
    <p:sldId id="731" r:id="rId17"/>
    <p:sldId id="733" r:id="rId18"/>
    <p:sldId id="734" r:id="rId19"/>
    <p:sldId id="735" r:id="rId20"/>
    <p:sldId id="736" r:id="rId21"/>
    <p:sldId id="737" r:id="rId22"/>
    <p:sldId id="738" r:id="rId23"/>
    <p:sldId id="739" r:id="rId24"/>
    <p:sldId id="741" r:id="rId25"/>
    <p:sldId id="740" r:id="rId26"/>
    <p:sldId id="742" r:id="rId27"/>
    <p:sldId id="743" r:id="rId28"/>
    <p:sldId id="744" r:id="rId29"/>
    <p:sldId id="745" r:id="rId30"/>
    <p:sldId id="746" r:id="rId31"/>
    <p:sldId id="747" r:id="rId32"/>
    <p:sldId id="748" r:id="rId33"/>
    <p:sldId id="749" r:id="rId34"/>
    <p:sldId id="750" r:id="rId35"/>
    <p:sldId id="751" r:id="rId36"/>
    <p:sldId id="752" r:id="rId37"/>
    <p:sldId id="753" r:id="rId38"/>
    <p:sldId id="754" r:id="rId39"/>
    <p:sldId id="755" r:id="rId40"/>
    <p:sldId id="756" r:id="rId41"/>
    <p:sldId id="757" r:id="rId42"/>
    <p:sldId id="758" r:id="rId43"/>
    <p:sldId id="759" r:id="rId44"/>
    <p:sldId id="760" r:id="rId45"/>
    <p:sldId id="761" r:id="rId46"/>
    <p:sldId id="762" r:id="rId47"/>
    <p:sldId id="763" r:id="rId48"/>
    <p:sldId id="764" r:id="rId49"/>
    <p:sldId id="765" r:id="rId50"/>
    <p:sldId id="766" r:id="rId51"/>
    <p:sldId id="349" r:id="rId52"/>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447" autoAdjust="0"/>
  </p:normalViewPr>
  <p:slideViewPr>
    <p:cSldViewPr snapToGrid="0">
      <p:cViewPr>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notesMaster" Target="notesMasters/notesMaster1.xml"/><Relationship Id="rId5" Type="http://schemas.openxmlformats.org/officeDocument/2006/relationships/slideMaster" Target="slideMasters/slideMaster2.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theme" Target="theme/theme1.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tableStyles" Target="tableStyles.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8/8/2024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062058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1263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350129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4269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334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5862396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8203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028455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040634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1299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7475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pn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40.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8" y="327886"/>
            <a:ext cx="8658225" cy="5299076"/>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79819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9</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862573" y="3772785"/>
            <a:ext cx="3174074" cy="1077218"/>
          </a:xfrm>
          <a:prstGeom prst="rect">
            <a:avLst/>
          </a:prstGeom>
        </p:spPr>
        <p:txBody>
          <a:bodyPr wrap="none">
            <a:spAutoFit/>
          </a:bodyPr>
          <a:lstStyle/>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Managing Project</a:t>
            </a:r>
          </a:p>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Team</a:t>
            </a:r>
          </a:p>
        </p:txBody>
      </p:sp>
      <p:pic>
        <p:nvPicPr>
          <p:cNvPr id="5" name="Video 4">
            <a:extLst>
              <a:ext uri="{FF2B5EF4-FFF2-40B4-BE49-F238E27FC236}">
                <a16:creationId xmlns:a16="http://schemas.microsoft.com/office/drawing/2014/main" id="{91A13803-1E0F-B767-B536-4EB5D699535F}"/>
              </a:ext>
            </a:extLst>
          </p:cNvPr>
          <p:cNvPicPr>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608604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2" name="Rectangle 5"/>
          <p:cNvSpPr>
            <a:spLocks noChangeArrowheads="1"/>
          </p:cNvSpPr>
          <p:nvPr/>
        </p:nvSpPr>
        <p:spPr bwMode="auto">
          <a:xfrm>
            <a:off x="2364466" y="500063"/>
            <a:ext cx="9827534"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4343" name="Rectangle 33"/>
          <p:cNvSpPr>
            <a:spLocks noChangeArrowheads="1"/>
          </p:cNvSpPr>
          <p:nvPr/>
        </p:nvSpPr>
        <p:spPr bwMode="auto">
          <a:xfrm>
            <a:off x="1848439" y="2230626"/>
            <a:ext cx="6543721" cy="2805063"/>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The Five-Stage Team Development Model</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Situational Factors Affecting Team Development</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Building High-Performance Project Teams</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Managing Virtual Project Teams</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Project Team Pitfalls</a:t>
            </a:r>
            <a:endParaRPr lang="en-US" altLang="en-US" sz="2400" dirty="0">
              <a:solidFill>
                <a:srgbClr val="000000"/>
              </a:solidFill>
              <a:latin typeface="+mn-lt"/>
              <a:cs typeface="Times New Roman" panose="02020603050405020304" pitchFamily="18" charset="0"/>
            </a:endParaRPr>
          </a:p>
        </p:txBody>
      </p:sp>
      <p:sp>
        <p:nvSpPr>
          <p:cNvPr id="14344" name="TextBox 40"/>
          <p:cNvSpPr txBox="1">
            <a:spLocks noChangeArrowheads="1"/>
          </p:cNvSpPr>
          <p:nvPr/>
        </p:nvSpPr>
        <p:spPr bwMode="auto">
          <a:xfrm>
            <a:off x="3440522" y="1311417"/>
            <a:ext cx="3467039" cy="584775"/>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p>
            <a:pPr algn="ctr">
              <a:buSzPts val="2800"/>
            </a:pPr>
            <a:r>
              <a:rPr lang="en-US" altLang="en-US" sz="3200" b="1" dirty="0">
                <a:solidFill>
                  <a:srgbClr val="00B0F0"/>
                </a:solidFill>
                <a:cs typeface="Times New Roman" panose="02020603050405020304" pitchFamily="18" charset="0"/>
                <a:sym typeface="Arial" panose="020B0604020202020204" pitchFamily="34" charset="0"/>
              </a:rPr>
              <a:t>Learning objectives</a:t>
            </a:r>
          </a:p>
        </p:txBody>
      </p:sp>
      <p:pic>
        <p:nvPicPr>
          <p:cNvPr id="1434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79388" y="79375"/>
            <a:ext cx="2305050" cy="89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8890000" y="1532982"/>
            <a:ext cx="2931886" cy="479821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940085" y="1512497"/>
            <a:ext cx="7447755" cy="460382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09</a:t>
            </a:r>
          </a:p>
        </p:txBody>
      </p:sp>
      <p:sp>
        <p:nvSpPr>
          <p:cNvPr id="16391" name="TextBox 47"/>
          <p:cNvSpPr txBox="1">
            <a:spLocks noChangeArrowheads="1"/>
          </p:cNvSpPr>
          <p:nvPr/>
        </p:nvSpPr>
        <p:spPr bwMode="auto">
          <a:xfrm>
            <a:off x="2339314" y="1614488"/>
            <a:ext cx="6692926"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buSzPts val="2800"/>
              <a:buFont typeface="+mj-lt"/>
              <a:buAutoNum type="arabicPeriod"/>
            </a:pPr>
            <a:r>
              <a:rPr lang="en-US" sz="2000" dirty="0"/>
              <a:t>Identify key characteristics of a high-performance project team. </a:t>
            </a:r>
          </a:p>
          <a:p>
            <a:pPr marL="342900" indent="-342900" algn="just">
              <a:buSzPts val="2800"/>
              <a:buFont typeface="+mj-lt"/>
              <a:buAutoNum type="arabicPeriod"/>
            </a:pPr>
            <a:r>
              <a:rPr lang="en-US" sz="2000" dirty="0"/>
              <a:t>Distinguish the different stages of team development. </a:t>
            </a:r>
          </a:p>
          <a:p>
            <a:pPr marL="342900" indent="-342900" algn="just">
              <a:buSzPts val="2800"/>
              <a:buFont typeface="+mj-lt"/>
              <a:buAutoNum type="arabicPeriod"/>
            </a:pPr>
            <a:r>
              <a:rPr lang="en-US" sz="2000" dirty="0"/>
              <a:t>Understand the impact situational factors have on project team development. </a:t>
            </a:r>
          </a:p>
          <a:p>
            <a:pPr marL="342900" indent="-342900" algn="just">
              <a:buSzPts val="2800"/>
              <a:buFont typeface="+mj-lt"/>
              <a:buAutoNum type="arabicPeriod"/>
            </a:pPr>
            <a:r>
              <a:rPr lang="en-US" sz="2000" dirty="0"/>
              <a:t>Identify strategies for developing a high- performance project team. </a:t>
            </a:r>
          </a:p>
          <a:p>
            <a:pPr marL="342900" indent="-342900" algn="just">
              <a:buSzPts val="2800"/>
              <a:buFont typeface="+mj-lt"/>
              <a:buAutoNum type="arabicPeriod"/>
            </a:pPr>
            <a:r>
              <a:rPr lang="en-US" sz="2000" dirty="0"/>
              <a:t>Distinguish functional conflict from dysfunctional conflict and describe strategies for encouraging functional conflict and discouraging dysfunctional conflict. </a:t>
            </a:r>
          </a:p>
          <a:p>
            <a:pPr marL="342900" indent="-342900" algn="just">
              <a:buSzPts val="2800"/>
              <a:buFont typeface="+mj-lt"/>
              <a:buAutoNum type="arabicPeriod"/>
            </a:pPr>
            <a:r>
              <a:rPr lang="en-US" sz="2000" dirty="0"/>
              <a:t>Understand the challenges of managing virtual project teams. </a:t>
            </a:r>
          </a:p>
          <a:p>
            <a:pPr marL="342900" indent="-342900" algn="just">
              <a:buSzPts val="2800"/>
              <a:buFont typeface="+mj-lt"/>
              <a:buAutoNum type="arabicPeriod"/>
            </a:pPr>
            <a:r>
              <a:rPr lang="en-US" sz="2000" dirty="0"/>
              <a:t>Recognize the different pitfalls that can occur in a project team</a:t>
            </a:r>
            <a:endParaRPr lang="en-US" altLang="en-US" sz="2000" dirty="0">
              <a:solidFill>
                <a:srgbClr val="000000"/>
              </a:solidFill>
              <a:latin typeface="+mn-lt"/>
              <a:cs typeface="Times New Roman" panose="02020603050405020304" pitchFamily="18" charset="0"/>
            </a:endParaRPr>
          </a:p>
        </p:txBody>
      </p:sp>
      <p:sp>
        <p:nvSpPr>
          <p:cNvPr id="16392" name="TextBox 3"/>
          <p:cNvSpPr txBox="1">
            <a:spLocks noChangeArrowheads="1"/>
          </p:cNvSpPr>
          <p:nvPr/>
        </p:nvSpPr>
        <p:spPr bwMode="auto">
          <a:xfrm>
            <a:off x="9263063" y="63348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2"/>
            <a:ext cx="7097677" cy="323489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9.1 The Five-Stage Team Development Model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04570" y="1571780"/>
            <a:ext cx="6358230" cy="275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Just as infants develop in certain ways during their first months of life, many experts argue that groups develop in a predictable manner. </a:t>
            </a:r>
          </a:p>
          <a:p>
            <a:pPr marL="342900" indent="-342900" algn="just">
              <a:spcAft>
                <a:spcPts val="600"/>
              </a:spcAft>
              <a:buFont typeface="Arial" panose="020B0604020202020204" pitchFamily="34" charset="0"/>
              <a:buChar char="•"/>
            </a:pPr>
            <a:r>
              <a:rPr lang="en-US" sz="2400" dirty="0"/>
              <a:t>One of the most popular models identifies five stages (see Figure .1) through which groups develop into effective teams (Tuchman, 1965; Tuchman and Jensen, 1977):</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65457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28542"/>
            <a:ext cx="7371997" cy="436265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9.1 The Five-Stage Team Development Model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04570" y="1571780"/>
            <a:ext cx="695767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1. Forming:</a:t>
            </a:r>
            <a:r>
              <a:rPr lang="en-US" sz="2400" dirty="0"/>
              <a:t> During this initial stage the members get acquainted with each other and understand the scope of the project. </a:t>
            </a:r>
          </a:p>
          <a:p>
            <a:pPr marL="342900" indent="-342900" algn="just">
              <a:spcAft>
                <a:spcPts val="600"/>
              </a:spcAft>
              <a:buFont typeface="Arial" panose="020B0604020202020204" pitchFamily="34" charset="0"/>
              <a:buChar char="•"/>
            </a:pPr>
            <a:r>
              <a:rPr lang="en-US" sz="2400" dirty="0"/>
              <a:t>They begin to establish ground rules by trying to find out what behaviors are acceptable with respect to both the project (what role they will play, what performance expectations are) and interpersonal relations (who’s really in charge). </a:t>
            </a:r>
          </a:p>
          <a:p>
            <a:pPr marL="342900" indent="-342900" algn="just">
              <a:spcAft>
                <a:spcPts val="600"/>
              </a:spcAft>
              <a:buFont typeface="Arial" panose="020B0604020202020204" pitchFamily="34" charset="0"/>
              <a:buChar char="•"/>
            </a:pPr>
            <a:r>
              <a:rPr lang="en-US" sz="2400" dirty="0"/>
              <a:t>This stage is completed once members begin to think of themselves as part of a group.</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32074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2"/>
            <a:ext cx="7920637" cy="436265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9.1 The Five-Stage Team Development Model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04570" y="1571780"/>
            <a:ext cx="744535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2. Storming:</a:t>
            </a:r>
            <a:r>
              <a:rPr lang="en-US" sz="2400" dirty="0"/>
              <a:t> As the name suggests, this stage is marked by a high degree of internal conflict. </a:t>
            </a:r>
          </a:p>
          <a:p>
            <a:pPr marL="342900" indent="-342900" algn="just">
              <a:spcAft>
                <a:spcPts val="600"/>
              </a:spcAft>
              <a:buFont typeface="Arial" panose="020B0604020202020204" pitchFamily="34" charset="0"/>
              <a:buChar char="•"/>
            </a:pPr>
            <a:r>
              <a:rPr lang="en-US" sz="2400" dirty="0"/>
              <a:t>Members accept that they are part of a project group but resist the constraints that the project and group put on their individuality. </a:t>
            </a:r>
          </a:p>
          <a:p>
            <a:pPr marL="342900" indent="-342900" algn="just">
              <a:spcAft>
                <a:spcPts val="600"/>
              </a:spcAft>
              <a:buFont typeface="Arial" panose="020B0604020202020204" pitchFamily="34" charset="0"/>
              <a:buChar char="•"/>
            </a:pPr>
            <a:r>
              <a:rPr lang="en-US" sz="2400" dirty="0"/>
              <a:t>There is conflict over who will control the group and how decisions will be made. </a:t>
            </a:r>
          </a:p>
          <a:p>
            <a:pPr marL="342900" indent="-342900" algn="just">
              <a:spcAft>
                <a:spcPts val="600"/>
              </a:spcAft>
              <a:buFont typeface="Arial" panose="020B0604020202020204" pitchFamily="34" charset="0"/>
              <a:buChar char="•"/>
            </a:pPr>
            <a:r>
              <a:rPr lang="en-US" sz="2400" dirty="0"/>
              <a:t>As these conflicts are resolved, the project manager’s leadership becomes accepted, and the group moves to the next stage.</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08489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44613"/>
            <a:ext cx="8486740" cy="520507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9.1 The Five-Stage Team Development Model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8156550" cy="5201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3. Norming:</a:t>
            </a:r>
            <a:r>
              <a:rPr lang="en-US" sz="2400" dirty="0"/>
              <a:t> The third stage is one in which close relationships develop and the group demonstrates cohesiveness. </a:t>
            </a:r>
          </a:p>
          <a:p>
            <a:pPr marL="342900" indent="-342900" algn="just">
              <a:spcAft>
                <a:spcPts val="600"/>
              </a:spcAft>
              <a:buFont typeface="Arial" panose="020B0604020202020204" pitchFamily="34" charset="0"/>
              <a:buChar char="•"/>
            </a:pPr>
            <a:r>
              <a:rPr lang="en-US" sz="2400" dirty="0"/>
              <a:t>Feelings of camaraderie and shared responsibility for the project are heightened. </a:t>
            </a:r>
          </a:p>
          <a:p>
            <a:pPr marL="342900" indent="-342900" algn="just">
              <a:spcAft>
                <a:spcPts val="600"/>
              </a:spcAft>
              <a:buFont typeface="Arial" panose="020B0604020202020204" pitchFamily="34" charset="0"/>
              <a:buChar char="•"/>
            </a:pPr>
            <a:r>
              <a:rPr lang="en-US" sz="2400" dirty="0"/>
              <a:t>The norming phase is complete when the group structure solidifies and the group establishes a common set of expectations about how members should work together. </a:t>
            </a:r>
          </a:p>
          <a:p>
            <a:pPr marL="342900" indent="-342900" algn="just">
              <a:spcAft>
                <a:spcPts val="600"/>
              </a:spcAft>
              <a:buFont typeface="Arial" panose="020B0604020202020204" pitchFamily="34" charset="0"/>
              <a:buChar char="•"/>
            </a:pPr>
            <a:r>
              <a:rPr lang="en-US" sz="2400" b="1" dirty="0"/>
              <a:t>4. Performing:</a:t>
            </a:r>
            <a:r>
              <a:rPr lang="en-US" sz="2400" dirty="0"/>
              <a:t> The team operating structure at this point is fully functional and accepted. </a:t>
            </a:r>
          </a:p>
          <a:p>
            <a:pPr marL="342900" indent="-342900" algn="just">
              <a:spcAft>
                <a:spcPts val="600"/>
              </a:spcAft>
              <a:buFont typeface="Arial" panose="020B0604020202020204" pitchFamily="34" charset="0"/>
              <a:buChar char="•"/>
            </a:pPr>
            <a:r>
              <a:rPr lang="en-US" sz="2400" dirty="0"/>
              <a:t>Group energy has moved from getting to know each other and how the group will work together to accomplishing the project goals.</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31200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34453"/>
            <a:ext cx="7920636" cy="520507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9.1 The Five-Stage Team Development Model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7506310" cy="5201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5. Adjourning:</a:t>
            </a:r>
            <a:r>
              <a:rPr lang="en-US" sz="2400" dirty="0"/>
              <a:t> For conventional work groups, performing is the last stage of their development. However, for project teams, there is a completion phase. </a:t>
            </a:r>
          </a:p>
          <a:p>
            <a:pPr marL="342900" indent="-342900" algn="just">
              <a:spcAft>
                <a:spcPts val="600"/>
              </a:spcAft>
              <a:buFont typeface="Arial" panose="020B0604020202020204" pitchFamily="34" charset="0"/>
              <a:buChar char="•"/>
            </a:pPr>
            <a:r>
              <a:rPr lang="en-US" sz="2400" dirty="0"/>
              <a:t>During this stage, the team prepares for its own disbandment. High performance is no longer a top priority. </a:t>
            </a:r>
          </a:p>
          <a:p>
            <a:pPr marL="342900" indent="-342900" algn="just">
              <a:spcAft>
                <a:spcPts val="600"/>
              </a:spcAft>
              <a:buFont typeface="Arial" panose="020B0604020202020204" pitchFamily="34" charset="0"/>
              <a:buChar char="•"/>
            </a:pPr>
            <a:r>
              <a:rPr lang="en-US" sz="2400" dirty="0"/>
              <a:t>Instead attention is devoted to wrapping up the project. Responses of members vary in this stage. </a:t>
            </a:r>
          </a:p>
          <a:p>
            <a:pPr marL="342900" indent="-342900" algn="just">
              <a:spcAft>
                <a:spcPts val="600"/>
              </a:spcAft>
              <a:buFont typeface="Arial" panose="020B0604020202020204" pitchFamily="34" charset="0"/>
              <a:buChar char="•"/>
            </a:pPr>
            <a:r>
              <a:rPr lang="en-US" sz="2400" dirty="0"/>
              <a:t>Some members are upbeat, basking in the project team’s accomplishments. </a:t>
            </a:r>
          </a:p>
          <a:p>
            <a:pPr marL="342900" indent="-342900" algn="just">
              <a:spcAft>
                <a:spcPts val="600"/>
              </a:spcAft>
              <a:buFont typeface="Arial" panose="020B0604020202020204" pitchFamily="34" charset="0"/>
              <a:buChar char="•"/>
            </a:pPr>
            <a:r>
              <a:rPr lang="en-US" sz="2400" dirty="0"/>
              <a:t>Others may be depressed over loss of camaraderie and friendships gained during the project’s life.</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216277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E0AC7451-72C6-ED2D-14BA-50FC3320EBE2}"/>
              </a:ext>
            </a:extLst>
          </p:cNvPr>
          <p:cNvGrpSpPr/>
          <p:nvPr/>
        </p:nvGrpSpPr>
        <p:grpSpPr>
          <a:xfrm>
            <a:off x="497839" y="457760"/>
            <a:ext cx="11186161" cy="6075120"/>
            <a:chOff x="359504" y="457760"/>
            <a:chExt cx="11472991" cy="6217360"/>
          </a:xfrm>
        </p:grpSpPr>
        <p:pic>
          <p:nvPicPr>
            <p:cNvPr id="3" name="Picture 2">
              <a:extLst>
                <a:ext uri="{FF2B5EF4-FFF2-40B4-BE49-F238E27FC236}">
                  <a16:creationId xmlns:a16="http://schemas.microsoft.com/office/drawing/2014/main" id="{EAC11A83-3A61-D101-C946-F32818D6C20A}"/>
                </a:ext>
              </a:extLst>
            </p:cNvPr>
            <p:cNvPicPr>
              <a:picLocks noChangeAspect="1"/>
            </p:cNvPicPr>
            <p:nvPr/>
          </p:nvPicPr>
          <p:blipFill>
            <a:blip r:embed="rId2"/>
            <a:stretch>
              <a:fillRect/>
            </a:stretch>
          </p:blipFill>
          <p:spPr>
            <a:xfrm>
              <a:off x="359504" y="457760"/>
              <a:ext cx="11472991" cy="6217360"/>
            </a:xfrm>
            <a:prstGeom prst="rect">
              <a:avLst/>
            </a:prstGeom>
            <a:solidFill>
              <a:srgbClr val="00B0F0"/>
            </a:solidFill>
            <a:ln>
              <a:noFill/>
            </a:ln>
            <a:effectLst>
              <a:outerShdw blurRad="292100" dist="139700" dir="2700000" algn="tl" rotWithShape="0">
                <a:srgbClr val="333333">
                  <a:alpha val="65000"/>
                </a:srgbClr>
              </a:outerShdw>
            </a:effectLst>
          </p:spPr>
        </p:pic>
        <p:sp>
          <p:nvSpPr>
            <p:cNvPr id="4" name="Rectangle: Rounded Corners 3">
              <a:extLst>
                <a:ext uri="{FF2B5EF4-FFF2-40B4-BE49-F238E27FC236}">
                  <a16:creationId xmlns:a16="http://schemas.microsoft.com/office/drawing/2014/main" id="{C216A155-8715-DB9B-A5FF-572BA5F95056}"/>
                </a:ext>
              </a:extLst>
            </p:cNvPr>
            <p:cNvSpPr/>
            <p:nvPr/>
          </p:nvSpPr>
          <p:spPr>
            <a:xfrm>
              <a:off x="1219200" y="619760"/>
              <a:ext cx="406400" cy="233680"/>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10767419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44614"/>
            <a:ext cx="10033916" cy="505115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9.1 The Five-Stage Team Development Model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9619590" cy="4909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i="1" dirty="0"/>
              <a:t>This model has several implications for those working on project teams.</a:t>
            </a:r>
            <a:r>
              <a:rPr lang="en-US" sz="2400" dirty="0"/>
              <a:t> </a:t>
            </a:r>
          </a:p>
          <a:p>
            <a:pPr marL="342900" indent="-342900" algn="just">
              <a:spcAft>
                <a:spcPts val="600"/>
              </a:spcAft>
              <a:buFont typeface="Arial" panose="020B0604020202020204" pitchFamily="34" charset="0"/>
              <a:buChar char="•"/>
            </a:pPr>
            <a:r>
              <a:rPr lang="en-US" sz="2400" dirty="0"/>
              <a:t>The first is that the model provides a framework for the group to understand its own development. </a:t>
            </a:r>
          </a:p>
          <a:p>
            <a:pPr marL="342900" indent="-342900" algn="just">
              <a:spcAft>
                <a:spcPts val="600"/>
              </a:spcAft>
              <a:buFont typeface="Arial" panose="020B0604020202020204" pitchFamily="34" charset="0"/>
              <a:buChar char="•"/>
            </a:pPr>
            <a:r>
              <a:rPr lang="en-US" sz="2400" dirty="0"/>
              <a:t>Project managers have found it useful to share the model with their teams. </a:t>
            </a:r>
          </a:p>
          <a:p>
            <a:pPr marL="342900" indent="-342900" algn="just">
              <a:spcAft>
                <a:spcPts val="600"/>
              </a:spcAft>
              <a:buFont typeface="Arial" panose="020B0604020202020204" pitchFamily="34" charset="0"/>
              <a:buChar char="•"/>
            </a:pPr>
            <a:r>
              <a:rPr lang="en-US" sz="2400" dirty="0"/>
              <a:t>It helps members accept the tensions of the storming phase, and it directs their focus to moving toward the more productive phases.</a:t>
            </a:r>
          </a:p>
          <a:p>
            <a:pPr marL="342900" indent="-342900" algn="just">
              <a:spcAft>
                <a:spcPts val="600"/>
              </a:spcAft>
              <a:buFont typeface="Arial" panose="020B0604020202020204" pitchFamily="34" charset="0"/>
              <a:buChar char="•"/>
            </a:pPr>
            <a:r>
              <a:rPr lang="en-US" sz="2400" dirty="0"/>
              <a:t>Another implication is that it stresses the importance of the norming phase, which contributes significantly to the level of productivity experienced during the performing phase. </a:t>
            </a:r>
          </a:p>
          <a:p>
            <a:pPr marL="342900" indent="-342900" algn="just">
              <a:spcAft>
                <a:spcPts val="600"/>
              </a:spcAft>
              <a:buFont typeface="Arial" panose="020B0604020202020204" pitchFamily="34" charset="0"/>
              <a:buChar char="•"/>
            </a:pPr>
            <a:r>
              <a:rPr lang="en-US" sz="2400" dirty="0"/>
              <a:t>Project managers, as we shall see, have to take an active role in shaping group norms that will contribute to ultimate project success.</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28676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03044" y="1345302"/>
            <a:ext cx="8060018" cy="454749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900915" y="781443"/>
            <a:ext cx="83621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9.2 Situational Factors Affecting Team Development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470180"/>
            <a:ext cx="7526630" cy="4693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Experience and research indicate that high-performance project teams are much more likely to develop under the following conditions:</a:t>
            </a:r>
          </a:p>
          <a:p>
            <a:pPr marL="342900" indent="-342900" algn="just">
              <a:spcAft>
                <a:spcPts val="600"/>
              </a:spcAft>
              <a:buFont typeface="Arial" panose="020B0604020202020204" pitchFamily="34" charset="0"/>
              <a:buChar char="•"/>
            </a:pPr>
            <a:r>
              <a:rPr lang="en-US" sz="2400" dirty="0"/>
              <a:t>There are 10 or fewer members per team. </a:t>
            </a:r>
          </a:p>
          <a:p>
            <a:pPr marL="342900" indent="-342900" algn="just">
              <a:spcAft>
                <a:spcPts val="600"/>
              </a:spcAft>
              <a:buFont typeface="Arial" panose="020B0604020202020204" pitchFamily="34" charset="0"/>
              <a:buChar char="•"/>
            </a:pPr>
            <a:r>
              <a:rPr lang="en-US" sz="2400" dirty="0"/>
              <a:t>Members volunteer to serve on the project team. </a:t>
            </a:r>
          </a:p>
          <a:p>
            <a:pPr marL="342900" indent="-342900" algn="just">
              <a:spcAft>
                <a:spcPts val="600"/>
              </a:spcAft>
              <a:buFont typeface="Arial" panose="020B0604020202020204" pitchFamily="34" charset="0"/>
              <a:buChar char="•"/>
            </a:pPr>
            <a:r>
              <a:rPr lang="en-US" sz="2400" dirty="0"/>
              <a:t>Members serve on the project from beginning to end. </a:t>
            </a:r>
          </a:p>
          <a:p>
            <a:pPr marL="342900" indent="-342900" algn="just">
              <a:spcAft>
                <a:spcPts val="600"/>
              </a:spcAft>
              <a:buFont typeface="Arial" panose="020B0604020202020204" pitchFamily="34" charset="0"/>
              <a:buChar char="•"/>
            </a:pPr>
            <a:r>
              <a:rPr lang="en-US" sz="2400" dirty="0"/>
              <a:t>Members are assigned to the project full time.</a:t>
            </a:r>
          </a:p>
          <a:p>
            <a:pPr marL="342900" indent="-342900" algn="just">
              <a:spcAft>
                <a:spcPts val="600"/>
              </a:spcAft>
              <a:buFont typeface="Arial" panose="020B0604020202020204" pitchFamily="34" charset="0"/>
              <a:buChar char="•"/>
            </a:pPr>
            <a:r>
              <a:rPr lang="en-US" sz="2400" dirty="0"/>
              <a:t>Members are part of an organization culture that fosters cooperation and trust. </a:t>
            </a:r>
          </a:p>
          <a:p>
            <a:pPr marL="342900" indent="-342900" algn="just">
              <a:spcAft>
                <a:spcPts val="600"/>
              </a:spcAft>
              <a:buFont typeface="Arial" panose="020B0604020202020204" pitchFamily="34" charset="0"/>
              <a:buChar char="•"/>
            </a:pPr>
            <a:r>
              <a:rPr lang="en-US" sz="2400" dirty="0"/>
              <a:t>Members report solely to the project manager. </a:t>
            </a:r>
          </a:p>
          <a:p>
            <a:pPr marL="342900" indent="-342900" algn="just">
              <a:spcAft>
                <a:spcPts val="600"/>
              </a:spcAft>
              <a:buFont typeface="Arial" panose="020B0604020202020204" pitchFamily="34" charset="0"/>
              <a:buChar char="•"/>
            </a:pPr>
            <a:endParaRPr lang="en-US"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601085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43684" y="1345302"/>
            <a:ext cx="9595106" cy="473125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900915" y="781443"/>
            <a:ext cx="83621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9.2 Situational Factors Affecting Team Development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470180"/>
            <a:ext cx="9109356" cy="453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All relevant functional areas are represented on the team. </a:t>
            </a:r>
          </a:p>
          <a:p>
            <a:pPr marL="342900" indent="-342900" algn="just">
              <a:spcAft>
                <a:spcPts val="600"/>
              </a:spcAft>
              <a:buFont typeface="Arial" panose="020B0604020202020204" pitchFamily="34" charset="0"/>
              <a:buChar char="•"/>
            </a:pPr>
            <a:r>
              <a:rPr lang="en-US" sz="2400" dirty="0"/>
              <a:t>The project involves a compelling objective. </a:t>
            </a:r>
          </a:p>
          <a:p>
            <a:pPr marL="342900" indent="-342900" algn="just">
              <a:spcAft>
                <a:spcPts val="600"/>
              </a:spcAft>
              <a:buFont typeface="Arial" panose="020B0604020202020204" pitchFamily="34" charset="0"/>
              <a:buChar char="•"/>
            </a:pPr>
            <a:r>
              <a:rPr lang="en-US" sz="2400" dirty="0"/>
              <a:t>Members are located within conversational distance of each other.</a:t>
            </a:r>
          </a:p>
          <a:p>
            <a:pPr marL="342900" indent="-342900" algn="just">
              <a:spcAft>
                <a:spcPts val="600"/>
              </a:spcAft>
              <a:buFont typeface="Arial" panose="020B0604020202020204" pitchFamily="34" charset="0"/>
              <a:buChar char="•"/>
            </a:pPr>
            <a:r>
              <a:rPr lang="en-US" sz="2400" dirty="0">
                <a:highlight>
                  <a:srgbClr val="FFFF00"/>
                </a:highlight>
              </a:rPr>
              <a:t>It is important </a:t>
            </a:r>
            <a:r>
              <a:rPr lang="en-US" sz="2400" dirty="0"/>
              <a:t>for project managers and team members to recognize the situational constraints they are operating under and do the best they can. </a:t>
            </a:r>
          </a:p>
          <a:p>
            <a:pPr marL="342900" indent="-342900" algn="just">
              <a:spcAft>
                <a:spcPts val="600"/>
              </a:spcAft>
              <a:buFont typeface="Arial" panose="020B0604020202020204" pitchFamily="34" charset="0"/>
              <a:buChar char="•"/>
            </a:pPr>
            <a:r>
              <a:rPr lang="en-US" sz="2400" dirty="0"/>
              <a:t>It would be naive to believe that every project team has the same potential to evolve into a high-performance team. Under less-than-ideal conditions, it may be a struggle just to meet project objectives. </a:t>
            </a:r>
          </a:p>
          <a:p>
            <a:pPr marL="342900" indent="-342900" algn="just">
              <a:spcAft>
                <a:spcPts val="600"/>
              </a:spcAft>
              <a:buFont typeface="Arial" panose="020B0604020202020204" pitchFamily="34" charset="0"/>
              <a:buChar char="•"/>
            </a:pPr>
            <a:r>
              <a:rPr lang="en-US" sz="2400" dirty="0"/>
              <a:t>Ingenuity, discipline, and sensitivity to team dynamics are essential to maximizing the performance of a project team.</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538291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647AAB0A-E6E8-57AD-81E6-8D36D0D999A7}"/>
              </a:ext>
            </a:extLst>
          </p:cNvPr>
          <p:cNvGrpSpPr/>
          <p:nvPr/>
        </p:nvGrpSpPr>
        <p:grpSpPr>
          <a:xfrm>
            <a:off x="749229" y="335280"/>
            <a:ext cx="10693542" cy="6197600"/>
            <a:chOff x="749229" y="238760"/>
            <a:chExt cx="10693542" cy="6380480"/>
          </a:xfrm>
        </p:grpSpPr>
        <p:pic>
          <p:nvPicPr>
            <p:cNvPr id="3" name="Picture 2">
              <a:extLst>
                <a:ext uri="{FF2B5EF4-FFF2-40B4-BE49-F238E27FC236}">
                  <a16:creationId xmlns:a16="http://schemas.microsoft.com/office/drawing/2014/main" id="{5AE162F9-9330-09EE-0505-AA2366704F92}"/>
                </a:ext>
              </a:extLst>
            </p:cNvPr>
            <p:cNvPicPr>
              <a:picLocks noChangeAspect="1"/>
            </p:cNvPicPr>
            <p:nvPr/>
          </p:nvPicPr>
          <p:blipFill>
            <a:blip r:embed="rId2"/>
            <a:stretch>
              <a:fillRect/>
            </a:stretch>
          </p:blipFill>
          <p:spPr>
            <a:xfrm>
              <a:off x="749229" y="238760"/>
              <a:ext cx="10693542" cy="6380480"/>
            </a:xfrm>
            <a:prstGeom prst="rect">
              <a:avLst/>
            </a:prstGeom>
            <a:ln>
              <a:noFill/>
            </a:ln>
            <a:effectLst>
              <a:outerShdw blurRad="292100" dist="139700" dir="2700000" algn="tl" rotWithShape="0">
                <a:srgbClr val="333333">
                  <a:alpha val="65000"/>
                </a:srgbClr>
              </a:outerShdw>
            </a:effectLst>
          </p:spPr>
        </p:pic>
        <p:sp>
          <p:nvSpPr>
            <p:cNvPr id="4" name="Rectangle: Rounded Corners 3">
              <a:extLst>
                <a:ext uri="{FF2B5EF4-FFF2-40B4-BE49-F238E27FC236}">
                  <a16:creationId xmlns:a16="http://schemas.microsoft.com/office/drawing/2014/main" id="{CA0D085F-637C-B4F1-3B7D-940F963CACF1}"/>
                </a:ext>
              </a:extLst>
            </p:cNvPr>
            <p:cNvSpPr/>
            <p:nvPr/>
          </p:nvSpPr>
          <p:spPr>
            <a:xfrm>
              <a:off x="2204720" y="416560"/>
              <a:ext cx="528320" cy="294640"/>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1153224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43684" y="1345303"/>
            <a:ext cx="7057036" cy="38667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900915" y="781443"/>
            <a:ext cx="83621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9.3 Building High-Performance Project Teams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470180"/>
            <a:ext cx="6358230" cy="3493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Project managers play a key role in developing high-performance project teams. </a:t>
            </a:r>
          </a:p>
          <a:p>
            <a:pPr marL="342900" indent="-342900" algn="just">
              <a:spcAft>
                <a:spcPts val="600"/>
              </a:spcAft>
              <a:buFont typeface="Arial" panose="020B0604020202020204" pitchFamily="34" charset="0"/>
              <a:buChar char="•"/>
            </a:pPr>
            <a:r>
              <a:rPr lang="en-US" sz="2400" dirty="0"/>
              <a:t>They recruit members, conduct meetings, establish a team identity, create a common sense of purpose or a shared vision, manage a reward system that encourages teamwork, orchestrate decision making, resolve conflicts that emerge within the team, and rejuvenate the team when energy wanes.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915071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43684" y="1345303"/>
            <a:ext cx="7057036" cy="38667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900915" y="781443"/>
            <a:ext cx="83621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470180"/>
            <a:ext cx="6358230" cy="3493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Project managers take advantage of situational factors that naturally contribute to team development while improvising around those factors that inhibit team development. </a:t>
            </a:r>
          </a:p>
          <a:p>
            <a:pPr marL="342900" indent="-342900" algn="just">
              <a:spcAft>
                <a:spcPts val="600"/>
              </a:spcAft>
              <a:buFont typeface="Arial" panose="020B0604020202020204" pitchFamily="34" charset="0"/>
              <a:buChar char="•"/>
            </a:pPr>
            <a:r>
              <a:rPr lang="en-US" sz="2400" dirty="0"/>
              <a:t>In doing so they exhibit a highly interactive management style that exemplifies teamwork and, as discussed in the previous chapter, manage the interface between the team and the rest of the organization.</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895742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43684" y="1345303"/>
            <a:ext cx="8154316" cy="473125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900915" y="781443"/>
            <a:ext cx="83621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470180"/>
            <a:ext cx="7770470"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Recruiting Project Members:</a:t>
            </a:r>
            <a:r>
              <a:rPr lang="en-US" sz="2400" dirty="0"/>
              <a:t> The process of selecting and recruiting project members will vary across organizations. </a:t>
            </a:r>
          </a:p>
          <a:p>
            <a:pPr marL="342900" indent="-342900" algn="just">
              <a:spcAft>
                <a:spcPts val="600"/>
              </a:spcAft>
              <a:buFont typeface="Arial" panose="020B0604020202020204" pitchFamily="34" charset="0"/>
              <a:buChar char="•"/>
            </a:pPr>
            <a:r>
              <a:rPr lang="en-US" sz="2400" dirty="0"/>
              <a:t>Two important factors affecting recruitment are the importance of the project and the management structure being used to complete the project. </a:t>
            </a:r>
          </a:p>
          <a:p>
            <a:pPr marL="342900" indent="-342900" algn="just">
              <a:spcAft>
                <a:spcPts val="600"/>
              </a:spcAft>
              <a:buFont typeface="Arial" panose="020B0604020202020204" pitchFamily="34" charset="0"/>
              <a:buChar char="•"/>
            </a:pPr>
            <a:r>
              <a:rPr lang="en-US" sz="2400" dirty="0"/>
              <a:t>Often for high- priority projects that are critical to the future of the organization, the project manager will be given virtual carte blanche to select whomever he or she deems necessary. </a:t>
            </a:r>
          </a:p>
          <a:p>
            <a:pPr marL="342900" indent="-342900" algn="just">
              <a:spcAft>
                <a:spcPts val="600"/>
              </a:spcAft>
              <a:buFont typeface="Arial" panose="020B0604020202020204" pitchFamily="34" charset="0"/>
              <a:buChar char="•"/>
            </a:pPr>
            <a:r>
              <a:rPr lang="en-US" sz="2400" dirty="0"/>
              <a:t>For less significant projects, personnel will simply be assigned to the project.</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237735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43684" y="1345303"/>
            <a:ext cx="7849516" cy="433413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900915" y="781443"/>
            <a:ext cx="83621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470180"/>
            <a:ext cx="754695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In many matrix structures, the functional manager controls who is assigned to the project; the project manager will have to work with the functional manager to obtain necessary personnel. </a:t>
            </a:r>
          </a:p>
          <a:p>
            <a:pPr marL="342900" indent="-342900" algn="just">
              <a:spcAft>
                <a:spcPts val="600"/>
              </a:spcAft>
              <a:buFont typeface="Arial" panose="020B0604020202020204" pitchFamily="34" charset="0"/>
              <a:buChar char="•"/>
            </a:pPr>
            <a:r>
              <a:rPr lang="en-US" sz="2400" dirty="0"/>
              <a:t>Even in a project team where members are selected and assigned full time to the project, the project manager has to be sensitive to the needs of others. </a:t>
            </a:r>
          </a:p>
          <a:p>
            <a:pPr marL="342900" indent="-342900" algn="just">
              <a:spcAft>
                <a:spcPts val="600"/>
              </a:spcAft>
              <a:buFont typeface="Arial" panose="020B0604020202020204" pitchFamily="34" charset="0"/>
              <a:buChar char="•"/>
            </a:pPr>
            <a:r>
              <a:rPr lang="en-US" sz="2400" dirty="0"/>
              <a:t>There is no better way to create enemies within an organization than to be perceived as unnecessarily robbing other departments of essential personnel.</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343716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E648459-853C-D590-41C7-DEF4EF323D41}"/>
              </a:ext>
            </a:extLst>
          </p:cNvPr>
          <p:cNvGrpSpPr/>
          <p:nvPr/>
        </p:nvGrpSpPr>
        <p:grpSpPr>
          <a:xfrm>
            <a:off x="614540" y="487680"/>
            <a:ext cx="10978020" cy="6035041"/>
            <a:chOff x="716140" y="497840"/>
            <a:chExt cx="10978020" cy="6035041"/>
          </a:xfrm>
        </p:grpSpPr>
        <p:pic>
          <p:nvPicPr>
            <p:cNvPr id="3" name="Picture 2">
              <a:extLst>
                <a:ext uri="{FF2B5EF4-FFF2-40B4-BE49-F238E27FC236}">
                  <a16:creationId xmlns:a16="http://schemas.microsoft.com/office/drawing/2014/main" id="{D699849B-7EAA-273C-BA04-C8CADB79032B}"/>
                </a:ext>
              </a:extLst>
            </p:cNvPr>
            <p:cNvPicPr>
              <a:picLocks noChangeAspect="1"/>
            </p:cNvPicPr>
            <p:nvPr/>
          </p:nvPicPr>
          <p:blipFill>
            <a:blip r:embed="rId2">
              <a:extLst>
                <a:ext uri="{BEBA8EAE-BF5A-486C-A8C5-ECC9F3942E4B}">
                  <a14:imgProps xmlns:a14="http://schemas.microsoft.com/office/drawing/2010/main">
                    <a14:imgLayer r:embed="rId3">
                      <a14:imgEffect>
                        <a14:saturation sat="200000"/>
                      </a14:imgEffect>
                    </a14:imgLayer>
                  </a14:imgProps>
                </a:ext>
              </a:extLst>
            </a:blip>
            <a:stretch>
              <a:fillRect/>
            </a:stretch>
          </p:blipFill>
          <p:spPr>
            <a:xfrm>
              <a:off x="716140" y="497840"/>
              <a:ext cx="10978020" cy="60350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3">
              <a:extLst>
                <a:ext uri="{FF2B5EF4-FFF2-40B4-BE49-F238E27FC236}">
                  <a16:creationId xmlns:a16="http://schemas.microsoft.com/office/drawing/2014/main" id="{897D5EE7-76AA-C419-439A-F6EABFF9558F}"/>
                </a:ext>
              </a:extLst>
            </p:cNvPr>
            <p:cNvSpPr/>
            <p:nvPr/>
          </p:nvSpPr>
          <p:spPr>
            <a:xfrm>
              <a:off x="1574800" y="843280"/>
              <a:ext cx="477520" cy="355600"/>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24256003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43684" y="1345303"/>
            <a:ext cx="9160156" cy="462877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900915" y="781443"/>
            <a:ext cx="83621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470180"/>
            <a:ext cx="8755990"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When selecting and recruiting team members, project managers naturally look for individuals with the necessary experience and knowledge/technical skills critical for project completion. </a:t>
            </a:r>
          </a:p>
          <a:p>
            <a:pPr marL="342900" indent="-342900" algn="just">
              <a:spcAft>
                <a:spcPts val="600"/>
              </a:spcAft>
              <a:buFont typeface="Arial" panose="020B0604020202020204" pitchFamily="34" charset="0"/>
              <a:buChar char="•"/>
            </a:pPr>
            <a:r>
              <a:rPr lang="en-US" sz="2400" dirty="0"/>
              <a:t>At the same time, there are less obvious considerations that need to be factored into the recruitment process:</a:t>
            </a:r>
          </a:p>
          <a:p>
            <a:pPr marL="342900" indent="-342900" algn="just">
              <a:spcAft>
                <a:spcPts val="600"/>
              </a:spcAft>
              <a:buFont typeface="Arial" panose="020B0604020202020204" pitchFamily="34" charset="0"/>
              <a:buChar char="•"/>
            </a:pPr>
            <a:r>
              <a:rPr lang="en-US" sz="2400" b="1" dirty="0"/>
              <a:t>Problem-solving ability. </a:t>
            </a:r>
            <a:r>
              <a:rPr lang="en-US" sz="2400" dirty="0"/>
              <a:t>If the project is complex and fuzzy, then a manager wants people who are good at working under uncertainty and have strong problem- identification and problem-solving skills. </a:t>
            </a:r>
          </a:p>
          <a:p>
            <a:pPr marL="342900" indent="-342900" algn="just">
              <a:spcAft>
                <a:spcPts val="600"/>
              </a:spcAft>
              <a:buFont typeface="Arial" panose="020B0604020202020204" pitchFamily="34" charset="0"/>
              <a:buChar char="•"/>
            </a:pPr>
            <a:r>
              <a:rPr lang="en-US" sz="2400" dirty="0"/>
              <a:t>These same people are likely to be bored and less productive working on straightforward projects that go by the book.</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935100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43684" y="1345303"/>
            <a:ext cx="9160156" cy="512661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900915" y="781443"/>
            <a:ext cx="83621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470180"/>
            <a:ext cx="8755990" cy="4909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Availability.</a:t>
            </a:r>
            <a:r>
              <a:rPr lang="en-US" sz="2400" dirty="0"/>
              <a:t> Sometimes the people who are most available are not the ones wanted for the team. </a:t>
            </a:r>
          </a:p>
          <a:p>
            <a:pPr marL="342900" indent="-342900" algn="just">
              <a:spcAft>
                <a:spcPts val="600"/>
              </a:spcAft>
              <a:buFont typeface="Arial" panose="020B0604020202020204" pitchFamily="34" charset="0"/>
              <a:buChar char="•"/>
            </a:pPr>
            <a:r>
              <a:rPr lang="en-US" sz="2400" dirty="0"/>
              <a:t>Conversely, if members recruited are already overcommitted, they may not be able to offer much. </a:t>
            </a:r>
          </a:p>
          <a:p>
            <a:pPr marL="342900" indent="-342900" algn="just">
              <a:spcAft>
                <a:spcPts val="600"/>
              </a:spcAft>
              <a:buFont typeface="Arial" panose="020B0604020202020204" pitchFamily="34" charset="0"/>
              <a:buChar char="•"/>
            </a:pPr>
            <a:r>
              <a:rPr lang="en-US" sz="2400" b="1" dirty="0"/>
              <a:t>Technological expertise.</a:t>
            </a:r>
            <a:r>
              <a:rPr lang="en-US" sz="2400" dirty="0"/>
              <a:t> Managers should be wary of people who know too much about a specific technology. </a:t>
            </a:r>
          </a:p>
          <a:p>
            <a:pPr marL="342900" indent="-342900" algn="just">
              <a:spcAft>
                <a:spcPts val="600"/>
              </a:spcAft>
              <a:buFont typeface="Arial" panose="020B0604020202020204" pitchFamily="34" charset="0"/>
              <a:buChar char="•"/>
            </a:pPr>
            <a:r>
              <a:rPr lang="en-US" sz="2400" dirty="0"/>
              <a:t>They may be technology buffs who like to study but have a hard time settling down and doing the work. </a:t>
            </a:r>
          </a:p>
          <a:p>
            <a:pPr marL="342900" indent="-342900" algn="just">
              <a:spcAft>
                <a:spcPts val="600"/>
              </a:spcAft>
              <a:buFont typeface="Arial" panose="020B0604020202020204" pitchFamily="34" charset="0"/>
              <a:buChar char="•"/>
            </a:pPr>
            <a:r>
              <a:rPr lang="en-US" sz="2400" b="1" dirty="0"/>
              <a:t>Credibility.</a:t>
            </a:r>
            <a:r>
              <a:rPr lang="en-US" sz="2400" dirty="0"/>
              <a:t> The credibility of the project is enhanced by the reputation of the people involved in the project. </a:t>
            </a:r>
          </a:p>
          <a:p>
            <a:pPr marL="342900" indent="-342900" algn="just">
              <a:spcAft>
                <a:spcPts val="600"/>
              </a:spcAft>
              <a:buFont typeface="Arial" panose="020B0604020202020204" pitchFamily="34" charset="0"/>
              <a:buChar char="•"/>
            </a:pPr>
            <a:r>
              <a:rPr lang="en-US" sz="2400" dirty="0"/>
              <a:t>Recruiting a sufficient number of “winners” lends confidence to the project.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28540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64004" y="1335143"/>
            <a:ext cx="8123836" cy="432397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900915" y="781443"/>
            <a:ext cx="83621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470180"/>
            <a:ext cx="781111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Political connections.</a:t>
            </a:r>
            <a:r>
              <a:rPr lang="en-US" sz="2400" dirty="0"/>
              <a:t> Managers are wise to recruit individuals who already have a good working relationship with key stakeholders. </a:t>
            </a:r>
          </a:p>
          <a:p>
            <a:pPr marL="342900" indent="-342900" algn="just">
              <a:spcAft>
                <a:spcPts val="600"/>
              </a:spcAft>
              <a:buFont typeface="Arial" panose="020B0604020202020204" pitchFamily="34" charset="0"/>
              <a:buChar char="•"/>
            </a:pPr>
            <a:r>
              <a:rPr lang="en-US" sz="2400" dirty="0"/>
              <a:t>This is particularly true for projects operating in a matrix environment in which a significant portion of the work will be under the domain of a specific functional department and not the core project team.</a:t>
            </a:r>
          </a:p>
          <a:p>
            <a:pPr marL="342900" indent="-342900" algn="just">
              <a:spcAft>
                <a:spcPts val="600"/>
              </a:spcAft>
              <a:buFont typeface="Arial" panose="020B0604020202020204" pitchFamily="34" charset="0"/>
              <a:buChar char="•"/>
            </a:pPr>
            <a:r>
              <a:rPr lang="en-US" sz="2400" b="1" dirty="0"/>
              <a:t>Ambition, initiative, and energy.</a:t>
            </a:r>
            <a:r>
              <a:rPr lang="en-US" sz="2400" dirty="0"/>
              <a:t> These qualities can make up for a lot of shortcomings in other areas and should not be underestimated.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17251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64004" y="1314823"/>
            <a:ext cx="7341516" cy="282029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900915" y="781443"/>
            <a:ext cx="83621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470180"/>
            <a:ext cx="7028790" cy="2385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Familiarity.</a:t>
            </a:r>
            <a:r>
              <a:rPr lang="en-US" sz="2400" dirty="0"/>
              <a:t> Research suggests repeat collaboration stifles creativity and innovation. </a:t>
            </a:r>
          </a:p>
          <a:p>
            <a:pPr marL="342900" indent="-342900" algn="just">
              <a:spcAft>
                <a:spcPts val="600"/>
              </a:spcAft>
              <a:buFont typeface="Arial" panose="020B0604020202020204" pitchFamily="34" charset="0"/>
              <a:buChar char="•"/>
            </a:pPr>
            <a:r>
              <a:rPr lang="en-US" sz="2400" dirty="0"/>
              <a:t>On challenging, breakthrough projects it is wise to interject the team with experts who have little previous working experience with others. </a:t>
            </a:r>
            <a:r>
              <a:rPr lang="en-US" b="1" dirty="0">
                <a:solidFill>
                  <a:srgbClr val="FF0000"/>
                </a:solidFill>
              </a:rPr>
              <a:t>(</a:t>
            </a:r>
            <a:r>
              <a:rPr lang="en-US" b="1" dirty="0" err="1">
                <a:solidFill>
                  <a:srgbClr val="FF0000"/>
                </a:solidFill>
              </a:rPr>
              <a:t>Skilton</a:t>
            </a:r>
            <a:r>
              <a:rPr lang="en-US" b="1" dirty="0">
                <a:solidFill>
                  <a:srgbClr val="FF0000"/>
                </a:solidFill>
              </a:rPr>
              <a:t> and Dooley, 2010)</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752303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64004" y="1314823"/>
            <a:ext cx="8184796" cy="476173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347955" y="781443"/>
            <a:ext cx="7277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470180"/>
            <a:ext cx="7909852"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800" b="1" dirty="0">
                <a:highlight>
                  <a:srgbClr val="FFFF00"/>
                </a:highlight>
              </a:rPr>
              <a:t>Conducting Project Meetings </a:t>
            </a:r>
          </a:p>
          <a:p>
            <a:pPr marL="342900" indent="-342900" algn="just">
              <a:spcAft>
                <a:spcPts val="600"/>
              </a:spcAft>
              <a:buFont typeface="Arial" panose="020B0604020202020204" pitchFamily="34" charset="0"/>
              <a:buChar char="•"/>
            </a:pPr>
            <a:r>
              <a:rPr lang="en-US" sz="2400" b="1" dirty="0"/>
              <a:t>The First Project Team Meeting: </a:t>
            </a:r>
            <a:r>
              <a:rPr lang="en-US" sz="2400" dirty="0"/>
              <a:t>Research on team development confirms what we have heard from project managers: </a:t>
            </a:r>
          </a:p>
          <a:p>
            <a:pPr marL="342900" indent="-342900" algn="just">
              <a:spcAft>
                <a:spcPts val="600"/>
              </a:spcAft>
              <a:buFont typeface="Arial" panose="020B0604020202020204" pitchFamily="34" charset="0"/>
              <a:buChar char="•"/>
            </a:pPr>
            <a:r>
              <a:rPr lang="en-US" sz="2400" dirty="0"/>
              <a:t>The first project kick-off meeting is critical to the early functioning of the project team. </a:t>
            </a:r>
          </a:p>
          <a:p>
            <a:pPr marL="342900" indent="-342900" algn="just">
              <a:spcAft>
                <a:spcPts val="600"/>
              </a:spcAft>
              <a:buFont typeface="Arial" panose="020B0604020202020204" pitchFamily="34" charset="0"/>
              <a:buChar char="•"/>
            </a:pPr>
            <a:r>
              <a:rPr lang="en-US" sz="2400" dirty="0"/>
              <a:t>According to one veteran project manager: The first team meeting sets the tone for how the team will work together. </a:t>
            </a:r>
          </a:p>
          <a:p>
            <a:pPr marL="342900" indent="-342900" algn="just">
              <a:spcAft>
                <a:spcPts val="600"/>
              </a:spcAft>
              <a:buFont typeface="Arial" panose="020B0604020202020204" pitchFamily="34" charset="0"/>
              <a:buChar char="•"/>
            </a:pPr>
            <a:r>
              <a:rPr lang="en-US" sz="2400" dirty="0"/>
              <a:t>If it is disorganized, or becomes bogged down with little sense of closure, then this can often become a self- fulfilling prophecy for subsequent group work. </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22317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347955" y="2066663"/>
            <a:ext cx="7534556" cy="198717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347955" y="1441684"/>
            <a:ext cx="7277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508061" y="2201700"/>
            <a:ext cx="695767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On the other hand, if it is crisply run, focusing on real issues and concerns in an honest and straightforward manner, members come away excited about being part of the project team.</a:t>
            </a: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68357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20506" y="984328"/>
            <a:ext cx="8665174" cy="536992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063780"/>
            <a:ext cx="8324190" cy="5124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Creating a Shared Vision:</a:t>
            </a:r>
            <a:r>
              <a:rPr lang="en-US" sz="2400" dirty="0"/>
              <a:t> Unlike project scope statements, which include specific cost, completion dates, and performance requirements, a project vision involves the less tangible aspects of project performance. </a:t>
            </a:r>
          </a:p>
          <a:p>
            <a:pPr marL="342900" indent="-342900" algn="just">
              <a:spcAft>
                <a:spcPts val="600"/>
              </a:spcAft>
              <a:buFont typeface="Arial" panose="020B0604020202020204" pitchFamily="34" charset="0"/>
              <a:buChar char="•"/>
            </a:pPr>
            <a:r>
              <a:rPr lang="en-US" sz="2400" dirty="0"/>
              <a:t>It refers to an image a project team holds in common about how the project will look upon completion, how they will work together, and/or how customers will accept the project. </a:t>
            </a:r>
          </a:p>
          <a:p>
            <a:pPr marL="342900" indent="-342900" algn="just">
              <a:spcAft>
                <a:spcPts val="600"/>
              </a:spcAft>
              <a:buFont typeface="Arial" panose="020B0604020202020204" pitchFamily="34" charset="0"/>
              <a:buChar char="•"/>
            </a:pPr>
            <a:r>
              <a:rPr lang="en-US" sz="2400" dirty="0"/>
              <a:t>At its simplest level, a shared vision is the answer to the question, “What do we want to create?” Not everyone will have the same vision, but the images should be similar. </a:t>
            </a:r>
          </a:p>
          <a:p>
            <a:pPr marL="342900" indent="-342900" algn="just">
              <a:spcAft>
                <a:spcPts val="600"/>
              </a:spcAft>
              <a:buFont typeface="Arial" panose="020B0604020202020204" pitchFamily="34" charset="0"/>
              <a:buChar char="•"/>
            </a:pPr>
            <a:r>
              <a:rPr lang="en-US" sz="2400" dirty="0"/>
              <a:t>Visions come in a variety of shapes and forms; they can be captured in a slogan or a symbol or can be written as a formal vision statement.</a:t>
            </a:r>
            <a:endParaRPr lang="en-US" sz="20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354373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20EA3E80-6595-28FE-233E-4FD4ADDDADDA}"/>
              </a:ext>
            </a:extLst>
          </p:cNvPr>
          <p:cNvGrpSpPr/>
          <p:nvPr/>
        </p:nvGrpSpPr>
        <p:grpSpPr>
          <a:xfrm>
            <a:off x="812800" y="548640"/>
            <a:ext cx="10454640" cy="5862319"/>
            <a:chOff x="822960" y="355600"/>
            <a:chExt cx="10413237" cy="6095999"/>
          </a:xfrm>
        </p:grpSpPr>
        <p:pic>
          <p:nvPicPr>
            <p:cNvPr id="3" name="Picture 2">
              <a:extLst>
                <a:ext uri="{FF2B5EF4-FFF2-40B4-BE49-F238E27FC236}">
                  <a16:creationId xmlns:a16="http://schemas.microsoft.com/office/drawing/2014/main" id="{37A2B0D0-BA0E-0BDE-4E0F-9E7CD55C5F6A}"/>
                </a:ext>
              </a:extLst>
            </p:cNvPr>
            <p:cNvPicPr>
              <a:picLocks noChangeAspect="1"/>
            </p:cNvPicPr>
            <p:nvPr/>
          </p:nvPicPr>
          <p:blipFill>
            <a:blip r:embed="rId2">
              <a:extLst>
                <a:ext uri="{BEBA8EAE-BF5A-486C-A8C5-ECC9F3942E4B}">
                  <a14:imgProps xmlns:a14="http://schemas.microsoft.com/office/drawing/2010/main">
                    <a14:imgLayer r:embed="rId3">
                      <a14:imgEffect>
                        <a14:saturation sat="300000"/>
                      </a14:imgEffect>
                    </a14:imgLayer>
                  </a14:imgProps>
                </a:ext>
              </a:extLst>
            </a:blip>
            <a:stretch>
              <a:fillRect/>
            </a:stretch>
          </p:blipFill>
          <p:spPr>
            <a:xfrm>
              <a:off x="822960" y="355600"/>
              <a:ext cx="10413237" cy="6095999"/>
            </a:xfrm>
            <a:prstGeom prst="rect">
              <a:avLst/>
            </a:prstGeom>
            <a:ln w="28575">
              <a:solidFill>
                <a:srgbClr val="00B0F0"/>
              </a:solidFill>
            </a:ln>
            <a:effectLst>
              <a:outerShdw blurRad="292100" dist="139700" dir="2700000" algn="tl" rotWithShape="0">
                <a:srgbClr val="333333">
                  <a:alpha val="65000"/>
                </a:srgbClr>
              </a:outerShdw>
            </a:effectLst>
          </p:spPr>
        </p:pic>
        <p:sp>
          <p:nvSpPr>
            <p:cNvPr id="4" name="Rectangle 3">
              <a:extLst>
                <a:ext uri="{FF2B5EF4-FFF2-40B4-BE49-F238E27FC236}">
                  <a16:creationId xmlns:a16="http://schemas.microsoft.com/office/drawing/2014/main" id="{1952E919-EDCB-C07A-4AA3-8F13B0018979}"/>
                </a:ext>
              </a:extLst>
            </p:cNvPr>
            <p:cNvSpPr/>
            <p:nvPr/>
          </p:nvSpPr>
          <p:spPr>
            <a:xfrm>
              <a:off x="1950720" y="579120"/>
              <a:ext cx="670560" cy="457200"/>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1199989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20506" y="984328"/>
            <a:ext cx="8756614" cy="529455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063780"/>
            <a:ext cx="8324190" cy="5124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Managing Project Reward Systems.</a:t>
            </a:r>
            <a:r>
              <a:rPr lang="en-US" sz="2400" dirty="0"/>
              <a:t> Project managers are responsible for managing the reward system that encourages team performance and extra effort. </a:t>
            </a:r>
          </a:p>
          <a:p>
            <a:pPr marL="342900" indent="-342900" algn="just">
              <a:spcAft>
                <a:spcPts val="600"/>
              </a:spcAft>
              <a:buFont typeface="Arial" panose="020B0604020202020204" pitchFamily="34" charset="0"/>
              <a:buChar char="•"/>
            </a:pPr>
            <a:r>
              <a:rPr lang="en-US" sz="2400" dirty="0"/>
              <a:t>One advantage they have is that often project work is inherently satisfying, whether it is manifested in an inspiring vision or simple sense of accomplishment. </a:t>
            </a:r>
          </a:p>
          <a:p>
            <a:pPr marL="342900" indent="-342900" algn="just">
              <a:spcAft>
                <a:spcPts val="600"/>
              </a:spcAft>
              <a:buFont typeface="Arial" panose="020B0604020202020204" pitchFamily="34" charset="0"/>
              <a:buChar char="•"/>
            </a:pPr>
            <a:r>
              <a:rPr lang="en-US" sz="2400" dirty="0"/>
              <a:t>Projects provide participants with a change in scenery, a chance to learn new skills, and an opportunity to break out of their departmental cocoon. </a:t>
            </a:r>
          </a:p>
          <a:p>
            <a:pPr marL="342900" indent="-342900" algn="just">
              <a:spcAft>
                <a:spcPts val="600"/>
              </a:spcAft>
              <a:buFont typeface="Arial" panose="020B0604020202020204" pitchFamily="34" charset="0"/>
              <a:buChar char="•"/>
            </a:pPr>
            <a:r>
              <a:rPr lang="en-US" sz="2400" dirty="0"/>
              <a:t>Another inherent reward is what was referred to in Tracy Kidder, The Soul of a New Machine, as “pinball”—project success typically gives team members an option to play another exciting game.</a:t>
            </a:r>
            <a:endParaRPr lang="en-US" sz="20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04093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20506" y="984328"/>
            <a:ext cx="8042557" cy="472559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063780"/>
            <a:ext cx="7516470"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Still, many projects are underappreciated, boring, interfere with other more significant priorities, and are considered an extra burden. </a:t>
            </a:r>
          </a:p>
          <a:p>
            <a:pPr marL="342900" indent="-342900" algn="just">
              <a:spcAft>
                <a:spcPts val="600"/>
              </a:spcAft>
              <a:buFont typeface="Arial" panose="020B0604020202020204" pitchFamily="34" charset="0"/>
              <a:buChar char="•"/>
            </a:pPr>
            <a:r>
              <a:rPr lang="en-US" sz="2400" dirty="0"/>
              <a:t>In some of these cases, the biggest reward is finishing the project so that team members can go back to what they really enjoy doing and what will yield the biggest personal payoffs. </a:t>
            </a:r>
          </a:p>
          <a:p>
            <a:pPr marL="342900" indent="-342900" algn="just">
              <a:spcAft>
                <a:spcPts val="600"/>
              </a:spcAft>
              <a:buFont typeface="Arial" panose="020B0604020202020204" pitchFamily="34" charset="0"/>
              <a:buChar char="•"/>
            </a:pPr>
            <a:r>
              <a:rPr lang="en-US" sz="2400" dirty="0"/>
              <a:t>Unfortunately, when this attitude is the primary incentive, project quality is likely to suffer. </a:t>
            </a:r>
          </a:p>
          <a:p>
            <a:pPr marL="342900" indent="-342900" algn="just">
              <a:spcAft>
                <a:spcPts val="600"/>
              </a:spcAft>
              <a:buFont typeface="Arial" panose="020B0604020202020204" pitchFamily="34" charset="0"/>
              <a:buChar char="•"/>
            </a:pPr>
            <a:r>
              <a:rPr lang="en-US" sz="2400" dirty="0"/>
              <a:t>In these circumstances, external rewards play a more important role in motivating team performance.</a:t>
            </a:r>
            <a:endParaRPr lang="en-US" sz="20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79291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20506" y="984328"/>
            <a:ext cx="8147014" cy="518279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063780"/>
            <a:ext cx="7770470"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Examples of this kind of rewards include:</a:t>
            </a:r>
          </a:p>
          <a:p>
            <a:pPr marL="342900" indent="-342900" algn="just">
              <a:spcAft>
                <a:spcPts val="600"/>
              </a:spcAft>
              <a:buFont typeface="Arial" panose="020B0604020202020204" pitchFamily="34" charset="0"/>
              <a:buChar char="•"/>
            </a:pPr>
            <a:r>
              <a:rPr lang="en-US" sz="2400" b="1" dirty="0"/>
              <a:t>Letters of commendation.</a:t>
            </a:r>
            <a:r>
              <a:rPr lang="en-US" sz="2400" dirty="0"/>
              <a:t> While project managers may not have responsibility for their team members’ performance appraisals, they can write letters commending their project performance. </a:t>
            </a:r>
          </a:p>
          <a:p>
            <a:pPr marL="342900" indent="-342900" algn="just">
              <a:spcAft>
                <a:spcPts val="600"/>
              </a:spcAft>
              <a:buFont typeface="Arial" panose="020B0604020202020204" pitchFamily="34" charset="0"/>
              <a:buChar char="•"/>
            </a:pPr>
            <a:r>
              <a:rPr lang="en-US" sz="2400" dirty="0"/>
              <a:t>These letters can be sent to the workers’ supervisors to be placed in their personnel files. </a:t>
            </a:r>
          </a:p>
          <a:p>
            <a:pPr marL="342900" indent="-342900" algn="just">
              <a:spcAft>
                <a:spcPts val="600"/>
              </a:spcAft>
              <a:buFont typeface="Arial" panose="020B0604020202020204" pitchFamily="34" charset="0"/>
              <a:buChar char="•"/>
            </a:pPr>
            <a:r>
              <a:rPr lang="en-US" sz="2400" b="1" dirty="0"/>
              <a:t>Public recognition for outstanding work.</a:t>
            </a:r>
            <a:r>
              <a:rPr lang="en-US" sz="2400" dirty="0"/>
              <a:t> Superlative workers should be publicly recognized for their efforts. </a:t>
            </a:r>
          </a:p>
          <a:p>
            <a:pPr marL="342900" indent="-342900" algn="just">
              <a:spcAft>
                <a:spcPts val="600"/>
              </a:spcAft>
              <a:buFont typeface="Arial" panose="020B0604020202020204" pitchFamily="34" charset="0"/>
              <a:buChar char="•"/>
            </a:pPr>
            <a:r>
              <a:rPr lang="en-US" sz="2400" dirty="0"/>
              <a:t>Some project managers begin each status review meeting with a brief mention of project workers who have exceeded their project goals.</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437439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20506" y="984328"/>
            <a:ext cx="8147014" cy="518279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063780"/>
            <a:ext cx="7770470"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Examples of this kind of rewards include:</a:t>
            </a:r>
          </a:p>
          <a:p>
            <a:pPr marL="342900" indent="-342900" algn="just">
              <a:spcAft>
                <a:spcPts val="600"/>
              </a:spcAft>
              <a:buFont typeface="Arial" panose="020B0604020202020204" pitchFamily="34" charset="0"/>
              <a:buChar char="•"/>
            </a:pPr>
            <a:r>
              <a:rPr lang="en-US" sz="2400" b="1" dirty="0"/>
              <a:t>Letters of commendation.</a:t>
            </a:r>
            <a:r>
              <a:rPr lang="en-US" sz="2400" dirty="0"/>
              <a:t> While project managers may not have responsibility for their team members’ performance appraisals, they can write letters commending their project performance. </a:t>
            </a:r>
          </a:p>
          <a:p>
            <a:pPr marL="342900" indent="-342900" algn="just">
              <a:spcAft>
                <a:spcPts val="600"/>
              </a:spcAft>
              <a:buFont typeface="Arial" panose="020B0604020202020204" pitchFamily="34" charset="0"/>
              <a:buChar char="•"/>
            </a:pPr>
            <a:r>
              <a:rPr lang="en-US" sz="2400" dirty="0"/>
              <a:t>These letters can be sent to the workers’ supervisors to be placed in their personnel files. </a:t>
            </a:r>
          </a:p>
          <a:p>
            <a:pPr marL="342900" indent="-342900" algn="just">
              <a:spcAft>
                <a:spcPts val="600"/>
              </a:spcAft>
              <a:buFont typeface="Arial" panose="020B0604020202020204" pitchFamily="34" charset="0"/>
              <a:buChar char="•"/>
            </a:pPr>
            <a:r>
              <a:rPr lang="en-US" sz="2400" b="1" dirty="0"/>
              <a:t>Public recognition for outstanding work.</a:t>
            </a:r>
            <a:r>
              <a:rPr lang="en-US" sz="2400" dirty="0"/>
              <a:t> Superlative workers should be publicly recognized for their efforts. </a:t>
            </a:r>
          </a:p>
          <a:p>
            <a:pPr marL="342900" indent="-342900" algn="just">
              <a:spcAft>
                <a:spcPts val="600"/>
              </a:spcAft>
              <a:buFont typeface="Arial" panose="020B0604020202020204" pitchFamily="34" charset="0"/>
              <a:buChar char="•"/>
            </a:pPr>
            <a:r>
              <a:rPr lang="en-US" sz="2400" dirty="0"/>
              <a:t>Some project managers begin each status review meeting with a brief mention of project workers who have exceeded their project goals.</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275135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30666" y="964008"/>
            <a:ext cx="8797254" cy="472559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063780"/>
            <a:ext cx="845119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Job assignments.</a:t>
            </a:r>
            <a:r>
              <a:rPr lang="en-US" sz="2400" dirty="0"/>
              <a:t> Good project managers recognize that, while they may not have much budgetary authority, they do have substantial control over who does what, with whom, when, and where. </a:t>
            </a:r>
          </a:p>
          <a:p>
            <a:pPr marL="342900" indent="-342900" algn="just">
              <a:spcAft>
                <a:spcPts val="600"/>
              </a:spcAft>
              <a:buFont typeface="Arial" panose="020B0604020202020204" pitchFamily="34" charset="0"/>
              <a:buChar char="•"/>
            </a:pPr>
            <a:r>
              <a:rPr lang="en-US" sz="2400" dirty="0"/>
              <a:t>Good work should be rewarded with desirable job assignments. </a:t>
            </a:r>
          </a:p>
          <a:p>
            <a:pPr marL="342900" indent="-342900" algn="just">
              <a:spcAft>
                <a:spcPts val="600"/>
              </a:spcAft>
              <a:buFont typeface="Arial" panose="020B0604020202020204" pitchFamily="34" charset="0"/>
              <a:buChar char="•"/>
            </a:pPr>
            <a:r>
              <a:rPr lang="en-US" sz="2400" dirty="0"/>
              <a:t>Managers should be aware of member preferences and, when appropriate, accommodate them. </a:t>
            </a:r>
          </a:p>
          <a:p>
            <a:pPr marL="342900" indent="-342900" algn="just">
              <a:spcAft>
                <a:spcPts val="600"/>
              </a:spcAft>
              <a:buFont typeface="Arial" panose="020B0604020202020204" pitchFamily="34" charset="0"/>
              <a:buChar char="•"/>
            </a:pPr>
            <a:r>
              <a:rPr lang="en-US" sz="2400" b="1" dirty="0"/>
              <a:t>Flexibility. </a:t>
            </a:r>
            <a:r>
              <a:rPr lang="en-US" sz="2400" dirty="0"/>
              <a:t>Being willing to make exceptions to rules, if done judiciously, can be a powerful reward. </a:t>
            </a:r>
          </a:p>
          <a:p>
            <a:pPr marL="342900" indent="-342900" algn="just">
              <a:spcAft>
                <a:spcPts val="600"/>
              </a:spcAft>
              <a:buFont typeface="Arial" panose="020B0604020202020204" pitchFamily="34" charset="0"/>
              <a:buChar char="•"/>
            </a:pPr>
            <a:r>
              <a:rPr lang="en-US" sz="2400" dirty="0"/>
              <a:t>Allowing members to work at home when a child is sick or excusing a minor indiscretion can engender long-lasting loyalty</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86804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30666" y="964008"/>
            <a:ext cx="8187654" cy="423791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063780"/>
            <a:ext cx="776031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Orchestrating the Decision-Making Process: </a:t>
            </a:r>
            <a:r>
              <a:rPr lang="en-US" sz="2400" dirty="0"/>
              <a:t>Most decisions on a project do not require a formal meeting to discuss alternatives and determine solutions. </a:t>
            </a:r>
          </a:p>
          <a:p>
            <a:pPr marL="342900" indent="-342900" algn="just">
              <a:spcAft>
                <a:spcPts val="600"/>
              </a:spcAft>
              <a:buFont typeface="Arial" panose="020B0604020202020204" pitchFamily="34" charset="0"/>
              <a:buChar char="•"/>
            </a:pPr>
            <a:r>
              <a:rPr lang="en-US" sz="2400" dirty="0"/>
              <a:t>Instead decisions are made in real time as part of the daily interactions between project managers, stakeholders, and team members. </a:t>
            </a:r>
          </a:p>
          <a:p>
            <a:pPr marL="342900" indent="-342900" algn="just">
              <a:spcAft>
                <a:spcPts val="600"/>
              </a:spcAft>
              <a:buFont typeface="Arial" panose="020B0604020202020204" pitchFamily="34" charset="0"/>
              <a:buChar char="•"/>
            </a:pPr>
            <a:r>
              <a:rPr lang="en-US" sz="2400" dirty="0"/>
              <a:t>For example, as a result of a routine “how’s it going?” question, a project manager discovers that a mechanical engineer is stuck trying to meet the performance criteria for a prototype he is responsible for building. </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799314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30666" y="964008"/>
            <a:ext cx="7311223" cy="237863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9.3 Building High-Performance Project Teams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063780"/>
            <a:ext cx="6917030" cy="2015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Managing Conflict within the Project: </a:t>
            </a:r>
          </a:p>
          <a:p>
            <a:pPr marL="342900" indent="-342900" algn="just">
              <a:spcAft>
                <a:spcPts val="600"/>
              </a:spcAft>
              <a:buFont typeface="Arial" panose="020B0604020202020204" pitchFamily="34" charset="0"/>
              <a:buChar char="•"/>
            </a:pPr>
            <a:r>
              <a:rPr lang="en-US" sz="2400" dirty="0"/>
              <a:t>Distinguish functional conflict from dysfunctional conflict and describe strategies for encouraging functional conflict and discouraging dysfunctional conflict.</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56624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8254E3BC-7049-8897-4CEC-DC9FEA1B486A}"/>
              </a:ext>
            </a:extLst>
          </p:cNvPr>
          <p:cNvGrpSpPr/>
          <p:nvPr/>
        </p:nvGrpSpPr>
        <p:grpSpPr>
          <a:xfrm>
            <a:off x="528320" y="690880"/>
            <a:ext cx="11257280" cy="5638800"/>
            <a:chOff x="670560" y="949960"/>
            <a:chExt cx="10779759" cy="4978400"/>
          </a:xfrm>
        </p:grpSpPr>
        <p:pic>
          <p:nvPicPr>
            <p:cNvPr id="3" name="Picture 2">
              <a:extLst>
                <a:ext uri="{FF2B5EF4-FFF2-40B4-BE49-F238E27FC236}">
                  <a16:creationId xmlns:a16="http://schemas.microsoft.com/office/drawing/2014/main" id="{07BBF011-FBA5-BE4D-A673-676D1CB6185F}"/>
                </a:ext>
              </a:extLst>
            </p:cNvPr>
            <p:cNvPicPr>
              <a:picLocks noChangeAspect="1"/>
            </p:cNvPicPr>
            <p:nvPr/>
          </p:nvPicPr>
          <p:blipFill>
            <a:blip r:embed="rId2">
              <a:extLst>
                <a:ext uri="{BEBA8EAE-BF5A-486C-A8C5-ECC9F3942E4B}">
                  <a14:imgProps xmlns:a14="http://schemas.microsoft.com/office/drawing/2010/main">
                    <a14:imgLayer r:embed="rId3">
                      <a14:imgEffect>
                        <a14:saturation sat="200000"/>
                      </a14:imgEffect>
                    </a14:imgLayer>
                  </a14:imgProps>
                </a:ext>
              </a:extLst>
            </a:blip>
            <a:stretch>
              <a:fillRect/>
            </a:stretch>
          </p:blipFill>
          <p:spPr>
            <a:xfrm>
              <a:off x="670560" y="949960"/>
              <a:ext cx="10779759" cy="4978400"/>
            </a:xfrm>
            <a:prstGeom prst="rect">
              <a:avLst/>
            </a:prstGeom>
            <a:ln>
              <a:noFill/>
            </a:ln>
            <a:effectLst>
              <a:outerShdw blurRad="292100" dist="139700" dir="2700000" algn="tl" rotWithShape="0">
                <a:srgbClr val="333333">
                  <a:alpha val="65000"/>
                </a:srgbClr>
              </a:outerShdw>
            </a:effectLst>
          </p:spPr>
        </p:pic>
        <p:sp>
          <p:nvSpPr>
            <p:cNvPr id="4" name="Rectangle: Rounded Corners 3">
              <a:extLst>
                <a:ext uri="{FF2B5EF4-FFF2-40B4-BE49-F238E27FC236}">
                  <a16:creationId xmlns:a16="http://schemas.microsoft.com/office/drawing/2014/main" id="{286E6B13-B5A5-4AE4-9FB7-EBC33122391D}"/>
                </a:ext>
              </a:extLst>
            </p:cNvPr>
            <p:cNvSpPr/>
            <p:nvPr/>
          </p:nvSpPr>
          <p:spPr>
            <a:xfrm>
              <a:off x="1524000" y="1087120"/>
              <a:ext cx="335280" cy="294640"/>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42190579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169706" y="1043460"/>
            <a:ext cx="7933654" cy="415846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9.4 Managing Virtual Project Teams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063780"/>
            <a:ext cx="7277885"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Building a high-performance project team among a mixture of part-time and full-time members is a challenging task. </a:t>
            </a:r>
          </a:p>
          <a:p>
            <a:pPr marL="342900" indent="-342900" algn="just">
              <a:spcAft>
                <a:spcPts val="600"/>
              </a:spcAft>
              <a:buFont typeface="Arial" panose="020B0604020202020204" pitchFamily="34" charset="0"/>
              <a:buChar char="•"/>
            </a:pPr>
            <a:r>
              <a:rPr lang="en-US" sz="2400" dirty="0"/>
              <a:t>Consider how much more challenging it is to build a team when members cannot engage in face-to-face interactions. </a:t>
            </a:r>
          </a:p>
          <a:p>
            <a:pPr marL="342900" indent="-342900" algn="just">
              <a:spcAft>
                <a:spcPts val="600"/>
              </a:spcAft>
              <a:buFont typeface="Arial" panose="020B0604020202020204" pitchFamily="34" charset="0"/>
              <a:buChar char="•"/>
            </a:pPr>
            <a:r>
              <a:rPr lang="en-US" sz="2400" dirty="0"/>
              <a:t>Such would be the case for a virtual project team in which the team members are geographically situated so that they may seldom, if ever, meet face-to-face as a team. </a:t>
            </a: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30029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169706" y="1043460"/>
            <a:ext cx="8289254" cy="350822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9.4 Managing Virtual Project Teams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114580"/>
            <a:ext cx="7618070" cy="312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For example, Hewlett-Packard’s integrated circuit business headquarters and a portion of the R&amp;D facilities are located in Palo Alto, California; the two wafer fabrication operations are located in Corvallis, Oregon, and Fort Collins, Colorado; and the packaging assembly process is primarily in Singapore and Korea.</a:t>
            </a:r>
          </a:p>
          <a:p>
            <a:pPr marL="342900" indent="-342900" algn="just">
              <a:spcAft>
                <a:spcPts val="600"/>
              </a:spcAft>
              <a:buFont typeface="Arial" panose="020B0604020202020204" pitchFamily="34" charset="0"/>
              <a:buChar char="•"/>
            </a:pPr>
            <a:r>
              <a:rPr lang="en-US" sz="2400" dirty="0"/>
              <a:t>It is not uncommon for professionals at each of these locations to be involved in the same project. </a:t>
            </a: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874196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169706" y="1043460"/>
            <a:ext cx="7059894" cy="350822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9.4 Managing Virtual Project Teams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114580"/>
            <a:ext cx="6459830" cy="312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When team members are spread across different time zones and continents, the opportunity for direct communication is severely limited. </a:t>
            </a:r>
          </a:p>
          <a:p>
            <a:pPr marL="342900" indent="-342900" algn="just">
              <a:spcAft>
                <a:spcPts val="600"/>
              </a:spcAft>
              <a:buFont typeface="Arial" panose="020B0604020202020204" pitchFamily="34" charset="0"/>
              <a:buChar char="•"/>
            </a:pPr>
            <a:r>
              <a:rPr lang="en-US" sz="2400" dirty="0"/>
              <a:t>Electronic communication such as the Internet, e-mail, and teleconferencing takes on much more importance in virtual projects because this is the primary means of communication. </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60911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169706" y="1043460"/>
            <a:ext cx="9254454" cy="444294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9.4 Managing Virtual Project Teams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134900"/>
            <a:ext cx="874583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Below are some additional tips for alleviating communication problems and enhancing the performance of virtual teams:</a:t>
            </a:r>
          </a:p>
          <a:p>
            <a:pPr marL="342900" indent="-342900" algn="just">
              <a:spcAft>
                <a:spcPts val="600"/>
              </a:spcAft>
              <a:buFont typeface="Arial" panose="020B0604020202020204" pitchFamily="34" charset="0"/>
              <a:buChar char="•"/>
            </a:pPr>
            <a:r>
              <a:rPr lang="en-US" sz="2400" b="1" dirty="0"/>
              <a:t>1. Don’t let team members vanish.</a:t>
            </a:r>
            <a:r>
              <a:rPr lang="en-US" sz="2400" dirty="0"/>
              <a:t> Virtual teams often experience problems getting in touch with each other. </a:t>
            </a:r>
          </a:p>
          <a:p>
            <a:pPr marL="342900" indent="-342900" algn="just">
              <a:spcAft>
                <a:spcPts val="600"/>
              </a:spcAft>
              <a:buFont typeface="Arial" panose="020B0604020202020204" pitchFamily="34" charset="0"/>
              <a:buChar char="•"/>
            </a:pPr>
            <a:r>
              <a:rPr lang="en-US" sz="2400" dirty="0"/>
              <a:t>Use Internet scheduling software to store members’ calendars.</a:t>
            </a:r>
          </a:p>
          <a:p>
            <a:pPr marL="342900" indent="-342900" algn="just">
              <a:spcAft>
                <a:spcPts val="600"/>
              </a:spcAft>
              <a:buFont typeface="Arial" panose="020B0604020202020204" pitchFamily="34" charset="0"/>
              <a:buChar char="•"/>
            </a:pPr>
            <a:r>
              <a:rPr lang="en-US" sz="2400" b="1" dirty="0"/>
              <a:t>2. Establish a code of conduct to avoid delays.</a:t>
            </a:r>
            <a:r>
              <a:rPr lang="en-US" sz="2400" dirty="0"/>
              <a:t> Team members need to agree not only on what, when, and how information will be shared but also on how and when they will respond to it. </a:t>
            </a:r>
          </a:p>
          <a:p>
            <a:pPr marL="342900" indent="-342900" algn="just">
              <a:spcAft>
                <a:spcPts val="600"/>
              </a:spcAft>
              <a:buFont typeface="Arial" panose="020B0604020202020204" pitchFamily="34" charset="0"/>
              <a:buChar char="•"/>
            </a:pPr>
            <a:r>
              <a:rPr lang="en-US" sz="2400" dirty="0"/>
              <a:t>Develop a priority system to distinguish messages that require immediate response from those with longer time frames.</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231931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169706" y="1043460"/>
            <a:ext cx="7832054" cy="389430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482023"/>
            <a:ext cx="7277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9.4 Managing Virtual Project Teams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53210" y="1134900"/>
            <a:ext cx="7188679" cy="3570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3. Establish clear norms and protocols for surfacing assumptions and conflicts. </a:t>
            </a:r>
          </a:p>
          <a:p>
            <a:pPr marL="342900" indent="-342900" algn="just">
              <a:spcAft>
                <a:spcPts val="600"/>
              </a:spcAft>
              <a:buFont typeface="Arial" panose="020B0604020202020204" pitchFamily="34" charset="0"/>
              <a:buChar char="•"/>
            </a:pPr>
            <a:r>
              <a:rPr lang="en-US" sz="2400" dirty="0"/>
              <a:t>Because most communication is nonvisual, project managers cannot watch body language and facial expressions to develop a sense of what is going on. </a:t>
            </a:r>
          </a:p>
          <a:p>
            <a:pPr marL="342900" indent="-342900" algn="just">
              <a:spcAft>
                <a:spcPts val="600"/>
              </a:spcAft>
              <a:buFont typeface="Arial" panose="020B0604020202020204" pitchFamily="34" charset="0"/>
              <a:buChar char="•"/>
            </a:pPr>
            <a:r>
              <a:rPr lang="en-US" sz="2400" dirty="0"/>
              <a:t>They need to probe deeper when communicating to force members to explain their viewpoints, actions, and concerns more clearly; they must double-check comprehension. </a:t>
            </a: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072954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169706" y="1206020"/>
            <a:ext cx="7567894" cy="442262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644583"/>
            <a:ext cx="7277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9.4 Managing Virtual Project Teams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63371" y="1368580"/>
            <a:ext cx="687639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4. Use electronic video technology to verify work.</a:t>
            </a:r>
            <a:r>
              <a:rPr lang="en-US" sz="2400" dirty="0"/>
              <a:t> Instead of relying on others’ judgment, have members “show” work that has been done via Internet video. </a:t>
            </a:r>
          </a:p>
          <a:p>
            <a:pPr marL="342900" indent="-342900" algn="just">
              <a:spcAft>
                <a:spcPts val="600"/>
              </a:spcAft>
              <a:buFont typeface="Arial" panose="020B0604020202020204" pitchFamily="34" charset="0"/>
              <a:buChar char="•"/>
            </a:pPr>
            <a:r>
              <a:rPr lang="en-US" sz="2400" dirty="0"/>
              <a:t>This can avoid costly misunderstanding and provide useful feedback.</a:t>
            </a:r>
          </a:p>
          <a:p>
            <a:pPr marL="342900" indent="-342900" algn="just">
              <a:spcAft>
                <a:spcPts val="600"/>
              </a:spcAft>
              <a:buFont typeface="Arial" panose="020B0604020202020204" pitchFamily="34" charset="0"/>
              <a:buChar char="•"/>
            </a:pPr>
            <a:r>
              <a:rPr lang="en-US" sz="2400" b="1" dirty="0"/>
              <a:t>5. Share the pain.</a:t>
            </a:r>
            <a:r>
              <a:rPr lang="en-US" sz="2400" dirty="0"/>
              <a:t> Do not require everyone to conform to your time zone and preferences. </a:t>
            </a:r>
          </a:p>
          <a:p>
            <a:pPr marL="342900" indent="-342900" algn="just">
              <a:spcAft>
                <a:spcPts val="600"/>
              </a:spcAft>
              <a:buFont typeface="Arial" panose="020B0604020202020204" pitchFamily="34" charset="0"/>
              <a:buChar char="•"/>
            </a:pPr>
            <a:r>
              <a:rPr lang="en-US" sz="2400" dirty="0"/>
              <a:t>Rotate meeting times so that all team members have a turn working according to their clock.</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848987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169706" y="1206020"/>
            <a:ext cx="7994614" cy="365046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644583"/>
            <a:ext cx="7277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9.5 Project Team Pitfalls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63370" y="1368580"/>
            <a:ext cx="7587589"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High-performance project teams can produce dramatic results. </a:t>
            </a:r>
          </a:p>
          <a:p>
            <a:pPr marL="342900" indent="-342900" algn="just">
              <a:spcAft>
                <a:spcPts val="600"/>
              </a:spcAft>
              <a:buFont typeface="Arial" panose="020B0604020202020204" pitchFamily="34" charset="0"/>
              <a:buChar char="•"/>
            </a:pPr>
            <a:r>
              <a:rPr lang="en-US" sz="2400" dirty="0"/>
              <a:t>However, like any good thing, there is a dark side to project teams that managers need to be aware of. </a:t>
            </a:r>
          </a:p>
          <a:p>
            <a:pPr marL="342900" indent="-342900" algn="just">
              <a:spcAft>
                <a:spcPts val="600"/>
              </a:spcAft>
              <a:buFont typeface="Arial" panose="020B0604020202020204" pitchFamily="34" charset="0"/>
              <a:buChar char="•"/>
            </a:pPr>
            <a:r>
              <a:rPr lang="en-US" sz="2400" dirty="0"/>
              <a:t>In this section we examine in more detail some of the pathologies that high-performance project teams can succumb to and highlight what project managers can do to reduce the likelihood of these problems occurring.</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299361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169706" y="1206020"/>
            <a:ext cx="9315414" cy="477822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644583"/>
            <a:ext cx="7277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9.5 Project Team Pitfalls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63370" y="1368580"/>
            <a:ext cx="887791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Groupthink</a:t>
            </a:r>
            <a:r>
              <a:rPr lang="en-US" sz="2400" dirty="0"/>
              <a:t> Janis (1982) first identified groupthink as a factor that influenced the misguided 1961 Bay of Pigs invasion of Cuba. </a:t>
            </a:r>
          </a:p>
          <a:p>
            <a:pPr marL="342900" indent="-342900" algn="just">
              <a:spcAft>
                <a:spcPts val="600"/>
              </a:spcAft>
              <a:buFont typeface="Arial" panose="020B0604020202020204" pitchFamily="34" charset="0"/>
              <a:buChar char="•"/>
            </a:pPr>
            <a:r>
              <a:rPr lang="en-US" sz="2400" dirty="0"/>
              <a:t>His term refers to the tendency of members in highly cohesive groups to lose their critical evaluative capabilities. </a:t>
            </a:r>
          </a:p>
          <a:p>
            <a:pPr marL="342900" indent="-342900" algn="just">
              <a:spcAft>
                <a:spcPts val="600"/>
              </a:spcAft>
              <a:buFont typeface="Arial" panose="020B0604020202020204" pitchFamily="34" charset="0"/>
              <a:buChar char="•"/>
            </a:pPr>
            <a:r>
              <a:rPr lang="en-US" sz="2400" dirty="0"/>
              <a:t>This malady appears when pressures for conformity are combined with an illusion of invincibility to suspend critical discussion of decisions. </a:t>
            </a:r>
          </a:p>
          <a:p>
            <a:pPr marL="342900" indent="-342900" algn="just">
              <a:spcAft>
                <a:spcPts val="600"/>
              </a:spcAft>
              <a:buFont typeface="Arial" panose="020B0604020202020204" pitchFamily="34" charset="0"/>
              <a:buChar char="•"/>
            </a:pPr>
            <a:r>
              <a:rPr lang="en-US" sz="2400" dirty="0"/>
              <a:t>As a result decisions are made quickly with little consideration of alternatives; often the practice leads to fiascoes that, after the fact, appear totally improbable. </a:t>
            </a:r>
          </a:p>
          <a:p>
            <a:pPr marL="342900" indent="-342900" algn="just">
              <a:spcAft>
                <a:spcPts val="600"/>
              </a:spcAft>
              <a:buFont typeface="Arial" panose="020B0604020202020204" pitchFamily="34" charset="0"/>
              <a:buChar char="•"/>
            </a:pPr>
            <a:r>
              <a:rPr lang="en-US" sz="2400" dirty="0"/>
              <a:t>Some of the symptoms of groupthink include the following:</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398127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314804" y="1064311"/>
            <a:ext cx="8499756" cy="44220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644583"/>
            <a:ext cx="7277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9.5 Project Team Pitfalls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63370" y="1266980"/>
            <a:ext cx="8085430" cy="386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Illusion of invulnerability.</a:t>
            </a:r>
            <a:r>
              <a:rPr lang="en-US" sz="2400" dirty="0"/>
              <a:t> The team feels invincible. It is marked by a high degree of esprit de corps, an implicit faith in its own wisdom, and an inordinate optimism that allows group members to feel complacent about the quality of their decisions.</a:t>
            </a:r>
          </a:p>
          <a:p>
            <a:pPr marL="342900" indent="-342900" algn="just">
              <a:spcAft>
                <a:spcPts val="600"/>
              </a:spcAft>
              <a:buFont typeface="Arial" panose="020B0604020202020204" pitchFamily="34" charset="0"/>
              <a:buChar char="•"/>
            </a:pPr>
            <a:r>
              <a:rPr lang="en-US" sz="2400" b="1" dirty="0"/>
              <a:t>Whitewash of critical thinking.</a:t>
            </a:r>
            <a:r>
              <a:rPr lang="en-US" sz="2400" dirty="0"/>
              <a:t> The group members discuss only a few solutions, ignoring alternatives; they fail to examine the adverse consequences that could follow their preferred course of action; and they too quickly dismiss any alternatives that, on the surface, appear to be unsatisfactory. </a:t>
            </a: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057311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210346" y="1206019"/>
            <a:ext cx="8614374" cy="420926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6387" name="TextBox 2"/>
          <p:cNvSpPr txBox="1">
            <a:spLocks noChangeArrowheads="1"/>
          </p:cNvSpPr>
          <p:nvPr/>
        </p:nvSpPr>
        <p:spPr bwMode="auto">
          <a:xfrm>
            <a:off x="1264004" y="644583"/>
            <a:ext cx="7277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9.5 Project Team Pitfalls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1363370" y="1317780"/>
            <a:ext cx="8176870" cy="386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Negative stereotypes of outsiders. </a:t>
            </a:r>
            <a:r>
              <a:rPr lang="en-US" sz="2400" dirty="0"/>
              <a:t>“Good guy/bad guy” stereotypes emerge in which the group considers any outsiders who oppose their decisions as the bad guys, who are perceived as incompetent and malicious and whose points are unworthy of serious consideration. </a:t>
            </a:r>
            <a:endParaRPr lang="en-US" sz="2400" b="1" dirty="0">
              <a:solidFill>
                <a:srgbClr val="FF0000"/>
              </a:solidFill>
            </a:endParaRPr>
          </a:p>
          <a:p>
            <a:pPr marL="342900" indent="-342900" algn="just">
              <a:spcAft>
                <a:spcPts val="600"/>
              </a:spcAft>
              <a:buFont typeface="Arial" panose="020B0604020202020204" pitchFamily="34" charset="0"/>
              <a:buChar char="•"/>
            </a:pPr>
            <a:r>
              <a:rPr lang="en-US" sz="2400" b="1" dirty="0"/>
              <a:t>Direct pressure.</a:t>
            </a:r>
            <a:r>
              <a:rPr lang="en-US" sz="2400" dirty="0"/>
              <a:t> When a team member does speak out or question the direction in which the team is headed, direct pressure is applied to the dissenter. He or she is reminded that speed is important and that the aim is agreement, not argument.</a:t>
            </a:r>
            <a:endParaRPr lang="en-US" sz="2400" b="1" dirty="0">
              <a:solidFill>
                <a:srgbClr val="FF0000"/>
              </a:solidFill>
            </a:endParaRPr>
          </a:p>
        </p:txBody>
      </p:sp>
      <p:sp>
        <p:nvSpPr>
          <p:cNvPr id="16392" name="TextBox 3"/>
          <p:cNvSpPr txBox="1">
            <a:spLocks noChangeArrowheads="1"/>
          </p:cNvSpPr>
          <p:nvPr/>
        </p:nvSpPr>
        <p:spPr bwMode="auto">
          <a:xfrm>
            <a:off x="9263063" y="63551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8"/>
            <a:ext cx="2305050" cy="67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76504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4">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3C35862-78D2-449F-93E2-34AF9EDEF138}"/>
</file>

<file path=customXml/itemProps2.xml><?xml version="1.0" encoding="utf-8"?>
<ds:datastoreItem xmlns:ds="http://schemas.openxmlformats.org/officeDocument/2006/customXml" ds:itemID="{8C9D7F93-7831-4C5D-B290-7FDDAF2AFE8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5F32B0ED-6307-485A-9039-EC6981B188C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27267</TotalTime>
  <Words>3571</Words>
  <Application>Microsoft Office PowerPoint</Application>
  <PresentationFormat>Widescreen</PresentationFormat>
  <Paragraphs>230</Paragraphs>
  <Slides>45</Slides>
  <Notes>0</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45</vt:i4>
      </vt:variant>
    </vt:vector>
  </HeadingPairs>
  <TitlesOfParts>
    <vt:vector size="55" baseType="lpstr">
      <vt:lpstr>Alexandria</vt:lpstr>
      <vt:lpstr>Arial</vt:lpstr>
      <vt:lpstr>Calibri</vt:lpstr>
      <vt:lpstr>Calibri Light</vt:lpstr>
      <vt:lpstr>Roboto Light</vt:lpstr>
      <vt:lpstr>Times New Roman</vt:lpstr>
      <vt:lpstr>Office Theme</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Mohammed Yousif</cp:lastModifiedBy>
  <cp:revision>528</cp:revision>
  <dcterms:created xsi:type="dcterms:W3CDTF">2024-05-18T12:46:21Z</dcterms:created>
  <dcterms:modified xsi:type="dcterms:W3CDTF">2024-08-08T16:08:11Z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