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480" r:id="rId2"/>
    <p:sldId id="303" r:id="rId3"/>
    <p:sldId id="271" r:id="rId4"/>
    <p:sldId id="313" r:id="rId5"/>
    <p:sldId id="276" r:id="rId6"/>
    <p:sldId id="256" r:id="rId7"/>
    <p:sldId id="306" r:id="rId8"/>
    <p:sldId id="494" r:id="rId9"/>
    <p:sldId id="495" r:id="rId10"/>
    <p:sldId id="496" r:id="rId11"/>
    <p:sldId id="497" r:id="rId12"/>
    <p:sldId id="498" r:id="rId13"/>
    <p:sldId id="505" r:id="rId14"/>
    <p:sldId id="499" r:id="rId15"/>
    <p:sldId id="500" r:id="rId16"/>
    <p:sldId id="501" r:id="rId17"/>
    <p:sldId id="502" r:id="rId18"/>
    <p:sldId id="503" r:id="rId19"/>
    <p:sldId id="504"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306"/>
            <p14:sldId id="494"/>
            <p14:sldId id="495"/>
            <p14:sldId id="496"/>
            <p14:sldId id="497"/>
            <p14:sldId id="498"/>
            <p14:sldId id="505"/>
            <p14:sldId id="499"/>
            <p14:sldId id="500"/>
            <p14:sldId id="501"/>
            <p14:sldId id="502"/>
            <p14:sldId id="503"/>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pitchFamily="2" charset="-78"/>
                <a:cs typeface="Alexandria" pitchFamily="2" charset="-78"/>
              </a:rPr>
              <a:t>Lecture </a:t>
            </a:r>
            <a:r>
              <a:rPr lang="en-US" sz="2800" b="1" dirty="0" smtClean="0">
                <a:solidFill>
                  <a:schemeClr val="bg1"/>
                </a:solidFill>
                <a:latin typeface="Alexandria" pitchFamily="2" charset="-78"/>
                <a:cs typeface="Alexandria" pitchFamily="2" charset="-78"/>
              </a:rPr>
              <a:t>0</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en-US" sz="2800" b="1" dirty="0" smtClean="0">
                <a:solidFill>
                  <a:schemeClr val="tx1"/>
                </a:solidFill>
                <a:latin typeface="Alexandria" pitchFamily="2" charset="-78"/>
                <a:cs typeface="Alexandria" pitchFamily="2" charset="-78"/>
              </a:rPr>
              <a:t>0</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6706185" y="3111531"/>
            <a:ext cx="2873713" cy="954107"/>
          </a:xfrm>
          <a:prstGeom prst="rect">
            <a:avLst/>
          </a:prstGeom>
          <a:noFill/>
        </p:spPr>
        <p:txBody>
          <a:bodyPr wrap="squar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6" name="Rectangle 33">
            <a:extLst>
              <a:ext uri="{FF2B5EF4-FFF2-40B4-BE49-F238E27FC236}">
                <a16:creationId xmlns:a16="http://schemas.microsoft.com/office/drawing/2014/main" id="{FFBC9732-D32E-DCF9-3982-D4B68F971747}"/>
              </a:ext>
            </a:extLst>
          </p:cNvPr>
          <p:cNvSpPr/>
          <p:nvPr/>
        </p:nvSpPr>
        <p:spPr>
          <a:xfrm>
            <a:off x="628995" y="5569356"/>
            <a:ext cx="7489768" cy="923330"/>
          </a:xfrm>
          <a:prstGeom prst="rect">
            <a:avLst/>
          </a:prstGeom>
        </p:spPr>
        <p:txBody>
          <a:bodyPr wrap="square">
            <a:spAutoFit/>
          </a:bodyPr>
          <a:lstStyle/>
          <a:p>
            <a:pPr algn="just"/>
            <a:r>
              <a:rPr lang="en-GB" dirty="0" err="1" smtClean="0">
                <a:latin typeface="Alexandria" pitchFamily="2" charset="-78"/>
                <a:cs typeface="Alexandria" pitchFamily="2" charset="-78"/>
              </a:rPr>
              <a:t>Trochim</a:t>
            </a:r>
            <a:r>
              <a:rPr lang="en-GB" dirty="0" smtClean="0">
                <a:latin typeface="Alexandria" pitchFamily="2" charset="-78"/>
                <a:cs typeface="Alexandria" pitchFamily="2" charset="-78"/>
              </a:rPr>
              <a:t>, W., Donnelly, J.P. and </a:t>
            </a:r>
            <a:r>
              <a:rPr lang="en-GB" dirty="0" err="1" smtClean="0">
                <a:latin typeface="Alexandria" pitchFamily="2" charset="-78"/>
                <a:cs typeface="Alexandria" pitchFamily="2" charset="-78"/>
              </a:rPr>
              <a:t>Arora</a:t>
            </a:r>
            <a:r>
              <a:rPr lang="en-GB" dirty="0" smtClean="0">
                <a:latin typeface="Alexandria" pitchFamily="2" charset="-78"/>
                <a:cs typeface="Alexandria" pitchFamily="2" charset="-78"/>
              </a:rPr>
              <a:t>, K. (2015). </a:t>
            </a:r>
            <a:r>
              <a:rPr lang="en-GB" i="1" dirty="0" smtClean="0">
                <a:latin typeface="Alexandria" pitchFamily="2" charset="-78"/>
                <a:cs typeface="Alexandria" pitchFamily="2" charset="-78"/>
              </a:rPr>
              <a:t>Research Methods: The Essential Knowledge Base.</a:t>
            </a:r>
            <a:r>
              <a:rPr lang="en-GB" dirty="0" smtClean="0">
                <a:latin typeface="Alexandria" pitchFamily="2" charset="-78"/>
                <a:cs typeface="Alexandria" pitchFamily="2" charset="-78"/>
              </a:rPr>
              <a:t> Nelson Education, </a:t>
            </a:r>
            <a:r>
              <a:rPr lang="en-GB" dirty="0" err="1" smtClean="0">
                <a:latin typeface="Alexandria" pitchFamily="2" charset="-78"/>
                <a:cs typeface="Alexandria" pitchFamily="2" charset="-78"/>
              </a:rPr>
              <a:t>Cengage</a:t>
            </a:r>
            <a:r>
              <a:rPr lang="en-GB" dirty="0" smtClean="0">
                <a:latin typeface="Alexandria" pitchFamily="2" charset="-78"/>
                <a:cs typeface="Alexandria" pitchFamily="2" charset="-78"/>
              </a:rPr>
              <a:t> Learning, Boston.</a:t>
            </a:r>
            <a:endParaRPr lang="en-US" dirty="0">
              <a:latin typeface="Alexandria" pitchFamily="2" charset="-78"/>
              <a:cs typeface="Alexandria" pitchFamily="2" charset="-78"/>
            </a:endParaRPr>
          </a:p>
        </p:txBody>
      </p:sp>
      <p:pic>
        <p:nvPicPr>
          <p:cNvPr id="18" name="صورة 17" descr="unnamed (1).jpg"/>
          <p:cNvPicPr>
            <a:picLocks noChangeAspect="1"/>
          </p:cNvPicPr>
          <p:nvPr/>
        </p:nvPicPr>
        <p:blipFill>
          <a:blip r:embed="rId3"/>
          <a:stretch>
            <a:fillRect/>
          </a:stretch>
        </p:blipFill>
        <p:spPr>
          <a:xfrm>
            <a:off x="628995" y="1049983"/>
            <a:ext cx="4771947" cy="4325581"/>
          </a:xfrm>
          <a:prstGeom prst="rect">
            <a:avLst/>
          </a:prstGeom>
        </p:spPr>
      </p:pic>
      <p:pic>
        <p:nvPicPr>
          <p:cNvPr id="19" name="صورة 18" descr="unnamed (2).jpg"/>
          <p:cNvPicPr>
            <a:picLocks noChangeAspect="1"/>
          </p:cNvPicPr>
          <p:nvPr/>
        </p:nvPicPr>
        <p:blipFill>
          <a:blip r:embed="rId4"/>
          <a:stretch>
            <a:fillRect/>
          </a:stretch>
        </p:blipFill>
        <p:spPr>
          <a:xfrm>
            <a:off x="6816436" y="1136044"/>
            <a:ext cx="4378036" cy="405941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943987" y="1377899"/>
            <a:ext cx="4113898" cy="369332"/>
          </a:xfrm>
          <a:prstGeom prst="rect">
            <a:avLst/>
          </a:prstGeom>
          <a:noFill/>
        </p:spPr>
        <p:txBody>
          <a:bodyPr wrap="square" rtlCol="0">
            <a:spAutoFit/>
          </a:bodyPr>
          <a:lstStyle/>
          <a:p>
            <a:r>
              <a:rPr lang="ar-JO" b="1" dirty="0" smtClean="0">
                <a:solidFill>
                  <a:srgbClr val="00B0F0"/>
                </a:solidFill>
                <a:latin typeface="Alexandria" pitchFamily="2" charset="-78"/>
                <a:cs typeface="Alexandria" pitchFamily="2" charset="-78"/>
              </a:rPr>
              <a:t>وصف المساق</a:t>
            </a:r>
            <a:endParaRPr lang="en-US"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مستطيل 8"/>
          <p:cNvSpPr/>
          <p:nvPr/>
        </p:nvSpPr>
        <p:spPr>
          <a:xfrm>
            <a:off x="5124579" y="2325591"/>
            <a:ext cx="6096000" cy="2953116"/>
          </a:xfrm>
          <a:prstGeom prst="rect">
            <a:avLst/>
          </a:prstGeom>
        </p:spPr>
        <p:txBody>
          <a:bodyPr>
            <a:spAutoFit/>
          </a:bodyPr>
          <a:lstStyle/>
          <a:p>
            <a:pPr algn="just" rtl="1">
              <a:lnSpc>
                <a:spcPct val="150000"/>
              </a:lnSpc>
            </a:pPr>
            <a:r>
              <a:rPr lang="ar-SA" dirty="0">
                <a:ea typeface="Times New Roman" panose="02020603050405020304" pitchFamily="18" charset="0"/>
                <a:cs typeface="Alexandria" pitchFamily="2" charset="-78"/>
              </a:rPr>
              <a:t>يتناول هذا المساق التعريف بالمبادئ العامة في البحث العلمي وماهيته, كما يتناول أنواع مناهج البحث العلمي ومعوقاتها, ويسعى هذا المقرر إلى توضيح عناصر كتابة الأبحاث العلمية وكيفية تحديد المشكلة ووضع البدائل وتحديد الأدوات اللازمة لجمع البيانات, وأيضا سيتم التمييز بين المنهج الكمي والمنهج النوعي, بالإضافة لاكتساب مهارات عرض ونقد الأبحاث العلمية.</a:t>
            </a:r>
            <a:endParaRPr lang="ar-JO" dirty="0"/>
          </a:p>
        </p:txBody>
      </p:sp>
      <p:pic>
        <p:nvPicPr>
          <p:cNvPr id="10" name="صورة 9"/>
          <p:cNvPicPr>
            <a:picLocks noChangeAspect="1"/>
          </p:cNvPicPr>
          <p:nvPr/>
        </p:nvPicPr>
        <p:blipFill>
          <a:blip r:embed="rId5"/>
          <a:stretch>
            <a:fillRect/>
          </a:stretch>
        </p:blipFill>
        <p:spPr>
          <a:xfrm>
            <a:off x="5585651" y="5123307"/>
            <a:ext cx="900362" cy="900362"/>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515887" y="899988"/>
            <a:ext cx="3902032" cy="523220"/>
          </a:xfrm>
          <a:prstGeom prst="rect">
            <a:avLst/>
          </a:prstGeom>
          <a:noFill/>
        </p:spPr>
        <p:txBody>
          <a:bodyPr wrap="square" rtlCol="0">
            <a:spAutoFit/>
          </a:bodyPr>
          <a:lstStyle/>
          <a:p>
            <a:r>
              <a:rPr lang="ar-JO" sz="2800" b="1" dirty="0" smtClean="0">
                <a:latin typeface="Alexandria" pitchFamily="2" charset="-78"/>
                <a:cs typeface="Alexandria" pitchFamily="2" charset="-78"/>
              </a:rPr>
              <a:t>الأهداف</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798257" y="2155119"/>
            <a:ext cx="9033163" cy="4247317"/>
          </a:xfrm>
          <a:prstGeom prst="rect">
            <a:avLst/>
          </a:prstGeom>
          <a:noFill/>
        </p:spPr>
        <p:txBody>
          <a:bodyPr wrap="square" rtlCol="0">
            <a:spAutoFit/>
          </a:bodyPr>
          <a:lstStyle/>
          <a:p>
            <a:pPr algn="r" rtl="1">
              <a:lnSpc>
                <a:spcPct val="150000"/>
              </a:lnSpc>
            </a:pPr>
            <a:r>
              <a:rPr lang="ar-SA" dirty="0">
                <a:latin typeface="Alexandria" pitchFamily="2" charset="-78"/>
                <a:cs typeface="Alexandria" pitchFamily="2" charset="-78"/>
              </a:rPr>
              <a:t>يتوقع من الطالب بعد الانتهاء من دراسة هذا المساق أن يكون قادراً على تحقيق الأهداف التالية: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إدراك مفهوم البحث العلمي.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التعرف على أخلاقيات البحث العلمي.</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تطوير قدرات ومهارات الطلبة في تحديد المشكلة البحثية.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المقارنة بين أدوات جمع البيانات في البحوث التربوية.</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التمييز بين المنهج الكمي والنوعي. </a:t>
            </a:r>
            <a:endParaRPr lang="en-US" dirty="0">
              <a:latin typeface="Alexandria" pitchFamily="2" charset="-78"/>
              <a:cs typeface="Alexandria" pitchFamily="2" charset="-78"/>
            </a:endParaRPr>
          </a:p>
          <a:p>
            <a:pPr lvl="0" algn="r" rtl="1">
              <a:lnSpc>
                <a:spcPct val="150000"/>
              </a:lnSpc>
              <a:buFont typeface="Wingdings" pitchFamily="2" charset="2"/>
              <a:buChar char="v"/>
            </a:pPr>
            <a:r>
              <a:rPr lang="ar-SA" dirty="0">
                <a:latin typeface="Alexandria" pitchFamily="2" charset="-78"/>
                <a:cs typeface="Alexandria" pitchFamily="2" charset="-78"/>
              </a:rPr>
              <a:t>إعداد الخطط البحثية في مجالات تخصصهم.</a:t>
            </a:r>
            <a:endParaRPr lang="en-US" dirty="0">
              <a:latin typeface="Alexandria" pitchFamily="2" charset="-78"/>
              <a:cs typeface="Alexandria" pitchFamily="2" charset="-78"/>
            </a:endParaRPr>
          </a:p>
          <a:p>
            <a:pPr algn="r" rtl="1"/>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9859" y="1600027"/>
            <a:ext cx="8417320" cy="3708708"/>
          </a:xfrm>
          <a:prstGeom prst="rect">
            <a:avLst/>
          </a:prstGeom>
          <a:noFill/>
        </p:spPr>
        <p:txBody>
          <a:bodyPr wrap="square" rtlCol="0">
            <a:spAutoFit/>
          </a:bodyPr>
          <a:lstStyle/>
          <a:p>
            <a:pPr lvl="0" algn="ctr" rtl="1">
              <a:lnSpc>
                <a:spcPct val="150000"/>
              </a:lnSpc>
            </a:pPr>
            <a:r>
              <a:rPr lang="ar-JO" sz="2000" dirty="0" smtClean="0">
                <a:latin typeface="Alexandria" pitchFamily="2" charset="-78"/>
                <a:cs typeface="Alexandria" pitchFamily="2" charset="-78"/>
              </a:rPr>
              <a:t>مخرجات التعلم </a:t>
            </a:r>
          </a:p>
          <a:p>
            <a:pPr lvl="0" algn="ctr" rtl="1">
              <a:lnSpc>
                <a:spcPct val="150000"/>
              </a:lnSpc>
            </a:pPr>
            <a:endParaRPr lang="ar-JO" sz="2000" dirty="0" smtClean="0">
              <a:latin typeface="Alexandria" pitchFamily="2" charset="-78"/>
              <a:cs typeface="Alexandria" pitchFamily="2" charset="-78"/>
            </a:endParaRPr>
          </a:p>
          <a:p>
            <a:pPr lvl="0" algn="just" rtl="1">
              <a:lnSpc>
                <a:spcPct val="150000"/>
              </a:lnSpc>
              <a:buFont typeface="Wingdings" pitchFamily="2" charset="2"/>
              <a:buChar char="ü"/>
            </a:pPr>
            <a:r>
              <a:rPr lang="ar-SA" dirty="0" smtClean="0">
                <a:latin typeface="Alexandria" pitchFamily="2" charset="-78"/>
                <a:cs typeface="Alexandria" pitchFamily="2" charset="-78"/>
              </a:rPr>
              <a:t>إجراء </a:t>
            </a:r>
            <a:r>
              <a:rPr lang="ar-SA" dirty="0">
                <a:latin typeface="Alexandria" pitchFamily="2" charset="-78"/>
                <a:cs typeface="Alexandria" pitchFamily="2" charset="-78"/>
              </a:rPr>
              <a:t>بحث بشكل مستقل عن أي موضوع يتم تحديده. </a:t>
            </a:r>
            <a:endParaRPr lang="en-US" dirty="0">
              <a:latin typeface="Alexandria" pitchFamily="2" charset="-78"/>
              <a:cs typeface="Alexandria" pitchFamily="2" charset="-78"/>
            </a:endParaRPr>
          </a:p>
          <a:p>
            <a:pPr lvl="0" algn="just" rtl="1">
              <a:lnSpc>
                <a:spcPct val="150000"/>
              </a:lnSpc>
              <a:buFont typeface="Wingdings" pitchFamily="2" charset="2"/>
              <a:buChar char="ü"/>
            </a:pPr>
            <a:r>
              <a:rPr lang="ar-SA" dirty="0">
                <a:latin typeface="Alexandria" pitchFamily="2" charset="-78"/>
                <a:cs typeface="Alexandria" pitchFamily="2" charset="-78"/>
              </a:rPr>
              <a:t>تصميم وتقييم طبيعة البحث  وصلاحيته. </a:t>
            </a:r>
            <a:endParaRPr lang="en-US" dirty="0">
              <a:latin typeface="Alexandria" pitchFamily="2" charset="-78"/>
              <a:cs typeface="Alexandria" pitchFamily="2" charset="-78"/>
            </a:endParaRPr>
          </a:p>
          <a:p>
            <a:pPr lvl="0" algn="just" rtl="1">
              <a:lnSpc>
                <a:spcPct val="150000"/>
              </a:lnSpc>
              <a:buFont typeface="Wingdings" pitchFamily="2" charset="2"/>
              <a:buChar char="ü"/>
            </a:pPr>
            <a:r>
              <a:rPr lang="ar-SA" dirty="0">
                <a:latin typeface="Alexandria" pitchFamily="2" charset="-78"/>
                <a:cs typeface="Alexandria" pitchFamily="2" charset="-78"/>
              </a:rPr>
              <a:t>استخدام طرق </a:t>
            </a:r>
            <a:r>
              <a:rPr lang="ar-JO" dirty="0" smtClean="0">
                <a:latin typeface="Alexandria" pitchFamily="2" charset="-78"/>
                <a:cs typeface="Alexandria" pitchFamily="2" charset="-78"/>
              </a:rPr>
              <a:t>البحث</a:t>
            </a:r>
            <a:r>
              <a:rPr lang="ar-SA" dirty="0" smtClean="0">
                <a:latin typeface="Alexandria" pitchFamily="2" charset="-78"/>
                <a:cs typeface="Alexandria" pitchFamily="2" charset="-78"/>
              </a:rPr>
              <a:t> وأدوات</a:t>
            </a:r>
            <a:r>
              <a:rPr lang="ar-JO" dirty="0" smtClean="0">
                <a:latin typeface="Alexandria" pitchFamily="2" charset="-78"/>
                <a:cs typeface="Alexandria" pitchFamily="2" charset="-78"/>
              </a:rPr>
              <a:t>ه</a:t>
            </a:r>
            <a:r>
              <a:rPr lang="ar-SA" dirty="0" smtClean="0">
                <a:latin typeface="Alexandria" pitchFamily="2" charset="-78"/>
                <a:cs typeface="Alexandria" pitchFamily="2" charset="-78"/>
              </a:rPr>
              <a:t> </a:t>
            </a:r>
            <a:r>
              <a:rPr lang="ar-JO" dirty="0" smtClean="0">
                <a:latin typeface="Alexandria" pitchFamily="2" charset="-78"/>
                <a:cs typeface="Alexandria" pitchFamily="2" charset="-78"/>
              </a:rPr>
              <a:t>ال</a:t>
            </a:r>
            <a:r>
              <a:rPr lang="ar-SA" dirty="0" smtClean="0">
                <a:latin typeface="Alexandria" pitchFamily="2" charset="-78"/>
                <a:cs typeface="Alexandria" pitchFamily="2" charset="-78"/>
              </a:rPr>
              <a:t>مختلفة  </a:t>
            </a:r>
            <a:r>
              <a:rPr lang="ar-SA" dirty="0">
                <a:latin typeface="Alexandria" pitchFamily="2" charset="-78"/>
                <a:cs typeface="Alexandria" pitchFamily="2" charset="-78"/>
              </a:rPr>
              <a:t>وتطبيقها على </a:t>
            </a:r>
            <a:r>
              <a:rPr lang="ar-SA" dirty="0" smtClean="0">
                <a:latin typeface="Alexandria" pitchFamily="2" charset="-78"/>
                <a:cs typeface="Alexandria" pitchFamily="2" charset="-78"/>
              </a:rPr>
              <a:t>البحث</a:t>
            </a:r>
            <a:r>
              <a:rPr lang="ar-JO" dirty="0" smtClean="0">
                <a:latin typeface="Alexandria" pitchFamily="2" charset="-78"/>
                <a:cs typeface="Alexandria" pitchFamily="2" charset="-78"/>
              </a:rPr>
              <a:t> العلمي</a:t>
            </a:r>
            <a:r>
              <a:rPr lang="ar-SA" dirty="0" smtClean="0">
                <a:latin typeface="Alexandria" pitchFamily="2" charset="-78"/>
                <a:cs typeface="Alexandria" pitchFamily="2" charset="-78"/>
              </a:rPr>
              <a:t>. </a:t>
            </a:r>
            <a:endParaRPr lang="en-US" dirty="0">
              <a:latin typeface="Alexandria" pitchFamily="2" charset="-78"/>
              <a:cs typeface="Alexandria" pitchFamily="2" charset="-78"/>
            </a:endParaRPr>
          </a:p>
          <a:p>
            <a:pPr lvl="0" algn="just" rtl="1">
              <a:lnSpc>
                <a:spcPct val="150000"/>
              </a:lnSpc>
              <a:buFont typeface="Wingdings" pitchFamily="2" charset="2"/>
              <a:buChar char="ü"/>
            </a:pPr>
            <a:r>
              <a:rPr lang="ar-SA" dirty="0">
                <a:latin typeface="Alexandria" pitchFamily="2" charset="-78"/>
                <a:cs typeface="Alexandria" pitchFamily="2" charset="-78"/>
              </a:rPr>
              <a:t>الجمع، التحليل، النقل، التصميم لكل من المعلومات الكمية والكيفية. </a:t>
            </a:r>
            <a:endParaRPr lang="en-US" dirty="0">
              <a:latin typeface="Alexandria" pitchFamily="2" charset="-78"/>
              <a:cs typeface="Alexandria" pitchFamily="2" charset="-78"/>
            </a:endParaRPr>
          </a:p>
          <a:p>
            <a:pPr lvl="0" algn="just" rtl="1">
              <a:lnSpc>
                <a:spcPct val="150000"/>
              </a:lnSpc>
              <a:buFont typeface="Wingdings" pitchFamily="2" charset="2"/>
              <a:buChar char="ü"/>
            </a:pPr>
            <a:r>
              <a:rPr lang="ar-SA" dirty="0">
                <a:latin typeface="Alexandria" pitchFamily="2" charset="-78"/>
                <a:cs typeface="Alexandria" pitchFamily="2" charset="-78"/>
              </a:rPr>
              <a:t>التعرف على أهمية الاعتبارات الأخلاقية أثناء عمل مشروع البحث. </a:t>
            </a:r>
            <a:endParaRPr lang="en-US" dirty="0">
              <a:latin typeface="Alexandria" pitchFamily="2" charset="-78"/>
              <a:cs typeface="Alexandria" pitchFamily="2" charset="-78"/>
            </a:endParaRPr>
          </a:p>
          <a:p>
            <a:endParaRPr lang="en-US" sz="2000" dirty="0">
              <a:solidFill>
                <a:srgbClr val="2D3956"/>
              </a:solidFill>
              <a:latin typeface="Alexandria" pitchFamily="2" charset="-78"/>
              <a:cs typeface="Alexandria" pitchFamily="2" charset="-78"/>
            </a:endParaRPr>
          </a:p>
          <a:p>
            <a:endParaRPr lang="en-US" sz="20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33854" y="2754831"/>
            <a:ext cx="4222539" cy="338554"/>
          </a:xfrm>
          <a:prstGeom prst="rect">
            <a:avLst/>
          </a:prstGeom>
        </p:spPr>
        <p:txBody>
          <a:bodyPr wrap="square">
            <a:spAutoFit/>
          </a:bodyPr>
          <a:lstStyle/>
          <a:p>
            <a:pPr algn="ctr" rtl="1"/>
            <a:r>
              <a:rPr lang="ar-SA" sz="1600" b="1" dirty="0">
                <a:latin typeface="Alexandria" pitchFamily="2" charset="-78"/>
                <a:cs typeface="Alexandria" pitchFamily="2" charset="-78"/>
              </a:rPr>
              <a:t>محتوى المادة </a:t>
            </a:r>
            <a:r>
              <a:rPr lang="ar-SA" sz="1600" b="1" dirty="0" smtClean="0">
                <a:latin typeface="Alexandria" pitchFamily="2" charset="-78"/>
                <a:cs typeface="Alexandria" pitchFamily="2" charset="-78"/>
              </a:rPr>
              <a:t>الدراسية</a:t>
            </a:r>
            <a:endParaRPr lang="en-US" sz="1600" dirty="0">
              <a:latin typeface="Times New Roman" panose="02020603050405020304" pitchFamily="18" charset="0"/>
              <a:cs typeface="Times New Roman" panose="02020603050405020304" pitchFamily="18"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4" name="عنصر نائب للصورة 3" descr="unnamed (1).jpg"/>
          <p:cNvPicPr>
            <a:picLocks noGrp="1" noChangeAspect="1"/>
          </p:cNvPicPr>
          <p:nvPr>
            <p:ph type="pic" sz="quarter" idx="4294967295"/>
          </p:nvPr>
        </p:nvPicPr>
        <p:blipFill>
          <a:blip r:embed="rId3"/>
          <a:srcRect l="1736" r="1736"/>
          <a:stretch>
            <a:fillRect/>
          </a:stretch>
        </p:blipFill>
        <p:spPr>
          <a:xfrm>
            <a:off x="7292169" y="1307648"/>
            <a:ext cx="3701847" cy="5184057"/>
          </a:xfrm>
          <a:prstGeom prst="rect">
            <a:avLst/>
          </a:prstGeom>
        </p:spPr>
      </p:pic>
    </p:spTree>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561069" y="972653"/>
            <a:ext cx="4222539" cy="608243"/>
          </a:xfrm>
          <a:prstGeom prst="rect">
            <a:avLst/>
          </a:prstGeom>
        </p:spPr>
        <p:txBody>
          <a:bodyPr wrap="square">
            <a:spAutoFit/>
          </a:bodyPr>
          <a:lstStyle/>
          <a:p>
            <a:pPr algn="ctr" rtl="1"/>
            <a:r>
              <a:rPr lang="ar-SA" sz="1600" b="1" dirty="0">
                <a:latin typeface="Alexandria" pitchFamily="2" charset="-78"/>
                <a:cs typeface="Alexandria" pitchFamily="2" charset="-78"/>
              </a:rPr>
              <a:t>محتوى المادة الدراسية والجدول الزمني لها</a:t>
            </a:r>
            <a:endParaRPr lang="ar-JO" sz="1600" b="1" dirty="0">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1" name="جدول 10"/>
          <p:cNvGraphicFramePr>
            <a:graphicFrameLocks noGrp="1"/>
          </p:cNvGraphicFramePr>
          <p:nvPr>
            <p:extLst>
              <p:ext uri="{D42A27DB-BD31-4B8C-83A1-F6EECF244321}">
                <p14:modId xmlns:p14="http://schemas.microsoft.com/office/powerpoint/2010/main" val="2080851250"/>
              </p:ext>
            </p:extLst>
          </p:nvPr>
        </p:nvGraphicFramePr>
        <p:xfrm>
          <a:off x="550026" y="1417325"/>
          <a:ext cx="11216640" cy="5257800"/>
        </p:xfrm>
        <a:graphic>
          <a:graphicData uri="http://schemas.openxmlformats.org/drawingml/2006/table">
            <a:tbl>
              <a:tblPr rtl="1"/>
              <a:tblGrid>
                <a:gridCol w="1097280">
                  <a:extLst>
                    <a:ext uri="{9D8B030D-6E8A-4147-A177-3AD203B41FA5}">
                      <a16:colId xmlns:a16="http://schemas.microsoft.com/office/drawing/2014/main" val="20000"/>
                    </a:ext>
                  </a:extLst>
                </a:gridCol>
                <a:gridCol w="7482840">
                  <a:extLst>
                    <a:ext uri="{9D8B030D-6E8A-4147-A177-3AD203B41FA5}">
                      <a16:colId xmlns:a16="http://schemas.microsoft.com/office/drawing/2014/main" val="20001"/>
                    </a:ext>
                  </a:extLst>
                </a:gridCol>
                <a:gridCol w="1051560">
                  <a:extLst>
                    <a:ext uri="{9D8B030D-6E8A-4147-A177-3AD203B41FA5}">
                      <a16:colId xmlns:a16="http://schemas.microsoft.com/office/drawing/2014/main" val="20002"/>
                    </a:ext>
                  </a:extLst>
                </a:gridCol>
                <a:gridCol w="1584960">
                  <a:extLst>
                    <a:ext uri="{9D8B030D-6E8A-4147-A177-3AD203B41FA5}">
                      <a16:colId xmlns:a16="http://schemas.microsoft.com/office/drawing/2014/main" val="20003"/>
                    </a:ext>
                  </a:extLst>
                </a:gridCol>
              </a:tblGrid>
              <a:tr h="321243">
                <a:tc>
                  <a:txBody>
                    <a:bodyPr/>
                    <a:lstStyle/>
                    <a:p>
                      <a:pPr algn="ctr" rtl="1">
                        <a:lnSpc>
                          <a:spcPct val="115000"/>
                        </a:lnSpc>
                        <a:spcAft>
                          <a:spcPts val="0"/>
                        </a:spcAft>
                      </a:pPr>
                      <a:r>
                        <a:rPr lang="ar-SA" sz="2000" b="1" dirty="0">
                          <a:latin typeface="Arial"/>
                          <a:ea typeface="Times New Roman"/>
                          <a:cs typeface="Simplified Arabic"/>
                        </a:rPr>
                        <a:t>المحاضرة</a:t>
                      </a:r>
                      <a:endParaRPr lang="en-US" sz="2000" dirty="0">
                        <a:latin typeface="Arial"/>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15000"/>
                        </a:lnSpc>
                        <a:spcAft>
                          <a:spcPts val="0"/>
                        </a:spcAft>
                      </a:pPr>
                      <a:r>
                        <a:rPr lang="ar-SA" sz="2000" b="1">
                          <a:latin typeface="Arial"/>
                          <a:ea typeface="Times New Roman"/>
                          <a:cs typeface="Simplified Arabic"/>
                        </a:rPr>
                        <a:t>الموضوع</a:t>
                      </a:r>
                      <a:endParaRPr lang="en-US" sz="2000">
                        <a:latin typeface="Arial"/>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15000"/>
                        </a:lnSpc>
                        <a:spcAft>
                          <a:spcPts val="0"/>
                        </a:spcAft>
                      </a:pPr>
                      <a:r>
                        <a:rPr lang="ar-SA" sz="2000" b="1">
                          <a:latin typeface="Arial"/>
                          <a:ea typeface="Times New Roman"/>
                          <a:cs typeface="Simplified Arabic"/>
                        </a:rPr>
                        <a:t>التاريخ</a:t>
                      </a:r>
                      <a:endParaRPr lang="en-US" sz="2000">
                        <a:latin typeface="Arial"/>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lnSpc>
                          <a:spcPct val="115000"/>
                        </a:lnSpc>
                        <a:spcAft>
                          <a:spcPts val="0"/>
                        </a:spcAft>
                      </a:pPr>
                      <a:r>
                        <a:rPr lang="ar-SA" sz="2000" b="1">
                          <a:latin typeface="Arial"/>
                          <a:ea typeface="Times New Roman"/>
                          <a:cs typeface="Simplified Arabic"/>
                        </a:rPr>
                        <a:t>ملاحظات</a:t>
                      </a:r>
                      <a:endParaRPr lang="en-US" sz="2000">
                        <a:latin typeface="Arial"/>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32071">
                <a:tc>
                  <a:txBody>
                    <a:bodyPr/>
                    <a:lstStyle/>
                    <a:p>
                      <a:pPr marL="457200" marR="0" lvl="0" indent="-457200" algn="ctr" defTabSz="914400" rtl="1" eaLnBrk="1" fontAlgn="auto" latinLnBrk="0" hangingPunct="1">
                        <a:lnSpc>
                          <a:spcPct val="115000"/>
                        </a:lnSpc>
                        <a:spcBef>
                          <a:spcPts val="0"/>
                        </a:spcBef>
                        <a:spcAft>
                          <a:spcPts val="800"/>
                        </a:spcAft>
                        <a:buClrTx/>
                        <a:buSzTx/>
                        <a:buFont typeface="+mj-lt"/>
                        <a:buNone/>
                        <a:tabLst/>
                        <a:defRPr/>
                      </a:pPr>
                      <a:r>
                        <a:rPr lang="ar-JO" sz="2000" dirty="0" smtClean="0">
                          <a:latin typeface="+mn-lt"/>
                          <a:ea typeface="Calibri"/>
                          <a:cs typeface="Simplified Arabic"/>
                        </a:rPr>
                        <a:t>1</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pPr>
                      <a:r>
                        <a:rPr lang="ar-JO" sz="2000" dirty="0" smtClean="0">
                          <a:latin typeface="+mn-lt"/>
                          <a:ea typeface="Calibri"/>
                          <a:cs typeface="Simplified Arabic"/>
                        </a:rPr>
                        <a:t>أساسيات البحث العلمي(المفهوم والأهمية وخصائصه وأهدافه)</a:t>
                      </a:r>
                      <a:endParaRPr lang="en-US" sz="2000" dirty="0">
                        <a:latin typeface="Arial"/>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dirty="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dirty="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32071">
                <a:tc>
                  <a:txBody>
                    <a:bodyPr/>
                    <a:lstStyle/>
                    <a:p>
                      <a:pPr marL="457200" lvl="0" indent="-457200" algn="ctr" rtl="1">
                        <a:lnSpc>
                          <a:spcPct val="115000"/>
                        </a:lnSpc>
                        <a:spcAft>
                          <a:spcPts val="800"/>
                        </a:spcAft>
                        <a:buFont typeface="+mj-lt"/>
                        <a:buNone/>
                      </a:pPr>
                      <a:r>
                        <a:rPr lang="ar-JO" sz="2000" dirty="0" smtClean="0">
                          <a:latin typeface="Calibri"/>
                          <a:ea typeface="Calibri"/>
                          <a:cs typeface="Simplified Arabic"/>
                        </a:rPr>
                        <a:t>2</a:t>
                      </a:r>
                      <a:endParaRPr lang="ar-JO" sz="2000" dirty="0">
                        <a:latin typeface="Calibri"/>
                        <a:ea typeface="Calibri"/>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pPr>
                      <a:r>
                        <a:rPr lang="ar-JO" sz="2000" dirty="0">
                          <a:latin typeface="Arial"/>
                          <a:ea typeface="Times New Roman"/>
                          <a:cs typeface="Simplified Arabic"/>
                        </a:rPr>
                        <a:t>أخلاقيات البحث العلمي</a:t>
                      </a:r>
                      <a:endParaRPr lang="en-US" sz="2000" dirty="0">
                        <a:latin typeface="Arial"/>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32071">
                <a:tc>
                  <a:txBody>
                    <a:bodyPr/>
                    <a:lstStyle/>
                    <a:p>
                      <a:pPr marL="457200" lvl="0" indent="-457200" algn="ctr" rtl="1">
                        <a:lnSpc>
                          <a:spcPct val="115000"/>
                        </a:lnSpc>
                        <a:spcAft>
                          <a:spcPts val="800"/>
                        </a:spcAft>
                        <a:buFont typeface="+mj-lt"/>
                        <a:buNone/>
                      </a:pPr>
                      <a:r>
                        <a:rPr lang="ar-JO" sz="2000" dirty="0" smtClean="0">
                          <a:latin typeface="Calibri"/>
                          <a:ea typeface="Calibri"/>
                          <a:cs typeface="Simplified Arabic"/>
                        </a:rPr>
                        <a:t>3</a:t>
                      </a:r>
                      <a:endParaRPr lang="ar-JO" sz="2000" dirty="0">
                        <a:latin typeface="Calibri"/>
                        <a:ea typeface="Calibri"/>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pPr>
                      <a:r>
                        <a:rPr lang="ar-JO" sz="2000" dirty="0">
                          <a:latin typeface="Arial"/>
                          <a:ea typeface="Times New Roman"/>
                          <a:cs typeface="Simplified Arabic"/>
                        </a:rPr>
                        <a:t>خطة البحث العلمي وعناصرها</a:t>
                      </a:r>
                      <a:endParaRPr lang="en-US" sz="2000" dirty="0">
                        <a:latin typeface="Arial"/>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32071">
                <a:tc>
                  <a:txBody>
                    <a:bodyPr/>
                    <a:lstStyle/>
                    <a:p>
                      <a:pPr marL="457200" lvl="0" indent="-457200" algn="ctr" rtl="1">
                        <a:lnSpc>
                          <a:spcPct val="115000"/>
                        </a:lnSpc>
                        <a:spcAft>
                          <a:spcPts val="800"/>
                        </a:spcAft>
                        <a:buFont typeface="+mj-lt"/>
                        <a:buNone/>
                      </a:pPr>
                      <a:r>
                        <a:rPr lang="ar-JO" sz="2000" dirty="0" smtClean="0">
                          <a:latin typeface="Calibri"/>
                          <a:ea typeface="Calibri"/>
                          <a:cs typeface="Simplified Arabic"/>
                        </a:rPr>
                        <a:t>4</a:t>
                      </a:r>
                      <a:endParaRPr lang="ar-JO" sz="2000" dirty="0">
                        <a:latin typeface="Calibri"/>
                        <a:ea typeface="Calibri"/>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pPr>
                      <a:r>
                        <a:rPr lang="ar-JO" sz="2000" dirty="0">
                          <a:latin typeface="Arial"/>
                          <a:ea typeface="Times New Roman"/>
                          <a:cs typeface="Simplified Arabic"/>
                        </a:rPr>
                        <a:t>مراجعة الأدبيات واستخدام قواعد البيانات والتوثيق العلمي</a:t>
                      </a:r>
                      <a:endParaRPr lang="en-US" sz="2000" dirty="0">
                        <a:latin typeface="Arial"/>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pPr>
                      <a:endParaRPr lang="ar-SA" sz="200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32071">
                <a:tc>
                  <a:txBody>
                    <a:bodyPr/>
                    <a:lstStyle/>
                    <a:p>
                      <a:pPr marL="457200" lvl="0" indent="-457200" algn="ctr" rtl="1">
                        <a:lnSpc>
                          <a:spcPct val="115000"/>
                        </a:lnSpc>
                        <a:spcAft>
                          <a:spcPts val="800"/>
                        </a:spcAft>
                        <a:buFont typeface="+mj-lt"/>
                        <a:buNone/>
                      </a:pPr>
                      <a:r>
                        <a:rPr lang="ar-JO" sz="2000" dirty="0" smtClean="0">
                          <a:latin typeface="Calibri"/>
                          <a:ea typeface="Calibri"/>
                          <a:cs typeface="Simplified Arabic"/>
                        </a:rPr>
                        <a:t>5</a:t>
                      </a:r>
                      <a:endParaRPr lang="ar-JO" sz="2000" dirty="0">
                        <a:latin typeface="Calibri"/>
                        <a:ea typeface="Calibri"/>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pPr>
                      <a:r>
                        <a:rPr lang="ar-JO" sz="2000" dirty="0">
                          <a:latin typeface="Arial"/>
                          <a:ea typeface="Times New Roman"/>
                          <a:cs typeface="Simplified Arabic"/>
                        </a:rPr>
                        <a:t>فرضيات البحث العلمي وأنواعه وكيفية صياغتها</a:t>
                      </a:r>
                      <a:endParaRPr lang="en-US" sz="2000" dirty="0">
                        <a:latin typeface="Arial"/>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dirty="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653314">
                <a:tc>
                  <a:txBody>
                    <a:bodyPr/>
                    <a:lstStyle/>
                    <a:p>
                      <a:pPr marL="457200" lvl="0" indent="-457200" algn="ctr" rtl="1">
                        <a:lnSpc>
                          <a:spcPct val="115000"/>
                        </a:lnSpc>
                        <a:spcAft>
                          <a:spcPts val="800"/>
                        </a:spcAft>
                        <a:buFont typeface="+mj-lt"/>
                        <a:buNone/>
                        <a:tabLst>
                          <a:tab pos="38735" algn="l"/>
                        </a:tabLst>
                      </a:pPr>
                      <a:r>
                        <a:rPr lang="ar-JO" sz="2000" dirty="0" smtClean="0">
                          <a:latin typeface="Calibri"/>
                          <a:ea typeface="Calibri"/>
                          <a:cs typeface="Simplified Arabic"/>
                        </a:rPr>
                        <a:t>6</a:t>
                      </a:r>
                      <a:endParaRPr lang="ar-JO" sz="2000" dirty="0">
                        <a:latin typeface="Calibri"/>
                        <a:ea typeface="Calibri"/>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tabLst>
                          <a:tab pos="38735" algn="l"/>
                        </a:tabLst>
                      </a:pPr>
                      <a:r>
                        <a:rPr lang="ar-JO" sz="2000" dirty="0">
                          <a:latin typeface="Arial"/>
                          <a:ea typeface="Times New Roman"/>
                          <a:cs typeface="Simplified Arabic"/>
                        </a:rPr>
                        <a:t>أنواع البحوث التربوية أسس تصنيفها( البحوث الاستقرائية </a:t>
                      </a:r>
                      <a:r>
                        <a:rPr lang="ar-JO" sz="2000" dirty="0" err="1">
                          <a:latin typeface="Arial"/>
                          <a:ea typeface="Times New Roman"/>
                          <a:cs typeface="Simplified Arabic"/>
                        </a:rPr>
                        <a:t>والارتباطية</a:t>
                      </a:r>
                      <a:r>
                        <a:rPr lang="ar-JO" sz="2000" dirty="0">
                          <a:latin typeface="Arial"/>
                          <a:ea typeface="Times New Roman"/>
                          <a:cs typeface="Simplified Arabic"/>
                        </a:rPr>
                        <a:t>, البحوث الكمية والنوعية, البحوث الأساسية)</a:t>
                      </a:r>
                      <a:endParaRPr lang="en-US" sz="2000" dirty="0">
                        <a:latin typeface="Arial"/>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JO" sz="200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JO" sz="200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53314">
                <a:tc>
                  <a:txBody>
                    <a:bodyPr/>
                    <a:lstStyle/>
                    <a:p>
                      <a:pPr marL="457200" lvl="0" indent="-457200" algn="ctr" rtl="1">
                        <a:lnSpc>
                          <a:spcPct val="115000"/>
                        </a:lnSpc>
                        <a:spcAft>
                          <a:spcPts val="800"/>
                        </a:spcAft>
                        <a:buFont typeface="+mj-lt"/>
                        <a:buNone/>
                        <a:tabLst>
                          <a:tab pos="38735" algn="l"/>
                        </a:tabLst>
                      </a:pPr>
                      <a:r>
                        <a:rPr lang="ar-JO" sz="2000" dirty="0" smtClean="0">
                          <a:latin typeface="Calibri"/>
                          <a:ea typeface="Calibri"/>
                          <a:cs typeface="Simplified Arabic"/>
                        </a:rPr>
                        <a:t>7</a:t>
                      </a:r>
                      <a:endParaRPr lang="ar-JO" sz="2000" dirty="0">
                        <a:latin typeface="Calibri"/>
                        <a:ea typeface="Calibri"/>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tabLst>
                          <a:tab pos="38735" algn="l"/>
                        </a:tabLst>
                      </a:pPr>
                      <a:r>
                        <a:rPr lang="ar-JO" sz="2000" dirty="0" smtClean="0">
                          <a:latin typeface="+mn-lt"/>
                          <a:ea typeface="Calibri"/>
                          <a:cs typeface="Simplified Arabic"/>
                        </a:rPr>
                        <a:t>أنواع البحوث التربوية أسس تصنيفها( البحوث التاريخية, الوصفية والمسحية, البحوث التجريبية, الدراسات التطويرية)</a:t>
                      </a:r>
                      <a:endParaRPr lang="en-US" sz="2000" dirty="0">
                        <a:latin typeface="Arial"/>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JO" sz="2000" dirty="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JO" sz="2000" dirty="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653314">
                <a:tc>
                  <a:txBody>
                    <a:bodyPr/>
                    <a:lstStyle/>
                    <a:p>
                      <a:pPr marL="457200" lvl="0" indent="-457200" algn="ctr" rtl="1">
                        <a:lnSpc>
                          <a:spcPct val="115000"/>
                        </a:lnSpc>
                        <a:spcAft>
                          <a:spcPts val="800"/>
                        </a:spcAft>
                        <a:buFont typeface="+mj-lt"/>
                        <a:buNone/>
                      </a:pPr>
                      <a:r>
                        <a:rPr lang="ar-JO" sz="2000" dirty="0" smtClean="0">
                          <a:latin typeface="Calibri"/>
                          <a:ea typeface="Calibri"/>
                          <a:cs typeface="Simplified Arabic"/>
                        </a:rPr>
                        <a:t>8</a:t>
                      </a:r>
                      <a:endParaRPr lang="ar-JO" sz="2000" dirty="0">
                        <a:latin typeface="Calibri"/>
                        <a:ea typeface="Calibri"/>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pPr>
                      <a:r>
                        <a:rPr lang="ar-JO" sz="2000" dirty="0">
                          <a:latin typeface="Arial"/>
                          <a:ea typeface="Times New Roman"/>
                          <a:cs typeface="Simplified Arabic"/>
                        </a:rPr>
                        <a:t>المتغيرات في البحوث العلمية(المتغير التابع, المتغير المستقل, المتغير المعدل, الدور الوسيط,  المتغير الدخيل, الخ)</a:t>
                      </a:r>
                      <a:endParaRPr lang="en-US" sz="2000" dirty="0">
                        <a:latin typeface="Arial"/>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dirty="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32071">
                <a:tc>
                  <a:txBody>
                    <a:bodyPr/>
                    <a:lstStyle/>
                    <a:p>
                      <a:pPr marL="457200" lvl="0" indent="-457200" algn="ctr" rtl="1">
                        <a:lnSpc>
                          <a:spcPct val="115000"/>
                        </a:lnSpc>
                        <a:spcAft>
                          <a:spcPts val="800"/>
                        </a:spcAft>
                        <a:buFont typeface="+mj-lt"/>
                        <a:buNone/>
                      </a:pPr>
                      <a:r>
                        <a:rPr lang="ar-JO" sz="2000" dirty="0" smtClean="0">
                          <a:latin typeface="Calibri"/>
                          <a:ea typeface="Calibri"/>
                          <a:cs typeface="Simplified Arabic"/>
                        </a:rPr>
                        <a:t>9</a:t>
                      </a:r>
                      <a:endParaRPr lang="ar-SA" sz="2000" dirty="0">
                        <a:latin typeface="Calibri"/>
                        <a:ea typeface="Calibri"/>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pPr>
                      <a:r>
                        <a:rPr lang="ar-SA" sz="2000" dirty="0">
                          <a:latin typeface="Arial"/>
                          <a:ea typeface="Times New Roman"/>
                          <a:cs typeface="Simplified Arabic"/>
                        </a:rPr>
                        <a:t>أساليب وأدوات جمع المعلومات</a:t>
                      </a:r>
                      <a:endParaRPr lang="en-US" sz="2000" dirty="0">
                        <a:latin typeface="Arial"/>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dirty="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332071">
                <a:tc>
                  <a:txBody>
                    <a:bodyPr/>
                    <a:lstStyle/>
                    <a:p>
                      <a:pPr marL="457200" lvl="0" indent="-457200" algn="ctr" rtl="1">
                        <a:lnSpc>
                          <a:spcPct val="115000"/>
                        </a:lnSpc>
                        <a:spcAft>
                          <a:spcPts val="800"/>
                        </a:spcAft>
                        <a:buFont typeface="+mj-lt"/>
                        <a:buNone/>
                      </a:pPr>
                      <a:r>
                        <a:rPr lang="ar-JO" sz="2000" dirty="0" smtClean="0">
                          <a:latin typeface="Calibri"/>
                          <a:ea typeface="Calibri"/>
                          <a:cs typeface="Simplified Arabic"/>
                        </a:rPr>
                        <a:t>10</a:t>
                      </a:r>
                      <a:endParaRPr lang="ar-JO" sz="2000" dirty="0">
                        <a:latin typeface="Calibri"/>
                        <a:ea typeface="Calibri"/>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rtl="1">
                        <a:lnSpc>
                          <a:spcPct val="115000"/>
                        </a:lnSpc>
                        <a:spcAft>
                          <a:spcPts val="0"/>
                        </a:spcAft>
                      </a:pPr>
                      <a:r>
                        <a:rPr lang="ar-JO" sz="2000" dirty="0">
                          <a:latin typeface="Arial"/>
                          <a:ea typeface="Times New Roman"/>
                          <a:cs typeface="Simplified Arabic"/>
                        </a:rPr>
                        <a:t>إعداد البحوث ومناقشة النتائج</a:t>
                      </a:r>
                      <a:endParaRPr lang="en-US" sz="2000" dirty="0">
                        <a:latin typeface="Arial"/>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dirty="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15000"/>
                        </a:lnSpc>
                        <a:spcAft>
                          <a:spcPts val="0"/>
                        </a:spcAft>
                      </a:pPr>
                      <a:endParaRPr lang="ar-SA" sz="2000" dirty="0">
                        <a:latin typeface="Arial"/>
                        <a:ea typeface="Times New Roman"/>
                        <a:cs typeface="Simplified Arabic"/>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0"/>
                  </a:ext>
                </a:extLst>
              </a:tr>
              <a:tr h="332071">
                <a:tc>
                  <a:txBody>
                    <a:bodyPr/>
                    <a:lstStyle/>
                    <a:p>
                      <a:pPr algn="r" rtl="1">
                        <a:lnSpc>
                          <a:spcPct val="115000"/>
                        </a:lnSpc>
                        <a:spcAft>
                          <a:spcPts val="0"/>
                        </a:spcAft>
                      </a:pPr>
                      <a:endParaRPr lang="ar-JO" sz="2000" dirty="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p>
                      <a:pPr algn="r" rtl="1">
                        <a:lnSpc>
                          <a:spcPct val="115000"/>
                        </a:lnSpc>
                        <a:spcAft>
                          <a:spcPts val="0"/>
                        </a:spcAft>
                      </a:pPr>
                      <a:r>
                        <a:rPr lang="ar-JO" sz="2000" dirty="0">
                          <a:latin typeface="Arial"/>
                          <a:ea typeface="Times New Roman"/>
                          <a:cs typeface="Simplified Arabic"/>
                        </a:rPr>
                        <a:t>الامتحان النهائي </a:t>
                      </a:r>
                      <a:endParaRPr lang="en-US" sz="2000" dirty="0">
                        <a:latin typeface="Arial"/>
                        <a:ea typeface="Times New Roman"/>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p>
                      <a:pPr algn="r" rtl="1">
                        <a:lnSpc>
                          <a:spcPct val="115000"/>
                        </a:lnSpc>
                        <a:spcAft>
                          <a:spcPts val="0"/>
                        </a:spcAft>
                      </a:pPr>
                      <a:endParaRPr lang="ar-SA" sz="2000" dirty="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2CC"/>
                    </a:solidFill>
                  </a:tcPr>
                </a:tc>
                <a:tc>
                  <a:txBody>
                    <a:bodyPr/>
                    <a:lstStyle/>
                    <a:p>
                      <a:pPr algn="r" rtl="1">
                        <a:lnSpc>
                          <a:spcPct val="115000"/>
                        </a:lnSpc>
                        <a:spcAft>
                          <a:spcPts val="0"/>
                        </a:spcAft>
                      </a:pPr>
                      <a:endParaRPr lang="ar-SA" sz="2000" dirty="0">
                        <a:latin typeface="Arial"/>
                        <a:ea typeface="Times New Roman"/>
                        <a:cs typeface="Simplified Arabi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2CC"/>
                    </a:solid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48978438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14255" y="2244436"/>
            <a:ext cx="6373090" cy="3732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4289530" y="2942716"/>
            <a:ext cx="4222539" cy="1865126"/>
          </a:xfrm>
          <a:prstGeom prst="rect">
            <a:avLst/>
          </a:prstGeom>
        </p:spPr>
        <p:txBody>
          <a:bodyPr wrap="square">
            <a:spAutoFit/>
          </a:bodyPr>
          <a:lstStyle/>
          <a:p>
            <a:pPr algn="r" rtl="1">
              <a:lnSpc>
                <a:spcPct val="150000"/>
              </a:lnSpc>
            </a:pPr>
            <a:r>
              <a:rPr lang="ar-JO" sz="1600" b="1" dirty="0">
                <a:solidFill>
                  <a:srgbClr val="2D3956"/>
                </a:solidFill>
                <a:latin typeface="Alexandria" pitchFamily="2" charset="-78"/>
                <a:cs typeface="Alexandria" pitchFamily="2" charset="-78"/>
              </a:rPr>
              <a:t>المحاضرة الأولى</a:t>
            </a:r>
            <a:r>
              <a:rPr lang="ar-JO" sz="1600" b="1" dirty="0" smtClean="0">
                <a:solidFill>
                  <a:srgbClr val="2D3956"/>
                </a:solidFill>
                <a:latin typeface="Alexandria" pitchFamily="2" charset="-78"/>
                <a:cs typeface="Alexandria" pitchFamily="2" charset="-78"/>
              </a:rPr>
              <a:t>:</a:t>
            </a:r>
          </a:p>
          <a:p>
            <a:pPr algn="r" rtl="1">
              <a:lnSpc>
                <a:spcPct val="150000"/>
              </a:lnSpc>
            </a:pPr>
            <a:endParaRPr lang="ar-JO" sz="1600" dirty="0">
              <a:solidFill>
                <a:srgbClr val="2D3956"/>
              </a:solidFill>
              <a:latin typeface="Alexandria" pitchFamily="2" charset="-78"/>
              <a:cs typeface="Alexandria" pitchFamily="2" charset="-78"/>
            </a:endParaRPr>
          </a:p>
          <a:p>
            <a:pPr algn="r" rtl="1">
              <a:lnSpc>
                <a:spcPct val="150000"/>
              </a:lnSpc>
            </a:pPr>
            <a:r>
              <a:rPr lang="ar-JO" sz="1600" dirty="0">
                <a:latin typeface="Alexandria" pitchFamily="2" charset="-78"/>
                <a:cs typeface="Alexandria" pitchFamily="2" charset="-78"/>
              </a:rPr>
              <a:t>أساسيات البحث </a:t>
            </a:r>
            <a:r>
              <a:rPr lang="ar-JO" sz="1600" dirty="0" smtClean="0">
                <a:latin typeface="Alexandria" pitchFamily="2" charset="-78"/>
                <a:cs typeface="Alexandria" pitchFamily="2" charset="-78"/>
              </a:rPr>
              <a:t>العلمي (</a:t>
            </a:r>
            <a:r>
              <a:rPr lang="ar-JO" sz="1600" dirty="0">
                <a:latin typeface="Alexandria" pitchFamily="2" charset="-78"/>
                <a:cs typeface="Alexandria" pitchFamily="2" charset="-78"/>
              </a:rPr>
              <a:t>المفهوم والأهمية وخصائصه وأهدافه).</a:t>
            </a:r>
            <a:endParaRPr lang="en-US" sz="1600" dirty="0">
              <a:solidFill>
                <a:srgbClr val="2D3956"/>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6116476" y="3433393"/>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8456399"/>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1964" y="2195666"/>
            <a:ext cx="5659275" cy="3186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741969" y="2927022"/>
            <a:ext cx="4222539" cy="1470018"/>
          </a:xfrm>
          <a:prstGeom prst="rect">
            <a:avLst/>
          </a:prstGeom>
        </p:spPr>
        <p:txBody>
          <a:bodyPr wrap="square">
            <a:spAutoFit/>
          </a:bodyPr>
          <a:lstStyle/>
          <a:p>
            <a:pPr algn="r" rtl="1">
              <a:lnSpc>
                <a:spcPct val="150000"/>
              </a:lnSpc>
            </a:pPr>
            <a:r>
              <a:rPr lang="ar-JO" sz="1600" b="1" i="1" dirty="0">
                <a:solidFill>
                  <a:srgbClr val="2D3956"/>
                </a:solidFill>
                <a:latin typeface="Alexandria" pitchFamily="2" charset="-78"/>
                <a:cs typeface="Alexandria" pitchFamily="2" charset="-78"/>
              </a:rPr>
              <a:t>المحاضرة الثانية</a:t>
            </a:r>
            <a:r>
              <a:rPr lang="ar-JO" sz="1600" b="1" i="1" dirty="0" smtClean="0">
                <a:solidFill>
                  <a:srgbClr val="2D3956"/>
                </a:solidFill>
                <a:latin typeface="Alexandria" pitchFamily="2" charset="-78"/>
                <a:cs typeface="Alexandria" pitchFamily="2" charset="-78"/>
              </a:rPr>
              <a:t>:</a:t>
            </a:r>
          </a:p>
          <a:p>
            <a:pPr algn="r" rtl="1">
              <a:lnSpc>
                <a:spcPct val="150000"/>
              </a:lnSpc>
            </a:pPr>
            <a:endParaRPr lang="ar-JO" sz="1600" dirty="0">
              <a:solidFill>
                <a:srgbClr val="2D3956"/>
              </a:solidFill>
              <a:latin typeface="Alexandria" pitchFamily="2" charset="-78"/>
              <a:cs typeface="Alexandria" pitchFamily="2" charset="-78"/>
            </a:endParaRPr>
          </a:p>
          <a:p>
            <a:pPr algn="r" rtl="1">
              <a:lnSpc>
                <a:spcPct val="150000"/>
              </a:lnSpc>
            </a:pPr>
            <a:r>
              <a:rPr lang="ar-JO" sz="1600" dirty="0">
                <a:latin typeface="Alexandria" pitchFamily="2" charset="-78"/>
                <a:cs typeface="Alexandria" pitchFamily="2" charset="-78"/>
              </a:rPr>
              <a:t>أخلاقيات البحث العلمي</a:t>
            </a:r>
            <a:endParaRPr lang="en-US" sz="1600" dirty="0">
              <a:solidFill>
                <a:srgbClr val="2D3956"/>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5807779"/>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43201" y="2208554"/>
            <a:ext cx="6406934" cy="3186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536911" y="2914134"/>
            <a:ext cx="4695449" cy="1495794"/>
          </a:xfrm>
          <a:prstGeom prst="rect">
            <a:avLst/>
          </a:prstGeom>
        </p:spPr>
        <p:txBody>
          <a:bodyPr wrap="square">
            <a:spAutoFit/>
          </a:bodyPr>
          <a:lstStyle/>
          <a:p>
            <a:pPr algn="r" rtl="1">
              <a:lnSpc>
                <a:spcPct val="150000"/>
              </a:lnSpc>
            </a:pPr>
            <a:r>
              <a:rPr lang="ar-JO" sz="1600" b="1" dirty="0">
                <a:solidFill>
                  <a:srgbClr val="2D3956"/>
                </a:solidFill>
                <a:latin typeface="Alexandria" pitchFamily="2" charset="-78"/>
                <a:cs typeface="Alexandria" pitchFamily="2" charset="-78"/>
              </a:rPr>
              <a:t>المحاضرة الثالثة</a:t>
            </a:r>
            <a:r>
              <a:rPr lang="ar-JO" sz="1600" b="1" dirty="0" smtClean="0">
                <a:solidFill>
                  <a:srgbClr val="2D3956"/>
                </a:solidFill>
                <a:latin typeface="Alexandria" pitchFamily="2" charset="-78"/>
                <a:cs typeface="Alexandria" pitchFamily="2" charset="-78"/>
              </a:rPr>
              <a:t>:</a:t>
            </a:r>
          </a:p>
          <a:p>
            <a:pPr algn="r" rtl="1">
              <a:lnSpc>
                <a:spcPct val="150000"/>
              </a:lnSpc>
            </a:pPr>
            <a:endParaRPr lang="ar-JO" sz="1600" dirty="0">
              <a:solidFill>
                <a:srgbClr val="2D3956"/>
              </a:solidFill>
              <a:latin typeface="Alexandria" pitchFamily="2" charset="-78"/>
              <a:cs typeface="Alexandria" pitchFamily="2" charset="-78"/>
            </a:endParaRPr>
          </a:p>
          <a:p>
            <a:pPr algn="r" rtl="1">
              <a:lnSpc>
                <a:spcPct val="150000"/>
              </a:lnSpc>
            </a:pPr>
            <a:r>
              <a:rPr lang="ar-JO" sz="1600" dirty="0">
                <a:latin typeface="Alexandria" pitchFamily="2" charset="-78"/>
                <a:cs typeface="Alexandria" pitchFamily="2" charset="-78"/>
              </a:rPr>
              <a:t>خطة البحث العلمي وعناصرها</a:t>
            </a:r>
            <a:endParaRPr lang="en-US" sz="1600" dirty="0">
              <a:solidFill>
                <a:srgbClr val="2D3956"/>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72469655"/>
      </p:ext>
    </p:extLst>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90254" y="2202873"/>
            <a:ext cx="8631381" cy="3186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80900" y="2876470"/>
            <a:ext cx="4222539" cy="1839350"/>
          </a:xfrm>
          <a:prstGeom prst="rect">
            <a:avLst/>
          </a:prstGeom>
        </p:spPr>
        <p:txBody>
          <a:bodyPr wrap="square">
            <a:spAutoFit/>
          </a:bodyPr>
          <a:lstStyle/>
          <a:p>
            <a:pPr algn="r" rtl="1">
              <a:lnSpc>
                <a:spcPct val="150000"/>
              </a:lnSpc>
            </a:pPr>
            <a:r>
              <a:rPr lang="ar-JO" sz="1600" b="1" i="1" dirty="0">
                <a:solidFill>
                  <a:srgbClr val="2D3956"/>
                </a:solidFill>
                <a:latin typeface="Alexandria" pitchFamily="2" charset="-78"/>
                <a:cs typeface="Alexandria" pitchFamily="2" charset="-78"/>
              </a:rPr>
              <a:t>المحاضرة الرابعة</a:t>
            </a:r>
            <a:r>
              <a:rPr lang="ar-JO" sz="1600" b="1" i="1" dirty="0" smtClean="0">
                <a:solidFill>
                  <a:srgbClr val="2D3956"/>
                </a:solidFill>
                <a:latin typeface="Alexandria" pitchFamily="2" charset="-78"/>
                <a:cs typeface="Alexandria" pitchFamily="2" charset="-78"/>
              </a:rPr>
              <a:t>:</a:t>
            </a:r>
          </a:p>
          <a:p>
            <a:pPr algn="r" rtl="1">
              <a:lnSpc>
                <a:spcPct val="150000"/>
              </a:lnSpc>
            </a:pPr>
            <a:endParaRPr lang="ar-JO" sz="1600" dirty="0">
              <a:solidFill>
                <a:srgbClr val="2D3956"/>
              </a:solidFill>
              <a:latin typeface="Alexandria" pitchFamily="2" charset="-78"/>
              <a:cs typeface="Alexandria" pitchFamily="2" charset="-78"/>
            </a:endParaRPr>
          </a:p>
          <a:p>
            <a:pPr algn="r" rtl="1">
              <a:lnSpc>
                <a:spcPct val="150000"/>
              </a:lnSpc>
            </a:pPr>
            <a:r>
              <a:rPr lang="ar-JO" sz="1600" dirty="0">
                <a:latin typeface="Alexandria" pitchFamily="2" charset="-78"/>
                <a:cs typeface="Alexandria" pitchFamily="2" charset="-78"/>
              </a:rPr>
              <a:t>مراجعة الأدبيات واستخدام قواعد البيانات والتوثيق العلمي.</a:t>
            </a:r>
            <a:endParaRPr lang="en-US" sz="1600" dirty="0">
              <a:solidFill>
                <a:srgbClr val="2D3956"/>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26005579"/>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90254" y="2202873"/>
            <a:ext cx="8631381" cy="3186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80900" y="2876470"/>
            <a:ext cx="4222539" cy="2024016"/>
          </a:xfrm>
          <a:prstGeom prst="rect">
            <a:avLst/>
          </a:prstGeom>
        </p:spPr>
        <p:txBody>
          <a:bodyPr wrap="square">
            <a:spAutoFit/>
          </a:bodyPr>
          <a:lstStyle/>
          <a:p>
            <a:pPr algn="r" rtl="1">
              <a:lnSpc>
                <a:spcPct val="150000"/>
              </a:lnSpc>
            </a:pPr>
            <a:r>
              <a:rPr lang="ar-JO" b="1" i="1" dirty="0">
                <a:solidFill>
                  <a:srgbClr val="2D3956"/>
                </a:solidFill>
                <a:latin typeface="Alexandria" pitchFamily="2" charset="-78"/>
                <a:cs typeface="Alexandria" pitchFamily="2" charset="-78"/>
              </a:rPr>
              <a:t>المحاضرة </a:t>
            </a:r>
            <a:r>
              <a:rPr lang="ar-JO" b="1" i="1" dirty="0" smtClean="0">
                <a:solidFill>
                  <a:srgbClr val="2D3956"/>
                </a:solidFill>
                <a:latin typeface="Alexandria" pitchFamily="2" charset="-78"/>
                <a:cs typeface="Alexandria" pitchFamily="2" charset="-78"/>
              </a:rPr>
              <a:t>الخامسة:</a:t>
            </a:r>
            <a:endParaRPr lang="ar-JO" b="1" i="1" dirty="0">
              <a:solidFill>
                <a:srgbClr val="2D3956"/>
              </a:solidFill>
              <a:latin typeface="Alexandria" pitchFamily="2" charset="-78"/>
              <a:cs typeface="Alexandria" pitchFamily="2" charset="-78"/>
            </a:endParaRPr>
          </a:p>
          <a:p>
            <a:pPr algn="r" rtl="1">
              <a:lnSpc>
                <a:spcPct val="150000"/>
              </a:lnSpc>
            </a:pPr>
            <a:endParaRPr lang="ar-JO" b="1" i="1" dirty="0" smtClean="0">
              <a:solidFill>
                <a:srgbClr val="2D3956"/>
              </a:solidFill>
              <a:latin typeface="Alexandria" pitchFamily="2" charset="-78"/>
              <a:cs typeface="Alexandria" pitchFamily="2" charset="-78"/>
            </a:endParaRPr>
          </a:p>
          <a:p>
            <a:pPr algn="r" rtl="1">
              <a:lnSpc>
                <a:spcPct val="150000"/>
              </a:lnSpc>
            </a:pPr>
            <a:r>
              <a:rPr lang="ar-JO" dirty="0" smtClean="0">
                <a:latin typeface="Alexandria" pitchFamily="2" charset="-78"/>
                <a:cs typeface="Alexandria" pitchFamily="2" charset="-78"/>
              </a:rPr>
              <a:t>فرضيات </a:t>
            </a:r>
            <a:r>
              <a:rPr lang="ar-JO" dirty="0">
                <a:latin typeface="Alexandria" pitchFamily="2" charset="-78"/>
                <a:cs typeface="Alexandria" pitchFamily="2" charset="-78"/>
              </a:rPr>
              <a:t>البحث العلمي وأنواعه وكيفية صياغتها</a:t>
            </a:r>
            <a:endParaRPr lang="en-US" b="1" dirty="0">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8157840"/>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65564" y="2202873"/>
            <a:ext cx="9337963" cy="3186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884710" y="2691804"/>
            <a:ext cx="5954490" cy="1865126"/>
          </a:xfrm>
          <a:prstGeom prst="rect">
            <a:avLst/>
          </a:prstGeom>
        </p:spPr>
        <p:txBody>
          <a:bodyPr wrap="square">
            <a:spAutoFit/>
          </a:bodyPr>
          <a:lstStyle/>
          <a:p>
            <a:pPr algn="just" rtl="1">
              <a:lnSpc>
                <a:spcPct val="150000"/>
              </a:lnSpc>
            </a:pPr>
            <a:r>
              <a:rPr lang="ar-JO" sz="1600" b="1" i="1" dirty="0">
                <a:solidFill>
                  <a:srgbClr val="2D3956"/>
                </a:solidFill>
                <a:latin typeface="Alexandria" pitchFamily="2" charset="-78"/>
                <a:cs typeface="Alexandria" pitchFamily="2" charset="-78"/>
              </a:rPr>
              <a:t>المحاضرة السادسة</a:t>
            </a:r>
            <a:r>
              <a:rPr lang="ar-JO" sz="1600" b="1" i="1" dirty="0" smtClean="0">
                <a:solidFill>
                  <a:srgbClr val="2D3956"/>
                </a:solidFill>
                <a:latin typeface="Alexandria" pitchFamily="2" charset="-78"/>
                <a:cs typeface="Alexandria" pitchFamily="2" charset="-78"/>
              </a:rPr>
              <a:t>:</a:t>
            </a:r>
          </a:p>
          <a:p>
            <a:pPr algn="just" rtl="1">
              <a:lnSpc>
                <a:spcPct val="150000"/>
              </a:lnSpc>
            </a:pPr>
            <a:endParaRPr lang="ar-JO" sz="1600" dirty="0">
              <a:solidFill>
                <a:srgbClr val="2D3956"/>
              </a:solidFill>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أنواع البحوث التربوية وأسس تصنيفها (البحوث الاستقرائية والارتباطية, البحوث الكمية والنوعية, البحوث الأساسية).</a:t>
            </a:r>
            <a:endParaRPr lang="en-US" sz="1600" dirty="0">
              <a:solidFill>
                <a:srgbClr val="2D3956"/>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4683357"/>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3273" y="2216728"/>
            <a:ext cx="9337963" cy="3186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329210" y="2719513"/>
            <a:ext cx="5954490" cy="1839350"/>
          </a:xfrm>
          <a:prstGeom prst="rect">
            <a:avLst/>
          </a:prstGeom>
        </p:spPr>
        <p:txBody>
          <a:bodyPr wrap="square">
            <a:spAutoFit/>
          </a:bodyPr>
          <a:lstStyle/>
          <a:p>
            <a:pPr algn="just" rtl="1">
              <a:lnSpc>
                <a:spcPct val="150000"/>
              </a:lnSpc>
            </a:pPr>
            <a:r>
              <a:rPr lang="ar-JO" sz="1600" b="1" i="1" dirty="0">
                <a:solidFill>
                  <a:srgbClr val="2D3956"/>
                </a:solidFill>
                <a:latin typeface="Alexandria" pitchFamily="2" charset="-78"/>
                <a:cs typeface="Alexandria" pitchFamily="2" charset="-78"/>
              </a:rPr>
              <a:t>المحاضرة السابعة</a:t>
            </a:r>
            <a:r>
              <a:rPr lang="ar-JO" sz="1600" b="1" i="1" dirty="0" smtClean="0">
                <a:solidFill>
                  <a:srgbClr val="2D3956"/>
                </a:solidFill>
                <a:latin typeface="Alexandria" pitchFamily="2" charset="-78"/>
                <a:cs typeface="Alexandria" pitchFamily="2" charset="-78"/>
              </a:rPr>
              <a:t>:</a:t>
            </a:r>
          </a:p>
          <a:p>
            <a:pPr algn="just" rtl="1">
              <a:lnSpc>
                <a:spcPct val="150000"/>
              </a:lnSpc>
            </a:pPr>
            <a:endParaRPr lang="ar-JO" sz="1600" dirty="0">
              <a:solidFill>
                <a:srgbClr val="2D3956"/>
              </a:solidFill>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أنواع البحوث التربوية أسس تصنيفها( البحوث التاريخية, الوصفية والمسحية, البحوث التجريبية, الدراسات التطويرية).</a:t>
            </a:r>
            <a:endParaRPr lang="en-US" sz="1600" dirty="0">
              <a:solidFill>
                <a:srgbClr val="2D3956"/>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95676513"/>
      </p:ext>
    </p:extLst>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3273" y="2216728"/>
            <a:ext cx="9337963" cy="3186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329210" y="2719513"/>
            <a:ext cx="5954490" cy="1839350"/>
          </a:xfrm>
          <a:prstGeom prst="rect">
            <a:avLst/>
          </a:prstGeom>
        </p:spPr>
        <p:txBody>
          <a:bodyPr wrap="square">
            <a:spAutoFit/>
          </a:bodyPr>
          <a:lstStyle/>
          <a:p>
            <a:pPr algn="r" rtl="1">
              <a:lnSpc>
                <a:spcPct val="150000"/>
              </a:lnSpc>
            </a:pPr>
            <a:r>
              <a:rPr lang="ar-JO" sz="1600" b="1" i="1" dirty="0">
                <a:solidFill>
                  <a:srgbClr val="2D3956"/>
                </a:solidFill>
                <a:latin typeface="Alexandria" pitchFamily="2" charset="-78"/>
                <a:cs typeface="Alexandria" pitchFamily="2" charset="-78"/>
              </a:rPr>
              <a:t>المحاضرة الثامنة</a:t>
            </a:r>
            <a:r>
              <a:rPr lang="ar-JO" sz="1600" b="1" i="1" dirty="0" smtClean="0">
                <a:solidFill>
                  <a:srgbClr val="2D3956"/>
                </a:solidFill>
                <a:latin typeface="Alexandria" pitchFamily="2" charset="-78"/>
                <a:cs typeface="Alexandria" pitchFamily="2" charset="-78"/>
              </a:rPr>
              <a:t>:</a:t>
            </a:r>
          </a:p>
          <a:p>
            <a:pPr algn="r" rtl="1">
              <a:lnSpc>
                <a:spcPct val="150000"/>
              </a:lnSpc>
            </a:pPr>
            <a:endParaRPr lang="ar-JO" sz="1600" dirty="0">
              <a:solidFill>
                <a:srgbClr val="2D3956"/>
              </a:solidFill>
              <a:latin typeface="Alexandria" pitchFamily="2" charset="-78"/>
              <a:cs typeface="Alexandria" pitchFamily="2" charset="-78"/>
            </a:endParaRPr>
          </a:p>
          <a:p>
            <a:pPr algn="justLow" rtl="1">
              <a:lnSpc>
                <a:spcPct val="150000"/>
              </a:lnSpc>
            </a:pPr>
            <a:r>
              <a:rPr lang="ar-JO" sz="1600" dirty="0">
                <a:latin typeface="Alexandria" pitchFamily="2" charset="-78"/>
                <a:cs typeface="Alexandria" pitchFamily="2" charset="-78"/>
              </a:rPr>
              <a:t>المتغيرات في البحوث العلمية(المتغير التابع, المتغير المستقل, المتغير المعدل, الدور الوسيط,  المتغير الدخيل, الخ).</a:t>
            </a:r>
            <a:endParaRPr lang="en-US" sz="1600" dirty="0">
              <a:solidFill>
                <a:srgbClr val="2D3956"/>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4646489"/>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3273" y="2216728"/>
            <a:ext cx="9337963" cy="3186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329210" y="2719513"/>
            <a:ext cx="5954490" cy="1470018"/>
          </a:xfrm>
          <a:prstGeom prst="rect">
            <a:avLst/>
          </a:prstGeom>
        </p:spPr>
        <p:txBody>
          <a:bodyPr wrap="square">
            <a:spAutoFit/>
          </a:bodyPr>
          <a:lstStyle/>
          <a:p>
            <a:pPr algn="r" rtl="1">
              <a:lnSpc>
                <a:spcPct val="150000"/>
              </a:lnSpc>
            </a:pPr>
            <a:r>
              <a:rPr lang="ar-JO" sz="1600" b="1" i="1" dirty="0">
                <a:solidFill>
                  <a:srgbClr val="2D3956"/>
                </a:solidFill>
                <a:latin typeface="Alexandria" pitchFamily="2" charset="-78"/>
                <a:cs typeface="Alexandria" pitchFamily="2" charset="-78"/>
              </a:rPr>
              <a:t>المحاضرة التاسعة</a:t>
            </a:r>
            <a:r>
              <a:rPr lang="ar-JO" sz="1600" b="1" i="1" dirty="0" smtClean="0">
                <a:solidFill>
                  <a:srgbClr val="2D3956"/>
                </a:solidFill>
                <a:latin typeface="Alexandria" pitchFamily="2" charset="-78"/>
                <a:cs typeface="Alexandria" pitchFamily="2" charset="-78"/>
              </a:rPr>
              <a:t>:</a:t>
            </a:r>
          </a:p>
          <a:p>
            <a:pPr algn="r" rtl="1">
              <a:lnSpc>
                <a:spcPct val="150000"/>
              </a:lnSpc>
            </a:pPr>
            <a:endParaRPr lang="ar-JO" sz="1600" dirty="0">
              <a:solidFill>
                <a:srgbClr val="2D3956"/>
              </a:solidFill>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أساليب وأدوات جمع المعلومات</a:t>
            </a:r>
            <a:r>
              <a:rPr lang="ar-JO" sz="1600" dirty="0">
                <a:latin typeface="Alexandria" pitchFamily="2" charset="-78"/>
                <a:cs typeface="Alexandria" pitchFamily="2" charset="-78"/>
              </a:rPr>
              <a:t>.</a:t>
            </a:r>
            <a:endParaRPr lang="en-US" sz="1600" dirty="0">
              <a:solidFill>
                <a:srgbClr val="2D3956"/>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1662147"/>
      </p:ext>
    </p:extLst>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93273" y="2216728"/>
            <a:ext cx="9337963" cy="31865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329210" y="2719513"/>
            <a:ext cx="5954490" cy="1470018"/>
          </a:xfrm>
          <a:prstGeom prst="rect">
            <a:avLst/>
          </a:prstGeom>
        </p:spPr>
        <p:txBody>
          <a:bodyPr wrap="square">
            <a:spAutoFit/>
          </a:bodyPr>
          <a:lstStyle/>
          <a:p>
            <a:pPr algn="r" rtl="1">
              <a:lnSpc>
                <a:spcPct val="150000"/>
              </a:lnSpc>
            </a:pPr>
            <a:r>
              <a:rPr lang="ar-JO" sz="1600" b="1" i="1" dirty="0">
                <a:solidFill>
                  <a:srgbClr val="2D3956"/>
                </a:solidFill>
                <a:latin typeface="Alexandria" pitchFamily="2" charset="-78"/>
                <a:cs typeface="Alexandria" pitchFamily="2" charset="-78"/>
              </a:rPr>
              <a:t>المحاضرة العاشرة</a:t>
            </a:r>
            <a:r>
              <a:rPr lang="ar-JO" sz="1600" b="1" i="1" dirty="0" smtClean="0">
                <a:solidFill>
                  <a:srgbClr val="2D3956"/>
                </a:solidFill>
                <a:latin typeface="Alexandria" pitchFamily="2" charset="-78"/>
                <a:cs typeface="Alexandria" pitchFamily="2" charset="-78"/>
              </a:rPr>
              <a:t>:</a:t>
            </a:r>
          </a:p>
          <a:p>
            <a:pPr algn="r" rtl="1">
              <a:lnSpc>
                <a:spcPct val="150000"/>
              </a:lnSpc>
            </a:pPr>
            <a:endParaRPr lang="ar-JO" sz="1600" dirty="0">
              <a:solidFill>
                <a:srgbClr val="2D3956"/>
              </a:solidFill>
              <a:latin typeface="Alexandria" pitchFamily="2" charset="-78"/>
              <a:cs typeface="Alexandria" pitchFamily="2" charset="-78"/>
            </a:endParaRPr>
          </a:p>
          <a:p>
            <a:pPr algn="r" rtl="1">
              <a:lnSpc>
                <a:spcPct val="150000"/>
              </a:lnSpc>
            </a:pPr>
            <a:r>
              <a:rPr lang="ar-JO" sz="1600" dirty="0">
                <a:latin typeface="Alexandria" pitchFamily="2" charset="-78"/>
                <a:cs typeface="Alexandria" pitchFamily="2" charset="-78"/>
              </a:rPr>
              <a:t>إعداد البحوث ومناقشة النتائج.</a:t>
            </a:r>
            <a:endParaRPr lang="en-US" sz="1600" dirty="0">
              <a:solidFill>
                <a:srgbClr val="2D3956"/>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312608"/>
      </p:ext>
    </p:extLst>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1565565" y="2089215"/>
            <a:ext cx="9265856" cy="3831818"/>
          </a:xfrm>
          <a:prstGeom prst="rect">
            <a:avLst/>
          </a:prstGeom>
          <a:noFill/>
        </p:spPr>
        <p:txBody>
          <a:bodyPr wrap="square" rtlCol="0">
            <a:spAutoFit/>
          </a:bodyPr>
          <a:lstStyle/>
          <a:p>
            <a:pPr algn="ctr" rtl="1">
              <a:lnSpc>
                <a:spcPct val="150000"/>
              </a:lnSpc>
            </a:pPr>
            <a:r>
              <a:rPr lang="ar-JO" b="1" dirty="0">
                <a:latin typeface="Alexandria" pitchFamily="2" charset="-78"/>
                <a:cs typeface="Alexandria" pitchFamily="2" charset="-78"/>
              </a:rPr>
              <a:t>النشاطات</a:t>
            </a:r>
            <a:r>
              <a:rPr lang="ar-SA" b="1" dirty="0">
                <a:latin typeface="Alexandria" pitchFamily="2" charset="-78"/>
                <a:cs typeface="Alexandria" pitchFamily="2" charset="-78"/>
              </a:rPr>
              <a:t> والاستراتيجيات التدريسية</a:t>
            </a:r>
            <a:endParaRPr lang="en-US" b="1" dirty="0">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smtClean="0">
              <a:ln>
                <a:noFill/>
              </a:ln>
              <a:effectLst/>
              <a:uLnTx/>
              <a:uFillTx/>
              <a:latin typeface="Alexandria" pitchFamily="2" charset="-78"/>
              <a:ea typeface="+mn-ea"/>
              <a:cs typeface="Alexandria" pitchFamily="2" charset="-78"/>
            </a:endParaRPr>
          </a:p>
          <a:p>
            <a:pPr algn="r" rtl="1">
              <a:lnSpc>
                <a:spcPct val="150000"/>
              </a:lnSpc>
            </a:pPr>
            <a:r>
              <a:rPr lang="ar-JO" dirty="0">
                <a:latin typeface="Alexandria" pitchFamily="2" charset="-78"/>
                <a:cs typeface="Alexandria" pitchFamily="2" charset="-78"/>
              </a:rPr>
              <a:t>يتم تحقيق نتاجات التعلم المستهدفة من خلال النشاطات والاستراتيجيات التدريسية التالية</a:t>
            </a:r>
            <a:r>
              <a:rPr lang="ar-JO" dirty="0" smtClean="0">
                <a:latin typeface="Alexandria" pitchFamily="2" charset="-78"/>
                <a:cs typeface="Alexandria" pitchFamily="2" charset="-78"/>
              </a:rPr>
              <a:t>:</a:t>
            </a:r>
          </a:p>
          <a:p>
            <a:pPr algn="r" rtl="1">
              <a:lnSpc>
                <a:spcPct val="150000"/>
              </a:lnSpc>
            </a:pPr>
            <a:endParaRPr lang="en-US" dirty="0">
              <a:latin typeface="Alexandria" pitchFamily="2" charset="-78"/>
              <a:cs typeface="Alexandria" pitchFamily="2" charset="-78"/>
            </a:endParaRPr>
          </a:p>
          <a:p>
            <a:pPr algn="r" rtl="1">
              <a:lnSpc>
                <a:spcPct val="150000"/>
              </a:lnSpc>
              <a:buFont typeface="Wingdings" pitchFamily="2" charset="2"/>
              <a:buChar char="ü"/>
            </a:pPr>
            <a:r>
              <a:rPr lang="ar-JO" dirty="0">
                <a:latin typeface="Alexandria" pitchFamily="2" charset="-78"/>
                <a:cs typeface="Alexandria" pitchFamily="2" charset="-78"/>
              </a:rPr>
              <a:t>المحاضرات. </a:t>
            </a:r>
            <a:endParaRPr lang="en-US" dirty="0">
              <a:latin typeface="Alexandria" pitchFamily="2" charset="-78"/>
              <a:cs typeface="Alexandria" pitchFamily="2" charset="-78"/>
            </a:endParaRPr>
          </a:p>
          <a:p>
            <a:pPr algn="r" rtl="1">
              <a:lnSpc>
                <a:spcPct val="150000"/>
              </a:lnSpc>
              <a:buFont typeface="Wingdings" pitchFamily="2" charset="2"/>
              <a:buChar char="ü"/>
            </a:pPr>
            <a:r>
              <a:rPr lang="ar-JO" dirty="0">
                <a:latin typeface="Alexandria" pitchFamily="2" charset="-78"/>
                <a:cs typeface="Alexandria" pitchFamily="2" charset="-78"/>
              </a:rPr>
              <a:t>اختبارات قصيرة. </a:t>
            </a:r>
            <a:endParaRPr lang="en-US" dirty="0">
              <a:latin typeface="Alexandria" pitchFamily="2" charset="-78"/>
              <a:cs typeface="Alexandria" pitchFamily="2" charset="-78"/>
            </a:endParaRPr>
          </a:p>
          <a:p>
            <a:pPr algn="r" rtl="1">
              <a:lnSpc>
                <a:spcPct val="150000"/>
              </a:lnSpc>
              <a:buFont typeface="Wingdings" pitchFamily="2" charset="2"/>
              <a:buChar char="ü"/>
            </a:pPr>
            <a:r>
              <a:rPr lang="ar-SA" dirty="0">
                <a:latin typeface="Alexandria" pitchFamily="2" charset="-78"/>
                <a:cs typeface="Alexandria" pitchFamily="2" charset="-78"/>
              </a:rPr>
              <a:t>الامتحان النهائي. </a:t>
            </a:r>
            <a:endParaRPr lang="en-US" dirty="0">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068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8">
                                            <p:txEl>
                                              <p:pRg st="4" end="4"/>
                                            </p:txEl>
                                          </p:spTgt>
                                        </p:tgtEl>
                                        <p:attrNameLst>
                                          <p:attrName>style.visibility</p:attrName>
                                        </p:attrNameLst>
                                      </p:cBhvr>
                                      <p:to>
                                        <p:strVal val="visible"/>
                                      </p:to>
                                    </p:set>
                                    <p:animEffect transition="in" filter="circle(in)">
                                      <p:cBhvr>
                                        <p:cTn id="7" dur="2000"/>
                                        <p:tgtEl>
                                          <p:spTgt spid="48">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48">
                                            <p:txEl>
                                              <p:pRg st="5" end="5"/>
                                            </p:txEl>
                                          </p:spTgt>
                                        </p:tgtEl>
                                        <p:attrNameLst>
                                          <p:attrName>style.visibility</p:attrName>
                                        </p:attrNameLst>
                                      </p:cBhvr>
                                      <p:to>
                                        <p:strVal val="visible"/>
                                      </p:to>
                                    </p:set>
                                    <p:animEffect transition="in" filter="circle(in)">
                                      <p:cBhvr>
                                        <p:cTn id="10" dur="2000"/>
                                        <p:tgtEl>
                                          <p:spTgt spid="48">
                                            <p:txEl>
                                              <p:pRg st="5" end="5"/>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48">
                                            <p:txEl>
                                              <p:pRg st="6" end="6"/>
                                            </p:txEl>
                                          </p:spTgt>
                                        </p:tgtEl>
                                        <p:attrNameLst>
                                          <p:attrName>style.visibility</p:attrName>
                                        </p:attrNameLst>
                                      </p:cBhvr>
                                      <p:to>
                                        <p:strVal val="visible"/>
                                      </p:to>
                                    </p:set>
                                    <p:animEffect transition="in" filter="circle(in)">
                                      <p:cBhvr>
                                        <p:cTn id="13" dur="2000"/>
                                        <p:tgtEl>
                                          <p:spTgt spid="4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8A4C58D-21A0-4A40-8A68-358190655692}"/>
</file>

<file path=customXml/itemProps2.xml><?xml version="1.0" encoding="utf-8"?>
<ds:datastoreItem xmlns:ds="http://schemas.openxmlformats.org/officeDocument/2006/customXml" ds:itemID="{59853DE5-2E63-4EAA-9517-1059D43A746F}"/>
</file>

<file path=customXml/itemProps3.xml><?xml version="1.0" encoding="utf-8"?>
<ds:datastoreItem xmlns:ds="http://schemas.openxmlformats.org/officeDocument/2006/customXml" ds:itemID="{7DCFEF23-6FC1-429E-B51E-B25628659B8F}"/>
</file>

<file path=docProps/app.xml><?xml version="1.0" encoding="utf-8"?>
<Properties xmlns="http://schemas.openxmlformats.org/officeDocument/2006/extended-properties" xmlns:vt="http://schemas.openxmlformats.org/officeDocument/2006/docPropsVTypes">
  <TotalTime>324</TotalTime>
  <Words>524</Words>
  <Application>Microsoft Office PowerPoint</Application>
  <PresentationFormat>شاشة عريضة</PresentationFormat>
  <Paragraphs>127</Paragraphs>
  <Slides>20</Slides>
  <Notes>3</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20</vt:i4>
      </vt:variant>
    </vt:vector>
  </HeadingPairs>
  <TitlesOfParts>
    <vt:vector size="29"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42</cp:revision>
  <dcterms:created xsi:type="dcterms:W3CDTF">2023-04-29T09:08:00Z</dcterms:created>
  <dcterms:modified xsi:type="dcterms:W3CDTF">2024-01-25T14:58:42Z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