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ppt/theme/themeOverride24.xml" ContentType="application/vnd.openxmlformats-officedocument.themeOverr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6"/>
  </p:notesMasterIdLst>
  <p:sldIdLst>
    <p:sldId id="546" r:id="rId6"/>
    <p:sldId id="609" r:id="rId7"/>
    <p:sldId id="531" r:id="rId8"/>
    <p:sldId id="673" r:id="rId9"/>
    <p:sldId id="766" r:id="rId10"/>
    <p:sldId id="799" r:id="rId11"/>
    <p:sldId id="738" r:id="rId12"/>
    <p:sldId id="792" r:id="rId13"/>
    <p:sldId id="767" r:id="rId14"/>
    <p:sldId id="793" r:id="rId15"/>
    <p:sldId id="794" r:id="rId16"/>
    <p:sldId id="796" r:id="rId17"/>
    <p:sldId id="769" r:id="rId18"/>
    <p:sldId id="774" r:id="rId19"/>
    <p:sldId id="775" r:id="rId20"/>
    <p:sldId id="797" r:id="rId21"/>
    <p:sldId id="800" r:id="rId22"/>
    <p:sldId id="798" r:id="rId23"/>
    <p:sldId id="804" r:id="rId24"/>
    <p:sldId id="805" r:id="rId25"/>
    <p:sldId id="778" r:id="rId26"/>
    <p:sldId id="807" r:id="rId27"/>
    <p:sldId id="779" r:id="rId28"/>
    <p:sldId id="802" r:id="rId29"/>
    <p:sldId id="781" r:id="rId30"/>
    <p:sldId id="808" r:id="rId31"/>
    <p:sldId id="782" r:id="rId32"/>
    <p:sldId id="810" r:id="rId33"/>
    <p:sldId id="776" r:id="rId34"/>
    <p:sldId id="764" r:id="rId35"/>
    <p:sldId id="607" r:id="rId36"/>
    <p:sldId id="606" r:id="rId37"/>
    <p:sldId id="513" r:id="rId38"/>
    <p:sldId id="749" r:id="rId39"/>
    <p:sldId id="811" r:id="rId40"/>
    <p:sldId id="812" r:id="rId41"/>
    <p:sldId id="788" r:id="rId42"/>
    <p:sldId id="789" r:id="rId43"/>
    <p:sldId id="791" r:id="rId44"/>
    <p:sldId id="54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6"/>
            <p14:sldId id="609"/>
            <p14:sldId id="531"/>
            <p14:sldId id="673"/>
            <p14:sldId id="766"/>
            <p14:sldId id="799"/>
            <p14:sldId id="738"/>
            <p14:sldId id="792"/>
            <p14:sldId id="767"/>
            <p14:sldId id="793"/>
            <p14:sldId id="794"/>
            <p14:sldId id="796"/>
            <p14:sldId id="769"/>
            <p14:sldId id="774"/>
            <p14:sldId id="775"/>
            <p14:sldId id="797"/>
            <p14:sldId id="800"/>
            <p14:sldId id="798"/>
            <p14:sldId id="804"/>
            <p14:sldId id="805"/>
            <p14:sldId id="778"/>
            <p14:sldId id="807"/>
            <p14:sldId id="779"/>
            <p14:sldId id="802"/>
            <p14:sldId id="781"/>
            <p14:sldId id="808"/>
            <p14:sldId id="782"/>
            <p14:sldId id="810"/>
            <p14:sldId id="776"/>
            <p14:sldId id="764"/>
            <p14:sldId id="607"/>
            <p14:sldId id="606"/>
            <p14:sldId id="513"/>
            <p14:sldId id="749"/>
            <p14:sldId id="811"/>
            <p14:sldId id="812"/>
            <p14:sldId id="788"/>
            <p14:sldId id="789"/>
            <p14:sldId id="791"/>
            <p14:sldId id="5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006C92"/>
    <a:srgbClr val="FFD200"/>
    <a:srgbClr val="203E5F"/>
    <a:srgbClr val="F58221"/>
    <a:srgbClr val="000000"/>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89BF5E-C775-AA52-EB1B-67219B7AAEA0}" v="1" dt="2025-10-08T16:24:33.0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04" autoAdjust="0"/>
    <p:restoredTop sz="94660"/>
  </p:normalViewPr>
  <p:slideViewPr>
    <p:cSldViewPr snapToGrid="0">
      <p:cViewPr varScale="1">
        <p:scale>
          <a:sx n="104" d="100"/>
          <a:sy n="104" d="100"/>
        </p:scale>
        <p:origin x="384" y="48"/>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viewProps" Target="viewProps.xml"/><Relationship Id="rId8" Type="http://schemas.openxmlformats.org/officeDocument/2006/relationships/slide" Target="slides/slide3.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aa Qamar" userId="S::aliaaqamar@midocean.edu.km::1b32e4ac-cff4-4d20-b03b-27b5d2a99ef4" providerId="AD" clId="Web-{6489BF5E-C775-AA52-EB1B-67219B7AAEA0}"/>
    <pc:docChg chg="modSld">
      <pc:chgData name="Aliaa Qamar" userId="S::aliaaqamar@midocean.edu.km::1b32e4ac-cff4-4d20-b03b-27b5d2a99ef4" providerId="AD" clId="Web-{6489BF5E-C775-AA52-EB1B-67219B7AAEA0}" dt="2025-10-08T16:24:33.026" v="0"/>
      <pc:docMkLst>
        <pc:docMk/>
      </pc:docMkLst>
      <pc:sldChg chg="delSp delAnim">
        <pc:chgData name="Aliaa Qamar" userId="S::aliaaqamar@midocean.edu.km::1b32e4ac-cff4-4d20-b03b-27b5d2a99ef4" providerId="AD" clId="Web-{6489BF5E-C775-AA52-EB1B-67219B7AAEA0}" dt="2025-10-08T16:24:33.026" v="0"/>
        <pc:sldMkLst>
          <pc:docMk/>
          <pc:sldMk cId="0" sldId="545"/>
        </pc:sldMkLst>
        <pc:picChg chg="del">
          <ac:chgData name="Aliaa Qamar" userId="S::aliaaqamar@midocean.edu.km::1b32e4ac-cff4-4d20-b03b-27b5d2a99ef4" providerId="AD" clId="Web-{6489BF5E-C775-AA52-EB1B-67219B7AAEA0}" dt="2025-10-08T16:24:33.026" v="0"/>
          <ac:picMkLst>
            <pc:docMk/>
            <pc:sldMk cId="0" sldId="545"/>
            <ac:picMk id="3" creationId="{C4FE713E-2637-D08D-F545-712F511585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2.JPG"/><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7/06/relationships/model3d" Target="../media/model3d1.glb"/><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hyperlink" Target="https://www.youtube.com/watch?v=VHzclCN6eow" TargetMode="Externa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6.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7.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8.xml"/><Relationship Id="rId6" Type="http://schemas.openxmlformats.org/officeDocument/2006/relationships/hyperlink" Target="https://play.google.com/store/apps/details?id=com.lemon.lvoverseas&amp;hl=fr" TargetMode="External"/><Relationship Id="rId5" Type="http://schemas.openxmlformats.org/officeDocument/2006/relationships/hyperlink" Target="https://apps.apple.com/us/app/capcut-video-editor/id1500855883" TargetMode="Externa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9.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0.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1.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19.png"/><Relationship Id="rId4" Type="http://schemas.openxmlformats.org/officeDocument/2006/relationships/hyperlink" Target="https://www.youtube.com/watch?v=Q_OoLm57l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3.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21.png"/><Relationship Id="rId4" Type="http://schemas.openxmlformats.org/officeDocument/2006/relationships/hyperlink" Target="https://www.youtube.com/watch?v=exTX1F8uQ64&amp;t=1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5.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6.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7.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8.xml"/><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19.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0.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1.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2.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3.xml"/><Relationship Id="rId6" Type="http://schemas.openxmlformats.org/officeDocument/2006/relationships/image" Target="../media/image31.png"/><Relationship Id="rId5" Type="http://schemas.microsoft.com/office/2017/06/relationships/model3d" Target="../media/model3d2.glb"/><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JPG"/><Relationship Id="rId7" Type="http://schemas.openxmlformats.org/officeDocument/2006/relationships/image" Target="../media/image33.png"/><Relationship Id="rId2" Type="http://schemas.openxmlformats.org/officeDocument/2006/relationships/slideLayout" Target="../slideLayouts/slideLayout13.xml"/><Relationship Id="rId1" Type="http://schemas.openxmlformats.org/officeDocument/2006/relationships/themeOverride" Target="../theme/themeOverride24.xml"/><Relationship Id="rId6" Type="http://schemas.openxmlformats.org/officeDocument/2006/relationships/image" Target="../media/image32.png"/><Relationship Id="rId5" Type="http://schemas.microsoft.com/office/2017/06/relationships/model3d" Target="../media/model3d2.glb"/><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5.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6.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3.xml"/><Relationship Id="rId1" Type="http://schemas.openxmlformats.org/officeDocument/2006/relationships/themeOverride" Target="../theme/themeOverride27.xml"/><Relationship Id="rId4" Type="http://schemas.openxmlformats.org/officeDocument/2006/relationships/image" Target="../media/image6.jpe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hyperlink" Target="https://doi.org/10.1145/3503161.3548544" TargetMode="External"/><Relationship Id="rId2" Type="http://schemas.openxmlformats.org/officeDocument/2006/relationships/hyperlink" Target="https://doi.org/10.35631/ijlgc.730014" TargetMode="External"/><Relationship Id="rId1" Type="http://schemas.openxmlformats.org/officeDocument/2006/relationships/slideLayout" Target="../slideLayouts/slideLayout13.xml"/><Relationship Id="rId6" Type="http://schemas.openxmlformats.org/officeDocument/2006/relationships/hyperlink" Target="https://doi.org/10.4324/9781315202143" TargetMode="External"/><Relationship Id="rId5" Type="http://schemas.openxmlformats.org/officeDocument/2006/relationships/hyperlink" Target="https://doi.org/10.1016/j.tele.2017.12.003" TargetMode="External"/><Relationship Id="rId4" Type="http://schemas.openxmlformats.org/officeDocument/2006/relationships/hyperlink" Target="https://doi.org/10.1016/j.engappai.2024.107863"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doi.org/10.1080/15623599.2024.2340923" TargetMode="External"/><Relationship Id="rId2" Type="http://schemas.openxmlformats.org/officeDocument/2006/relationships/hyperlink" Target="https://doi.org/10.4324/9781003037729-14" TargetMode="External"/><Relationship Id="rId1" Type="http://schemas.openxmlformats.org/officeDocument/2006/relationships/slideLayout" Target="../slideLayouts/slideLayout13.xml"/><Relationship Id="rId6" Type="http://schemas.openxmlformats.org/officeDocument/2006/relationships/hyperlink" Target="https://doi.org/10.1108/JOSM-12-2020-0439" TargetMode="External"/><Relationship Id="rId5" Type="http://schemas.openxmlformats.org/officeDocument/2006/relationships/hyperlink" Target="https://doi.org/10.1007/s10660-022-09623-y" TargetMode="External"/><Relationship Id="rId4" Type="http://schemas.openxmlformats.org/officeDocument/2006/relationships/hyperlink" Target="https://doi.org/10.70088/ectgy845"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1016/j.smr.2019.12.007" TargetMode="External"/><Relationship Id="rId2" Type="http://schemas.openxmlformats.org/officeDocument/2006/relationships/hyperlink" Target="https://doi.org/10.1007/978-3-030-01659-3_42" TargetMode="External"/><Relationship Id="rId1" Type="http://schemas.openxmlformats.org/officeDocument/2006/relationships/slideLayout" Target="../slideLayouts/slideLayout13.xml"/><Relationship Id="rId6" Type="http://schemas.openxmlformats.org/officeDocument/2006/relationships/hyperlink" Target="https://doi.org/10.1016/B978-0-240-81499-5.00003-7" TargetMode="External"/><Relationship Id="rId5" Type="http://schemas.openxmlformats.org/officeDocument/2006/relationships/hyperlink" Target="https://doi.org/10.1109/TCSVT.2023.3243901" TargetMode="External"/><Relationship Id="rId4" Type="http://schemas.openxmlformats.org/officeDocument/2006/relationships/hyperlink" Target="https://doi.org/10.1016/j.suscom.2022.100804"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doi.org/10.1002/9781118909690.CH3" TargetMode="External"/><Relationship Id="rId2" Type="http://schemas.openxmlformats.org/officeDocument/2006/relationships/hyperlink" Target="https://doi.org/10.1145/3178876.3186061" TargetMode="External"/><Relationship Id="rId1" Type="http://schemas.openxmlformats.org/officeDocument/2006/relationships/slideLayout" Target="../slideLayouts/slideLayout13.xml"/><Relationship Id="rId6" Type="http://schemas.openxmlformats.org/officeDocument/2006/relationships/hyperlink" Target="https://doi.org/10.22214/ijraset.2025.66742" TargetMode="External"/><Relationship Id="rId5" Type="http://schemas.openxmlformats.org/officeDocument/2006/relationships/hyperlink" Target="https://doi.org/10.1109/ACCESS.2017.2710328" TargetMode="External"/><Relationship Id="rId4" Type="http://schemas.openxmlformats.org/officeDocument/2006/relationships/hyperlink" Target="https://doi.org/10.1007/s11042-017-4556-6"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doi.org/10.54254/2754-1169/2024.18416" TargetMode="External"/><Relationship Id="rId2" Type="http://schemas.openxmlformats.org/officeDocument/2006/relationships/hyperlink" Target="https://doi.org/10.1633/JISTAP.2016.4.2.1" TargetMode="External"/><Relationship Id="rId1" Type="http://schemas.openxmlformats.org/officeDocument/2006/relationships/slideLayout" Target="../slideLayouts/slideLayout13.xml"/><Relationship Id="rId5" Type="http://schemas.openxmlformats.org/officeDocument/2006/relationships/hyperlink" Target="https://ijoc.org/index.php/ijoc/article/view/13294" TargetMode="External"/><Relationship Id="rId4" Type="http://schemas.openxmlformats.org/officeDocument/2006/relationships/hyperlink" Target="https://doi.org/10.1016/j.earscirev.2022.103969"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doi.org/10.54097/xw4dpf86" TargetMode="External"/><Relationship Id="rId2" Type="http://schemas.openxmlformats.org/officeDocument/2006/relationships/hyperlink" Target="https://doi.org/10.1109/TVCG.2019.2934282" TargetMode="External"/><Relationship Id="rId1" Type="http://schemas.openxmlformats.org/officeDocument/2006/relationships/slideLayout" Target="../slideLayouts/slideLayout13.xml"/><Relationship Id="rId5" Type="http://schemas.openxmlformats.org/officeDocument/2006/relationships/hyperlink" Target="https://doi.org/10.21869/2223-1560-2019-23-6-241-255" TargetMode="External"/><Relationship Id="rId4" Type="http://schemas.openxmlformats.org/officeDocument/2006/relationships/hyperlink" Target="https://doi.org/10.1109/TPDS.2023.3267731"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4.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2630" y="3740305"/>
            <a:ext cx="5029756"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8616" y="5630745"/>
            <a:ext cx="3868465" cy="6293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600" b="1" dirty="0"/>
              <a:t>الإنتاج الميداني في العصر الرقمي</a:t>
            </a:r>
            <a:endParaRPr lang="en-US" sz="2600" b="1" dirty="0"/>
          </a:p>
        </p:txBody>
      </p:sp>
      <p:sp>
        <p:nvSpPr>
          <p:cNvPr id="46" name="TextBox 45"/>
          <p:cNvSpPr txBox="1"/>
          <p:nvPr/>
        </p:nvSpPr>
        <p:spPr>
          <a:xfrm>
            <a:off x="1291675" y="4892403"/>
            <a:ext cx="1260281"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DGM 414</a:t>
            </a:r>
            <a:endParaRPr lang="en-US" sz="2000" b="1" dirty="0">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106348" y="2928860"/>
            <a:ext cx="2801921" cy="584775"/>
          </a:xfrm>
          <a:prstGeom prst="rect">
            <a:avLst/>
          </a:prstGeom>
          <a:noFill/>
        </p:spPr>
        <p:txBody>
          <a:bodyPr wrap="none" rtlCol="0">
            <a:spAutoFit/>
          </a:bodyPr>
          <a:lstStyle/>
          <a:p>
            <a:r>
              <a:rPr lang="en-US" sz="3200" b="1" dirty="0">
                <a:latin typeface="Times New Roman" panose="02020603050405020304" pitchFamily="18" charset="0"/>
                <a:cs typeface="Times New Roman" panose="02020603050405020304" pitchFamily="18" charset="0"/>
              </a:rPr>
              <a:t>TV Production</a:t>
            </a:r>
          </a:p>
        </p:txBody>
      </p:sp>
      <p:sp>
        <p:nvSpPr>
          <p:cNvPr id="2" name="TextBox 1">
            <a:extLst>
              <a:ext uri="{FF2B5EF4-FFF2-40B4-BE49-F238E27FC236}">
                <a16:creationId xmlns:a16="http://schemas.microsoft.com/office/drawing/2014/main" id="{F3709298-8B98-8FAF-83F5-E566848C865E}"/>
              </a:ext>
            </a:extLst>
          </p:cNvPr>
          <p:cNvSpPr txBox="1"/>
          <p:nvPr/>
        </p:nvSpPr>
        <p:spPr>
          <a:xfrm>
            <a:off x="812032" y="2184296"/>
            <a:ext cx="3344185" cy="769441"/>
          </a:xfrm>
          <a:prstGeom prst="rect">
            <a:avLst/>
          </a:prstGeom>
          <a:noFill/>
        </p:spPr>
        <p:txBody>
          <a:bodyPr wrap="none" rtlCol="0">
            <a:spAutoFit/>
          </a:bodyPr>
          <a:lstStyle/>
          <a:p>
            <a:pPr algn="ctr"/>
            <a:r>
              <a:rPr lang="ar-SA" sz="4400" b="1" dirty="0">
                <a:solidFill>
                  <a:srgbClr val="00B0F0"/>
                </a:solidFill>
                <a:effectLst>
                  <a:outerShdw blurRad="38100" dist="38100" dir="2700000" algn="tl">
                    <a:srgbClr val="000000">
                      <a:alpha val="43137"/>
                    </a:srgbClr>
                  </a:outerShdw>
                </a:effectLst>
                <a:latin typeface="Alexandria" charset="0"/>
                <a:cs typeface="Alexandria" charset="0"/>
              </a:rPr>
              <a:t>الإنتاج التلفزيوني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7" name="TextBox 6">
            <a:extLst>
              <a:ext uri="{FF2B5EF4-FFF2-40B4-BE49-F238E27FC236}">
                <a16:creationId xmlns:a16="http://schemas.microsoft.com/office/drawing/2014/main" id="{D6FC0227-EA99-D5EE-20A6-7BAD0EB86DE3}"/>
              </a:ext>
            </a:extLst>
          </p:cNvPr>
          <p:cNvSpPr txBox="1"/>
          <p:nvPr/>
        </p:nvSpPr>
        <p:spPr>
          <a:xfrm>
            <a:off x="196827" y="6313235"/>
            <a:ext cx="3332398"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الرقمي</a:t>
            </a:r>
          </a:p>
        </p:txBody>
      </p:sp>
      <p:sp>
        <p:nvSpPr>
          <p:cNvPr id="3" name="TextBox 2">
            <a:extLst>
              <a:ext uri="{FF2B5EF4-FFF2-40B4-BE49-F238E27FC236}">
                <a16:creationId xmlns:a16="http://schemas.microsoft.com/office/drawing/2014/main" id="{2D7F5230-6030-DF98-99F4-F3E8D2218140}"/>
              </a:ext>
            </a:extLst>
          </p:cNvPr>
          <p:cNvSpPr txBox="1"/>
          <p:nvPr/>
        </p:nvSpPr>
        <p:spPr>
          <a:xfrm>
            <a:off x="1269534" y="5292191"/>
            <a:ext cx="1345240"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rPr>
              <a:t>المُحاضرة السابعة</a:t>
            </a:r>
            <a:endParaRPr lang="en-US" sz="1600" dirty="0">
              <a:effectLst>
                <a:outerShdw blurRad="38100" dist="38100" dir="2700000" algn="tl">
                  <a:srgbClr val="000000">
                    <a:alpha val="43137"/>
                  </a:srgbClr>
                </a:outerShdw>
              </a:effectLst>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700"/>
    </mc:Choice>
    <mc:Fallback xmlns="">
      <p:transition spd="slow" advClick="0" advTm="30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2000"/>
                                        <p:tgtEl>
                                          <p:spTgt spid="4"/>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anim calcmode="lin" valueType="num">
                                      <p:cBhvr>
                                        <p:cTn id="11" dur="2000" fill="hold"/>
                                        <p:tgtEl>
                                          <p:spTgt spid="3"/>
                                        </p:tgtEl>
                                        <p:attrNameLst>
                                          <p:attrName>ppt_x</p:attrName>
                                        </p:attrNameLst>
                                      </p:cBhvr>
                                      <p:tavLst>
                                        <p:tav tm="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300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ppt_x</p:attrName>
                                        </p:attrNameLst>
                                      </p:cBhvr>
                                      <p:tavLst>
                                        <p:tav tm="0">
                                          <p:val>
                                            <p:strVal val="#ppt_x"/>
                                          </p:val>
                                        </p:tav>
                                        <p:tav tm="100000">
                                          <p:val>
                                            <p:strVal val="#ppt_x"/>
                                          </p:val>
                                        </p:tav>
                                      </p:tavLst>
                                    </p:anim>
                                    <p:anim calcmode="lin" valueType="num">
                                      <p:cBhvr>
                                        <p:cTn id="17" dur="2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40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2000"/>
                                        <p:tgtEl>
                                          <p:spTgt spid="9"/>
                                        </p:tgtEl>
                                      </p:cBhvr>
                                    </p:animEffect>
                                    <p:anim calcmode="lin" valueType="num">
                                      <p:cBhvr>
                                        <p:cTn id="21" dur="2000" fill="hold"/>
                                        <p:tgtEl>
                                          <p:spTgt spid="9"/>
                                        </p:tgtEl>
                                        <p:attrNameLst>
                                          <p:attrName>ppt_x</p:attrName>
                                        </p:attrNameLst>
                                      </p:cBhvr>
                                      <p:tavLst>
                                        <p:tav tm="0">
                                          <p:val>
                                            <p:strVal val="#ppt_x"/>
                                          </p:val>
                                        </p:tav>
                                        <p:tav tm="100000">
                                          <p:val>
                                            <p:strVal val="#ppt_x"/>
                                          </p:val>
                                        </p:tav>
                                      </p:tavLst>
                                    </p:anim>
                                    <p:anim calcmode="lin" valueType="num">
                                      <p:cBhvr>
                                        <p:cTn id="22" dur="2000" fill="hold"/>
                                        <p:tgtEl>
                                          <p:spTgt spid="9"/>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500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2000"/>
                                        <p:tgtEl>
                                          <p:spTgt spid="46"/>
                                        </p:tgtEl>
                                      </p:cBhvr>
                                    </p:animEffect>
                                    <p:anim calcmode="lin" valueType="num">
                                      <p:cBhvr>
                                        <p:cTn id="26" dur="2000" fill="hold"/>
                                        <p:tgtEl>
                                          <p:spTgt spid="46"/>
                                        </p:tgtEl>
                                        <p:attrNameLst>
                                          <p:attrName>ppt_x</p:attrName>
                                        </p:attrNameLst>
                                      </p:cBhvr>
                                      <p:tavLst>
                                        <p:tav tm="0">
                                          <p:val>
                                            <p:strVal val="#ppt_x"/>
                                          </p:val>
                                        </p:tav>
                                        <p:tav tm="100000">
                                          <p:val>
                                            <p:strVal val="#ppt_x"/>
                                          </p:val>
                                        </p:tav>
                                      </p:tavLst>
                                    </p:anim>
                                    <p:anim calcmode="lin" valueType="num">
                                      <p:cBhvr>
                                        <p:cTn id="27" dur="2000" fill="hold"/>
                                        <p:tgtEl>
                                          <p:spTgt spid="46"/>
                                        </p:tgtEl>
                                        <p:attrNameLst>
                                          <p:attrName>ppt_y</p:attrName>
                                        </p:attrNameLst>
                                      </p:cBhvr>
                                      <p:tavLst>
                                        <p:tav tm="0">
                                          <p:val>
                                            <p:strVal val="#ppt_y+.1"/>
                                          </p:val>
                                        </p:tav>
                                        <p:tav tm="100000">
                                          <p:val>
                                            <p:strVal val="#ppt_y"/>
                                          </p:val>
                                        </p:tav>
                                      </p:tavLst>
                                    </p:anim>
                                  </p:childTnLst>
                                </p:cTn>
                              </p:par>
                              <p:par>
                                <p:cTn id="28" presetID="31" presetClass="entr" presetSubtype="0" fill="hold" grpId="0" nodeType="withEffect">
                                  <p:stCondLst>
                                    <p:cond delay="5000"/>
                                  </p:stCondLst>
                                  <p:childTnLst>
                                    <p:set>
                                      <p:cBhvr>
                                        <p:cTn id="29" dur="1" fill="hold">
                                          <p:stCondLst>
                                            <p:cond delay="0"/>
                                          </p:stCondLst>
                                        </p:cTn>
                                        <p:tgtEl>
                                          <p:spTgt spid="14"/>
                                        </p:tgtEl>
                                        <p:attrNameLst>
                                          <p:attrName>style.visibility</p:attrName>
                                        </p:attrNameLst>
                                      </p:cBhvr>
                                      <p:to>
                                        <p:strVal val="visible"/>
                                      </p:to>
                                    </p:set>
                                    <p:anim calcmode="lin" valueType="num">
                                      <p:cBhvr>
                                        <p:cTn id="30" dur="1000" fill="hold"/>
                                        <p:tgtEl>
                                          <p:spTgt spid="14"/>
                                        </p:tgtEl>
                                        <p:attrNameLst>
                                          <p:attrName>ppt_w</p:attrName>
                                        </p:attrNameLst>
                                      </p:cBhvr>
                                      <p:tavLst>
                                        <p:tav tm="0">
                                          <p:val>
                                            <p:fltVal val="0"/>
                                          </p:val>
                                        </p:tav>
                                        <p:tav tm="100000">
                                          <p:val>
                                            <p:strVal val="#ppt_w"/>
                                          </p:val>
                                        </p:tav>
                                      </p:tavLst>
                                    </p:anim>
                                    <p:anim calcmode="lin" valueType="num">
                                      <p:cBhvr>
                                        <p:cTn id="31" dur="1000" fill="hold"/>
                                        <p:tgtEl>
                                          <p:spTgt spid="14"/>
                                        </p:tgtEl>
                                        <p:attrNameLst>
                                          <p:attrName>ppt_h</p:attrName>
                                        </p:attrNameLst>
                                      </p:cBhvr>
                                      <p:tavLst>
                                        <p:tav tm="0">
                                          <p:val>
                                            <p:fltVal val="0"/>
                                          </p:val>
                                        </p:tav>
                                        <p:tav tm="100000">
                                          <p:val>
                                            <p:strVal val="#ppt_h"/>
                                          </p:val>
                                        </p:tav>
                                      </p:tavLst>
                                    </p:anim>
                                    <p:anim calcmode="lin" valueType="num">
                                      <p:cBhvr>
                                        <p:cTn id="32" dur="1000" fill="hold"/>
                                        <p:tgtEl>
                                          <p:spTgt spid="14"/>
                                        </p:tgtEl>
                                        <p:attrNameLst>
                                          <p:attrName>style.rotation</p:attrName>
                                        </p:attrNameLst>
                                      </p:cBhvr>
                                      <p:tavLst>
                                        <p:tav tm="0">
                                          <p:val>
                                            <p:fltVal val="90"/>
                                          </p:val>
                                        </p:tav>
                                        <p:tav tm="100000">
                                          <p:val>
                                            <p:fltVal val="0"/>
                                          </p:val>
                                        </p:tav>
                                      </p:tavLst>
                                    </p:anim>
                                    <p:animEffect transition="in" filter="fade">
                                      <p:cBhvr>
                                        <p:cTn id="33" dur="1000"/>
                                        <p:tgtEl>
                                          <p:spTgt spid="14"/>
                                        </p:tgtEl>
                                      </p:cBhvr>
                                    </p:animEffect>
                                  </p:childTnLst>
                                </p:cTn>
                              </p:par>
                              <p:par>
                                <p:cTn id="34" presetID="42" presetClass="entr" presetSubtype="0" fill="hold" grpId="0" nodeType="withEffect">
                                  <p:stCondLst>
                                    <p:cond delay="7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anim calcmode="lin" valueType="num">
                                      <p:cBhvr>
                                        <p:cTn id="37" dur="2000" fill="hold"/>
                                        <p:tgtEl>
                                          <p:spTgt spid="7"/>
                                        </p:tgtEl>
                                        <p:attrNameLst>
                                          <p:attrName>ppt_x</p:attrName>
                                        </p:attrNameLst>
                                      </p:cBhvr>
                                      <p:tavLst>
                                        <p:tav tm="0">
                                          <p:val>
                                            <p:strVal val="#ppt_x"/>
                                          </p:val>
                                        </p:tav>
                                        <p:tav tm="100000">
                                          <p:val>
                                            <p:strVal val="#ppt_x"/>
                                          </p:val>
                                        </p:tav>
                                      </p:tavLst>
                                    </p:anim>
                                    <p:anim calcmode="lin" valueType="num">
                                      <p:cBhvr>
                                        <p:cTn id="38" dur="2000" fill="hold"/>
                                        <p:tgtEl>
                                          <p:spTgt spid="7"/>
                                        </p:tgtEl>
                                        <p:attrNameLst>
                                          <p:attrName>ppt_y</p:attrName>
                                        </p:attrNameLst>
                                      </p:cBhvr>
                                      <p:tavLst>
                                        <p:tav tm="0">
                                          <p:val>
                                            <p:strVal val="#ppt_y+.1"/>
                                          </p:val>
                                        </p:tav>
                                        <p:tav tm="100000">
                                          <p:val>
                                            <p:strVal val="#ppt_y"/>
                                          </p:val>
                                        </p:tav>
                                      </p:tavLst>
                                    </p:anim>
                                  </p:childTnLst>
                                </p:cTn>
                              </p:par>
                              <p:par>
                                <p:cTn id="39" presetID="26" presetClass="emph" presetSubtype="0" fill="hold" grpId="1" nodeType="withEffect">
                                  <p:stCondLst>
                                    <p:cond delay="5000"/>
                                  </p:stCondLst>
                                  <p:childTnLst>
                                    <p:animEffect transition="out" filter="fade">
                                      <p:cBhvr>
                                        <p:cTn id="40" dur="17000" tmFilter="0, 0; .2, .5; .8, .5; 1, 0"/>
                                        <p:tgtEl>
                                          <p:spTgt spid="14"/>
                                        </p:tgtEl>
                                      </p:cBhvr>
                                    </p:animEffect>
                                    <p:animScale>
                                      <p:cBhvr>
                                        <p:cTn id="41" dur="8500" autoRev="1" fill="hold"/>
                                        <p:tgtEl>
                                          <p:spTgt spid="14"/>
                                        </p:tgtEl>
                                      </p:cBhvr>
                                      <p:by x="105000" y="105000"/>
                                    </p:animScale>
                                  </p:childTnLst>
                                </p:cTn>
                              </p:par>
                              <p:par>
                                <p:cTn id="42" presetID="31" presetClass="entr" presetSubtype="0" fill="hold" grpId="0" nodeType="withEffect">
                                  <p:stCondLst>
                                    <p:cond delay="10000"/>
                                  </p:stCondLst>
                                  <p:childTnLst>
                                    <p:set>
                                      <p:cBhvr>
                                        <p:cTn id="43" dur="1" fill="hold">
                                          <p:stCondLst>
                                            <p:cond delay="0"/>
                                          </p:stCondLst>
                                        </p:cTn>
                                        <p:tgtEl>
                                          <p:spTgt spid="34"/>
                                        </p:tgtEl>
                                        <p:attrNameLst>
                                          <p:attrName>style.visibility</p:attrName>
                                        </p:attrNameLst>
                                      </p:cBhvr>
                                      <p:to>
                                        <p:strVal val="visible"/>
                                      </p:to>
                                    </p:set>
                                    <p:anim calcmode="lin" valueType="num">
                                      <p:cBhvr>
                                        <p:cTn id="44" dur="2000" fill="hold"/>
                                        <p:tgtEl>
                                          <p:spTgt spid="34"/>
                                        </p:tgtEl>
                                        <p:attrNameLst>
                                          <p:attrName>ppt_w</p:attrName>
                                        </p:attrNameLst>
                                      </p:cBhvr>
                                      <p:tavLst>
                                        <p:tav tm="0">
                                          <p:val>
                                            <p:fltVal val="0"/>
                                          </p:val>
                                        </p:tav>
                                        <p:tav tm="100000">
                                          <p:val>
                                            <p:strVal val="#ppt_w"/>
                                          </p:val>
                                        </p:tav>
                                      </p:tavLst>
                                    </p:anim>
                                    <p:anim calcmode="lin" valueType="num">
                                      <p:cBhvr>
                                        <p:cTn id="45" dur="2000" fill="hold"/>
                                        <p:tgtEl>
                                          <p:spTgt spid="34"/>
                                        </p:tgtEl>
                                        <p:attrNameLst>
                                          <p:attrName>ppt_h</p:attrName>
                                        </p:attrNameLst>
                                      </p:cBhvr>
                                      <p:tavLst>
                                        <p:tav tm="0">
                                          <p:val>
                                            <p:fltVal val="0"/>
                                          </p:val>
                                        </p:tav>
                                        <p:tav tm="100000">
                                          <p:val>
                                            <p:strVal val="#ppt_h"/>
                                          </p:val>
                                        </p:tav>
                                      </p:tavLst>
                                    </p:anim>
                                    <p:anim calcmode="lin" valueType="num">
                                      <p:cBhvr>
                                        <p:cTn id="46" dur="2000" fill="hold"/>
                                        <p:tgtEl>
                                          <p:spTgt spid="34"/>
                                        </p:tgtEl>
                                        <p:attrNameLst>
                                          <p:attrName>style.rotation</p:attrName>
                                        </p:attrNameLst>
                                      </p:cBhvr>
                                      <p:tavLst>
                                        <p:tav tm="0">
                                          <p:val>
                                            <p:fltVal val="90"/>
                                          </p:val>
                                        </p:tav>
                                        <p:tav tm="100000">
                                          <p:val>
                                            <p:fltVal val="0"/>
                                          </p:val>
                                        </p:tav>
                                      </p:tavLst>
                                    </p:anim>
                                    <p:animEffect transition="in" filter="fade">
                                      <p:cBhvr>
                                        <p:cTn id="47" dur="2000"/>
                                        <p:tgtEl>
                                          <p:spTgt spid="34"/>
                                        </p:tgtEl>
                                      </p:cBhvr>
                                    </p:animEffect>
                                  </p:childTnLst>
                                </p:cTn>
                              </p:par>
                              <p:par>
                                <p:cTn id="48" presetID="42" presetClass="entr" presetSubtype="0" fill="hold" grpId="0" nodeType="withEffect">
                                  <p:stCondLst>
                                    <p:cond delay="150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1000"/>
                                        <p:tgtEl>
                                          <p:spTgt spid="30"/>
                                        </p:tgtEl>
                                      </p:cBhvr>
                                    </p:animEffect>
                                    <p:anim calcmode="lin" valueType="num">
                                      <p:cBhvr>
                                        <p:cTn id="51" dur="1000" fill="hold"/>
                                        <p:tgtEl>
                                          <p:spTgt spid="30"/>
                                        </p:tgtEl>
                                        <p:attrNameLst>
                                          <p:attrName>ppt_x</p:attrName>
                                        </p:attrNameLst>
                                      </p:cBhvr>
                                      <p:tavLst>
                                        <p:tav tm="0">
                                          <p:val>
                                            <p:strVal val="#ppt_x"/>
                                          </p:val>
                                        </p:tav>
                                        <p:tav tm="100000">
                                          <p:val>
                                            <p:strVal val="#ppt_x"/>
                                          </p:val>
                                        </p:tav>
                                      </p:tavLst>
                                    </p:anim>
                                    <p:anim calcmode="lin" valueType="num">
                                      <p:cBhvr>
                                        <p:cTn id="5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P spid="14" grpId="0" animBg="1"/>
      <p:bldP spid="14" grpId="1" animBg="1"/>
      <p:bldP spid="9" grpId="0"/>
      <p:bldP spid="2" grpId="0"/>
      <p:bldP spid="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E03C1-32F4-6E05-BD3A-75F3857857F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C5C958C-E1FB-0CBB-B4EC-2E18F2A8A675}"/>
              </a:ext>
            </a:extLst>
          </p:cNvPr>
          <p:cNvSpPr txBox="1"/>
          <p:nvPr/>
        </p:nvSpPr>
        <p:spPr>
          <a:xfrm>
            <a:off x="3767109" y="2110033"/>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BB3B5A3B-8212-BC93-329C-251E5FA3059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421804BE-B612-B988-702C-8B070F108337}"/>
                  </a:ext>
                </a:extLst>
              </p:cNvPr>
              <p:cNvGraphicFramePr>
                <a:graphicFrameLocks noChangeAspect="1"/>
              </p:cNvGraphicFramePr>
              <p:nvPr>
                <p:extLst>
                  <p:ext uri="{D42A27DB-BD31-4B8C-83A1-F6EECF244321}">
                    <p14:modId xmlns:p14="http://schemas.microsoft.com/office/powerpoint/2010/main" val="706018708"/>
                  </p:ext>
                </p:extLst>
              </p:nvPr>
            </p:nvGraphicFramePr>
            <p:xfrm>
              <a:off x="1082832" y="988246"/>
              <a:ext cx="3662538" cy="4504295"/>
            </p:xfrm>
            <a:graphic>
              <a:graphicData uri="http://schemas.microsoft.com/office/drawing/2017/model3d">
                <am3d:model3d r:embed="rId2">
                  <am3d:spPr>
                    <a:xfrm>
                      <a:off x="0" y="0"/>
                      <a:ext cx="3662538" cy="4504295"/>
                    </a:xfrm>
                    <a:prstGeom prst="rect">
                      <a:avLst/>
                    </a:prstGeom>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3"/>
                  </am3d:raster>
                  <am3d:objViewport viewportSz="500576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421804BE-B612-B988-702C-8B070F108337}"/>
                  </a:ext>
                </a:extLst>
              </p:cNvPr>
              <p:cNvPicPr>
                <a:picLocks noGrp="1" noRot="1" noChangeAspect="1" noMove="1" noResize="1" noEditPoints="1" noAdjustHandles="1" noChangeArrowheads="1" noChangeShapeType="1" noCrop="1"/>
              </p:cNvPicPr>
              <p:nvPr/>
            </p:nvPicPr>
            <p:blipFill>
              <a:blip r:embed="rId3"/>
              <a:stretch>
                <a:fillRect/>
              </a:stretch>
            </p:blipFill>
            <p:spPr>
              <a:xfrm>
                <a:off x="1082832" y="988246"/>
                <a:ext cx="3662538" cy="4504295"/>
              </a:xfrm>
              <a:prstGeom prst="rect">
                <a:avLst/>
              </a:prstGeom>
            </p:spPr>
          </p:pic>
        </mc:Fallback>
      </mc:AlternateContent>
      <p:sp>
        <p:nvSpPr>
          <p:cNvPr id="6" name="TextBox 5">
            <a:extLst>
              <a:ext uri="{FF2B5EF4-FFF2-40B4-BE49-F238E27FC236}">
                <a16:creationId xmlns:a16="http://schemas.microsoft.com/office/drawing/2014/main" id="{E06CF426-D3C9-39B0-3863-A4529680DBC2}"/>
              </a:ext>
            </a:extLst>
          </p:cNvPr>
          <p:cNvSpPr txBox="1"/>
          <p:nvPr/>
        </p:nvSpPr>
        <p:spPr>
          <a:xfrm>
            <a:off x="5432243" y="3076516"/>
            <a:ext cx="5678240" cy="1785104"/>
          </a:xfrm>
          <a:prstGeom prst="rect">
            <a:avLst/>
          </a:prstGeom>
          <a:noFill/>
        </p:spPr>
        <p:txBody>
          <a:bodyPr wrap="square" rtlCol="0">
            <a:spAutoFit/>
          </a:bodyPr>
          <a:lstStyle/>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cs typeface="+mj-cs"/>
              </a:rPr>
              <a:t>استخدامات الذكاء الاصطناعي في الأتمتة والتحرير.</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لماذا نحتاج إلى الأتمتة؟</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كيف غيّرت الأتمتة طبيعة العمل الصحفي؟</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من التقييم البشري إلى النماذج الذكية.</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cs typeface="+mj-cs"/>
              </a:rPr>
              <a:t>الذكاء الاصطناعي كمذيع روبوتي.</a:t>
            </a:r>
          </a:p>
        </p:txBody>
      </p:sp>
    </p:spTree>
    <p:extLst>
      <p:ext uri="{BB962C8B-B14F-4D97-AF65-F5344CB8AC3E}">
        <p14:creationId xmlns:p14="http://schemas.microsoft.com/office/powerpoint/2010/main" val="176983110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250"/>
                            </p:stCondLst>
                            <p:childTnLst>
                              <p:par>
                                <p:cTn id="11" presetID="42" presetClass="entr" presetSubtype="0" fill="hold" grpId="0" nodeType="afterEffect">
                                  <p:stCondLst>
                                    <p:cond delay="25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pic>
        <p:nvPicPr>
          <p:cNvPr id="3" name="Picture 2" descr="Cartoon character holding a tablet and a microphone&#10;&#10;AI-generated content may be incorrect.">
            <a:extLst>
              <a:ext uri="{FF2B5EF4-FFF2-40B4-BE49-F238E27FC236}">
                <a16:creationId xmlns:a16="http://schemas.microsoft.com/office/drawing/2014/main" id="{8FC88FD3-91F7-4FB6-1547-EBDAD419A5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8994" y="2237637"/>
            <a:ext cx="2466119" cy="369917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7" name="TextBox 6">
            <a:extLst>
              <a:ext uri="{FF2B5EF4-FFF2-40B4-BE49-F238E27FC236}">
                <a16:creationId xmlns:a16="http://schemas.microsoft.com/office/drawing/2014/main" id="{37AB31E4-B9EB-0760-670E-EFC63884699F}"/>
              </a:ext>
            </a:extLst>
          </p:cNvPr>
          <p:cNvSpPr txBox="1"/>
          <p:nvPr/>
        </p:nvSpPr>
        <p:spPr>
          <a:xfrm>
            <a:off x="4250913" y="2271385"/>
            <a:ext cx="6748032"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rPr>
              <a:t>الإنتاج الميداني في العصر الرقمي:</a:t>
            </a:r>
            <a:endParaRPr lang="ar-EG" sz="2400" b="1" dirty="0">
              <a:solidFill>
                <a:srgbClr val="2E3957"/>
              </a:solidFill>
              <a:effectLst>
                <a:outerShdw blurRad="38100" dist="38100" dir="2700000" algn="tl">
                  <a:srgbClr val="000000">
                    <a:alpha val="43137"/>
                  </a:srgbClr>
                </a:outerShdw>
              </a:effectLst>
              <a:latin typeface="Alexandria"/>
            </a:endParaRPr>
          </a:p>
        </p:txBody>
      </p:sp>
      <p:sp>
        <p:nvSpPr>
          <p:cNvPr id="9" name="TextBox 8">
            <a:extLst>
              <a:ext uri="{FF2B5EF4-FFF2-40B4-BE49-F238E27FC236}">
                <a16:creationId xmlns:a16="http://schemas.microsoft.com/office/drawing/2014/main" id="{84FEAEB9-ACA4-3FE2-25AF-BC71A3FAB09C}"/>
              </a:ext>
            </a:extLst>
          </p:cNvPr>
          <p:cNvSpPr txBox="1"/>
          <p:nvPr/>
        </p:nvSpPr>
        <p:spPr>
          <a:xfrm>
            <a:off x="4443125" y="3223804"/>
            <a:ext cx="6667358" cy="1785104"/>
          </a:xfrm>
          <a:prstGeom prst="rect">
            <a:avLst/>
          </a:prstGeom>
          <a:noFill/>
        </p:spPr>
        <p:txBody>
          <a:bodyPr wrap="square" rtlCol="0">
            <a:spAutoFit/>
          </a:bodyPr>
          <a:lstStyle/>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الإنتاج الميداني (</a:t>
            </a:r>
            <a:r>
              <a:rPr lang="en-US" sz="2200" b="1" dirty="0">
                <a:solidFill>
                  <a:srgbClr val="2E3957"/>
                </a:solidFill>
                <a:effectLst>
                  <a:outerShdw blurRad="38100" dist="38100" dir="2700000" algn="tl">
                    <a:srgbClr val="000000">
                      <a:alpha val="43137"/>
                    </a:srgbClr>
                  </a:outerShdw>
                </a:effectLst>
                <a:latin typeface="Alexandria"/>
              </a:rPr>
              <a:t>Field Production</a:t>
            </a:r>
            <a:r>
              <a:rPr lang="ar-EG" sz="2200" b="1" dirty="0">
                <a:solidFill>
                  <a:srgbClr val="2E3957"/>
                </a:solidFill>
                <a:effectLst>
                  <a:outerShdw blurRad="38100" dist="38100" dir="2700000" algn="tl">
                    <a:srgbClr val="000000">
                      <a:alpha val="43137"/>
                    </a:srgbClr>
                  </a:outerShdw>
                </a:effectLst>
                <a:latin typeface="Alexandria"/>
              </a:rPr>
              <a:t>)</a:t>
            </a:r>
            <a:r>
              <a:rPr lang="en-US" sz="2200" b="1" dirty="0">
                <a:solidFill>
                  <a:srgbClr val="2E3957"/>
                </a:solidFill>
                <a:effectLst>
                  <a:outerShdw blurRad="38100" dist="38100" dir="2700000" algn="tl">
                    <a:srgbClr val="000000">
                      <a:alpha val="43137"/>
                    </a:srgbClr>
                  </a:outerShdw>
                </a:effectLst>
                <a:latin typeface="Alexandria"/>
              </a:rPr>
              <a:t>.</a:t>
            </a:r>
            <a:endParaRPr lang="ar-EG" sz="2400" b="1" dirty="0">
              <a:solidFill>
                <a:schemeClr val="accent1"/>
              </a:solidFill>
              <a:effectLst>
                <a:outerShdw blurRad="38100" dist="38100" dir="2700000" algn="tl">
                  <a:srgbClr val="000000">
                    <a:alpha val="43137"/>
                  </a:srgbClr>
                </a:outerShdw>
              </a:effectLst>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البث المُباشِر في الإنتاج الميداني.</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تدريب تطبيقي حول البث المُباشِر عبر </a:t>
            </a:r>
            <a:r>
              <a:rPr lang="en-US" sz="2200" b="1" dirty="0">
                <a:solidFill>
                  <a:srgbClr val="2E3957"/>
                </a:solidFill>
                <a:effectLst>
                  <a:outerShdw blurRad="38100" dist="38100" dir="2700000" algn="tl">
                    <a:srgbClr val="000000">
                      <a:alpha val="43137"/>
                    </a:srgbClr>
                  </a:outerShdw>
                </a:effectLst>
                <a:latin typeface="Alexandria"/>
              </a:rPr>
              <a:t>(Facebook Live)</a:t>
            </a:r>
            <a:r>
              <a:rPr lang="ar-EG" sz="2200" b="1" dirty="0">
                <a:solidFill>
                  <a:srgbClr val="2E3957"/>
                </a:solidFill>
                <a:effectLst>
                  <a:outerShdw blurRad="38100" dist="38100" dir="2700000" algn="tl">
                    <a:srgbClr val="000000">
                      <a:alpha val="43137"/>
                    </a:srgbClr>
                  </a:outerShdw>
                </a:effectLst>
                <a:latin typeface="Alexandria"/>
              </a:rPr>
              <a:t>.</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الخُلاصة</a:t>
            </a:r>
            <a:r>
              <a:rPr lang="en-US" sz="2200" b="1" dirty="0">
                <a:solidFill>
                  <a:srgbClr val="2E3957"/>
                </a:solidFill>
                <a:effectLst>
                  <a:outerShdw blurRad="38100" dist="38100" dir="2700000" algn="tl">
                    <a:srgbClr val="000000">
                      <a:alpha val="43137"/>
                    </a:srgbClr>
                  </a:outerShdw>
                </a:effectLst>
                <a:latin typeface="Alexandria"/>
              </a:rPr>
              <a:t>.</a:t>
            </a:r>
            <a:endParaRPr lang="ar-EG" sz="22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المَراجِع.</a:t>
            </a:r>
          </a:p>
        </p:txBody>
      </p:sp>
    </p:spTree>
    <p:extLst>
      <p:ext uri="{BB962C8B-B14F-4D97-AF65-F5344CB8AC3E}">
        <p14:creationId xmlns:p14="http://schemas.microsoft.com/office/powerpoint/2010/main" val="171158596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A3826-8AE8-51B5-C124-630F66DB98A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FE4D4334-1D92-3250-9B88-8284B6C05CB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6BFCCDC5-6742-E8D2-AF60-B031923213A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AB401AFD-8C39-BE2D-2F5E-B3EDE389015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8DBC37AD-7866-449B-F50E-9FA3BB9DB29E}"/>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4A9448E2-96EE-D6A3-12CD-F89DC9DB63E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7B58E84C-04CB-C86E-844F-891B9D1C307B}"/>
              </a:ext>
            </a:extLst>
          </p:cNvPr>
          <p:cNvSpPr txBox="1"/>
          <p:nvPr/>
        </p:nvSpPr>
        <p:spPr>
          <a:xfrm>
            <a:off x="621234" y="5123065"/>
            <a:ext cx="5496260" cy="646331"/>
          </a:xfrm>
          <a:prstGeom prst="rect">
            <a:avLst/>
          </a:prstGeom>
          <a:noFill/>
        </p:spPr>
        <p:txBody>
          <a:bodyPr wrap="square" rtlCol="0">
            <a:spAutoFit/>
          </a:bodyPr>
          <a:lstStyle/>
          <a:p>
            <a:pPr algn="ctr" rtl="1"/>
            <a:r>
              <a:rPr lang="ar-EG" sz="3600" b="1" dirty="0">
                <a:solidFill>
                  <a:schemeClr val="accent1"/>
                </a:solidFill>
                <a:effectLst>
                  <a:outerShdw blurRad="38100" dist="38100" dir="2700000" algn="tl">
                    <a:srgbClr val="000000">
                      <a:alpha val="43137"/>
                    </a:srgbClr>
                  </a:outerShdw>
                </a:effectLst>
              </a:rPr>
              <a:t>الإنتاج الميداني</a:t>
            </a:r>
            <a:endParaRPr lang="ar-EG" sz="32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EA8CC3B3-0ED6-B9DF-E1DF-17B99DC5271B}"/>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CBBA94A7-83F5-26AC-0245-17A3540190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8812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03B5B99-D055-4142-D3F3-494AD567ACB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AA5AAE2-1A18-7364-A9C0-AE8FD34149F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2111F35E-BD1F-46DD-F2B6-313CC9828736}"/>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AB6886DA-EF3B-47C8-3CAF-84DDDBF45346}"/>
              </a:ext>
            </a:extLst>
          </p:cNvPr>
          <p:cNvSpPr txBox="1"/>
          <p:nvPr/>
        </p:nvSpPr>
        <p:spPr>
          <a:xfrm>
            <a:off x="3669874" y="1669492"/>
            <a:ext cx="7682954" cy="4478149"/>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الإنتاج الميداني (</a:t>
            </a:r>
            <a:r>
              <a:rPr lang="en-US" sz="3200" b="1" dirty="0">
                <a:solidFill>
                  <a:schemeClr val="accent1"/>
                </a:solidFill>
                <a:effectLst>
                  <a:outerShdw blurRad="38100" dist="38100" dir="2700000" algn="tl">
                    <a:srgbClr val="000000">
                      <a:alpha val="43137"/>
                    </a:srgbClr>
                  </a:outerShdw>
                </a:effectLst>
              </a:rPr>
              <a:t>Field Production</a:t>
            </a:r>
            <a:r>
              <a:rPr lang="ar-EG" sz="3200" b="1" dirty="0">
                <a:solidFill>
                  <a:schemeClr val="accent1"/>
                </a:solidFill>
                <a:effectLst>
                  <a:outerShdw blurRad="38100" dist="38100" dir="2700000" algn="tl">
                    <a:srgbClr val="000000">
                      <a:alpha val="43137"/>
                    </a:srgbClr>
                  </a:outerShdw>
                </a:effectLst>
              </a:rPr>
              <a:t>)</a:t>
            </a:r>
            <a:r>
              <a:rPr lang="en-US" sz="3200" b="1" dirty="0">
                <a:solidFill>
                  <a:schemeClr val="accent1"/>
                </a:solidFill>
                <a:effectLst>
                  <a:outerShdw blurRad="38100" dist="38100" dir="2700000" algn="tl">
                    <a:srgbClr val="000000">
                      <a:alpha val="43137"/>
                    </a:srgbClr>
                  </a:outerShdw>
                </a:effectLst>
              </a:rPr>
              <a:t>:</a:t>
            </a:r>
            <a:endParaRPr lang="ar-EG" sz="3200" b="1" dirty="0">
              <a:solidFill>
                <a:schemeClr val="accent1"/>
              </a:solidFill>
              <a:effectLst>
                <a:outerShdw blurRad="38100" dist="38100" dir="2700000" algn="tl">
                  <a:srgbClr val="000000">
                    <a:alpha val="43137"/>
                  </a:srgbClr>
                </a:outerShdw>
              </a:effectLst>
            </a:endParaRPr>
          </a:p>
          <a:p>
            <a:pPr algn="just" rtl="1"/>
            <a:endParaRPr lang="ar-EG" sz="800" b="1" dirty="0"/>
          </a:p>
          <a:p>
            <a:pPr algn="just" rtl="1"/>
            <a:r>
              <a:rPr lang="ar-EG" sz="2000" b="1" dirty="0">
                <a:solidFill>
                  <a:schemeClr val="accent1"/>
                </a:solidFill>
                <a:effectLst>
                  <a:outerShdw blurRad="38100" dist="38100" dir="2700000" algn="tl">
                    <a:srgbClr val="000000">
                      <a:alpha val="43137"/>
                    </a:srgbClr>
                  </a:outerShdw>
                </a:effectLst>
              </a:rPr>
              <a:t>أولًا: </a:t>
            </a:r>
            <a:r>
              <a:rPr lang="en-US" sz="2000" b="1" dirty="0"/>
              <a:t>🔍 </a:t>
            </a:r>
            <a:r>
              <a:rPr lang="ar-EG" sz="2000" b="1" dirty="0">
                <a:solidFill>
                  <a:schemeClr val="accent1"/>
                </a:solidFill>
                <a:effectLst>
                  <a:outerShdw blurRad="38100" dist="38100" dir="2700000" algn="tl">
                    <a:srgbClr val="000000">
                      <a:alpha val="43137"/>
                    </a:srgbClr>
                  </a:outerShdw>
                </a:effectLst>
              </a:rPr>
              <a:t>ما هو الإنتاج الميداني؟</a:t>
            </a:r>
          </a:p>
          <a:p>
            <a:pPr algn="just" rtl="1"/>
            <a:r>
              <a:rPr lang="ar-EG" sz="2000" dirty="0"/>
              <a:t>الإنتاج الميداني هو </a:t>
            </a:r>
            <a:r>
              <a:rPr lang="ar-EG" sz="2000" b="1" dirty="0"/>
              <a:t>إنتاج المواد الإعلامية خارج الأستوديو،</a:t>
            </a:r>
            <a:r>
              <a:rPr lang="ar-EG" sz="2000" dirty="0"/>
              <a:t> أي في أماكن حقيقية </a:t>
            </a:r>
            <a:r>
              <a:rPr lang="ar-EG" sz="2000" u="sng" dirty="0"/>
              <a:t>مثل:</a:t>
            </a:r>
            <a:r>
              <a:rPr lang="ar-EG" sz="2000" dirty="0"/>
              <a:t> الشوارع، أو المدارس، أو المستشفيات، أو الملاعب، أو المؤسسات، أو الطبيعة، أو أي موقع يحدث فيه الحدث الميداني الذي نقوم بتغطيته.</a:t>
            </a:r>
          </a:p>
          <a:p>
            <a:pPr algn="just" rtl="1"/>
            <a:r>
              <a:rPr lang="ar-EG" sz="2000" dirty="0"/>
              <a:t>يتم ذلك باستخدام معدات متنقلة لتوثيق الأحداث، أو إجراء المقابلات، أو تصوير التقارير. </a:t>
            </a:r>
            <a:r>
              <a:rPr lang="ar-EG" sz="2000" u="sng" dirty="0"/>
              <a:t>ويدخل في هذا الإطار:</a:t>
            </a:r>
          </a:p>
          <a:p>
            <a:pPr marL="342900" lvl="0" indent="-342900" algn="just" rtl="1">
              <a:buFont typeface="Arial" panose="020B0604020202020204" pitchFamily="34" charset="0"/>
              <a:buChar char="•"/>
            </a:pPr>
            <a:r>
              <a:rPr lang="ar-SA" sz="2000" b="1" dirty="0"/>
              <a:t>الأخبار الميدانية</a:t>
            </a:r>
            <a:r>
              <a:rPr lang="ar-EG" sz="2000" b="1" dirty="0"/>
              <a:t>:</a:t>
            </a:r>
            <a:r>
              <a:rPr lang="en-US" sz="2000" dirty="0"/>
              <a:t> </a:t>
            </a:r>
            <a:r>
              <a:rPr lang="ar-SA" sz="2000" dirty="0"/>
              <a:t>مثل تغطية حدث سياسي أو حادث طارئ في موقعه</a:t>
            </a:r>
            <a:r>
              <a:rPr lang="en-US" sz="2000" dirty="0"/>
              <a:t>.</a:t>
            </a:r>
          </a:p>
          <a:p>
            <a:pPr marL="342900" lvl="0" indent="-342900" algn="just" rtl="1">
              <a:buFont typeface="Arial" panose="020B0604020202020204" pitchFamily="34" charset="0"/>
              <a:buChar char="•"/>
            </a:pPr>
            <a:r>
              <a:rPr lang="ar-SA" sz="2000" b="1" dirty="0"/>
              <a:t>التقارير التلفزيونية</a:t>
            </a:r>
            <a:r>
              <a:rPr lang="ar-EG" sz="2000" b="1" dirty="0"/>
              <a:t>:</a:t>
            </a:r>
            <a:r>
              <a:rPr lang="en-US" sz="2000" dirty="0"/>
              <a:t> </a:t>
            </a:r>
            <a:r>
              <a:rPr lang="ar-SA" sz="2000" dirty="0"/>
              <a:t>التي يخرج فيها المراسل لتصوير مشاهد من أرض الواقع</a:t>
            </a:r>
            <a:r>
              <a:rPr lang="en-US" sz="2000" dirty="0"/>
              <a:t>.</a:t>
            </a:r>
          </a:p>
          <a:p>
            <a:pPr marL="342900" lvl="0" indent="-342900" algn="just" rtl="1">
              <a:buFont typeface="Arial" panose="020B0604020202020204" pitchFamily="34" charset="0"/>
              <a:buChar char="•"/>
            </a:pPr>
            <a:r>
              <a:rPr lang="ar-SA" sz="2000" b="1" dirty="0"/>
              <a:t>البرامج الوثائقية</a:t>
            </a:r>
            <a:r>
              <a:rPr lang="ar-EG" sz="2000" b="1" dirty="0"/>
              <a:t>:</a:t>
            </a:r>
            <a:r>
              <a:rPr lang="en-US" sz="2000" dirty="0"/>
              <a:t> </a:t>
            </a:r>
            <a:r>
              <a:rPr lang="ar-SA" sz="2000" dirty="0"/>
              <a:t>التي تعتمد على تصوير المواقع الحقيقية واللقاءات الميدانية</a:t>
            </a:r>
            <a:r>
              <a:rPr lang="en-US" sz="2000" dirty="0"/>
              <a:t>.</a:t>
            </a:r>
          </a:p>
          <a:p>
            <a:pPr marL="342900" lvl="0" indent="-342900" algn="just" rtl="1">
              <a:buFont typeface="Arial" panose="020B0604020202020204" pitchFamily="34" charset="0"/>
              <a:buChar char="•"/>
            </a:pPr>
            <a:r>
              <a:rPr lang="ar-SA" sz="2000" b="1" dirty="0"/>
              <a:t>التغطيات الحية أو المباشرة</a:t>
            </a:r>
            <a:r>
              <a:rPr lang="ar-EG" sz="2000" b="1" dirty="0"/>
              <a:t>:</a:t>
            </a:r>
            <a:r>
              <a:rPr lang="en-US" sz="2000" dirty="0"/>
              <a:t> </a:t>
            </a:r>
            <a:r>
              <a:rPr lang="ar-SA" sz="2000" dirty="0"/>
              <a:t>مثل البث المباشر للمباريات أو المهرجانات</a:t>
            </a:r>
            <a:r>
              <a:rPr lang="en-US" sz="2000" dirty="0"/>
              <a:t>.</a:t>
            </a:r>
          </a:p>
          <a:p>
            <a:pPr algn="just" rtl="1"/>
            <a:endParaRPr lang="ar-EG" sz="500" dirty="0"/>
          </a:p>
          <a:p>
            <a:pPr marL="342900" indent="-342900" algn="just" rtl="1">
              <a:buFont typeface="Wingdings" panose="05000000000000000000" pitchFamily="2" charset="2"/>
              <a:buChar char="ü"/>
            </a:pPr>
            <a:r>
              <a:rPr lang="ar-EG" sz="2000" u="sng" dirty="0">
                <a:solidFill>
                  <a:schemeClr val="accent1"/>
                </a:solidFill>
              </a:rPr>
              <a:t>مثال: </a:t>
            </a:r>
            <a:r>
              <a:rPr lang="ar-EG" sz="2000" dirty="0"/>
              <a:t>عندما ينقل الصحفي مباراة كرة قدم من داخل الملعب، أو يجري مقابلة مع الجمهور في الشارع، فهذا يُعَد إنتاجًا ميدانيًا.</a:t>
            </a:r>
          </a:p>
        </p:txBody>
      </p:sp>
      <p:pic>
        <p:nvPicPr>
          <p:cNvPr id="3" name="Picture 2" descr="A person with headphones and microphone in front of a camera&#10;&#10;AI-generated content may be incorrect.">
            <a:extLst>
              <a:ext uri="{FF2B5EF4-FFF2-40B4-BE49-F238E27FC236}">
                <a16:creationId xmlns:a16="http://schemas.microsoft.com/office/drawing/2014/main" id="{8BC9EB8C-0721-98FF-8449-34F6C00CA9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081" y="2109053"/>
            <a:ext cx="2641590" cy="176105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 name="Picture 5" descr="A person talking to another person&#10;&#10;AI-generated content may be incorrect.">
            <a:extLst>
              <a:ext uri="{FF2B5EF4-FFF2-40B4-BE49-F238E27FC236}">
                <a16:creationId xmlns:a16="http://schemas.microsoft.com/office/drawing/2014/main" id="{B32D2EF8-A05A-AE59-7DE6-CC2CA76D32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5080" y="4029035"/>
            <a:ext cx="2702959" cy="180197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1643193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0D17758-46A9-E526-CB49-CDE299AD04B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3BEC5A8-8613-4543-321C-2EB158AAC9B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3307CD3-B9B4-E1FF-6885-5D4A0064CF8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4" name="TextBox 3">
            <a:extLst>
              <a:ext uri="{FF2B5EF4-FFF2-40B4-BE49-F238E27FC236}">
                <a16:creationId xmlns:a16="http://schemas.microsoft.com/office/drawing/2014/main" id="{8EBB040E-900F-6ABE-290A-F5A30F0DADEF}"/>
              </a:ext>
            </a:extLst>
          </p:cNvPr>
          <p:cNvSpPr txBox="1"/>
          <p:nvPr/>
        </p:nvSpPr>
        <p:spPr>
          <a:xfrm>
            <a:off x="5688918" y="1848882"/>
            <a:ext cx="5437305" cy="400110"/>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ثانيًا: الفرق بين الإنتاج داخل الأستوديو والإنتاج الميداني:</a:t>
            </a:r>
            <a:endParaRPr lang="en-US" sz="2000" dirty="0"/>
          </a:p>
        </p:txBody>
      </p:sp>
      <p:graphicFrame>
        <p:nvGraphicFramePr>
          <p:cNvPr id="7" name="Table 6">
            <a:extLst>
              <a:ext uri="{FF2B5EF4-FFF2-40B4-BE49-F238E27FC236}">
                <a16:creationId xmlns:a16="http://schemas.microsoft.com/office/drawing/2014/main" id="{3F652FAD-1CDA-1259-47B9-10E44D3F0F10}"/>
              </a:ext>
            </a:extLst>
          </p:cNvPr>
          <p:cNvGraphicFramePr>
            <a:graphicFrameLocks noGrp="1"/>
          </p:cNvGraphicFramePr>
          <p:nvPr>
            <p:extLst>
              <p:ext uri="{D42A27DB-BD31-4B8C-83A1-F6EECF244321}">
                <p14:modId xmlns:p14="http://schemas.microsoft.com/office/powerpoint/2010/main" val="3257907773"/>
              </p:ext>
            </p:extLst>
          </p:nvPr>
        </p:nvGraphicFramePr>
        <p:xfrm>
          <a:off x="635000" y="2317750"/>
          <a:ext cx="10756899" cy="3706150"/>
        </p:xfrm>
        <a:graphic>
          <a:graphicData uri="http://schemas.openxmlformats.org/drawingml/2006/table">
            <a:tbl>
              <a:tblPr firstRow="1" bandRow="1">
                <a:tableStyleId>{5C22544A-7EE6-4342-B048-85BDC9FD1C3A}</a:tableStyleId>
              </a:tblPr>
              <a:tblGrid>
                <a:gridCol w="4328183">
                  <a:extLst>
                    <a:ext uri="{9D8B030D-6E8A-4147-A177-3AD203B41FA5}">
                      <a16:colId xmlns:a16="http://schemas.microsoft.com/office/drawing/2014/main" val="2156382211"/>
                    </a:ext>
                  </a:extLst>
                </a:gridCol>
                <a:gridCol w="4701517">
                  <a:extLst>
                    <a:ext uri="{9D8B030D-6E8A-4147-A177-3AD203B41FA5}">
                      <a16:colId xmlns:a16="http://schemas.microsoft.com/office/drawing/2014/main" val="1366787551"/>
                    </a:ext>
                  </a:extLst>
                </a:gridCol>
                <a:gridCol w="1727199">
                  <a:extLst>
                    <a:ext uri="{9D8B030D-6E8A-4147-A177-3AD203B41FA5}">
                      <a16:colId xmlns:a16="http://schemas.microsoft.com/office/drawing/2014/main" val="2943939273"/>
                    </a:ext>
                  </a:extLst>
                </a:gridCol>
              </a:tblGrid>
              <a:tr h="403153">
                <a:tc>
                  <a:txBody>
                    <a:bodyPr/>
                    <a:lstStyle/>
                    <a:p>
                      <a:pPr algn="ctr">
                        <a:buNone/>
                      </a:pPr>
                      <a:r>
                        <a:rPr lang="ar-EG" sz="2400" dirty="0"/>
                        <a:t>في الميدان</a:t>
                      </a:r>
                    </a:p>
                  </a:txBody>
                  <a:tcPr anchor="ctr"/>
                </a:tc>
                <a:tc>
                  <a:txBody>
                    <a:bodyPr/>
                    <a:lstStyle/>
                    <a:p>
                      <a:pPr marL="0" algn="ctr" defTabSz="914400" rtl="0" eaLnBrk="1" latinLnBrk="0" hangingPunct="1">
                        <a:buNone/>
                      </a:pPr>
                      <a:r>
                        <a:rPr lang="ar-EG" sz="2400" b="1" kern="1200" dirty="0">
                          <a:solidFill>
                            <a:schemeClr val="lt1"/>
                          </a:solidFill>
                          <a:latin typeface="+mn-lt"/>
                          <a:ea typeface="+mn-ea"/>
                          <a:cs typeface="+mj-cs"/>
                        </a:rPr>
                        <a:t>داخل الأستوديو</a:t>
                      </a:r>
                    </a:p>
                  </a:txBody>
                  <a:tcPr anchor="ctr"/>
                </a:tc>
                <a:tc>
                  <a:txBody>
                    <a:bodyPr/>
                    <a:lstStyle/>
                    <a:p>
                      <a:pPr marL="0" algn="ctr" defTabSz="914400" rtl="0" eaLnBrk="1" latinLnBrk="0" hangingPunct="1">
                        <a:buNone/>
                      </a:pPr>
                      <a:r>
                        <a:rPr lang="ar-EG" sz="2400" b="1" kern="1200" dirty="0">
                          <a:solidFill>
                            <a:schemeClr val="lt1"/>
                          </a:solidFill>
                          <a:latin typeface="+mn-lt"/>
                          <a:ea typeface="+mn-ea"/>
                          <a:cs typeface="+mj-cs"/>
                        </a:rPr>
                        <a:t>العُنصر</a:t>
                      </a:r>
                      <a:endParaRPr lang="en-US" sz="2400" b="1" kern="1200" dirty="0">
                        <a:solidFill>
                          <a:schemeClr val="lt1"/>
                        </a:solidFill>
                        <a:latin typeface="+mn-lt"/>
                        <a:ea typeface="+mn-ea"/>
                        <a:cs typeface="+mj-cs"/>
                      </a:endParaRPr>
                    </a:p>
                  </a:txBody>
                  <a:tcPr/>
                </a:tc>
                <a:extLst>
                  <a:ext uri="{0D108BD9-81ED-4DB2-BD59-A6C34878D82A}">
                    <a16:rowId xmlns:a16="http://schemas.microsoft.com/office/drawing/2014/main" val="2110652257"/>
                  </a:ext>
                </a:extLst>
              </a:tr>
              <a:tr h="1057879">
                <a:tc>
                  <a:txBody>
                    <a:bodyPr/>
                    <a:lstStyle/>
                    <a:p>
                      <a:pPr algn="ctr">
                        <a:buNone/>
                      </a:pPr>
                      <a:r>
                        <a:rPr lang="ar-EG" sz="2000" dirty="0"/>
                        <a:t>أماكن مختلفة: مفتوحة ومُغلقة</a:t>
                      </a:r>
                    </a:p>
                  </a:txBody>
                  <a:tcPr anchor="ctr"/>
                </a:tc>
                <a:tc>
                  <a:txBody>
                    <a:bodyPr/>
                    <a:lstStyle/>
                    <a:p>
                      <a:pPr algn="ctr">
                        <a:buNone/>
                      </a:pPr>
                      <a:r>
                        <a:rPr lang="ar-EG" sz="2000" b="0" dirty="0"/>
                        <a:t>مكان ثابت ومُغلق</a:t>
                      </a:r>
                    </a:p>
                  </a:txBody>
                  <a:tcPr anchor="ctr"/>
                </a:tc>
                <a:tc>
                  <a:txBody>
                    <a:bodyPr/>
                    <a:lstStyle/>
                    <a:p>
                      <a:pPr algn="ctr">
                        <a:buNone/>
                      </a:pPr>
                      <a:r>
                        <a:rPr lang="ar-EG" sz="2000" b="1" dirty="0"/>
                        <a:t>الموقع</a:t>
                      </a:r>
                    </a:p>
                  </a:txBody>
                  <a:tcPr anchor="ctr"/>
                </a:tc>
                <a:extLst>
                  <a:ext uri="{0D108BD9-81ED-4DB2-BD59-A6C34878D82A}">
                    <a16:rowId xmlns:a16="http://schemas.microsoft.com/office/drawing/2014/main" val="1214460889"/>
                  </a:ext>
                </a:extLst>
              </a:tr>
              <a:tr h="730357">
                <a:tc>
                  <a:txBody>
                    <a:bodyPr/>
                    <a:lstStyle/>
                    <a:p>
                      <a:pPr algn="ctr">
                        <a:buNone/>
                      </a:pPr>
                      <a:r>
                        <a:rPr lang="ar-EG" sz="2000" dirty="0"/>
                        <a:t>صعوبة التحكم بسبب الطقس أو الضوضاء</a:t>
                      </a:r>
                    </a:p>
                  </a:txBody>
                  <a:tcPr anchor="ctr"/>
                </a:tc>
                <a:tc>
                  <a:txBody>
                    <a:bodyPr/>
                    <a:lstStyle/>
                    <a:p>
                      <a:pPr algn="ctr">
                        <a:buNone/>
                      </a:pPr>
                      <a:r>
                        <a:rPr lang="ar-EG" sz="2000" b="0" dirty="0"/>
                        <a:t>يمكن ضبط الإضاءة والصوت بسهولة</a:t>
                      </a:r>
                    </a:p>
                  </a:txBody>
                  <a:tcPr anchor="ctr"/>
                </a:tc>
                <a:tc>
                  <a:txBody>
                    <a:bodyPr/>
                    <a:lstStyle/>
                    <a:p>
                      <a:pPr algn="ctr">
                        <a:buNone/>
                      </a:pPr>
                      <a:r>
                        <a:rPr lang="ar-EG" sz="2000" b="1" dirty="0"/>
                        <a:t>التحكم بالعوامل</a:t>
                      </a:r>
                    </a:p>
                  </a:txBody>
                  <a:tcPr anchor="ctr"/>
                </a:tc>
                <a:extLst>
                  <a:ext uri="{0D108BD9-81ED-4DB2-BD59-A6C34878D82A}">
                    <a16:rowId xmlns:a16="http://schemas.microsoft.com/office/drawing/2014/main" val="3650165042"/>
                  </a:ext>
                </a:extLst>
              </a:tr>
              <a:tr h="730357">
                <a:tc>
                  <a:txBody>
                    <a:bodyPr/>
                    <a:lstStyle/>
                    <a:p>
                      <a:pPr algn="ctr">
                        <a:buNone/>
                      </a:pPr>
                      <a:r>
                        <a:rPr lang="ar-EG" sz="2000" dirty="0"/>
                        <a:t>عفوي ويعكس الواقع</a:t>
                      </a:r>
                    </a:p>
                  </a:txBody>
                  <a:tcPr anchor="ctr"/>
                </a:tc>
                <a:tc>
                  <a:txBody>
                    <a:bodyPr/>
                    <a:lstStyle/>
                    <a:p>
                      <a:pPr algn="ctr">
                        <a:buNone/>
                      </a:pPr>
                      <a:r>
                        <a:rPr lang="ar-EG" sz="2000" b="0" dirty="0"/>
                        <a:t>رسمي ومخطط له مسبقًا</a:t>
                      </a:r>
                    </a:p>
                  </a:txBody>
                  <a:tcPr anchor="ctr"/>
                </a:tc>
                <a:tc>
                  <a:txBody>
                    <a:bodyPr/>
                    <a:lstStyle/>
                    <a:p>
                      <a:pPr algn="ctr">
                        <a:buNone/>
                      </a:pPr>
                      <a:r>
                        <a:rPr lang="ar-EG" sz="2000" b="1" dirty="0"/>
                        <a:t>الطابع</a:t>
                      </a:r>
                    </a:p>
                  </a:txBody>
                  <a:tcPr anchor="ctr"/>
                </a:tc>
                <a:extLst>
                  <a:ext uri="{0D108BD9-81ED-4DB2-BD59-A6C34878D82A}">
                    <a16:rowId xmlns:a16="http://schemas.microsoft.com/office/drawing/2014/main" val="4084013354"/>
                  </a:ext>
                </a:extLst>
              </a:tr>
              <a:tr h="730357">
                <a:tc>
                  <a:txBody>
                    <a:bodyPr/>
                    <a:lstStyle/>
                    <a:p>
                      <a:pPr algn="ctr">
                        <a:buNone/>
                      </a:pPr>
                      <a:r>
                        <a:rPr lang="ar-EG" sz="2000" dirty="0"/>
                        <a:t>التقارير الإخبارية، والوثائقيات، والأحداث المُباشِرة</a:t>
                      </a:r>
                    </a:p>
                  </a:txBody>
                  <a:tcPr anchor="ctr"/>
                </a:tc>
                <a:tc>
                  <a:txBody>
                    <a:bodyPr/>
                    <a:lstStyle/>
                    <a:p>
                      <a:pPr algn="ctr">
                        <a:buNone/>
                      </a:pPr>
                      <a:r>
                        <a:rPr lang="ar-EG" sz="2000" b="0" dirty="0"/>
                        <a:t>نشرات الأخبار، والبرامج الحوارية</a:t>
                      </a:r>
                    </a:p>
                  </a:txBody>
                  <a:tcPr anchor="ctr"/>
                </a:tc>
                <a:tc>
                  <a:txBody>
                    <a:bodyPr/>
                    <a:lstStyle/>
                    <a:p>
                      <a:pPr algn="ctr">
                        <a:buNone/>
                      </a:pPr>
                      <a:r>
                        <a:rPr lang="ar-EG" sz="2000" b="1" dirty="0"/>
                        <a:t>الاستخدامات</a:t>
                      </a:r>
                    </a:p>
                  </a:txBody>
                  <a:tcPr anchor="ctr"/>
                </a:tc>
                <a:extLst>
                  <a:ext uri="{0D108BD9-81ED-4DB2-BD59-A6C34878D82A}">
                    <a16:rowId xmlns:a16="http://schemas.microsoft.com/office/drawing/2014/main" val="2804972202"/>
                  </a:ext>
                </a:extLst>
              </a:tr>
            </a:tbl>
          </a:graphicData>
        </a:graphic>
      </p:graphicFrame>
    </p:spTree>
    <p:extLst>
      <p:ext uri="{BB962C8B-B14F-4D97-AF65-F5344CB8AC3E}">
        <p14:creationId xmlns:p14="http://schemas.microsoft.com/office/powerpoint/2010/main" val="3571086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FFB3561-6E7B-0054-AEFC-FA98BBEBA2F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C8B55C2-FA5A-1726-0C4F-C70C3613614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FC69839-0FC4-18F2-15E6-C20DAF10778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933E94F7-3B71-7FF8-9D46-7BE2B72C1E80}"/>
              </a:ext>
            </a:extLst>
          </p:cNvPr>
          <p:cNvSpPr txBox="1"/>
          <p:nvPr/>
        </p:nvSpPr>
        <p:spPr>
          <a:xfrm>
            <a:off x="4418577" y="1822958"/>
            <a:ext cx="6879018" cy="3970318"/>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ثالثًا: أهمية الإنتاج الميداني في العصر الرقمي:</a:t>
            </a:r>
          </a:p>
          <a:p>
            <a:pPr algn="just" rtl="1"/>
            <a:endParaRPr lang="ar-EG" sz="1200" b="1" dirty="0"/>
          </a:p>
          <a:p>
            <a:pPr marL="457200" indent="-457200" algn="just" rtl="1">
              <a:buAutoNum type="arabicPeriod"/>
            </a:pPr>
            <a:r>
              <a:rPr lang="ar-EG" sz="2000" b="1" dirty="0"/>
              <a:t>المصداقية الأعلى: </a:t>
            </a:r>
            <a:r>
              <a:rPr lang="ar-EG" sz="2000" dirty="0"/>
              <a:t>التصوير من قلب الحدث يمنح المحتوى مصداقية أكبر لأنه يعكس الواقع كما هو، دون إضافات مصطنعة.</a:t>
            </a:r>
          </a:p>
          <a:p>
            <a:pPr algn="just" rtl="1"/>
            <a:endParaRPr lang="ar-EG" sz="1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عندما تقوم القنوات العربية بتغطية الزلازل أو الحروب والدمار في بعض البلدان العربية من موقع الحدث مُباشرة، يشعر المشاهد أن ما يراه حقيقي وموثوق.</a:t>
            </a:r>
          </a:p>
          <a:p>
            <a:pPr marL="342900" indent="-342900" algn="just" rtl="1">
              <a:buFont typeface="Wingdings" panose="05000000000000000000" pitchFamily="2" charset="2"/>
              <a:buChar char="ü"/>
            </a:pPr>
            <a:endParaRPr lang="ar-EG" sz="2000" dirty="0"/>
          </a:p>
          <a:p>
            <a:pPr algn="just" rtl="1"/>
            <a:r>
              <a:rPr lang="ar-EG" sz="2000" b="1" dirty="0"/>
              <a:t>2. السرعة في نقل الأخبار: </a:t>
            </a:r>
            <a:r>
              <a:rPr lang="ar-EG" sz="2000" dirty="0"/>
              <a:t>بفضل التكنولوجيا الرقمية، يمكن إرسال الصور والفيديوهات لحظة وقوع الحدث، مما يجعل الجمهور يتابع المستجدات أولًا بأول.</a:t>
            </a:r>
          </a:p>
          <a:p>
            <a:pPr marL="171450" indent="-171450" algn="just" rtl="1">
              <a:buFont typeface="Wingdings" panose="05000000000000000000" pitchFamily="2" charset="2"/>
              <a:buChar char="ü"/>
            </a:pPr>
            <a:endParaRPr lang="ar-EG" sz="1000" dirty="0"/>
          </a:p>
          <a:p>
            <a:pPr marL="171450" indent="-171450" algn="just" rtl="1">
              <a:buFont typeface="Wingdings" panose="05000000000000000000" pitchFamily="2" charset="2"/>
              <a:buChar char="ü"/>
            </a:pPr>
            <a:r>
              <a:rPr lang="ar-EG" sz="2000" u="sng" dirty="0">
                <a:solidFill>
                  <a:schemeClr val="accent1"/>
                </a:solidFill>
              </a:rPr>
              <a:t>مثال</a:t>
            </a:r>
            <a:r>
              <a:rPr lang="ar-EG" sz="2000" u="sng" dirty="0"/>
              <a:t>:</a:t>
            </a:r>
            <a:r>
              <a:rPr lang="ar-EG" sz="2000" dirty="0"/>
              <a:t> البث المباشر عبر "فيسبوك لايف" أو "يوتيوب لايف" خلال المباريات أو المؤتمرات.</a:t>
            </a:r>
          </a:p>
        </p:txBody>
      </p:sp>
      <p:pic>
        <p:nvPicPr>
          <p:cNvPr id="3" name="Picture 2" descr="A person holding a microphone in front of a camera&#10;&#10;AI-generated content may be incorrect.">
            <a:extLst>
              <a:ext uri="{FF2B5EF4-FFF2-40B4-BE49-F238E27FC236}">
                <a16:creationId xmlns:a16="http://schemas.microsoft.com/office/drawing/2014/main" id="{CD4B3628-AEAD-97FD-4688-C32694C2FC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9982" y="2783941"/>
            <a:ext cx="3496762" cy="233117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8962305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AE9AE55A-972D-83A9-A2E3-96E44836831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C560962-05E0-1CFA-427E-E306A938ECC3}"/>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FEBCECC-0259-6956-31B6-E38BF0EB4B3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6DDDCC5E-A167-3667-A4A4-0B6B2435B1FC}"/>
              </a:ext>
            </a:extLst>
          </p:cNvPr>
          <p:cNvSpPr txBox="1"/>
          <p:nvPr/>
        </p:nvSpPr>
        <p:spPr>
          <a:xfrm>
            <a:off x="4412438" y="1743177"/>
            <a:ext cx="6934712" cy="4278094"/>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ثالثًا: أهمية الإنتاج الميداني في العصر الرقمي:</a:t>
            </a:r>
          </a:p>
          <a:p>
            <a:pPr algn="just" rtl="1"/>
            <a:endParaRPr lang="ar-EG" sz="1200" b="1" dirty="0"/>
          </a:p>
          <a:p>
            <a:pPr algn="just" rtl="1"/>
            <a:r>
              <a:rPr lang="ar-EG" sz="2000" b="1" dirty="0"/>
              <a:t>3. التنوع في المحتوى: </a:t>
            </a:r>
            <a:r>
              <a:rPr lang="ar-EG" sz="2000" dirty="0"/>
              <a:t>الإنتاج الميداني يتيح نقل قصص من أماكن متعددة، ما يضيف تنوعًا وثراءً يجذب شرائح مختلفة من الجمهور.</a:t>
            </a:r>
          </a:p>
          <a:p>
            <a:pPr algn="just" rtl="1"/>
            <a:endParaRPr lang="ar-EG" sz="1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برنامج "صباح الخير يا عرب" على قناة </a:t>
            </a:r>
            <a:r>
              <a:rPr lang="en-US" sz="2000" dirty="0"/>
              <a:t> MBC</a:t>
            </a:r>
            <a:r>
              <a:rPr lang="ar-EG" sz="2000" dirty="0"/>
              <a:t>يقدم فقرات ميدانية من مدن عربية مُختلفة لنقل تقارير مُباشِرة من الشارع - كما في الفيديو المُرفق – مما يعزز التنوع، من خلال عرض أنماط حياة وتجارب مختلفة داخل العالم العربي.</a:t>
            </a:r>
          </a:p>
          <a:p>
            <a:pPr marL="342900" indent="-342900" algn="just" rtl="1">
              <a:buFont typeface="Wingdings" panose="05000000000000000000" pitchFamily="2" charset="2"/>
              <a:buChar char="ü"/>
            </a:pPr>
            <a:endParaRPr lang="ar-EG" sz="2000" dirty="0"/>
          </a:p>
          <a:p>
            <a:pPr algn="just" rtl="1"/>
            <a:r>
              <a:rPr lang="ar-EG" sz="2000" b="1" dirty="0"/>
              <a:t>4. الاستفادة من التكنولوجيا الحديثة: </a:t>
            </a:r>
            <a:r>
              <a:rPr lang="ar-EG" sz="2000" dirty="0"/>
              <a:t>مثل الهواتف الذكية والكاميرات المحمولة صغيرة الحجم، والإنترنت فائق السرعة، وتطبيقات البث المُباشِر التي جعلت التغطية الميدانية أسهل وأرخص وأسرع.</a:t>
            </a:r>
          </a:p>
          <a:p>
            <a:pPr algn="just" rtl="1"/>
            <a:endParaRPr lang="ar-EG" sz="1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تغطية مباريات كأس العالم 2022 في قطر باستخدام كاميرات</a:t>
            </a:r>
            <a:r>
              <a:rPr lang="en-US" sz="2000" dirty="0"/>
              <a:t>4k </a:t>
            </a:r>
            <a:r>
              <a:rPr lang="ar-EG" sz="2000" dirty="0"/>
              <a:t> محمولة مرتبطة بالجيل الخامس </a:t>
            </a:r>
            <a:r>
              <a:rPr lang="en-US" sz="2000" dirty="0"/>
              <a:t>(5G)</a:t>
            </a:r>
            <a:r>
              <a:rPr lang="ar-EG" sz="2000" dirty="0"/>
              <a:t> لبث لحظي بجودة فائقة.</a:t>
            </a:r>
          </a:p>
        </p:txBody>
      </p:sp>
      <p:pic>
        <p:nvPicPr>
          <p:cNvPr id="3" name="Picture 2">
            <a:extLst>
              <a:ext uri="{FF2B5EF4-FFF2-40B4-BE49-F238E27FC236}">
                <a16:creationId xmlns:a16="http://schemas.microsoft.com/office/drawing/2014/main" id="{2B55D8B7-ED6A-6CB2-BF01-404311D7A193}"/>
              </a:ext>
            </a:extLst>
          </p:cNvPr>
          <p:cNvPicPr>
            <a:picLocks noChangeAspect="1"/>
          </p:cNvPicPr>
          <p:nvPr/>
        </p:nvPicPr>
        <p:blipFill>
          <a:blip r:embed="rId4"/>
          <a:stretch>
            <a:fillRect/>
          </a:stretch>
        </p:blipFill>
        <p:spPr>
          <a:xfrm>
            <a:off x="582012" y="2828450"/>
            <a:ext cx="4045220" cy="227997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95F2C156-B2E9-3700-C6F9-066221B6FAA8}"/>
              </a:ext>
            </a:extLst>
          </p:cNvPr>
          <p:cNvSpPr txBox="1"/>
          <p:nvPr/>
        </p:nvSpPr>
        <p:spPr>
          <a:xfrm>
            <a:off x="765528" y="5327739"/>
            <a:ext cx="3401115" cy="276999"/>
          </a:xfrm>
          <a:prstGeom prst="rect">
            <a:avLst/>
          </a:prstGeom>
          <a:noFill/>
          <a:ln w="19050">
            <a:solidFill>
              <a:srgbClr val="C00000"/>
            </a:solidFill>
          </a:ln>
        </p:spPr>
        <p:txBody>
          <a:bodyPr wrap="square">
            <a:spAutoFit/>
          </a:bodyPr>
          <a:lstStyle/>
          <a:p>
            <a:r>
              <a:rPr lang="en-US" sz="1200" dirty="0">
                <a:hlinkClick r:id="rId5"/>
              </a:rPr>
              <a:t>https://www.youtube.com/watch?v=VHzclCN6eow</a:t>
            </a:r>
            <a:endParaRPr lang="en-US" sz="1200" dirty="0"/>
          </a:p>
        </p:txBody>
      </p:sp>
    </p:spTree>
    <p:extLst>
      <p:ext uri="{BB962C8B-B14F-4D97-AF65-F5344CB8AC3E}">
        <p14:creationId xmlns:p14="http://schemas.microsoft.com/office/powerpoint/2010/main" val="22569700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A911C72-441C-115A-6956-F8B2EFBC35E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D846215-6306-A441-7FC1-057A03D5EF0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28A892EB-808A-FFD3-AFF1-02C324CB2ED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89426493-8DA0-C3ED-27FA-2A236352A28B}"/>
              </a:ext>
            </a:extLst>
          </p:cNvPr>
          <p:cNvSpPr txBox="1"/>
          <p:nvPr/>
        </p:nvSpPr>
        <p:spPr>
          <a:xfrm>
            <a:off x="4455121" y="1737039"/>
            <a:ext cx="6799515" cy="4478149"/>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رابعًا: الهاتف المحمول في الإنتاج الميداني:</a:t>
            </a:r>
          </a:p>
          <a:p>
            <a:pPr algn="just" rtl="1"/>
            <a:endParaRPr lang="ar-EG" sz="8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أبرز </a:t>
            </a:r>
            <a:r>
              <a:rPr lang="ar-SA" sz="2000" b="1" dirty="0">
                <a:effectLst>
                  <a:outerShdw blurRad="38100" dist="38100" dir="2700000" algn="tl">
                    <a:srgbClr val="000000">
                      <a:alpha val="43137"/>
                    </a:srgbClr>
                  </a:outerShdw>
                </a:effectLst>
              </a:rPr>
              <a:t>استخدامات ال</a:t>
            </a:r>
            <a:r>
              <a:rPr lang="ar-EG" sz="2000" b="1" dirty="0">
                <a:effectLst>
                  <a:outerShdw blurRad="38100" dist="38100" dir="2700000" algn="tl">
                    <a:srgbClr val="000000">
                      <a:alpha val="43137"/>
                    </a:srgbClr>
                  </a:outerShdw>
                </a:effectLst>
              </a:rPr>
              <a:t>هاتف المحمول</a:t>
            </a:r>
            <a:r>
              <a:rPr lang="ar-SA" sz="2000" b="1" dirty="0">
                <a:effectLst>
                  <a:outerShdw blurRad="38100" dist="38100" dir="2700000" algn="tl">
                    <a:srgbClr val="000000">
                      <a:alpha val="43137"/>
                    </a:srgbClr>
                  </a:outerShdw>
                </a:effectLst>
              </a:rPr>
              <a:t> في الإنتاج الميداني</a:t>
            </a:r>
            <a:r>
              <a:rPr lang="ar-EG" sz="2000" b="1" dirty="0">
                <a:effectLst>
                  <a:outerShdw blurRad="38100" dist="38100" dir="2700000" algn="tl">
                    <a:srgbClr val="000000">
                      <a:alpha val="43137"/>
                    </a:srgbClr>
                  </a:outerShdw>
                </a:effectLst>
              </a:rPr>
              <a:t>:</a:t>
            </a:r>
          </a:p>
          <a:p>
            <a:pPr algn="just" rtl="1"/>
            <a:r>
              <a:rPr lang="ar-EG" sz="2000" b="1" dirty="0"/>
              <a:t>1. جمع البيانات والتوثيق: </a:t>
            </a:r>
            <a:r>
              <a:rPr lang="ar-SA" sz="2000" dirty="0"/>
              <a:t>الهواتف الذكية مزودة بكاميرات عالية الجودة، </a:t>
            </a:r>
            <a:r>
              <a:rPr lang="ar-EG" sz="2000" dirty="0"/>
              <a:t>و</a:t>
            </a:r>
            <a:r>
              <a:rPr lang="ar-SA" sz="2000" dirty="0"/>
              <a:t>أنظمة تحديد المواقع</a:t>
            </a:r>
            <a:r>
              <a:rPr lang="ar-EG" sz="2000" dirty="0"/>
              <a:t> </a:t>
            </a:r>
            <a:r>
              <a:rPr lang="en-US" sz="2000" dirty="0"/>
              <a:t>(GPS)</a:t>
            </a:r>
            <a:r>
              <a:rPr lang="ar-SA" sz="2000" dirty="0"/>
              <a:t>، و</a:t>
            </a:r>
            <a:r>
              <a:rPr lang="ar-EG" sz="2000" dirty="0"/>
              <a:t>أنظمة استشعار دقيقة، مما يجعلها أدوات مثالية ل</a:t>
            </a:r>
            <a:r>
              <a:rPr lang="ar-SA" sz="2000" dirty="0"/>
              <a:t>جمع بيانات دقيقة </a:t>
            </a:r>
            <a:r>
              <a:rPr lang="ar-EG" sz="2000" dirty="0"/>
              <a:t>ل</a:t>
            </a:r>
            <a:r>
              <a:rPr lang="ar-SA" sz="2000" dirty="0"/>
              <a:t>توثيق الأحداث بشكل فوري وفع</a:t>
            </a:r>
            <a:r>
              <a:rPr lang="ar-EG" sz="2000" dirty="0"/>
              <a:t>ّ</a:t>
            </a:r>
            <a:r>
              <a:rPr lang="ar-SA" sz="2000" dirty="0"/>
              <a:t>ال </a:t>
            </a:r>
            <a:r>
              <a:rPr lang="ar-EG" sz="2000" dirty="0"/>
              <a:t>مُباشرة من الميدان.</a:t>
            </a:r>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عندما يغطي صحفي فعالية رياضية محلية باستخدام هاتفه الذكي لتصوير الفعالية، مع تحديد الموقع الجغرافي بدقة، ثم يرسل المادة للقناة.</a:t>
            </a:r>
          </a:p>
          <a:p>
            <a:pPr algn="just" rtl="1"/>
            <a:endParaRPr lang="en-US" sz="1000" dirty="0"/>
          </a:p>
          <a:p>
            <a:pPr lvl="0" algn="just" rtl="1"/>
            <a:r>
              <a:rPr lang="ar-EG" sz="2000" b="1" dirty="0"/>
              <a:t>2. ت</a:t>
            </a:r>
            <a:r>
              <a:rPr lang="ar-SA" sz="2000" b="1" dirty="0"/>
              <a:t>حليل البيانات في الوقت الحقيقي</a:t>
            </a:r>
            <a:r>
              <a:rPr lang="en-US" sz="2000" b="1" dirty="0"/>
              <a:t>:</a:t>
            </a:r>
            <a:r>
              <a:rPr lang="ar-EG" sz="2000" b="1" dirty="0"/>
              <a:t> </a:t>
            </a:r>
            <a:r>
              <a:rPr lang="ar-EG" sz="2000" dirty="0"/>
              <a:t>لم يعد دور الهاتف مقتصرًا على التصوير فقط، بل أصبح بإمكانه تشغيل تطبيقات متقدمة تعتمد على الذكاء الاصطناعي لتحليل الصور والبيانات مُباشرة في الميدان.</a:t>
            </a:r>
          </a:p>
          <a:p>
            <a:pPr marL="342900" lvl="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أثناء تغطية أزمة بيئية، يمكن للصحفي </a:t>
            </a:r>
            <a:r>
              <a:rPr lang="ar-SA" sz="2000" dirty="0"/>
              <a:t>تشغيل تطبيقات متقدمة </a:t>
            </a:r>
            <a:r>
              <a:rPr lang="ar-EG" sz="2000" dirty="0"/>
              <a:t>عبر هاتفه </a:t>
            </a:r>
            <a:r>
              <a:rPr lang="ar-SA" sz="2000" dirty="0"/>
              <a:t>لتشخيص مش</a:t>
            </a:r>
            <a:r>
              <a:rPr lang="ar-EG" sz="2000" dirty="0"/>
              <a:t>ك</a:t>
            </a:r>
            <a:r>
              <a:rPr lang="ar-SA" sz="2000" dirty="0"/>
              <a:t>ل</a:t>
            </a:r>
            <a:r>
              <a:rPr lang="ar-EG" sz="2000" dirty="0"/>
              <a:t>ات</a:t>
            </a:r>
            <a:r>
              <a:rPr lang="ar-SA" sz="2000" dirty="0"/>
              <a:t> المحاصيل</a:t>
            </a:r>
            <a:r>
              <a:rPr lang="ar-EG" sz="2000" dirty="0"/>
              <a:t>،</a:t>
            </a:r>
            <a:r>
              <a:rPr lang="ar-SA" sz="2000" dirty="0"/>
              <a:t> أو مراقبة المعدات الصناعية</a:t>
            </a:r>
            <a:r>
              <a:rPr lang="ar-EG" sz="2000" dirty="0"/>
              <a:t>، أو تحليل جودة الهواء، أو تحليل صور الأقمار الصناعية وإرسال النتائج بشكل فوري.</a:t>
            </a:r>
            <a:endParaRPr lang="en-US" sz="2000" dirty="0"/>
          </a:p>
        </p:txBody>
      </p:sp>
      <p:pic>
        <p:nvPicPr>
          <p:cNvPr id="3" name="Picture 2" descr="A person holding a microphone and a cell phone&#10;&#10;AI-generated content may be incorrect.">
            <a:extLst>
              <a:ext uri="{FF2B5EF4-FFF2-40B4-BE49-F238E27FC236}">
                <a16:creationId xmlns:a16="http://schemas.microsoft.com/office/drawing/2014/main" id="{2585D3DD-A76F-3A34-DCB6-E48DF4F29A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8380" y="2996620"/>
            <a:ext cx="3638827" cy="242588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8288142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1861DDB-0446-B76B-47DD-D6113676CBB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0FCFE14-0163-4836-2585-CA1F0F9C814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790159FE-C85B-BC72-F06C-D786C777C4D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C7E4A4FB-4C78-FA41-7C4F-2750E3FD563F}"/>
              </a:ext>
            </a:extLst>
          </p:cNvPr>
          <p:cNvSpPr txBox="1"/>
          <p:nvPr/>
        </p:nvSpPr>
        <p:spPr>
          <a:xfrm>
            <a:off x="3442808" y="1952261"/>
            <a:ext cx="7848650" cy="3862596"/>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رابعًا: الهاتف المحمول في الإنتاج الميداني:</a:t>
            </a:r>
          </a:p>
          <a:p>
            <a:pPr algn="just" rtl="1"/>
            <a:endParaRPr lang="ar-EG" sz="11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أبرز </a:t>
            </a:r>
            <a:r>
              <a:rPr lang="ar-SA" sz="2000" b="1" dirty="0">
                <a:effectLst>
                  <a:outerShdw blurRad="38100" dist="38100" dir="2700000" algn="tl">
                    <a:srgbClr val="000000">
                      <a:alpha val="43137"/>
                    </a:srgbClr>
                  </a:outerShdw>
                </a:effectLst>
              </a:rPr>
              <a:t>استخدامات ال</a:t>
            </a:r>
            <a:r>
              <a:rPr lang="ar-EG" sz="2000" b="1" dirty="0">
                <a:effectLst>
                  <a:outerShdw blurRad="38100" dist="38100" dir="2700000" algn="tl">
                    <a:srgbClr val="000000">
                      <a:alpha val="43137"/>
                    </a:srgbClr>
                  </a:outerShdw>
                </a:effectLst>
              </a:rPr>
              <a:t>هاتف المحمول</a:t>
            </a:r>
            <a:r>
              <a:rPr lang="ar-SA" sz="2000" b="1" dirty="0">
                <a:effectLst>
                  <a:outerShdw blurRad="38100" dist="38100" dir="2700000" algn="tl">
                    <a:srgbClr val="000000">
                      <a:alpha val="43137"/>
                    </a:srgbClr>
                  </a:outerShdw>
                </a:effectLst>
              </a:rPr>
              <a:t> في الإنتاج الميداني</a:t>
            </a:r>
            <a:r>
              <a:rPr lang="ar-EG" sz="2000" b="1" dirty="0">
                <a:effectLst>
                  <a:outerShdw blurRad="38100" dist="38100" dir="2700000" algn="tl">
                    <a:srgbClr val="000000">
                      <a:alpha val="43137"/>
                    </a:srgbClr>
                  </a:outerShdw>
                </a:effectLst>
              </a:rPr>
              <a:t>:</a:t>
            </a:r>
            <a:endParaRPr lang="en-US" sz="700" dirty="0"/>
          </a:p>
          <a:p>
            <a:pPr lvl="0" algn="just" rtl="1"/>
            <a:r>
              <a:rPr lang="ar-EG" sz="2000" b="1" dirty="0"/>
              <a:t>3. </a:t>
            </a:r>
            <a:r>
              <a:rPr lang="ar-SA" sz="2000" b="1" dirty="0"/>
              <a:t>التواصل والمشاركة الفورية</a:t>
            </a:r>
            <a:r>
              <a:rPr lang="ar-EG" sz="2000" b="1" dirty="0"/>
              <a:t>:</a:t>
            </a:r>
            <a:r>
              <a:rPr lang="ar-SA" sz="2000" dirty="0"/>
              <a:t> تتيح الهواتف المحمولة مشاركة البيانات والصور والفيديوهات مع الفرق أو الجهات المعنية عبر الإنترنت</a:t>
            </a:r>
            <a:r>
              <a:rPr lang="ar-EG" sz="2000" dirty="0"/>
              <a:t> لحظة وقوعها، دون الحاجة للعودة إلى غرفة الأخبار.</a:t>
            </a:r>
          </a:p>
          <a:p>
            <a:pPr marL="342900" lvl="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مراسل ميداني يصور مشهدًا عاجلًا أو حيًا (مثل حادث أو مظاهرة أو حفل أو مباراة رياضية) ويرفع الفيديو فورًا لزملائه في القناة أو ينشره عبر منصات التواصل.</a:t>
            </a:r>
          </a:p>
          <a:p>
            <a:pPr lvl="0" algn="just" rtl="1"/>
            <a:endParaRPr lang="ar-EG" sz="1400" dirty="0"/>
          </a:p>
          <a:p>
            <a:pPr lvl="0" algn="just" rtl="1"/>
            <a:r>
              <a:rPr lang="ar-EG" sz="2000" b="1" dirty="0"/>
              <a:t>4. </a:t>
            </a:r>
            <a:r>
              <a:rPr lang="ar-SA" sz="2000" b="1" dirty="0"/>
              <a:t>إدارة وتوجيه الفرق الميدانية</a:t>
            </a:r>
            <a:r>
              <a:rPr lang="ar-EG" sz="2000" b="1" dirty="0"/>
              <a:t>: </a:t>
            </a:r>
            <a:r>
              <a:rPr lang="ar-SA" sz="2000" dirty="0"/>
              <a:t>توفر تطبيقات الهواتف المحمولة إمكانيات لتتبع مواقع الفرق، </a:t>
            </a:r>
            <a:r>
              <a:rPr lang="ar-EG" sz="2000" dirty="0"/>
              <a:t>وأماكن تواجد الصحفيين الميدانيين، وتوجيههم إلى مواقع التغطية الجديدة، وتنسيق عملهم بشكل لحظي.</a:t>
            </a:r>
          </a:p>
          <a:p>
            <a:pPr marL="342900" lvl="0" indent="-342900" algn="just" rtl="1">
              <a:buFont typeface="Wingdings" panose="05000000000000000000" pitchFamily="2" charset="2"/>
              <a:buChar char="ü"/>
            </a:pPr>
            <a:r>
              <a:rPr lang="ar-EG" sz="2000" u="sng" dirty="0">
                <a:solidFill>
                  <a:schemeClr val="accent1"/>
                </a:solidFill>
              </a:rPr>
              <a:t>مثال:</a:t>
            </a:r>
            <a:r>
              <a:rPr lang="ar-EG" sz="2000" dirty="0"/>
              <a:t> </a:t>
            </a:r>
            <a:r>
              <a:rPr lang="ar-SA" sz="2000" dirty="0"/>
              <a:t>استخدام تطبيقات مثل </a:t>
            </a:r>
            <a:r>
              <a:rPr lang="ar-SA" sz="2000" b="1" dirty="0"/>
              <a:t>واتساب</a:t>
            </a:r>
            <a:r>
              <a:rPr lang="ar-SA" sz="2000" dirty="0"/>
              <a:t> لمتابعة سير العمل، أو </a:t>
            </a:r>
            <a:r>
              <a:rPr lang="ar-SA" sz="2000" b="1" dirty="0"/>
              <a:t>خرائط جوجل</a:t>
            </a:r>
            <a:r>
              <a:rPr lang="ar-SA" sz="2000" dirty="0"/>
              <a:t> لتحديد مواقع المراسلين بدقة</a:t>
            </a:r>
            <a:r>
              <a:rPr lang="ar-EG" sz="2000" dirty="0"/>
              <a:t>، وتوزيع المهام بينهم أثناء تغطية حدث كبير (</a:t>
            </a:r>
            <a:r>
              <a:rPr lang="ar-EG" sz="2000" u="sng" dirty="0"/>
              <a:t>مثل:</a:t>
            </a:r>
            <a:r>
              <a:rPr lang="ar-EG" sz="2000" dirty="0"/>
              <a:t> الانتخابات).</a:t>
            </a:r>
            <a:endParaRPr lang="en-US" sz="2000" dirty="0"/>
          </a:p>
        </p:txBody>
      </p:sp>
      <p:pic>
        <p:nvPicPr>
          <p:cNvPr id="6" name="Picture 5" descr="A person holding a cell phone&#10;&#10;AI-generated content may be incorrect.">
            <a:extLst>
              <a:ext uri="{FF2B5EF4-FFF2-40B4-BE49-F238E27FC236}">
                <a16:creationId xmlns:a16="http://schemas.microsoft.com/office/drawing/2014/main" id="{62E02B3C-A3A0-EE2D-6F47-ED4BD9E83E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2032" y="2411807"/>
            <a:ext cx="2064048" cy="309607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87269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6185ECF-039D-AE84-8728-F9C0750F868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649281-08D0-2B51-75AA-FB1A1620042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9DB596F3-DB2E-BC76-B928-ABFED92748A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1. الإنتاج الميداني:</a:t>
            </a:r>
          </a:p>
        </p:txBody>
      </p:sp>
      <p:sp>
        <p:nvSpPr>
          <p:cNvPr id="10" name="TextBox 9">
            <a:extLst>
              <a:ext uri="{FF2B5EF4-FFF2-40B4-BE49-F238E27FC236}">
                <a16:creationId xmlns:a16="http://schemas.microsoft.com/office/drawing/2014/main" id="{0509D2F4-0D2B-DCA8-5623-235F7673DA29}"/>
              </a:ext>
            </a:extLst>
          </p:cNvPr>
          <p:cNvSpPr txBox="1"/>
          <p:nvPr/>
        </p:nvSpPr>
        <p:spPr>
          <a:xfrm>
            <a:off x="3246427" y="1952261"/>
            <a:ext cx="7962261" cy="3893374"/>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رابعًا: الهاتف المحمول في الإنتاج الميداني:</a:t>
            </a:r>
          </a:p>
          <a:p>
            <a:pPr algn="just" rtl="1"/>
            <a:endParaRPr lang="ar-EG" sz="700" b="1" dirty="0">
              <a:solidFill>
                <a:schemeClr val="accent1"/>
              </a:solidFill>
              <a:effectLst>
                <a:outerShdw blurRad="38100" dist="38100" dir="2700000" algn="tl">
                  <a:srgbClr val="000000">
                    <a:alpha val="43137"/>
                  </a:srgbClr>
                </a:outerShdw>
              </a:effectLst>
            </a:endParaRPr>
          </a:p>
          <a:p>
            <a:pPr algn="just" rtl="1"/>
            <a:r>
              <a:rPr lang="ar-EG" sz="2000" b="1" dirty="0">
                <a:effectLst>
                  <a:outerShdw blurRad="38100" dist="38100" dir="2700000" algn="tl">
                    <a:srgbClr val="000000">
                      <a:alpha val="43137"/>
                    </a:srgbClr>
                  </a:outerShdw>
                </a:effectLst>
              </a:rPr>
              <a:t>أبرز </a:t>
            </a:r>
            <a:r>
              <a:rPr lang="ar-SA" sz="2000" b="1" dirty="0">
                <a:effectLst>
                  <a:outerShdw blurRad="38100" dist="38100" dir="2700000" algn="tl">
                    <a:srgbClr val="000000">
                      <a:alpha val="43137"/>
                    </a:srgbClr>
                  </a:outerShdw>
                </a:effectLst>
              </a:rPr>
              <a:t>استخدامات ال</a:t>
            </a:r>
            <a:r>
              <a:rPr lang="ar-EG" sz="2000" b="1" dirty="0">
                <a:effectLst>
                  <a:outerShdw blurRad="38100" dist="38100" dir="2700000" algn="tl">
                    <a:srgbClr val="000000">
                      <a:alpha val="43137"/>
                    </a:srgbClr>
                  </a:outerShdw>
                </a:effectLst>
              </a:rPr>
              <a:t>هاتف المحمول</a:t>
            </a:r>
            <a:r>
              <a:rPr lang="ar-SA" sz="2000" b="1" dirty="0">
                <a:effectLst>
                  <a:outerShdw blurRad="38100" dist="38100" dir="2700000" algn="tl">
                    <a:srgbClr val="000000">
                      <a:alpha val="43137"/>
                    </a:srgbClr>
                  </a:outerShdw>
                </a:effectLst>
              </a:rPr>
              <a:t> في الإنتاج الميداني</a:t>
            </a:r>
            <a:r>
              <a:rPr lang="ar-EG" sz="2000" b="1" dirty="0">
                <a:effectLst>
                  <a:outerShdw blurRad="38100" dist="38100" dir="2700000" algn="tl">
                    <a:srgbClr val="000000">
                      <a:alpha val="43137"/>
                    </a:srgbClr>
                  </a:outerShdw>
                </a:effectLst>
              </a:rPr>
              <a:t>:</a:t>
            </a:r>
            <a:endParaRPr lang="en-US" sz="700" dirty="0"/>
          </a:p>
          <a:p>
            <a:pPr lvl="0" algn="just" rtl="1"/>
            <a:r>
              <a:rPr lang="ar-EG" sz="2000" b="1" dirty="0"/>
              <a:t>5. </a:t>
            </a:r>
            <a:r>
              <a:rPr lang="ar-SA" sz="2000" b="1" dirty="0"/>
              <a:t>التعديل السريع</a:t>
            </a:r>
            <a:r>
              <a:rPr lang="ar-EG" sz="2000" b="1" dirty="0"/>
              <a:t>:</a:t>
            </a:r>
            <a:r>
              <a:rPr lang="ar-SA" sz="2000" dirty="0"/>
              <a:t> توجد تطبيقات</a:t>
            </a:r>
            <a:r>
              <a:rPr lang="ar-EG" sz="2000" dirty="0"/>
              <a:t> للهاتف المحمول (</a:t>
            </a:r>
            <a:r>
              <a:rPr lang="ar-EG" sz="2000" u="sng" dirty="0"/>
              <a:t>مثل:</a:t>
            </a:r>
            <a:r>
              <a:rPr lang="ar-EG" sz="2000" dirty="0"/>
              <a:t> </a:t>
            </a:r>
            <a:r>
              <a:rPr lang="en-US" sz="2000" dirty="0" err="1"/>
              <a:t>Capcut</a:t>
            </a:r>
            <a:r>
              <a:rPr lang="ar-EG" sz="2000" dirty="0"/>
              <a:t>)</a:t>
            </a:r>
            <a:r>
              <a:rPr lang="ar-SA" sz="2000" dirty="0"/>
              <a:t> تسمح بقص الفيديو، </a:t>
            </a:r>
            <a:r>
              <a:rPr lang="ar-EG" sz="2000" dirty="0"/>
              <a:t>و</a:t>
            </a:r>
            <a:r>
              <a:rPr lang="ar-SA" sz="2000" dirty="0"/>
              <a:t>تعديل الألوان، </a:t>
            </a:r>
            <a:r>
              <a:rPr lang="ar-EG" sz="2000" dirty="0"/>
              <a:t>و</a:t>
            </a:r>
            <a:r>
              <a:rPr lang="ar-SA" sz="2000" dirty="0"/>
              <a:t>إضافة نصوص أو شعارات قبل النشر</a:t>
            </a:r>
            <a:r>
              <a:rPr lang="en-US" sz="2000" dirty="0"/>
              <a:t>.</a:t>
            </a:r>
          </a:p>
          <a:p>
            <a:pPr marL="342900" lvl="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SA" sz="2000" dirty="0"/>
              <a:t>تعديل فيديو قصير من مكان الحادث وإرفاق عنوان عاجل قبل نشره على</a:t>
            </a:r>
            <a:r>
              <a:rPr lang="ar-EG" sz="2000" dirty="0"/>
              <a:t> منصة</a:t>
            </a:r>
            <a:r>
              <a:rPr lang="ar-SA" sz="2000" dirty="0"/>
              <a:t> </a:t>
            </a:r>
            <a:r>
              <a:rPr lang="en-US" sz="2000" dirty="0"/>
              <a:t>X</a:t>
            </a:r>
            <a:r>
              <a:rPr lang="ar-EG" sz="2000" dirty="0"/>
              <a:t>.</a:t>
            </a:r>
          </a:p>
          <a:p>
            <a:pPr marL="342900" lvl="0" indent="-342900" algn="just" rtl="1">
              <a:buFont typeface="Wingdings" panose="05000000000000000000" pitchFamily="2" charset="2"/>
              <a:buChar char="ü"/>
            </a:pPr>
            <a:endParaRPr lang="ar-EG" sz="2000" dirty="0"/>
          </a:p>
          <a:p>
            <a:pPr lvl="0" algn="just" rtl="1"/>
            <a:r>
              <a:rPr lang="ar-EG" sz="2000" b="1"/>
              <a:t>6. إجراء مقابلات مباشرة عبر وسائل التواصل الاجتماعي: </a:t>
            </a:r>
            <a:r>
              <a:rPr lang="ar-EG" sz="2000"/>
              <a:t>يُمكن للصحفيين باستخدام الهواتف الذكية إجراء مقابلات ميدانية تُبث مُباشرة (</a:t>
            </a:r>
            <a:r>
              <a:rPr lang="en-US" sz="2000"/>
              <a:t>Live</a:t>
            </a:r>
            <a:r>
              <a:rPr lang="ar-EG" sz="2000"/>
              <a:t>) على منصات التواصل الاجتماعي، بحيث يتمكن المشاهدون من متابعة الحوار وقت حدوثه، وطرح أسئلتهم أو تعليقاتهم على الضيف.</a:t>
            </a:r>
          </a:p>
          <a:p>
            <a:pPr marL="342900" lvl="0" indent="-342900" algn="just" rtl="1">
              <a:buFont typeface="Wingdings" panose="05000000000000000000" pitchFamily="2" charset="2"/>
              <a:buChar char="ü"/>
            </a:pPr>
            <a:r>
              <a:rPr lang="ar-EG" sz="2000" u="sng">
                <a:solidFill>
                  <a:schemeClr val="accent1"/>
                </a:solidFill>
              </a:rPr>
              <a:t>مثال</a:t>
            </a:r>
            <a:r>
              <a:rPr lang="ar-EG" sz="2000" u="sng" dirty="0">
                <a:solidFill>
                  <a:schemeClr val="accent1"/>
                </a:solidFill>
              </a:rPr>
              <a:t>:</a:t>
            </a:r>
            <a:r>
              <a:rPr lang="ar-EG" sz="2000" dirty="0"/>
              <a:t> أثناء مهرجان ثقافي أو مؤتمر صحفي، يجري المراسل مقابلة مباشرة مع أحد الضيوف عبر فيسبوك لايف، ويتلقى أسئلة الجمهور من التعليقات ليطرحها مُباشرة على الضيف، مما يعزز التفاعل والمصداقية.</a:t>
            </a:r>
          </a:p>
        </p:txBody>
      </p:sp>
      <p:pic>
        <p:nvPicPr>
          <p:cNvPr id="3" name="Picture 2" descr="A person holding a phone&#10;&#10;AI-generated content may be incorrect.">
            <a:extLst>
              <a:ext uri="{FF2B5EF4-FFF2-40B4-BE49-F238E27FC236}">
                <a16:creationId xmlns:a16="http://schemas.microsoft.com/office/drawing/2014/main" id="{25551A11-8102-FB58-6A9C-B058A6A6DF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7363" y="2167865"/>
            <a:ext cx="1873343" cy="281001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TextBox 5">
            <a:extLst>
              <a:ext uri="{FF2B5EF4-FFF2-40B4-BE49-F238E27FC236}">
                <a16:creationId xmlns:a16="http://schemas.microsoft.com/office/drawing/2014/main" id="{A806561F-E5B4-6190-0EC0-31C04ADF501D}"/>
              </a:ext>
            </a:extLst>
          </p:cNvPr>
          <p:cNvSpPr txBox="1"/>
          <p:nvPr/>
        </p:nvSpPr>
        <p:spPr>
          <a:xfrm>
            <a:off x="737657" y="5032757"/>
            <a:ext cx="2302876" cy="461665"/>
          </a:xfrm>
          <a:prstGeom prst="rect">
            <a:avLst/>
          </a:prstGeom>
          <a:noFill/>
          <a:ln w="19050">
            <a:solidFill>
              <a:srgbClr val="C00000"/>
            </a:solidFill>
          </a:ln>
        </p:spPr>
        <p:txBody>
          <a:bodyPr wrap="square">
            <a:spAutoFit/>
          </a:bodyPr>
          <a:lstStyle/>
          <a:p>
            <a:pPr algn="ctr"/>
            <a:r>
              <a:rPr lang="en-US" sz="1200" dirty="0">
                <a:hlinkClick r:id="rId5"/>
              </a:rPr>
              <a:t>https://apps.apple.com/us/app/capcut-video-editor/id1500855883</a:t>
            </a:r>
            <a:endParaRPr lang="en-US" sz="1200" dirty="0"/>
          </a:p>
        </p:txBody>
      </p:sp>
      <p:sp>
        <p:nvSpPr>
          <p:cNvPr id="8" name="TextBox 7">
            <a:extLst>
              <a:ext uri="{FF2B5EF4-FFF2-40B4-BE49-F238E27FC236}">
                <a16:creationId xmlns:a16="http://schemas.microsoft.com/office/drawing/2014/main" id="{745A012B-E4A0-C2F2-546E-6C45CB0E5550}"/>
              </a:ext>
            </a:extLst>
          </p:cNvPr>
          <p:cNvSpPr txBox="1"/>
          <p:nvPr/>
        </p:nvSpPr>
        <p:spPr>
          <a:xfrm>
            <a:off x="737657" y="5573357"/>
            <a:ext cx="2370382" cy="430887"/>
          </a:xfrm>
          <a:prstGeom prst="rect">
            <a:avLst/>
          </a:prstGeom>
          <a:noFill/>
          <a:ln w="19050">
            <a:solidFill>
              <a:srgbClr val="C00000"/>
            </a:solidFill>
          </a:ln>
        </p:spPr>
        <p:txBody>
          <a:bodyPr wrap="square">
            <a:spAutoFit/>
          </a:bodyPr>
          <a:lstStyle>
            <a:defPPr>
              <a:defRPr lang="en-US"/>
            </a:defPPr>
            <a:lvl1pPr algn="ctr">
              <a:defRPr sz="1200"/>
            </a:lvl1pPr>
          </a:lstStyle>
          <a:p>
            <a:r>
              <a:rPr lang="en-US" sz="1100" dirty="0">
                <a:hlinkClick r:id="rId6"/>
              </a:rPr>
              <a:t>https://play.google.com/store/apps/details?id=com.lemon.lvoverseas&amp;hl=fr</a:t>
            </a:r>
            <a:endParaRPr lang="en-US" sz="1100" dirty="0"/>
          </a:p>
        </p:txBody>
      </p:sp>
    </p:spTree>
    <p:extLst>
      <p:ext uri="{BB962C8B-B14F-4D97-AF65-F5344CB8AC3E}">
        <p14:creationId xmlns:p14="http://schemas.microsoft.com/office/powerpoint/2010/main" val="6428485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5A38C-ED96-E164-BED3-9572D3421052}"/>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9F8D469-D94D-6241-DBF5-4C3D1551CE6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03D841A5-3A85-42DB-4683-D11B86C1C5DD}"/>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FEB0DEFF-BB4B-1C14-404D-D21D902143E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AED7E629-6B20-96C0-753F-02EAEC49A03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C4FF4DA6-8424-290E-880D-2FFE46AEAF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B9BB4100-D1C6-038D-1ABD-1D4B0526BF60}"/>
              </a:ext>
            </a:extLst>
          </p:cNvPr>
          <p:cNvSpPr txBox="1"/>
          <p:nvPr/>
        </p:nvSpPr>
        <p:spPr>
          <a:xfrm>
            <a:off x="633276" y="5044977"/>
            <a:ext cx="5496260" cy="646331"/>
          </a:xfrm>
          <a:prstGeom prst="rect">
            <a:avLst/>
          </a:prstGeom>
          <a:noFill/>
        </p:spPr>
        <p:txBody>
          <a:bodyPr wrap="square" rtlCol="0">
            <a:spAutoFit/>
          </a:bodyPr>
          <a:lstStyle/>
          <a:p>
            <a:pPr algn="ctr" rtl="1"/>
            <a:r>
              <a:rPr lang="ar-EG" sz="3600" b="1" dirty="0">
                <a:solidFill>
                  <a:schemeClr val="accent1"/>
                </a:solidFill>
                <a:effectLst>
                  <a:outerShdw blurRad="38100" dist="38100" dir="2700000" algn="tl">
                    <a:srgbClr val="000000">
                      <a:alpha val="43137"/>
                    </a:srgbClr>
                  </a:outerShdw>
                </a:effectLst>
              </a:rPr>
              <a:t>البث المُباشِر في الإنتاج الميداني</a:t>
            </a:r>
            <a:endParaRPr lang="ar-EG" sz="3200" b="1" dirty="0">
              <a:solidFill>
                <a:schemeClr val="accent5">
                  <a:lumMod val="75000"/>
                </a:schemeClr>
              </a:solidFill>
              <a:effectLst>
                <a:outerShdw blurRad="38100" dist="38100" dir="2700000" algn="tl">
                  <a:srgbClr val="000000">
                    <a:alpha val="43137"/>
                  </a:srgbClr>
                </a:outerShdw>
              </a:effectLst>
              <a:latin typeface="Alexandria" charset="0"/>
              <a:cs typeface="+mj-cs"/>
            </a:endParaRPr>
          </a:p>
        </p:txBody>
      </p:sp>
      <p:sp>
        <p:nvSpPr>
          <p:cNvPr id="43" name="TextBox 42">
            <a:extLst>
              <a:ext uri="{FF2B5EF4-FFF2-40B4-BE49-F238E27FC236}">
                <a16:creationId xmlns:a16="http://schemas.microsoft.com/office/drawing/2014/main" id="{1B72239B-0F04-A22F-D277-2834540775DF}"/>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3D96350D-1B11-914A-FC70-1055A9AC45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13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22" presetClass="entr" presetSubtype="4" fill="hold" grpId="0" nodeType="withEffect">
                                  <p:stCondLst>
                                    <p:cond delay="250"/>
                                  </p:stCondLst>
                                  <p:childTnLst>
                                    <p:set>
                                      <p:cBhvr>
                                        <p:cTn id="12" dur="1" fill="hold">
                                          <p:stCondLst>
                                            <p:cond delay="0"/>
                                          </p:stCondLst>
                                        </p:cTn>
                                        <p:tgtEl>
                                          <p:spTgt spid="43"/>
                                        </p:tgtEl>
                                        <p:attrNameLst>
                                          <p:attrName>style.visibility</p:attrName>
                                        </p:attrNameLst>
                                      </p:cBhvr>
                                      <p:to>
                                        <p:strVal val="visible"/>
                                      </p:to>
                                    </p:set>
                                    <p:animEffect transition="in" filter="wipe(down)">
                                      <p:cBhvr>
                                        <p:cTn id="13" dur="500"/>
                                        <p:tgtEl>
                                          <p:spTgt spid="43"/>
                                        </p:tgtEl>
                                      </p:cBhvr>
                                    </p:animEffect>
                                  </p:childTnLst>
                                </p:cTn>
                              </p:par>
                              <p:par>
                                <p:cTn id="14" presetID="22" presetClass="entr" presetSubtype="4" fill="hold" grpId="0" nodeType="withEffect">
                                  <p:stCondLst>
                                    <p:cond delay="25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E0E8A31-CF49-9501-C6AD-F19D36A81A2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B45A8F8-0C8D-079E-BB33-06587B66F7C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4F3F0E5-3779-5AEE-532B-401ED43EC55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cs typeface="+mj-cs"/>
              </a:rPr>
              <a:t>2. البث المُباشِر في الإنتاج الميداني:</a:t>
            </a:r>
          </a:p>
        </p:txBody>
      </p:sp>
      <p:sp>
        <p:nvSpPr>
          <p:cNvPr id="10" name="TextBox 9">
            <a:extLst>
              <a:ext uri="{FF2B5EF4-FFF2-40B4-BE49-F238E27FC236}">
                <a16:creationId xmlns:a16="http://schemas.microsoft.com/office/drawing/2014/main" id="{FF4AAB1E-0CAA-83DC-F487-71F873DD199C}"/>
              </a:ext>
            </a:extLst>
          </p:cNvPr>
          <p:cNvSpPr txBox="1"/>
          <p:nvPr/>
        </p:nvSpPr>
        <p:spPr>
          <a:xfrm>
            <a:off x="3516451" y="1681806"/>
            <a:ext cx="7738185" cy="4585871"/>
          </a:xfrm>
          <a:prstGeom prst="rect">
            <a:avLst/>
          </a:prstGeom>
          <a:noFill/>
        </p:spPr>
        <p:txBody>
          <a:bodyPr wrap="square">
            <a:spAutoFit/>
          </a:bodyPr>
          <a:lstStyle/>
          <a:p>
            <a:pPr algn="just" rtl="1"/>
            <a:r>
              <a:rPr lang="ar-EG" sz="3200" b="1" dirty="0">
                <a:solidFill>
                  <a:schemeClr val="accent1"/>
                </a:solidFill>
                <a:effectLst>
                  <a:outerShdw blurRad="38100" dist="38100" dir="2700000" algn="tl">
                    <a:srgbClr val="000000">
                      <a:alpha val="43137"/>
                    </a:srgbClr>
                  </a:outerShdw>
                </a:effectLst>
              </a:rPr>
              <a:t>البث المُباشِر في الإنتاج الميداني</a:t>
            </a:r>
            <a:r>
              <a:rPr lang="en-US" sz="3200" b="1" dirty="0">
                <a:solidFill>
                  <a:schemeClr val="accent1"/>
                </a:solidFill>
                <a:effectLst>
                  <a:outerShdw blurRad="38100" dist="38100" dir="2700000" algn="tl">
                    <a:srgbClr val="000000">
                      <a:alpha val="43137"/>
                    </a:srgbClr>
                  </a:outerShdw>
                </a:effectLst>
              </a:rPr>
              <a:t>:</a:t>
            </a:r>
            <a:r>
              <a:rPr lang="ar-EG" sz="3200" b="1" dirty="0">
                <a:solidFill>
                  <a:schemeClr val="accent1"/>
                </a:solidFill>
                <a:effectLst>
                  <a:outerShdw blurRad="38100" dist="38100" dir="2700000" algn="tl">
                    <a:srgbClr val="000000">
                      <a:alpha val="43137"/>
                    </a:srgbClr>
                  </a:outerShdw>
                </a:effectLst>
              </a:rPr>
              <a:t> </a:t>
            </a:r>
          </a:p>
          <a:p>
            <a:pPr marL="342900" indent="-342900" algn="just" rtl="1">
              <a:buFont typeface="Arial" panose="020B0604020202020204" pitchFamily="34" charset="0"/>
              <a:buChar char="•"/>
            </a:pPr>
            <a:r>
              <a:rPr lang="ar-EG" sz="2000" dirty="0"/>
              <a:t>في العصر الرقمي، لم يعد البث المُباشِر مقتصرًا على القنوات التلفزيونية الكُبرى ذات الإمكانيات الضخمة، بل أصبح متاحًا للأفراد والمؤسسات الصغيرة عبر منصات التواصل الاجتماعي </a:t>
            </a:r>
            <a:r>
              <a:rPr lang="ar-EG" sz="2000" u="sng" dirty="0"/>
              <a:t>مثل:</a:t>
            </a:r>
            <a:r>
              <a:rPr lang="ar-EG" sz="2000" dirty="0"/>
              <a:t> </a:t>
            </a:r>
            <a:r>
              <a:rPr lang="ar-EG" sz="2000" b="1" dirty="0"/>
              <a:t>فيسبوك، </a:t>
            </a:r>
            <a:r>
              <a:rPr lang="ar-EG" sz="2000" dirty="0"/>
              <a:t>و</a:t>
            </a:r>
            <a:r>
              <a:rPr lang="ar-EG" sz="2000" b="1" dirty="0"/>
              <a:t>يوتيوب، </a:t>
            </a:r>
            <a:r>
              <a:rPr lang="ar-EG" sz="2000" dirty="0" err="1"/>
              <a:t>و</a:t>
            </a:r>
            <a:r>
              <a:rPr lang="ar-EG" sz="2000" b="1" dirty="0" err="1"/>
              <a:t>إنستجرام</a:t>
            </a:r>
            <a:r>
              <a:rPr lang="ar-EG" sz="2000" b="1" dirty="0"/>
              <a:t>، </a:t>
            </a:r>
            <a:r>
              <a:rPr lang="ar-EG" sz="2000" dirty="0"/>
              <a:t>و</a:t>
            </a:r>
            <a:r>
              <a:rPr lang="ar-EG" sz="2000" b="1" dirty="0"/>
              <a:t>تيك توك</a:t>
            </a:r>
            <a:r>
              <a:rPr lang="ar-EG" sz="2000" dirty="0"/>
              <a:t>.</a:t>
            </a:r>
          </a:p>
          <a:p>
            <a:pPr marL="342900" indent="-342900" algn="just" rtl="1">
              <a:buFont typeface="Arial" panose="020B0604020202020204" pitchFamily="34" charset="0"/>
              <a:buChar char="•"/>
            </a:pPr>
            <a:r>
              <a:rPr lang="ar-EG" sz="2000" dirty="0"/>
              <a:t>وقد أحدثت هذه الظاهرة تحوّلًا جذريًا في طبيعة الإعلام، إذ أصبح بإمكان أي صحفي أو مؤسسة إعلامية أن تنقل الحدث لحظة وقوعه، وتتفاعل مع الجمهور بشكل فوري، وبأقل التكاليف مُقارنة بالبث التقليدي.</a:t>
            </a:r>
          </a:p>
          <a:p>
            <a:pPr algn="just" rtl="1"/>
            <a:endParaRPr lang="ar-EG" sz="1000" dirty="0"/>
          </a:p>
          <a:p>
            <a:pPr algn="just" rtl="1"/>
            <a:r>
              <a:rPr lang="ar-EG" sz="2000" b="1" dirty="0">
                <a:solidFill>
                  <a:schemeClr val="accent1"/>
                </a:solidFill>
                <a:effectLst>
                  <a:outerShdw blurRad="38100" dist="38100" dir="2700000" algn="tl">
                    <a:srgbClr val="000000">
                      <a:alpha val="43137"/>
                    </a:srgbClr>
                  </a:outerShdw>
                </a:effectLst>
              </a:rPr>
              <a:t>أهمية البث المُباشِر عبر وسائل التواصل الاجتماعي (</a:t>
            </a:r>
            <a:r>
              <a:rPr lang="en-US" sz="2000" b="1" dirty="0">
                <a:solidFill>
                  <a:schemeClr val="accent1"/>
                </a:solidFill>
                <a:effectLst>
                  <a:outerShdw blurRad="38100" dist="38100" dir="2700000" algn="tl">
                    <a:srgbClr val="000000">
                      <a:alpha val="43137"/>
                    </a:srgbClr>
                  </a:outerShdw>
                </a:effectLst>
              </a:rPr>
              <a:t>Live</a:t>
            </a:r>
            <a:r>
              <a:rPr lang="ar-EG" sz="2000" b="1" dirty="0">
                <a:solidFill>
                  <a:schemeClr val="accent1"/>
                </a:solidFill>
                <a:effectLst>
                  <a:outerShdw blurRad="38100" dist="38100" dir="2700000" algn="tl">
                    <a:srgbClr val="000000">
                      <a:alpha val="43137"/>
                    </a:srgbClr>
                  </a:outerShdw>
                </a:effectLst>
              </a:rPr>
              <a:t>) في الإنتاج الميداني:</a:t>
            </a:r>
            <a:endParaRPr lang="ar-EG" sz="2000" dirty="0">
              <a:solidFill>
                <a:schemeClr val="accent1"/>
              </a:solidFill>
              <a:effectLst>
                <a:outerShdw blurRad="38100" dist="38100" dir="2700000" algn="tl">
                  <a:srgbClr val="000000">
                    <a:alpha val="43137"/>
                  </a:srgbClr>
                </a:outerShdw>
              </a:effectLst>
            </a:endParaRPr>
          </a:p>
          <a:p>
            <a:pPr marL="342900" indent="-342900" algn="just" rtl="1">
              <a:buFont typeface="Wingdings" panose="05000000000000000000" pitchFamily="2" charset="2"/>
              <a:buChar char="§"/>
            </a:pPr>
            <a:r>
              <a:rPr lang="ar-EG" sz="2000" dirty="0"/>
              <a:t>يتيح الوصول الفوري للجمهور دون وسيط.</a:t>
            </a:r>
          </a:p>
          <a:p>
            <a:pPr marL="342900" indent="-342900" algn="just" rtl="1">
              <a:buFont typeface="Wingdings" panose="05000000000000000000" pitchFamily="2" charset="2"/>
              <a:buChar char="§"/>
            </a:pPr>
            <a:r>
              <a:rPr lang="ar-EG" sz="2000" dirty="0"/>
              <a:t>يعزز التفاعل المُباشِر عبر التعليقات والأسئلة.</a:t>
            </a:r>
          </a:p>
          <a:p>
            <a:pPr marL="342900" indent="-342900" algn="just" rtl="1">
              <a:buFont typeface="Wingdings" panose="05000000000000000000" pitchFamily="2" charset="2"/>
              <a:buChar char="§"/>
            </a:pPr>
            <a:r>
              <a:rPr lang="ar-EG" sz="2000" dirty="0"/>
              <a:t>يوفّر أداة فعّالة للتغطيات الميدانية السريعة </a:t>
            </a:r>
            <a:r>
              <a:rPr lang="ar-EG" sz="2000" u="sng" dirty="0"/>
              <a:t>مثل:</a:t>
            </a:r>
            <a:r>
              <a:rPr lang="ar-EG" sz="2000" dirty="0"/>
              <a:t> الأحداث السياسية، والكوارث الطبيعية، والفعاليات الرياضية، والحوارات الميدانية، وغيرها.</a:t>
            </a:r>
          </a:p>
          <a:p>
            <a:pPr marL="342900" indent="-342900" algn="just" rtl="1">
              <a:buFont typeface="Wingdings" panose="05000000000000000000" pitchFamily="2" charset="2"/>
              <a:buChar char="§"/>
            </a:pPr>
            <a:r>
              <a:rPr lang="ar-EG" sz="2000" dirty="0"/>
              <a:t>يساهم في زيادة المصداقية، إذ يشاهد الجمهور الحدث كما هو في لحظته.</a:t>
            </a:r>
          </a:p>
        </p:txBody>
      </p:sp>
      <p:pic>
        <p:nvPicPr>
          <p:cNvPr id="3" name="Picture 2" descr="A person holding a cell phone&#10;&#10;AI-generated content may be incorrect.">
            <a:extLst>
              <a:ext uri="{FF2B5EF4-FFF2-40B4-BE49-F238E27FC236}">
                <a16:creationId xmlns:a16="http://schemas.microsoft.com/office/drawing/2014/main" id="{61EC3132-9CC0-7499-CC44-C8B452F551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1103" y="2197013"/>
            <a:ext cx="2450212" cy="367531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42126628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FCBF24F-C715-BB7C-9396-945B9A88A326}"/>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81D08B8-1454-A92F-479E-693BD71B06E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1A97D44-9C98-A5F6-BF66-B82DB98A8D87}"/>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1371A1A5-90E9-EDA8-B676-E08D491B9983}"/>
              </a:ext>
            </a:extLst>
          </p:cNvPr>
          <p:cNvSpPr txBox="1"/>
          <p:nvPr/>
        </p:nvSpPr>
        <p:spPr>
          <a:xfrm>
            <a:off x="3446092" y="1768936"/>
            <a:ext cx="7935027" cy="4339650"/>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خصائص البث المُباشِر عبر وسائل التواصل الاجتماعي (</a:t>
            </a:r>
            <a:r>
              <a:rPr lang="en-US" sz="2000" b="1" dirty="0">
                <a:solidFill>
                  <a:schemeClr val="accent1"/>
                </a:solidFill>
                <a:effectLst>
                  <a:outerShdw blurRad="38100" dist="38100" dir="2700000" algn="tl">
                    <a:srgbClr val="000000">
                      <a:alpha val="43137"/>
                    </a:srgbClr>
                  </a:outerShdw>
                </a:effectLst>
              </a:rPr>
              <a:t>Live</a:t>
            </a:r>
            <a:r>
              <a:rPr lang="ar-EG" sz="2000" b="1" dirty="0">
                <a:solidFill>
                  <a:schemeClr val="accent1"/>
                </a:solidFill>
                <a:effectLst>
                  <a:outerShdw blurRad="38100" dist="38100" dir="2700000" algn="tl">
                    <a:srgbClr val="000000">
                      <a:alpha val="43137"/>
                    </a:srgbClr>
                  </a:outerShdw>
                </a:effectLst>
              </a:rPr>
              <a:t>):</a:t>
            </a:r>
          </a:p>
          <a:p>
            <a:pPr algn="just" rtl="1"/>
            <a:endParaRPr lang="en-US" sz="1200" b="1" dirty="0"/>
          </a:p>
          <a:p>
            <a:pPr marL="457200" indent="-457200" algn="just" rtl="1">
              <a:buFont typeface="+mj-lt"/>
              <a:buAutoNum type="arabicParenR"/>
            </a:pPr>
            <a:r>
              <a:rPr lang="ar-EG" sz="2000" b="1" dirty="0"/>
              <a:t>النقل الحي والفوري للأحداث: </a:t>
            </a:r>
            <a:r>
              <a:rPr lang="ar-SA" sz="2000" dirty="0"/>
              <a:t>يتميز البث المُباشِر بإمكانية عرض الأحداث لحظة وقوعها</a:t>
            </a:r>
            <a:r>
              <a:rPr lang="en-US" sz="2000" dirty="0"/>
              <a:t>.</a:t>
            </a:r>
          </a:p>
          <a:p>
            <a:pPr marL="800100" lvl="1"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SA" sz="2000" dirty="0"/>
              <a:t>أثناء الزلازل أو الكوارث الطبيعية، يقوم الصحفي أو حتى الأفراد ببث الأحداث فورًا على فيسبوك أو </a:t>
            </a:r>
            <a:r>
              <a:rPr lang="en-US" sz="2000" dirty="0"/>
              <a:t>X</a:t>
            </a:r>
            <a:r>
              <a:rPr lang="ar-SA" sz="2000" dirty="0"/>
              <a:t>، وهو ما يمنح الجمهور تجربة </a:t>
            </a:r>
            <a:r>
              <a:rPr lang="ar-SA" sz="2000" dirty="0">
                <a:effectLst>
                  <a:outerShdw blurRad="38100" dist="38100" dir="2700000" algn="tl">
                    <a:srgbClr val="000000">
                      <a:alpha val="43137"/>
                    </a:srgbClr>
                  </a:outerShdw>
                </a:effectLst>
              </a:rPr>
              <a:t>"شاهد العيان</a:t>
            </a:r>
            <a:r>
              <a:rPr lang="en-US" sz="2000" dirty="0">
                <a:effectLst>
                  <a:outerShdw blurRad="38100" dist="38100" dir="2700000" algn="tl">
                    <a:srgbClr val="000000">
                      <a:alpha val="43137"/>
                    </a:srgbClr>
                  </a:outerShdw>
                </a:effectLst>
              </a:rPr>
              <a:t>"</a:t>
            </a:r>
            <a:r>
              <a:rPr lang="ar-EG" sz="2000" dirty="0"/>
              <a:t>.</a:t>
            </a:r>
            <a:endParaRPr lang="en-US" sz="2000" dirty="0"/>
          </a:p>
          <a:p>
            <a:pPr lvl="1" algn="just" rtl="1"/>
            <a:endParaRPr lang="ar-EG" sz="800" dirty="0"/>
          </a:p>
          <a:p>
            <a:pPr marL="457200" indent="-457200" algn="just" rtl="1">
              <a:buFont typeface="+mj-lt"/>
              <a:buAutoNum type="arabicParenR"/>
            </a:pPr>
            <a:r>
              <a:rPr lang="ar-EG" sz="2000" b="1" dirty="0"/>
              <a:t>التفاعل اللحظي مع الجمهور: </a:t>
            </a:r>
            <a:r>
              <a:rPr lang="ar-EG" sz="2000" dirty="0"/>
              <a:t>المشاهدون لا يكتفون بالمشاهدة، بل يمكنهم التعليق وطرح الأسئلة والتصويت والمشاركة أثناء المشاهدة (</a:t>
            </a:r>
            <a:r>
              <a:rPr lang="en-US" sz="2000" dirty="0"/>
              <a:t>Real-Time Engagement</a:t>
            </a:r>
            <a:r>
              <a:rPr lang="ar-EG" sz="2000" dirty="0"/>
              <a:t>).</a:t>
            </a:r>
          </a:p>
          <a:p>
            <a:pPr marL="800100" lvl="1"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بعض برامج الحوارات الحية عبر فيسبوك أو </a:t>
            </a:r>
            <a:r>
              <a:rPr lang="ar-EG" sz="2000" dirty="0" err="1"/>
              <a:t>إنستجرام</a:t>
            </a:r>
            <a:r>
              <a:rPr lang="ar-EG" sz="2000" dirty="0"/>
              <a:t>، حيث يشارك الجمهور مُباشرة في صياغة مسار الحوار مع الضيف.</a:t>
            </a:r>
          </a:p>
          <a:p>
            <a:pPr lvl="1" algn="just" rtl="1"/>
            <a:endParaRPr lang="ar-EG" sz="800" dirty="0"/>
          </a:p>
          <a:p>
            <a:pPr marL="457200" indent="-457200" algn="just" rtl="1">
              <a:buFont typeface="+mj-lt"/>
              <a:buAutoNum type="arabicParenR"/>
            </a:pPr>
            <a:r>
              <a:rPr lang="ar-SA" sz="2000" b="1" dirty="0"/>
              <a:t>ا</a:t>
            </a:r>
            <a:r>
              <a:rPr lang="ar-EG" sz="2000" b="1" dirty="0"/>
              <a:t>لا</a:t>
            </a:r>
            <a:r>
              <a:rPr lang="ar-SA" sz="2000" b="1" dirty="0"/>
              <a:t>نتشار </a:t>
            </a:r>
            <a:r>
              <a:rPr lang="ar-EG" sz="2000" b="1" dirty="0"/>
              <a:t>ال</a:t>
            </a:r>
            <a:r>
              <a:rPr lang="ar-SA" sz="2000" b="1" dirty="0"/>
              <a:t>أوسع</a:t>
            </a:r>
            <a:r>
              <a:rPr lang="ar-EG" sz="2000" b="1" dirty="0"/>
              <a:t> (</a:t>
            </a:r>
            <a:r>
              <a:rPr lang="en-US" sz="2000" b="1" dirty="0"/>
              <a:t>Organic Reach</a:t>
            </a:r>
            <a:r>
              <a:rPr lang="ar-EG" sz="2000" b="1" dirty="0"/>
              <a:t>): </a:t>
            </a:r>
            <a:r>
              <a:rPr lang="ar-EG" sz="2000" dirty="0"/>
              <a:t>منصات مثل فيسبوك ويوتيوب تعطي أولوية لانتشار الفيديوهات المُباشرة، ما يزيد فرص الوصول لملايين المشاهدين.</a:t>
            </a:r>
            <a:r>
              <a:rPr lang="ar-SA" sz="2000" dirty="0"/>
              <a:t> هذا يعزز فرص المؤسسات الإعلامية أو الأفراد في الوصول إلى جمهور أوسع دون تكاليف إضافية</a:t>
            </a:r>
            <a:r>
              <a:rPr lang="ar-EG" sz="2000" dirty="0"/>
              <a:t>،</a:t>
            </a:r>
            <a:r>
              <a:rPr lang="ar-SA" sz="2000" dirty="0"/>
              <a:t> كما يعزز ولاء الجمهور للمنصة أو المؤسسة التي تقدم البث</a:t>
            </a:r>
            <a:r>
              <a:rPr lang="en-US" sz="2000" dirty="0"/>
              <a:t>.</a:t>
            </a:r>
          </a:p>
        </p:txBody>
      </p:sp>
      <p:pic>
        <p:nvPicPr>
          <p:cNvPr id="9" name="Picture 8">
            <a:extLst>
              <a:ext uri="{FF2B5EF4-FFF2-40B4-BE49-F238E27FC236}">
                <a16:creationId xmlns:a16="http://schemas.microsoft.com/office/drawing/2014/main" id="{E6446F55-2446-0138-0292-D2F8FA4073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2" y="2599527"/>
            <a:ext cx="1960024" cy="29400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2930724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F9036538-BA95-C150-A378-9613349EB51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0A8CAA3-2F74-4BD6-E60C-A0BBF2D21E9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7DF11F2-D2B3-D6BE-6207-A46D4716E65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2A40E4B6-F6D1-B3AB-2FC9-FBC7BB8CD2C2}"/>
              </a:ext>
            </a:extLst>
          </p:cNvPr>
          <p:cNvSpPr txBox="1"/>
          <p:nvPr/>
        </p:nvSpPr>
        <p:spPr>
          <a:xfrm>
            <a:off x="3596231" y="1829094"/>
            <a:ext cx="7793880" cy="4247317"/>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أهم دوافع المُشاهدين لمُتابعة البث المُباشِر عبر وسائل التواصل الاجتماعي:</a:t>
            </a:r>
          </a:p>
          <a:p>
            <a:pPr algn="just" rtl="1"/>
            <a:endParaRPr lang="ar-EG" sz="1000" b="1" dirty="0"/>
          </a:p>
          <a:p>
            <a:pPr marL="457200" indent="-457200" algn="just" rtl="1">
              <a:buFont typeface="+mj-lt"/>
              <a:buAutoNum type="arabicParenR"/>
            </a:pPr>
            <a:r>
              <a:rPr lang="ar-EG" sz="2000" b="1" dirty="0"/>
              <a:t>الترفيه والتسلية: </a:t>
            </a:r>
            <a:endParaRPr lang="ar-EG" sz="2000" dirty="0"/>
          </a:p>
          <a:p>
            <a:pPr marL="800100" lvl="1" indent="-342900" algn="just" rtl="1">
              <a:buFont typeface="Arial" panose="020B0604020202020204" pitchFamily="34" charset="0"/>
              <a:buChar char="•"/>
            </a:pPr>
            <a:r>
              <a:rPr lang="ar-EG" sz="2000" dirty="0"/>
              <a:t>كثير من المستخدمين يشاهدون البث المُباشِر كوسيلة للمتعة وتخفيف التوتر.</a:t>
            </a:r>
          </a:p>
          <a:p>
            <a:pPr marL="800100" lvl="1"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متابعة بث مُباشِر لحفل غنائي عالمي عبر يوتيوب.</a:t>
            </a:r>
          </a:p>
          <a:p>
            <a:pPr lvl="1" algn="just" rtl="1"/>
            <a:endParaRPr lang="ar-EG" sz="1000" dirty="0"/>
          </a:p>
          <a:p>
            <a:pPr marL="457200" indent="-457200" algn="just" rtl="1">
              <a:buFont typeface="+mj-lt"/>
              <a:buAutoNum type="arabicParenR"/>
            </a:pPr>
            <a:r>
              <a:rPr lang="ar-EG" sz="2000" b="1" dirty="0"/>
              <a:t>التفاعل الاجتماعي:</a:t>
            </a:r>
            <a:endParaRPr lang="ar-EG" sz="2000" dirty="0"/>
          </a:p>
          <a:p>
            <a:pPr marL="800100" lvl="1" indent="-342900" algn="just" rtl="1">
              <a:buFont typeface="Arial" panose="020B0604020202020204" pitchFamily="34" charset="0"/>
              <a:buChar char="•"/>
            </a:pPr>
            <a:r>
              <a:rPr lang="ar-EG" sz="2000" dirty="0"/>
              <a:t>يشكّل التفاعل مع المذيع والضيوف دافعًا رئيسًا، ولاسيّما لدى الجُمهور الذين يرغبون في الحصول على إجابات فورية على تساؤلاتهم.</a:t>
            </a:r>
          </a:p>
          <a:p>
            <a:pPr marL="800100" lvl="1"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بث مُباشِر عبر فيسبوك يتيح للجمهور التصويت على موضوع النقاش.</a:t>
            </a:r>
          </a:p>
          <a:p>
            <a:pPr lvl="1" algn="just" rtl="1"/>
            <a:endParaRPr lang="ar-EG" sz="1000" dirty="0"/>
          </a:p>
          <a:p>
            <a:pPr marL="457200" indent="-457200" algn="just" rtl="1">
              <a:buFont typeface="+mj-lt"/>
              <a:buAutoNum type="arabicParenR"/>
            </a:pPr>
            <a:r>
              <a:rPr lang="ar-EG" sz="2000" b="1" dirty="0"/>
              <a:t>اتخاذ القرارات الشرائية:</a:t>
            </a:r>
            <a:endParaRPr lang="ar-EG" sz="2000" dirty="0"/>
          </a:p>
          <a:p>
            <a:pPr marL="800100" lvl="1" indent="-342900" algn="just" rtl="1">
              <a:buFont typeface="Arial" panose="020B0604020202020204" pitchFamily="34" charset="0"/>
              <a:buChar char="•"/>
            </a:pPr>
            <a:r>
              <a:rPr lang="ar-EG" sz="2000" dirty="0"/>
              <a:t>البث المُباشِر أصبح أداة تسويق فعّالة، إذ يرى المُستهلك المنتج في بث حي، يُمكنه من التفاعل مع البائع أو المؤثر، </a:t>
            </a:r>
            <a:r>
              <a:rPr lang="ar-SA" sz="2000" dirty="0"/>
              <a:t>وطرح الأسئلة حول المنتج قبل شرائه</a:t>
            </a:r>
            <a:r>
              <a:rPr lang="ar-EG" sz="2000" dirty="0"/>
              <a:t>.</a:t>
            </a:r>
          </a:p>
          <a:p>
            <a:pPr marL="800100" lvl="1"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en-US" sz="2000" dirty="0"/>
              <a:t>Live Shopping" </a:t>
            </a:r>
            <a:r>
              <a:rPr lang="ar-EG" sz="2000" dirty="0"/>
              <a:t>" على تيك توك حيث يشتري الجمهور المنتجات أثناء البث.</a:t>
            </a:r>
          </a:p>
        </p:txBody>
      </p:sp>
      <p:pic>
        <p:nvPicPr>
          <p:cNvPr id="3" name="Picture 2">
            <a:extLst>
              <a:ext uri="{FF2B5EF4-FFF2-40B4-BE49-F238E27FC236}">
                <a16:creationId xmlns:a16="http://schemas.microsoft.com/office/drawing/2014/main" id="{A59778FD-BC20-76EB-3397-0087F0589C1A}"/>
              </a:ext>
            </a:extLst>
          </p:cNvPr>
          <p:cNvPicPr>
            <a:picLocks noChangeAspect="1"/>
          </p:cNvPicPr>
          <p:nvPr/>
        </p:nvPicPr>
        <p:blipFill>
          <a:blip r:embed="rId4"/>
          <a:stretch>
            <a:fillRect/>
          </a:stretch>
        </p:blipFill>
        <p:spPr>
          <a:xfrm>
            <a:off x="876556" y="2252246"/>
            <a:ext cx="2442492" cy="366373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5585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89A8575-1F3C-D02D-015F-7174B4706F5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A8DE0B5-7B02-5DAF-87D1-EDCC7CFC30B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E1D5581-A661-4C97-2616-A14B9DE8FFF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D3D5B149-80FA-E844-4ECB-19DA9B7270F9}"/>
              </a:ext>
            </a:extLst>
          </p:cNvPr>
          <p:cNvSpPr txBox="1"/>
          <p:nvPr/>
        </p:nvSpPr>
        <p:spPr>
          <a:xfrm>
            <a:off x="4654502" y="2099658"/>
            <a:ext cx="6639355" cy="3639458"/>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الاستخدامات العملية للبث المُباشِر عبر وسائل التواصل الاجتماعي:</a:t>
            </a:r>
          </a:p>
          <a:p>
            <a:pPr algn="just" rtl="1"/>
            <a:endParaRPr lang="ar-EG" sz="2000" b="1" dirty="0">
              <a:solidFill>
                <a:schemeClr val="accent1"/>
              </a:solidFill>
              <a:effectLst>
                <a:outerShdw blurRad="38100" dist="38100" dir="2700000" algn="tl">
                  <a:srgbClr val="000000">
                    <a:alpha val="43137"/>
                  </a:srgbClr>
                </a:outerShdw>
              </a:effectLst>
            </a:endParaRPr>
          </a:p>
          <a:p>
            <a:pPr marL="457200" indent="-457200" algn="just" rtl="1">
              <a:buFont typeface="+mj-lt"/>
              <a:buAutoNum type="arabicParenR"/>
            </a:pPr>
            <a:r>
              <a:rPr lang="ar-EG" sz="2000" b="1" dirty="0"/>
              <a:t>الأخبار العاجلة (</a:t>
            </a:r>
            <a:r>
              <a:rPr lang="en-US" sz="2000" b="1" dirty="0"/>
              <a:t>Breaking News</a:t>
            </a:r>
            <a:r>
              <a:rPr lang="ar-EG" sz="2000" b="1" dirty="0"/>
              <a:t>):</a:t>
            </a:r>
          </a:p>
          <a:p>
            <a:pPr marL="457200" indent="-457200" algn="just" rtl="1">
              <a:buFont typeface="+mj-lt"/>
              <a:buAutoNum type="arabicParenR"/>
            </a:pPr>
            <a:endParaRPr lang="ar-EG" sz="1000" b="1" dirty="0"/>
          </a:p>
          <a:p>
            <a:pPr marL="342900" indent="-342900" algn="just" rtl="1">
              <a:buFont typeface="Arial" panose="020B0604020202020204" pitchFamily="34" charset="0"/>
              <a:buChar char="•"/>
            </a:pPr>
            <a:r>
              <a:rPr lang="ar-EG" sz="2000" dirty="0"/>
              <a:t>يُعدّ نقل الأخبار فور حدوثها من أهم تطبيقات البث المُباشِر، حيث يمنح الجمهور فرصة متابعة الأحداث لحظة بلحظة، دون وسيط تقليدي.</a:t>
            </a:r>
          </a:p>
          <a:p>
            <a:pPr marL="342900" indent="-342900" algn="just" rtl="1">
              <a:buFont typeface="Arial" panose="020B0604020202020204" pitchFamily="34" charset="0"/>
              <a:buChar char="•"/>
            </a:pPr>
            <a:r>
              <a:rPr lang="ar-EG" sz="2000" dirty="0"/>
              <a:t>ويُستخدم بكثرة في تغطية المُظاهرات أو الكوارث أو الأحداث المفاجئة.</a:t>
            </a:r>
          </a:p>
          <a:p>
            <a:pPr algn="just" rtl="1"/>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اعتمدت قناة </a:t>
            </a:r>
            <a:r>
              <a:rPr lang="ar-EG" sz="2000" dirty="0">
                <a:effectLst>
                  <a:outerShdw blurRad="38100" dist="38100" dir="2700000" algn="tl">
                    <a:srgbClr val="000000">
                      <a:alpha val="43137"/>
                    </a:srgbClr>
                  </a:outerShdw>
                </a:effectLst>
              </a:rPr>
              <a:t>الجزيرة مُباشِر </a:t>
            </a:r>
            <a:r>
              <a:rPr lang="ar-EG" sz="2000" dirty="0"/>
              <a:t>على التغطيات الحية أثناء ثورات "الربيع العربي"، مما جعلها أداة رئيسة في نقل الصورة الميدانية مُباشرة للجمهور.</a:t>
            </a:r>
          </a:p>
          <a:p>
            <a:pPr marL="342900" indent="-342900" algn="just" rtl="1">
              <a:buFont typeface="Wingdings" panose="05000000000000000000" pitchFamily="2" charset="2"/>
              <a:buChar char="ü"/>
            </a:pPr>
            <a:r>
              <a:rPr lang="ar-EG" sz="2000" dirty="0"/>
              <a:t>وكذلك توجد قنوات للبث الحي عبر يوتيوب لمُختلف القنوات العربية والعالمية مثل الجزيرة للبث الحي و</a:t>
            </a:r>
            <a:r>
              <a:rPr lang="en-US" sz="2000" b="1" dirty="0"/>
              <a:t>BBC News Arabic Live</a:t>
            </a:r>
            <a:r>
              <a:rPr lang="ar-EG" sz="2000" dirty="0"/>
              <a:t>.</a:t>
            </a:r>
          </a:p>
        </p:txBody>
      </p:sp>
      <p:sp>
        <p:nvSpPr>
          <p:cNvPr id="6" name="TextBox 5">
            <a:extLst>
              <a:ext uri="{FF2B5EF4-FFF2-40B4-BE49-F238E27FC236}">
                <a16:creationId xmlns:a16="http://schemas.microsoft.com/office/drawing/2014/main" id="{B03254D8-937B-A324-E34A-6DDEC882F1E1}"/>
              </a:ext>
            </a:extLst>
          </p:cNvPr>
          <p:cNvSpPr txBox="1"/>
          <p:nvPr/>
        </p:nvSpPr>
        <p:spPr>
          <a:xfrm>
            <a:off x="763111" y="5149684"/>
            <a:ext cx="3427670" cy="276999"/>
          </a:xfrm>
          <a:prstGeom prst="rect">
            <a:avLst/>
          </a:prstGeom>
          <a:noFill/>
          <a:ln w="19050">
            <a:solidFill>
              <a:srgbClr val="C00000"/>
            </a:solidFill>
          </a:ln>
        </p:spPr>
        <p:txBody>
          <a:bodyPr wrap="square">
            <a:spAutoFit/>
          </a:bodyPr>
          <a:lstStyle/>
          <a:p>
            <a:pPr algn="ctr"/>
            <a:r>
              <a:rPr lang="en-US" sz="1200" dirty="0">
                <a:hlinkClick r:id="rId4"/>
              </a:rPr>
              <a:t>https://www.youtube.com/watch?v=Q_OoLm57loM</a:t>
            </a:r>
            <a:endParaRPr lang="en-US" sz="1200" dirty="0"/>
          </a:p>
        </p:txBody>
      </p:sp>
      <p:pic>
        <p:nvPicPr>
          <p:cNvPr id="3" name="Picture 2">
            <a:extLst>
              <a:ext uri="{FF2B5EF4-FFF2-40B4-BE49-F238E27FC236}">
                <a16:creationId xmlns:a16="http://schemas.microsoft.com/office/drawing/2014/main" id="{BBFF6AF4-AD07-C40B-B5B1-BF65E118DC03}"/>
              </a:ext>
            </a:extLst>
          </p:cNvPr>
          <p:cNvPicPr>
            <a:picLocks noChangeAspect="1"/>
          </p:cNvPicPr>
          <p:nvPr/>
        </p:nvPicPr>
        <p:blipFill>
          <a:blip r:embed="rId5"/>
          <a:stretch>
            <a:fillRect/>
          </a:stretch>
        </p:blipFill>
        <p:spPr>
          <a:xfrm>
            <a:off x="603877" y="2543819"/>
            <a:ext cx="4318109" cy="241692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793822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89A8575-1F3C-D02D-015F-7174B4706F5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A8DE0B5-7B02-5DAF-87D1-EDCC7CFC30B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E1D5581-A661-4C97-2616-A14B9DE8FFF2}"/>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D3D5B149-80FA-E844-4ECB-19DA9B7270F9}"/>
              </a:ext>
            </a:extLst>
          </p:cNvPr>
          <p:cNvSpPr txBox="1"/>
          <p:nvPr/>
        </p:nvSpPr>
        <p:spPr>
          <a:xfrm>
            <a:off x="4228241" y="1910717"/>
            <a:ext cx="7072494" cy="3939540"/>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الاستخدامات العملية للبث المُباشِر عبر وسائل التواصل الاجتماعي:</a:t>
            </a:r>
            <a:endParaRPr lang="en-US" sz="2000" b="1" dirty="0">
              <a:solidFill>
                <a:schemeClr val="accent1"/>
              </a:solidFill>
              <a:effectLst>
                <a:outerShdw blurRad="38100" dist="38100" dir="2700000" algn="tl">
                  <a:srgbClr val="000000">
                    <a:alpha val="43137"/>
                  </a:srgbClr>
                </a:outerShdw>
              </a:effectLst>
            </a:endParaRPr>
          </a:p>
          <a:p>
            <a:pPr algn="just" rtl="1"/>
            <a:endParaRPr lang="ar-EG" sz="2000" b="1" dirty="0">
              <a:solidFill>
                <a:schemeClr val="accent1"/>
              </a:solidFill>
              <a:effectLst>
                <a:outerShdw blurRad="38100" dist="38100" dir="2700000" algn="tl">
                  <a:srgbClr val="000000">
                    <a:alpha val="43137"/>
                  </a:srgbClr>
                </a:outerShdw>
              </a:effectLst>
            </a:endParaRPr>
          </a:p>
          <a:p>
            <a:pPr algn="just" rtl="1"/>
            <a:r>
              <a:rPr lang="ar-EG" sz="2000" b="1" dirty="0"/>
              <a:t>2) الفعاليات الكُبرى (</a:t>
            </a:r>
            <a:r>
              <a:rPr lang="en-US" sz="2000" b="1" dirty="0"/>
              <a:t>Events</a:t>
            </a:r>
            <a:r>
              <a:rPr lang="ar-EG" sz="2000" b="1" dirty="0"/>
              <a:t>):</a:t>
            </a:r>
          </a:p>
          <a:p>
            <a:pPr algn="just" rtl="1"/>
            <a:endParaRPr lang="ar-EG" sz="1000" b="1" dirty="0"/>
          </a:p>
          <a:p>
            <a:pPr marL="342900" indent="-342900" algn="just" rtl="1">
              <a:buFont typeface="Arial" panose="020B0604020202020204" pitchFamily="34" charset="0"/>
              <a:buChar char="•"/>
            </a:pPr>
            <a:r>
              <a:rPr lang="ar-EG" sz="2000" dirty="0"/>
              <a:t>يُستخدم البث المُباشِر أيضًا في تغطية المؤتمرات، والحفلات، والمهرجانات، والبطولات الرياضية والثقافية.</a:t>
            </a:r>
          </a:p>
          <a:p>
            <a:pPr marL="342900" indent="-342900" algn="just" rtl="1">
              <a:buFont typeface="Arial" panose="020B0604020202020204" pitchFamily="34" charset="0"/>
              <a:buChar char="•"/>
            </a:pPr>
            <a:r>
              <a:rPr lang="ar-EG" sz="2000" dirty="0"/>
              <a:t>وهذا نظرًا لما يوفره من وصول واسع وفوري لجماهير محلية ودولية.</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البث المُباشِر لاحتفالية </a:t>
            </a:r>
            <a:r>
              <a:rPr lang="ar-EG" sz="2000" b="1" dirty="0"/>
              <a:t>موكب المومياوات الملكية في مصر (2021)</a:t>
            </a:r>
            <a:r>
              <a:rPr lang="ar-EG" sz="2000" dirty="0"/>
              <a:t>، والذي جذب اهتمامًا عالميًا وأظهر قدرة الإعلام الرقمي العربي على المُنافسة.</a:t>
            </a:r>
          </a:p>
          <a:p>
            <a:pPr marL="342900" indent="-342900" algn="just" rtl="1">
              <a:buFont typeface="Wingdings" panose="05000000000000000000" pitchFamily="2" charset="2"/>
              <a:buChar char="ü"/>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 آخر:</a:t>
            </a:r>
            <a:r>
              <a:rPr lang="ar-EG" sz="2000" dirty="0">
                <a:solidFill>
                  <a:schemeClr val="accent1"/>
                </a:solidFill>
              </a:rPr>
              <a:t> </a:t>
            </a:r>
            <a:r>
              <a:rPr lang="ar-EG" sz="2000" dirty="0"/>
              <a:t>البث المُباشِر لحفل افتتاح </a:t>
            </a:r>
            <a:r>
              <a:rPr lang="ar-EG" sz="2000" b="1" dirty="0"/>
              <a:t>كأس العالم في قطر (2022)</a:t>
            </a:r>
            <a:r>
              <a:rPr lang="ar-EG" sz="2000" dirty="0"/>
              <a:t>، حيث ساعد في نقل الأجواء مُباشرة لملايين المشاهدين حول العالم عبر المنصات الرقمية.</a:t>
            </a:r>
          </a:p>
        </p:txBody>
      </p:sp>
      <p:pic>
        <p:nvPicPr>
          <p:cNvPr id="3" name="Picture 2">
            <a:extLst>
              <a:ext uri="{FF2B5EF4-FFF2-40B4-BE49-F238E27FC236}">
                <a16:creationId xmlns:a16="http://schemas.microsoft.com/office/drawing/2014/main" id="{141DA8E1-9F3C-94C7-0947-DC2D4C921DD5}"/>
              </a:ext>
            </a:extLst>
          </p:cNvPr>
          <p:cNvPicPr>
            <a:picLocks noChangeAspect="1"/>
          </p:cNvPicPr>
          <p:nvPr/>
        </p:nvPicPr>
        <p:blipFill>
          <a:blip r:embed="rId4"/>
          <a:stretch>
            <a:fillRect/>
          </a:stretch>
        </p:blipFill>
        <p:spPr>
          <a:xfrm>
            <a:off x="618697" y="2837718"/>
            <a:ext cx="3905177" cy="274837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413687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8A8B06A-59CD-6B24-C7CC-F5EE05CC1D3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6861E38-8A77-A5CE-D0FE-7B297A541C5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826E6B3B-0B6D-3068-EAD5-6AD1BF656525}"/>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B0A70F4D-3B0E-A6DF-1390-2DD73D9CB2F4}"/>
              </a:ext>
            </a:extLst>
          </p:cNvPr>
          <p:cNvSpPr txBox="1"/>
          <p:nvPr/>
        </p:nvSpPr>
        <p:spPr>
          <a:xfrm>
            <a:off x="4792006" y="2135750"/>
            <a:ext cx="6522477" cy="3323987"/>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الاستخدامات العملية للبث المُباشِر عبر وسائل التواصل الاجتماعي:</a:t>
            </a:r>
          </a:p>
          <a:p>
            <a:pPr algn="r" rtl="1"/>
            <a:endParaRPr lang="ar-EG" sz="2000" b="1" dirty="0"/>
          </a:p>
          <a:p>
            <a:pPr algn="just" rtl="1"/>
            <a:r>
              <a:rPr lang="ar-EG" sz="2000" b="1" dirty="0"/>
              <a:t>3) المقابلات التفاعلية:</a:t>
            </a:r>
          </a:p>
          <a:p>
            <a:pPr algn="just" rtl="1"/>
            <a:endParaRPr lang="ar-EG" sz="1000" b="1" dirty="0"/>
          </a:p>
          <a:p>
            <a:pPr algn="just" rtl="1"/>
            <a:r>
              <a:rPr lang="ar-EG" sz="2000" dirty="0"/>
              <a:t>يمثل البث المُباشِر أداة فعّالة لإجراء مقابلات تتجاوز حدود الإعلام التقليدي، إذ يمكن للجمهور المشاركة المُباشِرة من خلال طرح الأسئلة والتعليقات أثناء الحوار. وهذا التفاعل يمنح المقابلات طابعًا أكثر ديناميكية ويعزز مصداقيتها.</a:t>
            </a:r>
          </a:p>
          <a:p>
            <a:pPr algn="just" rtl="1"/>
            <a:endParaRPr lang="ar-EG" sz="2000" dirty="0"/>
          </a:p>
          <a:p>
            <a:pPr marL="285750" indent="-28575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أجرت قناة </a:t>
            </a:r>
            <a:r>
              <a:rPr lang="en-US" sz="2000" b="1" dirty="0"/>
              <a:t>BBC</a:t>
            </a:r>
            <a:r>
              <a:rPr lang="ar-EG" sz="2000" b="1" dirty="0"/>
              <a:t> عربي</a:t>
            </a:r>
            <a:r>
              <a:rPr lang="ar-EG" sz="2000" dirty="0"/>
              <a:t> مقابلة مُباشِرة مع مسئول في منظمة الصحة العالمية بشأن متحوّر </a:t>
            </a:r>
            <a:r>
              <a:rPr lang="ar-EG" sz="2000" dirty="0" err="1"/>
              <a:t>أوميكرون</a:t>
            </a:r>
            <a:r>
              <a:rPr lang="ar-EG" sz="2000" dirty="0"/>
              <a:t>، حيث ساهم الجمهور في توجيه مسار النقاش من خلال طرح الأسئلة عبر التعليقات الفورية.</a:t>
            </a:r>
          </a:p>
        </p:txBody>
      </p:sp>
      <p:sp>
        <p:nvSpPr>
          <p:cNvPr id="3" name="TextBox 2">
            <a:extLst>
              <a:ext uri="{FF2B5EF4-FFF2-40B4-BE49-F238E27FC236}">
                <a16:creationId xmlns:a16="http://schemas.microsoft.com/office/drawing/2014/main" id="{EDB82164-FBF5-E4FD-6A7E-7529D6C4B908}"/>
              </a:ext>
            </a:extLst>
          </p:cNvPr>
          <p:cNvSpPr txBox="1"/>
          <p:nvPr/>
        </p:nvSpPr>
        <p:spPr>
          <a:xfrm>
            <a:off x="687977" y="5459737"/>
            <a:ext cx="3820886" cy="276999"/>
          </a:xfrm>
          <a:prstGeom prst="rect">
            <a:avLst/>
          </a:prstGeom>
          <a:noFill/>
          <a:ln w="19050">
            <a:solidFill>
              <a:srgbClr val="C00000"/>
            </a:solidFill>
          </a:ln>
        </p:spPr>
        <p:txBody>
          <a:bodyPr wrap="square">
            <a:spAutoFit/>
          </a:bodyPr>
          <a:lstStyle/>
          <a:p>
            <a:pPr algn="ctr"/>
            <a:r>
              <a:rPr lang="en-US" sz="1200" dirty="0">
                <a:hlinkClick r:id="rId4"/>
              </a:rPr>
              <a:t>https://www.youtube.com/watch?v=exTX1F8uQ64&amp;t=1s</a:t>
            </a:r>
            <a:endParaRPr lang="en-US" sz="1200" dirty="0"/>
          </a:p>
        </p:txBody>
      </p:sp>
      <p:pic>
        <p:nvPicPr>
          <p:cNvPr id="6" name="Picture 5">
            <a:extLst>
              <a:ext uri="{FF2B5EF4-FFF2-40B4-BE49-F238E27FC236}">
                <a16:creationId xmlns:a16="http://schemas.microsoft.com/office/drawing/2014/main" id="{AAEC5C23-61A3-0C5C-905B-E2B810BF9FFB}"/>
              </a:ext>
            </a:extLst>
          </p:cNvPr>
          <p:cNvPicPr>
            <a:picLocks noChangeAspect="1"/>
          </p:cNvPicPr>
          <p:nvPr/>
        </p:nvPicPr>
        <p:blipFill>
          <a:blip r:embed="rId5"/>
          <a:stretch>
            <a:fillRect/>
          </a:stretch>
        </p:blipFill>
        <p:spPr>
          <a:xfrm>
            <a:off x="572102" y="2540537"/>
            <a:ext cx="4556787" cy="255976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9322602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2A409992-CB94-2B2C-C79A-8A382016A64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4737C14-52AF-6339-E657-D01F635CCD3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E02C74DB-E5B0-6CC6-8D48-F94A6C630C3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6D57770B-E4EA-410C-BA31-89A0669A8E3F}"/>
              </a:ext>
            </a:extLst>
          </p:cNvPr>
          <p:cNvSpPr txBox="1"/>
          <p:nvPr/>
        </p:nvSpPr>
        <p:spPr>
          <a:xfrm>
            <a:off x="4792005" y="1952261"/>
            <a:ext cx="6598105" cy="3631763"/>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الاستخدامات العملية للبث المُباشِر عبر وسائل التواصل الاجتماعي:</a:t>
            </a:r>
          </a:p>
          <a:p>
            <a:pPr algn="r" rtl="1"/>
            <a:endParaRPr lang="ar-EG" sz="2000" b="1" dirty="0"/>
          </a:p>
          <a:p>
            <a:pPr algn="just" rtl="1"/>
            <a:r>
              <a:rPr lang="ar-EG" sz="2000" b="1" dirty="0"/>
              <a:t>4) التعليم والتدريب المُباشِر:</a:t>
            </a:r>
          </a:p>
          <a:p>
            <a:pPr algn="just" rtl="1"/>
            <a:endParaRPr lang="ar-EG" sz="1000" b="1" dirty="0"/>
          </a:p>
          <a:p>
            <a:pPr algn="just" rtl="1"/>
            <a:r>
              <a:rPr lang="ar-EG" sz="2000" dirty="0"/>
              <a:t>أصبح البث المُباشِر ركيزة أساسية في قطاع التعليم والتدريب، خاصة في ظل الأزمات العالمية مثل جائحة كورونا، حيث وفر وسيلة عملية لنقل المعرفة بشكل مُباشِر وتفاعلي للطلاب والمتدربين.</a:t>
            </a:r>
          </a:p>
          <a:p>
            <a:pPr algn="just" rtl="1"/>
            <a:endParaRPr lang="ar-EG" sz="2000" dirty="0"/>
          </a:p>
          <a:p>
            <a:pPr marL="285750" indent="-28575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اعتمدت بعض الجامعات العربية على البث المُباشِر عبر منصات يوتيوب وفيسبوك لنقل المحاضرات الافتراضية لطلابها أثناء فترة الجائحة، فضلًا عن </a:t>
            </a:r>
            <a:r>
              <a:rPr lang="ar-EG" sz="2000" dirty="0" err="1"/>
              <a:t>السيمنارات</a:t>
            </a:r>
            <a:r>
              <a:rPr lang="ar-EG" sz="2000" dirty="0"/>
              <a:t> والمُناقشات، مما ضمن استمرار العملية التعليمية رغم ظروف الإغلاق.</a:t>
            </a:r>
          </a:p>
        </p:txBody>
      </p:sp>
      <p:pic>
        <p:nvPicPr>
          <p:cNvPr id="3" name="Picture 2" descr="A person in headphones talking to a person on a computer&#10;&#10;AI-generated content may be incorrect.">
            <a:extLst>
              <a:ext uri="{FF2B5EF4-FFF2-40B4-BE49-F238E27FC236}">
                <a16:creationId xmlns:a16="http://schemas.microsoft.com/office/drawing/2014/main" id="{3CD9E91B-B034-99FF-5E92-B13D435F1F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2504" y="2791326"/>
            <a:ext cx="3377436" cy="225162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8197666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AFA15B7-DDCF-2159-749E-3606F60B84B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26D7BFE-52E6-6D01-096D-5BCC0FB1EAD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376CA4D7-AB31-3759-A73B-D8D827337AA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10" name="TextBox 9">
            <a:extLst>
              <a:ext uri="{FF2B5EF4-FFF2-40B4-BE49-F238E27FC236}">
                <a16:creationId xmlns:a16="http://schemas.microsoft.com/office/drawing/2014/main" id="{870227B2-9C57-89CF-0C16-DB3418D73D69}"/>
              </a:ext>
            </a:extLst>
          </p:cNvPr>
          <p:cNvSpPr txBox="1"/>
          <p:nvPr/>
        </p:nvSpPr>
        <p:spPr>
          <a:xfrm>
            <a:off x="4455121" y="1915012"/>
            <a:ext cx="6799515" cy="3385542"/>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2000" b="1" dirty="0">
              <a:solidFill>
                <a:schemeClr val="accent1"/>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dirty="0"/>
              <a:t>إن نجاح البث المُباشِر لا يتحقق بالضغط على زر واحد، بل يحتاج إلى إعداد مسبق وخطة تقنية متكاملة تضمن جودة البث واستمراريته، إضافةً إلى تحقيق التفاعل المطلوب مع الجمهور.</a:t>
            </a:r>
          </a:p>
          <a:p>
            <a:pPr marL="342900" indent="-342900" algn="just" rtl="1">
              <a:buFont typeface="Arial" panose="020B0604020202020204" pitchFamily="34" charset="0"/>
              <a:buChar char="•"/>
            </a:pPr>
            <a:endParaRPr lang="ar-EG" sz="2000" dirty="0"/>
          </a:p>
          <a:p>
            <a:pPr algn="just" rtl="1"/>
            <a:r>
              <a:rPr lang="ar-EG" sz="2000" u="sng" dirty="0"/>
              <a:t>وتتضمن خُطوات البث المُباشِر ما يلي:</a:t>
            </a:r>
          </a:p>
          <a:p>
            <a:pPr algn="just" rtl="1"/>
            <a:endParaRPr lang="ar-EG" sz="1600" u="sng" dirty="0"/>
          </a:p>
          <a:p>
            <a:pPr marL="457200" indent="-457200" algn="just" rtl="1">
              <a:buAutoNum type="arabicParenR"/>
            </a:pPr>
            <a:r>
              <a:rPr lang="ar-EG" sz="2000" b="1" dirty="0"/>
              <a:t>اختيار المنصة المناسبة:</a:t>
            </a:r>
          </a:p>
          <a:p>
            <a:pPr marL="342900" indent="-342900" algn="just" rtl="1">
              <a:buFont typeface="Arial" panose="020B0604020202020204" pitchFamily="34" charset="0"/>
              <a:buChar char="•"/>
            </a:pPr>
            <a:r>
              <a:rPr lang="ar-EG" sz="2000" dirty="0"/>
              <a:t>ويُعدّ الخطوة الأولى في عملية البث المُباشِر، حيث إن طبيعة المنصة تحدد مدى الوصول إلى الجمهور وجودة التفاعل.</a:t>
            </a:r>
          </a:p>
        </p:txBody>
      </p:sp>
      <p:pic>
        <p:nvPicPr>
          <p:cNvPr id="3" name="Picture 2" descr="A computer with a red sign and several round icons&#10;&#10;AI-generated content may be incorrect.">
            <a:extLst>
              <a:ext uri="{FF2B5EF4-FFF2-40B4-BE49-F238E27FC236}">
                <a16:creationId xmlns:a16="http://schemas.microsoft.com/office/drawing/2014/main" id="{16445F56-99D5-38D6-915C-E5BBCFE2FC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9451" y="2285426"/>
            <a:ext cx="3266287" cy="32662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95669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4810E67F-40D9-B8B2-13D1-9A8341176A8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E1C1D6B-CD77-3752-6295-C79D7B7B797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AF6A29-029B-51C6-2E2E-F82020C48A50}"/>
              </a:ext>
            </a:extLst>
          </p:cNvPr>
          <p:cNvSpPr txBox="1"/>
          <p:nvPr/>
        </p:nvSpPr>
        <p:spPr>
          <a:xfrm>
            <a:off x="3760728" y="1805012"/>
            <a:ext cx="7358584" cy="4062651"/>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1000" u="sng" dirty="0"/>
          </a:p>
          <a:p>
            <a:pPr marL="457200" indent="-457200" algn="just" rtl="1">
              <a:buAutoNum type="arabicParenR"/>
            </a:pPr>
            <a:r>
              <a:rPr lang="ar-EG" sz="2000" b="1" dirty="0"/>
              <a:t>اختيار المنصة المناسبة:</a:t>
            </a:r>
          </a:p>
          <a:p>
            <a:pPr algn="just" rtl="1"/>
            <a:r>
              <a:rPr lang="ar-EG" sz="2000" u="sng" dirty="0"/>
              <a:t>كما أن لكُل منصة خصائصها واستخداماتها المميزة:</a:t>
            </a:r>
          </a:p>
          <a:p>
            <a:pPr marL="342900" indent="-342900" algn="just" rtl="1">
              <a:buFont typeface="Wingdings" panose="05000000000000000000" pitchFamily="2" charset="2"/>
              <a:buChar char="§"/>
            </a:pPr>
            <a:r>
              <a:rPr lang="ar-EG" sz="2000" dirty="0"/>
              <a:t>فإذا كان الهدف هو </a:t>
            </a:r>
            <a:r>
              <a:rPr lang="ar-EG" sz="2000" b="1" dirty="0"/>
              <a:t>التواصل المُباشِر مع الجمهور </a:t>
            </a:r>
            <a:r>
              <a:rPr lang="ar-EG" sz="2000" dirty="0"/>
              <a:t>مع الاعتماد على التعليقات والتفاعل الفوري، فإن منصة </a:t>
            </a:r>
            <a:r>
              <a:rPr lang="ar-EG" sz="2000" b="1" dirty="0"/>
              <a:t>فيسبوك</a:t>
            </a:r>
            <a:r>
              <a:rPr lang="ar-EG" sz="2000" dirty="0"/>
              <a:t> تُعدّ مناسبة لذلك.</a:t>
            </a:r>
          </a:p>
          <a:p>
            <a:pPr marL="342900" indent="-342900" algn="just" rtl="1">
              <a:buFont typeface="Wingdings" panose="05000000000000000000" pitchFamily="2" charset="2"/>
              <a:buChar char="§"/>
            </a:pPr>
            <a:r>
              <a:rPr lang="ar-EG" sz="2000" dirty="0"/>
              <a:t>أما إذا كان الهدف هو </a:t>
            </a:r>
            <a:r>
              <a:rPr lang="ar-EG" sz="2000" b="1" dirty="0"/>
              <a:t>تقديم بث طويل المدة بجودة عالية</a:t>
            </a:r>
            <a:r>
              <a:rPr lang="ar-EG" sz="2000" dirty="0"/>
              <a:t> مع القدرة على استيعاب عدد كبير من المشاهدين في وقت واحد، فإن منصة </a:t>
            </a:r>
            <a:r>
              <a:rPr lang="ar-EG" sz="2000" b="1" dirty="0"/>
              <a:t>يوتيوب</a:t>
            </a:r>
            <a:r>
              <a:rPr lang="ar-EG" sz="2000" dirty="0"/>
              <a:t> هي الخيار الأنسب.</a:t>
            </a:r>
          </a:p>
          <a:p>
            <a:pPr marL="342900" indent="-342900" algn="just" rtl="1">
              <a:buFont typeface="Wingdings" panose="05000000000000000000" pitchFamily="2" charset="2"/>
              <a:buChar char="§"/>
            </a:pPr>
            <a:r>
              <a:rPr lang="ar-EG" sz="2000" dirty="0"/>
              <a:t>بينما يُفضَّل استخدام </a:t>
            </a:r>
            <a:r>
              <a:rPr lang="ar-EG" sz="2000" b="1" dirty="0" err="1"/>
              <a:t>إنستجرام</a:t>
            </a:r>
            <a:r>
              <a:rPr lang="ar-EG" sz="2000" b="1" dirty="0"/>
              <a:t> أو تيك توك</a:t>
            </a:r>
            <a:r>
              <a:rPr lang="ar-EG" sz="2000" dirty="0"/>
              <a:t> عندما يكون الهدف هو </a:t>
            </a:r>
            <a:r>
              <a:rPr lang="ar-EG" sz="2000" b="1" dirty="0"/>
              <a:t>الوصول إلى فئة الشباب</a:t>
            </a:r>
            <a:r>
              <a:rPr lang="ar-EG" sz="2000" dirty="0"/>
              <a:t>، ونشر مقاطع قصيرة تتسم بالتفاعلية والانتشار السريع.</a:t>
            </a:r>
          </a:p>
          <a:p>
            <a:pPr marL="342900" indent="-342900" algn="just" rtl="1">
              <a:buFont typeface="Wingdings" panose="05000000000000000000" pitchFamily="2" charset="2"/>
              <a:buChar char="§"/>
            </a:pPr>
            <a:endParaRPr lang="ar-EG" sz="800" dirty="0"/>
          </a:p>
          <a:p>
            <a:pPr marL="342900" indent="-342900" algn="just" rtl="1">
              <a:buFont typeface="Wingdings" panose="05000000000000000000" pitchFamily="2" charset="2"/>
              <a:buChar char="ü"/>
            </a:pPr>
            <a:r>
              <a:rPr lang="en-US" sz="2000" u="sng" dirty="0">
                <a:solidFill>
                  <a:schemeClr val="accent1"/>
                </a:solidFill>
              </a:rPr>
              <a:t> </a:t>
            </a:r>
            <a:r>
              <a:rPr lang="ar-EG" sz="2000" u="sng" dirty="0">
                <a:solidFill>
                  <a:schemeClr val="accent1"/>
                </a:solidFill>
              </a:rPr>
              <a:t>مثال تطبيقي:</a:t>
            </a:r>
            <a:r>
              <a:rPr lang="ar-EG" sz="2000" dirty="0">
                <a:solidFill>
                  <a:schemeClr val="accent1"/>
                </a:solidFill>
              </a:rPr>
              <a:t> </a:t>
            </a:r>
            <a:r>
              <a:rPr lang="ar-EG" sz="2000" dirty="0"/>
              <a:t>عند قيام قناة إخبارية ببث مؤتمر صحفي عالمي يستهدف جمهورًا واسعًا من مختلف الدول، فإنها تختار البث عبر منصة يوتيوب، لما توفره من جودة عالية وقدرة على استيعاب مئات الآلاف من المشاهدين دون انقطاع.</a:t>
            </a:r>
          </a:p>
        </p:txBody>
      </p:sp>
      <p:pic>
        <p:nvPicPr>
          <p:cNvPr id="6" name="Picture 5" descr="A collage of people holding phones&#10;&#10;AI-generated content may be incorrect.">
            <a:extLst>
              <a:ext uri="{FF2B5EF4-FFF2-40B4-BE49-F238E27FC236}">
                <a16:creationId xmlns:a16="http://schemas.microsoft.com/office/drawing/2014/main" id="{B92C224F-9CDF-6EF5-58D7-662A939669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3310" y="2191467"/>
            <a:ext cx="2286000"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419D03C5-B8FB-73DB-0F2C-D0FBA8CACCFA}"/>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27462335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8B3E64D7-BEF7-63CB-FA08-FB97B36C5CF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F12E08FA-AA4F-878A-D394-DED970734E7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C6A7B4-753F-7F0E-DE87-B8C52F759E31}"/>
              </a:ext>
            </a:extLst>
          </p:cNvPr>
          <p:cNvSpPr txBox="1"/>
          <p:nvPr/>
        </p:nvSpPr>
        <p:spPr>
          <a:xfrm>
            <a:off x="3510314" y="1722507"/>
            <a:ext cx="7910480" cy="3954929"/>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500" b="1" dirty="0"/>
          </a:p>
          <a:p>
            <a:pPr algn="just" rtl="1"/>
            <a:r>
              <a:rPr lang="ar-EG" sz="2000" b="1" dirty="0"/>
              <a:t>2) إعداد المُعدات و تجهيز البنية التحتية:</a:t>
            </a:r>
          </a:p>
          <a:p>
            <a:pPr algn="just" rtl="1"/>
            <a:r>
              <a:rPr lang="ar-EG" sz="2000" dirty="0"/>
              <a:t>يُعدّ التجهيز للبث خطوة أساسية لضمان جودته، إذ لا يقتصر الأمر على كاميرا الهاتف فقط،</a:t>
            </a:r>
          </a:p>
          <a:p>
            <a:pPr algn="just" rtl="1"/>
            <a:r>
              <a:rPr lang="ar-EG" sz="2000" u="sng" dirty="0"/>
              <a:t>بل يشمل عناصر أُخرى تؤثر في ثبات البث ونقاء الصورة والصوت:</a:t>
            </a:r>
          </a:p>
          <a:p>
            <a:pPr marL="342900" indent="-342900" algn="just" rtl="1">
              <a:buFont typeface="Wingdings" panose="05000000000000000000" pitchFamily="2" charset="2"/>
              <a:buChar char="§"/>
            </a:pPr>
            <a:r>
              <a:rPr lang="ar-EG" sz="2000" dirty="0"/>
              <a:t>يجب التأكد من </a:t>
            </a:r>
            <a:r>
              <a:rPr lang="ar-EG" sz="2000" b="1" dirty="0"/>
              <a:t>قوة واستقرار اتصال الإنترنت</a:t>
            </a:r>
            <a:r>
              <a:rPr lang="ar-EG" sz="2000" dirty="0"/>
              <a:t>.</a:t>
            </a:r>
          </a:p>
          <a:p>
            <a:pPr marL="342900" indent="-342900" algn="just" rtl="1">
              <a:buFont typeface="Wingdings" panose="05000000000000000000" pitchFamily="2" charset="2"/>
              <a:buChar char="§"/>
            </a:pPr>
            <a:r>
              <a:rPr lang="ar-EG" sz="2000" dirty="0"/>
              <a:t>يمكن استخدام </a:t>
            </a:r>
            <a:r>
              <a:rPr lang="ar-EG" sz="2000" b="1" dirty="0"/>
              <a:t>هاتف ذكي حديث</a:t>
            </a:r>
            <a:r>
              <a:rPr lang="ar-EG" sz="2000" dirty="0"/>
              <a:t> يتمتع بجودة تصوير عالية، مع تثبيته باستخدام حامل ثلاثي القوائم </a:t>
            </a:r>
            <a:r>
              <a:rPr lang="en-US" sz="2000" dirty="0"/>
              <a:t>“Tripod”</a:t>
            </a:r>
            <a:r>
              <a:rPr lang="ar-EG" sz="2000" dirty="0"/>
              <a:t> لضمان ثبات الصورة.</a:t>
            </a:r>
          </a:p>
          <a:p>
            <a:pPr marL="342900" indent="-342900" algn="just" rtl="1">
              <a:buFont typeface="Wingdings" panose="05000000000000000000" pitchFamily="2" charset="2"/>
              <a:buChar char="§"/>
            </a:pPr>
            <a:r>
              <a:rPr lang="ar-EG" sz="2000" dirty="0"/>
              <a:t>يُفضَّل وجود </a:t>
            </a:r>
            <a:r>
              <a:rPr lang="ar-EG" sz="2000" b="1" dirty="0"/>
              <a:t>ميكروفون خارجي جيد</a:t>
            </a:r>
            <a:r>
              <a:rPr lang="ar-EG" sz="2000" dirty="0"/>
              <a:t> للهاتف، لتأمين نقاء الصوت وتقليل الضوضاء.</a:t>
            </a:r>
          </a:p>
          <a:p>
            <a:pPr marL="342900" indent="-342900" algn="just" rtl="1">
              <a:buFont typeface="Wingdings" panose="05000000000000000000" pitchFamily="2" charset="2"/>
              <a:buChar char="§"/>
            </a:pPr>
            <a:r>
              <a:rPr lang="ar-EG" sz="2000" dirty="0"/>
              <a:t>ينبغي توفير </a:t>
            </a:r>
            <a:r>
              <a:rPr lang="ar-EG" sz="2000" b="1" dirty="0"/>
              <a:t>إضاءة مُناسبة</a:t>
            </a:r>
            <a:r>
              <a:rPr lang="ar-EG" sz="2000" dirty="0"/>
              <a:t>، سواء طبيعية خلال النهار أو صناعية باستخدام وحدات إضاءة متنقلة أو ثابتة.</a:t>
            </a:r>
          </a:p>
          <a:p>
            <a:pPr marL="342900" indent="-342900" algn="just" rtl="1">
              <a:buFont typeface="Wingdings" panose="05000000000000000000" pitchFamily="2" charset="2"/>
              <a:buChar char="§"/>
            </a:pPr>
            <a:r>
              <a:rPr lang="ar-EG" sz="2000" dirty="0"/>
              <a:t>يمكن الاستعانة ببرامج مساعدة للبث مثل</a:t>
            </a:r>
            <a:r>
              <a:rPr lang="en-US" sz="2000" b="1" dirty="0"/>
              <a:t>OBS Studio</a:t>
            </a:r>
            <a:r>
              <a:rPr lang="en-US" sz="2000" dirty="0"/>
              <a:t> </a:t>
            </a:r>
            <a:r>
              <a:rPr lang="ar-EG" sz="2000" dirty="0"/>
              <a:t> أو الاعتماد على الأدوات المُدمجة داخل المنصات الرقمية.</a:t>
            </a:r>
          </a:p>
        </p:txBody>
      </p:sp>
      <p:pic>
        <p:nvPicPr>
          <p:cNvPr id="3" name="Picture 2" descr="A person holding a camera&#10;&#10;AI-generated content may be incorrect.">
            <a:extLst>
              <a:ext uri="{FF2B5EF4-FFF2-40B4-BE49-F238E27FC236}">
                <a16:creationId xmlns:a16="http://schemas.microsoft.com/office/drawing/2014/main" id="{A66CDD84-76D1-83B4-4282-BE711D42732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973" y="2624633"/>
            <a:ext cx="2655480" cy="177032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extBox 1">
            <a:extLst>
              <a:ext uri="{FF2B5EF4-FFF2-40B4-BE49-F238E27FC236}">
                <a16:creationId xmlns:a16="http://schemas.microsoft.com/office/drawing/2014/main" id="{3D273428-B7BC-078B-5FD5-C2F58E943DB0}"/>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
        <p:nvSpPr>
          <p:cNvPr id="6" name="TextBox 5">
            <a:extLst>
              <a:ext uri="{FF2B5EF4-FFF2-40B4-BE49-F238E27FC236}">
                <a16:creationId xmlns:a16="http://schemas.microsoft.com/office/drawing/2014/main" id="{33422AEC-AF7F-C7A8-C2AB-9834AC6AC0BE}"/>
              </a:ext>
            </a:extLst>
          </p:cNvPr>
          <p:cNvSpPr txBox="1"/>
          <p:nvPr/>
        </p:nvSpPr>
        <p:spPr>
          <a:xfrm>
            <a:off x="715973" y="5487653"/>
            <a:ext cx="10704821" cy="646331"/>
          </a:xfrm>
          <a:prstGeom prst="rect">
            <a:avLst/>
          </a:prstGeom>
          <a:noFill/>
        </p:spPr>
        <p:txBody>
          <a:bodyPr wrap="square">
            <a:spAutoFit/>
          </a:bodyPr>
          <a:lstStyle/>
          <a:p>
            <a:pPr marL="342900" indent="-342900" algn="just" rtl="1">
              <a:buFont typeface="Wingdings" panose="05000000000000000000" pitchFamily="2" charset="2"/>
              <a:buChar char="ü"/>
            </a:pPr>
            <a:r>
              <a:rPr lang="en-US" sz="1800" u="sng" dirty="0">
                <a:solidFill>
                  <a:schemeClr val="accent1"/>
                </a:solidFill>
              </a:rPr>
              <a:t> </a:t>
            </a:r>
            <a:r>
              <a:rPr lang="ar-EG" sz="1800" u="sng" dirty="0">
                <a:solidFill>
                  <a:schemeClr val="accent1"/>
                </a:solidFill>
              </a:rPr>
              <a:t>مثال تطبيقي:</a:t>
            </a:r>
            <a:r>
              <a:rPr lang="ar-EG" sz="1800" dirty="0">
                <a:solidFill>
                  <a:schemeClr val="accent1"/>
                </a:solidFill>
              </a:rPr>
              <a:t> </a:t>
            </a:r>
            <a:r>
              <a:rPr lang="ar-EG" sz="1800" dirty="0"/>
              <a:t>صحفي ميداني يقوم بتغطية مظاهرة باستخدام هاتفه المحمول المُثبت على حامل ثلاثي ومانع للاهتزاز، مع ميكروفون صغير مُثبت على ملابسه، إضافةً إلى إضاءة محمولة صغيرة تساعده في التصوير الليلي.</a:t>
            </a:r>
            <a:endParaRPr lang="en-US" dirty="0"/>
          </a:p>
        </p:txBody>
      </p:sp>
    </p:spTree>
    <p:extLst>
      <p:ext uri="{BB962C8B-B14F-4D97-AF65-F5344CB8AC3E}">
        <p14:creationId xmlns:p14="http://schemas.microsoft.com/office/powerpoint/2010/main" val="40006314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727EE780-D8A1-A32A-84F8-3D2EB247583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9B52C8A-87BB-C14B-B8B4-D9AD334622E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711F2A-4F4B-AAF8-B1C8-E29A13CC57D1}"/>
              </a:ext>
            </a:extLst>
          </p:cNvPr>
          <p:cNvSpPr txBox="1"/>
          <p:nvPr/>
        </p:nvSpPr>
        <p:spPr>
          <a:xfrm>
            <a:off x="3485720" y="1722507"/>
            <a:ext cx="7872046" cy="4108817"/>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1100" b="1" dirty="0"/>
          </a:p>
          <a:p>
            <a:pPr algn="just" rtl="1"/>
            <a:r>
              <a:rPr lang="ar-EG" sz="2000" b="1" dirty="0"/>
              <a:t>3) التحضير المُسبق للبث:</a:t>
            </a:r>
          </a:p>
          <a:p>
            <a:pPr marL="342900" indent="-342900" algn="just" rtl="1">
              <a:buFont typeface="Arial" panose="020B0604020202020204" pitchFamily="34" charset="0"/>
              <a:buChar char="•"/>
            </a:pPr>
            <a:r>
              <a:rPr lang="ar-EG" sz="2000" dirty="0"/>
              <a:t>من المهم </a:t>
            </a:r>
            <a:r>
              <a:rPr lang="ar-EG" sz="2000" dirty="0">
                <a:effectLst>
                  <a:outerShdw blurRad="38100" dist="38100" dir="2700000" algn="tl">
                    <a:srgbClr val="000000">
                      <a:alpha val="43137"/>
                    </a:srgbClr>
                  </a:outerShdw>
                </a:effectLst>
              </a:rPr>
              <a:t>اختيار التوقيت المُناسب للبث</a:t>
            </a:r>
            <a:r>
              <a:rPr lang="ar-EG" sz="2000" dirty="0"/>
              <a:t>، و</a:t>
            </a:r>
            <a:r>
              <a:rPr lang="ar-EG" sz="2000" dirty="0">
                <a:effectLst>
                  <a:outerShdw blurRad="38100" dist="38100" dir="2700000" algn="tl">
                    <a:srgbClr val="000000">
                      <a:alpha val="43137"/>
                    </a:srgbClr>
                  </a:outerShdw>
                </a:effectLst>
              </a:rPr>
              <a:t>الإعلان عن البث قبل موعده بعدة أيام</a:t>
            </a:r>
            <a:r>
              <a:rPr lang="ar-EG" sz="2000" dirty="0"/>
              <a:t>، سواء من خلال منشورات أو قصص</a:t>
            </a:r>
            <a:r>
              <a:rPr lang="en-US" sz="2000" dirty="0"/>
              <a:t>Stories) </a:t>
            </a:r>
            <a:r>
              <a:rPr lang="ar-EG" sz="2000" dirty="0"/>
              <a:t>) على المنصات الاجتماعية.</a:t>
            </a:r>
          </a:p>
          <a:p>
            <a:pPr marL="342900" indent="-342900" algn="just" rtl="1">
              <a:buFont typeface="Arial" panose="020B0604020202020204" pitchFamily="34" charset="0"/>
              <a:buChar char="•"/>
            </a:pPr>
            <a:r>
              <a:rPr lang="ar-EG" sz="2000" dirty="0"/>
              <a:t>هذا يمنح الجمهور فرصة للاستعداد والمتابعة. ويمكن دعم ذلك </a:t>
            </a:r>
            <a:r>
              <a:rPr lang="ar-EG" sz="2000" dirty="0" err="1"/>
              <a:t>بتذكيرات</a:t>
            </a:r>
            <a:r>
              <a:rPr lang="ar-EG" sz="2000" dirty="0"/>
              <a:t> متكررة، كالإعلان قبل أسبوع، ثم إعادة التذكير قبل ثلاثة أيام، ثم قبل ساعات قليلة من البث.</a:t>
            </a:r>
          </a:p>
          <a:p>
            <a:pPr marL="342900" indent="-342900" algn="just" rtl="1">
              <a:buFont typeface="Arial" panose="020B0604020202020204" pitchFamily="34" charset="0"/>
              <a:buChar char="•"/>
            </a:pPr>
            <a:endParaRPr lang="ar-EG" sz="2000" dirty="0"/>
          </a:p>
          <a:p>
            <a:pPr algn="just" rtl="1"/>
            <a:r>
              <a:rPr lang="ar-EG" sz="2000" b="1" dirty="0"/>
              <a:t>4) تشجيع تفاعل الجمهور أثناء البث:</a:t>
            </a:r>
          </a:p>
          <a:p>
            <a:pPr marL="342900" indent="-342900" algn="just" rtl="1">
              <a:buFont typeface="Arial" panose="020B0604020202020204" pitchFamily="34" charset="0"/>
              <a:buChar char="•"/>
            </a:pPr>
            <a:r>
              <a:rPr lang="ar-EG" sz="2000" dirty="0"/>
              <a:t>إذا كان البث يتضمن حوارًا مع ضيف أو خبير، فمن المفيد إشراك الجمهور مسبقًا من خلال دعوته لطرح الأسئلة.</a:t>
            </a:r>
          </a:p>
          <a:p>
            <a:pPr marL="342900" indent="-342900" algn="just" rtl="1">
              <a:buFont typeface="Arial" panose="020B0604020202020204" pitchFamily="34" charset="0"/>
              <a:buChar char="•"/>
            </a:pPr>
            <a:r>
              <a:rPr lang="ar-EG" sz="2000" dirty="0"/>
              <a:t>كذلك يمكن استخدام أدوات التفاعل مثل الملصقات</a:t>
            </a:r>
            <a:r>
              <a:rPr lang="en-US" sz="2000" dirty="0"/>
              <a:t>Stickers) </a:t>
            </a:r>
            <a:r>
              <a:rPr lang="ar-EG" sz="2000" dirty="0"/>
              <a:t>) في القصص لتجميع الأسئلة بشكل ذكي، مما يضيف حيوية للبث ويزيد من ارتباط الجمهور بالموضوع.</a:t>
            </a:r>
          </a:p>
        </p:txBody>
      </p:sp>
      <p:pic>
        <p:nvPicPr>
          <p:cNvPr id="4" name="Picture 3" descr="A screenshot of a live stream&#10;&#10;AI-generated content may be incorrect.">
            <a:extLst>
              <a:ext uri="{FF2B5EF4-FFF2-40B4-BE49-F238E27FC236}">
                <a16:creationId xmlns:a16="http://schemas.microsoft.com/office/drawing/2014/main" id="{E6F060E7-E567-06A3-2CF0-AE4FCB9F31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4234" y="2232025"/>
            <a:ext cx="2399533" cy="359929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extBox 1">
            <a:extLst>
              <a:ext uri="{FF2B5EF4-FFF2-40B4-BE49-F238E27FC236}">
                <a16:creationId xmlns:a16="http://schemas.microsoft.com/office/drawing/2014/main" id="{BE901D3B-EB82-E85C-CDC1-498C5F2A138F}"/>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4072121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0C6C36BE-B4F3-025E-24D8-A5ADD9A146E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C961624-8070-EA4F-D1D1-FD64925146C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E88D9B-EA34-515A-9423-3A4D05D3620E}"/>
              </a:ext>
            </a:extLst>
          </p:cNvPr>
          <p:cNvSpPr txBox="1"/>
          <p:nvPr/>
        </p:nvSpPr>
        <p:spPr>
          <a:xfrm>
            <a:off x="3528725" y="1952261"/>
            <a:ext cx="7747730" cy="3631763"/>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1000" b="1" dirty="0">
              <a:solidFill>
                <a:schemeClr val="accent1"/>
              </a:solidFill>
              <a:effectLst>
                <a:outerShdw blurRad="38100" dist="38100" dir="2700000" algn="tl">
                  <a:srgbClr val="000000">
                    <a:alpha val="43137"/>
                  </a:srgbClr>
                </a:outerShdw>
              </a:effectLst>
            </a:endParaRPr>
          </a:p>
          <a:p>
            <a:pPr algn="just" rtl="1"/>
            <a:r>
              <a:rPr lang="ar-EG" sz="2000" b="1" dirty="0"/>
              <a:t>4) تشجيع تفاعل الجمهور أثناء البث:</a:t>
            </a:r>
          </a:p>
          <a:p>
            <a:pPr marL="342900" indent="-342900" algn="just" rtl="1">
              <a:buFont typeface="Arial" panose="020B0604020202020204" pitchFamily="34" charset="0"/>
              <a:buChar char="•"/>
            </a:pPr>
            <a:r>
              <a:rPr lang="ar-EG" sz="2000" dirty="0"/>
              <a:t>فلا يقتصر نجاح البث المُباشِر على عرض المحتوى فقط، بل يعتمد أيضًا على جعل الجمهور جزءًا من التجربة. </a:t>
            </a:r>
            <a:r>
              <a:rPr lang="ar-EG" sz="2000" u="sng" dirty="0"/>
              <a:t>ويتم ذلك من خلال:</a:t>
            </a:r>
          </a:p>
          <a:p>
            <a:pPr marL="800100" lvl="1" indent="-342900" algn="just" rtl="1">
              <a:buFont typeface="Wingdings" panose="05000000000000000000" pitchFamily="2" charset="2"/>
              <a:buChar char="§"/>
            </a:pPr>
            <a:r>
              <a:rPr lang="ar-EG" sz="2000" dirty="0"/>
              <a:t>تفعيل خاصية </a:t>
            </a:r>
            <a:r>
              <a:rPr lang="ar-EG" sz="2000" b="1" dirty="0"/>
              <a:t>الدردشة الحية</a:t>
            </a:r>
            <a:r>
              <a:rPr lang="ar-EG" sz="2000" dirty="0"/>
              <a:t>.</a:t>
            </a:r>
          </a:p>
          <a:p>
            <a:pPr marL="800100" lvl="1" indent="-342900" algn="just" rtl="1">
              <a:buFont typeface="Wingdings" panose="05000000000000000000" pitchFamily="2" charset="2"/>
              <a:buChar char="§"/>
            </a:pPr>
            <a:r>
              <a:rPr lang="ar-EG" sz="2000" dirty="0"/>
              <a:t>تنظيم </a:t>
            </a:r>
            <a:r>
              <a:rPr lang="ar-EG" sz="2000" b="1" dirty="0"/>
              <a:t>استفتاءات</a:t>
            </a:r>
            <a:r>
              <a:rPr lang="ar-EG" sz="2000" dirty="0"/>
              <a:t> سريعة لآراء الجمهور.</a:t>
            </a:r>
          </a:p>
          <a:p>
            <a:pPr marL="800100" lvl="1" indent="-342900" algn="just" rtl="1">
              <a:buFont typeface="Wingdings" panose="05000000000000000000" pitchFamily="2" charset="2"/>
              <a:buChar char="§"/>
            </a:pPr>
            <a:r>
              <a:rPr lang="ar-EG" sz="2000" dirty="0"/>
              <a:t>تخصيص وقت لفقرة </a:t>
            </a:r>
            <a:r>
              <a:rPr lang="ar-EG" sz="2000" b="1" dirty="0"/>
              <a:t>أسئلة وأجوبة</a:t>
            </a:r>
            <a:r>
              <a:rPr lang="ar-EG" sz="2000" dirty="0"/>
              <a:t> يشارك فيها المتابعون مُباشرة.</a:t>
            </a:r>
          </a:p>
          <a:p>
            <a:pPr marL="800100" lvl="1" indent="-342900" algn="just" rtl="1">
              <a:buFont typeface="Wingdings" panose="05000000000000000000" pitchFamily="2" charset="2"/>
              <a:buChar char="§"/>
            </a:pPr>
            <a:endParaRPr lang="ar-EG" sz="2000" dirty="0"/>
          </a:p>
          <a:p>
            <a:pPr marL="342900" indent="-342900" algn="just" rtl="1">
              <a:buFont typeface="Wingdings" panose="05000000000000000000" pitchFamily="2" charset="2"/>
              <a:buChar char="ü"/>
            </a:pPr>
            <a:r>
              <a:rPr lang="en-US" sz="2000" u="sng" dirty="0">
                <a:solidFill>
                  <a:schemeClr val="accent1"/>
                </a:solidFill>
              </a:rPr>
              <a:t> </a:t>
            </a:r>
            <a:r>
              <a:rPr lang="ar-EG" sz="2000" u="sng" dirty="0">
                <a:solidFill>
                  <a:schemeClr val="accent1"/>
                </a:solidFill>
              </a:rPr>
              <a:t>مثال تطبيقي:</a:t>
            </a:r>
            <a:r>
              <a:rPr lang="ar-EG" sz="2000" dirty="0">
                <a:solidFill>
                  <a:schemeClr val="accent1"/>
                </a:solidFill>
              </a:rPr>
              <a:t> </a:t>
            </a:r>
            <a:r>
              <a:rPr lang="ar-EG" sz="2000" dirty="0"/>
              <a:t>متجر إلكتروني يقدم عرضًا مباشرًا لمنتجاته الجديدة، ويتيح للجمهور كتابة أسئلتهم حول المنتج في الدردشة الحية ليتم الرد عليها فورًا، مما يزيد من التفاعل ويعزز فرص الشراء.</a:t>
            </a:r>
          </a:p>
        </p:txBody>
      </p:sp>
      <p:pic>
        <p:nvPicPr>
          <p:cNvPr id="3" name="Picture 2" descr="A person holding a pink cloth&#10;&#10;AI-generated content may be incorrect.">
            <a:extLst>
              <a:ext uri="{FF2B5EF4-FFF2-40B4-BE49-F238E27FC236}">
                <a16:creationId xmlns:a16="http://schemas.microsoft.com/office/drawing/2014/main" id="{B8B7B53D-1156-8CAE-DD71-C197EF37F9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5545" y="2159999"/>
            <a:ext cx="2501423" cy="375213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extBox 1">
            <a:extLst>
              <a:ext uri="{FF2B5EF4-FFF2-40B4-BE49-F238E27FC236}">
                <a16:creationId xmlns:a16="http://schemas.microsoft.com/office/drawing/2014/main" id="{867AC9DD-F725-EA97-0813-2E688CEB90B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366715483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CF279194-4E08-48BE-54C8-A51B194C0BE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8295985-1E35-9E20-69A8-219C2B81988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AADB79-A780-FE7E-2701-86BD49C33F7B}"/>
              </a:ext>
            </a:extLst>
          </p:cNvPr>
          <p:cNvSpPr txBox="1"/>
          <p:nvPr/>
        </p:nvSpPr>
        <p:spPr>
          <a:xfrm>
            <a:off x="3264839" y="1777699"/>
            <a:ext cx="8087988" cy="4093428"/>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2000" b="1" dirty="0">
              <a:solidFill>
                <a:schemeClr val="accent1"/>
              </a:solidFill>
              <a:effectLst>
                <a:outerShdw blurRad="38100" dist="38100" dir="2700000" algn="tl">
                  <a:srgbClr val="000000">
                    <a:alpha val="43137"/>
                  </a:srgbClr>
                </a:outerShdw>
              </a:effectLst>
            </a:endParaRPr>
          </a:p>
          <a:p>
            <a:pPr algn="just" rtl="1"/>
            <a:r>
              <a:rPr lang="ar-EG" sz="2000" b="1" dirty="0"/>
              <a:t>5) اختبار البث قبل الانطلاق:</a:t>
            </a:r>
          </a:p>
          <a:p>
            <a:pPr marL="342900" indent="-342900" algn="just" rtl="1">
              <a:buFont typeface="Arial" panose="020B0604020202020204" pitchFamily="34" charset="0"/>
              <a:buChar char="•"/>
            </a:pPr>
            <a:r>
              <a:rPr lang="ar-SA" sz="2000" dirty="0"/>
              <a:t>تُعد مرحلة </a:t>
            </a:r>
            <a:r>
              <a:rPr lang="ar-SA" sz="2000" b="1" dirty="0"/>
              <a:t>الاختبار المسبق للبث</a:t>
            </a:r>
            <a:r>
              <a:rPr lang="ar-SA" sz="2000" dirty="0"/>
              <a:t> من أهم مراحل الإعداد التقني، لأنها </a:t>
            </a:r>
            <a:r>
              <a:rPr lang="ar-SA" sz="2000" b="1" dirty="0"/>
              <a:t>تمنع الأخطاء المفاجئة</a:t>
            </a:r>
            <a:r>
              <a:rPr lang="ar-SA" sz="2000" dirty="0"/>
              <a:t> التي قد تؤثر على جودة البث أو مصداقية الجهة الإعلامية أمام الجمهور</a:t>
            </a:r>
            <a:endParaRPr lang="ar-EG" sz="2000" dirty="0"/>
          </a:p>
          <a:p>
            <a:pPr marL="342900" indent="-342900" algn="just" rtl="1">
              <a:buFont typeface="Arial" panose="020B0604020202020204" pitchFamily="34" charset="0"/>
              <a:buChar char="•"/>
            </a:pPr>
            <a:r>
              <a:rPr lang="ar-SA" sz="2000" dirty="0"/>
              <a:t>ففي الإعلام الرقمي، </a:t>
            </a:r>
            <a:r>
              <a:rPr lang="ar-SA" sz="2000" b="1" dirty="0"/>
              <a:t>ثوانٍ قليلة من الانقطاع أو التشويش</a:t>
            </a:r>
            <a:r>
              <a:rPr lang="ar-SA" sz="2000" dirty="0"/>
              <a:t> قد تؤدي إلى فقدان مئات</a:t>
            </a:r>
            <a:r>
              <a:rPr lang="ar-EG" sz="2000" dirty="0"/>
              <a:t> أو ملايين</a:t>
            </a:r>
            <a:r>
              <a:rPr lang="ar-SA" sz="2000" dirty="0"/>
              <a:t> المتابعين، لذلك تُعتبر هذه الخطوة جزءًا أساسيًا من “إدارة الجودة” في الإنتاج الميداني</a:t>
            </a:r>
            <a:r>
              <a:rPr lang="en-US" sz="2000" dirty="0"/>
              <a:t>.</a:t>
            </a:r>
          </a:p>
          <a:p>
            <a:pPr marL="342900" indent="-342900" algn="just" rtl="1">
              <a:buFont typeface="Arial" panose="020B0604020202020204" pitchFamily="34" charset="0"/>
              <a:buChar char="•"/>
            </a:pPr>
            <a:r>
              <a:rPr lang="ar-EG" sz="2000" dirty="0"/>
              <a:t>من الضروري إجراء تجربة كاملة قبل البث الرسمي، حيث </a:t>
            </a:r>
            <a:r>
              <a:rPr lang="ar-EG" sz="2000" u="sng" dirty="0"/>
              <a:t>تشمل الاختبارات:</a:t>
            </a:r>
            <a:r>
              <a:rPr lang="ar-EG" sz="2000" dirty="0"/>
              <a:t> وضوح الصورة، وجودة الصوت، وسرعة الإنترنت، واستجابة أدوات التفاعل.</a:t>
            </a:r>
          </a:p>
          <a:p>
            <a:pPr marL="342900" indent="-342900" algn="just" rtl="1">
              <a:buFont typeface="Arial" panose="020B0604020202020204" pitchFamily="34" charset="0"/>
              <a:buChar char="•"/>
            </a:pPr>
            <a:endParaRPr lang="ar-EG" sz="2000" dirty="0"/>
          </a:p>
          <a:p>
            <a:pPr marL="342900" indent="-342900" algn="just" rtl="1">
              <a:buFont typeface="Wingdings" panose="05000000000000000000" pitchFamily="2" charset="2"/>
              <a:buChar char="ü"/>
            </a:pPr>
            <a:r>
              <a:rPr lang="ar-EG" sz="2000" u="sng" dirty="0">
                <a:solidFill>
                  <a:schemeClr val="accent1"/>
                </a:solidFill>
              </a:rPr>
              <a:t>مثال:</a:t>
            </a:r>
            <a:r>
              <a:rPr lang="ar-EG" sz="2000" dirty="0">
                <a:solidFill>
                  <a:schemeClr val="accent1"/>
                </a:solidFill>
              </a:rPr>
              <a:t> </a:t>
            </a:r>
            <a:r>
              <a:rPr lang="ar-EG" sz="2000" dirty="0"/>
              <a:t>قناة إخبارية تخطط لبث مُباشِر لمؤتمر صحفي لرئيس الوزراء، فتقوم قبل البث الرسمي بإجراء بث تجريبي داخلي مُغلق لمدة خمس دقائق للتأكد من: نقاء الصوت عبر الميكروفون اللاسلكي، ووضوح الصورة، وللتأكد من استجابة المنصة للتعليقات الفورية بالشكل الأمثل.</a:t>
            </a:r>
          </a:p>
        </p:txBody>
      </p:sp>
      <p:pic>
        <p:nvPicPr>
          <p:cNvPr id="3" name="Picture 2" descr="A person in a suit and tie&#10;&#10;AI-generated content may be incorrect.">
            <a:extLst>
              <a:ext uri="{FF2B5EF4-FFF2-40B4-BE49-F238E27FC236}">
                <a16:creationId xmlns:a16="http://schemas.microsoft.com/office/drawing/2014/main" id="{7BC388EB-AA86-9D7D-A86B-9888250F68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3690" y="2154057"/>
            <a:ext cx="2309063" cy="346359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extBox 1">
            <a:extLst>
              <a:ext uri="{FF2B5EF4-FFF2-40B4-BE49-F238E27FC236}">
                <a16:creationId xmlns:a16="http://schemas.microsoft.com/office/drawing/2014/main" id="{BCD3675D-67C8-C2C4-00AB-DAD3D07ED38C}"/>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26235351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5DAFF0D0-4C02-BAF3-251C-942F2B68C62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5171EE1-F6BB-F490-78E1-537124ABAFFA}"/>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D50958-8760-32B0-4E47-F250A6F6EC8D}"/>
              </a:ext>
            </a:extLst>
          </p:cNvPr>
          <p:cNvSpPr txBox="1"/>
          <p:nvPr/>
        </p:nvSpPr>
        <p:spPr>
          <a:xfrm>
            <a:off x="3528725" y="1975023"/>
            <a:ext cx="7738185" cy="3754874"/>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تطبيق البث المُباشِر بشكل عملي: خطوات أساسية وأفضل الممارسات التقنية:</a:t>
            </a:r>
          </a:p>
          <a:p>
            <a:pPr algn="just" rtl="1"/>
            <a:endParaRPr lang="ar-EG" sz="2000" b="1" dirty="0">
              <a:solidFill>
                <a:schemeClr val="accent1"/>
              </a:solidFill>
              <a:effectLst>
                <a:outerShdw blurRad="38100" dist="38100" dir="2700000" algn="tl">
                  <a:srgbClr val="000000">
                    <a:alpha val="43137"/>
                  </a:srgbClr>
                </a:outerShdw>
              </a:effectLst>
            </a:endParaRPr>
          </a:p>
          <a:p>
            <a:pPr algn="just" rtl="1"/>
            <a:r>
              <a:rPr lang="ar-EG" sz="2000" b="1" dirty="0"/>
              <a:t>6) الاستفادة من محتوى البث بعد انتهائه: </a:t>
            </a:r>
            <a:r>
              <a:rPr lang="ar-EG" sz="2000" dirty="0"/>
              <a:t>يُعدّ البث المُباشِر مصدرًا غنيًا للمحتوى يمكن إعادة توظيفه بطرق متعددة، بحيث يمتد أثره إلى ما بعد لحظة البث نفسها. </a:t>
            </a:r>
            <a:r>
              <a:rPr lang="ar-EG" sz="2000" u="sng" dirty="0"/>
              <a:t>من أبرز هذه الطرق:</a:t>
            </a:r>
          </a:p>
          <a:p>
            <a:pPr marL="342900" indent="-342900" algn="just" rtl="1">
              <a:buFont typeface="Wingdings" panose="05000000000000000000" pitchFamily="2" charset="2"/>
              <a:buChar char="§"/>
            </a:pPr>
            <a:r>
              <a:rPr lang="ar-EG" sz="2000" dirty="0">
                <a:effectLst>
                  <a:outerShdw blurRad="38100" dist="38100" dir="2700000" algn="tl">
                    <a:srgbClr val="000000">
                      <a:alpha val="43137"/>
                    </a:srgbClr>
                  </a:outerShdw>
                </a:effectLst>
              </a:rPr>
              <a:t>إعادة النشر بصيغ مختصرة: </a:t>
            </a:r>
            <a:r>
              <a:rPr lang="ar-EG" sz="2000" dirty="0"/>
              <a:t>تقطيع الفيديو إلى مقاطع قصيرة</a:t>
            </a:r>
            <a:r>
              <a:rPr lang="en-US" sz="2000" dirty="0"/>
              <a:t>Reels) </a:t>
            </a:r>
            <a:r>
              <a:rPr lang="ar-EG" sz="2000" dirty="0"/>
              <a:t>)، أو قصص</a:t>
            </a:r>
            <a:r>
              <a:rPr lang="en-US" sz="2000" dirty="0"/>
              <a:t>Stories) </a:t>
            </a:r>
            <a:r>
              <a:rPr lang="ar-EG" sz="2000" dirty="0"/>
              <a:t>) تلائم طبيعة المنصات المختلفة مثل </a:t>
            </a:r>
            <a:r>
              <a:rPr lang="ar-EG" sz="2000" dirty="0" err="1"/>
              <a:t>إنستجرام</a:t>
            </a:r>
            <a:r>
              <a:rPr lang="ar-EG" sz="2000" dirty="0"/>
              <a:t> أو تيك توك، لبناء تفاعل أسرع مع الجمهور. أو تجميعها ضمن قوائم تشغيل (</a:t>
            </a:r>
            <a:r>
              <a:rPr lang="en-US" sz="2000" dirty="0"/>
              <a:t>Playlists</a:t>
            </a:r>
            <a:r>
              <a:rPr lang="ar-EG" sz="2000" dirty="0"/>
              <a:t>)</a:t>
            </a:r>
            <a:r>
              <a:rPr lang="en-US" sz="2000" dirty="0"/>
              <a:t> </a:t>
            </a:r>
            <a:r>
              <a:rPr lang="ar-EG" sz="2000" dirty="0"/>
              <a:t>على يوتيوب لضمان سهولة الوصول إليها لاحقًا.</a:t>
            </a:r>
          </a:p>
          <a:p>
            <a:pPr marL="342900" indent="-342900" algn="just" rtl="1">
              <a:buFont typeface="Wingdings" panose="05000000000000000000" pitchFamily="2" charset="2"/>
              <a:buChar char="§"/>
            </a:pPr>
            <a:r>
              <a:rPr lang="ar-EG" sz="2000" dirty="0">
                <a:effectLst>
                  <a:outerShdw blurRad="38100" dist="38100" dir="2700000" algn="tl">
                    <a:srgbClr val="000000">
                      <a:alpha val="43137"/>
                    </a:srgbClr>
                  </a:outerShdw>
                </a:effectLst>
              </a:rPr>
              <a:t>إعادة الصياغة النصية:</a:t>
            </a:r>
            <a:r>
              <a:rPr lang="ar-EG" sz="2000" dirty="0"/>
              <a:t> تحويل أبرز الأفكار والمضامين التي تضمنها البث إلى مقالات مكتوبة أو منشورات رقمية، بما يسمح بالوصول إلى جمهور لا يفضّل متابعة الفيديو.</a:t>
            </a:r>
          </a:p>
          <a:p>
            <a:pPr marL="342900" indent="-342900" algn="just" rtl="1">
              <a:buFont typeface="Wingdings" panose="05000000000000000000" pitchFamily="2" charset="2"/>
              <a:buChar char="§"/>
            </a:pPr>
            <a:r>
              <a:rPr lang="ar-EG" sz="2000" dirty="0">
                <a:effectLst>
                  <a:outerShdw blurRad="38100" dist="38100" dir="2700000" algn="tl">
                    <a:srgbClr val="000000">
                      <a:alpha val="43137"/>
                    </a:srgbClr>
                  </a:outerShdw>
                </a:effectLst>
              </a:rPr>
              <a:t>العرض البصري للمعلومات: </a:t>
            </a:r>
            <a:r>
              <a:rPr lang="ar-EG" sz="2000" dirty="0"/>
              <a:t>تحويل أهم النقاط إلى رسومات معلوماتية</a:t>
            </a:r>
            <a:r>
              <a:rPr lang="en-US" sz="2000" dirty="0"/>
              <a:t>Infographics) </a:t>
            </a:r>
            <a:r>
              <a:rPr lang="ar-EG" sz="2000" dirty="0"/>
              <a:t>)، أو إلى مقاطع متسلسلة توضح خطوات أو تعليمات عملية بطريقة منظمة وسهلة التلقي.</a:t>
            </a:r>
          </a:p>
        </p:txBody>
      </p:sp>
      <p:pic>
        <p:nvPicPr>
          <p:cNvPr id="4" name="Picture 3" descr="A person on a computer&#10;&#10;AI-generated content may be incorrect.">
            <a:extLst>
              <a:ext uri="{FF2B5EF4-FFF2-40B4-BE49-F238E27FC236}">
                <a16:creationId xmlns:a16="http://schemas.microsoft.com/office/drawing/2014/main" id="{878830B0-447C-98F5-A46E-9AF6E733E5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4854" y="2164857"/>
            <a:ext cx="2456927" cy="36853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2B59F702-0AAF-8ABD-CC45-42B27147C2A9}"/>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4776035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1ADE847-3830-36DD-7766-103AFE99531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BC2A5DB-A468-72B2-D2A3-1E5CC752889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5C1250-4D8F-B8D2-7847-DA6A4337B3D1}"/>
              </a:ext>
            </a:extLst>
          </p:cNvPr>
          <p:cNvSpPr txBox="1"/>
          <p:nvPr/>
        </p:nvSpPr>
        <p:spPr>
          <a:xfrm>
            <a:off x="3387576" y="1706354"/>
            <a:ext cx="7867061" cy="4401205"/>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خطوات البث المُباشِر عبر (</a:t>
            </a:r>
            <a:r>
              <a:rPr lang="en-US" sz="2000" b="1" dirty="0">
                <a:solidFill>
                  <a:schemeClr val="accent1"/>
                </a:solidFill>
                <a:effectLst>
                  <a:outerShdw blurRad="38100" dist="38100" dir="2700000" algn="tl">
                    <a:srgbClr val="000000">
                      <a:alpha val="43137"/>
                    </a:srgbClr>
                  </a:outerShdw>
                </a:effectLst>
              </a:rPr>
              <a:t>Facebook Live</a:t>
            </a:r>
            <a:r>
              <a:rPr lang="ar-EG" sz="2000" b="1" dirty="0">
                <a:solidFill>
                  <a:schemeClr val="accent1"/>
                </a:solidFill>
                <a:effectLst>
                  <a:outerShdw blurRad="38100" dist="38100" dir="2700000" algn="tl">
                    <a:srgbClr val="000000">
                      <a:alpha val="43137"/>
                    </a:srgbClr>
                  </a:outerShdw>
                </a:effectLst>
              </a:rPr>
              <a:t>):</a:t>
            </a:r>
          </a:p>
          <a:p>
            <a:pPr marL="342900" indent="-342900" algn="just" rtl="1">
              <a:buFont typeface="Arial" panose="020B0604020202020204" pitchFamily="34" charset="0"/>
              <a:buChar char="•"/>
            </a:pPr>
            <a:r>
              <a:rPr lang="ar-EG" sz="2000" dirty="0"/>
              <a:t>رغم أن أغلب منصات التواصل الاجتماعي باتت توفر خاصية البث المُباشِر بسهولة، إلا أن هناك فروقًا إجرائية وتقنية بينها، مما يتطلب من الصحفي أو صانع المحتوى معرفة خصوصية كل منصة.</a:t>
            </a:r>
          </a:p>
          <a:p>
            <a:pPr marL="342900" indent="-342900" algn="just" rtl="1">
              <a:buFont typeface="Arial" panose="020B0604020202020204" pitchFamily="34" charset="0"/>
              <a:buChar char="•"/>
            </a:pPr>
            <a:r>
              <a:rPr lang="ar-EG" sz="2000" dirty="0"/>
              <a:t>في هذه المُحاضرة، سنركز على منصة فيسبوك، بوصفها واحدة من أبرز المنصات العالمية في مجال البث المُباشِر.</a:t>
            </a:r>
          </a:p>
          <a:p>
            <a:pPr algn="just" rtl="1"/>
            <a:r>
              <a:rPr lang="ar-EG" sz="2000" u="sng" dirty="0"/>
              <a:t>وتشمل خطوات البث المُباشِر عبر فيسبوك (</a:t>
            </a:r>
            <a:r>
              <a:rPr lang="en-US" sz="2000" u="sng" dirty="0"/>
              <a:t>Facebook Live</a:t>
            </a:r>
            <a:r>
              <a:rPr lang="ar-EG" sz="2000" u="sng" dirty="0"/>
              <a:t>) ما يلي:</a:t>
            </a:r>
            <a:endParaRPr lang="en-US" sz="2000" u="sng" dirty="0"/>
          </a:p>
          <a:p>
            <a:pPr algn="just" rtl="1"/>
            <a:r>
              <a:rPr lang="ar-EG" sz="2000" b="1" dirty="0"/>
              <a:t>1. الدخول إلى الحساب:</a:t>
            </a:r>
            <a:r>
              <a:rPr lang="ar-EG" sz="2000" dirty="0"/>
              <a:t> يبدأ البث بتسجيل الدخول إلى تطبيق فيسبوك عبر الهاتف الذكي. </a:t>
            </a:r>
            <a:r>
              <a:rPr lang="ar-SA" sz="2000" dirty="0"/>
              <a:t>وهذه الخطوة مهمة لتحديد هوية الحساب الذي سيُبث منه — سواء كان </a:t>
            </a:r>
            <a:r>
              <a:rPr lang="ar-SA" sz="2000" dirty="0">
                <a:effectLst>
                  <a:outerShdw blurRad="38100" dist="38100" dir="2700000" algn="tl">
                    <a:srgbClr val="000000">
                      <a:alpha val="43137"/>
                    </a:srgbClr>
                  </a:outerShdw>
                </a:effectLst>
              </a:rPr>
              <a:t>صفحة شخصية</a:t>
            </a:r>
            <a:r>
              <a:rPr lang="ar-SA" sz="2000" dirty="0"/>
              <a:t>، أو </a:t>
            </a:r>
            <a:r>
              <a:rPr lang="ar-SA" sz="2000" dirty="0">
                <a:effectLst>
                  <a:outerShdw blurRad="38100" dist="38100" dir="2700000" algn="tl">
                    <a:srgbClr val="000000">
                      <a:alpha val="43137"/>
                    </a:srgbClr>
                  </a:outerShdw>
                </a:effectLst>
              </a:rPr>
              <a:t>صفحة مؤسسة إعلامية</a:t>
            </a:r>
            <a:r>
              <a:rPr lang="ar-SA" sz="2000" dirty="0"/>
              <a:t>، أو </a:t>
            </a:r>
            <a:r>
              <a:rPr lang="ar-SA" sz="2000" dirty="0">
                <a:effectLst>
                  <a:outerShdw blurRad="38100" dist="38100" dir="2700000" algn="tl">
                    <a:srgbClr val="000000">
                      <a:alpha val="43137"/>
                    </a:srgbClr>
                  </a:outerShdw>
                </a:effectLst>
              </a:rPr>
              <a:t>مجموعة مغلقة</a:t>
            </a:r>
            <a:r>
              <a:rPr lang="en-US" sz="2000" dirty="0"/>
              <a:t>.</a:t>
            </a:r>
            <a:endParaRPr lang="ar-EG" sz="2000" dirty="0"/>
          </a:p>
          <a:p>
            <a:pPr algn="just" rtl="1"/>
            <a:r>
              <a:rPr lang="ar-EG" sz="2000" b="1" dirty="0"/>
              <a:t>2. بدء البث:</a:t>
            </a:r>
            <a:r>
              <a:rPr lang="ar-EG" sz="2000" dirty="0"/>
              <a:t> يتم اختيار خاصية </a:t>
            </a:r>
            <a:r>
              <a:rPr lang="ar-EG" sz="2000" i="1" dirty="0"/>
              <a:t>"</a:t>
            </a:r>
            <a:r>
              <a:rPr lang="ar-EG" sz="2000" dirty="0"/>
              <a:t>بث مُباشِر</a:t>
            </a:r>
            <a:r>
              <a:rPr lang="ar-EG" sz="2000" i="1" dirty="0"/>
              <a:t>"</a:t>
            </a:r>
            <a:r>
              <a:rPr lang="ar-EG" sz="2000" dirty="0"/>
              <a:t> </a:t>
            </a:r>
            <a:r>
              <a:rPr lang="en-US" sz="2000" dirty="0"/>
              <a:t> (Go Live)</a:t>
            </a:r>
            <a:r>
              <a:rPr lang="ar-EG" sz="2000" dirty="0"/>
              <a:t>من الصفحة الشخصية، أو صفحة العمل، أو المجموعة المراد البث فيها.</a:t>
            </a:r>
            <a:endParaRPr lang="ar-EG" sz="2000" b="1" dirty="0"/>
          </a:p>
          <a:p>
            <a:pPr algn="just" rtl="1"/>
            <a:r>
              <a:rPr lang="ar-EG" sz="2000" b="1" dirty="0"/>
              <a:t>3. إعداد الكاميرا والصوت:</a:t>
            </a:r>
            <a:r>
              <a:rPr lang="ar-EG" sz="2000" dirty="0"/>
              <a:t> يحدد المستخدم ما إذا كان سيعتمد على الكاميرا الأمامية أو الخلفية، كما يختار الميكروفون المناسب لضمان جودة الصوت.</a:t>
            </a:r>
          </a:p>
        </p:txBody>
      </p:sp>
      <p:pic>
        <p:nvPicPr>
          <p:cNvPr id="3" name="Picture 2">
            <a:extLst>
              <a:ext uri="{FF2B5EF4-FFF2-40B4-BE49-F238E27FC236}">
                <a16:creationId xmlns:a16="http://schemas.microsoft.com/office/drawing/2014/main" id="{EAF0E6EC-EAF4-F279-D54B-A8297858B42A}"/>
              </a:ext>
            </a:extLst>
          </p:cNvPr>
          <p:cNvPicPr>
            <a:picLocks noChangeAspect="1"/>
          </p:cNvPicPr>
          <p:nvPr/>
        </p:nvPicPr>
        <p:blipFill>
          <a:blip r:embed="rId4"/>
          <a:stretch>
            <a:fillRect/>
          </a:stretch>
        </p:blipFill>
        <p:spPr>
          <a:xfrm>
            <a:off x="685748" y="2239972"/>
            <a:ext cx="2450213" cy="3675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mc:AlternateContent xmlns:mc="http://schemas.openxmlformats.org/markup-compatibility/2006">
        <mc:Choice xmlns:am3d="http://schemas.microsoft.com/office/drawing/2017/model3d" Requires="am3d">
          <p:graphicFrame>
            <p:nvGraphicFramePr>
              <p:cNvPr id="4" name="3D Model 3" descr="Pointing Arrow">
                <a:extLst>
                  <a:ext uri="{FF2B5EF4-FFF2-40B4-BE49-F238E27FC236}">
                    <a16:creationId xmlns:a16="http://schemas.microsoft.com/office/drawing/2014/main" id="{9F803A57-C938-C473-97AC-B8552DF73657}"/>
                  </a:ext>
                </a:extLst>
              </p:cNvPr>
              <p:cNvGraphicFramePr>
                <a:graphicFrameLocks noChangeAspect="1"/>
              </p:cNvGraphicFramePr>
              <p:nvPr>
                <p:extLst>
                  <p:ext uri="{D42A27DB-BD31-4B8C-83A1-F6EECF244321}">
                    <p14:modId xmlns:p14="http://schemas.microsoft.com/office/powerpoint/2010/main" val="3525194440"/>
                  </p:ext>
                </p:extLst>
              </p:nvPr>
            </p:nvGraphicFramePr>
            <p:xfrm rot="5103598">
              <a:off x="2963871" y="5412105"/>
              <a:ext cx="340048" cy="694074"/>
            </p:xfrm>
            <a:graphic>
              <a:graphicData uri="http://schemas.microsoft.com/office/drawing/2017/model3d">
                <am3d:model3d r:embed="rId5">
                  <am3d:spPr>
                    <a:xfrm rot="5103598">
                      <a:off x="0" y="0"/>
                      <a:ext cx="340048" cy="694074"/>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18492" ay="705798" az="3764"/>
                    <am3d:postTrans dx="0" dy="0" dz="0"/>
                  </am3d:trans>
                  <am3d:raster rName="Office3DRenderer" rVer="16.0.8326">
                    <am3d:blip r:embed="rId6"/>
                  </am3d:raster>
                  <am3d:objViewport viewportSz="77410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Pointing Arrow">
                <a:extLst>
                  <a:ext uri="{FF2B5EF4-FFF2-40B4-BE49-F238E27FC236}">
                    <a16:creationId xmlns:a16="http://schemas.microsoft.com/office/drawing/2014/main" id="{9F803A57-C938-C473-97AC-B8552DF73657}"/>
                  </a:ext>
                </a:extLst>
              </p:cNvPr>
              <p:cNvPicPr>
                <a:picLocks noGrp="1" noRot="1" noChangeAspect="1" noMove="1" noResize="1" noEditPoints="1" noAdjustHandles="1" noChangeArrowheads="1" noChangeShapeType="1" noCrop="1"/>
              </p:cNvPicPr>
              <p:nvPr/>
            </p:nvPicPr>
            <p:blipFill>
              <a:blip r:embed="rId6"/>
              <a:stretch>
                <a:fillRect/>
              </a:stretch>
            </p:blipFill>
            <p:spPr>
              <a:xfrm rot="5103598">
                <a:off x="2963871" y="5412105"/>
                <a:ext cx="340048" cy="694074"/>
              </a:xfrm>
              <a:prstGeom prst="rect">
                <a:avLst/>
              </a:prstGeom>
            </p:spPr>
          </p:pic>
        </mc:Fallback>
      </mc:AlternateContent>
      <p:sp>
        <p:nvSpPr>
          <p:cNvPr id="2" name="TextBox 1">
            <a:extLst>
              <a:ext uri="{FF2B5EF4-FFF2-40B4-BE49-F238E27FC236}">
                <a16:creationId xmlns:a16="http://schemas.microsoft.com/office/drawing/2014/main" id="{55090197-97F3-A4E8-4053-8A4CF6BC3DFE}"/>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41081768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6E900FC9-50A4-B98F-BAB5-631F704D3F5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3E0EE00-5B32-D06E-E2E2-63102AE950C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A79F59-3417-27BE-2C7E-BBB1C6EE9DE4}"/>
              </a:ext>
            </a:extLst>
          </p:cNvPr>
          <p:cNvSpPr txBox="1"/>
          <p:nvPr/>
        </p:nvSpPr>
        <p:spPr>
          <a:xfrm>
            <a:off x="3436672" y="1786137"/>
            <a:ext cx="7836376" cy="4093428"/>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خطوات البث المُباشِر عبر (</a:t>
            </a:r>
            <a:r>
              <a:rPr lang="en-US" sz="2000" b="1" dirty="0">
                <a:solidFill>
                  <a:schemeClr val="accent1"/>
                </a:solidFill>
                <a:effectLst>
                  <a:outerShdw blurRad="38100" dist="38100" dir="2700000" algn="tl">
                    <a:srgbClr val="000000">
                      <a:alpha val="43137"/>
                    </a:srgbClr>
                  </a:outerShdw>
                </a:effectLst>
              </a:rPr>
              <a:t>Facebook Live</a:t>
            </a:r>
            <a:r>
              <a:rPr lang="ar-EG" sz="2000" b="1" dirty="0">
                <a:solidFill>
                  <a:schemeClr val="accent1"/>
                </a:solidFill>
                <a:effectLst>
                  <a:outerShdw blurRad="38100" dist="38100" dir="2700000" algn="tl">
                    <a:srgbClr val="000000">
                      <a:alpha val="43137"/>
                    </a:srgbClr>
                  </a:outerShdw>
                </a:effectLst>
              </a:rPr>
              <a:t>):</a:t>
            </a:r>
          </a:p>
          <a:p>
            <a:pPr algn="just" rtl="1"/>
            <a:r>
              <a:rPr lang="ar-EG" sz="2000" u="sng" dirty="0"/>
              <a:t>وتشمل خطوات البث المُباشِر عبر فيسبوك (</a:t>
            </a:r>
            <a:r>
              <a:rPr lang="en-US" sz="2000" u="sng" dirty="0"/>
              <a:t>Facebook Live</a:t>
            </a:r>
            <a:r>
              <a:rPr lang="ar-EG" sz="2000" u="sng" dirty="0"/>
              <a:t>) ما يلي:</a:t>
            </a:r>
            <a:endParaRPr lang="en-US" sz="2000" u="sng" dirty="0"/>
          </a:p>
          <a:p>
            <a:pPr algn="just" rtl="1"/>
            <a:r>
              <a:rPr lang="ar-EG" sz="2000" b="1" dirty="0"/>
              <a:t>4. كتابة الوصف والعنوان:</a:t>
            </a:r>
            <a:r>
              <a:rPr lang="ar-EG" sz="2000" dirty="0"/>
              <a:t> يُضاف عنوان واضح ووصف جذاب للبث لتشجيع المتابعين على الانضمام.</a:t>
            </a:r>
          </a:p>
          <a:p>
            <a:pPr algn="just" rtl="1"/>
            <a:r>
              <a:rPr lang="ar-EG" sz="2000" b="1" dirty="0"/>
              <a:t>5. تحديد الخصوصية:</a:t>
            </a:r>
            <a:r>
              <a:rPr lang="ar-EG" sz="2000" dirty="0"/>
              <a:t> يختار الصحفي أو صانع المحتوى الفئة المستهدفة (جمهور عام – الأصدقاء فقط – مجموعة خاصة).</a:t>
            </a:r>
          </a:p>
          <a:p>
            <a:pPr algn="just" rtl="1"/>
            <a:r>
              <a:rPr lang="ar-EG" sz="2000" b="1" dirty="0"/>
              <a:t>6. إضافة المؤثرات:</a:t>
            </a:r>
            <a:r>
              <a:rPr lang="ar-EG" sz="2000" dirty="0"/>
              <a:t> يمكن استخدام بعض الفلاتر أو التأثيرات البصرية التي يوفرها فيسبوك لإضفاء حيوية أكبر على البث.</a:t>
            </a:r>
          </a:p>
          <a:p>
            <a:pPr algn="just" rtl="1"/>
            <a:r>
              <a:rPr lang="ar-EG" sz="2000" b="1" dirty="0"/>
              <a:t>7. بدء البث المُباشِر:</a:t>
            </a:r>
            <a:r>
              <a:rPr lang="ar-EG" sz="2000" dirty="0"/>
              <a:t> يتم الضغط على زر </a:t>
            </a:r>
            <a:r>
              <a:rPr lang="en-US" sz="2000" dirty="0"/>
              <a:t>“Start Live Video” </a:t>
            </a:r>
            <a:r>
              <a:rPr lang="ar-EG" sz="2000" dirty="0"/>
              <a:t> لبدء البث.</a:t>
            </a:r>
          </a:p>
          <a:p>
            <a:pPr algn="just" rtl="1"/>
            <a:r>
              <a:rPr lang="ar-EG" sz="2000" b="1" dirty="0"/>
              <a:t>8. التفاعل مع الجمهور:</a:t>
            </a:r>
            <a:r>
              <a:rPr lang="ar-EG" sz="2000" dirty="0"/>
              <a:t> متابعة التعليقات والردود الواردة في الوقت الحقيقي، والرد عليها بما يعزز المشاركة.</a:t>
            </a:r>
          </a:p>
          <a:p>
            <a:pPr algn="just" rtl="1"/>
            <a:r>
              <a:rPr lang="ar-EG" sz="2000" b="1" dirty="0"/>
              <a:t>9. إنهاء البث:</a:t>
            </a:r>
            <a:r>
              <a:rPr lang="ar-EG" sz="2000" dirty="0"/>
              <a:t> عند انتهاء الجلسة يتم الضغط على </a:t>
            </a:r>
            <a:r>
              <a:rPr lang="en-US" sz="2000" dirty="0"/>
              <a:t>“Finish”، </a:t>
            </a:r>
            <a:r>
              <a:rPr lang="ar-EG" sz="2000" dirty="0"/>
              <a:t>مع إمكانية حفظ الفيديو على الحساب أو مشاركته لاحقًا.</a:t>
            </a:r>
          </a:p>
        </p:txBody>
      </p:sp>
      <p:pic>
        <p:nvPicPr>
          <p:cNvPr id="2" name="Picture 1">
            <a:extLst>
              <a:ext uri="{FF2B5EF4-FFF2-40B4-BE49-F238E27FC236}">
                <a16:creationId xmlns:a16="http://schemas.microsoft.com/office/drawing/2014/main" id="{197931F6-3FB2-E261-1032-515E4B78A985}"/>
              </a:ext>
            </a:extLst>
          </p:cNvPr>
          <p:cNvPicPr>
            <a:picLocks noChangeAspect="1"/>
          </p:cNvPicPr>
          <p:nvPr/>
        </p:nvPicPr>
        <p:blipFill>
          <a:blip r:embed="rId4"/>
          <a:stretch>
            <a:fillRect/>
          </a:stretch>
        </p:blipFill>
        <p:spPr>
          <a:xfrm>
            <a:off x="814625" y="2239972"/>
            <a:ext cx="2450213" cy="3675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mc:AlternateContent xmlns:mc="http://schemas.openxmlformats.org/markup-compatibility/2006">
        <mc:Choice xmlns:am3d="http://schemas.microsoft.com/office/drawing/2017/model3d" Requires="am3d">
          <p:graphicFrame>
            <p:nvGraphicFramePr>
              <p:cNvPr id="4" name="3D Model 3" descr="Pointing Arrow">
                <a:extLst>
                  <a:ext uri="{FF2B5EF4-FFF2-40B4-BE49-F238E27FC236}">
                    <a16:creationId xmlns:a16="http://schemas.microsoft.com/office/drawing/2014/main" id="{4799A7C2-FE9E-A769-B31F-05FE0E8BA9B9}"/>
                  </a:ext>
                </a:extLst>
              </p:cNvPr>
              <p:cNvGraphicFramePr>
                <a:graphicFrameLocks noChangeAspect="1"/>
              </p:cNvGraphicFramePr>
              <p:nvPr>
                <p:extLst>
                  <p:ext uri="{D42A27DB-BD31-4B8C-83A1-F6EECF244321}">
                    <p14:modId xmlns:p14="http://schemas.microsoft.com/office/powerpoint/2010/main" val="1576984406"/>
                  </p:ext>
                </p:extLst>
              </p:nvPr>
            </p:nvGraphicFramePr>
            <p:xfrm rot="5103598">
              <a:off x="2312025" y="2113686"/>
              <a:ext cx="421968" cy="854447"/>
            </p:xfrm>
            <a:graphic>
              <a:graphicData uri="http://schemas.microsoft.com/office/drawing/2017/model3d">
                <am3d:model3d r:embed="rId5">
                  <am3d:spPr>
                    <a:xfrm rot="5103598">
                      <a:off x="0" y="0"/>
                      <a:ext cx="421968" cy="854447"/>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96066" ay="670565" az="-18633"/>
                    <am3d:postTrans dx="0" dy="0" dz="0"/>
                  </am3d:trans>
                  <am3d:raster rName="Office3DRenderer" rVer="16.0.8326">
                    <am3d:blip r:embed="rId6"/>
                  </am3d:raster>
                  <am3d:objViewport viewportSz="95259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 Model 3" descr="Pointing Arrow">
                <a:extLst>
                  <a:ext uri="{FF2B5EF4-FFF2-40B4-BE49-F238E27FC236}">
                    <a16:creationId xmlns:a16="http://schemas.microsoft.com/office/drawing/2014/main" id="{4799A7C2-FE9E-A769-B31F-05FE0E8BA9B9}"/>
                  </a:ext>
                </a:extLst>
              </p:cNvPr>
              <p:cNvPicPr>
                <a:picLocks noGrp="1" noRot="1" noChangeAspect="1" noMove="1" noResize="1" noEditPoints="1" noAdjustHandles="1" noChangeArrowheads="1" noChangeShapeType="1" noCrop="1"/>
              </p:cNvPicPr>
              <p:nvPr/>
            </p:nvPicPr>
            <p:blipFill>
              <a:blip r:embed="rId6"/>
              <a:stretch>
                <a:fillRect/>
              </a:stretch>
            </p:blipFill>
            <p:spPr>
              <a:xfrm rot="5103598">
                <a:off x="2312025" y="2113686"/>
                <a:ext cx="421968" cy="854447"/>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6" name="3D Model 5" descr="Pointing Arrow">
                <a:extLst>
                  <a:ext uri="{FF2B5EF4-FFF2-40B4-BE49-F238E27FC236}">
                    <a16:creationId xmlns:a16="http://schemas.microsoft.com/office/drawing/2014/main" id="{D5E7D5C7-4CFD-4CA1-6541-150C0E7E1243}"/>
                  </a:ext>
                </a:extLst>
              </p:cNvPr>
              <p:cNvGraphicFramePr>
                <a:graphicFrameLocks noChangeAspect="1"/>
              </p:cNvGraphicFramePr>
              <p:nvPr>
                <p:extLst>
                  <p:ext uri="{D42A27DB-BD31-4B8C-83A1-F6EECF244321}">
                    <p14:modId xmlns:p14="http://schemas.microsoft.com/office/powerpoint/2010/main" val="1295347898"/>
                  </p:ext>
                </p:extLst>
              </p:nvPr>
            </p:nvGraphicFramePr>
            <p:xfrm rot="5103598">
              <a:off x="2330589" y="4498096"/>
              <a:ext cx="455611" cy="922572"/>
            </p:xfrm>
            <a:graphic>
              <a:graphicData uri="http://schemas.microsoft.com/office/drawing/2017/model3d">
                <am3d:model3d r:embed="rId5">
                  <am3d:spPr>
                    <a:xfrm rot="5103598">
                      <a:off x="0" y="0"/>
                      <a:ext cx="455611" cy="922572"/>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96066" ay="670565" az="-18633"/>
                    <am3d:postTrans dx="0" dy="0" dz="0"/>
                  </am3d:trans>
                  <am3d:raster rName="Office3DRenderer" rVer="16.0.8326">
                    <am3d:blip r:embed="rId7"/>
                  </am3d:raster>
                  <am3d:objViewport viewportSz="102854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 Model 5" descr="Pointing Arrow">
                <a:extLst>
                  <a:ext uri="{FF2B5EF4-FFF2-40B4-BE49-F238E27FC236}">
                    <a16:creationId xmlns:a16="http://schemas.microsoft.com/office/drawing/2014/main" id="{D5E7D5C7-4CFD-4CA1-6541-150C0E7E1243}"/>
                  </a:ext>
                </a:extLst>
              </p:cNvPr>
              <p:cNvPicPr>
                <a:picLocks noGrp="1" noRot="1" noChangeAspect="1" noMove="1" noResize="1" noEditPoints="1" noAdjustHandles="1" noChangeArrowheads="1" noChangeShapeType="1" noCrop="1"/>
              </p:cNvPicPr>
              <p:nvPr/>
            </p:nvPicPr>
            <p:blipFill>
              <a:blip r:embed="rId7"/>
              <a:stretch>
                <a:fillRect/>
              </a:stretch>
            </p:blipFill>
            <p:spPr>
              <a:xfrm rot="5103598">
                <a:off x="2330589" y="4498096"/>
                <a:ext cx="455611" cy="922572"/>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8" name="3D Model 7" descr="Pointing Arrow">
                <a:extLst>
                  <a:ext uri="{FF2B5EF4-FFF2-40B4-BE49-F238E27FC236}">
                    <a16:creationId xmlns:a16="http://schemas.microsoft.com/office/drawing/2014/main" id="{533523FC-9BA3-0CB2-9951-CECF1ACB27BC}"/>
                  </a:ext>
                </a:extLst>
              </p:cNvPr>
              <p:cNvGraphicFramePr>
                <a:graphicFrameLocks noChangeAspect="1"/>
              </p:cNvGraphicFramePr>
              <p:nvPr>
                <p:extLst>
                  <p:ext uri="{D42A27DB-BD31-4B8C-83A1-F6EECF244321}">
                    <p14:modId xmlns:p14="http://schemas.microsoft.com/office/powerpoint/2010/main" val="2641647335"/>
                  </p:ext>
                </p:extLst>
              </p:nvPr>
            </p:nvGraphicFramePr>
            <p:xfrm rot="5103598">
              <a:off x="1689690" y="5033370"/>
              <a:ext cx="405252" cy="754770"/>
            </p:xfrm>
            <a:graphic>
              <a:graphicData uri="http://schemas.microsoft.com/office/drawing/2017/model3d">
                <am3d:model3d r:embed="rId5">
                  <am3d:spPr>
                    <a:xfrm rot="5103598">
                      <a:off x="0" y="0"/>
                      <a:ext cx="405252" cy="754770"/>
                    </a:xfrm>
                    <a:prstGeom prst="rect">
                      <a:avLst/>
                    </a:prstGeom>
                  </am3d:spPr>
                  <am3d:camera>
                    <am3d:pos x="0" y="0" z="53229038"/>
                    <am3d:up dx="0" dy="36000000" dz="0"/>
                    <am3d:lookAt x="0" y="0" z="0"/>
                    <am3d:perspective fov="2700000"/>
                  </am3d:camera>
                  <am3d:trans>
                    <am3d:meterPerModelUnit n="121206" d="1000000"/>
                    <am3d:preTrans dx="0" dy="-18000000" dz="0"/>
                    <am3d:scale>
                      <am3d:sx n="1000000" d="1000000"/>
                      <am3d:sy n="1000000" d="1000000"/>
                      <am3d:sz n="1000000" d="1000000"/>
                    </am3d:scale>
                    <am3d:rot ax="980807" ay="1371267" az="389929"/>
                    <am3d:postTrans dx="0" dy="0" dz="0"/>
                  </am3d:trans>
                  <am3d:raster rName="Office3DRenderer" rVer="16.0.8326">
                    <am3d:blip r:embed="rId8"/>
                  </am3d:raster>
                  <am3d:objViewport viewportSz="8429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 Model 7" descr="Pointing Arrow">
                <a:extLst>
                  <a:ext uri="{FF2B5EF4-FFF2-40B4-BE49-F238E27FC236}">
                    <a16:creationId xmlns:a16="http://schemas.microsoft.com/office/drawing/2014/main" id="{533523FC-9BA3-0CB2-9951-CECF1ACB27BC}"/>
                  </a:ext>
                </a:extLst>
              </p:cNvPr>
              <p:cNvPicPr>
                <a:picLocks noGrp="1" noRot="1" noChangeAspect="1" noMove="1" noResize="1" noEditPoints="1" noAdjustHandles="1" noChangeArrowheads="1" noChangeShapeType="1" noCrop="1"/>
              </p:cNvPicPr>
              <p:nvPr/>
            </p:nvPicPr>
            <p:blipFill>
              <a:blip r:embed="rId8"/>
              <a:stretch>
                <a:fillRect/>
              </a:stretch>
            </p:blipFill>
            <p:spPr>
              <a:xfrm rot="5103598">
                <a:off x="1689690" y="5033370"/>
                <a:ext cx="405252" cy="754770"/>
              </a:xfrm>
              <a:prstGeom prst="rect">
                <a:avLst/>
              </a:prstGeom>
            </p:spPr>
          </p:pic>
        </mc:Fallback>
      </mc:AlternateContent>
      <p:sp>
        <p:nvSpPr>
          <p:cNvPr id="3" name="TextBox 2">
            <a:extLst>
              <a:ext uri="{FF2B5EF4-FFF2-40B4-BE49-F238E27FC236}">
                <a16:creationId xmlns:a16="http://schemas.microsoft.com/office/drawing/2014/main" id="{CE02DE04-ACEF-DFC1-117F-E8E2C50DA78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296760980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12CD8042-DD61-8D04-F467-D4086A998F1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A135925-D0AD-58D0-A67B-3E5C7942560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8077D8-D5DA-C89E-E3FE-133B33A9D8A5}"/>
              </a:ext>
            </a:extLst>
          </p:cNvPr>
          <p:cNvSpPr txBox="1"/>
          <p:nvPr/>
        </p:nvSpPr>
        <p:spPr>
          <a:xfrm>
            <a:off x="3491904" y="1825636"/>
            <a:ext cx="7845236" cy="4093428"/>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أبرز تحديات البث المُباشِر عبر وسائل التواصل الاجتماعي:</a:t>
            </a:r>
          </a:p>
          <a:p>
            <a:pPr algn="just" rtl="1"/>
            <a:endParaRPr lang="ar-EG" sz="2000" b="1" dirty="0">
              <a:solidFill>
                <a:schemeClr val="accent1"/>
              </a:solidFill>
              <a:effectLst>
                <a:outerShdw blurRad="38100" dist="38100" dir="2700000" algn="tl">
                  <a:srgbClr val="000000">
                    <a:alpha val="43137"/>
                  </a:srgbClr>
                </a:outerShdw>
              </a:effectLst>
            </a:endParaRPr>
          </a:p>
          <a:p>
            <a:pPr marL="342900" indent="-342900" algn="just" rtl="1">
              <a:buFont typeface="Arial" panose="020B0604020202020204" pitchFamily="34" charset="0"/>
              <a:buChar char="•"/>
            </a:pPr>
            <a:r>
              <a:rPr lang="ar-EG" sz="2000" b="1" dirty="0"/>
              <a:t>الخصوصية والأمان</a:t>
            </a:r>
            <a:r>
              <a:rPr lang="en-US" sz="2000" b="1" dirty="0"/>
              <a:t>:</a:t>
            </a:r>
            <a:r>
              <a:rPr lang="ar-EG" sz="2000" b="1" dirty="0"/>
              <a:t> </a:t>
            </a:r>
            <a:r>
              <a:rPr lang="ar-EG" sz="2000" dirty="0"/>
              <a:t>قد يتسبب البث المُباشِر في كشف بيانات شخصية أو نشر محتوى محمي بحقوق الملكية الفكرية.</a:t>
            </a:r>
          </a:p>
          <a:p>
            <a:pPr marL="800100" lvl="1" indent="-342900" algn="just" rtl="1">
              <a:buFont typeface="Wingdings" panose="05000000000000000000" pitchFamily="2" charset="2"/>
              <a:buChar char="ü"/>
            </a:pPr>
            <a:r>
              <a:rPr lang="ar-EG" sz="2000" u="sng" dirty="0">
                <a:solidFill>
                  <a:schemeClr val="accent1"/>
                </a:solidFill>
              </a:rPr>
              <a:t>مثل:</a:t>
            </a:r>
            <a:r>
              <a:rPr lang="ar-EG" sz="2000" dirty="0">
                <a:solidFill>
                  <a:schemeClr val="accent1"/>
                </a:solidFill>
              </a:rPr>
              <a:t> </a:t>
            </a:r>
            <a:r>
              <a:rPr lang="ar-EG" sz="2000" dirty="0"/>
              <a:t>بث غير مرخّص لحفل موسيقي أو حدث رياضي يؤدي إلى مساءلة قانونية للباثّ.</a:t>
            </a:r>
          </a:p>
          <a:p>
            <a:pPr marL="800100" lvl="1" indent="-342900" algn="just" rtl="1">
              <a:buFont typeface="Wingdings" panose="05000000000000000000" pitchFamily="2" charset="2"/>
              <a:buChar char="ü"/>
            </a:pPr>
            <a:endParaRPr lang="ar-EG" sz="2000" dirty="0"/>
          </a:p>
          <a:p>
            <a:pPr marL="342900" indent="-342900" algn="just" rtl="1">
              <a:buFont typeface="Arial" panose="020B0604020202020204" pitchFamily="34" charset="0"/>
              <a:buChar char="•"/>
            </a:pPr>
            <a:r>
              <a:rPr lang="ar-EG" sz="2000" b="1" dirty="0"/>
              <a:t>الإدمان والعزلة</a:t>
            </a:r>
            <a:r>
              <a:rPr lang="en-US" sz="2000" b="1" dirty="0"/>
              <a:t>:</a:t>
            </a:r>
            <a:r>
              <a:rPr lang="ar-EG" sz="2000" b="1" dirty="0"/>
              <a:t> </a:t>
            </a:r>
            <a:r>
              <a:rPr lang="ar-EG" sz="2000" dirty="0"/>
              <a:t>الإفراط في متابعة البث المُباشِر قد يُحدث إدمانًا ويضعف التفاعل الاجتماعي الواقعي.</a:t>
            </a:r>
          </a:p>
          <a:p>
            <a:pPr marL="800100" lvl="1" indent="-342900" algn="just" rtl="1">
              <a:buFont typeface="Wingdings" panose="05000000000000000000" pitchFamily="2" charset="2"/>
              <a:buChar char="ü"/>
            </a:pPr>
            <a:r>
              <a:rPr lang="ar-EG" sz="2000" u="sng" dirty="0">
                <a:solidFill>
                  <a:schemeClr val="accent1"/>
                </a:solidFill>
              </a:rPr>
              <a:t>مثل:</a:t>
            </a:r>
            <a:r>
              <a:rPr lang="ar-EG" sz="2000" dirty="0">
                <a:solidFill>
                  <a:schemeClr val="accent1"/>
                </a:solidFill>
              </a:rPr>
              <a:t> </a:t>
            </a:r>
            <a:r>
              <a:rPr lang="ar-EG" sz="2000" dirty="0"/>
              <a:t>قضاء ساعات طويلة في متابعة البث على تيك توك، بدلًا من التفاعل مع المحيط الحقيقي.</a:t>
            </a:r>
          </a:p>
          <a:p>
            <a:pPr marL="800100" lvl="1" indent="-342900" algn="just" rtl="1">
              <a:buFont typeface="Wingdings" panose="05000000000000000000" pitchFamily="2" charset="2"/>
              <a:buChar char="ü"/>
            </a:pPr>
            <a:endParaRPr lang="ar-EG" sz="2000" dirty="0"/>
          </a:p>
          <a:p>
            <a:pPr marL="342900" indent="-342900" algn="just" rtl="1">
              <a:buFont typeface="Arial" panose="020B0604020202020204" pitchFamily="34" charset="0"/>
              <a:buChar char="•"/>
            </a:pPr>
            <a:r>
              <a:rPr lang="ar-EG" sz="2000" b="1" dirty="0"/>
              <a:t>جودة المحتوى: </a:t>
            </a:r>
            <a:r>
              <a:rPr lang="ar-EG" sz="2000" dirty="0"/>
              <a:t>سهولة البث جعلت المنصات مزدحمة بمحتويات ضعيفة أو غير مفيدة.</a:t>
            </a:r>
          </a:p>
          <a:p>
            <a:pPr marL="800100" lvl="1" indent="-342900" algn="just" rtl="1">
              <a:buFont typeface="Wingdings" panose="05000000000000000000" pitchFamily="2" charset="2"/>
              <a:buChar char="ü"/>
            </a:pPr>
            <a:r>
              <a:rPr lang="ar-EG" sz="2000" u="sng" dirty="0">
                <a:solidFill>
                  <a:schemeClr val="accent1"/>
                </a:solidFill>
              </a:rPr>
              <a:t>مثل:</a:t>
            </a:r>
            <a:r>
              <a:rPr lang="ar-EG" sz="2000" dirty="0">
                <a:solidFill>
                  <a:schemeClr val="accent1"/>
                </a:solidFill>
              </a:rPr>
              <a:t> </a:t>
            </a:r>
            <a:r>
              <a:rPr lang="ar-EG" sz="2000" dirty="0"/>
              <a:t>العديد من أنواع البث العشوائي الذي لا يضيف أي قيمة تعليمية أو إخبارية.</a:t>
            </a:r>
          </a:p>
        </p:txBody>
      </p:sp>
      <p:pic>
        <p:nvPicPr>
          <p:cNvPr id="6" name="Picture 5" descr="A collage of two people&#10;&#10;AI-generated content may be incorrect.">
            <a:extLst>
              <a:ext uri="{FF2B5EF4-FFF2-40B4-BE49-F238E27FC236}">
                <a16:creationId xmlns:a16="http://schemas.microsoft.com/office/drawing/2014/main" id="{BF8B07FF-B022-FA86-39C6-F1875E20D2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666" y="2179434"/>
            <a:ext cx="2570175" cy="38552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2" name="TextBox 1">
            <a:extLst>
              <a:ext uri="{FF2B5EF4-FFF2-40B4-BE49-F238E27FC236}">
                <a16:creationId xmlns:a16="http://schemas.microsoft.com/office/drawing/2014/main" id="{0C52F93E-5A9A-AEB6-FC14-01C0D5E58FBB}"/>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112511117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24FC168-7F69-E015-AE8D-35412BEC6D85}"/>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2B4D8EB-396F-FA68-D639-26B70CAC12A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0FACB9-1AD1-3315-E4F9-51AB6AE420DF}"/>
              </a:ext>
            </a:extLst>
          </p:cNvPr>
          <p:cNvSpPr txBox="1"/>
          <p:nvPr/>
        </p:nvSpPr>
        <p:spPr>
          <a:xfrm>
            <a:off x="2275687" y="1712493"/>
            <a:ext cx="8978949" cy="4401205"/>
          </a:xfrm>
          <a:prstGeom prst="rect">
            <a:avLst/>
          </a:prstGeom>
          <a:noFill/>
        </p:spPr>
        <p:txBody>
          <a:bodyPr wrap="square">
            <a:spAutoFit/>
          </a:bodyPr>
          <a:lstStyle/>
          <a:p>
            <a:pPr algn="just" rtl="1"/>
            <a:r>
              <a:rPr lang="ar-EG" sz="2000" b="1" dirty="0">
                <a:solidFill>
                  <a:schemeClr val="accent1"/>
                </a:solidFill>
                <a:effectLst>
                  <a:outerShdw blurRad="38100" dist="38100" dir="2700000" algn="tl">
                    <a:srgbClr val="000000">
                      <a:alpha val="43137"/>
                    </a:srgbClr>
                  </a:outerShdw>
                </a:effectLst>
              </a:rPr>
              <a:t>تدريب تطبيقي قصير حول البث المُباشِر عبر </a:t>
            </a:r>
            <a:r>
              <a:rPr lang="en-US" sz="2000" b="1" dirty="0">
                <a:solidFill>
                  <a:schemeClr val="accent1"/>
                </a:solidFill>
                <a:effectLst>
                  <a:outerShdw blurRad="38100" dist="38100" dir="2700000" algn="tl">
                    <a:srgbClr val="000000">
                      <a:alpha val="43137"/>
                    </a:srgbClr>
                  </a:outerShdw>
                </a:effectLst>
              </a:rPr>
              <a:t>(Facebook Live)</a:t>
            </a:r>
            <a:r>
              <a:rPr lang="ar-EG" sz="2000" b="1" dirty="0">
                <a:solidFill>
                  <a:schemeClr val="accent1"/>
                </a:solidFill>
                <a:effectLst>
                  <a:outerShdw blurRad="38100" dist="38100" dir="2700000" algn="tl">
                    <a:srgbClr val="000000">
                      <a:alpha val="43137"/>
                    </a:srgbClr>
                  </a:outerShdw>
                </a:effectLst>
              </a:rPr>
              <a:t>:</a:t>
            </a:r>
          </a:p>
          <a:p>
            <a:pPr algn="just" rtl="1"/>
            <a:endParaRPr lang="ar-EG" sz="1000" b="1" dirty="0">
              <a:solidFill>
                <a:schemeClr val="accent1"/>
              </a:solidFill>
              <a:effectLst>
                <a:outerShdw blurRad="38100" dist="38100" dir="2700000" algn="tl">
                  <a:srgbClr val="000000">
                    <a:alpha val="43137"/>
                  </a:srgbClr>
                </a:outerShdw>
              </a:effectLst>
            </a:endParaRPr>
          </a:p>
          <a:p>
            <a:pPr algn="just" rtl="1"/>
            <a:r>
              <a:rPr lang="ar-EG" sz="2000" b="1" dirty="0"/>
              <a:t>التدريب: إجراء حوار قصير عبر فيسبوك لايف:</a:t>
            </a:r>
          </a:p>
          <a:p>
            <a:pPr algn="just" rtl="1"/>
            <a:endParaRPr lang="ar-EG" sz="800" b="1" dirty="0"/>
          </a:p>
          <a:p>
            <a:pPr algn="just" rtl="1"/>
            <a:r>
              <a:rPr lang="ar-EG" sz="2000" u="sng" dirty="0"/>
              <a:t>المطلوب:-</a:t>
            </a:r>
          </a:p>
          <a:p>
            <a:pPr marL="342900" indent="-342900" algn="just" rtl="1">
              <a:buFont typeface="Arial" panose="020B0604020202020204" pitchFamily="34" charset="0"/>
              <a:buChar char="•"/>
            </a:pPr>
            <a:r>
              <a:rPr lang="ar-EG" sz="2000" dirty="0"/>
              <a:t>تنفيذ </a:t>
            </a:r>
            <a:r>
              <a:rPr lang="ar-EG" sz="2000" b="1" dirty="0"/>
              <a:t>بث مُباشِر </a:t>
            </a:r>
            <a:r>
              <a:rPr lang="ar-EG" sz="2000" dirty="0"/>
              <a:t>عبر فيسبوك لايف مدته من </a:t>
            </a:r>
            <a:r>
              <a:rPr lang="ar-EG" sz="2000" b="1" dirty="0"/>
              <a:t>3 إلى 5 دقائق</a:t>
            </a:r>
            <a:r>
              <a:rPr lang="ar-EG" sz="2000" dirty="0"/>
              <a:t> يتضمن: إجراء حوار قصير (2–3 أسئلة) مع أحد أفراد العائلة أو صديق (حول أي موضوع يومي بسيط له صلة بالحياة العامة أو أي موضوع تُفضله).</a:t>
            </a:r>
          </a:p>
          <a:p>
            <a:pPr algn="just" rtl="1"/>
            <a:endParaRPr lang="ar-EG" sz="800" dirty="0"/>
          </a:p>
          <a:p>
            <a:pPr algn="just" rtl="1"/>
            <a:r>
              <a:rPr lang="ar-EG" sz="2000" u="sng" dirty="0"/>
              <a:t>الخطوات:-</a:t>
            </a:r>
          </a:p>
          <a:p>
            <a:pPr marL="800100" lvl="1" indent="-342900" algn="just" rtl="1">
              <a:buFont typeface="Wingdings" panose="05000000000000000000" pitchFamily="2" charset="2"/>
              <a:buChar char="§"/>
            </a:pPr>
            <a:r>
              <a:rPr lang="ar-EG" sz="2000" dirty="0"/>
              <a:t>تحضير مُقدمة مُلائمة، بالإضافة إلى الأسئلة.</a:t>
            </a:r>
          </a:p>
          <a:p>
            <a:pPr marL="800100" lvl="1" indent="-342900" algn="just" rtl="1">
              <a:buFont typeface="Wingdings" panose="05000000000000000000" pitchFamily="2" charset="2"/>
              <a:buChar char="§"/>
            </a:pPr>
            <a:r>
              <a:rPr lang="ar-EG" sz="2000" dirty="0"/>
              <a:t>تجهيز الصوت والصورة ومكان هادئ.</a:t>
            </a:r>
          </a:p>
          <a:p>
            <a:pPr marL="800100" lvl="1" indent="-342900" algn="just" rtl="1">
              <a:buFont typeface="Wingdings" panose="05000000000000000000" pitchFamily="2" charset="2"/>
              <a:buChar char="§"/>
            </a:pPr>
            <a:r>
              <a:rPr lang="ar-EG" sz="2000" dirty="0"/>
              <a:t>كتابة عنوان ووصف للحوار.</a:t>
            </a:r>
          </a:p>
          <a:p>
            <a:pPr marL="800100" lvl="1" indent="-342900" algn="just" rtl="1">
              <a:buFont typeface="Wingdings" panose="05000000000000000000" pitchFamily="2" charset="2"/>
              <a:buChar char="§"/>
            </a:pPr>
            <a:r>
              <a:rPr lang="ar-EG" sz="2000" dirty="0"/>
              <a:t>إجراء الحوار والتفاعل مع تعليق واحد على الأقل.</a:t>
            </a:r>
          </a:p>
          <a:p>
            <a:pPr marL="800100" lvl="1" indent="-342900" algn="just" rtl="1">
              <a:buFont typeface="Wingdings" panose="05000000000000000000" pitchFamily="2" charset="2"/>
              <a:buChar char="§"/>
            </a:pPr>
            <a:r>
              <a:rPr lang="ar-EG" sz="2000" dirty="0"/>
              <a:t>إنهاء البث بخلاصة الحوار، مع حفظ الفيديو.</a:t>
            </a:r>
          </a:p>
          <a:p>
            <a:pPr lvl="1" algn="just" rtl="1"/>
            <a:endParaRPr lang="ar-EG" sz="1000" dirty="0"/>
          </a:p>
          <a:p>
            <a:pPr algn="just" rtl="1"/>
            <a:r>
              <a:rPr lang="ar-EG" sz="2000" b="1" dirty="0"/>
              <a:t>معايير التقييم:</a:t>
            </a:r>
            <a:r>
              <a:rPr lang="ar-EG" sz="2000" dirty="0"/>
              <a:t> وضوح الفكرة – جودة الصوت والصورة – الالتزام بالوقت – تنظيم الحوار – الأسلوب المهني.</a:t>
            </a:r>
          </a:p>
        </p:txBody>
      </p:sp>
      <p:pic>
        <p:nvPicPr>
          <p:cNvPr id="9" name="Picture 8" descr="Cartoon characters with microphones and icons&#10;&#10;AI-generated content may be incorrect.">
            <a:extLst>
              <a:ext uri="{FF2B5EF4-FFF2-40B4-BE49-F238E27FC236}">
                <a16:creationId xmlns:a16="http://schemas.microsoft.com/office/drawing/2014/main" id="{672CBEE7-843C-4D5C-5B58-DBD55BA7D0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5097" y="2708824"/>
            <a:ext cx="1867355" cy="280103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 name="TextBox 2">
            <a:extLst>
              <a:ext uri="{FF2B5EF4-FFF2-40B4-BE49-F238E27FC236}">
                <a16:creationId xmlns:a16="http://schemas.microsoft.com/office/drawing/2014/main" id="{E0A91BEE-67CE-B769-F4FD-6B8CE757E898}"/>
              </a:ext>
            </a:extLst>
          </p:cNvPr>
          <p:cNvSpPr txBox="1"/>
          <p:nvPr/>
        </p:nvSpPr>
        <p:spPr>
          <a:xfrm>
            <a:off x="2598420" y="1128103"/>
            <a:ext cx="8290559" cy="523220"/>
          </a:xfrm>
          <a:prstGeom prst="rect">
            <a:avLst/>
          </a:prstGeom>
          <a:noFill/>
        </p:spPr>
        <p:txBody>
          <a:bodyPr wrap="square" rtlCol="0">
            <a:spAutoFit/>
          </a:bodyPr>
          <a:lstStyle/>
          <a:p>
            <a:pPr algn="ctr"/>
            <a:r>
              <a:rPr lang="ar-EG" sz="2800" b="1" dirty="0">
                <a:solidFill>
                  <a:srgbClr val="2E3957"/>
                </a:solidFill>
                <a:latin typeface="Alexandria"/>
              </a:rPr>
              <a:t>2. البث المُباشِر في الإنتاج الميداني:</a:t>
            </a:r>
          </a:p>
        </p:txBody>
      </p:sp>
    </p:spTree>
    <p:extLst>
      <p:ext uri="{BB962C8B-B14F-4D97-AF65-F5344CB8AC3E}">
        <p14:creationId xmlns:p14="http://schemas.microsoft.com/office/powerpoint/2010/main" val="35523746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773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down)">
                                      <p:cBhvr>
                                        <p:cTn id="14"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EG" sz="3200" b="1" dirty="0">
                <a:effectLst>
                  <a:outerShdw blurRad="38100" dist="38100" dir="2700000" algn="tl">
                    <a:srgbClr val="000000">
                      <a:alpha val="43137"/>
                    </a:srgbClr>
                  </a:outerShdw>
                </a:effectLst>
                <a:latin typeface="Alexandria" charset="0"/>
                <a:cs typeface="Alexandria" charset="0"/>
              </a:rPr>
              <a:t>الخُلاصة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4" name="TextBox 3">
            <a:extLst>
              <a:ext uri="{FF2B5EF4-FFF2-40B4-BE49-F238E27FC236}">
                <a16:creationId xmlns:a16="http://schemas.microsoft.com/office/drawing/2014/main" id="{4AA4BE7A-2250-D6A3-25AD-7EAA0319301C}"/>
              </a:ext>
            </a:extLst>
          </p:cNvPr>
          <p:cNvSpPr txBox="1"/>
          <p:nvPr/>
        </p:nvSpPr>
        <p:spPr>
          <a:xfrm>
            <a:off x="4250913" y="2271385"/>
            <a:ext cx="6748032" cy="584775"/>
          </a:xfrm>
          <a:prstGeom prst="rect">
            <a:avLst/>
          </a:prstGeom>
          <a:noFill/>
        </p:spPr>
        <p:txBody>
          <a:bodyPr wrap="square" rtlCol="0">
            <a:spAutoFit/>
          </a:bodyPr>
          <a:lstStyle/>
          <a:p>
            <a:pPr algn="just" rtl="1"/>
            <a:r>
              <a:rPr lang="ar-EG" sz="3200" b="1" u="sng" dirty="0">
                <a:solidFill>
                  <a:schemeClr val="accent5">
                    <a:lumMod val="75000"/>
                  </a:schemeClr>
                </a:solidFill>
                <a:effectLst>
                  <a:outerShdw blurRad="38100" dist="38100" dir="2700000" algn="tl">
                    <a:srgbClr val="000000">
                      <a:alpha val="43137"/>
                    </a:srgbClr>
                  </a:outerShdw>
                </a:effectLst>
                <a:latin typeface="Alexandria"/>
              </a:rPr>
              <a:t>الإنتاج الميداني في العصر الرقمي:</a:t>
            </a:r>
            <a:endParaRPr lang="ar-EG" sz="2400" b="1" dirty="0">
              <a:solidFill>
                <a:srgbClr val="2E3957"/>
              </a:solidFill>
              <a:effectLst>
                <a:outerShdw blurRad="38100" dist="38100" dir="2700000" algn="tl">
                  <a:srgbClr val="000000">
                    <a:alpha val="43137"/>
                  </a:srgbClr>
                </a:outerShdw>
              </a:effectLst>
              <a:latin typeface="Alexandria"/>
            </a:endParaRPr>
          </a:p>
        </p:txBody>
      </p:sp>
      <p:pic>
        <p:nvPicPr>
          <p:cNvPr id="3" name="Picture 2" descr="Cartoon character holding a tablet and a microphone&#10;&#10;AI-generated content may be incorrect.">
            <a:extLst>
              <a:ext uri="{FF2B5EF4-FFF2-40B4-BE49-F238E27FC236}">
                <a16:creationId xmlns:a16="http://schemas.microsoft.com/office/drawing/2014/main" id="{1868B973-7F8F-4E0E-881B-FB8EED492B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58994" y="2237637"/>
            <a:ext cx="2466119" cy="369917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 name="TextBox 1">
            <a:extLst>
              <a:ext uri="{FF2B5EF4-FFF2-40B4-BE49-F238E27FC236}">
                <a16:creationId xmlns:a16="http://schemas.microsoft.com/office/drawing/2014/main" id="{C1D2D01F-B78B-A913-BB54-CDE5241FD557}"/>
              </a:ext>
            </a:extLst>
          </p:cNvPr>
          <p:cNvSpPr txBox="1"/>
          <p:nvPr/>
        </p:nvSpPr>
        <p:spPr>
          <a:xfrm>
            <a:off x="4443125" y="3223804"/>
            <a:ext cx="6667358" cy="1785104"/>
          </a:xfrm>
          <a:prstGeom prst="rect">
            <a:avLst/>
          </a:prstGeom>
          <a:noFill/>
        </p:spPr>
        <p:txBody>
          <a:bodyPr wrap="square" rtlCol="0">
            <a:spAutoFit/>
          </a:bodyPr>
          <a:lstStyle/>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الإنتاج الميداني (</a:t>
            </a:r>
            <a:r>
              <a:rPr lang="en-US" sz="2200" b="1" dirty="0">
                <a:solidFill>
                  <a:srgbClr val="2E3957"/>
                </a:solidFill>
                <a:effectLst>
                  <a:outerShdw blurRad="38100" dist="38100" dir="2700000" algn="tl">
                    <a:srgbClr val="000000">
                      <a:alpha val="43137"/>
                    </a:srgbClr>
                  </a:outerShdw>
                </a:effectLst>
                <a:latin typeface="Alexandria"/>
              </a:rPr>
              <a:t>Field Production</a:t>
            </a:r>
            <a:r>
              <a:rPr lang="ar-EG" sz="2200" b="1" dirty="0">
                <a:solidFill>
                  <a:srgbClr val="2E3957"/>
                </a:solidFill>
                <a:effectLst>
                  <a:outerShdw blurRad="38100" dist="38100" dir="2700000" algn="tl">
                    <a:srgbClr val="000000">
                      <a:alpha val="43137"/>
                    </a:srgbClr>
                  </a:outerShdw>
                </a:effectLst>
                <a:latin typeface="Alexandria"/>
              </a:rPr>
              <a:t>)</a:t>
            </a:r>
            <a:r>
              <a:rPr lang="en-US" sz="2200" b="1" dirty="0">
                <a:solidFill>
                  <a:srgbClr val="2E3957"/>
                </a:solidFill>
                <a:effectLst>
                  <a:outerShdw blurRad="38100" dist="38100" dir="2700000" algn="tl">
                    <a:srgbClr val="000000">
                      <a:alpha val="43137"/>
                    </a:srgbClr>
                  </a:outerShdw>
                </a:effectLst>
                <a:latin typeface="Alexandria"/>
              </a:rPr>
              <a:t>.</a:t>
            </a:r>
            <a:endParaRPr lang="ar-EG" sz="2400" b="1" dirty="0">
              <a:solidFill>
                <a:schemeClr val="accent1"/>
              </a:solidFill>
              <a:effectLst>
                <a:outerShdw blurRad="38100" dist="38100" dir="2700000" algn="tl">
                  <a:srgbClr val="000000">
                    <a:alpha val="43137"/>
                  </a:srgbClr>
                </a:outerShdw>
              </a:effectLst>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البث المُباشِر في الإنتاج الميداني.</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تدريب تطبيقي حول البث المُباشِر عبر </a:t>
            </a:r>
            <a:r>
              <a:rPr lang="en-US" sz="2200" b="1" dirty="0">
                <a:solidFill>
                  <a:srgbClr val="2E3957"/>
                </a:solidFill>
                <a:effectLst>
                  <a:outerShdw blurRad="38100" dist="38100" dir="2700000" algn="tl">
                    <a:srgbClr val="000000">
                      <a:alpha val="43137"/>
                    </a:srgbClr>
                  </a:outerShdw>
                </a:effectLst>
                <a:latin typeface="Alexandria"/>
              </a:rPr>
              <a:t>(Facebook Live)</a:t>
            </a:r>
            <a:r>
              <a:rPr lang="ar-EG" sz="2200" b="1" dirty="0">
                <a:solidFill>
                  <a:srgbClr val="2E3957"/>
                </a:solidFill>
                <a:effectLst>
                  <a:outerShdw blurRad="38100" dist="38100" dir="2700000" algn="tl">
                    <a:srgbClr val="000000">
                      <a:alpha val="43137"/>
                    </a:srgbClr>
                  </a:outerShdw>
                </a:effectLst>
                <a:latin typeface="Alexandria"/>
              </a:rPr>
              <a:t>.</a:t>
            </a: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الخُلاصة</a:t>
            </a:r>
            <a:r>
              <a:rPr lang="en-US" sz="2200" b="1" dirty="0">
                <a:solidFill>
                  <a:srgbClr val="2E3957"/>
                </a:solidFill>
                <a:effectLst>
                  <a:outerShdw blurRad="38100" dist="38100" dir="2700000" algn="tl">
                    <a:srgbClr val="000000">
                      <a:alpha val="43137"/>
                    </a:srgbClr>
                  </a:outerShdw>
                </a:effectLst>
                <a:latin typeface="Alexandria"/>
              </a:rPr>
              <a:t>.</a:t>
            </a:r>
            <a:endParaRPr lang="ar-EG" sz="2200" b="1" dirty="0">
              <a:solidFill>
                <a:srgbClr val="2E3957"/>
              </a:solidFill>
              <a:effectLst>
                <a:outerShdw blurRad="38100" dist="38100" dir="2700000" algn="tl">
                  <a:srgbClr val="000000">
                    <a:alpha val="43137"/>
                  </a:srgbClr>
                </a:outerShdw>
              </a:effectLst>
              <a:latin typeface="Alexandria"/>
            </a:endParaRPr>
          </a:p>
          <a:p>
            <a:pPr marL="457200" indent="-457200" algn="just" rtl="1">
              <a:buFont typeface="+mj-lt"/>
              <a:buAutoNum type="arabicParenR"/>
            </a:pPr>
            <a:r>
              <a:rPr lang="ar-EG" sz="2200" b="1" dirty="0">
                <a:solidFill>
                  <a:srgbClr val="2E3957"/>
                </a:solidFill>
                <a:effectLst>
                  <a:outerShdw blurRad="38100" dist="38100" dir="2700000" algn="tl">
                    <a:srgbClr val="000000">
                      <a:alpha val="43137"/>
                    </a:srgbClr>
                  </a:outerShdw>
                </a:effectLst>
                <a:latin typeface="Alexandria"/>
              </a:rPr>
              <a:t>المَراجِع.</a:t>
            </a:r>
          </a:p>
        </p:txBody>
      </p:sp>
    </p:spTree>
    <p:extLst>
      <p:ext uri="{BB962C8B-B14F-4D97-AF65-F5344CB8AC3E}">
        <p14:creationId xmlns:p14="http://schemas.microsoft.com/office/powerpoint/2010/main" val="39927243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2" presetClass="entr" presetSubtype="0" fill="hold" grpId="0" nodeType="afterEffect">
                                  <p:stCondLst>
                                    <p:cond delay="25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childTnLst>
                          </p:cTn>
                        </p:par>
                        <p:par>
                          <p:cTn id="15" fill="hold">
                            <p:stCondLst>
                              <p:cond delay="1250"/>
                            </p:stCondLst>
                            <p:childTnLst>
                              <p:par>
                                <p:cTn id="16" presetID="22" presetClass="entr" presetSubtype="4" fill="hold" grpId="0" nodeType="after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wipe(down)">
                                      <p:cBhvr>
                                        <p:cTn id="1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E0E4-D49B-2132-055B-204CF93C316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C784686-12E3-100A-3720-EFFDF25C94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DEAAD47-222A-E867-9CE5-59C569F148CC}"/>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67BC0D3C-0CA6-06D8-9105-57DD6B65E60B}"/>
              </a:ext>
            </a:extLst>
          </p:cNvPr>
          <p:cNvSpPr txBox="1"/>
          <p:nvPr/>
        </p:nvSpPr>
        <p:spPr>
          <a:xfrm>
            <a:off x="912354" y="190072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AE934783-66B3-9D04-F9CE-2D507099AD83}"/>
              </a:ext>
            </a:extLst>
          </p:cNvPr>
          <p:cNvSpPr txBox="1"/>
          <p:nvPr/>
        </p:nvSpPr>
        <p:spPr>
          <a:xfrm>
            <a:off x="760499" y="2460578"/>
            <a:ext cx="10446972" cy="3570208"/>
          </a:xfrm>
          <a:prstGeom prst="rect">
            <a:avLst/>
          </a:prstGeom>
          <a:noFill/>
        </p:spPr>
        <p:txBody>
          <a:bodyPr wrap="square" rtlCol="0">
            <a:spAutoFit/>
          </a:bodyPr>
          <a:lstStyle/>
          <a:p>
            <a:pPr marL="285750" indent="-285750" algn="just">
              <a:buFont typeface="Arial" panose="020B0604020202020204" pitchFamily="34" charset="0"/>
              <a:buChar char="•"/>
            </a:pPr>
            <a:r>
              <a:rPr lang="en-US" dirty="0" err="1"/>
              <a:t>Alzoubi</a:t>
            </a:r>
            <a:r>
              <a:rPr lang="en-US" dirty="0"/>
              <a:t>, O. (2022). Using Live Broadcasting On Facebook Among Jordanian Journalists. </a:t>
            </a:r>
            <a:r>
              <a:rPr lang="en-US" i="1" dirty="0"/>
              <a:t>International Journal of Law, Government and Communication</a:t>
            </a:r>
            <a:r>
              <a:rPr lang="en-US" dirty="0"/>
              <a:t>. </a:t>
            </a:r>
            <a:r>
              <a:rPr lang="en-US" sz="1400" u="sng" dirty="0">
                <a:hlinkClick r:id="rId2"/>
              </a:rPr>
              <a:t>https://doi.org/10.35631/ijlgc.730014</a:t>
            </a:r>
            <a:endParaRPr lang="en-US" sz="1400" u="sng" dirty="0"/>
          </a:p>
          <a:p>
            <a:pPr marL="285750" indent="-285750" algn="just">
              <a:buFont typeface="Arial" panose="020B0604020202020204" pitchFamily="34" charset="0"/>
              <a:buChar char="•"/>
            </a:pPr>
            <a:r>
              <a:rPr lang="en-US" dirty="0"/>
              <a:t> </a:t>
            </a:r>
            <a:r>
              <a:rPr lang="en-US" dirty="0" err="1"/>
              <a:t>Bentaleb</a:t>
            </a:r>
            <a:r>
              <a:rPr lang="en-US" dirty="0"/>
              <a:t>, A., Zhan, Z., </a:t>
            </a:r>
            <a:r>
              <a:rPr lang="en-US" dirty="0" err="1"/>
              <a:t>Tashtarian</a:t>
            </a:r>
            <a:r>
              <a:rPr lang="en-US" dirty="0"/>
              <a:t>, F., Lim, M., </a:t>
            </a:r>
            <a:r>
              <a:rPr lang="en-US" dirty="0" err="1"/>
              <a:t>Harous</a:t>
            </a:r>
            <a:r>
              <a:rPr lang="en-US" dirty="0"/>
              <a:t>, S., </a:t>
            </a:r>
            <a:r>
              <a:rPr lang="en-US" dirty="0" err="1"/>
              <a:t>Timmerer</a:t>
            </a:r>
            <a:r>
              <a:rPr lang="en-US" dirty="0"/>
              <a:t>, C., </a:t>
            </a:r>
            <a:r>
              <a:rPr lang="en-US" dirty="0" err="1"/>
              <a:t>Hellwagner</a:t>
            </a:r>
            <a:r>
              <a:rPr lang="en-US" dirty="0"/>
              <a:t>, H., &amp; Zimmermann, R. (2022). Low Latency Live Streaming Implementation in DASH and HLS. </a:t>
            </a:r>
            <a:r>
              <a:rPr lang="en-US" i="1" dirty="0"/>
              <a:t>Proceedings of the 30th ACM International Conference on Multimedia</a:t>
            </a:r>
            <a:r>
              <a:rPr lang="en-US" dirty="0"/>
              <a:t>. </a:t>
            </a:r>
            <a:r>
              <a:rPr lang="en-US" sz="1400" u="sng" dirty="0">
                <a:hlinkClick r:id="rId3"/>
              </a:rPr>
              <a:t>https://doi.org/10.1145/3503161.3548544</a:t>
            </a:r>
            <a:endParaRPr lang="en-US" sz="1400" u="sng" dirty="0"/>
          </a:p>
          <a:p>
            <a:pPr marL="285750" indent="-285750" algn="just">
              <a:buFont typeface="Arial" panose="020B0604020202020204" pitchFamily="34" charset="0"/>
              <a:buChar char="•"/>
            </a:pPr>
            <a:r>
              <a:rPr lang="en-US" i="1" dirty="0" err="1"/>
              <a:t>Chandel</a:t>
            </a:r>
            <a:r>
              <a:rPr lang="en-US" i="1" dirty="0"/>
              <a:t>, N., Chakraborty, S., </a:t>
            </a:r>
            <a:r>
              <a:rPr lang="en-US" i="1" dirty="0" err="1"/>
              <a:t>Chandel</a:t>
            </a:r>
            <a:r>
              <a:rPr lang="en-US" i="1" dirty="0"/>
              <a:t>, A., Dubey, K., A, S., </a:t>
            </a:r>
            <a:r>
              <a:rPr lang="en-US" i="1" dirty="0" err="1"/>
              <a:t>Jat</a:t>
            </a:r>
            <a:r>
              <a:rPr lang="en-US" i="1" dirty="0"/>
              <a:t>, D., &amp; </a:t>
            </a:r>
            <a:r>
              <a:rPr lang="en-US" i="1" dirty="0" err="1"/>
              <a:t>Rajwade</a:t>
            </a:r>
            <a:r>
              <a:rPr lang="en-US" i="1" dirty="0"/>
              <a:t>, Y. (2024). State-of-the-art Ai-enabled Mobile Device For Real-time Water Stress Detection Of Field Crops. Eng. Appl. </a:t>
            </a:r>
            <a:r>
              <a:rPr lang="en-US" i="1" dirty="0" err="1"/>
              <a:t>Artif</a:t>
            </a:r>
            <a:r>
              <a:rPr lang="en-US" i="1" dirty="0"/>
              <a:t>. </a:t>
            </a:r>
            <a:r>
              <a:rPr lang="en-US" i="1" dirty="0" err="1"/>
              <a:t>Intell</a:t>
            </a:r>
            <a:r>
              <a:rPr lang="en-US" i="1" dirty="0"/>
              <a:t>., 131, 107863</a:t>
            </a:r>
            <a:r>
              <a:rPr lang="en-US" sz="1400" dirty="0"/>
              <a:t>. </a:t>
            </a:r>
            <a:r>
              <a:rPr lang="en-US" sz="1400" u="sng" dirty="0">
                <a:hlinkClick r:id="rId4"/>
              </a:rPr>
              <a:t>https://doi.org/10.1016/j.engappai.2024.107863</a:t>
            </a:r>
            <a:endParaRPr lang="en-US" sz="1400" u="sng" dirty="0"/>
          </a:p>
          <a:p>
            <a:pPr marL="285750" indent="-285750" algn="just">
              <a:buFont typeface="Arial" panose="020B0604020202020204" pitchFamily="34" charset="0"/>
              <a:buChar char="•"/>
              <a:tabLst>
                <a:tab pos="180975" algn="l"/>
              </a:tabLst>
            </a:pPr>
            <a:r>
              <a:rPr lang="en-US" dirty="0"/>
              <a:t> Chen, C., &amp; Lin, Y. (2018). What Drives Live-stream Usage Intention? The Perspectives of Flow, Entertainment, Social Interaction, and Endorsement. </a:t>
            </a:r>
            <a:r>
              <a:rPr lang="en-US" i="1" dirty="0"/>
              <a:t>Telematics Informatics</a:t>
            </a:r>
            <a:r>
              <a:rPr lang="en-US" dirty="0"/>
              <a:t>, 35, 293-303. </a:t>
            </a:r>
            <a:r>
              <a:rPr lang="en-US" sz="1400" u="sng" dirty="0">
                <a:hlinkClick r:id="rId5"/>
              </a:rPr>
              <a:t>https://doi.org/10.1016/j.tele.2017.12.003</a:t>
            </a:r>
            <a:endParaRPr lang="en-US" sz="1400" dirty="0"/>
          </a:p>
          <a:p>
            <a:pPr marL="285750" indent="-285750" algn="just">
              <a:buFont typeface="Arial" panose="020B0604020202020204" pitchFamily="34" charset="0"/>
              <a:buChar char="•"/>
            </a:pPr>
            <a:r>
              <a:rPr lang="en-US" dirty="0" err="1"/>
              <a:t>Compesi</a:t>
            </a:r>
            <a:r>
              <a:rPr lang="en-US" dirty="0"/>
              <a:t>, R., &amp; Gomez, J. (2017). </a:t>
            </a:r>
            <a:r>
              <a:rPr lang="en-US" i="1" dirty="0"/>
              <a:t>Introduction to Video Production: Studio, Field, and Beyond</a:t>
            </a:r>
            <a:r>
              <a:rPr lang="en-US" dirty="0"/>
              <a:t>. Routledge. </a:t>
            </a:r>
            <a:r>
              <a:rPr lang="en-US" sz="1400" u="sng" dirty="0">
                <a:hlinkClick r:id="rId6"/>
              </a:rPr>
              <a:t>https://doi.org/10.4324/9781315202143</a:t>
            </a:r>
            <a:endParaRPr lang="en-US" sz="1400" dirty="0"/>
          </a:p>
        </p:txBody>
      </p:sp>
    </p:spTree>
    <p:extLst>
      <p:ext uri="{BB962C8B-B14F-4D97-AF65-F5344CB8AC3E}">
        <p14:creationId xmlns:p14="http://schemas.microsoft.com/office/powerpoint/2010/main" val="81783618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E0E4-D49B-2132-055B-204CF93C316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C784686-12E3-100A-3720-EFFDF25C94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DEAAD47-222A-E867-9CE5-59C569F148CC}"/>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67BC0D3C-0CA6-06D8-9105-57DD6B65E60B}"/>
              </a:ext>
            </a:extLst>
          </p:cNvPr>
          <p:cNvSpPr txBox="1"/>
          <p:nvPr/>
        </p:nvSpPr>
        <p:spPr>
          <a:xfrm>
            <a:off x="912354" y="1900721"/>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AE934783-66B3-9D04-F9CE-2D507099AD83}"/>
              </a:ext>
            </a:extLst>
          </p:cNvPr>
          <p:cNvSpPr txBox="1"/>
          <p:nvPr/>
        </p:nvSpPr>
        <p:spPr>
          <a:xfrm>
            <a:off x="668444" y="2411482"/>
            <a:ext cx="10446972" cy="3631763"/>
          </a:xfrm>
          <a:prstGeom prst="rect">
            <a:avLst/>
          </a:prstGeom>
          <a:noFill/>
        </p:spPr>
        <p:txBody>
          <a:bodyPr wrap="square" rtlCol="0">
            <a:spAutoFit/>
          </a:bodyPr>
          <a:lstStyle/>
          <a:p>
            <a:pPr marL="285750" indent="-285750" algn="just">
              <a:buFont typeface="Arial" panose="020B0604020202020204" pitchFamily="34" charset="0"/>
              <a:buChar char="•"/>
            </a:pPr>
            <a:r>
              <a:rPr lang="en-US" dirty="0"/>
              <a:t>Cruikshank, S. (2021). The ins and outs of field producing. </a:t>
            </a:r>
            <a:r>
              <a:rPr lang="en-US" i="1" dirty="0"/>
              <a:t>A Complete Guide to Television, Field and Digital Producing</a:t>
            </a:r>
            <a:r>
              <a:rPr lang="en-US" dirty="0"/>
              <a:t>. </a:t>
            </a:r>
            <a:r>
              <a:rPr lang="en-US" sz="1400" u="sng" dirty="0">
                <a:hlinkClick r:id="rId2"/>
              </a:rPr>
              <a:t>https://doi.org/10.4324/9781003037729-14</a:t>
            </a:r>
            <a:endParaRPr lang="en-US" sz="1400" u="sng" dirty="0"/>
          </a:p>
          <a:p>
            <a:pPr marL="285750" indent="-285750" algn="just">
              <a:buFont typeface="Arial" panose="020B0604020202020204" pitchFamily="34" charset="0"/>
              <a:buChar char="•"/>
            </a:pPr>
            <a:r>
              <a:rPr lang="en-US" dirty="0" err="1"/>
              <a:t>Cusumano</a:t>
            </a:r>
            <a:r>
              <a:rPr lang="en-US" dirty="0"/>
              <a:t>, L., Farmakis, O., </a:t>
            </a:r>
            <a:r>
              <a:rPr lang="en-US" dirty="0" err="1"/>
              <a:t>Granath</a:t>
            </a:r>
            <a:r>
              <a:rPr lang="en-US" dirty="0"/>
              <a:t>, M., Olsson, N., </a:t>
            </a:r>
            <a:r>
              <a:rPr lang="en-US" dirty="0" err="1"/>
              <a:t>Jockwer</a:t>
            </a:r>
            <a:r>
              <a:rPr lang="en-US" dirty="0"/>
              <a:t>, R., &amp; </a:t>
            </a:r>
            <a:r>
              <a:rPr lang="en-US" dirty="0" err="1"/>
              <a:t>Rempling</a:t>
            </a:r>
            <a:r>
              <a:rPr lang="en-US" dirty="0"/>
              <a:t>, R. (2024). Current Benefits And Future Possibilities With Digital Field Reporting. </a:t>
            </a:r>
            <a:r>
              <a:rPr lang="en-US" i="1" dirty="0"/>
              <a:t>International Journal of Construction Management</a:t>
            </a:r>
            <a:r>
              <a:rPr lang="en-US" dirty="0"/>
              <a:t>, 25, 572 - 583. </a:t>
            </a:r>
            <a:r>
              <a:rPr lang="en-US" sz="1400" u="sng" dirty="0">
                <a:hlinkClick r:id="rId3"/>
              </a:rPr>
              <a:t>https://doi.org/10.1080/15623599.2024.2340923</a:t>
            </a:r>
            <a:endParaRPr lang="en-US" sz="1400" u="sng" dirty="0"/>
          </a:p>
          <a:p>
            <a:pPr marL="285750" indent="-285750" algn="just">
              <a:buFont typeface="Arial" panose="020B0604020202020204" pitchFamily="34" charset="0"/>
              <a:buChar char="•"/>
            </a:pPr>
            <a:r>
              <a:rPr lang="en-US" dirty="0"/>
              <a:t>Ding, X., &amp; Musa, R. (2024). The Study of Factors Influencing Consumer Purchase Intentions in Social Media Live Broadcast. </a:t>
            </a:r>
            <a:r>
              <a:rPr lang="en-US" i="1" dirty="0"/>
              <a:t>Strategic Management Insights</a:t>
            </a:r>
            <a:r>
              <a:rPr lang="en-US" dirty="0"/>
              <a:t>. </a:t>
            </a:r>
            <a:r>
              <a:rPr lang="en-US" sz="1400" u="sng" dirty="0">
                <a:hlinkClick r:id="rId4"/>
              </a:rPr>
              <a:t>https://doi.org/10.70088/ectgy845</a:t>
            </a:r>
            <a:endParaRPr lang="en-US" sz="1400" u="sng" dirty="0"/>
          </a:p>
          <a:p>
            <a:pPr marL="285750" indent="-285750" algn="just">
              <a:buFont typeface="Arial" panose="020B0604020202020204" pitchFamily="34" charset="0"/>
              <a:buChar char="•"/>
            </a:pPr>
            <a:r>
              <a:rPr lang="en-US" dirty="0"/>
              <a:t>Fletcher, K., &amp; </a:t>
            </a:r>
            <a:r>
              <a:rPr lang="en-US" dirty="0" err="1"/>
              <a:t>Gbadamosi</a:t>
            </a:r>
            <a:r>
              <a:rPr lang="en-US" dirty="0"/>
              <a:t>, A. (2022). Examining Social Media Live Stream’s Influence On The Consumer Decision-making: A Thematic Analysis. </a:t>
            </a:r>
            <a:r>
              <a:rPr lang="en-US" i="1" dirty="0"/>
              <a:t>Electronic Commerce Research</a:t>
            </a:r>
            <a:r>
              <a:rPr lang="en-US" dirty="0"/>
              <a:t>, 1 - 31. </a:t>
            </a:r>
            <a:r>
              <a:rPr lang="en-US" sz="1400" u="sng" dirty="0">
                <a:hlinkClick r:id="rId5"/>
              </a:rPr>
              <a:t>https://doi.org/10.1007/s10660-022-09623-y</a:t>
            </a:r>
            <a:endParaRPr lang="en-US" sz="1400" dirty="0"/>
          </a:p>
          <a:p>
            <a:pPr marL="285750" indent="-285750" algn="just">
              <a:buFont typeface="Arial" panose="020B0604020202020204" pitchFamily="34" charset="0"/>
              <a:buChar char="•"/>
            </a:pPr>
            <a:r>
              <a:rPr lang="en-US" dirty="0" err="1"/>
              <a:t>Giertz</a:t>
            </a:r>
            <a:r>
              <a:rPr lang="en-US" dirty="0"/>
              <a:t>, J., </a:t>
            </a:r>
            <a:r>
              <a:rPr lang="en-US" dirty="0" err="1"/>
              <a:t>Weiger</a:t>
            </a:r>
            <a:r>
              <a:rPr lang="en-US" dirty="0"/>
              <a:t>, W., </a:t>
            </a:r>
            <a:r>
              <a:rPr lang="en-US" dirty="0" err="1"/>
              <a:t>Törhönen</a:t>
            </a:r>
            <a:r>
              <a:rPr lang="en-US" dirty="0"/>
              <a:t>, M., &amp; </a:t>
            </a:r>
            <a:r>
              <a:rPr lang="en-US" dirty="0" err="1"/>
              <a:t>Hamari</a:t>
            </a:r>
            <a:r>
              <a:rPr lang="en-US" dirty="0"/>
              <a:t>, J. (2021). Content Versus Community Focus In Live Streaming Services: How To Drive Engagement In Synchronous Social Media. </a:t>
            </a:r>
            <a:r>
              <a:rPr lang="en-US" i="1" dirty="0"/>
              <a:t>Journal of Service Management</a:t>
            </a:r>
            <a:r>
              <a:rPr lang="en-US" dirty="0"/>
              <a:t>. 33 (1): 33–58. </a:t>
            </a:r>
            <a:r>
              <a:rPr lang="en-US" sz="1400" u="sng" dirty="0">
                <a:hlinkClick r:id="rId6"/>
              </a:rPr>
              <a:t>https://doi.org/10.1108/JOSM-12-2020-0439</a:t>
            </a:r>
            <a:endParaRPr lang="en-US" sz="1400" u="sng" dirty="0"/>
          </a:p>
        </p:txBody>
      </p:sp>
    </p:spTree>
    <p:extLst>
      <p:ext uri="{BB962C8B-B14F-4D97-AF65-F5344CB8AC3E}">
        <p14:creationId xmlns:p14="http://schemas.microsoft.com/office/powerpoint/2010/main" val="208525365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0E0E4-D49B-2132-055B-204CF93C316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C784686-12E3-100A-3720-EFFDF25C945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CDEAAD47-222A-E867-9CE5-59C569F148CC}"/>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67BC0D3C-0CA6-06D8-9105-57DD6B65E60B}"/>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AE934783-66B3-9D04-F9CE-2D507099AD83}"/>
              </a:ext>
            </a:extLst>
          </p:cNvPr>
          <p:cNvSpPr txBox="1"/>
          <p:nvPr/>
        </p:nvSpPr>
        <p:spPr>
          <a:xfrm>
            <a:off x="785047" y="2571044"/>
            <a:ext cx="10446972" cy="3231654"/>
          </a:xfrm>
          <a:prstGeom prst="rect">
            <a:avLst/>
          </a:prstGeom>
          <a:noFill/>
        </p:spPr>
        <p:txBody>
          <a:bodyPr wrap="square" rtlCol="0">
            <a:spAutoFit/>
          </a:bodyPr>
          <a:lstStyle/>
          <a:p>
            <a:pPr marL="285750" indent="-285750" algn="just">
              <a:buFont typeface="Arial" panose="020B0604020202020204" pitchFamily="34" charset="0"/>
              <a:buChar char="•"/>
            </a:pPr>
            <a:r>
              <a:rPr lang="en-US" dirty="0"/>
              <a:t>Gilbert, M. (2019). Strengthening Your Social Media Marketing with Live Streaming Video. </a:t>
            </a:r>
            <a:r>
              <a:rPr lang="en-US" i="1" dirty="0"/>
              <a:t>Smart Technologies and Innovation for a Sustainable Future</a:t>
            </a:r>
            <a:r>
              <a:rPr lang="en-US" dirty="0"/>
              <a:t>. 357–365.</a:t>
            </a:r>
            <a:r>
              <a:rPr lang="en-US" sz="1400" u="sng" dirty="0">
                <a:hlinkClick r:id="rId2"/>
              </a:rPr>
              <a:t>https://doi.org/10.1007/978-3-030-01659-3_42</a:t>
            </a:r>
            <a:endParaRPr lang="en-US" sz="1400" dirty="0"/>
          </a:p>
          <a:p>
            <a:pPr marL="285750" indent="-285750" algn="just">
              <a:buFont typeface="Arial" panose="020B0604020202020204" pitchFamily="34" charset="0"/>
              <a:buChar char="•"/>
            </a:pPr>
            <a:r>
              <a:rPr lang="en-US" dirty="0"/>
              <a:t>Kim, H., &amp; Kim, M. (2020). Viewing sports online together? Psychological Consequences on Social Live Streaming Service Usage. </a:t>
            </a:r>
            <a:r>
              <a:rPr lang="en-US" i="1" dirty="0"/>
              <a:t>Sport Management Review</a:t>
            </a:r>
            <a:r>
              <a:rPr lang="en-US" dirty="0"/>
              <a:t>, 23, 869-882. </a:t>
            </a:r>
            <a:r>
              <a:rPr lang="en-US" sz="1400" u="sng" dirty="0">
                <a:hlinkClick r:id="rId3"/>
              </a:rPr>
              <a:t>https://doi.org/10.1016/j.smr.2019.12.007</a:t>
            </a:r>
            <a:endParaRPr lang="en-US" sz="1400" dirty="0"/>
          </a:p>
          <a:p>
            <a:pPr marL="285750" indent="-285750" algn="just">
              <a:buFont typeface="Arial" panose="020B0604020202020204" pitchFamily="34" charset="0"/>
              <a:buChar char="•"/>
            </a:pPr>
            <a:r>
              <a:rPr lang="en-US" dirty="0"/>
              <a:t>Lamb, J., </a:t>
            </a:r>
            <a:r>
              <a:rPr lang="en-US" dirty="0" err="1"/>
              <a:t>Araújo</a:t>
            </a:r>
            <a:r>
              <a:rPr lang="en-US" dirty="0"/>
              <a:t>, E., </a:t>
            </a:r>
            <a:r>
              <a:rPr lang="en-US" dirty="0" err="1"/>
              <a:t>Bazzi</a:t>
            </a:r>
            <a:r>
              <a:rPr lang="en-US" dirty="0"/>
              <a:t>, C., &amp; Maggi, M. (2022). Sampling In Precision Agriculture: A Software For Navigation In Field Activities. </a:t>
            </a:r>
            <a:r>
              <a:rPr lang="en-US" i="1" dirty="0"/>
              <a:t>Sustain. </a:t>
            </a:r>
            <a:r>
              <a:rPr lang="en-US" i="1" dirty="0" err="1"/>
              <a:t>Comput</a:t>
            </a:r>
            <a:r>
              <a:rPr lang="en-US" i="1" dirty="0"/>
              <a:t>. Informatics Syst.</a:t>
            </a:r>
            <a:r>
              <a:rPr lang="en-US" dirty="0"/>
              <a:t>, 36, 100804. </a:t>
            </a:r>
            <a:r>
              <a:rPr lang="en-US" sz="1400" u="sng" dirty="0">
                <a:hlinkClick r:id="rId4"/>
              </a:rPr>
              <a:t>https://doi.org/10.1016/j.suscom.2022.100804</a:t>
            </a:r>
            <a:endParaRPr lang="en-US" sz="1400" u="sng" dirty="0"/>
          </a:p>
          <a:p>
            <a:pPr marL="285750" indent="-285750" algn="just">
              <a:buFont typeface="Arial" panose="020B0604020202020204" pitchFamily="34" charset="0"/>
              <a:buChar char="•"/>
            </a:pPr>
            <a:r>
              <a:rPr lang="fr-FR" sz="1400" dirty="0"/>
              <a:t> </a:t>
            </a:r>
            <a:r>
              <a:rPr lang="fr-FR" dirty="0"/>
              <a:t>Li, Y., Zhang, X., Cui, C., Wang, S., &amp; , S. (2023). </a:t>
            </a:r>
            <a:r>
              <a:rPr lang="en-US" dirty="0"/>
              <a:t>Fleet: Improving Quality of Experience for Low-Latency Live Video Streaming. </a:t>
            </a:r>
            <a:r>
              <a:rPr lang="en-US" i="1" dirty="0"/>
              <a:t>IEEE Transactions on Circuits and Systems for Video Technology</a:t>
            </a:r>
            <a:r>
              <a:rPr lang="en-US" dirty="0"/>
              <a:t>, 33, 5242-5256. </a:t>
            </a:r>
            <a:r>
              <a:rPr lang="en-US" sz="1400" u="sng" dirty="0">
                <a:hlinkClick r:id="rId5"/>
              </a:rPr>
              <a:t>https://doi.org/10.1109/TCSVT.2023.3243901</a:t>
            </a:r>
            <a:endParaRPr lang="en-US" sz="1400" dirty="0"/>
          </a:p>
          <a:p>
            <a:pPr marL="285750" indent="-285750" algn="just">
              <a:buFont typeface="Arial" panose="020B0604020202020204" pitchFamily="34" charset="0"/>
              <a:buChar char="•"/>
            </a:pPr>
            <a:r>
              <a:rPr lang="en-US" dirty="0" err="1"/>
              <a:t>Medoff</a:t>
            </a:r>
            <a:r>
              <a:rPr lang="en-US" dirty="0"/>
              <a:t>, N., &amp; Fink, E. (2012). Electronic Field Production, In: </a:t>
            </a:r>
            <a:r>
              <a:rPr lang="en-US" i="1" dirty="0"/>
              <a:t>Portable Video.</a:t>
            </a:r>
            <a:r>
              <a:rPr lang="en-US" dirty="0"/>
              <a:t> 6</a:t>
            </a:r>
            <a:r>
              <a:rPr lang="en-US" baseline="30000" dirty="0"/>
              <a:t>th</a:t>
            </a:r>
            <a:r>
              <a:rPr lang="en-US" dirty="0"/>
              <a:t> ed., Focal Press. 47-75. </a:t>
            </a:r>
            <a:r>
              <a:rPr lang="en-US" sz="1400" u="sng" dirty="0">
                <a:hlinkClick r:id="rId6"/>
              </a:rPr>
              <a:t>https://doi.org/10.1016/B978-0-240-81499-5.00003-7</a:t>
            </a:r>
            <a:endParaRPr lang="en-US" sz="1400" u="sng" dirty="0"/>
          </a:p>
        </p:txBody>
      </p:sp>
    </p:spTree>
    <p:extLst>
      <p:ext uri="{BB962C8B-B14F-4D97-AF65-F5344CB8AC3E}">
        <p14:creationId xmlns:p14="http://schemas.microsoft.com/office/powerpoint/2010/main" val="20899198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50CB7-838F-11C0-EFB7-45CEBCA4628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DD9C888-1ED4-CD31-49D4-26039D6C032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49D05E8-91C6-99A5-34F3-AC6BDEF75CA5}"/>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57BB98D5-66C5-7176-57DB-7C02DFD46448}"/>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65A9AA90-2AE8-D184-7A4E-198C32849E16}"/>
              </a:ext>
            </a:extLst>
          </p:cNvPr>
          <p:cNvSpPr txBox="1"/>
          <p:nvPr/>
        </p:nvSpPr>
        <p:spPr>
          <a:xfrm>
            <a:off x="778910" y="2558770"/>
            <a:ext cx="10446972" cy="3354765"/>
          </a:xfrm>
          <a:prstGeom prst="rect">
            <a:avLst/>
          </a:prstGeom>
          <a:noFill/>
        </p:spPr>
        <p:txBody>
          <a:bodyPr wrap="square" rtlCol="0">
            <a:spAutoFit/>
          </a:bodyPr>
          <a:lstStyle/>
          <a:p>
            <a:pPr marL="180975" indent="-180975" algn="just">
              <a:buFont typeface="Arial" panose="020B0604020202020204" pitchFamily="34" charset="0"/>
              <a:buChar char="•"/>
            </a:pPr>
            <a:r>
              <a:rPr lang="en-US" dirty="0"/>
              <a:t>Raman, A., Tyson, G., &amp; Sastry, N. (2018). Facebook (A)Live?: Are Live Social Broadcasts Really Broadcasts?. </a:t>
            </a:r>
            <a:r>
              <a:rPr lang="en-US" i="1" dirty="0"/>
              <a:t>Proceedings of the 2018 World Wide Web Conference</a:t>
            </a:r>
            <a:r>
              <a:rPr lang="en-US" dirty="0"/>
              <a:t>. </a:t>
            </a:r>
            <a:r>
              <a:rPr lang="en-US" sz="1400" u="sng" dirty="0">
                <a:hlinkClick r:id="rId2"/>
              </a:rPr>
              <a:t>https://doi.org/10.1145/3178876.3186061</a:t>
            </a:r>
            <a:endParaRPr lang="en-US" sz="1400" u="sng" dirty="0"/>
          </a:p>
          <a:p>
            <a:pPr marL="180975" indent="-180975" algn="just">
              <a:buFont typeface="Arial" panose="020B0604020202020204" pitchFamily="34" charset="0"/>
              <a:buChar char="•"/>
            </a:pPr>
            <a:r>
              <a:rPr lang="en-US" dirty="0"/>
              <a:t> Robinson, D. (2014). Practical systems for live streaming. </a:t>
            </a:r>
            <a:r>
              <a:rPr lang="en-US" i="1" dirty="0"/>
              <a:t>Advanced Content Delivery, Streaming, and Cloud Services</a:t>
            </a:r>
            <a:r>
              <a:rPr lang="en-US" dirty="0"/>
              <a:t>, 51-70. </a:t>
            </a:r>
            <a:r>
              <a:rPr lang="es-ES" sz="1400" u="sng" dirty="0">
                <a:hlinkClick r:id="rId3"/>
              </a:rPr>
              <a:t>https://doi.org/10.1002/9781118909690.CH3</a:t>
            </a:r>
            <a:endParaRPr lang="es-ES" sz="1400" u="sng" dirty="0"/>
          </a:p>
          <a:p>
            <a:pPr marL="180975" indent="-180975" algn="just">
              <a:buFont typeface="Arial" panose="020B0604020202020204" pitchFamily="34" charset="0"/>
              <a:buChar char="•"/>
            </a:pPr>
            <a:r>
              <a:rPr lang="es-ES" dirty="0"/>
              <a:t> Rodríguez-Gil, L., Orduña, P., García-Zubía, J., &amp; López-De-</a:t>
            </a:r>
            <a:r>
              <a:rPr lang="es-ES" dirty="0" err="1"/>
              <a:t>Ipiña</a:t>
            </a:r>
            <a:r>
              <a:rPr lang="es-ES" dirty="0"/>
              <a:t>, D. (2018). </a:t>
            </a:r>
            <a:r>
              <a:rPr lang="en-US" dirty="0"/>
              <a:t>Interactive Live-streaming Technologies And Approaches For Web-based Applications. </a:t>
            </a:r>
            <a:r>
              <a:rPr lang="en-US" i="1" dirty="0"/>
              <a:t>Multimedia Tools and Applications</a:t>
            </a:r>
            <a:r>
              <a:rPr lang="en-US" dirty="0"/>
              <a:t>, 77, 6471-6502. </a:t>
            </a:r>
            <a:r>
              <a:rPr lang="en-US" sz="1400" u="sng" dirty="0">
                <a:hlinkClick r:id="rId4"/>
              </a:rPr>
              <a:t>https://doi.org/10.1007/s11042-017-4556-6</a:t>
            </a:r>
            <a:endParaRPr lang="en-US" sz="1400" u="sng" dirty="0"/>
          </a:p>
          <a:p>
            <a:pPr marL="180975" indent="-180975" algn="just">
              <a:buFont typeface="Arial" panose="020B0604020202020204" pitchFamily="34" charset="0"/>
              <a:buChar char="•"/>
            </a:pPr>
            <a:r>
              <a:rPr lang="es-ES" dirty="0"/>
              <a:t> Rodríguez-Gil, L., García-Zubía, J., Orduña, P., &amp; López-De-</a:t>
            </a:r>
            <a:r>
              <a:rPr lang="es-ES" dirty="0" err="1"/>
              <a:t>Ipiña</a:t>
            </a:r>
            <a:r>
              <a:rPr lang="es-ES" dirty="0"/>
              <a:t>, D. (2017). </a:t>
            </a:r>
            <a:r>
              <a:rPr lang="en-US" dirty="0"/>
              <a:t>An Open and Scalable Web-Based Interactive Live-Streaming architecture: The WILSP Platform. </a:t>
            </a:r>
            <a:r>
              <a:rPr lang="en-US" i="1" dirty="0"/>
              <a:t>IEEE Access</a:t>
            </a:r>
            <a:r>
              <a:rPr lang="en-US" dirty="0"/>
              <a:t>, 5, 9842-9856. </a:t>
            </a:r>
            <a:r>
              <a:rPr lang="en-US" sz="1400" u="sng" dirty="0">
                <a:hlinkClick r:id="rId5"/>
              </a:rPr>
              <a:t>https://doi.org/10.1109/ACCESS.2017.2710328</a:t>
            </a:r>
            <a:endParaRPr lang="en-US" sz="1400" u="sng" dirty="0"/>
          </a:p>
          <a:p>
            <a:pPr marL="180975" indent="-180975" algn="just">
              <a:buFont typeface="Arial" panose="020B0604020202020204" pitchFamily="34" charset="0"/>
              <a:buChar char="•"/>
            </a:pPr>
            <a:r>
              <a:rPr lang="en-US" dirty="0" err="1"/>
              <a:t>Sardana</a:t>
            </a:r>
            <a:r>
              <a:rPr lang="en-US" dirty="0"/>
              <a:t>, D. (2025). Stream Rider: A Developer's Perspective on Live Streaming. </a:t>
            </a:r>
            <a:r>
              <a:rPr lang="en-US" i="1" dirty="0"/>
              <a:t>International Journal for Research in Applied Science and Engineering Technology</a:t>
            </a:r>
            <a:r>
              <a:rPr lang="en-US" dirty="0"/>
              <a:t>. 13(1). </a:t>
            </a:r>
            <a:r>
              <a:rPr lang="fr-FR" sz="1400" u="sng" dirty="0">
                <a:hlinkClick r:id="rId6"/>
              </a:rPr>
              <a:t>https://doi.org/10.22214/ijraset.2025.66742</a:t>
            </a:r>
            <a:endParaRPr lang="en-US" sz="1400" dirty="0"/>
          </a:p>
        </p:txBody>
      </p:sp>
    </p:spTree>
    <p:extLst>
      <p:ext uri="{BB962C8B-B14F-4D97-AF65-F5344CB8AC3E}">
        <p14:creationId xmlns:p14="http://schemas.microsoft.com/office/powerpoint/2010/main" val="157431907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B413F-EE2B-1573-1941-62AEBDFA35A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84D273C-3374-9B2A-CF63-AAF573938A66}"/>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72B50E4-2A6B-7C19-EA56-9AA44F531D54}"/>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4B395410-22F7-674E-8A7F-E51B53B5D6A5}"/>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ECD86F85-0BD2-08BA-4D07-E50F0D15B3A8}"/>
              </a:ext>
            </a:extLst>
          </p:cNvPr>
          <p:cNvSpPr txBox="1"/>
          <p:nvPr/>
        </p:nvSpPr>
        <p:spPr>
          <a:xfrm>
            <a:off x="778910" y="2755154"/>
            <a:ext cx="10446972" cy="2800767"/>
          </a:xfrm>
          <a:prstGeom prst="rect">
            <a:avLst/>
          </a:prstGeom>
          <a:noFill/>
        </p:spPr>
        <p:txBody>
          <a:bodyPr wrap="square" rtlCol="0">
            <a:spAutoFit/>
          </a:bodyPr>
          <a:lstStyle/>
          <a:p>
            <a:pPr marL="180975" indent="-180975" algn="just">
              <a:buFont typeface="Arial" panose="020B0604020202020204" pitchFamily="34" charset="0"/>
              <a:buChar char="•"/>
            </a:pPr>
            <a:r>
              <a:rPr lang="en-US" dirty="0" err="1"/>
              <a:t>Scheibe</a:t>
            </a:r>
            <a:r>
              <a:rPr lang="en-US" dirty="0"/>
              <a:t>, K., </a:t>
            </a:r>
            <a:r>
              <a:rPr lang="en-US" dirty="0" err="1"/>
              <a:t>Fietkiewicz</a:t>
            </a:r>
            <a:r>
              <a:rPr lang="en-US" dirty="0"/>
              <a:t>, K., &amp; Stock, W. (2016). Information Behavior on Social Live Streaming Services. </a:t>
            </a:r>
            <a:r>
              <a:rPr lang="en-US" i="1" dirty="0"/>
              <a:t>Journal of Information Science Theory and Practice</a:t>
            </a:r>
            <a:r>
              <a:rPr lang="en-US" dirty="0"/>
              <a:t>, 4, 6-20. </a:t>
            </a:r>
            <a:r>
              <a:rPr lang="en-US" sz="1400" u="sng" dirty="0">
                <a:hlinkClick r:id="rId2"/>
              </a:rPr>
              <a:t>https://doi.org/10.1633/JISTAP.2016.4.2.1</a:t>
            </a:r>
            <a:endParaRPr lang="en-US" sz="1400" dirty="0"/>
          </a:p>
          <a:p>
            <a:pPr marL="180975" indent="-180975" algn="just">
              <a:buFont typeface="Arial" panose="020B0604020202020204" pitchFamily="34" charset="0"/>
              <a:buChar char="•"/>
            </a:pPr>
            <a:r>
              <a:rPr lang="en-US" dirty="0"/>
              <a:t>Shen, H. (2024). A Review of the Impact of Social Media on Consumer Behavior. </a:t>
            </a:r>
            <a:r>
              <a:rPr lang="en-US" i="1" dirty="0"/>
              <a:t>Advances in Economics, Management and Political Sciences</a:t>
            </a:r>
            <a:r>
              <a:rPr lang="en-US" sz="1400" dirty="0"/>
              <a:t>, 131. </a:t>
            </a:r>
            <a:r>
              <a:rPr lang="en-US" sz="1400" u="sng" dirty="0">
                <a:hlinkClick r:id="rId3"/>
              </a:rPr>
              <a:t>https://doi.org/10.54254/2754-1169/2024.18416</a:t>
            </a:r>
            <a:endParaRPr lang="en-US" sz="1400" u="sng" dirty="0"/>
          </a:p>
          <a:p>
            <a:pPr marL="180975" indent="-180975" algn="just">
              <a:buFont typeface="Arial" panose="020B0604020202020204" pitchFamily="34" charset="0"/>
              <a:buChar char="•"/>
            </a:pPr>
            <a:r>
              <a:rPr lang="fr-FR" dirty="0" err="1"/>
              <a:t>Tavani</a:t>
            </a:r>
            <a:r>
              <a:rPr lang="fr-FR" dirty="0"/>
              <a:t>, S., </a:t>
            </a:r>
            <a:r>
              <a:rPr lang="fr-FR" dirty="0" err="1"/>
              <a:t>Billi</a:t>
            </a:r>
            <a:r>
              <a:rPr lang="fr-FR" dirty="0"/>
              <a:t>, A., </a:t>
            </a:r>
            <a:r>
              <a:rPr lang="fr-FR" dirty="0" err="1"/>
              <a:t>Corradetti</a:t>
            </a:r>
            <a:r>
              <a:rPr lang="fr-FR" dirty="0"/>
              <a:t>, A., </a:t>
            </a:r>
            <a:r>
              <a:rPr lang="fr-FR" dirty="0" err="1"/>
              <a:t>Mercuri</a:t>
            </a:r>
            <a:r>
              <a:rPr lang="fr-FR" dirty="0"/>
              <a:t>, M., Bosman, A., </a:t>
            </a:r>
            <a:r>
              <a:rPr lang="fr-FR" dirty="0" err="1"/>
              <a:t>Cuffaro</a:t>
            </a:r>
            <a:r>
              <a:rPr lang="fr-FR" dirty="0"/>
              <a:t>, M., </a:t>
            </a:r>
            <a:r>
              <a:rPr lang="fr-FR" dirty="0" err="1"/>
              <a:t>Seers</a:t>
            </a:r>
            <a:r>
              <a:rPr lang="fr-FR" dirty="0"/>
              <a:t>, T., &amp; </a:t>
            </a:r>
            <a:r>
              <a:rPr lang="fr-FR" dirty="0" err="1"/>
              <a:t>Carminati</a:t>
            </a:r>
            <a:r>
              <a:rPr lang="fr-FR" dirty="0"/>
              <a:t>, E. (2022). </a:t>
            </a:r>
            <a:r>
              <a:rPr lang="en-US" dirty="0"/>
              <a:t>Smartphone Assisted Fieldwork: Towards The Digital Transition Of Geoscience Fieldwork Using Lidar-equipped </a:t>
            </a:r>
            <a:r>
              <a:rPr lang="en-US" dirty="0" err="1"/>
              <a:t>Iphones</a:t>
            </a:r>
            <a:r>
              <a:rPr lang="en-US" dirty="0"/>
              <a:t>. </a:t>
            </a:r>
            <a:r>
              <a:rPr lang="en-US" i="1" dirty="0"/>
              <a:t>Earth-Science Reviews</a:t>
            </a:r>
            <a:r>
              <a:rPr lang="en-US" dirty="0"/>
              <a:t>,277. </a:t>
            </a:r>
            <a:r>
              <a:rPr lang="en-US" sz="1400" u="sng" dirty="0">
                <a:hlinkClick r:id="rId4"/>
              </a:rPr>
              <a:t>https://doi.org/10.1016/j.earscirev.2022.103969</a:t>
            </a:r>
            <a:endParaRPr lang="en-US" sz="1400" u="sng" dirty="0"/>
          </a:p>
          <a:p>
            <a:pPr marL="180975" indent="-180975" algn="just">
              <a:buFont typeface="Arial" panose="020B0604020202020204" pitchFamily="34" charset="0"/>
              <a:buChar char="•"/>
            </a:pPr>
            <a:r>
              <a:rPr lang="en-US" dirty="0"/>
              <a:t>Wan, A., &amp; Wu, L. (2020). Understanding the Negative Consequences of Watching Social Live Streaming Among Chinese Viewers. </a:t>
            </a:r>
            <a:r>
              <a:rPr lang="en-US" i="1" dirty="0"/>
              <a:t>International Journal of Communication</a:t>
            </a:r>
            <a:r>
              <a:rPr lang="en-US" dirty="0"/>
              <a:t>, 14, 20. </a:t>
            </a:r>
            <a:r>
              <a:rPr lang="en-US" sz="1400" dirty="0">
                <a:hlinkClick r:id="rId5"/>
              </a:rPr>
              <a:t>https://ijoc.org/index.php/ijoc/article/view/13294</a:t>
            </a:r>
            <a:endParaRPr lang="en-US" sz="1400" dirty="0"/>
          </a:p>
        </p:txBody>
      </p:sp>
    </p:spTree>
    <p:extLst>
      <p:ext uri="{BB962C8B-B14F-4D97-AF65-F5344CB8AC3E}">
        <p14:creationId xmlns:p14="http://schemas.microsoft.com/office/powerpoint/2010/main" val="2570469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19D4C-1ED4-3ADF-00FE-B00C4C9ECBB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51FFBC0-166F-537F-59EA-17B9E204BF5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39962268-9FD3-3E4A-5DE6-9A037B6FFEE9}"/>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4. المَراجِع:</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1DCAB4F6-727D-4ED8-E937-C965576EFD0C}"/>
              </a:ext>
            </a:extLst>
          </p:cNvPr>
          <p:cNvSpPr txBox="1"/>
          <p:nvPr/>
        </p:nvSpPr>
        <p:spPr>
          <a:xfrm>
            <a:off x="912354" y="1998913"/>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مَراجِع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5BA95EB7-7766-D112-416A-903E2BFE5578}"/>
              </a:ext>
            </a:extLst>
          </p:cNvPr>
          <p:cNvSpPr txBox="1"/>
          <p:nvPr/>
        </p:nvSpPr>
        <p:spPr>
          <a:xfrm>
            <a:off x="742088" y="2663099"/>
            <a:ext cx="10446972" cy="3077766"/>
          </a:xfrm>
          <a:prstGeom prst="rect">
            <a:avLst/>
          </a:prstGeom>
          <a:noFill/>
        </p:spPr>
        <p:txBody>
          <a:bodyPr wrap="square" rtlCol="0">
            <a:spAutoFit/>
          </a:bodyPr>
          <a:lstStyle/>
          <a:p>
            <a:pPr marL="180975" indent="-180975" algn="just">
              <a:buFont typeface="Arial" panose="020B0604020202020204" pitchFamily="34" charset="0"/>
              <a:buChar char="•"/>
            </a:pPr>
            <a:r>
              <a:rPr lang="en-US" dirty="0"/>
              <a:t>Whitlock, M., Wu, K., &amp; </a:t>
            </a:r>
            <a:r>
              <a:rPr lang="en-US" dirty="0" err="1"/>
              <a:t>Szafir</a:t>
            </a:r>
            <a:r>
              <a:rPr lang="en-US" dirty="0"/>
              <a:t>, D. (2019). Designing for Mobile and Immersive Visual Analytics in the Field. </a:t>
            </a:r>
            <a:r>
              <a:rPr lang="en-US" i="1" dirty="0"/>
              <a:t>IEEE Transactions on Visualization and Computer Graphics</a:t>
            </a:r>
            <a:r>
              <a:rPr lang="en-US" dirty="0"/>
              <a:t>, 26, 503-513. </a:t>
            </a:r>
            <a:r>
              <a:rPr lang="en-US" sz="1400" u="sng" dirty="0">
                <a:hlinkClick r:id="rId2"/>
              </a:rPr>
              <a:t>https://doi.org/10.1109/TVCG.2019.2934282</a:t>
            </a:r>
            <a:endParaRPr lang="en-US" sz="1400" u="sng" dirty="0"/>
          </a:p>
          <a:p>
            <a:pPr marL="180975" indent="-180975" algn="just">
              <a:buFont typeface="Arial" panose="020B0604020202020204" pitchFamily="34" charset="0"/>
              <a:buChar char="•"/>
            </a:pPr>
            <a:r>
              <a:rPr lang="en-US" dirty="0"/>
              <a:t>Xu, Y. (2024). Research on Social Live Broadcast </a:t>
            </a:r>
            <a:r>
              <a:rPr lang="en-US" dirty="0" err="1"/>
              <a:t>pps</a:t>
            </a:r>
            <a:r>
              <a:rPr lang="en-US" dirty="0"/>
              <a:t> in </a:t>
            </a:r>
            <a:r>
              <a:rPr lang="en-US" dirty="0" err="1"/>
              <a:t>Thenew</a:t>
            </a:r>
            <a:r>
              <a:rPr lang="en-US" dirty="0"/>
              <a:t> Media Era. </a:t>
            </a:r>
            <a:r>
              <a:rPr lang="en-US" i="1" dirty="0"/>
              <a:t>International Journal of Education and Humanities,</a:t>
            </a:r>
            <a:r>
              <a:rPr lang="en-US" dirty="0"/>
              <a:t> 17 (1). </a:t>
            </a:r>
            <a:r>
              <a:rPr lang="en-US" sz="1400" u="sng" dirty="0">
                <a:hlinkClick r:id="rId3"/>
              </a:rPr>
              <a:t>https://doi.org/10.54097/xw4dpf86</a:t>
            </a:r>
            <a:endParaRPr lang="en-US" sz="1400" dirty="0"/>
          </a:p>
          <a:p>
            <a:pPr marL="180975" indent="-180975" algn="just">
              <a:buFont typeface="Arial" panose="020B0604020202020204" pitchFamily="34" charset="0"/>
              <a:buChar char="•"/>
            </a:pPr>
            <a:r>
              <a:rPr lang="en-US" dirty="0"/>
              <a:t>Zhang, R., Yang, C., Wang, X., Huang, T., Wu, C., Liu, J., &amp; Sun, L. (2023). Practical Cloud-Edge Scheduling for Large-Scale Crowdsourced Live Streaming. </a:t>
            </a:r>
            <a:r>
              <a:rPr lang="en-US" i="1" dirty="0"/>
              <a:t>IEEE Transactions on Parallel and Distributed Systems</a:t>
            </a:r>
            <a:r>
              <a:rPr lang="en-US" dirty="0"/>
              <a:t>, 34, 2055-2071. </a:t>
            </a:r>
            <a:r>
              <a:rPr lang="en-US" sz="1400" u="sng" dirty="0">
                <a:hlinkClick r:id="rId4"/>
              </a:rPr>
              <a:t>https://doi.org/10.1109/TPDS.2023.3267731</a:t>
            </a:r>
            <a:endParaRPr lang="en-US" sz="1400" dirty="0"/>
          </a:p>
          <a:p>
            <a:pPr marL="180975" indent="-180975" algn="just">
              <a:buFont typeface="Arial" panose="020B0604020202020204" pitchFamily="34" charset="0"/>
              <a:buChar char="•"/>
            </a:pPr>
            <a:r>
              <a:rPr lang="en-US" dirty="0" err="1"/>
              <a:t>Попов</a:t>
            </a:r>
            <a:r>
              <a:rPr lang="en-US" dirty="0"/>
              <a:t>, В., </a:t>
            </a:r>
            <a:r>
              <a:rPr lang="en-US" dirty="0" err="1"/>
              <a:t>Юшин</a:t>
            </a:r>
            <a:r>
              <a:rPr lang="en-US" dirty="0"/>
              <a:t>, В., </a:t>
            </a:r>
            <a:r>
              <a:rPr lang="en-US" dirty="0" err="1"/>
              <a:t>Иорданова</a:t>
            </a:r>
            <a:r>
              <a:rPr lang="en-US" dirty="0"/>
              <a:t>, А., </a:t>
            </a:r>
            <a:r>
              <a:rPr lang="en-US" dirty="0" err="1"/>
              <a:t>Трифонов</a:t>
            </a:r>
            <a:r>
              <a:rPr lang="en-US" dirty="0"/>
              <a:t>, А., Popov, V., </a:t>
            </a:r>
            <a:r>
              <a:rPr lang="en-US" dirty="0" err="1"/>
              <a:t>Yushin</a:t>
            </a:r>
            <a:r>
              <a:rPr lang="en-US" dirty="0"/>
              <a:t>, V., </a:t>
            </a:r>
            <a:r>
              <a:rPr lang="en-US" dirty="0" err="1"/>
              <a:t>Iordanova</a:t>
            </a:r>
            <a:r>
              <a:rPr lang="en-US" dirty="0"/>
              <a:t>, A., &amp; </a:t>
            </a:r>
            <a:r>
              <a:rPr lang="en-US" dirty="0" err="1"/>
              <a:t>Trifonov</a:t>
            </a:r>
            <a:r>
              <a:rPr lang="en-US" dirty="0"/>
              <a:t>, A. (2020). Study of the Effectiveness of the Application of Information Technology in the </a:t>
            </a:r>
            <a:r>
              <a:rPr lang="en-US" dirty="0" err="1"/>
              <a:t>Technosphere</a:t>
            </a:r>
            <a:r>
              <a:rPr lang="en-US" dirty="0"/>
              <a:t> Safety Management System. </a:t>
            </a:r>
            <a:r>
              <a:rPr lang="en-US" i="1" dirty="0"/>
              <a:t>Proceedings of the Southwest State University</a:t>
            </a:r>
            <a:r>
              <a:rPr lang="en-US" dirty="0"/>
              <a:t>. </a:t>
            </a:r>
            <a:r>
              <a:rPr lang="en-US" sz="1400" u="sng" dirty="0">
                <a:hlinkClick r:id="rId5"/>
              </a:rPr>
              <a:t>https://doi.org/10.21869/2223-1560-2019-23-6-241-255</a:t>
            </a:r>
            <a:endParaRPr lang="en-US" sz="1400" dirty="0"/>
          </a:p>
        </p:txBody>
      </p:sp>
    </p:spTree>
    <p:extLst>
      <p:ext uri="{BB962C8B-B14F-4D97-AF65-F5344CB8AC3E}">
        <p14:creationId xmlns:p14="http://schemas.microsoft.com/office/powerpoint/2010/main" val="350446641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25000"/>
    </mc:Choice>
    <mc:Fallback xmlns="">
      <p:transition spd="slow" advClick="0"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7000" fill="hold"/>
                                        <p:tgtEl>
                                          <p:spTgt spid="9"/>
                                        </p:tgtEl>
                                        <p:attrNameLst>
                                          <p:attrName>ppt_w</p:attrName>
                                        </p:attrNameLst>
                                      </p:cBhvr>
                                      <p:tavLst>
                                        <p:tav tm="0">
                                          <p:val>
                                            <p:fltVal val="0"/>
                                          </p:val>
                                        </p:tav>
                                        <p:tav tm="100000">
                                          <p:val>
                                            <p:strVal val="#ppt_w"/>
                                          </p:val>
                                        </p:tav>
                                      </p:tavLst>
                                    </p:anim>
                                    <p:anim calcmode="lin" valueType="num">
                                      <p:cBhvr>
                                        <p:cTn id="8" dur="7000" fill="hold"/>
                                        <p:tgtEl>
                                          <p:spTgt spid="9"/>
                                        </p:tgtEl>
                                        <p:attrNameLst>
                                          <p:attrName>ppt_h</p:attrName>
                                        </p:attrNameLst>
                                      </p:cBhvr>
                                      <p:tavLst>
                                        <p:tav tm="0">
                                          <p:val>
                                            <p:fltVal val="0"/>
                                          </p:val>
                                        </p:tav>
                                        <p:tav tm="100000">
                                          <p:val>
                                            <p:strVal val="#ppt_h"/>
                                          </p:val>
                                        </p:tav>
                                      </p:tavLst>
                                    </p:anim>
                                    <p:anim calcmode="lin" valueType="num">
                                      <p:cBhvr>
                                        <p:cTn id="9" dur="7000" fill="hold"/>
                                        <p:tgtEl>
                                          <p:spTgt spid="9"/>
                                        </p:tgtEl>
                                        <p:attrNameLst>
                                          <p:attrName>style.rotation</p:attrName>
                                        </p:attrNameLst>
                                      </p:cBhvr>
                                      <p:tavLst>
                                        <p:tav tm="0">
                                          <p:val>
                                            <p:fltVal val="90"/>
                                          </p:val>
                                        </p:tav>
                                        <p:tav tm="100000">
                                          <p:val>
                                            <p:fltVal val="0"/>
                                          </p:val>
                                        </p:tav>
                                      </p:tavLst>
                                    </p:anim>
                                    <p:animEffect transition="in" filter="fade">
                                      <p:cBhvr>
                                        <p:cTn id="10" dur="7000"/>
                                        <p:tgtEl>
                                          <p:spTgt spid="9"/>
                                        </p:tgtEl>
                                      </p:cBhvr>
                                    </p:animEffect>
                                  </p:childTnLst>
                                </p:cTn>
                              </p:par>
                              <p:par>
                                <p:cTn id="11" presetID="2" presetClass="entr" presetSubtype="4" fill="hold" grpId="0" nodeType="withEffect">
                                  <p:stCondLst>
                                    <p:cond delay="10000"/>
                                  </p:stCondLst>
                                  <p:iterate type="lt">
                                    <p:tmPct val="0"/>
                                  </p:iterate>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000" fill="hold"/>
                                        <p:tgtEl>
                                          <p:spTgt spid="10"/>
                                        </p:tgtEl>
                                        <p:attrNameLst>
                                          <p:attrName>ppt_x</p:attrName>
                                        </p:attrNameLst>
                                      </p:cBhvr>
                                      <p:tavLst>
                                        <p:tav tm="0">
                                          <p:val>
                                            <p:strVal val="#ppt_x"/>
                                          </p:val>
                                        </p:tav>
                                        <p:tav tm="100000">
                                          <p:val>
                                            <p:strVal val="#ppt_x"/>
                                          </p:val>
                                        </p:tav>
                                      </p:tavLst>
                                    </p:anim>
                                    <p:anim calcmode="lin" valueType="num">
                                      <p:cBhvr additive="base">
                                        <p:cTn id="14" dur="7000" fill="hold"/>
                                        <p:tgtEl>
                                          <p:spTgt spid="10"/>
                                        </p:tgtEl>
                                        <p:attrNameLst>
                                          <p:attrName>ppt_y</p:attrName>
                                        </p:attrNameLst>
                                      </p:cBhvr>
                                      <p:tavLst>
                                        <p:tav tm="0">
                                          <p:val>
                                            <p:strVal val="1+#ppt_h/2"/>
                                          </p:val>
                                        </p:tav>
                                        <p:tav tm="100000">
                                          <p:val>
                                            <p:strVal val="#ppt_y"/>
                                          </p:val>
                                        </p:tav>
                                      </p:tavLst>
                                    </p:anim>
                                  </p:childTnLst>
                                </p:cTn>
                              </p:par>
                              <p:par>
                                <p:cTn id="15" presetID="34" presetClass="emph" presetSubtype="0" fill="hold" grpId="1" nodeType="withEffect">
                                  <p:stCondLst>
                                    <p:cond delay="7000"/>
                                  </p:stCondLst>
                                  <p:iterate type="lt">
                                    <p:tmPct val="10000"/>
                                  </p:iterate>
                                  <p:childTnLst>
                                    <p:animMotion origin="layout" path="M 0.0 0.0 L 0.0 -0.07213" pathEditMode="relative" ptsTypes="">
                                      <p:cBhvr>
                                        <p:cTn id="16" dur="5000" accel="50000" decel="50000" autoRev="1" fill="hold">
                                          <p:stCondLst>
                                            <p:cond delay="0"/>
                                          </p:stCondLst>
                                        </p:cTn>
                                        <p:tgtEl>
                                          <p:spTgt spid="10"/>
                                        </p:tgtEl>
                                        <p:attrNameLst>
                                          <p:attrName>ppt_x</p:attrName>
                                          <p:attrName>ppt_y</p:attrName>
                                        </p:attrNameLst>
                                      </p:cBhvr>
                                    </p:animMotion>
                                    <p:animRot by="1500000">
                                      <p:cBhvr>
                                        <p:cTn id="17" dur="2500" fill="hold">
                                          <p:stCondLst>
                                            <p:cond delay="0"/>
                                          </p:stCondLst>
                                        </p:cTn>
                                        <p:tgtEl>
                                          <p:spTgt spid="10"/>
                                        </p:tgtEl>
                                        <p:attrNameLst>
                                          <p:attrName>r</p:attrName>
                                        </p:attrNameLst>
                                      </p:cBhvr>
                                    </p:animRot>
                                    <p:animRot by="-1500000">
                                      <p:cBhvr>
                                        <p:cTn id="18" dur="2500" fill="hold">
                                          <p:stCondLst>
                                            <p:cond delay="2500"/>
                                          </p:stCondLst>
                                        </p:cTn>
                                        <p:tgtEl>
                                          <p:spTgt spid="10"/>
                                        </p:tgtEl>
                                        <p:attrNameLst>
                                          <p:attrName>r</p:attrName>
                                        </p:attrNameLst>
                                      </p:cBhvr>
                                    </p:animRot>
                                    <p:animRot by="-1500000">
                                      <p:cBhvr>
                                        <p:cTn id="19" dur="2500" fill="hold">
                                          <p:stCondLst>
                                            <p:cond delay="5000"/>
                                          </p:stCondLst>
                                        </p:cTn>
                                        <p:tgtEl>
                                          <p:spTgt spid="10"/>
                                        </p:tgtEl>
                                        <p:attrNameLst>
                                          <p:attrName>r</p:attrName>
                                        </p:attrNameLst>
                                      </p:cBhvr>
                                    </p:animRot>
                                    <p:animRot by="1500000">
                                      <p:cBhvr>
                                        <p:cTn id="20" dur="2500" fill="hold">
                                          <p:stCondLst>
                                            <p:cond delay="7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schemas.microsoft.com/office/infopath/2007/PartnerControls"/>
    <ds:schemaRef ds:uri="http://purl.org/dc/elements/1.1/"/>
    <ds:schemaRef ds:uri="688354b5-287c-4cda-825e-1d7935aea40e"/>
    <ds:schemaRef ds:uri="aca13214-df29-4e3c-a050-857c0bf7bd8e"/>
    <ds:schemaRef ds:uri="http://www.w3.org/XML/1998/namespace"/>
    <ds:schemaRef ds:uri="http://purl.org/dc/dcmityp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8495627F-E105-46FC-870B-860CAF4D49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13507</TotalTime>
  <Words>5050</Words>
  <Application>Microsoft Office PowerPoint</Application>
  <PresentationFormat>Widescreen</PresentationFormat>
  <Paragraphs>375</Paragraphs>
  <Slides>40</Slides>
  <Notes>1</Notes>
  <HiddenSlides>0</HiddenSlides>
  <MMClips>1</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271</cp:revision>
  <dcterms:created xsi:type="dcterms:W3CDTF">2023-04-29T09:08:00Z</dcterms:created>
  <dcterms:modified xsi:type="dcterms:W3CDTF">2025-10-08T16:24:33Z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