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slides/charts/chart1.xml" ContentType="application/vnd.openxmlformats-officedocument.drawingml.chart+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slides/charts/chart2.xml" ContentType="application/vnd.openxmlformats-officedocument.drawingml.chart+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cc0d7cccc5f4bac" /><Relationship Type="http://schemas.openxmlformats.org/officeDocument/2006/relationships/extended-properties" Target="/docProps/app.xml" Id="R3c22e17cb80c4134" /><Relationship Type="http://schemas.openxmlformats.org/officeDocument/2006/relationships/officeDocument" Target="/ppt/presentation.xml" Id="R619f8274c3624667" /></Relationships>
</file>

<file path=ppt/presentation.xml><?xml version="1.0" encoding="utf-8"?>
<p:presentation xmlns:p="http://schemas.openxmlformats.org/presentationml/2006/main">
  <p:sldMasterIdLst>
    <p:sldMasterId xmlns:r="http://schemas.openxmlformats.org/officeDocument/2006/relationships" id="2147483648" r:id="R394a7388db704f1b"/>
  </p:sldMasterIdLst>
  <p:notesMasterIdLst>
    <p:notesMasterId xmlns:r="http://schemas.openxmlformats.org/officeDocument/2006/relationships" r:id="R9564ef1da8684890"/>
  </p:notesMasterIdLst>
  <p:sldIdLst>
    <p:sldId xmlns:r="http://schemas.openxmlformats.org/officeDocument/2006/relationships" id="256" r:id="R5b46298d5ee54967"/>
    <p:sldId xmlns:r="http://schemas.openxmlformats.org/officeDocument/2006/relationships" id="257" r:id="R8eacf4b3006c4607"/>
    <p:sldId xmlns:r="http://schemas.openxmlformats.org/officeDocument/2006/relationships" id="258" r:id="R7969e2eada034cff"/>
    <p:sldId xmlns:r="http://schemas.openxmlformats.org/officeDocument/2006/relationships" id="259" r:id="Rba9ca67b3dbc4f09"/>
    <p:sldId xmlns:r="http://schemas.openxmlformats.org/officeDocument/2006/relationships" id="260" r:id="Raf628c9802e9466b"/>
    <p:sldId xmlns:r="http://schemas.openxmlformats.org/officeDocument/2006/relationships" id="261" r:id="Rb147103246924561"/>
    <p:sldId xmlns:r="http://schemas.openxmlformats.org/officeDocument/2006/relationships" id="262" r:id="R1c2e531173ec4be8"/>
    <p:sldId xmlns:r="http://schemas.openxmlformats.org/officeDocument/2006/relationships" id="263" r:id="R83d9c1205d0d47a9"/>
    <p:sldId xmlns:r="http://schemas.openxmlformats.org/officeDocument/2006/relationships" id="264" r:id="Rf01d2bf525324de2"/>
    <p:sldId xmlns:r="http://schemas.openxmlformats.org/officeDocument/2006/relationships" id="265" r:id="R60231c8817b9420a"/>
    <p:sldId xmlns:r="http://schemas.openxmlformats.org/officeDocument/2006/relationships" id="266" r:id="R100d43b9dfd9461a"/>
    <p:sldId xmlns:r="http://schemas.openxmlformats.org/officeDocument/2006/relationships" id="267" r:id="Rfb7310ffd9284db9"/>
    <p:sldId xmlns:r="http://schemas.openxmlformats.org/officeDocument/2006/relationships" id="268" r:id="R6cd98da2e83a4fe3"/>
    <p:sldId xmlns:r="http://schemas.openxmlformats.org/officeDocument/2006/relationships" id="269" r:id="Ra078d9521e164227"/>
    <p:sldId xmlns:r="http://schemas.openxmlformats.org/officeDocument/2006/relationships" id="270" r:id="R87caf4d4e1574c45"/>
    <p:sldId xmlns:r="http://schemas.openxmlformats.org/officeDocument/2006/relationships" id="271" r:id="Re1c533b04a0d471f"/>
    <p:sldId xmlns:r="http://schemas.openxmlformats.org/officeDocument/2006/relationships" id="272" r:id="R7901e138954d44b0"/>
    <p:sldId xmlns:r="http://schemas.openxmlformats.org/officeDocument/2006/relationships" id="273" r:id="R6b1adf5612b74eb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p:slideViewPr>
    <p:cSldViewPr snapToGrid="0">
      <p:cViewPr>
        <p:scale>
          <a:sx xmlns:a="http://schemas.openxmlformats.org/drawingml/2006/main" n="1" d="1"/>
          <a:sy xmlns:a="http://schemas.openxmlformats.org/drawingml/2006/main" n="1" d="1"/>
        </p:scale>
        <p:origin x="0" y="0"/>
      </p:cViewPr>
      <p:guideLst/>
    </p:cSldViewPr>
  </p:slideViewPr>
  <p:gridSpacing cx="72008" cy="72008"/>
</p:viewPr>
</file>

<file path=ppt/_rels/presentation.xml.rels>&#65279;<?xml version="1.0" encoding="utf-8"?><Relationships xmlns="http://schemas.openxmlformats.org/package/2006/relationships"><Relationship Type="http://schemas.openxmlformats.org/officeDocument/2006/relationships/theme" Target="/ppt/theme/theme1.xml" Id="R836def8cd8be4a5f" /><Relationship Type="http://schemas.openxmlformats.org/officeDocument/2006/relationships/slideMaster" Target="/ppt/slideMasters/slideMaster1.xml" Id="R394a7388db704f1b" /><Relationship Type="http://schemas.openxmlformats.org/officeDocument/2006/relationships/notesMaster" Target="/ppt/notesMasters/notesMaster1.xml" Id="R9564ef1da8684890" /><Relationship Type="http://schemas.openxmlformats.org/officeDocument/2006/relationships/presProps" Target="/ppt/presProps.xml" Id="Re22c192ffa1f4122" /><Relationship Type="http://schemas.openxmlformats.org/officeDocument/2006/relationships/viewProps" Target="/ppt/viewProps.xml" Id="R5daf8f638c154680" /><Relationship Type="http://schemas.openxmlformats.org/officeDocument/2006/relationships/tableStyles" Target="/ppt/tableStyles.xml" Id="R3bc3c17ad10042f3" /><Relationship Type="http://schemas.openxmlformats.org/officeDocument/2006/relationships/slide" Target="/ppt/slides/slide1.xml" Id="R5b46298d5ee54967" /><Relationship Type="http://schemas.openxmlformats.org/officeDocument/2006/relationships/slide" Target="/ppt/slides/slide2.xml" Id="R8eacf4b3006c4607" /><Relationship Type="http://schemas.openxmlformats.org/officeDocument/2006/relationships/slide" Target="/ppt/slides/slide3.xml" Id="R7969e2eada034cff" /><Relationship Type="http://schemas.openxmlformats.org/officeDocument/2006/relationships/slide" Target="/ppt/slides/slide4.xml" Id="Rba9ca67b3dbc4f09" /><Relationship Type="http://schemas.openxmlformats.org/officeDocument/2006/relationships/slide" Target="/ppt/slides/slide5.xml" Id="Raf628c9802e9466b" /><Relationship Type="http://schemas.openxmlformats.org/officeDocument/2006/relationships/slide" Target="/ppt/slides/slide6.xml" Id="Rb147103246924561" /><Relationship Type="http://schemas.openxmlformats.org/officeDocument/2006/relationships/slide" Target="/ppt/slides/slide7.xml" Id="R1c2e531173ec4be8" /><Relationship Type="http://schemas.openxmlformats.org/officeDocument/2006/relationships/slide" Target="/ppt/slides/slide8.xml" Id="R83d9c1205d0d47a9" /><Relationship Type="http://schemas.openxmlformats.org/officeDocument/2006/relationships/slide" Target="/ppt/slides/slide9.xml" Id="Rf01d2bf525324de2" /><Relationship Type="http://schemas.openxmlformats.org/officeDocument/2006/relationships/slide" Target="/ppt/slides/slide10.xml" Id="R60231c8817b9420a" /><Relationship Type="http://schemas.openxmlformats.org/officeDocument/2006/relationships/slide" Target="/ppt/slides/slide11.xml" Id="R100d43b9dfd9461a" /><Relationship Type="http://schemas.openxmlformats.org/officeDocument/2006/relationships/slide" Target="/ppt/slides/slide12.xml" Id="Rfb7310ffd9284db9" /><Relationship Type="http://schemas.openxmlformats.org/officeDocument/2006/relationships/slide" Target="/ppt/slides/slide13.xml" Id="R6cd98da2e83a4fe3" /><Relationship Type="http://schemas.openxmlformats.org/officeDocument/2006/relationships/slide" Target="/ppt/slides/slide14.xml" Id="Ra078d9521e164227" /><Relationship Type="http://schemas.openxmlformats.org/officeDocument/2006/relationships/slide" Target="/ppt/slides/slide15.xml" Id="R87caf4d4e1574c45" /><Relationship Type="http://schemas.openxmlformats.org/officeDocument/2006/relationships/slide" Target="/ppt/slides/slide16.xml" Id="Re1c533b04a0d471f" /><Relationship Type="http://schemas.openxmlformats.org/officeDocument/2006/relationships/slide" Target="/ppt/slides/slide17.xml" Id="R7901e138954d44b0" /><Relationship Type="http://schemas.openxmlformats.org/officeDocument/2006/relationships/slide" Target="/ppt/slides/slide18.xml" Id="R6b1adf5612b74eb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02081bcae0f4b4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f2362bf329349b2" /><Relationship Type="http://schemas.openxmlformats.org/officeDocument/2006/relationships/notesMaster" Target="/ppt/notesMasters/notesMaster1.xml" Id="Rd32b6966d17149b1" /></Relationships>
</file>

<file path=ppt/notesSlides/_rels/notesSlide2.xml.rels>&#65279;<?xml version="1.0" encoding="utf-8"?><Relationships xmlns="http://schemas.openxmlformats.org/package/2006/relationships"><Relationship Type="http://schemas.openxmlformats.org/officeDocument/2006/relationships/slide" Target="/ppt/slides/slide2.xml" Id="R2926abfc539f485a" /><Relationship Type="http://schemas.openxmlformats.org/officeDocument/2006/relationships/notesMaster" Target="/ppt/notesMasters/notesMaster1.xml" Id="Rca68228d2bfe4c39" /></Relationships>
</file>

<file path=ppt/notesSlides/_rels/notesSlide3.xml.rels>&#65279;<?xml version="1.0" encoding="utf-8"?><Relationships xmlns="http://schemas.openxmlformats.org/package/2006/relationships"><Relationship Type="http://schemas.openxmlformats.org/officeDocument/2006/relationships/slide" Target="/ppt/slides/slide3.xml" Id="R008e1f06a003492a" /><Relationship Type="http://schemas.openxmlformats.org/officeDocument/2006/relationships/notesMaster" Target="/ppt/notesMasters/notesMaster1.xml" Id="R5714427e4937499f" /></Relationships>
</file>

<file path=ppt/notesSlides/_rels/notesSlide4.xml.rels>&#65279;<?xml version="1.0" encoding="utf-8"?><Relationships xmlns="http://schemas.openxmlformats.org/package/2006/relationships"><Relationship Type="http://schemas.openxmlformats.org/officeDocument/2006/relationships/slide" Target="/ppt/slides/slide4.xml" Id="R642b7fe593874564" /><Relationship Type="http://schemas.openxmlformats.org/officeDocument/2006/relationships/notesMaster" Target="/ppt/notesMasters/notesMaster1.xml" Id="Rc3b82f86143f4cd7" /></Relationships>
</file>

<file path=ppt/notesSlides/_rels/notesSlide5.xml.rels>&#65279;<?xml version="1.0" encoding="utf-8"?><Relationships xmlns="http://schemas.openxmlformats.org/package/2006/relationships"><Relationship Type="http://schemas.openxmlformats.org/officeDocument/2006/relationships/slide" Target="/ppt/slides/slide5.xml" Id="Rc1cb9a11d7ef4a6a" /><Relationship Type="http://schemas.openxmlformats.org/officeDocument/2006/relationships/notesMaster" Target="/ppt/notesMasters/notesMaster1.xml" Id="Rb664b8a13ef44785" /></Relationships>
</file>

<file path=ppt/notesSlides/_rels/notesSlide6.xml.rels>&#65279;<?xml version="1.0" encoding="utf-8"?><Relationships xmlns="http://schemas.openxmlformats.org/package/2006/relationships"><Relationship Type="http://schemas.openxmlformats.org/officeDocument/2006/relationships/slide" Target="/ppt/slides/slide6.xml" Id="R98745b49c40d4cae" /><Relationship Type="http://schemas.openxmlformats.org/officeDocument/2006/relationships/notesMaster" Target="/ppt/notesMasters/notesMaster1.xml" Id="R3c819e07b3e943a4" /></Relationships>
</file>

<file path=ppt/notesSlides/_rels/notesSlide7.xml.rels>&#65279;<?xml version="1.0" encoding="utf-8"?><Relationships xmlns="http://schemas.openxmlformats.org/package/2006/relationships"><Relationship Type="http://schemas.openxmlformats.org/officeDocument/2006/relationships/slide" Target="/ppt/slides/slide7.xml" Id="Rcc4c30c02d554bf6" /><Relationship Type="http://schemas.openxmlformats.org/officeDocument/2006/relationships/notesMaster" Target="/ppt/notesMasters/notesMaster1.xml" Id="Rfbd1df2043fe42f1" /></Relationships>
</file>

<file path=ppt/notesSlides/_rels/notesSlide8.xml.rels>&#65279;<?xml version="1.0" encoding="utf-8"?><Relationships xmlns="http://schemas.openxmlformats.org/package/2006/relationships"><Relationship Type="http://schemas.openxmlformats.org/officeDocument/2006/relationships/slide" Target="/ppt/slides/slide8.xml" Id="Rbbf6d7a522724b47" /><Relationship Type="http://schemas.openxmlformats.org/officeDocument/2006/relationships/notesMaster" Target="/ppt/notesMasters/notesMaster1.xml" Id="Rb34e750d6f764459" /></Relationships>
</file>

<file path=ppt/notesSlides/_rels/notesSlide9.xml.rels>&#65279;<?xml version="1.0" encoding="utf-8"?><Relationships xmlns="http://schemas.openxmlformats.org/package/2006/relationships"><Relationship Type="http://schemas.openxmlformats.org/officeDocument/2006/relationships/slide" Target="/ppt/slides/slide9.xml" Id="R927472f795ed44ca" /><Relationship Type="http://schemas.openxmlformats.org/officeDocument/2006/relationships/notesMaster" Target="/ppt/notesMasters/notesMaster1.xml" Id="R6988ce5b0ace464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b6a250e2a4b47fb" /><Relationship Type="http://schemas.openxmlformats.org/officeDocument/2006/relationships/notesMaster" Target="/ppt/notesMasters/notesMaster1.xml" Id="R5dac65495d72440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a8be93cbc894e37" /><Relationship Type="http://schemas.openxmlformats.org/officeDocument/2006/relationships/notesMaster" Target="/ppt/notesMasters/notesMaster1.xml" Id="Rdde8aff9850d40d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efd1e77cca74c71" /><Relationship Type="http://schemas.openxmlformats.org/officeDocument/2006/relationships/notesMaster" Target="/ppt/notesMasters/notesMaster1.xml" Id="R9e1da46dca034a6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ff5bdd755694c71" /><Relationship Type="http://schemas.openxmlformats.org/officeDocument/2006/relationships/notesMaster" Target="/ppt/notesMasters/notesMaster1.xml" Id="R29dff655508042d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66c7ab3d9ce4614" /><Relationship Type="http://schemas.openxmlformats.org/officeDocument/2006/relationships/notesMaster" Target="/ppt/notesMasters/notesMaster1.xml" Id="R55bb52736f0a422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9149881cf9744c3" /><Relationship Type="http://schemas.openxmlformats.org/officeDocument/2006/relationships/notesMaster" Target="/ppt/notesMasters/notesMaster1.xml" Id="R48786339aea74e1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be44cc737054486" /><Relationship Type="http://schemas.openxmlformats.org/officeDocument/2006/relationships/notesMaster" Target="/ppt/notesMasters/notesMaster1.xml" Id="R6a834d9672a9404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81f0d461726499e" /><Relationship Type="http://schemas.openxmlformats.org/officeDocument/2006/relationships/notesMaster" Target="/ppt/notesMasters/notesMaster1.xml" Id="R537b4c8fd6cc418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33bac96f24c4a69" /><Relationship Type="http://schemas.openxmlformats.org/officeDocument/2006/relationships/notesMaster" Target="/ppt/notesMasters/notesMaster1.xml" Id="R0cadacce4a5b47c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ملاحظات المتحدث (نحو 30 ثانية):</a:t>
            </a:r>
          </a:p>
          <a:p xmlns:a="http://schemas.openxmlformats.org/drawingml/2006/main">
            <a:r>
              <a:t>بسم الله الرحمن الرحيم، والصلاة والسلام على نبينا محمد. أصحاب الفضيلة والسعادة أعضاء لجنة المناقشة، أشكر لكم حضوركم ووقتكم. أقدّم اليوم رسالة الماجستير بعنوان: أثر استخدام تطبيقات الإعلام الرقمي في تجويد مخرجات تعليم القرآن الكريم عن بُعد، متخذًا تطبيق القرآن مباشر أنموذجًا. وسأعرض بإيجاز منطلق الدراسة، وإطارها المنهجي، وأبرز نتائجها، ثم ما يترتب عليها من توصيات تطبيقية.</a:t>
            </a:r>
          </a:p>
          <a:p xmlns:a="http://schemas.openxmlformats.org/drawingml/2006/main">
            <a:endParaRPr/>
          </a:p>
          <a:p xmlns:a="http://schemas.openxmlformats.org/drawingml/2006/main">
            <a:r>
              <a:t>الفكرة البصرية: غلاف أكاديمي أبيض بسيط؛ يوضع شعار الجامعة الرسمي وحده أعلى الشريحة، ويُفضّل استخدام نسخة متجهة أو PNG عالية الدقة، مع تجنّب ازدحام الغلاف بالشعارات.</a:t>
            </a:r>
          </a:p>
          <a:p xmlns:a="http://schemas.openxmlformats.org/drawingml/2006/main">
            <a:endParaRPr/>
          </a:p>
          <a:p xmlns:a="http://schemas.openxmlformats.org/drawingml/2006/main">
            <a:r>
              <a:t>[Sources]</a:t>
            </a:r>
          </a:p>
          <a:p xmlns:a="http://schemas.openxmlformats.org/drawingml/2006/main">
            <a:r>
              <a:t>- خطة البحث المرفقة: «أثر استخدام تطبيقات الإعلام الرقمي في تجويد مخرجات تعليم القرآن الكريم عن بعد: تطبيق القرآن مباشر أنموذجًا»، ص 1.</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ملاحظات المتحدث (نحو 55 ثانية):</a:t>
            </a:r>
          </a:p>
          <a:p xmlns:a="http://schemas.openxmlformats.org/drawingml/2006/main">
            <a:r>
              <a:t>تنطلق الدراسة من أن الإعلام الرقمي لم يعد قناة لنقل المحتوى فقط، بل أصبح بيئة تعليمية متكاملة. وفي مجال تعليم القرآن الكريم، أسهمت التطبيقات في تجاوز بعد المسافة والزمن، إلا أن التحدي الأهم هو جودة العملية نفسها: هل توجد متابعة؟ هل تُقاس المخرجات؟ وهل تحفظ البيئة خصوصية أطرافها؟ من هنا تنتقل الدراسة من سؤال الإتاحة إلى سؤال الإدارة والجودة، وتختبر تطبيق القرآن مباشر بوصفه نموذجًا يجمع التفاعل التعليمي مع المسارات الخاصة ولوحات التحكم والتقارير.</a:t>
            </a:r>
          </a:p>
          <a:p xmlns:a="http://schemas.openxmlformats.org/drawingml/2006/main">
            <a:endParaRPr/>
          </a:p>
          <a:p xmlns:a="http://schemas.openxmlformats.org/drawingml/2006/main">
            <a:r>
              <a:t>الفكرة البصرية: مسار من ثلاث مراحل مترابطة: التحول الرقمي، ثم التفاعل التعليمي، ثم الإدارة المؤسسية.</a:t>
            </a:r>
          </a:p>
          <a:p xmlns:a="http://schemas.openxmlformats.org/drawingml/2006/main">
            <a:endParaRPr/>
          </a:p>
          <a:p xmlns:a="http://schemas.openxmlformats.org/drawingml/2006/main">
            <a:r>
              <a:t>[Sources]</a:t>
            </a:r>
          </a:p>
          <a:p xmlns:a="http://schemas.openxmlformats.org/drawingml/2006/main">
            <a:r>
              <a:t>- خطة البحث المرفقة: «أثر استخدام تطبيقات الإعلام الرقمي في تجويد مخرجات تعليم القرآن الكريم عن بعد: تطبيق القرآن مباشر أنموذجًا»، ص 3-4.</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ملاحظات المتحدث (نحو 70 ثانية):</a:t>
            </a:r>
          </a:p>
          <a:p xmlns:a="http://schemas.openxmlformats.org/drawingml/2006/main">
            <a:r>
              <a:t>تتمثل المشكلة في عدم التلازم بالضرورة بين انتشار التطبيق وجودة التعليم. فوجود منصة رقمية لا يعني تلقائيًا وجود تعليم منضبط أو مخرجات قابلة للقياس. وتظهر المشكلة في أربعة أوجه: ضعف الرقابة التربوية، وغياب التغذية الراجعة الفورية، وصعوبة قياس أداء الحفظ والتلاوة، ومخاطر الخصوصية. لذلك تختبر الدراسة ما إذا كانت خصائص التطبيق المؤسسية، ولا سيما المسارات ولوحات التحكم والتقارير، تعالج هذه الأوجه وتنتج بيئة أكثر ضبطًا من التعلم الرقمي المفتوح.</a:t>
            </a:r>
          </a:p>
          <a:p xmlns:a="http://schemas.openxmlformats.org/drawingml/2006/main">
            <a:endParaRPr/>
          </a:p>
          <a:p xmlns:a="http://schemas.openxmlformats.org/drawingml/2006/main">
            <a:r>
              <a:t>الفكرة البصرية: مقارنة ثنائية بين «واقع شائع» و«الحاجة البحثية»، يعقبها السؤال المحوري بحجم أكبر.</a:t>
            </a:r>
          </a:p>
          <a:p xmlns:a="http://schemas.openxmlformats.org/drawingml/2006/main">
            <a:endParaRPr/>
          </a:p>
          <a:p xmlns:a="http://schemas.openxmlformats.org/drawingml/2006/main">
            <a:r>
              <a:t>[Sources]</a:t>
            </a:r>
          </a:p>
          <a:p xmlns:a="http://schemas.openxmlformats.org/drawingml/2006/main">
            <a:r>
              <a:t>- خطة البحث المرفقة: «أثر استخدام تطبيقات الإعلام الرقمي في تجويد مخرجات تعليم القرآن الكريم عن بعد: تطبيق القرآن مباشر أنموذجًا»، ص 6-7.</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ملاحظات المتحدث (نحو 75 ثانية):</a:t>
            </a:r>
          </a:p>
          <a:p xmlns:a="http://schemas.openxmlformats.org/drawingml/2006/main">
            <a:r>
              <a:t>ينبثق عن السؤال الرئيس أربعة أسئلة مترابطة. يبدأ الأول بقياس الأثر التعليمي المباشر في الحفظ والتلاوة. وينتقل الثاني إلى البعد الإداري: هل تمكّن اللوحات والتقارير المشرف من اتخاذ قرارات تصحيحية؟ ويختبر الثالث القيمة المضافة للبيئة المخصصة مقارنة بالبيئة المفتوحة. أما الرابع فيرصد العوائق التي قد تحد من الاستفادة، سواء كانت تقنية أم إدارية. وبهذا تغطي الأسئلة أبعاد الجودة التعليمية والإدارة والخصوصية وقابلية التطبيق.</a:t>
            </a:r>
          </a:p>
          <a:p xmlns:a="http://schemas.openxmlformats.org/drawingml/2006/main">
            <a:endParaRPr/>
          </a:p>
          <a:p xmlns:a="http://schemas.openxmlformats.org/drawingml/2006/main">
            <a:r>
              <a:t>الفكرة البصرية: السؤال الرئيس في شريط مميز، وتحته شبكة 2×2 للأسئلة الفرعية مع ترقيم واضح.</a:t>
            </a:r>
          </a:p>
          <a:p xmlns:a="http://schemas.openxmlformats.org/drawingml/2006/main">
            <a:endParaRPr/>
          </a:p>
          <a:p xmlns:a="http://schemas.openxmlformats.org/drawingml/2006/main">
            <a:r>
              <a:t>[Sources]</a:t>
            </a:r>
          </a:p>
          <a:p xmlns:a="http://schemas.openxmlformats.org/drawingml/2006/main">
            <a:r>
              <a:t>- خطة البحث المرفقة: «أثر استخدام تطبيقات الإعلام الرقمي في تجويد مخرجات تعليم القرآن الكريم عن بعد: تطبيق القرآن مباشر أنموذجًا»، ص 7-8.</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ملاحظات المتحدث (نحو 60 ثانية):</a:t>
            </a:r>
          </a:p>
          <a:p xmlns:a="http://schemas.openxmlformats.org/drawingml/2006/main">
            <a:r>
              <a:t>تسعى الدراسة إلى توصيف واقع الاستخدام، ثم تقييم الخصائص التقنية ذات الصلة بالإدارة التعليمية، ثم فهم أثر التخصيص والخصوصية في أداء المتعلم. وتنبع أهميتها العلمية من توجيه البحث في الإعلام الرقمي نحو مجال تخصصي ما زال بحاجة إلى مزيد من الدراسة العربية. أما أهميتها التطبيقية فتتمثل في تقديم نموذج يمكن للمؤسسات القرآنية الاستفادة منه عند إدارة حلقات عن بُعد، مع ربط التقنية بمؤشرات للمتابعة والجودة.</a:t>
            </a:r>
          </a:p>
          <a:p xmlns:a="http://schemas.openxmlformats.org/drawingml/2006/main">
            <a:endParaRPr/>
          </a:p>
          <a:p xmlns:a="http://schemas.openxmlformats.org/drawingml/2006/main">
            <a:r>
              <a:t>الفكرة البصرية: عمود للأهداف بثلاث نقاط، وعمود للأهمية مقسّم إلى بعد علمي وبعد تطبيقي.</a:t>
            </a:r>
          </a:p>
          <a:p xmlns:a="http://schemas.openxmlformats.org/drawingml/2006/main">
            <a:endParaRPr/>
          </a:p>
          <a:p xmlns:a="http://schemas.openxmlformats.org/drawingml/2006/main">
            <a:r>
              <a:t>[Sources]</a:t>
            </a:r>
          </a:p>
          <a:p xmlns:a="http://schemas.openxmlformats.org/drawingml/2006/main">
            <a:r>
              <a:t>- خطة البحث المرفقة: «أثر استخدام تطبيقات الإعلام الرقمي في تجويد مخرجات تعليم القرآن الكريم عن بعد: تطبيق القرآن مباشر أنموذجًا»، ص 7.</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ملاحظات المتحدث (نحو 65 ثانية):</a:t>
            </a:r>
          </a:p>
          <a:p xmlns:a="http://schemas.openxmlformats.org/drawingml/2006/main">
            <a:r>
              <a:t>تفترض الدراسة أن الخصائص المؤسسية في التطبيق ترتبط إيجابيًا بكفاءة الجلسات وانضباط المتابعة وجودة الحفظ والتجويد، وأن البيئة المخصصة تتفوق على البيئة المفتوحة. وتُفسّر النتائج في حدود الحالة المدروسة: تطبيق القرآن مباشر والجهات التي تستخدم نظام المسارات في المملكة العربية السعودية خلال 2026. لذلك لا ينبغي تعميم النتائج على جميع التطبيقات القرآنية أو جميع البيئات الرقمية إلا في ضوء حدود العينة والتصميم المنهجي.</a:t>
            </a:r>
          </a:p>
          <a:p xmlns:a="http://schemas.openxmlformats.org/drawingml/2006/main">
            <a:endParaRPr/>
          </a:p>
          <a:p xmlns:a="http://schemas.openxmlformats.org/drawingml/2006/main">
            <a:r>
              <a:t>الفكرة البصرية: الفروض في جانب، والحدود في جانب آخر؛ لتوضيح ما تختبره الدراسة وما لا تدّعيه.</a:t>
            </a:r>
          </a:p>
          <a:p xmlns:a="http://schemas.openxmlformats.org/drawingml/2006/main">
            <a:endParaRPr/>
          </a:p>
          <a:p xmlns:a="http://schemas.openxmlformats.org/drawingml/2006/main">
            <a:r>
              <a:t>[Sources]</a:t>
            </a:r>
          </a:p>
          <a:p xmlns:a="http://schemas.openxmlformats.org/drawingml/2006/main">
            <a:r>
              <a:t>- خطة البحث المرفقة: «أثر استخدام تطبيقات الإعلام الرقمي في تجويد مخرجات تعليم القرآن الكريم عن بعد: تطبيق القرآن مباشر أنموذجًا»، ص 8-9.</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ملاحظات المتحدث (نحو 60 ثانية):</a:t>
            </a:r>
          </a:p>
          <a:p xmlns:a="http://schemas.openxmlformats.org/drawingml/2006/main">
            <a:r>
              <a:t>يوضح النموذج المفاهيمي آلية الأثر المفترضة. فالخصائص التقنية لا تؤثر في المخرجات مباشرة فقط، بل تبني أولًا بيئة تعليمية مُدارة، ثم تنعكس هذه البيئة على الانضباط والدافعية وسرعة التدخل التربوي، وصولًا إلى تحسن الحفظ والتلاوة واستبقاء التعلم. وبذلك تدرس الرسالة العلاقة بين التكنولوجيا بوصفها وسيطًا إعلاميًا، والإدارة التربوية بوصفها آلية تحويل هذا الوسيط إلى مخرجات قابلة للقياس.</a:t>
            </a:r>
          </a:p>
          <a:p xmlns:a="http://schemas.openxmlformats.org/drawingml/2006/main">
            <a:endParaRPr/>
          </a:p>
          <a:p xmlns:a="http://schemas.openxmlformats.org/drawingml/2006/main">
            <a:r>
              <a:t>الفكرة البصرية: مخطط سببي من أربع مراحل، مع إبراز البيئة المُدارة بلون مختلف لأنها حلقة الوصل المركزية.</a:t>
            </a:r>
          </a:p>
          <a:p xmlns:a="http://schemas.openxmlformats.org/drawingml/2006/main">
            <a:endParaRPr/>
          </a:p>
          <a:p xmlns:a="http://schemas.openxmlformats.org/drawingml/2006/main">
            <a:r>
              <a:t>[Sources]</a:t>
            </a:r>
          </a:p>
          <a:p xmlns:a="http://schemas.openxmlformats.org/drawingml/2006/main">
            <a:r>
              <a:t>- خطة البحث المرفقة: «أثر استخدام تطبيقات الإعلام الرقمي في تجويد مخرجات تعليم القرآن الكريم عن بعد: تطبيق القرآن مباشر أنموذجًا»، ص 8-9.</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ملاحظات المتحدث (نحو 70 ثانية):</a:t>
            </a:r>
          </a:p>
          <a:p xmlns:a="http://schemas.openxmlformats.org/drawingml/2006/main">
            <a:r>
              <a:t>تكشف مراجعة الدراسات عن اتفاق واضح على أهمية الوسائط الرقمية في تعزيز التلاوة والتفاعل والوصول. كما تؤكد بعض الدراسات الحاجة إلى الخصوصية ولوحات التحكم والمسارات. غير أن معظم الأعمال ركزت إما على الأثر التربوي العام، أو على التوجهات المستقبلية، أو على الاستخدام الرقمي في سياقات أوسع. ومن ثم ظل التكامل بين البعد التعليمي والبعد الإداري في حالة تطبيقية قرآنية محددة أقل تناولًا.</a:t>
            </a:r>
          </a:p>
          <a:p xmlns:a="http://schemas.openxmlformats.org/drawingml/2006/main">
            <a:endParaRPr/>
          </a:p>
          <a:p xmlns:a="http://schemas.openxmlformats.org/drawingml/2006/main">
            <a:r>
              <a:t>الفكرة البصرية: جدول موجز بعمودين يربط كل دراسة بالنتيجة التي تخدم بناء الحجة البحثية.</a:t>
            </a:r>
          </a:p>
          <a:p xmlns:a="http://schemas.openxmlformats.org/drawingml/2006/main">
            <a:endParaRPr/>
          </a:p>
          <a:p xmlns:a="http://schemas.openxmlformats.org/drawingml/2006/main">
            <a:r>
              <a:t>[Sources]</a:t>
            </a:r>
          </a:p>
          <a:p xmlns:a="http://schemas.openxmlformats.org/drawingml/2006/main">
            <a:r>
              <a:t>- خطة البحث المرفقة: «أثر استخدام تطبيقات الإعلام الرقمي في تجويد مخرجات تعليم القرآن الكريم عن بعد: تطبيق القرآن مباشر أنموذجًا»، ص 4-6.</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ملاحظات المتحدث (نحو 50 ثانية):</a:t>
            </a:r>
          </a:p>
          <a:p xmlns:a="http://schemas.openxmlformats.org/drawingml/2006/main">
            <a:r>
              <a:t>تتميز الدراسة بأنها لا تنظر إلى التطبيق بوصفه أداة عرض أو قناة اتصال فحسب، بل بوصفه منظومة تعليمية مؤسسية. وتتمثل الإضافة في التركيز على العلاقة بين المسارات ولوحات التحكم والتقارير من جهة، وجودة المخرجات والخصوصية والانضباط من جهة أخرى. هذه الزاوية تنقل النقاش من سؤال: هل نستخدم التقنية؟ إلى سؤال أكثر دقة: كيف نصمم استخدامها ونُديره بحيث يحقق جودة قابلة للقياس؟</a:t>
            </a:r>
          </a:p>
          <a:p xmlns:a="http://schemas.openxmlformats.org/drawingml/2006/main">
            <a:endParaRPr/>
          </a:p>
          <a:p xmlns:a="http://schemas.openxmlformats.org/drawingml/2006/main">
            <a:r>
              <a:t>الفكرة البصرية: مقارنة بين نطاق الأدبيات السابقة ونطاق الإضافة الحالية، مع صياغة الفجوة في خاتمة الشريحة.</a:t>
            </a:r>
          </a:p>
          <a:p xmlns:a="http://schemas.openxmlformats.org/drawingml/2006/main">
            <a:endParaRPr/>
          </a:p>
          <a:p xmlns:a="http://schemas.openxmlformats.org/drawingml/2006/main">
            <a:r>
              <a:t>[Sources]</a:t>
            </a:r>
          </a:p>
          <a:p xmlns:a="http://schemas.openxmlformats.org/drawingml/2006/main">
            <a:r>
              <a:t>- خطة البحث المرفقة: «أثر استخدام تطبيقات الإعلام الرقمي في تجويد مخرجات تعليم القرآن الكريم عن بعد: تطبيق القرآن مباشر أنموذجًا»، ص 6.</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ملاحظات المتحدث (نحو 75 ثانية):</a:t>
            </a:r>
          </a:p>
          <a:p xmlns:a="http://schemas.openxmlformats.org/drawingml/2006/main">
            <a:r>
              <a:t>وفق طبيعة الأسئلة والبيانات الواردة في الخطة، يُعرض التصميم بوصفه منهجًا وصفيًا تحليليًا ضمن دراسة حالة لتطبيق القرآن مباشر، وباستخدام استبانة خماسية التدريج على عينة من 85 مشاركًا. ومن المهم في النسخة النهائية للرسالة أن أوضح بدقة مجتمع الدراسة، وطريقة اختيار العينة، وبناء الأداة وتحكيمها، ومؤشرات الصدق والثبات، وإجراءات التطبيق، وأسماء الاختبارات الاستدلالية المستخدمة. هذه التفاصيل لا تظهر كاملة في الخطة المرفقة، ولذلك ينبغي مطابقتها مع الفصل المنهجي النهائي قبل اعتماد العرض.</a:t>
            </a:r>
          </a:p>
          <a:p xmlns:a="http://schemas.openxmlformats.org/drawingml/2006/main">
            <a:endParaRPr/>
          </a:p>
          <a:p xmlns:a="http://schemas.openxmlformats.org/drawingml/2006/main">
            <a:r>
              <a:t>الفكرة البصرية: أربع كتل منهجية مرتبة: المنهج، الحالة، الأداة، العينة، مع تنبيه منهجي موجز أسفل الشريحة.</a:t>
            </a:r>
          </a:p>
          <a:p xmlns:a="http://schemas.openxmlformats.org/drawingml/2006/main">
            <a:endParaRPr/>
          </a:p>
          <a:p xmlns:a="http://schemas.openxmlformats.org/drawingml/2006/main">
            <a:r>
              <a:t>[Sources]</a:t>
            </a:r>
          </a:p>
          <a:p xmlns:a="http://schemas.openxmlformats.org/drawingml/2006/main">
            <a:r>
              <a:t>- خطة البحث المرفقة: «أثر استخدام تطبيقات الإعلام الرقمي في تجويد مخرجات تعليم القرآن الكريم عن بعد: تطبيق القرآن مباشر أنموذجًا»، ص 6-11.</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ملاحظات المتحدث (نحو 60 ثانية):</a:t>
            </a:r>
          </a:p>
          <a:p xmlns:a="http://schemas.openxmlformats.org/drawingml/2006/main">
            <a:r>
              <a:t>بلغ حجم العينة 85 مشاركًا. وشكّل المعلمون والمعلمات الفئة الأكبر بعدد 33، ثم الطلاب والطالبات 19، والمشرفون والمشرفات 17، والمسؤولون الإداريون والتقنيون 16. وتفيد الخطة بأن المعلمين والمشرفين والإداريين يمثلون نحو 77.6 في المئة من العينة، وهي فئات ذات احتكاك مباشر بالمسارات ولوحات التحكم والتقارير. ويمنح هذا التنوع الدراسة أكثر من زاوية لتقييم التجربة، مع ضرورة بيان أسلوب اختيار العينة وحدود تمثيلها في الفصل المنهجي.</a:t>
            </a:r>
          </a:p>
          <a:p xmlns:a="http://schemas.openxmlformats.org/drawingml/2006/main">
            <a:endParaRPr/>
          </a:p>
          <a:p xmlns:a="http://schemas.openxmlformats.org/drawingml/2006/main">
            <a:r>
              <a:t>الفكرة البصرية: مخطط أعمدة أفقي لتوزيع المشاركين، وبطاقتان رقميتان لحجم العينة ونسبة الممارسين.</a:t>
            </a:r>
          </a:p>
          <a:p xmlns:a="http://schemas.openxmlformats.org/drawingml/2006/main">
            <a:endParaRPr/>
          </a:p>
          <a:p xmlns:a="http://schemas.openxmlformats.org/drawingml/2006/main">
            <a:r>
              <a:t>[Sources]</a:t>
            </a:r>
          </a:p>
          <a:p xmlns:a="http://schemas.openxmlformats.org/drawingml/2006/main">
            <a:r>
              <a:t>- خطة البحث المرفقة: «أثر استخدام تطبيقات الإعلام الرقمي في تجويد مخرجات تعليم القرآن الكريم عن بعد: تطبيق القرآن مباشر أنموذجًا»، ص 10.</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ملاحظات المتحدث (نحو 70 ثانية):</a:t>
            </a:r>
          </a:p>
          <a:p xmlns:a="http://schemas.openxmlformats.org/drawingml/2006/main">
            <a:r>
              <a:t>تقيس الاستبانة أربعة محاور تبدأ بالفاعلية التعليمية، ثم الرقابة والإدارة، ثم الخصوصية والأمان، وتنتهي بجودة المخرجات بوصفها المتغير التابع. وقد وثّقت الخطة استخدام التكرارات والنسب والمتوسطات. وهنا أؤكد نقطة منهجية مهمة: المتوسط المرتفع يصف اتجاه الاستجابات، لكنه لا يثبت وحده وجود فروق أو علاقات ذات دلالة إحصائية. لذلك يجب أن تتضمن النسخة النهائية معاملات الصدق والثبات، ثم اختبارًا استدلاليًا مناسبًا لكل فرض، مع قيمة p وحجم الأثر وفواصل الثقة عند الإمكان.</a:t>
            </a:r>
          </a:p>
          <a:p xmlns:a="http://schemas.openxmlformats.org/drawingml/2006/main">
            <a:endParaRPr/>
          </a:p>
          <a:p xmlns:a="http://schemas.openxmlformats.org/drawingml/2006/main">
            <a:r>
              <a:t>الفكرة البصرية: المحاور الأربعة في تسلسل رأسي، وبالمقابل أساليب التحليل الموثقة مع تنبيه أكاديمي واضح.</a:t>
            </a:r>
          </a:p>
          <a:p xmlns:a="http://schemas.openxmlformats.org/drawingml/2006/main">
            <a:endParaRPr/>
          </a:p>
          <a:p xmlns:a="http://schemas.openxmlformats.org/drawingml/2006/main">
            <a:r>
              <a:t>[Sources]</a:t>
            </a:r>
          </a:p>
          <a:p xmlns:a="http://schemas.openxmlformats.org/drawingml/2006/main">
            <a:r>
              <a:t>- خطة البحث المرفقة: «أثر استخدام تطبيقات الإعلام الرقمي في تجويد مخرجات تعليم القرآن الكريم عن بعد: تطبيق القرآن مباشر أنموذجًا»، ص 10-11.</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ملاحظات المتحدث (نحو 80 ثانية):</a:t>
            </a:r>
          </a:p>
          <a:p xmlns:a="http://schemas.openxmlformats.org/drawingml/2006/main">
            <a:r>
              <a:t>تظهر النتائج الوصفية ارتفاع المتوسطات في المحاور الأربعة: 4.18 لفاعلية التعلم، و4.21 للرقابة والإدارة، و4.23 للخصوصية والأمان، و4.33 لجودة المخرجات. وهذه النتيجة تعني أن المشاركين ينظرون بإيجابية عالية إلى أثر البيئة الرقمية المُدارة. كما أن تصدّر جودة المخرجات يعزز الحجة المركزية للدراسة. ومع ذلك، فإن تقارب المتوسطات يستدعي قراءة حذرة، ولا ينبغي تحويل هذا الاتجاه الوصفي إلى حكم سببي أو دلالة إحصائية قبل عرض الاختبارات الاستدلالية.</a:t>
            </a:r>
          </a:p>
          <a:p xmlns:a="http://schemas.openxmlformats.org/drawingml/2006/main">
            <a:endParaRPr/>
          </a:p>
          <a:p xmlns:a="http://schemas.openxmlformats.org/drawingml/2006/main">
            <a:r>
              <a:t>الفكرة البصرية: رسم أعمدة على مقياس من صفر إلى خمسة، مع تمييز محور جودة المخرجات بلون مستقل.</a:t>
            </a:r>
          </a:p>
          <a:p xmlns:a="http://schemas.openxmlformats.org/drawingml/2006/main">
            <a:endParaRPr/>
          </a:p>
          <a:p xmlns:a="http://schemas.openxmlformats.org/drawingml/2006/main">
            <a:r>
              <a:t>[Sources]</a:t>
            </a:r>
          </a:p>
          <a:p xmlns:a="http://schemas.openxmlformats.org/drawingml/2006/main">
            <a:r>
              <a:t>- خطة البحث المرفقة: «أثر استخدام تطبيقات الإعلام الرقمي في تجويد مخرجات تعليم القرآن الكريم عن بعد: تطبيق القرآن مباشر أنموذجًا»، ص 10-11.</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ملاحظات المتحدث (نحو 60 ثانية):</a:t>
            </a:r>
          </a:p>
          <a:p xmlns:a="http://schemas.openxmlformats.org/drawingml/2006/main">
            <a:r>
              <a:t>في المحور الأول بلغ المتوسط 4.18، وهو ما يعكس قبولًا مرتفعًا لقدرة التطبيق على دعم التفاعل والتغذية الراجعة واستمرار المتعلم. وفي المحور الثاني بلغ المتوسط 4.21، بما يشير إلى قيمة لوحات التحكم والتقارير في إتاحة رؤية شاملة للأداء واتخاذ قرارات تصحيحية أسرع. ويجمع المحوران بين جانبين متكاملين: تجربة التعلم عند الطالب، وقدرة المؤسسة على المتابعة والتدخل.</a:t>
            </a:r>
          </a:p>
          <a:p xmlns:a="http://schemas.openxmlformats.org/drawingml/2006/main">
            <a:endParaRPr/>
          </a:p>
          <a:p xmlns:a="http://schemas.openxmlformats.org/drawingml/2006/main">
            <a:r>
              <a:t>الفكرة البصرية: رقمان رئيسان في نصفين متوازنين، وتحتهما ثلاث دلالات تطبيقية مشتركة.</a:t>
            </a:r>
          </a:p>
          <a:p xmlns:a="http://schemas.openxmlformats.org/drawingml/2006/main">
            <a:endParaRPr/>
          </a:p>
          <a:p xmlns:a="http://schemas.openxmlformats.org/drawingml/2006/main">
            <a:r>
              <a:t>[Sources]</a:t>
            </a:r>
          </a:p>
          <a:p xmlns:a="http://schemas.openxmlformats.org/drawingml/2006/main">
            <a:r>
              <a:t>- خطة البحث المرفقة: «أثر استخدام تطبيقات الإعلام الرقمي في تجويد مخرجات تعليم القرآن الكريم عن بعد: تطبيق القرآن مباشر أنموذجًا»، ص 10-11.</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ملاحظات المتحدث (نحو 65 ثانية):</a:t>
            </a:r>
          </a:p>
          <a:p xmlns:a="http://schemas.openxmlformats.org/drawingml/2006/main">
            <a:r>
              <a:t>سجل محور الخصوصية والأمان 4.23، وتشير الخطة إلى أن منع التداخل غير المبرر كان من أكثر الجوانب تقديرًا. أما جودة المخرجات فسجلت أعلى متوسط، 4.33. ويُفهم من ذلك أن المشاركين يربطون البيئة المخصصة والمنضبطة بأداء تعليمي أفضل. لكن قوة الاستنتاج ستزداد إذا دُعمت تقديرات الاستبانة ببيانات موضوعية من التطبيق، مثل الانتظام، ونسب الإتمام، ومؤشرات جودة التلاوة والحفظ قبل الاستخدام وبعده.</a:t>
            </a:r>
          </a:p>
          <a:p xmlns:a="http://schemas.openxmlformats.org/drawingml/2006/main">
            <a:endParaRPr/>
          </a:p>
          <a:p xmlns:a="http://schemas.openxmlformats.org/drawingml/2006/main">
            <a:r>
              <a:t>الفكرة البصرية: مقارنة رقمية بين الخصوصية وجودة المخرجات، مع تفسير موجز تحت كل مؤشر.</a:t>
            </a:r>
          </a:p>
          <a:p xmlns:a="http://schemas.openxmlformats.org/drawingml/2006/main">
            <a:endParaRPr/>
          </a:p>
          <a:p xmlns:a="http://schemas.openxmlformats.org/drawingml/2006/main">
            <a:r>
              <a:t>[Sources]</a:t>
            </a:r>
          </a:p>
          <a:p xmlns:a="http://schemas.openxmlformats.org/drawingml/2006/main">
            <a:r>
              <a:t>- خطة البحث المرفقة: «أثر استخدام تطبيقات الإعلام الرقمي في تجويد مخرجات تعليم القرآن الكريم عن بعد: تطبيق القرآن مباشر أنموذجًا»، ص 11.</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ملاحظات المتحدث (نحو 80 ثانية):</a:t>
            </a:r>
          </a:p>
          <a:p xmlns:a="http://schemas.openxmlformats.org/drawingml/2006/main">
            <a:r>
              <a:t>في ضوء النتائج الوصفية يمكن القول إن البيانات تدعم اتجاه الفروض: فالمشاركون يقيّمون خصائص التطبيق والمخرجات بدرجات مرتفعة. كما تتسق هذه النتيجة مع الأدبيات التي شددت على التفاعل والرقابة والخصوصية. إلا أن الانضباط الأكاديمي يقتضي التمييز بين ثلاثة مستويات: الوصف، والارتباط، والسببية. المتوسطات تصف الاتجاه؛ والارتباط يحتاج معاملًا واختبار دلالة؛ والسببية تحتاج تصميمًا تجريبيًا أو شبه تجريبي وضبطًا للمتغيرات. لذلك تُصاغ الخلاصة بحذر: التطبيق يسهم وفق إدراكات العينة، ولا يُنسب إليه أثر سببي قطعي من هذه البيانات وحدها.</a:t>
            </a:r>
          </a:p>
          <a:p xmlns:a="http://schemas.openxmlformats.org/drawingml/2006/main">
            <a:endParaRPr/>
          </a:p>
          <a:p xmlns:a="http://schemas.openxmlformats.org/drawingml/2006/main">
            <a:r>
              <a:t>الفكرة البصرية: عمود لما تدعمه البيانات وعمود لما يحتاج دليلًا إضافيًا، ثم إجابة مركزية واضحة.</a:t>
            </a:r>
          </a:p>
          <a:p xmlns:a="http://schemas.openxmlformats.org/drawingml/2006/main">
            <a:endParaRPr/>
          </a:p>
          <a:p xmlns:a="http://schemas.openxmlformats.org/drawingml/2006/main">
            <a:r>
              <a:t>[Sources]</a:t>
            </a:r>
          </a:p>
          <a:p xmlns:a="http://schemas.openxmlformats.org/drawingml/2006/main">
            <a:r>
              <a:t>- خطة البحث المرفقة: «أثر استخدام تطبيقات الإعلام الرقمي في تجويد مخرجات تعليم القرآن الكريم عن بعد: تطبيق القرآن مباشر أنموذجًا»، ص 6-11.</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ملاحظات المتحدث (نحو 70 ثانية):</a:t>
            </a:r>
          </a:p>
          <a:p xmlns:a="http://schemas.openxmlformats.org/drawingml/2006/main">
            <a:r>
              <a:t>بناءً على النتائج، أوصي بخمس إجراءات مباشرة. أولها توسيع المسارات الخاصة مع ضبط الصلاحيات. وثانيها تطوير مؤشرات تربوية لا تكتفي بعدّ الجلسات، بل تربط الانتظام بالإنجاز وجودة الأداء. وثالثها تدريب الكوادر على تفسير البيانات، لأن قيمة التقرير مرتبطة بقدرة المستخدم على اتخاذ قرار. ورابعها ترسيخ سياسات الخصوصية والأمان. وخامسها الجمع بين إدراكات المستخدمين ومؤشرات أداء موضوعية، بما يرفع صدقية التقييم ويجعل التحسين مستمرًا.</a:t>
            </a:r>
          </a:p>
          <a:p xmlns:a="http://schemas.openxmlformats.org/drawingml/2006/main">
            <a:endParaRPr/>
          </a:p>
          <a:p xmlns:a="http://schemas.openxmlformats.org/drawingml/2006/main">
            <a:r>
              <a:t>الفكرة البصرية: قائمة تنفيذية مرقمة من خمس توصيات، مع تمييز الأولوية الأولى.</a:t>
            </a:r>
          </a:p>
          <a:p xmlns:a="http://schemas.openxmlformats.org/drawingml/2006/main">
            <a:endParaRPr/>
          </a:p>
          <a:p xmlns:a="http://schemas.openxmlformats.org/drawingml/2006/main">
            <a:r>
              <a:t>[Sources]</a:t>
            </a:r>
          </a:p>
          <a:p xmlns:a="http://schemas.openxmlformats.org/drawingml/2006/main">
            <a:r>
              <a:t>- خطة البحث المرفقة: «أثر استخدام تطبيقات الإعلام الرقمي في تجويد مخرجات تعليم القرآن الكريم عن بعد: تطبيق القرآن مباشر أنموذجًا»، ص استنباط مباشر من النتائج في ص 10-11.</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ملاحظات المتحدث (نحو 45 ثانية):</a:t>
            </a:r>
          </a:p>
          <a:p xmlns:a="http://schemas.openxmlformats.org/drawingml/2006/main">
            <a:r>
              <a:t>تقترح الدراسة مستقبلًا تصاميم أقوى في قياس الأثر، وفي مقدمتها الدراسات شبه التجريبية والطولية، والمقارنات بين المنصات، ودراسة دور التحليلات الذكية في تقويم التلاوة. وختامًا، تؤكد الرسالة أن نجاح الإعلام الرقمي في التعليم القرآني لا يتحقق بمجرد توفر التطبيق، بل بوجود تفاعل تعليمي داخل بيئة آمنة ومُدارة وقابلة للقياس. أشكر مشرفتي وأعضاء اللجنة الموقرة، ويسعدني تلقي ملاحظاتكم وأسئلتكم.</a:t>
            </a:r>
          </a:p>
          <a:p xmlns:a="http://schemas.openxmlformats.org/drawingml/2006/main">
            <a:endParaRPr/>
          </a:p>
          <a:p xmlns:a="http://schemas.openxmlformats.org/drawingml/2006/main">
            <a:r>
              <a:t>الفكرة البصرية: نصف للبحوث المستقبلية، ونصف لخلاصة الرسالة، ثم شكر مركزي واضح يفتح باب النقاش.</a:t>
            </a:r>
          </a:p>
          <a:p xmlns:a="http://schemas.openxmlformats.org/drawingml/2006/main">
            <a:endParaRPr/>
          </a:p>
          <a:p xmlns:a="http://schemas.openxmlformats.org/drawingml/2006/main">
            <a:r>
              <a:t>[Sources]</a:t>
            </a:r>
          </a:p>
          <a:p xmlns:a="http://schemas.openxmlformats.org/drawingml/2006/main">
            <a:r>
              <a:t>- خطة البحث المرفقة: «أثر استخدام تطبيقات الإعلام الرقمي في تجويد مخرجات تعليم القرآن الكريم عن بعد: تطبيق القرآن مباشر أنموذجًا»، ص الخطة المرفقة كاملة، مع مقترحات بحثية مستنبطة من حدود التصميم والنتائج.</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e03f92bfb224c4e"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5c3f2bb5d73491a" /><Relationship Type="http://schemas.openxmlformats.org/officeDocument/2006/relationships/slideLayout" Target="/ppt/slideLayouts/slideLayout1.xml" Id="Rce96d555af7a44a4"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e96d555af7a44a4"/>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1.xml" Id="R6b939d00bb2b425b" /><Relationship Type="http://schemas.openxmlformats.org/officeDocument/2006/relationships/image" Target="/ppt/media/image.png" Id="R6450eced6e1447f7" /><Relationship Type="http://schemas.openxmlformats.org/officeDocument/2006/relationships/image" Target="/ppt/media/image.jpeg" Id="R9cab87d69aa84650" /><Relationship Type="http://schemas.openxmlformats.org/officeDocument/2006/relationships/image" Target="/ppt/media/image2.png" Id="R4e55931554dc4445" /><Relationship Type="http://schemas.openxmlformats.org/officeDocument/2006/relationships/notesSlide" Target="/ppt/notesSlides/notesSlide1.xml" Id="Rdbebdcaa2ea1491b" /></Relationships>
</file>

<file path=ppt/slides/_rels/slide2.xml.rels>&#65279;<?xml version="1.0" encoding="utf-8"?><Relationships xmlns="http://schemas.openxmlformats.org/package/2006/relationships"><Relationship Type="http://schemas.openxmlformats.org/officeDocument/2006/relationships/slideLayout" Target="/ppt/slideLayouts/slideLayout1.xml" Id="Re6685171cfce45d0" /><Relationship Type="http://schemas.openxmlformats.org/officeDocument/2006/relationships/image" Target="/ppt/media/image3.png" Id="Rd10fe608947a4926" /><Relationship Type="http://schemas.openxmlformats.org/officeDocument/2006/relationships/notesSlide" Target="/ppt/notesSlides/notesSlide2.xml" Id="R47bf378cbd6a482a" /></Relationships>
</file>

<file path=ppt/slides/_rels/slide3.xml.rels>&#65279;<?xml version="1.0" encoding="utf-8"?><Relationships xmlns="http://schemas.openxmlformats.org/package/2006/relationships"><Relationship Type="http://schemas.openxmlformats.org/officeDocument/2006/relationships/slideLayout" Target="/ppt/slideLayouts/slideLayout1.xml" Id="Rfa7d4321f524419f" /><Relationship Type="http://schemas.openxmlformats.org/officeDocument/2006/relationships/image" Target="/ppt/media/image3.png" Id="Rb165d0935fd24a8a" /><Relationship Type="http://schemas.openxmlformats.org/officeDocument/2006/relationships/notesSlide" Target="/ppt/notesSlides/notesSlide3.xml" Id="Rc915d38fa32c460d" /></Relationships>
</file>

<file path=ppt/slides/_rels/slide4.xml.rels>&#65279;<?xml version="1.0" encoding="utf-8"?><Relationships xmlns="http://schemas.openxmlformats.org/package/2006/relationships"><Relationship Type="http://schemas.openxmlformats.org/officeDocument/2006/relationships/slideLayout" Target="/ppt/slideLayouts/slideLayout1.xml" Id="R2e87deb4934d43aa" /><Relationship Type="http://schemas.openxmlformats.org/officeDocument/2006/relationships/image" Target="/ppt/media/image3.png" Id="R6f2ef7693f1d41e1" /><Relationship Type="http://schemas.openxmlformats.org/officeDocument/2006/relationships/notesSlide" Target="/ppt/notesSlides/notesSlide4.xml" Id="Rc502f460bfc04afc" /></Relationships>
</file>

<file path=ppt/slides/_rels/slide5.xml.rels>&#65279;<?xml version="1.0" encoding="utf-8"?><Relationships xmlns="http://schemas.openxmlformats.org/package/2006/relationships"><Relationship Type="http://schemas.openxmlformats.org/officeDocument/2006/relationships/slideLayout" Target="/ppt/slideLayouts/slideLayout1.xml" Id="Rb7add55222d54f2b" /><Relationship Type="http://schemas.openxmlformats.org/officeDocument/2006/relationships/image" Target="/ppt/media/image3.png" Id="R013e19e2373c4829" /><Relationship Type="http://schemas.openxmlformats.org/officeDocument/2006/relationships/notesSlide" Target="/ppt/notesSlides/notesSlide5.xml" Id="R18f26d0665114ffe" /></Relationships>
</file>

<file path=ppt/slides/_rels/slide6.xml.rels>&#65279;<?xml version="1.0" encoding="utf-8"?><Relationships xmlns="http://schemas.openxmlformats.org/package/2006/relationships"><Relationship Type="http://schemas.openxmlformats.org/officeDocument/2006/relationships/slideLayout" Target="/ppt/slideLayouts/slideLayout1.xml" Id="R04a8187a68fe41a3" /><Relationship Type="http://schemas.openxmlformats.org/officeDocument/2006/relationships/image" Target="/ppt/media/image3.png" Id="Raf5e56cca5204a6d" /><Relationship Type="http://schemas.openxmlformats.org/officeDocument/2006/relationships/notesSlide" Target="/ppt/notesSlides/notesSlide6.xml" Id="Re1034d3aaeaa431a" /></Relationships>
</file>

<file path=ppt/slides/_rels/slide7.xml.rels>&#65279;<?xml version="1.0" encoding="utf-8"?><Relationships xmlns="http://schemas.openxmlformats.org/package/2006/relationships"><Relationship Type="http://schemas.openxmlformats.org/officeDocument/2006/relationships/slideLayout" Target="/ppt/slideLayouts/slideLayout1.xml" Id="R4e3427bd0cb54aa6" /><Relationship Type="http://schemas.openxmlformats.org/officeDocument/2006/relationships/image" Target="/ppt/media/image3.png" Id="Rd21409265c0d4b8b" /><Relationship Type="http://schemas.openxmlformats.org/officeDocument/2006/relationships/notesSlide" Target="/ppt/notesSlides/notesSlide7.xml" Id="R8af7c3b15eee41d1" /></Relationships>
</file>

<file path=ppt/slides/_rels/slide8.xml.rels>&#65279;<?xml version="1.0" encoding="utf-8"?><Relationships xmlns="http://schemas.openxmlformats.org/package/2006/relationships"><Relationship Type="http://schemas.openxmlformats.org/officeDocument/2006/relationships/slideLayout" Target="/ppt/slideLayouts/slideLayout1.xml" Id="Rc4d152a0f6874362" /><Relationship Type="http://schemas.openxmlformats.org/officeDocument/2006/relationships/image" Target="/ppt/media/image3.png" Id="Rcf9dbb87af3c4864" /><Relationship Type="http://schemas.openxmlformats.org/officeDocument/2006/relationships/notesSlide" Target="/ppt/notesSlides/notesSlide8.xml" Id="R4be2d7dcf40945ae" /></Relationships>
</file>

<file path=ppt/slides/_rels/slide9.xml.rels>&#65279;<?xml version="1.0" encoding="utf-8"?><Relationships xmlns="http://schemas.openxmlformats.org/package/2006/relationships"><Relationship Type="http://schemas.openxmlformats.org/officeDocument/2006/relationships/slideLayout" Target="/ppt/slideLayouts/slideLayout1.xml" Id="Rb2dc7ad3e6bc4da2" /><Relationship Type="http://schemas.openxmlformats.org/officeDocument/2006/relationships/image" Target="/ppt/media/image3.png" Id="R598ed4d9b9904dd7" /><Relationship Type="http://schemas.openxmlformats.org/officeDocument/2006/relationships/notesSlide" Target="/ppt/notesSlides/notesSlide9.xml" Id="Rfbe94f58e586427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1.xml" Id="R7f4a1a92efad4070" /><Relationship Type="http://schemas.openxmlformats.org/officeDocument/2006/relationships/image" Target="/ppt/media/image3.png" Id="R405a3828d88d4a33" /><Relationship Type="http://schemas.openxmlformats.org/officeDocument/2006/relationships/notesSlide" Target="/ppt/notesSlides/notesSlide10.xml" Id="R710c322966d8430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1.xml" Id="Redfa09aedcc7478a" /><Relationship Type="http://schemas.openxmlformats.org/officeDocument/2006/relationships/chart" Target="/ppt/slides/charts/chart1.xml" Id="Rd7f3ac5dfd824bc9" /><Relationship Type="http://schemas.openxmlformats.org/officeDocument/2006/relationships/image" Target="/ppt/media/image3.png" Id="Rb6f7d73c20554b61" /><Relationship Type="http://schemas.openxmlformats.org/officeDocument/2006/relationships/notesSlide" Target="/ppt/notesSlides/notesSlide11.xml" Id="Rd6612ff3cbb74a6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1.xml" Id="R1632b01dc7ae4b9e" /><Relationship Type="http://schemas.openxmlformats.org/officeDocument/2006/relationships/image" Target="/ppt/media/image3.png" Id="Rf92f720451344a0f" /><Relationship Type="http://schemas.openxmlformats.org/officeDocument/2006/relationships/notesSlide" Target="/ppt/notesSlides/notesSlide12.xml" Id="R7daccb3bcd9b405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1.xml" Id="Ra76ef5dc37dd4430" /><Relationship Type="http://schemas.openxmlformats.org/officeDocument/2006/relationships/chart" Target="/ppt/slides/charts/chart2.xml" Id="Ra4efabb8583d409b" /><Relationship Type="http://schemas.openxmlformats.org/officeDocument/2006/relationships/image" Target="/ppt/media/image3.png" Id="Rd19fa3f27d714f14" /><Relationship Type="http://schemas.openxmlformats.org/officeDocument/2006/relationships/notesSlide" Target="/ppt/notesSlides/notesSlide13.xml" Id="R476a4fbf024e443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1.xml" Id="Rc24c1e4cd5e64733" /><Relationship Type="http://schemas.openxmlformats.org/officeDocument/2006/relationships/image" Target="/ppt/media/image3.png" Id="Rd32a68b38b294bca" /><Relationship Type="http://schemas.openxmlformats.org/officeDocument/2006/relationships/notesSlide" Target="/ppt/notesSlides/notesSlide14.xml" Id="R73fb68f3798b44b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1.xml" Id="R2ec4ce94c6084e06" /><Relationship Type="http://schemas.openxmlformats.org/officeDocument/2006/relationships/image" Target="/ppt/media/image3.png" Id="R07775eafc2eb4716" /><Relationship Type="http://schemas.openxmlformats.org/officeDocument/2006/relationships/notesSlide" Target="/ppt/notesSlides/notesSlide15.xml" Id="R43863e4d4fdb46f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1.xml" Id="R076aba755ca04493" /><Relationship Type="http://schemas.openxmlformats.org/officeDocument/2006/relationships/image" Target="/ppt/media/image3.png" Id="Raca291f64b694bc0" /><Relationship Type="http://schemas.openxmlformats.org/officeDocument/2006/relationships/notesSlide" Target="/ppt/notesSlides/notesSlide16.xml" Id="R1c1ace0560a443c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1.xml" Id="Rca8fba7048834ed6" /><Relationship Type="http://schemas.openxmlformats.org/officeDocument/2006/relationships/image" Target="/ppt/media/image3.png" Id="R899105711cec4b7b" /><Relationship Type="http://schemas.openxmlformats.org/officeDocument/2006/relationships/notesSlide" Target="/ppt/notesSlides/notesSlide17.xml" Id="R5e8692c2d28a445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1.xml" Id="R629ac89849c34b46" /><Relationship Type="http://schemas.openxmlformats.org/officeDocument/2006/relationships/image" Target="/ppt/media/image3.png" Id="Rbab99c9007fa4ac2" /><Relationship Type="http://schemas.openxmlformats.org/officeDocument/2006/relationships/notesSlide" Target="/ppt/notesSlides/notesSlide18.xml" Id="R49dc174504914279" /></Relationships>
</file>

<file path=ppt/slides/charts/chart1.xml><?xml version="1.0" encoding="utf-8"?>
<c:chartSpace xmlns:c="http://schemas.openxmlformats.org/drawingml/2006/chart">
  <c:lang val="en-US"/>
  <c:roundedCorners val="1"/>
  <c:style val="2"/>
  <c:chart>
    <c:autoTitleDeleted val="1"/>
    <c:plotArea>
      <c:barChart>
        <c:barDir val="bar"/>
        <c:grouping val="clustered"/>
        <c:varyColors val="0"/>
        <c:ser>
          <c:idx val="0"/>
          <c:order val="0"/>
          <c:tx>
            <c:v>عدد المشاركين</c:v>
          </c:tx>
          <c:spPr>
            <a:solidFill xmlns:a="http://schemas.openxmlformats.org/drawingml/2006/main">
              <a:srgbClr val="3D8DFF"/>
            </a:solidFill>
          </c:spPr>
          <c:dLbls>
            <c:spPr>
              <a:noFill xmlns:a="http://schemas.openxmlformats.org/drawingml/2006/main"/>
              <a:ln xmlns:a="http://schemas.openxmlformats.org/drawingml/2006/main">
                <a:noFill/>
              </a:ln>
            </c:spPr>
            <c:txPr>
              <a:bodyPr xmlns:a="http://schemas.openxmlformats.org/drawingml/2006/main" anchorCtr="1"/>
              <a:lstStyle xmlns:a="http://schemas.openxmlformats.org/drawingml/2006/main"/>
              <a:p xmlns:a="http://schemas.openxmlformats.org/drawingml/2006/main">
                <a:pPr>
                  <a:defRPr sz="1200" b="1">
                    <a:solidFill>
                      <a:srgbClr val="101820"/>
                    </a:solidFill>
                  </a:defRPr>
                </a:pPr>
              </a:p>
            </c:txPr>
            <c:dLblPos val="outEnd"/>
            <c:showLegendKey val="0"/>
            <c:showVal val="1"/>
            <c:showCatName val="0"/>
            <c:showSerName val="0"/>
            <c:showPercent val="0"/>
            <c:showBubbleSize val="0"/>
            <c:showLeaderLines val="0"/>
          </c:dLbls>
          <c:cat>
            <c:strLit>
              <c:ptCount val="4"/>
              <c:pt idx="0">
                <c:v>معلم/معلمة</c:v>
              </c:pt>
              <c:pt idx="1">
                <c:v>طالب/طالبة</c:v>
              </c:pt>
              <c:pt idx="2">
                <c:v>مشرف/مشرفة</c:v>
              </c:pt>
              <c:pt idx="3">
                <c:v>مسؤول إداري/تقني</c:v>
              </c:pt>
            </c:strLit>
          </c:cat>
          <c:val>
            <c:numLit>
              <c:formatCode>General</c:formatCode>
              <c:ptCount val="4"/>
              <c:pt idx="0">
                <c:v>33</c:v>
              </c:pt>
              <c:pt idx="1">
                <c:v>19</c:v>
              </c:pt>
              <c:pt idx="2">
                <c:v>17</c:v>
              </c:pt>
              <c:pt idx="3">
                <c:v>16</c:v>
              </c:pt>
            </c:numLit>
          </c:val>
        </c:ser>
        <c:dLbls>
          <c:dLblPos val="outEnd"/>
          <c:showLegendKey val="0"/>
          <c:showVal val="1"/>
          <c:showCatName val="0"/>
          <c:showSerName val="0"/>
          <c:showPercent val="0"/>
          <c:showBubbleSize val="0"/>
        </c:dLbls>
        <c:gapWidth val="55"/>
        <c:axId val="48650112"/>
        <c:axId val="48672768"/>
      </c:barChart>
      <c:catAx>
        <c:axId val="48650112"/>
        <c:scaling>
          <c:orientation val="minMax"/>
        </c:scaling>
        <c:delete val="0"/>
        <c:axPos val="l"/>
        <c:majorGridlines>
          <c:spPr>
            <a:ln xmlns:a="http://schemas.openxmlformats.org/drawingml/2006/main" w="9525">
              <a:solidFill>
                <a:srgbClr val="EEF2F4"/>
              </a:solidFill>
              <a:prstDash val="solid"/>
            </a:ln>
          </c:spPr>
        </c:majorGridlines>
        <c:numFmt formatCode="General" sourceLinked="1"/>
        <c:majorTickMark val="none"/>
        <c:minorTickMark val="none"/>
        <c:tickLblPos val="nextTo"/>
        <c:spPr>
          <a:ln xmlns:a="http://schemas.openxmlformats.org/drawingml/2006/main" w="9525">
            <a:solidFill>
              <a:srgbClr val="D4D4D4"/>
            </a:solidFill>
            <a:prstDash val="solid"/>
          </a:ln>
        </c:spPr>
        <c:txPr>
          <a:bodyPr xmlns:a="http://schemas.openxmlformats.org/drawingml/2006/main" anchorCtr="1"/>
          <a:lstStyle xmlns:a="http://schemas.openxmlformats.org/drawingml/2006/main"/>
          <a:p xmlns:a="http://schemas.openxmlformats.org/drawingml/2006/main">
            <a:pPr>
              <a:defRPr sz="1050">
                <a:solidFill>
                  <a:srgbClr val="53606A"/>
                </a:solidFill>
              </a:defRPr>
            </a:pPr>
          </a:p>
        </c:txPr>
        <c:crossAx val="48672768"/>
        <c:crosses val="autoZero"/>
        <c:lblOffset val="100"/>
      </c:catAx>
      <c:valAx>
        <c:axId val="48672768"/>
        <c:scaling>
          <c:orientation val="minMax"/>
        </c:scaling>
        <c:delete val="0"/>
        <c:axPos val="b"/>
        <c:numFmt formatCode="General" sourceLinked="1"/>
        <c:majorTickMark val="none"/>
        <c:minorTickMark val="none"/>
        <c:tickLblPos val="nextTo"/>
        <c:spPr>
          <a:ln xmlns:a="http://schemas.openxmlformats.org/drawingml/2006/main" w="9525">
            <a:solidFill>
              <a:srgbClr val="C8D0D5"/>
            </a:solidFill>
            <a:prstDash val="solid"/>
          </a:ln>
        </c:spPr>
        <c:txPr>
          <a:bodyPr xmlns:a="http://schemas.openxmlformats.org/drawingml/2006/main" anchorCtr="1"/>
          <a:lstStyle xmlns:a="http://schemas.openxmlformats.org/drawingml/2006/main"/>
          <a:p xmlns:a="http://schemas.openxmlformats.org/drawingml/2006/main">
            <a:pPr>
              <a:defRPr sz="1200">
                <a:solidFill>
                  <a:srgbClr val="101820"/>
                </a:solidFill>
              </a:defRPr>
            </a:pPr>
          </a:p>
        </c:txPr>
        <c:crossAx val="48650112"/>
        <c:crosses val="autoZero"/>
        <c:crossBetween val="between"/>
      </c:valAx>
      <c:spPr>
        <a:noFill xmlns:a="http://schemas.openxmlformats.org/drawingml/2006/main"/>
      </c:spPr>
    </c:plotArea>
    <c:plotVisOnly val="1"/>
  </c:chart>
  <c:spPr>
    <a:solidFill xmlns:a="http://schemas.openxmlformats.org/drawingml/2006/main">
      <a:srgbClr val="FFFFFF"/>
    </a:solidFill>
    <a:ln xmlns:a="http://schemas.openxmlformats.org/drawingml/2006/main" w="0">
      <a:solidFill>
        <a:srgbClr val="FFFFFF"/>
      </a:solidFill>
      <a:prstDash val="solid"/>
    </a:ln>
  </c:spPr>
</c:chartSpace>
</file>

<file path=ppt/slides/charts/chart2.xml><?xml version="1.0" encoding="utf-8"?>
<c:chartSpace xmlns:c="http://schemas.openxmlformats.org/drawingml/2006/chart">
  <c:lang val="en-US"/>
  <c:roundedCorners val="1"/>
  <c:style val="2"/>
  <c:chart>
    <c:autoTitleDeleted val="1"/>
    <c:plotArea>
      <c:barChart>
        <c:barDir val="col"/>
        <c:grouping val="clustered"/>
        <c:varyColors val="0"/>
        <c:ser>
          <c:idx val="0"/>
          <c:order val="0"/>
          <c:tx>
            <c:v>المتوسط من 5</c:v>
          </c:tx>
          <c:spPr>
            <a:solidFill xmlns:a="http://schemas.openxmlformats.org/drawingml/2006/main">
              <a:srgbClr val="3D8DFF"/>
            </a:solidFill>
          </c:spPr>
          <c:dPt>
            <c:idx val="3"/>
            <c:invertIfNegative val="0"/>
            <c:spPr>
              <a:solidFill xmlns:a="http://schemas.openxmlformats.org/drawingml/2006/main">
                <a:srgbClr val="0B6B5A"/>
              </a:solidFill>
            </c:spPr>
          </c:dPt>
          <c:dLbls>
            <c:spPr>
              <a:noFill xmlns:a="http://schemas.openxmlformats.org/drawingml/2006/main"/>
              <a:ln xmlns:a="http://schemas.openxmlformats.org/drawingml/2006/main">
                <a:noFill/>
              </a:ln>
            </c:spPr>
            <c:txPr>
              <a:bodyPr xmlns:a="http://schemas.openxmlformats.org/drawingml/2006/main" anchorCtr="1"/>
              <a:lstStyle xmlns:a="http://schemas.openxmlformats.org/drawingml/2006/main"/>
              <a:p xmlns:a="http://schemas.openxmlformats.org/drawingml/2006/main">
                <a:pPr>
                  <a:defRPr sz="1275" b="1">
                    <a:solidFill>
                      <a:srgbClr val="101820"/>
                    </a:solidFill>
                  </a:defRPr>
                </a:pPr>
              </a:p>
            </c:txPr>
            <c:dLblPos val="outEnd"/>
            <c:showLegendKey val="0"/>
            <c:showVal val="1"/>
            <c:showCatName val="0"/>
            <c:showSerName val="0"/>
            <c:showPercent val="0"/>
            <c:showBubbleSize val="0"/>
            <c:showLeaderLines val="0"/>
          </c:dLbls>
          <c:cat>
            <c:strLit>
              <c:ptCount val="4"/>
              <c:pt idx="0">
                <c:v>فاعلية التعلم</c:v>
              </c:pt>
              <c:pt idx="1">
                <c:v>الرقابة والإدارة</c:v>
              </c:pt>
              <c:pt idx="2">
                <c:v>الخصوصية والأمان</c:v>
              </c:pt>
              <c:pt idx="3">
                <c:v>جودة المخرجات</c:v>
              </c:pt>
            </c:strLit>
          </c:cat>
          <c:val>
            <c:numLit>
              <c:formatCode>0.00</c:formatCode>
              <c:ptCount val="4"/>
              <c:pt idx="0">
                <c:v>4.18</c:v>
              </c:pt>
              <c:pt idx="1">
                <c:v>4.21</c:v>
              </c:pt>
              <c:pt idx="2">
                <c:v>4.23</c:v>
              </c:pt>
              <c:pt idx="3">
                <c:v>4.33</c:v>
              </c:pt>
            </c:numLit>
          </c:val>
        </c:ser>
        <c:dLbls>
          <c:dLblPos val="outEnd"/>
          <c:showLegendKey val="0"/>
          <c:showVal val="1"/>
          <c:showCatName val="0"/>
          <c:showSerName val="0"/>
          <c:showPercent val="0"/>
          <c:showBubbleSize val="0"/>
        </c:dLbls>
        <c:gapWidth val="70"/>
        <c:axId val="48650112"/>
        <c:axId val="48672768"/>
      </c:barChart>
      <c:catAx>
        <c:axId val="48650112"/>
        <c:scaling>
          <c:orientation val="minMax"/>
        </c:scaling>
        <c:delete val="0"/>
        <c:axPos val="b"/>
        <c:numFmt formatCode="General" sourceLinked="1"/>
        <c:majorTickMark val="none"/>
        <c:minorTickMark val="none"/>
        <c:tickLblPos val="nextTo"/>
        <c:spPr>
          <a:ln xmlns:a="http://schemas.openxmlformats.org/drawingml/2006/main" w="9525">
            <a:solidFill>
              <a:srgbClr val="C8D0D5"/>
            </a:solidFill>
            <a:prstDash val="solid"/>
          </a:ln>
        </c:spPr>
        <c:txPr>
          <a:bodyPr xmlns:a="http://schemas.openxmlformats.org/drawingml/2006/main" anchorCtr="1"/>
          <a:lstStyle xmlns:a="http://schemas.openxmlformats.org/drawingml/2006/main"/>
          <a:p xmlns:a="http://schemas.openxmlformats.org/drawingml/2006/main">
            <a:pPr>
              <a:defRPr sz="1050">
                <a:solidFill>
                  <a:srgbClr val="101820"/>
                </a:solidFill>
              </a:defRPr>
            </a:pPr>
          </a:p>
        </c:txPr>
        <c:crossAx val="48672768"/>
        <c:crosses val="autoZero"/>
        <c:lblOffset val="100"/>
      </c:catAx>
      <c:valAx>
        <c:axId val="48672768"/>
        <c:scaling>
          <c:orientation val="minMax"/>
          <c:max val="5"/>
          <c:min val="0"/>
        </c:scaling>
        <c:delete val="0"/>
        <c:axPos val="l"/>
        <c:majorGridlines>
          <c:spPr>
            <a:ln xmlns:a="http://schemas.openxmlformats.org/drawingml/2006/main" w="9525">
              <a:solidFill>
                <a:srgbClr val="EEF2F4"/>
              </a:solidFill>
              <a:prstDash val="solid"/>
            </a:ln>
          </c:spPr>
        </c:majorGridlines>
        <c:numFmt formatCode="0.00" sourceLinked="1"/>
        <c:majorTickMark val="none"/>
        <c:minorTickMark val="none"/>
        <c:tickLblPos val="nextTo"/>
        <c:spPr>
          <a:ln xmlns:a="http://schemas.openxmlformats.org/drawingml/2006/main" w="9525">
            <a:solidFill>
              <a:srgbClr val="D4D4D4"/>
            </a:solidFill>
            <a:prstDash val="solid"/>
          </a:ln>
        </c:spPr>
        <c:txPr>
          <a:bodyPr xmlns:a="http://schemas.openxmlformats.org/drawingml/2006/main" anchorCtr="1"/>
          <a:lstStyle xmlns:a="http://schemas.openxmlformats.org/drawingml/2006/main"/>
          <a:p xmlns:a="http://schemas.openxmlformats.org/drawingml/2006/main">
            <a:pPr>
              <a:defRPr sz="975">
                <a:solidFill>
                  <a:srgbClr val="53606A"/>
                </a:solidFill>
              </a:defRPr>
            </a:pPr>
          </a:p>
        </c:txPr>
        <c:crossAx val="48650112"/>
        <c:crosses val="autoZero"/>
        <c:crossBetween val="between"/>
        <c:majorUnit val="1"/>
      </c:valAx>
      <c:spPr>
        <a:noFill xmlns:a="http://schemas.openxmlformats.org/drawingml/2006/main"/>
      </c:spPr>
    </c:plotArea>
    <c:plotVisOnly val="1"/>
  </c:chart>
  <c:spPr>
    <a:solidFill xmlns:a="http://schemas.openxmlformats.org/drawingml/2006/main">
      <a:srgbClr val="FFFFFF"/>
    </a:solidFill>
    <a:ln xmlns:a="http://schemas.openxmlformats.org/drawingml/2006/main" w="0">
      <a:solidFill>
        <a:srgbClr val="FFFFFF"/>
      </a:solidFill>
      <a:prstDash val="solid"/>
    </a:ln>
  </c:spPr>
</c:chartSpace>
</file>

<file path=ppt/slides/slide1.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pic>
        <p:nvPicPr>
          <p:cNvPr id="18" name="Picture 2"/>
          <p:cNvPicPr>
            <a:picLocks xmlns:a="http://schemas.openxmlformats.org/drawingml/2006/main" noChangeAspect="1"/>
          </p:cNvPicPr>
          <p:nvPr/>
        </p:nvPicPr>
        <p:blipFill>
          <a:blip xmlns:r="http://schemas.openxmlformats.org/officeDocument/2006/relationships" xmlns:a="http://schemas.openxmlformats.org/drawingml/2006/main" r:embed="R6450eced6e1447f7"/>
          <a:stretch xmlns:a="http://schemas.openxmlformats.org/drawingml/2006/main">
            <a:fillRect l="0" t="0" r="0" b="0"/>
          </a:stretch>
        </p:blipFill>
        <p:spPr>
          <a:xfrm xmlns:a="http://schemas.openxmlformats.org/drawingml/2006/main">
            <a:off x="-57150" y="-44450"/>
            <a:ext cx="12311979" cy="6858000"/>
          </a:xfrm>
          <a:prstGeom xmlns:a="http://schemas.openxmlformats.org/drawingml/2006/main" prst="rect">
            <a:avLst/>
          </a:prstGeom>
        </p:spPr>
      </p:pic>
      <p:sp>
        <p:nvSpPr>
          <p:cNvPr id="9" name="مستطيل 8">
            <a:extLst xmlns:a="http://schemas.openxmlformats.org/drawingml/2006/main">
              <a:ext uri="{FF2B5EF4-FFF2-40B4-BE49-F238E27FC236}">
                <a16:creationId xmlns:a16="http://schemas.microsoft.com/office/drawing/2014/main" id="{6DBC739F-A947-49F0-960A-A6139C098F71}"/>
              </a:ext>
            </a:extLst>
          </p:cNvPr>
          <p:cNvSpPr>
            <a:spLocks xmlns:a="http://schemas.openxmlformats.org/drawingml/2006/main" noGrp="1"/>
          </p:cNvSpPr>
          <p:nvPr/>
        </p:nvSpPr>
        <p:spPr>
          <a:xfrm xmlns:a="http://schemas.openxmlformats.org/drawingml/2006/main">
            <a:off x="685800" y="400050"/>
            <a:ext cx="8382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l">
              <a:buNone/>
              <a:defRPr sz="1500" b="1">
                <a:solidFill>
                  <a:srgbClr val="53606A"/>
                </a:solidFill>
                <a:latin typeface="DejaVu Sans"/>
                <a:ea typeface="DejaVu Sans"/>
                <a:cs typeface="DejaVu Sans"/>
              </a:defRPr>
            </a:pPr>
            <a:r>
              <a:rPr sz="1500" b="1">
                <a:solidFill>
                  <a:schemeClr val="bg1"/>
                </a:solidFill>
                <a:latin typeface="DejaVu Sans"/>
                <a:ea typeface="DejaVu Sans"/>
                <a:cs typeface="DejaVu Sans"/>
              </a:rPr>
              <a:t>‏</a:t>
            </a:r>
            <a:r>
              <a:rPr sz="1500" b="1">
                <a:solidFill>
                  <a:schemeClr val="bg1"/>
                </a:solidFill>
                <a:latin typeface="DejaVu Sans"/>
                <a:ea typeface="DejaVu Sans"/>
                <a:cs typeface="DejaVu Sans"/>
              </a:rPr>
              <a:t>كلية</a:t>
            </a:r>
            <a:r>
              <a:rPr sz="1500" b="1">
                <a:solidFill>
                  <a:schemeClr val="bg1"/>
                </a:solidFill>
                <a:latin typeface="DejaVu Sans"/>
                <a:ea typeface="DejaVu Sans"/>
                <a:cs typeface="DejaVu Sans"/>
              </a:rPr>
              <a:t> </a:t>
            </a:r>
            <a:r>
              <a:rPr sz="1500" b="1">
                <a:solidFill>
                  <a:schemeClr val="bg1"/>
                </a:solidFill>
                <a:latin typeface="DejaVu Sans"/>
                <a:ea typeface="DejaVu Sans"/>
                <a:cs typeface="DejaVu Sans"/>
              </a:rPr>
              <a:t>الإعلام</a:t>
            </a:r>
            <a:r>
              <a:rPr sz="1500" b="1">
                <a:solidFill>
                  <a:schemeClr val="bg1"/>
                </a:solidFill>
                <a:latin typeface="DejaVu Sans"/>
                <a:ea typeface="DejaVu Sans"/>
                <a:cs typeface="DejaVu Sans"/>
              </a:rPr>
              <a:t> </a:t>
            </a:r>
            <a:r>
              <a:rPr sz="1500" b="1">
                <a:solidFill>
                  <a:schemeClr val="bg1"/>
                </a:solidFill>
                <a:latin typeface="DejaVu Sans"/>
                <a:ea typeface="DejaVu Sans"/>
                <a:cs typeface="DejaVu Sans"/>
              </a:rPr>
              <a:t>والتسويق</a:t>
            </a:r>
            <a:r>
              <a:rPr sz="1500" b="1">
                <a:solidFill>
                  <a:schemeClr val="bg1"/>
                </a:solidFill>
                <a:latin typeface="DejaVu Sans"/>
                <a:ea typeface="DejaVu Sans"/>
                <a:cs typeface="DejaVu Sans"/>
              </a:rPr>
              <a:t> | </a:t>
            </a:r>
            <a:r>
              <a:rPr sz="1500" b="1">
                <a:solidFill>
                  <a:schemeClr val="bg1"/>
                </a:solidFill>
                <a:latin typeface="DejaVu Sans"/>
                <a:ea typeface="DejaVu Sans"/>
                <a:cs typeface="DejaVu Sans"/>
              </a:rPr>
              <a:t>ماجستير</a:t>
            </a:r>
            <a:r>
              <a:rPr sz="1500" b="1">
                <a:solidFill>
                  <a:schemeClr val="bg1"/>
                </a:solidFill>
                <a:latin typeface="DejaVu Sans"/>
                <a:ea typeface="DejaVu Sans"/>
                <a:cs typeface="DejaVu Sans"/>
              </a:rPr>
              <a:t> </a:t>
            </a:r>
            <a:r>
              <a:rPr sz="1500" b="1">
                <a:solidFill>
                  <a:schemeClr val="bg1"/>
                </a:solidFill>
                <a:latin typeface="DejaVu Sans"/>
                <a:ea typeface="DejaVu Sans"/>
                <a:cs typeface="DejaVu Sans"/>
              </a:rPr>
              <a:t>الإعلام</a:t>
            </a:r>
            <a:r>
              <a:rPr sz="1500" b="1">
                <a:solidFill>
                  <a:schemeClr val="bg1"/>
                </a:solidFill>
                <a:latin typeface="DejaVu Sans"/>
                <a:ea typeface="DejaVu Sans"/>
                <a:cs typeface="DejaVu Sans"/>
              </a:rPr>
              <a:t> </a:t>
            </a:r>
            <a:r>
              <a:rPr sz="1500" b="1">
                <a:solidFill>
                  <a:schemeClr val="bg1"/>
                </a:solidFill>
                <a:latin typeface="DejaVu Sans"/>
                <a:ea typeface="DejaVu Sans"/>
                <a:cs typeface="DejaVu Sans"/>
              </a:rPr>
              <a:t>الرقمي</a:t>
            </a:r>
            <a:endParaRPr sz="1500" b="1">
              <a:solidFill>
                <a:schemeClr val="bg1"/>
              </a:solidFill>
              <a:latin typeface="DejaVu Sans"/>
              <a:ea typeface="DejaVu Sans"/>
              <a:cs typeface="DejaVu Sans"/>
            </a:endParaRPr>
          </a:p>
        </p:txBody>
      </p:sp>
      <p:sp>
        <p:nvSpPr>
          <p:cNvPr id="4" name="مستطيل 3">
            <a:extLst xmlns:a="http://schemas.openxmlformats.org/drawingml/2006/main">
              <a:ext uri="{FF2B5EF4-FFF2-40B4-BE49-F238E27FC236}">
                <a16:creationId xmlns:a16="http://schemas.microsoft.com/office/drawing/2014/main" id="{C350B99F-456D-4084-943A-C99DF6B75EA2}"/>
              </a:ext>
            </a:extLst>
          </p:cNvPr>
          <p:cNvSpPr>
            <a:spLocks xmlns:a="http://schemas.openxmlformats.org/drawingml/2006/main" noGrp="1"/>
          </p:cNvSpPr>
          <p:nvPr/>
        </p:nvSpPr>
        <p:spPr>
          <a:xfrm xmlns:a="http://schemas.openxmlformats.org/drawingml/2006/main">
            <a:off x="4665095" y="1207728"/>
            <a:ext cx="2755634" cy="57150"/>
          </a:xfrm>
          <a:prstGeom xmlns:a="http://schemas.openxmlformats.org/drawingml/2006/main" prst="rect">
            <a:avLst/>
          </a:prstGeom>
          <a:solidFill xmlns:a="http://schemas.openxmlformats.org/drawingml/2006/main">
            <a:srgbClr val="3D8DFF"/>
          </a:solidFill>
          <a:ln xmlns:a="http://schemas.openxmlformats.org/drawingml/2006/main" w="0">
            <a:noFill/>
            <a:prstDash val="solid"/>
          </a:ln>
        </p:spPr>
      </p:sp>
      <p:sp>
        <p:nvSpPr>
          <p:cNvPr id="5" name="مستطيل 4">
            <a:extLst xmlns:a="http://schemas.openxmlformats.org/drawingml/2006/main">
              <a:ext uri="{FF2B5EF4-FFF2-40B4-BE49-F238E27FC236}">
                <a16:creationId xmlns:a16="http://schemas.microsoft.com/office/drawing/2014/main" id="{FCC35BCB-586D-4D78-B4AE-ECB2F168622F}"/>
              </a:ext>
            </a:extLst>
          </p:cNvPr>
          <p:cNvSpPr>
            <a:spLocks xmlns:a="http://schemas.openxmlformats.org/drawingml/2006/main" noGrp="1"/>
          </p:cNvSpPr>
          <p:nvPr/>
        </p:nvSpPr>
        <p:spPr>
          <a:xfrm xmlns:a="http://schemas.openxmlformats.org/drawingml/2006/main">
            <a:off x="685800" y="2093046"/>
            <a:ext cx="6456296" cy="2169247"/>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fontScale="92117" lnSpcReduction="10000"/>
          </a:bodyPr>
          <a:lstStyle xmlns:a="http://schemas.openxmlformats.org/drawingml/2006/main"/>
          <a:p xmlns:a="http://schemas.openxmlformats.org/drawingml/2006/main">
            <a:pPr algn="ctr">
              <a:buNone/>
            </a:pPr>
            <a:r>
              <a:rPr sz="2400" b="1">
                <a:solidFill>
                  <a:schemeClr val="bg1"/>
                </a:solidFill>
              </a:rPr>
              <a:t>أثر استخدام تطبيقات الإعلام الرقمي في تجويد مخرجات تعليم</a:t>
            </a:r>
          </a:p>
          <a:p xmlns:a="http://schemas.openxmlformats.org/drawingml/2006/main">
            <a:pPr algn="ctr">
              <a:buNone/>
            </a:pPr>
            <a:r>
              <a:rPr sz="2400" b="1">
                <a:solidFill>
                  <a:schemeClr val="bg1"/>
                </a:solidFill>
              </a:rPr>
              <a:t>القرآن الكريم عن بعد: تطبيق "القرآن مباشر" أنموذجًا.</a:t>
            </a:r>
            <a:br/>
            <a:endParaRPr sz="2400" b="1">
              <a:solidFill>
                <a:schemeClr val="bg1"/>
              </a:solidFill>
            </a:endParaRPr>
          </a:p>
          <a:p xmlns:a="http://schemas.openxmlformats.org/drawingml/2006/main">
            <a:pPr algn="ctr">
              <a:buNone/>
            </a:pPr>
            <a:r>
              <a:rPr sz="2400">
                <a:solidFill>
                  <a:schemeClr val="bg1"/>
                </a:solidFill>
              </a:rPr>
              <a:t>The Impact of Using Digital Media Applications on Enhancing the Quality of Remote Quranic Education Outcomes: The "Quran Mubashir" Application as a Case Study .</a:t>
            </a:r>
            <a:endParaRPr sz="4800" b="1">
              <a:solidFill>
                <a:schemeClr val="bg1"/>
              </a:solidFill>
              <a:latin typeface="DejaVu Sans"/>
              <a:ea typeface="DejaVu Sans"/>
              <a:cs typeface="DejaVu Sans"/>
            </a:endParaRPr>
          </a:p>
        </p:txBody>
      </p:sp>
      <p:sp>
        <p:nvSpPr>
          <p:cNvPr id="7" name="مستطيل 6">
            <a:extLst xmlns:a="http://schemas.openxmlformats.org/drawingml/2006/main">
              <a:ext uri="{FF2B5EF4-FFF2-40B4-BE49-F238E27FC236}">
                <a16:creationId xmlns:a16="http://schemas.microsoft.com/office/drawing/2014/main" id="{C04A9D6C-A566-479C-A882-3C53B94B0CC4}"/>
              </a:ext>
            </a:extLst>
          </p:cNvPr>
          <p:cNvSpPr>
            <a:spLocks xmlns:a="http://schemas.openxmlformats.org/drawingml/2006/main" noGrp="1"/>
          </p:cNvSpPr>
          <p:nvPr/>
        </p:nvSpPr>
        <p:spPr>
          <a:xfrm xmlns:a="http://schemas.openxmlformats.org/drawingml/2006/main">
            <a:off x="685800" y="4953000"/>
            <a:ext cx="2667000" cy="838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l">
              <a:buNone/>
              <a:defRPr sz="1650" b="0">
                <a:solidFill>
                  <a:srgbClr val="101820"/>
                </a:solidFill>
                <a:latin typeface="DejaVu Sans"/>
                <a:ea typeface="DejaVu Sans"/>
                <a:cs typeface="DejaVu Sans"/>
              </a:defRPr>
            </a:pPr>
            <a:r>
              <a:rPr b="1">
                <a:solidFill>
                  <a:schemeClr val="bg1"/>
                </a:solidFill>
                <a:latin typeface="DejaVu Sans"/>
                <a:ea typeface="DejaVu Sans"/>
                <a:cs typeface="DejaVu Sans"/>
              </a:rPr>
              <a:t>‏</a:t>
            </a:r>
            <a:r>
              <a:rPr b="1">
                <a:solidFill>
                  <a:schemeClr val="bg1"/>
                </a:solidFill>
                <a:latin typeface="DejaVu Sans"/>
                <a:ea typeface="DejaVu Sans"/>
                <a:cs typeface="DejaVu Sans"/>
              </a:rPr>
              <a:t>إعداد</a:t>
            </a:r>
            <a:r>
              <a:rPr b="1">
                <a:solidFill>
                  <a:schemeClr val="bg1"/>
                </a:solidFill>
                <a:latin typeface="DejaVu Sans"/>
                <a:ea typeface="DejaVu Sans"/>
                <a:cs typeface="DejaVu Sans"/>
              </a:rPr>
              <a:t>: محمد </a:t>
            </a:r>
            <a:r>
              <a:rPr b="1">
                <a:solidFill>
                  <a:schemeClr val="bg1"/>
                </a:solidFill>
                <a:latin typeface="DejaVu Sans"/>
                <a:ea typeface="DejaVu Sans"/>
                <a:cs typeface="DejaVu Sans"/>
              </a:rPr>
              <a:t>أحمد</a:t>
            </a:r>
            <a:r>
              <a:rPr b="1">
                <a:solidFill>
                  <a:schemeClr val="bg1"/>
                </a:solidFill>
                <a:latin typeface="DejaVu Sans"/>
                <a:ea typeface="DejaVu Sans"/>
                <a:cs typeface="DejaVu Sans"/>
              </a:rPr>
              <a:t> </a:t>
            </a:r>
            <a:r>
              <a:rPr b="1">
                <a:solidFill>
                  <a:schemeClr val="bg1"/>
                </a:solidFill>
                <a:latin typeface="DejaVu Sans"/>
                <a:ea typeface="DejaVu Sans"/>
                <a:cs typeface="DejaVu Sans"/>
              </a:rPr>
              <a:t>عبدالغالي</a:t>
            </a:r>
            <a:endParaRPr b="1">
              <a:solidFill>
                <a:schemeClr val="bg1"/>
              </a:solidFill>
              <a:latin typeface="DejaVu Sans"/>
              <a:ea typeface="DejaVu Sans"/>
              <a:cs typeface="DejaVu Sans"/>
            </a:endParaRPr>
          </a:p>
          <a:p xmlns:a="http://schemas.openxmlformats.org/drawingml/2006/main">
            <a:pPr algn="l">
              <a:buNone/>
              <a:defRPr sz="1650" b="0">
                <a:solidFill>
                  <a:srgbClr val="101820"/>
                </a:solidFill>
                <a:latin typeface="DejaVu Sans"/>
                <a:ea typeface="DejaVu Sans"/>
                <a:cs typeface="DejaVu Sans"/>
              </a:defRPr>
            </a:pPr>
            <a:r>
              <a:rPr b="1">
                <a:solidFill>
                  <a:schemeClr val="bg1"/>
                </a:solidFill>
                <a:latin typeface="DejaVu Sans"/>
                <a:ea typeface="DejaVu Sans"/>
                <a:cs typeface="DejaVu Sans"/>
              </a:rPr>
              <a:t>إشراف</a:t>
            </a:r>
            <a:r>
              <a:rPr b="1">
                <a:solidFill>
                  <a:schemeClr val="bg1"/>
                </a:solidFill>
                <a:latin typeface="DejaVu Sans"/>
                <a:ea typeface="DejaVu Sans"/>
                <a:cs typeface="DejaVu Sans"/>
              </a:rPr>
              <a:t>: د. </a:t>
            </a:r>
            <a:r>
              <a:rPr b="1">
                <a:solidFill>
                  <a:schemeClr val="bg1"/>
                </a:solidFill>
                <a:latin typeface="DejaVu Sans"/>
                <a:ea typeface="DejaVu Sans"/>
                <a:cs typeface="DejaVu Sans"/>
              </a:rPr>
              <a:t>مهيتاب</a:t>
            </a:r>
            <a:r>
              <a:rPr b="1">
                <a:solidFill>
                  <a:schemeClr val="bg1"/>
                </a:solidFill>
                <a:latin typeface="DejaVu Sans"/>
                <a:ea typeface="DejaVu Sans"/>
                <a:cs typeface="DejaVu Sans"/>
              </a:rPr>
              <a:t> </a:t>
            </a:r>
            <a:r>
              <a:rPr b="1">
                <a:solidFill>
                  <a:schemeClr val="bg1"/>
                </a:solidFill>
                <a:latin typeface="DejaVu Sans"/>
                <a:ea typeface="DejaVu Sans"/>
                <a:cs typeface="DejaVu Sans"/>
              </a:rPr>
              <a:t>الرافعي</a:t>
            </a:r>
            <a:endParaRPr b="1">
              <a:solidFill>
                <a:schemeClr val="bg1"/>
              </a:solidFill>
              <a:latin typeface="DejaVu Sans"/>
              <a:ea typeface="DejaVu Sans"/>
              <a:cs typeface="DejaVu Sans"/>
            </a:endParaRPr>
          </a:p>
        </p:txBody>
      </p:sp>
      <p:sp>
        <p:nvSpPr>
          <p:cNvPr id="8" name="مستطيل 7">
            <a:extLst xmlns:a="http://schemas.openxmlformats.org/drawingml/2006/main">
              <a:ext uri="{FF2B5EF4-FFF2-40B4-BE49-F238E27FC236}">
                <a16:creationId xmlns:a16="http://schemas.microsoft.com/office/drawing/2014/main" id="{AD3D2A5F-BF1C-4179-9A6B-B424493276C6}"/>
              </a:ext>
            </a:extLst>
          </p:cNvPr>
          <p:cNvSpPr>
            <a:spLocks xmlns:a="http://schemas.openxmlformats.org/drawingml/2006/main" noGrp="1"/>
          </p:cNvSpPr>
          <p:nvPr/>
        </p:nvSpPr>
        <p:spPr>
          <a:xfrm xmlns:a="http://schemas.openxmlformats.org/drawingml/2006/main">
            <a:off x="8721213" y="5510013"/>
            <a:ext cx="2971800" cy="428671"/>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00" b="0">
                <a:solidFill>
                  <a:srgbClr val="53606A"/>
                </a:solidFill>
                <a:latin typeface="DejaVu Sans"/>
                <a:ea typeface="DejaVu Sans"/>
                <a:cs typeface="DejaVu Sans"/>
              </a:defRPr>
            </a:pPr>
            <a:r>
              <a:rPr sz="1500" b="0">
                <a:solidFill>
                  <a:schemeClr val="bg1"/>
                </a:solidFill>
                <a:latin typeface="DejaVu Sans"/>
                <a:ea typeface="DejaVu Sans"/>
                <a:cs typeface="DejaVu Sans"/>
              </a:rPr>
              <a:t>‏1448هـ - 2026م</a:t>
            </a:r>
          </a:p>
        </p:txBody>
      </p:sp>
      <p:sp>
        <p:nvSpPr>
          <p:cNvPr id="13" name="Oval 17">
            <a:extLst xmlns:a="http://schemas.openxmlformats.org/drawingml/2006/main">
              <a:ext uri="{FF2B5EF4-FFF2-40B4-BE49-F238E27FC236}">
                <a16:creationId xmlns:a16="http://schemas.microsoft.com/office/drawing/2014/main" id="{BB3187F6-B4FB-63A3-5166-E6BDBD5509C0}"/>
              </a:ext>
            </a:extLst>
          </p:cNvPr>
          <p:cNvSpPr>
            <a:spLocks xmlns:a="http://schemas.openxmlformats.org/drawingml/2006/main" noGrp="1"/>
          </p:cNvSpPr>
          <p:nvPr/>
        </p:nvSpPr>
        <p:spPr>
          <a:xfrm xmlns:a="http://schemas.openxmlformats.org/drawingml/2006/main">
            <a:off x="7439761" y="84018"/>
            <a:ext cx="4666235" cy="4981495"/>
          </a:xfrm>
          <a:prstGeom xmlns:a="http://schemas.openxmlformats.org/drawingml/2006/main" prst="ellipse">
            <a:avLst/>
          </a:prstGeom>
          <a:solidFill xmlns:a="http://schemas.openxmlformats.org/drawingml/2006/main">
            <a:srgbClr val="00B0F0"/>
          </a:solidFill>
          <a:ln xmlns:a="http://schemas.openxmlformats.org/drawingml/2006/main">
            <a:noFill/>
          </a:ln>
        </p:spPr>
        <p:style>
          <a:lnRef xmlns:a="http://schemas.openxmlformats.org/drawingml/2006/main" idx="2">
            <a:schemeClr val="accent1">
              <a:shade val="15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p:style>
        <p:txBody>
          <a:bodyPr xmlns:a="http://schemas.openxmlformats.org/drawingml/2006/main" anchor="ctr"/>
          <a:lstStyle xmlns:a="http://schemas.openxmlformats.org/drawingml/2006/main"/>
          <a:p xmlns:a="http://schemas.openxmlformats.org/drawingml/2006/main">
            <a:pPr algn="ctr">
              <a:buNone/>
            </a:pPr>
            <a:endParaRPr/>
          </a:p>
        </p:txBody>
      </p:sp>
      <p:sp>
        <p:nvSpPr>
          <p:cNvPr id="15" name="Oval 13">
            <a:extLst xmlns:a="http://schemas.openxmlformats.org/drawingml/2006/main">
              <a:ext uri="{FF2B5EF4-FFF2-40B4-BE49-F238E27FC236}">
                <a16:creationId xmlns:a16="http://schemas.microsoft.com/office/drawing/2014/main" id="{18DA76AB-770E-EEB2-F96B-C9C5DEB4F3BA}"/>
              </a:ext>
            </a:extLst>
          </p:cNvPr>
          <p:cNvSpPr>
            <a:spLocks xmlns:a="http://schemas.openxmlformats.org/drawingml/2006/main" noGrp="1"/>
          </p:cNvSpPr>
          <p:nvPr/>
        </p:nvSpPr>
        <p:spPr>
          <a:xfrm xmlns:a="http://schemas.openxmlformats.org/drawingml/2006/main">
            <a:off x="7290929" y="236555"/>
            <a:ext cx="4666235" cy="5141964"/>
          </a:xfrm>
          <a:prstGeom xmlns:a="http://schemas.openxmlformats.org/drawingml/2006/main" prst="ellipse">
            <a:avLst/>
          </a:prstGeom>
          <a:blipFill xmlns:a="http://schemas.openxmlformats.org/drawingml/2006/main">
            <a:blip xmlns:r="http://schemas.openxmlformats.org/officeDocument/2006/relationships" r:embed="R9cab87d69aa84650"/>
            <a:stretch>
              <a:fillRect l="0" t="-1000" r="0" b="0"/>
            </a:stretch>
          </a:blipFill>
        </p:spPr>
        <p:style>
          <a:lnRef xmlns:a="http://schemas.openxmlformats.org/drawingml/2006/main" idx="2">
            <a:schemeClr val="accent1">
              <a:shade val="15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p:style>
        <p:txBody>
          <a:bodyPr xmlns:a="http://schemas.openxmlformats.org/drawingml/2006/main" anchor="ctr"/>
          <a:lstStyle xmlns:a="http://schemas.openxmlformats.org/drawingml/2006/main"/>
          <a:p xmlns:a="http://schemas.openxmlformats.org/drawingml/2006/main">
            <a:pPr algn="ctr">
              <a:buNone/>
            </a:pPr>
            <a:endParaRPr/>
          </a:p>
        </p:txBody>
      </p:sp>
      <p:pic>
        <p:nvPicPr>
          <p:cNvPr id="26" name="Picture 3"/>
          <p:cNvPicPr>
            <a:picLocks xmlns:a="http://schemas.openxmlformats.org/drawingml/2006/main" noChangeAspect="1"/>
          </p:cNvPicPr>
          <p:nvPr/>
        </p:nvPicPr>
        <p:blipFill>
          <a:blip xmlns:r="http://schemas.openxmlformats.org/officeDocument/2006/relationships" xmlns:a="http://schemas.openxmlformats.org/drawingml/2006/main" r:embed="R4e55931554dc4445"/>
          <a:stretch xmlns:a="http://schemas.openxmlformats.org/drawingml/2006/main">
            <a:fillRect l="0" t="0" r="0" b="0"/>
          </a:stretch>
        </p:blipFill>
        <p:spPr>
          <a:xfrm xmlns:a="http://schemas.openxmlformats.org/drawingml/2006/main">
            <a:off x="4752240" y="-206038"/>
            <a:ext cx="2591886" cy="1728107"/>
          </a:xfrm>
          <a:prstGeom xmlns:a="http://schemas.openxmlformats.org/drawingml/2006/main" prst="rect">
            <a:avLst/>
          </a:prstGeom>
        </p:spPr>
      </p:pic>
    </p:spTree>
    <p:extLst>
      <p:ext uri="{BB962C8B-B14F-4D97-AF65-F5344CB8AC3E}">
        <p14:creationId xmlns:p14="http://schemas.microsoft.com/office/powerpoint/2010/main" val="124939116"/>
      </p:ext>
    </p:extLst>
  </p:cSld>
</p:sld>
</file>

<file path=ppt/slides/slide2.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20" name="مستطيل 19">
            <a:extLst xmlns:a="http://schemas.openxmlformats.org/drawingml/2006/main">
              <a:ext uri="{FF2B5EF4-FFF2-40B4-BE49-F238E27FC236}">
                <a16:creationId xmlns:a16="http://schemas.microsoft.com/office/drawing/2014/main" id="{65739CC7-5CA5-415C-8723-2C35FDBBB430}"/>
              </a:ext>
            </a:extLst>
          </p:cNvPr>
          <p:cNvSpPr>
            <a:spLocks xmlns:a="http://schemas.openxmlformats.org/drawingml/2006/main" noGrp="1"/>
          </p:cNvSpPr>
          <p:nvPr/>
        </p:nvSpPr>
        <p:spPr>
          <a:xfrm xmlns:a="http://schemas.openxmlformats.org/drawingml/2006/main">
            <a:off x="685800" y="285750"/>
            <a:ext cx="4095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l">
              <a:buNone/>
              <a:defRPr sz="1125" b="1">
                <a:solidFill>
                  <a:srgbClr val="53606A"/>
                </a:solidFill>
                <a:latin typeface="DejaVu Sans"/>
                <a:ea typeface="DejaVu Sans"/>
                <a:cs typeface="DejaVu Sans"/>
              </a:defRPr>
            </a:pPr>
            <a:r>
              <a:rPr sz="1125" b="1">
                <a:solidFill>
                  <a:srgbClr val="53606A"/>
                </a:solidFill>
                <a:latin typeface="DejaVu Sans"/>
                <a:ea typeface="DejaVu Sans"/>
                <a:cs typeface="DejaVu Sans"/>
              </a:rPr>
              <a:t>‏مناقشة رسالة الماجستير</a:t>
            </a:r>
          </a:p>
        </p:txBody>
      </p:sp>
      <p:sp>
        <p:nvSpPr>
          <p:cNvPr id="2" name="مستطيل 1">
            <a:extLst xmlns:a="http://schemas.openxmlformats.org/drawingml/2006/main">
              <a:ext uri="{FF2B5EF4-FFF2-40B4-BE49-F238E27FC236}">
                <a16:creationId xmlns:a16="http://schemas.microsoft.com/office/drawing/2014/main" id="{6ADD4F68-EAA0-4031-9843-6ABE6B47ABEC}"/>
              </a:ext>
            </a:extLst>
          </p:cNvPr>
          <p:cNvSpPr>
            <a:spLocks xmlns:a="http://schemas.openxmlformats.org/drawingml/2006/main" noGrp="1"/>
          </p:cNvSpPr>
          <p:nvPr/>
        </p:nvSpPr>
        <p:spPr>
          <a:xfrm xmlns:a="http://schemas.openxmlformats.org/drawingml/2006/main">
            <a:off x="685800" y="725742"/>
            <a:ext cx="10820400" cy="38100"/>
          </a:xfrm>
          <a:prstGeom xmlns:a="http://schemas.openxmlformats.org/drawingml/2006/main" prst="rect">
            <a:avLst/>
          </a:prstGeom>
          <a:solidFill xmlns:a="http://schemas.openxmlformats.org/drawingml/2006/main">
            <a:srgbClr val="3D8DFF"/>
          </a:solidFill>
          <a:ln xmlns:a="http://schemas.openxmlformats.org/drawingml/2006/main" w="0">
            <a:solidFill>
              <a:srgbClr val="3D8DFF"/>
            </a:solidFill>
            <a:prstDash val="solid"/>
          </a:ln>
        </p:spPr>
      </p:sp>
      <p:sp>
        <p:nvSpPr>
          <p:cNvPr id="3" name="مستطيل 2">
            <a:extLst xmlns:a="http://schemas.openxmlformats.org/drawingml/2006/main">
              <a:ext uri="{FF2B5EF4-FFF2-40B4-BE49-F238E27FC236}">
                <a16:creationId xmlns:a16="http://schemas.microsoft.com/office/drawing/2014/main" id="{C8DBA96F-CA9F-4220-BD57-348F6D27E395}"/>
              </a:ext>
            </a:extLst>
          </p:cNvPr>
          <p:cNvSpPr>
            <a:spLocks xmlns:a="http://schemas.openxmlformats.org/drawingml/2006/main" noGrp="1"/>
          </p:cNvSpPr>
          <p:nvPr/>
        </p:nvSpPr>
        <p:spPr>
          <a:xfrm xmlns:a="http://schemas.openxmlformats.org/drawingml/2006/main">
            <a:off x="685800" y="926688"/>
            <a:ext cx="1082040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9753"/>
          </a:bodyPr>
          <a:lstStyle xmlns:a="http://schemas.openxmlformats.org/drawingml/2006/main"/>
          <a:p xmlns:a="http://schemas.openxmlformats.org/drawingml/2006/main">
            <a:pPr algn="r">
              <a:buNone/>
              <a:defRPr sz="3600" b="1">
                <a:solidFill>
                  <a:srgbClr val="101820"/>
                </a:solidFill>
                <a:latin typeface="DejaVu Sans"/>
                <a:ea typeface="DejaVu Sans"/>
                <a:cs typeface="DejaVu Sans"/>
              </a:defRPr>
            </a:pPr>
            <a:r>
              <a:rPr sz="3600" b="1">
                <a:solidFill>
                  <a:srgbClr val="101820"/>
                </a:solidFill>
                <a:latin typeface="DejaVu Sans"/>
                <a:ea typeface="DejaVu Sans"/>
                <a:cs typeface="DejaVu Sans"/>
              </a:rPr>
              <a:t>‏</a:t>
            </a:r>
            <a:r>
              <a:rPr sz="3600" b="1">
                <a:solidFill>
                  <a:srgbClr val="101820"/>
                </a:solidFill>
                <a:latin typeface="DejaVu Sans"/>
                <a:ea typeface="DejaVu Sans"/>
                <a:cs typeface="DejaVu Sans"/>
              </a:rPr>
              <a:t>التعليم</a:t>
            </a:r>
            <a:r>
              <a:rPr sz="3600" b="1">
                <a:solidFill>
                  <a:srgbClr val="101820"/>
                </a:solidFill>
                <a:latin typeface="DejaVu Sans"/>
                <a:ea typeface="DejaVu Sans"/>
                <a:cs typeface="DejaVu Sans"/>
              </a:rPr>
              <a:t> </a:t>
            </a:r>
            <a:r>
              <a:rPr sz="3600" b="1">
                <a:solidFill>
                  <a:srgbClr val="101820"/>
                </a:solidFill>
                <a:latin typeface="DejaVu Sans"/>
                <a:ea typeface="DejaVu Sans"/>
                <a:cs typeface="DejaVu Sans"/>
              </a:rPr>
              <a:t>القرآني</a:t>
            </a:r>
            <a:r>
              <a:rPr sz="3600" b="1">
                <a:solidFill>
                  <a:srgbClr val="101820"/>
                </a:solidFill>
                <a:latin typeface="DejaVu Sans"/>
                <a:ea typeface="DejaVu Sans"/>
                <a:cs typeface="DejaVu Sans"/>
              </a:rPr>
              <a:t> </a:t>
            </a:r>
            <a:r>
              <a:rPr sz="3600" b="1">
                <a:solidFill>
                  <a:srgbClr val="101820"/>
                </a:solidFill>
                <a:latin typeface="DejaVu Sans"/>
                <a:ea typeface="DejaVu Sans"/>
                <a:cs typeface="DejaVu Sans"/>
              </a:rPr>
              <a:t>الرقمي</a:t>
            </a:r>
            <a:r>
              <a:rPr sz="3600" b="1">
                <a:solidFill>
                  <a:srgbClr val="101820"/>
                </a:solidFill>
                <a:latin typeface="DejaVu Sans"/>
                <a:ea typeface="DejaVu Sans"/>
                <a:cs typeface="DejaVu Sans"/>
              </a:rPr>
              <a:t> </a:t>
            </a:r>
            <a:r>
              <a:rPr sz="3600" b="1">
                <a:solidFill>
                  <a:srgbClr val="101820"/>
                </a:solidFill>
                <a:latin typeface="DejaVu Sans"/>
                <a:ea typeface="DejaVu Sans"/>
                <a:cs typeface="DejaVu Sans"/>
              </a:rPr>
              <a:t>انتقل</a:t>
            </a:r>
            <a:r>
              <a:rPr sz="3600" b="1">
                <a:solidFill>
                  <a:srgbClr val="101820"/>
                </a:solidFill>
                <a:latin typeface="DejaVu Sans"/>
                <a:ea typeface="DejaVu Sans"/>
                <a:cs typeface="DejaVu Sans"/>
              </a:rPr>
              <a:t> </a:t>
            </a:r>
            <a:r>
              <a:rPr sz="3600" b="1">
                <a:solidFill>
                  <a:srgbClr val="101820"/>
                </a:solidFill>
                <a:latin typeface="DejaVu Sans"/>
                <a:ea typeface="DejaVu Sans"/>
                <a:cs typeface="DejaVu Sans"/>
              </a:rPr>
              <a:t>من</a:t>
            </a:r>
            <a:r>
              <a:rPr sz="3600" b="1">
                <a:solidFill>
                  <a:srgbClr val="101820"/>
                </a:solidFill>
                <a:latin typeface="DejaVu Sans"/>
                <a:ea typeface="DejaVu Sans"/>
                <a:cs typeface="DejaVu Sans"/>
              </a:rPr>
              <a:t> </a:t>
            </a:r>
            <a:r>
              <a:rPr sz="3600" b="1">
                <a:solidFill>
                  <a:srgbClr val="101820"/>
                </a:solidFill>
                <a:latin typeface="DejaVu Sans"/>
                <a:ea typeface="DejaVu Sans"/>
                <a:cs typeface="DejaVu Sans"/>
              </a:rPr>
              <a:t>الإتاحة</a:t>
            </a:r>
            <a:r>
              <a:rPr sz="3600" b="1">
                <a:solidFill>
                  <a:srgbClr val="101820"/>
                </a:solidFill>
                <a:latin typeface="DejaVu Sans"/>
                <a:ea typeface="DejaVu Sans"/>
                <a:cs typeface="DejaVu Sans"/>
              </a:rPr>
              <a:t> </a:t>
            </a:r>
            <a:r>
              <a:rPr sz="3600" b="1">
                <a:solidFill>
                  <a:srgbClr val="101820"/>
                </a:solidFill>
                <a:latin typeface="DejaVu Sans"/>
                <a:ea typeface="DejaVu Sans"/>
                <a:cs typeface="DejaVu Sans"/>
              </a:rPr>
              <a:t>إلى</a:t>
            </a:r>
            <a:r>
              <a:rPr sz="3600" b="1">
                <a:solidFill>
                  <a:srgbClr val="101820"/>
                </a:solidFill>
                <a:latin typeface="DejaVu Sans"/>
                <a:ea typeface="DejaVu Sans"/>
                <a:cs typeface="DejaVu Sans"/>
              </a:rPr>
              <a:t> </a:t>
            </a:r>
            <a:r>
              <a:rPr sz="3600" b="1">
                <a:solidFill>
                  <a:srgbClr val="101820"/>
                </a:solidFill>
                <a:latin typeface="DejaVu Sans"/>
                <a:ea typeface="DejaVu Sans"/>
                <a:cs typeface="DejaVu Sans"/>
              </a:rPr>
              <a:t>الإدارة</a:t>
            </a:r>
            <a:endParaRPr sz="3600" b="1">
              <a:solidFill>
                <a:srgbClr val="101820"/>
              </a:solidFill>
              <a:latin typeface="DejaVu Sans"/>
              <a:ea typeface="DejaVu Sans"/>
              <a:cs typeface="DejaVu Sans"/>
            </a:endParaRPr>
          </a:p>
        </p:txBody>
      </p:sp>
      <p:sp>
        <p:nvSpPr>
          <p:cNvPr id="4" name="مستطيل 3">
            <a:extLst xmlns:a="http://schemas.openxmlformats.org/drawingml/2006/main">
              <a:ext uri="{FF2B5EF4-FFF2-40B4-BE49-F238E27FC236}">
                <a16:creationId xmlns:a16="http://schemas.microsoft.com/office/drawing/2014/main" id="{6F77C47F-BBEA-43F6-A6E6-6078AA407E6D}"/>
              </a:ext>
            </a:extLst>
          </p:cNvPr>
          <p:cNvSpPr>
            <a:spLocks xmlns:a="http://schemas.openxmlformats.org/drawingml/2006/main" noGrp="1"/>
          </p:cNvSpPr>
          <p:nvPr/>
        </p:nvSpPr>
        <p:spPr>
          <a:xfrm xmlns:a="http://schemas.openxmlformats.org/drawingml/2006/main">
            <a:off x="10953750" y="6457950"/>
            <a:ext cx="5524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975" b="0">
                <a:solidFill>
                  <a:srgbClr val="53606A"/>
                </a:solidFill>
                <a:latin typeface="DejaVu Sans"/>
                <a:ea typeface="DejaVu Sans"/>
                <a:cs typeface="DejaVu Sans"/>
              </a:defRPr>
            </a:pPr>
            <a:r>
              <a:rPr sz="975" b="0">
                <a:solidFill>
                  <a:srgbClr val="53606A"/>
                </a:solidFill>
                <a:latin typeface="DejaVu Sans"/>
                <a:ea typeface="DejaVu Sans"/>
                <a:cs typeface="DejaVu Sans"/>
              </a:rPr>
              <a:t>‏2</a:t>
            </a:r>
          </a:p>
        </p:txBody>
      </p:sp>
      <p:sp>
        <p:nvSpPr>
          <p:cNvPr id="5" name="مستطيل 4">
            <a:extLst xmlns:a="http://schemas.openxmlformats.org/drawingml/2006/main">
              <a:ext uri="{FF2B5EF4-FFF2-40B4-BE49-F238E27FC236}">
                <a16:creationId xmlns:a16="http://schemas.microsoft.com/office/drawing/2014/main" id="{7AC340C1-BFE9-46D3-96A8-E3829AF21A52}"/>
              </a:ext>
            </a:extLst>
          </p:cNvPr>
          <p:cNvSpPr>
            <a:spLocks xmlns:a="http://schemas.openxmlformats.org/drawingml/2006/main" noGrp="1"/>
          </p:cNvSpPr>
          <p:nvPr/>
        </p:nvSpPr>
        <p:spPr>
          <a:xfrm xmlns:a="http://schemas.openxmlformats.org/drawingml/2006/main">
            <a:off x="685800" y="1809750"/>
            <a:ext cx="3238500" cy="285750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6" name="مستطيل 5">
            <a:extLst xmlns:a="http://schemas.openxmlformats.org/drawingml/2006/main">
              <a:ext uri="{FF2B5EF4-FFF2-40B4-BE49-F238E27FC236}">
                <a16:creationId xmlns:a16="http://schemas.microsoft.com/office/drawing/2014/main" id="{A851E1DE-475C-4FF8-A852-DFBCC151D203}"/>
              </a:ext>
            </a:extLst>
          </p:cNvPr>
          <p:cNvSpPr>
            <a:spLocks xmlns:a="http://schemas.openxmlformats.org/drawingml/2006/main" noGrp="1"/>
          </p:cNvSpPr>
          <p:nvPr/>
        </p:nvSpPr>
        <p:spPr>
          <a:xfrm xmlns:a="http://schemas.openxmlformats.org/drawingml/2006/main">
            <a:off x="914400" y="2000250"/>
            <a:ext cx="27813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‏التحول الرقمي</a:t>
            </a:r>
          </a:p>
        </p:txBody>
      </p:sp>
      <p:sp>
        <p:nvSpPr>
          <p:cNvPr id="7" name="مستطيل 6">
            <a:extLst xmlns:a="http://schemas.openxmlformats.org/drawingml/2006/main">
              <a:ext uri="{FF2B5EF4-FFF2-40B4-BE49-F238E27FC236}">
                <a16:creationId xmlns:a16="http://schemas.microsoft.com/office/drawing/2014/main" id="{24929D5C-0AF7-4749-A9B0-B1BBFF57D2E8}"/>
              </a:ext>
            </a:extLst>
          </p:cNvPr>
          <p:cNvSpPr>
            <a:spLocks xmlns:a="http://schemas.openxmlformats.org/drawingml/2006/main" noGrp="1"/>
          </p:cNvSpPr>
          <p:nvPr/>
        </p:nvSpPr>
        <p:spPr>
          <a:xfrm xmlns:a="http://schemas.openxmlformats.org/drawingml/2006/main">
            <a:off x="914400" y="2495550"/>
            <a:ext cx="2781300" cy="2057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‏تجاوز القيود المكانية والزمنية، ووسّع الوصول إلى التعليم القرآني عن بُعد.</a:t>
            </a:r>
          </a:p>
        </p:txBody>
      </p:sp>
      <p:sp>
        <p:nvSpPr>
          <p:cNvPr id="8" name="رابط مستقيم 7">
            <a:extLst xmlns:a="http://schemas.openxmlformats.org/drawingml/2006/main">
              <a:ext uri="{FF2B5EF4-FFF2-40B4-BE49-F238E27FC236}">
                <a16:creationId xmlns:a16="http://schemas.microsoft.com/office/drawing/2014/main" id="{5D05A231-FA86-4677-A3C6-2E7682784915}"/>
              </a:ext>
            </a:extLst>
          </p:cNvPr>
          <p:cNvSpPr>
            <a:spLocks xmlns:a="http://schemas.openxmlformats.org/drawingml/2006/main" noGrp="1"/>
          </p:cNvSpPr>
          <p:nvPr/>
        </p:nvSpPr>
        <p:spPr>
          <a:xfrm xmlns:a="http://schemas.openxmlformats.org/drawingml/2006/main">
            <a:off x="4000500" y="3238500"/>
            <a:ext cx="514350" cy="9525"/>
          </a:xfrm>
          <a:prstGeom xmlns:a="http://schemas.openxmlformats.org/drawingml/2006/main" prst="line">
            <a:avLst/>
          </a:prstGeom>
          <a:noFill xmlns:a="http://schemas.openxmlformats.org/drawingml/2006/main"/>
          <a:ln xmlns:a="http://schemas.openxmlformats.org/drawingml/2006/main" w="19050">
            <a:solidFill>
              <a:srgbClr val="C8D0D5"/>
            </a:solidFill>
            <a:prstDash val="solid"/>
          </a:ln>
        </p:spPr>
      </p:sp>
      <p:sp>
        <p:nvSpPr>
          <p:cNvPr id="9" name="مستطيل 8">
            <a:extLst xmlns:a="http://schemas.openxmlformats.org/drawingml/2006/main">
              <a:ext uri="{FF2B5EF4-FFF2-40B4-BE49-F238E27FC236}">
                <a16:creationId xmlns:a16="http://schemas.microsoft.com/office/drawing/2014/main" id="{9E046DBE-1F01-4404-A64B-05DF61BEC2DF}"/>
              </a:ext>
            </a:extLst>
          </p:cNvPr>
          <p:cNvSpPr>
            <a:spLocks xmlns:a="http://schemas.openxmlformats.org/drawingml/2006/main" noGrp="1"/>
          </p:cNvSpPr>
          <p:nvPr/>
        </p:nvSpPr>
        <p:spPr>
          <a:xfrm xmlns:a="http://schemas.openxmlformats.org/drawingml/2006/main">
            <a:off x="3905250" y="3019425"/>
            <a:ext cx="285750" cy="438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2400" b="1">
                <a:solidFill>
                  <a:srgbClr val="C8D0D5"/>
                </a:solidFill>
                <a:latin typeface="DejaVu Sans"/>
                <a:ea typeface="DejaVu Sans"/>
                <a:cs typeface="DejaVu Sans"/>
              </a:defRPr>
            </a:pPr>
            <a:r>
              <a:rPr sz="2400" b="1">
                <a:solidFill>
                  <a:srgbClr val="C8D0D5"/>
                </a:solidFill>
                <a:latin typeface="DejaVu Sans"/>
                <a:ea typeface="DejaVu Sans"/>
                <a:cs typeface="DejaVu Sans"/>
              </a:rPr>
              <a:t>‏‹</a:t>
            </a:r>
          </a:p>
        </p:txBody>
      </p:sp>
      <p:sp>
        <p:nvSpPr>
          <p:cNvPr id="10" name="مستطيل 9">
            <a:extLst xmlns:a="http://schemas.openxmlformats.org/drawingml/2006/main">
              <a:ext uri="{FF2B5EF4-FFF2-40B4-BE49-F238E27FC236}">
                <a16:creationId xmlns:a16="http://schemas.microsoft.com/office/drawing/2014/main" id="{4A0E176C-5095-47D1-8788-2F11D2BE5D6B}"/>
              </a:ext>
            </a:extLst>
          </p:cNvPr>
          <p:cNvSpPr>
            <a:spLocks xmlns:a="http://schemas.openxmlformats.org/drawingml/2006/main" noGrp="1"/>
          </p:cNvSpPr>
          <p:nvPr/>
        </p:nvSpPr>
        <p:spPr>
          <a:xfrm xmlns:a="http://schemas.openxmlformats.org/drawingml/2006/main">
            <a:off x="4476750" y="1809750"/>
            <a:ext cx="3238500" cy="285750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11" name="مستطيل 10">
            <a:extLst xmlns:a="http://schemas.openxmlformats.org/drawingml/2006/main">
              <a:ext uri="{FF2B5EF4-FFF2-40B4-BE49-F238E27FC236}">
                <a16:creationId xmlns:a16="http://schemas.microsoft.com/office/drawing/2014/main" id="{58344A7D-8118-4395-A487-7621F7F25927}"/>
              </a:ext>
            </a:extLst>
          </p:cNvPr>
          <p:cNvSpPr>
            <a:spLocks xmlns:a="http://schemas.openxmlformats.org/drawingml/2006/main" noGrp="1"/>
          </p:cNvSpPr>
          <p:nvPr/>
        </p:nvSpPr>
        <p:spPr>
          <a:xfrm xmlns:a="http://schemas.openxmlformats.org/drawingml/2006/main">
            <a:off x="4705350" y="2000250"/>
            <a:ext cx="27813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‏التفاعل التعليمي</a:t>
            </a:r>
          </a:p>
        </p:txBody>
      </p:sp>
      <p:sp>
        <p:nvSpPr>
          <p:cNvPr id="12" name="مستطيل 11">
            <a:extLst xmlns:a="http://schemas.openxmlformats.org/drawingml/2006/main">
              <a:ext uri="{FF2B5EF4-FFF2-40B4-BE49-F238E27FC236}">
                <a16:creationId xmlns:a16="http://schemas.microsoft.com/office/drawing/2014/main" id="{58197ACA-B8F3-4980-886A-861D0BF3CE57}"/>
              </a:ext>
            </a:extLst>
          </p:cNvPr>
          <p:cNvSpPr>
            <a:spLocks xmlns:a="http://schemas.openxmlformats.org/drawingml/2006/main" noGrp="1"/>
          </p:cNvSpPr>
          <p:nvPr/>
        </p:nvSpPr>
        <p:spPr>
          <a:xfrm xmlns:a="http://schemas.openxmlformats.org/drawingml/2006/main">
            <a:off x="4705350" y="2495550"/>
            <a:ext cx="2781300" cy="2057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‏تواصل مباشر، وتغذية راجعة، ومرونة في تقديم الجلسات ومتابعة المتعلم.</a:t>
            </a:r>
          </a:p>
        </p:txBody>
      </p:sp>
      <p:sp>
        <p:nvSpPr>
          <p:cNvPr id="13" name="رابط مستقيم 12">
            <a:extLst xmlns:a="http://schemas.openxmlformats.org/drawingml/2006/main">
              <a:ext uri="{FF2B5EF4-FFF2-40B4-BE49-F238E27FC236}">
                <a16:creationId xmlns:a16="http://schemas.microsoft.com/office/drawing/2014/main" id="{8D1DA050-E546-42D4-98B1-20E735144201}"/>
              </a:ext>
            </a:extLst>
          </p:cNvPr>
          <p:cNvSpPr>
            <a:spLocks xmlns:a="http://schemas.openxmlformats.org/drawingml/2006/main" noGrp="1"/>
          </p:cNvSpPr>
          <p:nvPr/>
        </p:nvSpPr>
        <p:spPr>
          <a:xfrm xmlns:a="http://schemas.openxmlformats.org/drawingml/2006/main">
            <a:off x="7791450" y="3238500"/>
            <a:ext cx="514350" cy="9525"/>
          </a:xfrm>
          <a:prstGeom xmlns:a="http://schemas.openxmlformats.org/drawingml/2006/main" prst="line">
            <a:avLst/>
          </a:prstGeom>
          <a:noFill xmlns:a="http://schemas.openxmlformats.org/drawingml/2006/main"/>
          <a:ln xmlns:a="http://schemas.openxmlformats.org/drawingml/2006/main" w="19050">
            <a:solidFill>
              <a:srgbClr val="C8D0D5"/>
            </a:solidFill>
            <a:prstDash val="solid"/>
          </a:ln>
        </p:spPr>
      </p:sp>
      <p:sp>
        <p:nvSpPr>
          <p:cNvPr id="14" name="مستطيل 13">
            <a:extLst xmlns:a="http://schemas.openxmlformats.org/drawingml/2006/main">
              <a:ext uri="{FF2B5EF4-FFF2-40B4-BE49-F238E27FC236}">
                <a16:creationId xmlns:a16="http://schemas.microsoft.com/office/drawing/2014/main" id="{2C88D0DA-6FEC-44F1-BBD8-BD93AD05B60D}"/>
              </a:ext>
            </a:extLst>
          </p:cNvPr>
          <p:cNvSpPr>
            <a:spLocks xmlns:a="http://schemas.openxmlformats.org/drawingml/2006/main" noGrp="1"/>
          </p:cNvSpPr>
          <p:nvPr/>
        </p:nvSpPr>
        <p:spPr>
          <a:xfrm xmlns:a="http://schemas.openxmlformats.org/drawingml/2006/main">
            <a:off x="7696200" y="3019425"/>
            <a:ext cx="285750" cy="438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2400" b="1">
                <a:solidFill>
                  <a:srgbClr val="C8D0D5"/>
                </a:solidFill>
                <a:latin typeface="DejaVu Sans"/>
                <a:ea typeface="DejaVu Sans"/>
                <a:cs typeface="DejaVu Sans"/>
              </a:defRPr>
            </a:pPr>
            <a:r>
              <a:rPr sz="2400" b="1">
                <a:solidFill>
                  <a:srgbClr val="C8D0D5"/>
                </a:solidFill>
                <a:latin typeface="DejaVu Sans"/>
                <a:ea typeface="DejaVu Sans"/>
                <a:cs typeface="DejaVu Sans"/>
              </a:rPr>
              <a:t>‏‹</a:t>
            </a:r>
          </a:p>
        </p:txBody>
      </p:sp>
      <p:sp>
        <p:nvSpPr>
          <p:cNvPr id="15" name="مستطيل 14">
            <a:extLst xmlns:a="http://schemas.openxmlformats.org/drawingml/2006/main">
              <a:ext uri="{FF2B5EF4-FFF2-40B4-BE49-F238E27FC236}">
                <a16:creationId xmlns:a16="http://schemas.microsoft.com/office/drawing/2014/main" id="{E19C6109-FF4D-4FB6-851A-7B33C5BF36E5}"/>
              </a:ext>
            </a:extLst>
          </p:cNvPr>
          <p:cNvSpPr>
            <a:spLocks xmlns:a="http://schemas.openxmlformats.org/drawingml/2006/main" noGrp="1"/>
          </p:cNvSpPr>
          <p:nvPr/>
        </p:nvSpPr>
        <p:spPr>
          <a:xfrm xmlns:a="http://schemas.openxmlformats.org/drawingml/2006/main">
            <a:off x="8267700" y="1809750"/>
            <a:ext cx="3238500" cy="285750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16" name="مستطيل 15">
            <a:extLst xmlns:a="http://schemas.openxmlformats.org/drawingml/2006/main">
              <a:ext uri="{FF2B5EF4-FFF2-40B4-BE49-F238E27FC236}">
                <a16:creationId xmlns:a16="http://schemas.microsoft.com/office/drawing/2014/main" id="{AC6C6F63-A265-4F5E-A11F-EAB86A8CEFCB}"/>
              </a:ext>
            </a:extLst>
          </p:cNvPr>
          <p:cNvSpPr>
            <a:spLocks xmlns:a="http://schemas.openxmlformats.org/drawingml/2006/main" noGrp="1"/>
          </p:cNvSpPr>
          <p:nvPr/>
        </p:nvSpPr>
        <p:spPr>
          <a:xfrm xmlns:a="http://schemas.openxmlformats.org/drawingml/2006/main">
            <a:off x="8496300" y="2000250"/>
            <a:ext cx="27813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‏الإدارة المؤسسية</a:t>
            </a:r>
          </a:p>
        </p:txBody>
      </p:sp>
      <p:sp>
        <p:nvSpPr>
          <p:cNvPr id="17" name="مستطيل 16">
            <a:extLst xmlns:a="http://schemas.openxmlformats.org/drawingml/2006/main">
              <a:ext uri="{FF2B5EF4-FFF2-40B4-BE49-F238E27FC236}">
                <a16:creationId xmlns:a16="http://schemas.microsoft.com/office/drawing/2014/main" id="{A1AD22C9-1361-49AA-991B-669CF2B72AEE}"/>
              </a:ext>
            </a:extLst>
          </p:cNvPr>
          <p:cNvSpPr>
            <a:spLocks xmlns:a="http://schemas.openxmlformats.org/drawingml/2006/main" noGrp="1"/>
          </p:cNvSpPr>
          <p:nvPr/>
        </p:nvSpPr>
        <p:spPr>
          <a:xfrm xmlns:a="http://schemas.openxmlformats.org/drawingml/2006/main">
            <a:off x="8496300" y="2495550"/>
            <a:ext cx="2781300" cy="2057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‏مسارات خاصة، ولوحات تحكم، وتقارير تجعل الأداء قابلًا للقياس والمتابعة.</a:t>
            </a:r>
          </a:p>
        </p:txBody>
      </p:sp>
      <p:sp>
        <p:nvSpPr>
          <p:cNvPr id="18" name="مستطيل 17">
            <a:extLst xmlns:a="http://schemas.openxmlformats.org/drawingml/2006/main">
              <a:ext uri="{FF2B5EF4-FFF2-40B4-BE49-F238E27FC236}">
                <a16:creationId xmlns:a16="http://schemas.microsoft.com/office/drawing/2014/main" id="{B1688B3E-EBF1-4B4E-A27B-7E718664350D}"/>
              </a:ext>
            </a:extLst>
          </p:cNvPr>
          <p:cNvSpPr>
            <a:spLocks xmlns:a="http://schemas.openxmlformats.org/drawingml/2006/main" noGrp="1"/>
          </p:cNvSpPr>
          <p:nvPr/>
        </p:nvSpPr>
        <p:spPr>
          <a:xfrm xmlns:a="http://schemas.openxmlformats.org/drawingml/2006/main">
            <a:off x="685800" y="5848350"/>
            <a:ext cx="10191750" cy="45720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19" name="مستطيل 18">
            <a:extLst xmlns:a="http://schemas.openxmlformats.org/drawingml/2006/main">
              <a:ext uri="{FF2B5EF4-FFF2-40B4-BE49-F238E27FC236}">
                <a16:creationId xmlns:a16="http://schemas.microsoft.com/office/drawing/2014/main" id="{9DE1B559-AA3A-4A71-BE65-660D07BEB2AE}"/>
              </a:ext>
            </a:extLst>
          </p:cNvPr>
          <p:cNvSpPr>
            <a:spLocks xmlns:a="http://schemas.openxmlformats.org/drawingml/2006/main" noGrp="1"/>
          </p:cNvSpPr>
          <p:nvPr/>
        </p:nvSpPr>
        <p:spPr>
          <a:xfrm xmlns:a="http://schemas.openxmlformats.org/drawingml/2006/main">
            <a:off x="857250" y="5915025"/>
            <a:ext cx="98488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00" b="1">
                <a:solidFill>
                  <a:srgbClr val="101820"/>
                </a:solidFill>
                <a:latin typeface="DejaVu Sans"/>
                <a:ea typeface="DejaVu Sans"/>
                <a:cs typeface="DejaVu Sans"/>
              </a:defRPr>
            </a:pPr>
            <a:r>
              <a:rPr sz="1500" b="1">
                <a:solidFill>
                  <a:srgbClr val="101820"/>
                </a:solidFill>
                <a:latin typeface="DejaVu Sans"/>
                <a:ea typeface="DejaVu Sans"/>
                <a:cs typeface="DejaVu Sans"/>
              </a:rPr>
              <a:t>‏القيمة البحثية لا تكمن في رقمنة التعليم فحسب، بل في تحويله إلى بيئة مؤسسية مُدارة.</a:t>
            </a:r>
          </a:p>
        </p:txBody>
      </p:sp>
      <p:pic>
        <p:nvPicPr>
          <p:cNvPr id="41" name="Graphic 21"/>
          <p:cNvPicPr>
            <a:picLocks xmlns:a="http://schemas.openxmlformats.org/drawingml/2006/main" noChangeAspect="1"/>
          </p:cNvPicPr>
          <p:nvPr/>
        </p:nvPicPr>
        <p:blipFill rotWithShape="1">
          <a:blip xmlns:r="http://schemas.openxmlformats.org/officeDocument/2006/relationships" xmlns:a="http://schemas.openxmlformats.org/drawingml/2006/main" r:embed="Rd10fe608947a4926">
            <a:clrChange>
              <a:clrFrom>
                <a:srgbClr val="FFFFFF"/>
              </a:clrFrom>
              <a:clrTo>
                <a:srgbClr val="FFFFFF">
                  <a:alpha val="0"/>
                </a:srgbClr>
              </a:clrTo>
            </a:clrChange>
          </a:blip>
          <a:srcRect xmlns:a="http://schemas.openxmlformats.org/drawingml/2006/main" l="0" t="27877" r="0" b="25429"/>
          <a:stretch xmlns:a="http://schemas.openxmlformats.org/drawingml/2006/main">
            <a:fillRect l="0" t="0" r="0" b="0"/>
          </a:stretch>
        </p:blipFill>
        <p:spPr>
          <a:xfrm xmlns:a="http://schemas.openxmlformats.org/drawingml/2006/main">
            <a:off x="10234473" y="89463"/>
            <a:ext cx="1320569" cy="616615"/>
          </a:xfrm>
          <a:prstGeom xmlns:a="http://schemas.openxmlformats.org/drawingml/2006/main" prst="rect">
            <a:avLst/>
          </a:prstGeom>
        </p:spPr>
      </p:pic>
    </p:spTree>
    <p:extLst>
      <p:ext uri="{BB962C8B-B14F-4D97-AF65-F5344CB8AC3E}">
        <p14:creationId xmlns:p14="http://schemas.microsoft.com/office/powerpoint/2010/main" val="1475497757"/>
      </p:ext>
    </p:extLst>
  </p:cSld>
</p:sld>
</file>

<file path=ppt/slides/slide3.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3" name="مستطيل 12">
            <a:extLst xmlns:a="http://schemas.openxmlformats.org/drawingml/2006/main">
              <a:ext uri="{FF2B5EF4-FFF2-40B4-BE49-F238E27FC236}">
                <a16:creationId xmlns:a16="http://schemas.microsoft.com/office/drawing/2014/main" id="{EE3561BF-115A-419C-BA9A-C5C1C05E5BB8}"/>
              </a:ext>
            </a:extLst>
          </p:cNvPr>
          <p:cNvSpPr>
            <a:spLocks xmlns:a="http://schemas.openxmlformats.org/drawingml/2006/main" noGrp="1"/>
          </p:cNvSpPr>
          <p:nvPr/>
        </p:nvSpPr>
        <p:spPr>
          <a:xfrm xmlns:a="http://schemas.openxmlformats.org/drawingml/2006/main">
            <a:off x="685800" y="285750"/>
            <a:ext cx="4095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l">
              <a:buNone/>
              <a:defRPr sz="1125" b="1">
                <a:solidFill>
                  <a:srgbClr val="53606A"/>
                </a:solidFill>
                <a:latin typeface="DejaVu Sans"/>
                <a:ea typeface="DejaVu Sans"/>
                <a:cs typeface="DejaVu Sans"/>
              </a:defRPr>
            </a:pPr>
            <a:r>
              <a:rPr sz="1125" b="1">
                <a:solidFill>
                  <a:srgbClr val="53606A"/>
                </a:solidFill>
                <a:latin typeface="DejaVu Sans"/>
                <a:ea typeface="DejaVu Sans"/>
                <a:cs typeface="DejaVu Sans"/>
              </a:rPr>
              <a:t>‏مناقشة رسالة الماجستير</a:t>
            </a:r>
          </a:p>
        </p:txBody>
      </p:sp>
      <p:sp>
        <p:nvSpPr>
          <p:cNvPr id="2" name="مستطيل 1">
            <a:extLst xmlns:a="http://schemas.openxmlformats.org/drawingml/2006/main">
              <a:ext uri="{FF2B5EF4-FFF2-40B4-BE49-F238E27FC236}">
                <a16:creationId xmlns:a16="http://schemas.microsoft.com/office/drawing/2014/main" id="{D94F9898-98D7-466F-955A-EC0A966D5397}"/>
              </a:ext>
            </a:extLst>
          </p:cNvPr>
          <p:cNvSpPr>
            <a:spLocks xmlns:a="http://schemas.openxmlformats.org/drawingml/2006/main" noGrp="1"/>
          </p:cNvSpPr>
          <p:nvPr/>
        </p:nvSpPr>
        <p:spPr>
          <a:xfrm xmlns:a="http://schemas.openxmlformats.org/drawingml/2006/main">
            <a:off x="685800" y="666750"/>
            <a:ext cx="10820400" cy="38100"/>
          </a:xfrm>
          <a:prstGeom xmlns:a="http://schemas.openxmlformats.org/drawingml/2006/main" prst="rect">
            <a:avLst/>
          </a:prstGeom>
          <a:solidFill xmlns:a="http://schemas.openxmlformats.org/drawingml/2006/main">
            <a:srgbClr val="3D8DFF"/>
          </a:solidFill>
          <a:ln xmlns:a="http://schemas.openxmlformats.org/drawingml/2006/main" w="0">
            <a:solidFill>
              <a:srgbClr val="3D8DFF"/>
            </a:solidFill>
            <a:prstDash val="solid"/>
          </a:ln>
        </p:spPr>
      </p:sp>
      <p:sp>
        <p:nvSpPr>
          <p:cNvPr id="3" name="مستطيل 2">
            <a:extLst xmlns:a="http://schemas.openxmlformats.org/drawingml/2006/main">
              <a:ext uri="{FF2B5EF4-FFF2-40B4-BE49-F238E27FC236}">
                <a16:creationId xmlns:a16="http://schemas.microsoft.com/office/drawing/2014/main" id="{46D8F7D7-D996-48A3-ABC2-672A65F0DED0}"/>
              </a:ext>
            </a:extLst>
          </p:cNvPr>
          <p:cNvSpPr>
            <a:spLocks xmlns:a="http://schemas.openxmlformats.org/drawingml/2006/main" noGrp="1"/>
          </p:cNvSpPr>
          <p:nvPr/>
        </p:nvSpPr>
        <p:spPr>
          <a:xfrm xmlns:a="http://schemas.openxmlformats.org/drawingml/2006/main">
            <a:off x="685800" y="838200"/>
            <a:ext cx="1082040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7143"/>
          </a:bodyPr>
          <a:lstStyle xmlns:a="http://schemas.openxmlformats.org/drawingml/2006/main"/>
          <a:p xmlns:a="http://schemas.openxmlformats.org/drawingml/2006/main">
            <a:pPr algn="r">
              <a:buNone/>
              <a:defRPr sz="3600" b="1">
                <a:solidFill>
                  <a:srgbClr val="101820"/>
                </a:solidFill>
                <a:latin typeface="DejaVu Sans"/>
                <a:ea typeface="DejaVu Sans"/>
                <a:cs typeface="DejaVu Sans"/>
              </a:defRPr>
            </a:pPr>
            <a:r>
              <a:rPr sz="3600" b="1">
                <a:solidFill>
                  <a:srgbClr val="101820"/>
                </a:solidFill>
                <a:latin typeface="DejaVu Sans"/>
                <a:ea typeface="DejaVu Sans"/>
                <a:cs typeface="DejaVu Sans"/>
              </a:rPr>
              <a:t>‏الفجوة بين الانتشار التقني والجودة التعليمية هي جوهر المشكلة</a:t>
            </a:r>
          </a:p>
        </p:txBody>
      </p:sp>
      <p:sp>
        <p:nvSpPr>
          <p:cNvPr id="4" name="مستطيل 3">
            <a:extLst xmlns:a="http://schemas.openxmlformats.org/drawingml/2006/main">
              <a:ext uri="{FF2B5EF4-FFF2-40B4-BE49-F238E27FC236}">
                <a16:creationId xmlns:a16="http://schemas.microsoft.com/office/drawing/2014/main" id="{E83E2D5F-85F8-4C52-B91F-E43B7FD33DE7}"/>
              </a:ext>
            </a:extLst>
          </p:cNvPr>
          <p:cNvSpPr>
            <a:spLocks xmlns:a="http://schemas.openxmlformats.org/drawingml/2006/main" noGrp="1"/>
          </p:cNvSpPr>
          <p:nvPr/>
        </p:nvSpPr>
        <p:spPr>
          <a:xfrm xmlns:a="http://schemas.openxmlformats.org/drawingml/2006/main">
            <a:off x="10953750" y="6457950"/>
            <a:ext cx="5524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975" b="0">
                <a:solidFill>
                  <a:srgbClr val="53606A"/>
                </a:solidFill>
                <a:latin typeface="DejaVu Sans"/>
                <a:ea typeface="DejaVu Sans"/>
                <a:cs typeface="DejaVu Sans"/>
              </a:defRPr>
            </a:pPr>
            <a:r>
              <a:rPr sz="975" b="0">
                <a:solidFill>
                  <a:srgbClr val="53606A"/>
                </a:solidFill>
                <a:latin typeface="DejaVu Sans"/>
                <a:ea typeface="DejaVu Sans"/>
                <a:cs typeface="DejaVu Sans"/>
              </a:rPr>
              <a:t>‏3</a:t>
            </a:r>
          </a:p>
        </p:txBody>
      </p:sp>
      <p:sp>
        <p:nvSpPr>
          <p:cNvPr id="5" name="مستطيل 4">
            <a:extLst xmlns:a="http://schemas.openxmlformats.org/drawingml/2006/main">
              <a:ext uri="{FF2B5EF4-FFF2-40B4-BE49-F238E27FC236}">
                <a16:creationId xmlns:a16="http://schemas.microsoft.com/office/drawing/2014/main" id="{B40D4A90-2229-4E0D-9285-7413B86913C0}"/>
              </a:ext>
            </a:extLst>
          </p:cNvPr>
          <p:cNvSpPr>
            <a:spLocks xmlns:a="http://schemas.openxmlformats.org/drawingml/2006/main" noGrp="1"/>
          </p:cNvSpPr>
          <p:nvPr/>
        </p:nvSpPr>
        <p:spPr>
          <a:xfrm xmlns:a="http://schemas.openxmlformats.org/drawingml/2006/main">
            <a:off x="6477000" y="1857375"/>
            <a:ext cx="5029200" cy="280035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6" name="مستطيل 5">
            <a:extLst xmlns:a="http://schemas.openxmlformats.org/drawingml/2006/main">
              <a:ext uri="{FF2B5EF4-FFF2-40B4-BE49-F238E27FC236}">
                <a16:creationId xmlns:a16="http://schemas.microsoft.com/office/drawing/2014/main" id="{09098309-74A7-46C9-B8E9-789518E8DBA8}"/>
              </a:ext>
            </a:extLst>
          </p:cNvPr>
          <p:cNvSpPr>
            <a:spLocks xmlns:a="http://schemas.openxmlformats.org/drawingml/2006/main" noGrp="1"/>
          </p:cNvSpPr>
          <p:nvPr/>
        </p:nvSpPr>
        <p:spPr>
          <a:xfrm xmlns:a="http://schemas.openxmlformats.org/drawingml/2006/main">
            <a:off x="6705600" y="2047875"/>
            <a:ext cx="4572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‏واقع شائع</a:t>
            </a:r>
          </a:p>
        </p:txBody>
      </p:sp>
      <p:sp>
        <p:nvSpPr>
          <p:cNvPr id="7" name="مستطيل 6">
            <a:extLst xmlns:a="http://schemas.openxmlformats.org/drawingml/2006/main">
              <a:ext uri="{FF2B5EF4-FFF2-40B4-BE49-F238E27FC236}">
                <a16:creationId xmlns:a16="http://schemas.microsoft.com/office/drawing/2014/main" id="{B894A255-85AD-43E3-84DF-9E0C49D84966}"/>
              </a:ext>
            </a:extLst>
          </p:cNvPr>
          <p:cNvSpPr>
            <a:spLocks xmlns:a="http://schemas.openxmlformats.org/drawingml/2006/main" noGrp="1"/>
          </p:cNvSpPr>
          <p:nvPr/>
        </p:nvSpPr>
        <p:spPr>
          <a:xfrm xmlns:a="http://schemas.openxmlformats.org/drawingml/2006/main">
            <a:off x="6705600" y="2543175"/>
            <a:ext cx="4572000" cy="2000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‏تطبيقات تتيح التلاوة والاستماع أو التواصل، لكنها قد تفتقر إلى الرقابة التربوية والقياس والتغذية الراجعة.</a:t>
            </a:r>
          </a:p>
        </p:txBody>
      </p:sp>
      <p:sp>
        <p:nvSpPr>
          <p:cNvPr id="8" name="مستطيل 7">
            <a:extLst xmlns:a="http://schemas.openxmlformats.org/drawingml/2006/main">
              <a:ext uri="{FF2B5EF4-FFF2-40B4-BE49-F238E27FC236}">
                <a16:creationId xmlns:a16="http://schemas.microsoft.com/office/drawing/2014/main" id="{1D7000F1-1FE6-494C-AF92-39A0B4ECFA52}"/>
              </a:ext>
            </a:extLst>
          </p:cNvPr>
          <p:cNvSpPr>
            <a:spLocks xmlns:a="http://schemas.openxmlformats.org/drawingml/2006/main" noGrp="1"/>
          </p:cNvSpPr>
          <p:nvPr/>
        </p:nvSpPr>
        <p:spPr>
          <a:xfrm xmlns:a="http://schemas.openxmlformats.org/drawingml/2006/main">
            <a:off x="685800" y="1857375"/>
            <a:ext cx="5029200" cy="280035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9" name="مستطيل 8">
            <a:extLst xmlns:a="http://schemas.openxmlformats.org/drawingml/2006/main">
              <a:ext uri="{FF2B5EF4-FFF2-40B4-BE49-F238E27FC236}">
                <a16:creationId xmlns:a16="http://schemas.microsoft.com/office/drawing/2014/main" id="{93FF6DBB-A728-439E-92AB-616E514A7B63}"/>
              </a:ext>
            </a:extLst>
          </p:cNvPr>
          <p:cNvSpPr>
            <a:spLocks xmlns:a="http://schemas.openxmlformats.org/drawingml/2006/main" noGrp="1"/>
          </p:cNvSpPr>
          <p:nvPr/>
        </p:nvSpPr>
        <p:spPr>
          <a:xfrm xmlns:a="http://schemas.openxmlformats.org/drawingml/2006/main">
            <a:off x="914400" y="2047875"/>
            <a:ext cx="4572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‏الحاجة البحثية</a:t>
            </a:r>
          </a:p>
        </p:txBody>
      </p:sp>
      <p:sp>
        <p:nvSpPr>
          <p:cNvPr id="10" name="مستطيل 9">
            <a:extLst xmlns:a="http://schemas.openxmlformats.org/drawingml/2006/main">
              <a:ext uri="{FF2B5EF4-FFF2-40B4-BE49-F238E27FC236}">
                <a16:creationId xmlns:a16="http://schemas.microsoft.com/office/drawing/2014/main" id="{EA96F146-185C-45A3-B90F-0962C6DF5E92}"/>
              </a:ext>
            </a:extLst>
          </p:cNvPr>
          <p:cNvSpPr>
            <a:spLocks xmlns:a="http://schemas.openxmlformats.org/drawingml/2006/main" noGrp="1"/>
          </p:cNvSpPr>
          <p:nvPr/>
        </p:nvSpPr>
        <p:spPr>
          <a:xfrm xmlns:a="http://schemas.openxmlformats.org/drawingml/2006/main">
            <a:off x="914400" y="2543175"/>
            <a:ext cx="4572000" cy="2000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‏اختبار أثر المسارات التعليمية ولوحات التحكم والتقارير في جودة الحفظ والتلاوة وانضباط العملية التعليمية.</a:t>
            </a:r>
          </a:p>
        </p:txBody>
      </p:sp>
      <p:sp>
        <p:nvSpPr>
          <p:cNvPr id="11" name="مستطيل 10">
            <a:extLst xmlns:a="http://schemas.openxmlformats.org/drawingml/2006/main">
              <a:ext uri="{FF2B5EF4-FFF2-40B4-BE49-F238E27FC236}">
                <a16:creationId xmlns:a16="http://schemas.microsoft.com/office/drawing/2014/main" id="{888C47BE-BEFF-4AA8-9401-E200DCAEBCB8}"/>
              </a:ext>
            </a:extLst>
          </p:cNvPr>
          <p:cNvSpPr>
            <a:spLocks xmlns:a="http://schemas.openxmlformats.org/drawingml/2006/main" noGrp="1"/>
          </p:cNvSpPr>
          <p:nvPr/>
        </p:nvSpPr>
        <p:spPr>
          <a:xfrm xmlns:a="http://schemas.openxmlformats.org/drawingml/2006/main">
            <a:off x="685800" y="4953000"/>
            <a:ext cx="108204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00" b="1">
                <a:solidFill>
                  <a:srgbClr val="53606A"/>
                </a:solidFill>
                <a:latin typeface="DejaVu Sans"/>
                <a:ea typeface="DejaVu Sans"/>
                <a:cs typeface="DejaVu Sans"/>
              </a:defRPr>
            </a:pPr>
            <a:r>
              <a:rPr sz="1500" b="1">
                <a:solidFill>
                  <a:srgbClr val="53606A"/>
                </a:solidFill>
                <a:latin typeface="DejaVu Sans"/>
                <a:ea typeface="DejaVu Sans"/>
                <a:cs typeface="DejaVu Sans"/>
              </a:rPr>
              <a:t>‏السؤال المحوري</a:t>
            </a:r>
          </a:p>
        </p:txBody>
      </p:sp>
      <p:sp>
        <p:nvSpPr>
          <p:cNvPr id="12" name="مستطيل 11">
            <a:extLst xmlns:a="http://schemas.openxmlformats.org/drawingml/2006/main">
              <a:ext uri="{FF2B5EF4-FFF2-40B4-BE49-F238E27FC236}">
                <a16:creationId xmlns:a16="http://schemas.microsoft.com/office/drawing/2014/main" id="{73235D31-C297-4429-A227-CF5E448B3577}"/>
              </a:ext>
            </a:extLst>
          </p:cNvPr>
          <p:cNvSpPr>
            <a:spLocks xmlns:a="http://schemas.openxmlformats.org/drawingml/2006/main" noGrp="1"/>
          </p:cNvSpPr>
          <p:nvPr/>
        </p:nvSpPr>
        <p:spPr>
          <a:xfrm xmlns:a="http://schemas.openxmlformats.org/drawingml/2006/main">
            <a:off x="685800" y="5314950"/>
            <a:ext cx="108204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2175" b="1">
                <a:solidFill>
                  <a:srgbClr val="101820"/>
                </a:solidFill>
                <a:latin typeface="DejaVu Sans"/>
                <a:ea typeface="DejaVu Sans"/>
                <a:cs typeface="DejaVu Sans"/>
              </a:defRPr>
            </a:pPr>
            <a:r>
              <a:rPr sz="2175" b="1">
                <a:solidFill>
                  <a:srgbClr val="101820"/>
                </a:solidFill>
                <a:latin typeface="DejaVu Sans"/>
                <a:ea typeface="DejaVu Sans"/>
                <a:cs typeface="DejaVu Sans"/>
              </a:rPr>
              <a:t>‏هل تتحول تطبيقات الإعلام الرقمي من أدوات عرض إلى نظم تعليمية مؤسسية قادرة على تجويد المخرجات؟</a:t>
            </a:r>
          </a:p>
        </p:txBody>
      </p:sp>
      <p:pic>
        <p:nvPicPr>
          <p:cNvPr id="27" name="Graphic 21"/>
          <p:cNvPicPr>
            <a:picLocks xmlns:a="http://schemas.openxmlformats.org/drawingml/2006/main" noChangeAspect="1"/>
          </p:cNvPicPr>
          <p:nvPr/>
        </p:nvPicPr>
        <p:blipFill rotWithShape="1">
          <a:blip xmlns:r="http://schemas.openxmlformats.org/officeDocument/2006/relationships" xmlns:a="http://schemas.openxmlformats.org/drawingml/2006/main" r:embed="Rb165d0935fd24a8a">
            <a:clrChange>
              <a:clrFrom>
                <a:srgbClr val="FFFFFF"/>
              </a:clrFrom>
              <a:clrTo>
                <a:srgbClr val="FFFFFF">
                  <a:alpha val="0"/>
                </a:srgbClr>
              </a:clrTo>
            </a:clrChange>
          </a:blip>
          <a:srcRect xmlns:a="http://schemas.openxmlformats.org/drawingml/2006/main" l="0" t="27877" r="0" b="25429"/>
          <a:stretch xmlns:a="http://schemas.openxmlformats.org/drawingml/2006/main">
            <a:fillRect l="0" t="0" r="0" b="0"/>
          </a:stretch>
        </p:blipFill>
        <p:spPr>
          <a:xfrm xmlns:a="http://schemas.openxmlformats.org/drawingml/2006/main">
            <a:off x="10234473" y="89463"/>
            <a:ext cx="1320569" cy="616615"/>
          </a:xfrm>
          <a:prstGeom xmlns:a="http://schemas.openxmlformats.org/drawingml/2006/main" prst="rect">
            <a:avLst/>
          </a:prstGeom>
        </p:spPr>
      </p:pic>
    </p:spTree>
    <p:extLst>
      <p:ext uri="{BB962C8B-B14F-4D97-AF65-F5344CB8AC3E}">
        <p14:creationId xmlns:p14="http://schemas.microsoft.com/office/powerpoint/2010/main" val="88505771"/>
      </p:ext>
    </p:extLst>
  </p:cSld>
</p:sld>
</file>

<file path=ppt/slides/slide4.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9" name="مستطيل 18">
            <a:extLst xmlns:a="http://schemas.openxmlformats.org/drawingml/2006/main">
              <a:ext uri="{FF2B5EF4-FFF2-40B4-BE49-F238E27FC236}">
                <a16:creationId xmlns:a16="http://schemas.microsoft.com/office/drawing/2014/main" id="{EBBD091A-1EF9-4F42-8E51-9D4B151A03D2}"/>
              </a:ext>
            </a:extLst>
          </p:cNvPr>
          <p:cNvSpPr>
            <a:spLocks xmlns:a="http://schemas.openxmlformats.org/drawingml/2006/main" noGrp="1"/>
          </p:cNvSpPr>
          <p:nvPr/>
        </p:nvSpPr>
        <p:spPr>
          <a:xfrm xmlns:a="http://schemas.openxmlformats.org/drawingml/2006/main">
            <a:off x="685800" y="285750"/>
            <a:ext cx="4095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l">
              <a:buNone/>
              <a:defRPr sz="1125" b="1">
                <a:solidFill>
                  <a:srgbClr val="53606A"/>
                </a:solidFill>
                <a:latin typeface="DejaVu Sans"/>
                <a:ea typeface="DejaVu Sans"/>
                <a:cs typeface="DejaVu Sans"/>
              </a:defRPr>
            </a:pPr>
            <a:r>
              <a:rPr sz="1125" b="1">
                <a:solidFill>
                  <a:srgbClr val="53606A"/>
                </a:solidFill>
                <a:latin typeface="DejaVu Sans"/>
                <a:ea typeface="DejaVu Sans"/>
                <a:cs typeface="DejaVu Sans"/>
              </a:rPr>
              <a:t>‏مناقشة رسالة الماجستير</a:t>
            </a:r>
          </a:p>
        </p:txBody>
      </p:sp>
      <p:sp>
        <p:nvSpPr>
          <p:cNvPr id="2" name="مستطيل 1">
            <a:extLst xmlns:a="http://schemas.openxmlformats.org/drawingml/2006/main">
              <a:ext uri="{FF2B5EF4-FFF2-40B4-BE49-F238E27FC236}">
                <a16:creationId xmlns:a16="http://schemas.microsoft.com/office/drawing/2014/main" id="{916F650E-18A0-4A29-888A-AB5CEFC220E6}"/>
              </a:ext>
            </a:extLst>
          </p:cNvPr>
          <p:cNvSpPr>
            <a:spLocks xmlns:a="http://schemas.openxmlformats.org/drawingml/2006/main" noGrp="1"/>
          </p:cNvSpPr>
          <p:nvPr/>
        </p:nvSpPr>
        <p:spPr>
          <a:xfrm xmlns:a="http://schemas.openxmlformats.org/drawingml/2006/main">
            <a:off x="685800" y="666750"/>
            <a:ext cx="10820400" cy="38100"/>
          </a:xfrm>
          <a:prstGeom xmlns:a="http://schemas.openxmlformats.org/drawingml/2006/main" prst="rect">
            <a:avLst/>
          </a:prstGeom>
          <a:solidFill xmlns:a="http://schemas.openxmlformats.org/drawingml/2006/main">
            <a:srgbClr val="3D8DFF"/>
          </a:solidFill>
          <a:ln xmlns:a="http://schemas.openxmlformats.org/drawingml/2006/main" w="0">
            <a:solidFill>
              <a:srgbClr val="3D8DFF"/>
            </a:solidFill>
            <a:prstDash val="solid"/>
          </a:ln>
        </p:spPr>
      </p:sp>
      <p:sp>
        <p:nvSpPr>
          <p:cNvPr id="3" name="مستطيل 2">
            <a:extLst xmlns:a="http://schemas.openxmlformats.org/drawingml/2006/main">
              <a:ext uri="{FF2B5EF4-FFF2-40B4-BE49-F238E27FC236}">
                <a16:creationId xmlns:a16="http://schemas.microsoft.com/office/drawing/2014/main" id="{3B83A8B9-ABBB-4068-BC55-EBDBA7C57B4D}"/>
              </a:ext>
            </a:extLst>
          </p:cNvPr>
          <p:cNvSpPr>
            <a:spLocks xmlns:a="http://schemas.openxmlformats.org/drawingml/2006/main" noGrp="1"/>
          </p:cNvSpPr>
          <p:nvPr/>
        </p:nvSpPr>
        <p:spPr>
          <a:xfrm xmlns:a="http://schemas.openxmlformats.org/drawingml/2006/main">
            <a:off x="685800" y="838200"/>
            <a:ext cx="1082040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3600" b="1">
                <a:solidFill>
                  <a:srgbClr val="101820"/>
                </a:solidFill>
                <a:latin typeface="DejaVu Sans"/>
                <a:ea typeface="DejaVu Sans"/>
                <a:cs typeface="DejaVu Sans"/>
              </a:defRPr>
            </a:pPr>
            <a:r>
              <a:rPr sz="3600" b="1">
                <a:solidFill>
                  <a:srgbClr val="101820"/>
                </a:solidFill>
                <a:latin typeface="DejaVu Sans"/>
                <a:ea typeface="DejaVu Sans"/>
                <a:cs typeface="DejaVu Sans"/>
              </a:rPr>
              <a:t>‏أربعة أسئلة فرعية تفكك أثر التطبيق</a:t>
            </a:r>
          </a:p>
        </p:txBody>
      </p:sp>
      <p:sp>
        <p:nvSpPr>
          <p:cNvPr id="4" name="مستطيل 3">
            <a:extLst xmlns:a="http://schemas.openxmlformats.org/drawingml/2006/main">
              <a:ext uri="{FF2B5EF4-FFF2-40B4-BE49-F238E27FC236}">
                <a16:creationId xmlns:a16="http://schemas.microsoft.com/office/drawing/2014/main" id="{C0DF5976-BAC5-403E-ABAF-D262A70D8E0D}"/>
              </a:ext>
            </a:extLst>
          </p:cNvPr>
          <p:cNvSpPr>
            <a:spLocks xmlns:a="http://schemas.openxmlformats.org/drawingml/2006/main" noGrp="1"/>
          </p:cNvSpPr>
          <p:nvPr/>
        </p:nvSpPr>
        <p:spPr>
          <a:xfrm xmlns:a="http://schemas.openxmlformats.org/drawingml/2006/main">
            <a:off x="10953750" y="6457950"/>
            <a:ext cx="5524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975" b="0">
                <a:solidFill>
                  <a:srgbClr val="53606A"/>
                </a:solidFill>
                <a:latin typeface="DejaVu Sans"/>
                <a:ea typeface="DejaVu Sans"/>
                <a:cs typeface="DejaVu Sans"/>
              </a:defRPr>
            </a:pPr>
            <a:r>
              <a:rPr sz="975" b="0">
                <a:solidFill>
                  <a:srgbClr val="53606A"/>
                </a:solidFill>
                <a:latin typeface="DejaVu Sans"/>
                <a:ea typeface="DejaVu Sans"/>
                <a:cs typeface="DejaVu Sans"/>
              </a:rPr>
              <a:t>‏4</a:t>
            </a:r>
          </a:p>
        </p:txBody>
      </p:sp>
      <p:sp>
        <p:nvSpPr>
          <p:cNvPr id="5" name="مستطيل 4">
            <a:extLst xmlns:a="http://schemas.openxmlformats.org/drawingml/2006/main">
              <a:ext uri="{FF2B5EF4-FFF2-40B4-BE49-F238E27FC236}">
                <a16:creationId xmlns:a16="http://schemas.microsoft.com/office/drawing/2014/main" id="{A916FD98-5142-4A4A-8127-5A3A27A787F1}"/>
              </a:ext>
            </a:extLst>
          </p:cNvPr>
          <p:cNvSpPr>
            <a:spLocks xmlns:a="http://schemas.openxmlformats.org/drawingml/2006/main" noGrp="1"/>
          </p:cNvSpPr>
          <p:nvPr/>
        </p:nvSpPr>
        <p:spPr>
          <a:xfrm xmlns:a="http://schemas.openxmlformats.org/drawingml/2006/main">
            <a:off x="685800" y="1619250"/>
            <a:ext cx="10820400" cy="87630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6" name="مستطيل 5">
            <a:extLst xmlns:a="http://schemas.openxmlformats.org/drawingml/2006/main">
              <a:ext uri="{FF2B5EF4-FFF2-40B4-BE49-F238E27FC236}">
                <a16:creationId xmlns:a16="http://schemas.microsoft.com/office/drawing/2014/main" id="{B91B9EA0-3A68-4E57-A609-7D4559D11A75}"/>
              </a:ext>
            </a:extLst>
          </p:cNvPr>
          <p:cNvSpPr>
            <a:spLocks xmlns:a="http://schemas.openxmlformats.org/drawingml/2006/main" noGrp="1"/>
          </p:cNvSpPr>
          <p:nvPr/>
        </p:nvSpPr>
        <p:spPr>
          <a:xfrm xmlns:a="http://schemas.openxmlformats.org/drawingml/2006/main">
            <a:off x="914400" y="1809750"/>
            <a:ext cx="1036320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fontScale="93554"/>
          </a:bodyPr>
          <a:lstStyle xmlns:a="http://schemas.openxmlformats.org/drawingml/2006/main"/>
          <a:p xmlns:a="http://schemas.openxmlformats.org/drawingml/2006/main">
            <a:pPr algn="r">
              <a:buNone/>
              <a:defRPr sz="2025" b="1">
                <a:solidFill>
                  <a:srgbClr val="101820"/>
                </a:solidFill>
                <a:latin typeface="DejaVu Sans"/>
                <a:ea typeface="DejaVu Sans"/>
                <a:cs typeface="DejaVu Sans"/>
              </a:defRPr>
            </a:pPr>
            <a:r>
              <a:rPr sz="2025" b="1">
                <a:solidFill>
                  <a:srgbClr val="101820"/>
                </a:solidFill>
                <a:latin typeface="DejaVu Sans"/>
                <a:ea typeface="DejaVu Sans"/>
                <a:cs typeface="DejaVu Sans"/>
              </a:rPr>
              <a:t>‏السؤال الرئيس: ما أثر توظيف تطبيق «القرآن مباشر» في تجويد مخرجات تعليم القرآن الكريم؟</a:t>
            </a:r>
          </a:p>
        </p:txBody>
      </p:sp>
      <p:sp>
        <p:nvSpPr>
          <p:cNvPr id="7" name="مستطيل 6">
            <a:extLst xmlns:a="http://schemas.openxmlformats.org/drawingml/2006/main">
              <a:ext uri="{FF2B5EF4-FFF2-40B4-BE49-F238E27FC236}">
                <a16:creationId xmlns:a16="http://schemas.microsoft.com/office/drawing/2014/main" id="{3C37D81A-B0BE-480C-A096-59EEE56D766D}"/>
              </a:ext>
            </a:extLst>
          </p:cNvPr>
          <p:cNvSpPr>
            <a:spLocks xmlns:a="http://schemas.openxmlformats.org/drawingml/2006/main" noGrp="1"/>
          </p:cNvSpPr>
          <p:nvPr/>
        </p:nvSpPr>
        <p:spPr>
          <a:xfrm xmlns:a="http://schemas.openxmlformats.org/drawingml/2006/main">
            <a:off x="685800" y="2781300"/>
            <a:ext cx="6858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2400" b="1">
                <a:solidFill>
                  <a:srgbClr val="3D8DFF"/>
                </a:solidFill>
                <a:latin typeface="DejaVu Sans"/>
                <a:ea typeface="DejaVu Sans"/>
                <a:cs typeface="DejaVu Sans"/>
              </a:defRPr>
            </a:pPr>
            <a:r>
              <a:rPr sz="2400" b="1">
                <a:solidFill>
                  <a:srgbClr val="3D8DFF"/>
                </a:solidFill>
                <a:latin typeface="DejaVu Sans"/>
                <a:ea typeface="DejaVu Sans"/>
                <a:cs typeface="DejaVu Sans"/>
              </a:rPr>
              <a:t>‏01</a:t>
            </a:r>
          </a:p>
        </p:txBody>
      </p:sp>
      <p:sp>
        <p:nvSpPr>
          <p:cNvPr id="8" name="مستطيل 7">
            <a:extLst xmlns:a="http://schemas.openxmlformats.org/drawingml/2006/main">
              <a:ext uri="{FF2B5EF4-FFF2-40B4-BE49-F238E27FC236}">
                <a16:creationId xmlns:a16="http://schemas.microsoft.com/office/drawing/2014/main" id="{C2AD38FB-B86E-486F-AF00-25DEE0C1CB2C}"/>
              </a:ext>
            </a:extLst>
          </p:cNvPr>
          <p:cNvSpPr>
            <a:spLocks xmlns:a="http://schemas.openxmlformats.org/drawingml/2006/main" noGrp="1"/>
          </p:cNvSpPr>
          <p:nvPr/>
        </p:nvSpPr>
        <p:spPr>
          <a:xfrm xmlns:a="http://schemas.openxmlformats.org/drawingml/2006/main">
            <a:off x="1524000" y="2781300"/>
            <a:ext cx="4343400" cy="819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650" b="0">
                <a:solidFill>
                  <a:srgbClr val="101820"/>
                </a:solidFill>
                <a:latin typeface="DejaVu Sans"/>
                <a:ea typeface="DejaVu Sans"/>
                <a:cs typeface="DejaVu Sans"/>
              </a:defRPr>
            </a:pPr>
            <a:r>
              <a:rPr sz="1650" b="0">
                <a:solidFill>
                  <a:srgbClr val="101820"/>
                </a:solidFill>
                <a:latin typeface="DejaVu Sans"/>
                <a:ea typeface="DejaVu Sans"/>
                <a:cs typeface="DejaVu Sans"/>
              </a:rPr>
              <a:t>‏ما مستوى فاعلية التطبيق في تحسين مهارات التلاوة والحفظ؟</a:t>
            </a:r>
          </a:p>
        </p:txBody>
      </p:sp>
      <p:sp>
        <p:nvSpPr>
          <p:cNvPr id="9" name="مستطيل 8">
            <a:extLst xmlns:a="http://schemas.openxmlformats.org/drawingml/2006/main">
              <a:ext uri="{FF2B5EF4-FFF2-40B4-BE49-F238E27FC236}">
                <a16:creationId xmlns:a16="http://schemas.microsoft.com/office/drawing/2014/main" id="{D83746DF-B3D1-4075-AF61-BA63BEDAA618}"/>
              </a:ext>
            </a:extLst>
          </p:cNvPr>
          <p:cNvSpPr>
            <a:spLocks xmlns:a="http://schemas.openxmlformats.org/drawingml/2006/main" noGrp="1"/>
          </p:cNvSpPr>
          <p:nvPr/>
        </p:nvSpPr>
        <p:spPr>
          <a:xfrm xmlns:a="http://schemas.openxmlformats.org/drawingml/2006/main">
            <a:off x="1524000" y="3752850"/>
            <a:ext cx="4343400" cy="9525"/>
          </a:xfrm>
          <a:prstGeom xmlns:a="http://schemas.openxmlformats.org/drawingml/2006/main" prst="rect">
            <a:avLst/>
          </a:prstGeom>
          <a:solidFill xmlns:a="http://schemas.openxmlformats.org/drawingml/2006/main">
            <a:srgbClr val="C8D0D5"/>
          </a:solidFill>
          <a:ln xmlns:a="http://schemas.openxmlformats.org/drawingml/2006/main" w="0">
            <a:noFill/>
            <a:prstDash val="solid"/>
          </a:ln>
        </p:spPr>
      </p:sp>
      <p:sp>
        <p:nvSpPr>
          <p:cNvPr id="10" name="مستطيل 9">
            <a:extLst xmlns:a="http://schemas.openxmlformats.org/drawingml/2006/main">
              <a:ext uri="{FF2B5EF4-FFF2-40B4-BE49-F238E27FC236}">
                <a16:creationId xmlns:a16="http://schemas.microsoft.com/office/drawing/2014/main" id="{8DC73834-3755-4F31-999B-7A01F6D61790}"/>
              </a:ext>
            </a:extLst>
          </p:cNvPr>
          <p:cNvSpPr>
            <a:spLocks xmlns:a="http://schemas.openxmlformats.org/drawingml/2006/main" noGrp="1"/>
          </p:cNvSpPr>
          <p:nvPr/>
        </p:nvSpPr>
        <p:spPr>
          <a:xfrm xmlns:a="http://schemas.openxmlformats.org/drawingml/2006/main">
            <a:off x="6096000" y="2781300"/>
            <a:ext cx="6858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2400" b="1">
                <a:solidFill>
                  <a:srgbClr val="3D8DFF"/>
                </a:solidFill>
                <a:latin typeface="DejaVu Sans"/>
                <a:ea typeface="DejaVu Sans"/>
                <a:cs typeface="DejaVu Sans"/>
              </a:defRPr>
            </a:pPr>
            <a:r>
              <a:rPr sz="2400" b="1">
                <a:solidFill>
                  <a:srgbClr val="3D8DFF"/>
                </a:solidFill>
                <a:latin typeface="DejaVu Sans"/>
                <a:ea typeface="DejaVu Sans"/>
                <a:cs typeface="DejaVu Sans"/>
              </a:rPr>
              <a:t>‏02</a:t>
            </a:r>
          </a:p>
        </p:txBody>
      </p:sp>
      <p:sp>
        <p:nvSpPr>
          <p:cNvPr id="11" name="مستطيل 10">
            <a:extLst xmlns:a="http://schemas.openxmlformats.org/drawingml/2006/main">
              <a:ext uri="{FF2B5EF4-FFF2-40B4-BE49-F238E27FC236}">
                <a16:creationId xmlns:a16="http://schemas.microsoft.com/office/drawing/2014/main" id="{AEB6D79D-213D-4D8C-8CEB-DE855C3AF91C}"/>
              </a:ext>
            </a:extLst>
          </p:cNvPr>
          <p:cNvSpPr>
            <a:spLocks xmlns:a="http://schemas.openxmlformats.org/drawingml/2006/main" noGrp="1"/>
          </p:cNvSpPr>
          <p:nvPr/>
        </p:nvSpPr>
        <p:spPr>
          <a:xfrm xmlns:a="http://schemas.openxmlformats.org/drawingml/2006/main">
            <a:off x="6934200" y="2781300"/>
            <a:ext cx="4343400" cy="819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650" b="0">
                <a:solidFill>
                  <a:srgbClr val="101820"/>
                </a:solidFill>
                <a:latin typeface="DejaVu Sans"/>
                <a:ea typeface="DejaVu Sans"/>
                <a:cs typeface="DejaVu Sans"/>
              </a:defRPr>
            </a:pPr>
            <a:r>
              <a:rPr sz="1650" b="0">
                <a:solidFill>
                  <a:srgbClr val="101820"/>
                </a:solidFill>
                <a:latin typeface="DejaVu Sans"/>
                <a:ea typeface="DejaVu Sans"/>
                <a:cs typeface="DejaVu Sans"/>
              </a:rPr>
              <a:t>‏ما دور لوحات التحكم والتقارير في الرقابة الإدارية والتربوية؟</a:t>
            </a:r>
          </a:p>
        </p:txBody>
      </p:sp>
      <p:sp>
        <p:nvSpPr>
          <p:cNvPr id="12" name="مستطيل 11">
            <a:extLst xmlns:a="http://schemas.openxmlformats.org/drawingml/2006/main">
              <a:ext uri="{FF2B5EF4-FFF2-40B4-BE49-F238E27FC236}">
                <a16:creationId xmlns:a16="http://schemas.microsoft.com/office/drawing/2014/main" id="{77FAAA89-CFBB-4E38-9935-A8260EAB2E43}"/>
              </a:ext>
            </a:extLst>
          </p:cNvPr>
          <p:cNvSpPr>
            <a:spLocks xmlns:a="http://schemas.openxmlformats.org/drawingml/2006/main" noGrp="1"/>
          </p:cNvSpPr>
          <p:nvPr/>
        </p:nvSpPr>
        <p:spPr>
          <a:xfrm xmlns:a="http://schemas.openxmlformats.org/drawingml/2006/main">
            <a:off x="6934200" y="3752850"/>
            <a:ext cx="4343400" cy="9525"/>
          </a:xfrm>
          <a:prstGeom xmlns:a="http://schemas.openxmlformats.org/drawingml/2006/main" prst="rect">
            <a:avLst/>
          </a:prstGeom>
          <a:solidFill xmlns:a="http://schemas.openxmlformats.org/drawingml/2006/main">
            <a:srgbClr val="C8D0D5"/>
          </a:solidFill>
          <a:ln xmlns:a="http://schemas.openxmlformats.org/drawingml/2006/main" w="0">
            <a:noFill/>
            <a:prstDash val="solid"/>
          </a:ln>
        </p:spPr>
      </p:sp>
      <p:sp>
        <p:nvSpPr>
          <p:cNvPr id="13" name="مستطيل 12">
            <a:extLst xmlns:a="http://schemas.openxmlformats.org/drawingml/2006/main">
              <a:ext uri="{FF2B5EF4-FFF2-40B4-BE49-F238E27FC236}">
                <a16:creationId xmlns:a16="http://schemas.microsoft.com/office/drawing/2014/main" id="{6832F848-E9E5-48EB-8F93-D1621D5543AA}"/>
              </a:ext>
            </a:extLst>
          </p:cNvPr>
          <p:cNvSpPr>
            <a:spLocks xmlns:a="http://schemas.openxmlformats.org/drawingml/2006/main" noGrp="1"/>
          </p:cNvSpPr>
          <p:nvPr/>
        </p:nvSpPr>
        <p:spPr>
          <a:xfrm xmlns:a="http://schemas.openxmlformats.org/drawingml/2006/main">
            <a:off x="685800" y="4191000"/>
            <a:ext cx="6858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2400" b="1">
                <a:solidFill>
                  <a:srgbClr val="3D8DFF"/>
                </a:solidFill>
                <a:latin typeface="DejaVu Sans"/>
                <a:ea typeface="DejaVu Sans"/>
                <a:cs typeface="DejaVu Sans"/>
              </a:defRPr>
            </a:pPr>
            <a:r>
              <a:rPr sz="2400" b="1">
                <a:solidFill>
                  <a:srgbClr val="3D8DFF"/>
                </a:solidFill>
                <a:latin typeface="DejaVu Sans"/>
                <a:ea typeface="DejaVu Sans"/>
                <a:cs typeface="DejaVu Sans"/>
              </a:rPr>
              <a:t>‏03</a:t>
            </a:r>
          </a:p>
        </p:txBody>
      </p:sp>
      <p:sp>
        <p:nvSpPr>
          <p:cNvPr id="14" name="مستطيل 13">
            <a:extLst xmlns:a="http://schemas.openxmlformats.org/drawingml/2006/main">
              <a:ext uri="{FF2B5EF4-FFF2-40B4-BE49-F238E27FC236}">
                <a16:creationId xmlns:a16="http://schemas.microsoft.com/office/drawing/2014/main" id="{2B548F97-9844-4930-8209-0B132602EEF4}"/>
              </a:ext>
            </a:extLst>
          </p:cNvPr>
          <p:cNvSpPr>
            <a:spLocks xmlns:a="http://schemas.openxmlformats.org/drawingml/2006/main" noGrp="1"/>
          </p:cNvSpPr>
          <p:nvPr/>
        </p:nvSpPr>
        <p:spPr>
          <a:xfrm xmlns:a="http://schemas.openxmlformats.org/drawingml/2006/main">
            <a:off x="1524000" y="4191000"/>
            <a:ext cx="4343400" cy="819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650" b="0">
                <a:solidFill>
                  <a:srgbClr val="101820"/>
                </a:solidFill>
                <a:latin typeface="DejaVu Sans"/>
                <a:ea typeface="DejaVu Sans"/>
                <a:cs typeface="DejaVu Sans"/>
              </a:defRPr>
            </a:pPr>
            <a:r>
              <a:rPr sz="1650" b="0">
                <a:solidFill>
                  <a:srgbClr val="101820"/>
                </a:solidFill>
                <a:latin typeface="DejaVu Sans"/>
                <a:ea typeface="DejaVu Sans"/>
                <a:cs typeface="DejaVu Sans"/>
              </a:rPr>
              <a:t>‏هل تختلف جودة الأداء بين المسارات الخاصة والبيئات الرقمية العامة؟</a:t>
            </a:r>
          </a:p>
        </p:txBody>
      </p:sp>
      <p:sp>
        <p:nvSpPr>
          <p:cNvPr id="15" name="مستطيل 14">
            <a:extLst xmlns:a="http://schemas.openxmlformats.org/drawingml/2006/main">
              <a:ext uri="{FF2B5EF4-FFF2-40B4-BE49-F238E27FC236}">
                <a16:creationId xmlns:a16="http://schemas.microsoft.com/office/drawing/2014/main" id="{9A461448-D091-4994-BB1E-8DC8D3FEA7DD}"/>
              </a:ext>
            </a:extLst>
          </p:cNvPr>
          <p:cNvSpPr>
            <a:spLocks xmlns:a="http://schemas.openxmlformats.org/drawingml/2006/main" noGrp="1"/>
          </p:cNvSpPr>
          <p:nvPr/>
        </p:nvSpPr>
        <p:spPr>
          <a:xfrm xmlns:a="http://schemas.openxmlformats.org/drawingml/2006/main">
            <a:off x="1524000" y="5162550"/>
            <a:ext cx="4343400" cy="9525"/>
          </a:xfrm>
          <a:prstGeom xmlns:a="http://schemas.openxmlformats.org/drawingml/2006/main" prst="rect">
            <a:avLst/>
          </a:prstGeom>
          <a:solidFill xmlns:a="http://schemas.openxmlformats.org/drawingml/2006/main">
            <a:srgbClr val="C8D0D5"/>
          </a:solidFill>
          <a:ln xmlns:a="http://schemas.openxmlformats.org/drawingml/2006/main" w="0">
            <a:noFill/>
            <a:prstDash val="solid"/>
          </a:ln>
        </p:spPr>
      </p:sp>
      <p:sp>
        <p:nvSpPr>
          <p:cNvPr id="16" name="مستطيل 15">
            <a:extLst xmlns:a="http://schemas.openxmlformats.org/drawingml/2006/main">
              <a:ext uri="{FF2B5EF4-FFF2-40B4-BE49-F238E27FC236}">
                <a16:creationId xmlns:a16="http://schemas.microsoft.com/office/drawing/2014/main" id="{CEB5CC1C-59D7-4D08-8758-C8278AAED609}"/>
              </a:ext>
            </a:extLst>
          </p:cNvPr>
          <p:cNvSpPr>
            <a:spLocks xmlns:a="http://schemas.openxmlformats.org/drawingml/2006/main" noGrp="1"/>
          </p:cNvSpPr>
          <p:nvPr/>
        </p:nvSpPr>
        <p:spPr>
          <a:xfrm xmlns:a="http://schemas.openxmlformats.org/drawingml/2006/main">
            <a:off x="6096000" y="4191000"/>
            <a:ext cx="685800" cy="647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2400" b="1">
                <a:solidFill>
                  <a:srgbClr val="3D8DFF"/>
                </a:solidFill>
                <a:latin typeface="DejaVu Sans"/>
                <a:ea typeface="DejaVu Sans"/>
                <a:cs typeface="DejaVu Sans"/>
              </a:defRPr>
            </a:pPr>
            <a:r>
              <a:rPr sz="2400" b="1">
                <a:solidFill>
                  <a:srgbClr val="3D8DFF"/>
                </a:solidFill>
                <a:latin typeface="DejaVu Sans"/>
                <a:ea typeface="DejaVu Sans"/>
                <a:cs typeface="DejaVu Sans"/>
              </a:rPr>
              <a:t>‏04</a:t>
            </a:r>
          </a:p>
        </p:txBody>
      </p:sp>
      <p:sp>
        <p:nvSpPr>
          <p:cNvPr id="17" name="مستطيل 16">
            <a:extLst xmlns:a="http://schemas.openxmlformats.org/drawingml/2006/main">
              <a:ext uri="{FF2B5EF4-FFF2-40B4-BE49-F238E27FC236}">
                <a16:creationId xmlns:a16="http://schemas.microsoft.com/office/drawing/2014/main" id="{C0EBDE8A-578D-4A4C-88D2-63AC4262482B}"/>
              </a:ext>
            </a:extLst>
          </p:cNvPr>
          <p:cNvSpPr>
            <a:spLocks xmlns:a="http://schemas.openxmlformats.org/drawingml/2006/main" noGrp="1"/>
          </p:cNvSpPr>
          <p:nvPr/>
        </p:nvSpPr>
        <p:spPr>
          <a:xfrm xmlns:a="http://schemas.openxmlformats.org/drawingml/2006/main">
            <a:off x="6934200" y="4191000"/>
            <a:ext cx="4343400" cy="819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650" b="0">
                <a:solidFill>
                  <a:srgbClr val="101820"/>
                </a:solidFill>
                <a:latin typeface="DejaVu Sans"/>
                <a:ea typeface="DejaVu Sans"/>
                <a:cs typeface="DejaVu Sans"/>
              </a:defRPr>
            </a:pPr>
            <a:r>
              <a:rPr sz="1650" b="0">
                <a:solidFill>
                  <a:srgbClr val="101820"/>
                </a:solidFill>
                <a:latin typeface="DejaVu Sans"/>
                <a:ea typeface="DejaVu Sans"/>
                <a:cs typeface="DejaVu Sans"/>
              </a:rPr>
              <a:t>‏ما المعوقات التقنية أو الإدارية التي تحد من بيئة آمنة وموثوقة؟</a:t>
            </a:r>
          </a:p>
        </p:txBody>
      </p:sp>
      <p:sp>
        <p:nvSpPr>
          <p:cNvPr id="18" name="مستطيل 17">
            <a:extLst xmlns:a="http://schemas.openxmlformats.org/drawingml/2006/main">
              <a:ext uri="{FF2B5EF4-FFF2-40B4-BE49-F238E27FC236}">
                <a16:creationId xmlns:a16="http://schemas.microsoft.com/office/drawing/2014/main" id="{B7CF43E1-C1EF-4140-A34A-04B05FD8A6C0}"/>
              </a:ext>
            </a:extLst>
          </p:cNvPr>
          <p:cNvSpPr>
            <a:spLocks xmlns:a="http://schemas.openxmlformats.org/drawingml/2006/main" noGrp="1"/>
          </p:cNvSpPr>
          <p:nvPr/>
        </p:nvSpPr>
        <p:spPr>
          <a:xfrm xmlns:a="http://schemas.openxmlformats.org/drawingml/2006/main">
            <a:off x="6934200" y="5162550"/>
            <a:ext cx="4343400" cy="9525"/>
          </a:xfrm>
          <a:prstGeom xmlns:a="http://schemas.openxmlformats.org/drawingml/2006/main" prst="rect">
            <a:avLst/>
          </a:prstGeom>
          <a:solidFill xmlns:a="http://schemas.openxmlformats.org/drawingml/2006/main">
            <a:srgbClr val="C8D0D5"/>
          </a:solidFill>
          <a:ln xmlns:a="http://schemas.openxmlformats.org/drawingml/2006/main" w="0">
            <a:noFill/>
            <a:prstDash val="solid"/>
          </a:ln>
        </p:spPr>
      </p:sp>
      <p:pic>
        <p:nvPicPr>
          <p:cNvPr id="39" name="Graphic 21"/>
          <p:cNvPicPr>
            <a:picLocks xmlns:a="http://schemas.openxmlformats.org/drawingml/2006/main" noChangeAspect="1"/>
          </p:cNvPicPr>
          <p:nvPr/>
        </p:nvPicPr>
        <p:blipFill rotWithShape="1">
          <a:blip xmlns:r="http://schemas.openxmlformats.org/officeDocument/2006/relationships" xmlns:a="http://schemas.openxmlformats.org/drawingml/2006/main" r:embed="R6f2ef7693f1d41e1">
            <a:clrChange>
              <a:clrFrom>
                <a:srgbClr val="FFFFFF"/>
              </a:clrFrom>
              <a:clrTo>
                <a:srgbClr val="FFFFFF">
                  <a:alpha val="0"/>
                </a:srgbClr>
              </a:clrTo>
            </a:clrChange>
          </a:blip>
          <a:srcRect xmlns:a="http://schemas.openxmlformats.org/drawingml/2006/main" l="0" t="27877" r="0" b="25429"/>
          <a:stretch xmlns:a="http://schemas.openxmlformats.org/drawingml/2006/main">
            <a:fillRect l="0" t="0" r="0" b="0"/>
          </a:stretch>
        </p:blipFill>
        <p:spPr>
          <a:xfrm xmlns:a="http://schemas.openxmlformats.org/drawingml/2006/main">
            <a:off x="10234473" y="89463"/>
            <a:ext cx="1320569" cy="616615"/>
          </a:xfrm>
          <a:prstGeom xmlns:a="http://schemas.openxmlformats.org/drawingml/2006/main" prst="rect">
            <a:avLst/>
          </a:prstGeom>
        </p:spPr>
      </p:pic>
    </p:spTree>
    <p:extLst>
      <p:ext uri="{BB962C8B-B14F-4D97-AF65-F5344CB8AC3E}">
        <p14:creationId xmlns:p14="http://schemas.microsoft.com/office/powerpoint/2010/main" val="433892502"/>
      </p:ext>
    </p:extLst>
  </p:cSld>
</p:sld>
</file>

<file path=ppt/slides/slide5.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9" name="مستطيل 18">
            <a:extLst xmlns:a="http://schemas.openxmlformats.org/drawingml/2006/main">
              <a:ext uri="{FF2B5EF4-FFF2-40B4-BE49-F238E27FC236}">
                <a16:creationId xmlns:a16="http://schemas.microsoft.com/office/drawing/2014/main" id="{CA48DF00-6907-4F28-B154-4488C78D8C5A}"/>
              </a:ext>
            </a:extLst>
          </p:cNvPr>
          <p:cNvSpPr>
            <a:spLocks xmlns:a="http://schemas.openxmlformats.org/drawingml/2006/main" noGrp="1"/>
          </p:cNvSpPr>
          <p:nvPr/>
        </p:nvSpPr>
        <p:spPr>
          <a:xfrm xmlns:a="http://schemas.openxmlformats.org/drawingml/2006/main">
            <a:off x="685800" y="285750"/>
            <a:ext cx="4095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l">
              <a:buNone/>
              <a:defRPr sz="1125" b="1">
                <a:solidFill>
                  <a:srgbClr val="53606A"/>
                </a:solidFill>
                <a:latin typeface="DejaVu Sans"/>
                <a:ea typeface="DejaVu Sans"/>
                <a:cs typeface="DejaVu Sans"/>
              </a:defRPr>
            </a:pPr>
            <a:r>
              <a:rPr sz="1125" b="1">
                <a:solidFill>
                  <a:srgbClr val="53606A"/>
                </a:solidFill>
                <a:latin typeface="DejaVu Sans"/>
                <a:ea typeface="DejaVu Sans"/>
                <a:cs typeface="DejaVu Sans"/>
              </a:rPr>
              <a:t>‏مناقشة رسالة الماجستير</a:t>
            </a:r>
          </a:p>
        </p:txBody>
      </p:sp>
      <p:sp>
        <p:nvSpPr>
          <p:cNvPr id="2" name="مستطيل 1">
            <a:extLst xmlns:a="http://schemas.openxmlformats.org/drawingml/2006/main">
              <a:ext uri="{FF2B5EF4-FFF2-40B4-BE49-F238E27FC236}">
                <a16:creationId xmlns:a16="http://schemas.microsoft.com/office/drawing/2014/main" id="{421F1E4B-A287-4362-A50C-D14D4609046E}"/>
              </a:ext>
            </a:extLst>
          </p:cNvPr>
          <p:cNvSpPr>
            <a:spLocks xmlns:a="http://schemas.openxmlformats.org/drawingml/2006/main" noGrp="1"/>
          </p:cNvSpPr>
          <p:nvPr/>
        </p:nvSpPr>
        <p:spPr>
          <a:xfrm xmlns:a="http://schemas.openxmlformats.org/drawingml/2006/main">
            <a:off x="685800" y="666750"/>
            <a:ext cx="10820400" cy="38100"/>
          </a:xfrm>
          <a:prstGeom xmlns:a="http://schemas.openxmlformats.org/drawingml/2006/main" prst="rect">
            <a:avLst/>
          </a:prstGeom>
          <a:solidFill xmlns:a="http://schemas.openxmlformats.org/drawingml/2006/main">
            <a:srgbClr val="3D8DFF"/>
          </a:solidFill>
          <a:ln xmlns:a="http://schemas.openxmlformats.org/drawingml/2006/main" w="0">
            <a:solidFill>
              <a:srgbClr val="3D8DFF"/>
            </a:solidFill>
            <a:prstDash val="solid"/>
          </a:ln>
        </p:spPr>
      </p:sp>
      <p:sp>
        <p:nvSpPr>
          <p:cNvPr id="3" name="مستطيل 2">
            <a:extLst xmlns:a="http://schemas.openxmlformats.org/drawingml/2006/main">
              <a:ext uri="{FF2B5EF4-FFF2-40B4-BE49-F238E27FC236}">
                <a16:creationId xmlns:a16="http://schemas.microsoft.com/office/drawing/2014/main" id="{B5D8090C-8B35-4CAF-B78A-9162E133EA42}"/>
              </a:ext>
            </a:extLst>
          </p:cNvPr>
          <p:cNvSpPr>
            <a:spLocks xmlns:a="http://schemas.openxmlformats.org/drawingml/2006/main" noGrp="1"/>
          </p:cNvSpPr>
          <p:nvPr/>
        </p:nvSpPr>
        <p:spPr>
          <a:xfrm xmlns:a="http://schemas.openxmlformats.org/drawingml/2006/main">
            <a:off x="685800" y="838200"/>
            <a:ext cx="1082040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7670"/>
          </a:bodyPr>
          <a:lstStyle xmlns:a="http://schemas.openxmlformats.org/drawingml/2006/main"/>
          <a:p xmlns:a="http://schemas.openxmlformats.org/drawingml/2006/main">
            <a:pPr algn="r">
              <a:buNone/>
              <a:defRPr sz="3600" b="1">
                <a:solidFill>
                  <a:srgbClr val="101820"/>
                </a:solidFill>
                <a:latin typeface="DejaVu Sans"/>
                <a:ea typeface="DejaVu Sans"/>
                <a:cs typeface="DejaVu Sans"/>
              </a:defRPr>
            </a:pPr>
            <a:r>
              <a:rPr sz="3600" b="1">
                <a:solidFill>
                  <a:srgbClr val="101820"/>
                </a:solidFill>
                <a:latin typeface="DejaVu Sans"/>
                <a:ea typeface="DejaVu Sans"/>
                <a:cs typeface="DejaVu Sans"/>
              </a:rPr>
              <a:t>‏الأهداف تقيس الأثر، والأهمية تحوّل القياس إلى قيمة</a:t>
            </a:r>
          </a:p>
        </p:txBody>
      </p:sp>
      <p:sp>
        <p:nvSpPr>
          <p:cNvPr id="4" name="مستطيل 3">
            <a:extLst xmlns:a="http://schemas.openxmlformats.org/drawingml/2006/main">
              <a:ext uri="{FF2B5EF4-FFF2-40B4-BE49-F238E27FC236}">
                <a16:creationId xmlns:a16="http://schemas.microsoft.com/office/drawing/2014/main" id="{08D74119-38D8-4581-92FE-F907880B9F7B}"/>
              </a:ext>
            </a:extLst>
          </p:cNvPr>
          <p:cNvSpPr>
            <a:spLocks xmlns:a="http://schemas.openxmlformats.org/drawingml/2006/main" noGrp="1"/>
          </p:cNvSpPr>
          <p:nvPr/>
        </p:nvSpPr>
        <p:spPr>
          <a:xfrm xmlns:a="http://schemas.openxmlformats.org/drawingml/2006/main">
            <a:off x="10953750" y="6457950"/>
            <a:ext cx="5524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975" b="0">
                <a:solidFill>
                  <a:srgbClr val="53606A"/>
                </a:solidFill>
                <a:latin typeface="DejaVu Sans"/>
                <a:ea typeface="DejaVu Sans"/>
                <a:cs typeface="DejaVu Sans"/>
              </a:defRPr>
            </a:pPr>
            <a:r>
              <a:rPr sz="975" b="0">
                <a:solidFill>
                  <a:srgbClr val="53606A"/>
                </a:solidFill>
                <a:latin typeface="DejaVu Sans"/>
                <a:ea typeface="DejaVu Sans"/>
                <a:cs typeface="DejaVu Sans"/>
              </a:rPr>
              <a:t>‏5</a:t>
            </a:r>
          </a:p>
        </p:txBody>
      </p:sp>
      <p:sp>
        <p:nvSpPr>
          <p:cNvPr id="5" name="مستطيل 4">
            <a:extLst xmlns:a="http://schemas.openxmlformats.org/drawingml/2006/main">
              <a:ext uri="{FF2B5EF4-FFF2-40B4-BE49-F238E27FC236}">
                <a16:creationId xmlns:a16="http://schemas.microsoft.com/office/drawing/2014/main" id="{7CEAB2FA-36B6-4EF9-ADC9-3F5F9A42A079}"/>
              </a:ext>
            </a:extLst>
          </p:cNvPr>
          <p:cNvSpPr>
            <a:spLocks xmlns:a="http://schemas.openxmlformats.org/drawingml/2006/main" noGrp="1"/>
          </p:cNvSpPr>
          <p:nvPr/>
        </p:nvSpPr>
        <p:spPr>
          <a:xfrm xmlns:a="http://schemas.openxmlformats.org/drawingml/2006/main">
            <a:off x="6477000" y="1657350"/>
            <a:ext cx="50292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2025" b="1">
                <a:solidFill>
                  <a:srgbClr val="101820"/>
                </a:solidFill>
                <a:latin typeface="DejaVu Sans"/>
                <a:ea typeface="DejaVu Sans"/>
                <a:cs typeface="DejaVu Sans"/>
              </a:defRPr>
            </a:pPr>
            <a:r>
              <a:rPr sz="2025" b="1">
                <a:solidFill>
                  <a:srgbClr val="101820"/>
                </a:solidFill>
                <a:latin typeface="DejaVu Sans"/>
                <a:ea typeface="DejaVu Sans"/>
                <a:cs typeface="DejaVu Sans"/>
              </a:rPr>
              <a:t>‏أهداف الدراسة</a:t>
            </a:r>
          </a:p>
        </p:txBody>
      </p:sp>
      <p:sp>
        <p:nvSpPr>
          <p:cNvPr id="6" name="شكل بيضاوي 5">
            <a:extLst xmlns:a="http://schemas.openxmlformats.org/drawingml/2006/main">
              <a:ext uri="{FF2B5EF4-FFF2-40B4-BE49-F238E27FC236}">
                <a16:creationId xmlns:a16="http://schemas.microsoft.com/office/drawing/2014/main" id="{C4627640-31B8-4A79-B5AC-51A5B3238E99}"/>
              </a:ext>
            </a:extLst>
          </p:cNvPr>
          <p:cNvSpPr>
            <a:spLocks xmlns:a="http://schemas.openxmlformats.org/drawingml/2006/main" noGrp="1"/>
          </p:cNvSpPr>
          <p:nvPr/>
        </p:nvSpPr>
        <p:spPr>
          <a:xfrm xmlns:a="http://schemas.openxmlformats.org/drawingml/2006/main">
            <a:off x="11334750" y="2295525"/>
            <a:ext cx="85725" cy="85725"/>
          </a:xfrm>
          <a:prstGeom xmlns:a="http://schemas.openxmlformats.org/drawingml/2006/main" prst="ellipse">
            <a:avLst/>
          </a:prstGeom>
          <a:solidFill xmlns:a="http://schemas.openxmlformats.org/drawingml/2006/main">
            <a:srgbClr val="3D8DFF"/>
          </a:solidFill>
          <a:ln xmlns:a="http://schemas.openxmlformats.org/drawingml/2006/main" w="0">
            <a:noFill/>
            <a:prstDash val="solid"/>
          </a:ln>
        </p:spPr>
      </p:sp>
      <p:sp>
        <p:nvSpPr>
          <p:cNvPr id="7" name="مستطيل 6">
            <a:extLst xmlns:a="http://schemas.openxmlformats.org/drawingml/2006/main">
              <a:ext uri="{FF2B5EF4-FFF2-40B4-BE49-F238E27FC236}">
                <a16:creationId xmlns:a16="http://schemas.microsoft.com/office/drawing/2014/main" id="{8A9EDE66-3FE6-4B41-8AD4-27F055A1709D}"/>
              </a:ext>
            </a:extLst>
          </p:cNvPr>
          <p:cNvSpPr>
            <a:spLocks xmlns:a="http://schemas.openxmlformats.org/drawingml/2006/main" noGrp="1"/>
          </p:cNvSpPr>
          <p:nvPr/>
        </p:nvSpPr>
        <p:spPr>
          <a:xfrm xmlns:a="http://schemas.openxmlformats.org/drawingml/2006/main">
            <a:off x="6477000" y="2190750"/>
            <a:ext cx="4724400" cy="927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650" b="0">
                <a:solidFill>
                  <a:srgbClr val="101820"/>
                </a:solidFill>
                <a:latin typeface="DejaVu Sans"/>
                <a:ea typeface="DejaVu Sans"/>
                <a:cs typeface="DejaVu Sans"/>
              </a:defRPr>
            </a:pPr>
            <a:r>
              <a:rPr sz="1650" b="0">
                <a:solidFill>
                  <a:srgbClr val="101820"/>
                </a:solidFill>
                <a:latin typeface="DejaVu Sans"/>
                <a:ea typeface="DejaVu Sans"/>
                <a:cs typeface="DejaVu Sans"/>
              </a:rPr>
              <a:t>‏التعرّف على واقع استخدام تطبيقات الإعلام الرقمي في تعليم القرآن عن بُعد.</a:t>
            </a:r>
          </a:p>
        </p:txBody>
      </p:sp>
      <p:sp>
        <p:nvSpPr>
          <p:cNvPr id="8" name="شكل بيضاوي 7">
            <a:extLst xmlns:a="http://schemas.openxmlformats.org/drawingml/2006/main">
              <a:ext uri="{FF2B5EF4-FFF2-40B4-BE49-F238E27FC236}">
                <a16:creationId xmlns:a16="http://schemas.microsoft.com/office/drawing/2014/main" id="{C514638D-90B6-4D22-93FC-EF1E90EE685D}"/>
              </a:ext>
            </a:extLst>
          </p:cNvPr>
          <p:cNvSpPr>
            <a:spLocks xmlns:a="http://schemas.openxmlformats.org/drawingml/2006/main" noGrp="1"/>
          </p:cNvSpPr>
          <p:nvPr/>
        </p:nvSpPr>
        <p:spPr>
          <a:xfrm xmlns:a="http://schemas.openxmlformats.org/drawingml/2006/main">
            <a:off x="11334750" y="3355975"/>
            <a:ext cx="85725" cy="85725"/>
          </a:xfrm>
          <a:prstGeom xmlns:a="http://schemas.openxmlformats.org/drawingml/2006/main" prst="ellipse">
            <a:avLst/>
          </a:prstGeom>
          <a:solidFill xmlns:a="http://schemas.openxmlformats.org/drawingml/2006/main">
            <a:srgbClr val="3D8DFF"/>
          </a:solidFill>
          <a:ln xmlns:a="http://schemas.openxmlformats.org/drawingml/2006/main" w="0">
            <a:noFill/>
            <a:prstDash val="solid"/>
          </a:ln>
        </p:spPr>
      </p:sp>
      <p:sp>
        <p:nvSpPr>
          <p:cNvPr id="9" name="مستطيل 8">
            <a:extLst xmlns:a="http://schemas.openxmlformats.org/drawingml/2006/main">
              <a:ext uri="{FF2B5EF4-FFF2-40B4-BE49-F238E27FC236}">
                <a16:creationId xmlns:a16="http://schemas.microsoft.com/office/drawing/2014/main" id="{403F0D86-3D3E-4A58-A308-A6D2557F471B}"/>
              </a:ext>
            </a:extLst>
          </p:cNvPr>
          <p:cNvSpPr>
            <a:spLocks xmlns:a="http://schemas.openxmlformats.org/drawingml/2006/main" noGrp="1"/>
          </p:cNvSpPr>
          <p:nvPr/>
        </p:nvSpPr>
        <p:spPr>
          <a:xfrm xmlns:a="http://schemas.openxmlformats.org/drawingml/2006/main">
            <a:off x="6477000" y="3251200"/>
            <a:ext cx="4724400" cy="927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650" b="0">
                <a:solidFill>
                  <a:srgbClr val="101820"/>
                </a:solidFill>
                <a:latin typeface="DejaVu Sans"/>
                <a:ea typeface="DejaVu Sans"/>
                <a:cs typeface="DejaVu Sans"/>
              </a:defRPr>
            </a:pPr>
            <a:r>
              <a:rPr sz="1650" b="0">
                <a:solidFill>
                  <a:srgbClr val="101820"/>
                </a:solidFill>
                <a:latin typeface="DejaVu Sans"/>
                <a:ea typeface="DejaVu Sans"/>
                <a:cs typeface="DejaVu Sans"/>
              </a:rPr>
              <a:t>‏تقييم فاعلية المسارات وتسجيل الجلسات والدعم الفني.</a:t>
            </a:r>
          </a:p>
        </p:txBody>
      </p:sp>
      <p:sp>
        <p:nvSpPr>
          <p:cNvPr id="10" name="شكل بيضاوي 9">
            <a:extLst xmlns:a="http://schemas.openxmlformats.org/drawingml/2006/main">
              <a:ext uri="{FF2B5EF4-FFF2-40B4-BE49-F238E27FC236}">
                <a16:creationId xmlns:a16="http://schemas.microsoft.com/office/drawing/2014/main" id="{A55A83D7-14E9-45C8-A842-2276E749445C}"/>
              </a:ext>
            </a:extLst>
          </p:cNvPr>
          <p:cNvSpPr>
            <a:spLocks xmlns:a="http://schemas.openxmlformats.org/drawingml/2006/main" noGrp="1"/>
          </p:cNvSpPr>
          <p:nvPr/>
        </p:nvSpPr>
        <p:spPr>
          <a:xfrm xmlns:a="http://schemas.openxmlformats.org/drawingml/2006/main">
            <a:off x="11334750" y="4416425"/>
            <a:ext cx="85725" cy="85725"/>
          </a:xfrm>
          <a:prstGeom xmlns:a="http://schemas.openxmlformats.org/drawingml/2006/main" prst="ellipse">
            <a:avLst/>
          </a:prstGeom>
          <a:solidFill xmlns:a="http://schemas.openxmlformats.org/drawingml/2006/main">
            <a:srgbClr val="3D8DFF"/>
          </a:solidFill>
          <a:ln xmlns:a="http://schemas.openxmlformats.org/drawingml/2006/main" w="0">
            <a:noFill/>
            <a:prstDash val="solid"/>
          </a:ln>
        </p:spPr>
      </p:sp>
      <p:sp>
        <p:nvSpPr>
          <p:cNvPr id="11" name="مستطيل 10">
            <a:extLst xmlns:a="http://schemas.openxmlformats.org/drawingml/2006/main">
              <a:ext uri="{FF2B5EF4-FFF2-40B4-BE49-F238E27FC236}">
                <a16:creationId xmlns:a16="http://schemas.microsoft.com/office/drawing/2014/main" id="{DA0665D3-4AFF-4C88-82BD-BBD74FA8FFD8}"/>
              </a:ext>
            </a:extLst>
          </p:cNvPr>
          <p:cNvSpPr>
            <a:spLocks xmlns:a="http://schemas.openxmlformats.org/drawingml/2006/main" noGrp="1"/>
          </p:cNvSpPr>
          <p:nvPr/>
        </p:nvSpPr>
        <p:spPr>
          <a:xfrm xmlns:a="http://schemas.openxmlformats.org/drawingml/2006/main">
            <a:off x="6477000" y="4311650"/>
            <a:ext cx="4724400" cy="927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650" b="0">
                <a:solidFill>
                  <a:srgbClr val="101820"/>
                </a:solidFill>
                <a:latin typeface="DejaVu Sans"/>
                <a:ea typeface="DejaVu Sans"/>
                <a:cs typeface="DejaVu Sans"/>
              </a:defRPr>
            </a:pPr>
            <a:r>
              <a:rPr sz="1650" b="0">
                <a:solidFill>
                  <a:srgbClr val="101820"/>
                </a:solidFill>
                <a:latin typeface="DejaVu Sans"/>
                <a:ea typeface="DejaVu Sans"/>
                <a:cs typeface="DejaVu Sans"/>
              </a:rPr>
              <a:t>‏توضيح أثر التخصيص والخصوصية في أداء الطلاب.</a:t>
            </a:r>
          </a:p>
        </p:txBody>
      </p:sp>
      <p:sp>
        <p:nvSpPr>
          <p:cNvPr id="12" name="مستطيل 11">
            <a:extLst xmlns:a="http://schemas.openxmlformats.org/drawingml/2006/main">
              <a:ext uri="{FF2B5EF4-FFF2-40B4-BE49-F238E27FC236}">
                <a16:creationId xmlns:a16="http://schemas.microsoft.com/office/drawing/2014/main" id="{EBB3B9E6-7F1E-4130-BEB5-5DDFA93ED4C2}"/>
              </a:ext>
            </a:extLst>
          </p:cNvPr>
          <p:cNvSpPr>
            <a:spLocks xmlns:a="http://schemas.openxmlformats.org/drawingml/2006/main" noGrp="1"/>
          </p:cNvSpPr>
          <p:nvPr/>
        </p:nvSpPr>
        <p:spPr>
          <a:xfrm xmlns:a="http://schemas.openxmlformats.org/drawingml/2006/main">
            <a:off x="685800" y="1657350"/>
            <a:ext cx="50292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2025" b="1">
                <a:solidFill>
                  <a:srgbClr val="101820"/>
                </a:solidFill>
                <a:latin typeface="DejaVu Sans"/>
                <a:ea typeface="DejaVu Sans"/>
                <a:cs typeface="DejaVu Sans"/>
              </a:defRPr>
            </a:pPr>
            <a:r>
              <a:rPr sz="2025" b="1">
                <a:solidFill>
                  <a:srgbClr val="101820"/>
                </a:solidFill>
                <a:latin typeface="DejaVu Sans"/>
                <a:ea typeface="DejaVu Sans"/>
                <a:cs typeface="DejaVu Sans"/>
              </a:rPr>
              <a:t>‏أهمية الدراسة</a:t>
            </a:r>
          </a:p>
        </p:txBody>
      </p:sp>
      <p:sp>
        <p:nvSpPr>
          <p:cNvPr id="13" name="مستطيل 12">
            <a:extLst xmlns:a="http://schemas.openxmlformats.org/drawingml/2006/main">
              <a:ext uri="{FF2B5EF4-FFF2-40B4-BE49-F238E27FC236}">
                <a16:creationId xmlns:a16="http://schemas.microsoft.com/office/drawing/2014/main" id="{7627CF44-0F30-4C7D-B6CF-BB1FF1698FB0}"/>
              </a:ext>
            </a:extLst>
          </p:cNvPr>
          <p:cNvSpPr>
            <a:spLocks xmlns:a="http://schemas.openxmlformats.org/drawingml/2006/main" noGrp="1"/>
          </p:cNvSpPr>
          <p:nvPr/>
        </p:nvSpPr>
        <p:spPr>
          <a:xfrm xmlns:a="http://schemas.openxmlformats.org/drawingml/2006/main">
            <a:off x="685800" y="2190750"/>
            <a:ext cx="5029200" cy="135255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14" name="مستطيل 13">
            <a:extLst xmlns:a="http://schemas.openxmlformats.org/drawingml/2006/main">
              <a:ext uri="{FF2B5EF4-FFF2-40B4-BE49-F238E27FC236}">
                <a16:creationId xmlns:a16="http://schemas.microsoft.com/office/drawing/2014/main" id="{634484E7-33A1-4025-A452-625C5C2C9A31}"/>
              </a:ext>
            </a:extLst>
          </p:cNvPr>
          <p:cNvSpPr>
            <a:spLocks xmlns:a="http://schemas.openxmlformats.org/drawingml/2006/main" noGrp="1"/>
          </p:cNvSpPr>
          <p:nvPr/>
        </p:nvSpPr>
        <p:spPr>
          <a:xfrm xmlns:a="http://schemas.openxmlformats.org/drawingml/2006/main">
            <a:off x="914400" y="2381250"/>
            <a:ext cx="4572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‏علميًا</a:t>
            </a:r>
          </a:p>
        </p:txBody>
      </p:sp>
      <p:sp>
        <p:nvSpPr>
          <p:cNvPr id="15" name="مستطيل 14">
            <a:extLst xmlns:a="http://schemas.openxmlformats.org/drawingml/2006/main">
              <a:ext uri="{FF2B5EF4-FFF2-40B4-BE49-F238E27FC236}">
                <a16:creationId xmlns:a16="http://schemas.microsoft.com/office/drawing/2014/main" id="{9141676E-301A-43FA-A683-3BFFC13BF73F}"/>
              </a:ext>
            </a:extLst>
          </p:cNvPr>
          <p:cNvSpPr>
            <a:spLocks xmlns:a="http://schemas.openxmlformats.org/drawingml/2006/main" noGrp="1"/>
          </p:cNvSpPr>
          <p:nvPr/>
        </p:nvSpPr>
        <p:spPr>
          <a:xfrm xmlns:a="http://schemas.openxmlformats.org/drawingml/2006/main">
            <a:off x="914400" y="2876550"/>
            <a:ext cx="4572000" cy="552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‏إثراء الأدبيات العربية في الإعلام الرقمي التخصصي وتطبيقاته في التعليم الشرعي.</a:t>
            </a:r>
          </a:p>
        </p:txBody>
      </p:sp>
      <p:sp>
        <p:nvSpPr>
          <p:cNvPr id="16" name="مستطيل 15">
            <a:extLst xmlns:a="http://schemas.openxmlformats.org/drawingml/2006/main">
              <a:ext uri="{FF2B5EF4-FFF2-40B4-BE49-F238E27FC236}">
                <a16:creationId xmlns:a16="http://schemas.microsoft.com/office/drawing/2014/main" id="{8039EB05-E0D3-44DF-AAE6-608D363ADC00}"/>
              </a:ext>
            </a:extLst>
          </p:cNvPr>
          <p:cNvSpPr>
            <a:spLocks xmlns:a="http://schemas.openxmlformats.org/drawingml/2006/main" noGrp="1"/>
          </p:cNvSpPr>
          <p:nvPr/>
        </p:nvSpPr>
        <p:spPr>
          <a:xfrm xmlns:a="http://schemas.openxmlformats.org/drawingml/2006/main">
            <a:off x="685800" y="3733800"/>
            <a:ext cx="5029200" cy="135255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17" name="مستطيل 16">
            <a:extLst xmlns:a="http://schemas.openxmlformats.org/drawingml/2006/main">
              <a:ext uri="{FF2B5EF4-FFF2-40B4-BE49-F238E27FC236}">
                <a16:creationId xmlns:a16="http://schemas.microsoft.com/office/drawing/2014/main" id="{54EA5333-60BF-4B82-8ED6-29CA255D13CB}"/>
              </a:ext>
            </a:extLst>
          </p:cNvPr>
          <p:cNvSpPr>
            <a:spLocks xmlns:a="http://schemas.openxmlformats.org/drawingml/2006/main" noGrp="1"/>
          </p:cNvSpPr>
          <p:nvPr/>
        </p:nvSpPr>
        <p:spPr>
          <a:xfrm xmlns:a="http://schemas.openxmlformats.org/drawingml/2006/main">
            <a:off x="914400" y="3924300"/>
            <a:ext cx="4572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‏تطبيقيًا</a:t>
            </a:r>
          </a:p>
        </p:txBody>
      </p:sp>
      <p:sp>
        <p:nvSpPr>
          <p:cNvPr id="18" name="مستطيل 17">
            <a:extLst xmlns:a="http://schemas.openxmlformats.org/drawingml/2006/main">
              <a:ext uri="{FF2B5EF4-FFF2-40B4-BE49-F238E27FC236}">
                <a16:creationId xmlns:a16="http://schemas.microsoft.com/office/drawing/2014/main" id="{E82866AF-00B3-43B1-B04E-C7D037384AC0}"/>
              </a:ext>
            </a:extLst>
          </p:cNvPr>
          <p:cNvSpPr>
            <a:spLocks xmlns:a="http://schemas.openxmlformats.org/drawingml/2006/main" noGrp="1"/>
          </p:cNvSpPr>
          <p:nvPr/>
        </p:nvSpPr>
        <p:spPr>
          <a:xfrm xmlns:a="http://schemas.openxmlformats.org/drawingml/2006/main">
            <a:off x="914400" y="4419600"/>
            <a:ext cx="4572000" cy="552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‏تقديم نموذج للمؤسسات القرآنية لإدارة المسارات وقياس الأداء وتحسين المتابعة.</a:t>
            </a:r>
          </a:p>
        </p:txBody>
      </p:sp>
      <p:pic>
        <p:nvPicPr>
          <p:cNvPr id="39" name="Graphic 21"/>
          <p:cNvPicPr>
            <a:picLocks xmlns:a="http://schemas.openxmlformats.org/drawingml/2006/main" noChangeAspect="1"/>
          </p:cNvPicPr>
          <p:nvPr/>
        </p:nvPicPr>
        <p:blipFill rotWithShape="1">
          <a:blip xmlns:r="http://schemas.openxmlformats.org/officeDocument/2006/relationships" xmlns:a="http://schemas.openxmlformats.org/drawingml/2006/main" r:embed="R013e19e2373c4829">
            <a:clrChange>
              <a:clrFrom>
                <a:srgbClr val="FFFFFF"/>
              </a:clrFrom>
              <a:clrTo>
                <a:srgbClr val="FFFFFF">
                  <a:alpha val="0"/>
                </a:srgbClr>
              </a:clrTo>
            </a:clrChange>
          </a:blip>
          <a:srcRect xmlns:a="http://schemas.openxmlformats.org/drawingml/2006/main" l="0" t="27877" r="0" b="25429"/>
          <a:stretch xmlns:a="http://schemas.openxmlformats.org/drawingml/2006/main">
            <a:fillRect l="0" t="0" r="0" b="0"/>
          </a:stretch>
        </p:blipFill>
        <p:spPr>
          <a:xfrm xmlns:a="http://schemas.openxmlformats.org/drawingml/2006/main">
            <a:off x="10234473" y="89463"/>
            <a:ext cx="1320569" cy="616615"/>
          </a:xfrm>
          <a:prstGeom xmlns:a="http://schemas.openxmlformats.org/drawingml/2006/main" prst="rect">
            <a:avLst/>
          </a:prstGeom>
        </p:spPr>
      </p:pic>
    </p:spTree>
    <p:extLst>
      <p:ext uri="{BB962C8B-B14F-4D97-AF65-F5344CB8AC3E}">
        <p14:creationId xmlns:p14="http://schemas.microsoft.com/office/powerpoint/2010/main" val="1544343936"/>
      </p:ext>
    </p:extLst>
  </p:cSld>
</p:sld>
</file>

<file path=ppt/slides/slide6.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23" name="مستطيل 22">
            <a:extLst xmlns:a="http://schemas.openxmlformats.org/drawingml/2006/main">
              <a:ext uri="{FF2B5EF4-FFF2-40B4-BE49-F238E27FC236}">
                <a16:creationId xmlns:a16="http://schemas.microsoft.com/office/drawing/2014/main" id="{DC3E2C5D-B6E3-432C-A831-0DC373AEEB3D}"/>
              </a:ext>
            </a:extLst>
          </p:cNvPr>
          <p:cNvSpPr>
            <a:spLocks xmlns:a="http://schemas.openxmlformats.org/drawingml/2006/main" noGrp="1"/>
          </p:cNvSpPr>
          <p:nvPr/>
        </p:nvSpPr>
        <p:spPr>
          <a:xfrm xmlns:a="http://schemas.openxmlformats.org/drawingml/2006/main">
            <a:off x="685800" y="285750"/>
            <a:ext cx="4095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l">
              <a:buNone/>
              <a:defRPr sz="1125" b="1">
                <a:solidFill>
                  <a:srgbClr val="53606A"/>
                </a:solidFill>
                <a:latin typeface="DejaVu Sans"/>
                <a:ea typeface="DejaVu Sans"/>
                <a:cs typeface="DejaVu Sans"/>
              </a:defRPr>
            </a:pPr>
            <a:r>
              <a:rPr sz="1125" b="1">
                <a:solidFill>
                  <a:srgbClr val="53606A"/>
                </a:solidFill>
                <a:latin typeface="DejaVu Sans"/>
                <a:ea typeface="DejaVu Sans"/>
                <a:cs typeface="DejaVu Sans"/>
              </a:rPr>
              <a:t>‏مناقشة رسالة الماجستير</a:t>
            </a:r>
          </a:p>
        </p:txBody>
      </p:sp>
      <p:sp>
        <p:nvSpPr>
          <p:cNvPr id="2" name="مستطيل 1">
            <a:extLst xmlns:a="http://schemas.openxmlformats.org/drawingml/2006/main">
              <a:ext uri="{FF2B5EF4-FFF2-40B4-BE49-F238E27FC236}">
                <a16:creationId xmlns:a16="http://schemas.microsoft.com/office/drawing/2014/main" id="{BD0ACF16-5C48-4628-94F7-325802968E78}"/>
              </a:ext>
            </a:extLst>
          </p:cNvPr>
          <p:cNvSpPr>
            <a:spLocks xmlns:a="http://schemas.openxmlformats.org/drawingml/2006/main" noGrp="1"/>
          </p:cNvSpPr>
          <p:nvPr/>
        </p:nvSpPr>
        <p:spPr>
          <a:xfrm xmlns:a="http://schemas.openxmlformats.org/drawingml/2006/main">
            <a:off x="685800" y="666750"/>
            <a:ext cx="10820400" cy="38100"/>
          </a:xfrm>
          <a:prstGeom xmlns:a="http://schemas.openxmlformats.org/drawingml/2006/main" prst="rect">
            <a:avLst/>
          </a:prstGeom>
          <a:solidFill xmlns:a="http://schemas.openxmlformats.org/drawingml/2006/main">
            <a:srgbClr val="3D8DFF"/>
          </a:solidFill>
          <a:ln xmlns:a="http://schemas.openxmlformats.org/drawingml/2006/main" w="0">
            <a:solidFill>
              <a:srgbClr val="3D8DFF"/>
            </a:solidFill>
            <a:prstDash val="solid"/>
          </a:ln>
        </p:spPr>
      </p:sp>
      <p:sp>
        <p:nvSpPr>
          <p:cNvPr id="3" name="مستطيل 2">
            <a:extLst xmlns:a="http://schemas.openxmlformats.org/drawingml/2006/main">
              <a:ext uri="{FF2B5EF4-FFF2-40B4-BE49-F238E27FC236}">
                <a16:creationId xmlns:a16="http://schemas.microsoft.com/office/drawing/2014/main" id="{93E10CC9-4D55-4809-9BCC-FB3A413184D0}"/>
              </a:ext>
            </a:extLst>
          </p:cNvPr>
          <p:cNvSpPr>
            <a:spLocks xmlns:a="http://schemas.openxmlformats.org/drawingml/2006/main" noGrp="1"/>
          </p:cNvSpPr>
          <p:nvPr/>
        </p:nvSpPr>
        <p:spPr>
          <a:xfrm xmlns:a="http://schemas.openxmlformats.org/drawingml/2006/main">
            <a:off x="685800" y="838200"/>
            <a:ext cx="1082040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5326"/>
          </a:bodyPr>
          <a:lstStyle xmlns:a="http://schemas.openxmlformats.org/drawingml/2006/main"/>
          <a:p xmlns:a="http://schemas.openxmlformats.org/drawingml/2006/main">
            <a:pPr algn="r">
              <a:buNone/>
              <a:defRPr sz="3600" b="1">
                <a:solidFill>
                  <a:srgbClr val="101820"/>
                </a:solidFill>
                <a:latin typeface="DejaVu Sans"/>
                <a:ea typeface="DejaVu Sans"/>
                <a:cs typeface="DejaVu Sans"/>
              </a:defRPr>
            </a:pPr>
            <a:r>
              <a:rPr sz="3600" b="1">
                <a:solidFill>
                  <a:srgbClr val="101820"/>
                </a:solidFill>
                <a:latin typeface="DejaVu Sans"/>
                <a:ea typeface="DejaVu Sans"/>
                <a:cs typeface="DejaVu Sans"/>
              </a:rPr>
              <a:t>‏الفروض تربط خصائص الإدارة الرقمية بجودة المخرجات</a:t>
            </a:r>
          </a:p>
        </p:txBody>
      </p:sp>
      <p:sp>
        <p:nvSpPr>
          <p:cNvPr id="4" name="مستطيل 3">
            <a:extLst xmlns:a="http://schemas.openxmlformats.org/drawingml/2006/main">
              <a:ext uri="{FF2B5EF4-FFF2-40B4-BE49-F238E27FC236}">
                <a16:creationId xmlns:a16="http://schemas.microsoft.com/office/drawing/2014/main" id="{C0D2371A-5776-4891-B6C6-B9945267C930}"/>
              </a:ext>
            </a:extLst>
          </p:cNvPr>
          <p:cNvSpPr>
            <a:spLocks xmlns:a="http://schemas.openxmlformats.org/drawingml/2006/main" noGrp="1"/>
          </p:cNvSpPr>
          <p:nvPr/>
        </p:nvSpPr>
        <p:spPr>
          <a:xfrm xmlns:a="http://schemas.openxmlformats.org/drawingml/2006/main">
            <a:off x="10953750" y="6457950"/>
            <a:ext cx="5524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975" b="0">
                <a:solidFill>
                  <a:srgbClr val="53606A"/>
                </a:solidFill>
                <a:latin typeface="DejaVu Sans"/>
                <a:ea typeface="DejaVu Sans"/>
                <a:cs typeface="DejaVu Sans"/>
              </a:defRPr>
            </a:pPr>
            <a:r>
              <a:rPr sz="975" b="0">
                <a:solidFill>
                  <a:srgbClr val="53606A"/>
                </a:solidFill>
                <a:latin typeface="DejaVu Sans"/>
                <a:ea typeface="DejaVu Sans"/>
                <a:cs typeface="DejaVu Sans"/>
              </a:rPr>
              <a:t>‏6</a:t>
            </a:r>
          </a:p>
        </p:txBody>
      </p:sp>
      <p:sp>
        <p:nvSpPr>
          <p:cNvPr id="5" name="شكل بيضاوي 4">
            <a:extLst xmlns:a="http://schemas.openxmlformats.org/drawingml/2006/main">
              <a:ext uri="{FF2B5EF4-FFF2-40B4-BE49-F238E27FC236}">
                <a16:creationId xmlns:a16="http://schemas.microsoft.com/office/drawing/2014/main" id="{F952DC7F-7308-4B6D-A564-E7CAE1A5838A}"/>
              </a:ext>
            </a:extLst>
          </p:cNvPr>
          <p:cNvSpPr>
            <a:spLocks xmlns:a="http://schemas.openxmlformats.org/drawingml/2006/main" noGrp="1"/>
          </p:cNvSpPr>
          <p:nvPr/>
        </p:nvSpPr>
        <p:spPr>
          <a:xfrm xmlns:a="http://schemas.openxmlformats.org/drawingml/2006/main">
            <a:off x="11334750" y="1819275"/>
            <a:ext cx="85725" cy="85725"/>
          </a:xfrm>
          <a:prstGeom xmlns:a="http://schemas.openxmlformats.org/drawingml/2006/main" prst="ellipse">
            <a:avLst/>
          </a:prstGeom>
          <a:solidFill xmlns:a="http://schemas.openxmlformats.org/drawingml/2006/main">
            <a:srgbClr val="3D8DFF"/>
          </a:solidFill>
          <a:ln xmlns:a="http://schemas.openxmlformats.org/drawingml/2006/main" w="0">
            <a:noFill/>
            <a:prstDash val="solid"/>
          </a:ln>
        </p:spPr>
      </p:sp>
      <p:sp>
        <p:nvSpPr>
          <p:cNvPr id="6" name="مستطيل 5">
            <a:extLst xmlns:a="http://schemas.openxmlformats.org/drawingml/2006/main">
              <a:ext uri="{FF2B5EF4-FFF2-40B4-BE49-F238E27FC236}">
                <a16:creationId xmlns:a16="http://schemas.microsoft.com/office/drawing/2014/main" id="{4124CFF1-9ED3-4527-9062-96747B05B8CE}"/>
              </a:ext>
            </a:extLst>
          </p:cNvPr>
          <p:cNvSpPr>
            <a:spLocks xmlns:a="http://schemas.openxmlformats.org/drawingml/2006/main" noGrp="1"/>
          </p:cNvSpPr>
          <p:nvPr/>
        </p:nvSpPr>
        <p:spPr>
          <a:xfrm xmlns:a="http://schemas.openxmlformats.org/drawingml/2006/main">
            <a:off x="6096000" y="1714500"/>
            <a:ext cx="5105400" cy="8048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650" b="0">
                <a:solidFill>
                  <a:srgbClr val="101820"/>
                </a:solidFill>
                <a:latin typeface="DejaVu Sans"/>
                <a:ea typeface="DejaVu Sans"/>
                <a:cs typeface="DejaVu Sans"/>
              </a:defRPr>
            </a:pPr>
            <a:r>
              <a:rPr sz="1650" b="0">
                <a:solidFill>
                  <a:srgbClr val="101820"/>
                </a:solidFill>
                <a:latin typeface="DejaVu Sans"/>
                <a:ea typeface="DejaVu Sans"/>
                <a:cs typeface="DejaVu Sans"/>
              </a:rPr>
              <a:t>‏علاقة إيجابية بين المسارات التعليمية وكفاءة الجلسات.</a:t>
            </a:r>
          </a:p>
        </p:txBody>
      </p:sp>
      <p:sp>
        <p:nvSpPr>
          <p:cNvPr id="7" name="شكل بيضاوي 6">
            <a:extLst xmlns:a="http://schemas.openxmlformats.org/drawingml/2006/main">
              <a:ext uri="{FF2B5EF4-FFF2-40B4-BE49-F238E27FC236}">
                <a16:creationId xmlns:a16="http://schemas.microsoft.com/office/drawing/2014/main" id="{DE44CBAF-94F0-4034-A3EB-900185E6903D}"/>
              </a:ext>
            </a:extLst>
          </p:cNvPr>
          <p:cNvSpPr>
            <a:spLocks xmlns:a="http://schemas.openxmlformats.org/drawingml/2006/main" noGrp="1"/>
          </p:cNvSpPr>
          <p:nvPr/>
        </p:nvSpPr>
        <p:spPr>
          <a:xfrm xmlns:a="http://schemas.openxmlformats.org/drawingml/2006/main">
            <a:off x="11334750" y="2757488"/>
            <a:ext cx="85725" cy="85725"/>
          </a:xfrm>
          <a:prstGeom xmlns:a="http://schemas.openxmlformats.org/drawingml/2006/main" prst="ellipse">
            <a:avLst/>
          </a:prstGeom>
          <a:solidFill xmlns:a="http://schemas.openxmlformats.org/drawingml/2006/main">
            <a:srgbClr val="3D8DFF"/>
          </a:solidFill>
          <a:ln xmlns:a="http://schemas.openxmlformats.org/drawingml/2006/main" w="0">
            <a:noFill/>
            <a:prstDash val="solid"/>
          </a:ln>
        </p:spPr>
      </p:sp>
      <p:sp>
        <p:nvSpPr>
          <p:cNvPr id="8" name="مستطيل 7">
            <a:extLst xmlns:a="http://schemas.openxmlformats.org/drawingml/2006/main">
              <a:ext uri="{FF2B5EF4-FFF2-40B4-BE49-F238E27FC236}">
                <a16:creationId xmlns:a16="http://schemas.microsoft.com/office/drawing/2014/main" id="{DC8D6784-500C-4C1D-91A8-996158BDD174}"/>
              </a:ext>
            </a:extLst>
          </p:cNvPr>
          <p:cNvSpPr>
            <a:spLocks xmlns:a="http://schemas.openxmlformats.org/drawingml/2006/main" noGrp="1"/>
          </p:cNvSpPr>
          <p:nvPr/>
        </p:nvSpPr>
        <p:spPr>
          <a:xfrm xmlns:a="http://schemas.openxmlformats.org/drawingml/2006/main">
            <a:off x="6096000" y="2652713"/>
            <a:ext cx="5105400" cy="8048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650" b="0">
                <a:solidFill>
                  <a:srgbClr val="101820"/>
                </a:solidFill>
                <a:latin typeface="DejaVu Sans"/>
                <a:ea typeface="DejaVu Sans"/>
                <a:cs typeface="DejaVu Sans"/>
              </a:defRPr>
            </a:pPr>
            <a:r>
              <a:rPr sz="1650" b="0">
                <a:solidFill>
                  <a:srgbClr val="101820"/>
                </a:solidFill>
                <a:latin typeface="DejaVu Sans"/>
                <a:ea typeface="DejaVu Sans"/>
                <a:cs typeface="DejaVu Sans"/>
              </a:rPr>
              <a:t>‏إسهام لوحات التحكم والتقارير في انضباط المتابعة.</a:t>
            </a:r>
          </a:p>
        </p:txBody>
      </p:sp>
      <p:sp>
        <p:nvSpPr>
          <p:cNvPr id="9" name="شكل بيضاوي 8">
            <a:extLst xmlns:a="http://schemas.openxmlformats.org/drawingml/2006/main">
              <a:ext uri="{FF2B5EF4-FFF2-40B4-BE49-F238E27FC236}">
                <a16:creationId xmlns:a16="http://schemas.microsoft.com/office/drawing/2014/main" id="{24775F5B-E717-4BFE-B5A6-79E644EBCADF}"/>
              </a:ext>
            </a:extLst>
          </p:cNvPr>
          <p:cNvSpPr>
            <a:spLocks xmlns:a="http://schemas.openxmlformats.org/drawingml/2006/main" noGrp="1"/>
          </p:cNvSpPr>
          <p:nvPr/>
        </p:nvSpPr>
        <p:spPr>
          <a:xfrm xmlns:a="http://schemas.openxmlformats.org/drawingml/2006/main">
            <a:off x="11334750" y="3695700"/>
            <a:ext cx="85725" cy="85725"/>
          </a:xfrm>
          <a:prstGeom xmlns:a="http://schemas.openxmlformats.org/drawingml/2006/main" prst="ellipse">
            <a:avLst/>
          </a:prstGeom>
          <a:solidFill xmlns:a="http://schemas.openxmlformats.org/drawingml/2006/main">
            <a:srgbClr val="3D8DFF"/>
          </a:solidFill>
          <a:ln xmlns:a="http://schemas.openxmlformats.org/drawingml/2006/main" w="0">
            <a:noFill/>
            <a:prstDash val="solid"/>
          </a:ln>
        </p:spPr>
      </p:sp>
      <p:sp>
        <p:nvSpPr>
          <p:cNvPr id="10" name="مستطيل 9">
            <a:extLst xmlns:a="http://schemas.openxmlformats.org/drawingml/2006/main">
              <a:ext uri="{FF2B5EF4-FFF2-40B4-BE49-F238E27FC236}">
                <a16:creationId xmlns:a16="http://schemas.microsoft.com/office/drawing/2014/main" id="{FE6F21E8-7F2E-4C08-99A0-C9239114BF23}"/>
              </a:ext>
            </a:extLst>
          </p:cNvPr>
          <p:cNvSpPr>
            <a:spLocks xmlns:a="http://schemas.openxmlformats.org/drawingml/2006/main" noGrp="1"/>
          </p:cNvSpPr>
          <p:nvPr/>
        </p:nvSpPr>
        <p:spPr>
          <a:xfrm xmlns:a="http://schemas.openxmlformats.org/drawingml/2006/main">
            <a:off x="6096000" y="3590925"/>
            <a:ext cx="5105400" cy="8048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650" b="0">
                <a:solidFill>
                  <a:srgbClr val="101820"/>
                </a:solidFill>
                <a:latin typeface="DejaVu Sans"/>
                <a:ea typeface="DejaVu Sans"/>
                <a:cs typeface="DejaVu Sans"/>
              </a:defRPr>
            </a:pPr>
            <a:r>
              <a:rPr sz="1650" b="0">
                <a:solidFill>
                  <a:srgbClr val="101820"/>
                </a:solidFill>
                <a:latin typeface="DejaVu Sans"/>
                <a:ea typeface="DejaVu Sans"/>
                <a:cs typeface="DejaVu Sans"/>
              </a:rPr>
              <a:t>‏فروق في جودة المخرجات لصالح البيئة التعليمية المخصصة.</a:t>
            </a:r>
          </a:p>
        </p:txBody>
      </p:sp>
      <p:sp>
        <p:nvSpPr>
          <p:cNvPr id="11" name="شكل بيضاوي 10">
            <a:extLst xmlns:a="http://schemas.openxmlformats.org/drawingml/2006/main">
              <a:ext uri="{FF2B5EF4-FFF2-40B4-BE49-F238E27FC236}">
                <a16:creationId xmlns:a16="http://schemas.microsoft.com/office/drawing/2014/main" id="{2AA6B5F2-9936-42AE-B55D-FFD0D597959A}"/>
              </a:ext>
            </a:extLst>
          </p:cNvPr>
          <p:cNvSpPr>
            <a:spLocks xmlns:a="http://schemas.openxmlformats.org/drawingml/2006/main" noGrp="1"/>
          </p:cNvSpPr>
          <p:nvPr/>
        </p:nvSpPr>
        <p:spPr>
          <a:xfrm xmlns:a="http://schemas.openxmlformats.org/drawingml/2006/main">
            <a:off x="11334750" y="4633913"/>
            <a:ext cx="85725" cy="85725"/>
          </a:xfrm>
          <a:prstGeom xmlns:a="http://schemas.openxmlformats.org/drawingml/2006/main" prst="ellipse">
            <a:avLst/>
          </a:prstGeom>
          <a:solidFill xmlns:a="http://schemas.openxmlformats.org/drawingml/2006/main">
            <a:srgbClr val="3D8DFF"/>
          </a:solidFill>
          <a:ln xmlns:a="http://schemas.openxmlformats.org/drawingml/2006/main" w="0">
            <a:noFill/>
            <a:prstDash val="solid"/>
          </a:ln>
        </p:spPr>
      </p:sp>
      <p:sp>
        <p:nvSpPr>
          <p:cNvPr id="12" name="مستطيل 11">
            <a:extLst xmlns:a="http://schemas.openxmlformats.org/drawingml/2006/main">
              <a:ext uri="{FF2B5EF4-FFF2-40B4-BE49-F238E27FC236}">
                <a16:creationId xmlns:a16="http://schemas.microsoft.com/office/drawing/2014/main" id="{7D0D01EF-2690-4886-B46A-2EF112E9C029}"/>
              </a:ext>
            </a:extLst>
          </p:cNvPr>
          <p:cNvSpPr>
            <a:spLocks xmlns:a="http://schemas.openxmlformats.org/drawingml/2006/main" noGrp="1"/>
          </p:cNvSpPr>
          <p:nvPr/>
        </p:nvSpPr>
        <p:spPr>
          <a:xfrm xmlns:a="http://schemas.openxmlformats.org/drawingml/2006/main">
            <a:off x="6096000" y="4529138"/>
            <a:ext cx="5105400" cy="804863"/>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650" b="0">
                <a:solidFill>
                  <a:srgbClr val="101820"/>
                </a:solidFill>
                <a:latin typeface="DejaVu Sans"/>
                <a:ea typeface="DejaVu Sans"/>
                <a:cs typeface="DejaVu Sans"/>
              </a:defRPr>
            </a:pPr>
            <a:r>
              <a:rPr sz="1650" b="0">
                <a:solidFill>
                  <a:srgbClr val="101820"/>
                </a:solidFill>
                <a:latin typeface="DejaVu Sans"/>
                <a:ea typeface="DejaVu Sans"/>
                <a:cs typeface="DejaVu Sans"/>
              </a:rPr>
              <a:t>‏تزايد الفاعلية مع ارتفاع تفاعل المشرفين والمعلمين تقنيًا.</a:t>
            </a:r>
          </a:p>
        </p:txBody>
      </p:sp>
      <p:sp>
        <p:nvSpPr>
          <p:cNvPr id="13" name="مستطيل 12">
            <a:extLst xmlns:a="http://schemas.openxmlformats.org/drawingml/2006/main">
              <a:ext uri="{FF2B5EF4-FFF2-40B4-BE49-F238E27FC236}">
                <a16:creationId xmlns:a16="http://schemas.microsoft.com/office/drawing/2014/main" id="{FC884EB6-A5B0-4156-90E0-78878BDD9809}"/>
              </a:ext>
            </a:extLst>
          </p:cNvPr>
          <p:cNvSpPr>
            <a:spLocks xmlns:a="http://schemas.openxmlformats.org/drawingml/2006/main" noGrp="1"/>
          </p:cNvSpPr>
          <p:nvPr/>
        </p:nvSpPr>
        <p:spPr>
          <a:xfrm xmlns:a="http://schemas.openxmlformats.org/drawingml/2006/main">
            <a:off x="685800" y="1695450"/>
            <a:ext cx="4762500" cy="419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2100" b="1">
                <a:solidFill>
                  <a:srgbClr val="101820"/>
                </a:solidFill>
                <a:latin typeface="DejaVu Sans"/>
                <a:ea typeface="DejaVu Sans"/>
                <a:cs typeface="DejaVu Sans"/>
              </a:defRPr>
            </a:pPr>
            <a:r>
              <a:rPr sz="2100" b="1">
                <a:solidFill>
                  <a:srgbClr val="101820"/>
                </a:solidFill>
                <a:latin typeface="DejaVu Sans"/>
                <a:ea typeface="DejaVu Sans"/>
                <a:cs typeface="DejaVu Sans"/>
              </a:rPr>
              <a:t>‏حدود الدراسة</a:t>
            </a:r>
          </a:p>
        </p:txBody>
      </p:sp>
      <p:sp>
        <p:nvSpPr>
          <p:cNvPr id="14" name="مستطيل 13">
            <a:extLst xmlns:a="http://schemas.openxmlformats.org/drawingml/2006/main">
              <a:ext uri="{FF2B5EF4-FFF2-40B4-BE49-F238E27FC236}">
                <a16:creationId xmlns:a16="http://schemas.microsoft.com/office/drawing/2014/main" id="{A8F38496-2215-460A-8ABE-3398425E72AC}"/>
              </a:ext>
            </a:extLst>
          </p:cNvPr>
          <p:cNvSpPr>
            <a:spLocks xmlns:a="http://schemas.openxmlformats.org/drawingml/2006/main" noGrp="1"/>
          </p:cNvSpPr>
          <p:nvPr/>
        </p:nvSpPr>
        <p:spPr>
          <a:xfrm xmlns:a="http://schemas.openxmlformats.org/drawingml/2006/main">
            <a:off x="685800" y="2266950"/>
            <a:ext cx="4762500" cy="95250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15" name="مستطيل 14">
            <a:extLst xmlns:a="http://schemas.openxmlformats.org/drawingml/2006/main">
              <a:ext uri="{FF2B5EF4-FFF2-40B4-BE49-F238E27FC236}">
                <a16:creationId xmlns:a16="http://schemas.microsoft.com/office/drawing/2014/main" id="{AB9B8E84-A8EA-4043-A869-CFD7AADF88AF}"/>
              </a:ext>
            </a:extLst>
          </p:cNvPr>
          <p:cNvSpPr>
            <a:spLocks xmlns:a="http://schemas.openxmlformats.org/drawingml/2006/main" noGrp="1"/>
          </p:cNvSpPr>
          <p:nvPr/>
        </p:nvSpPr>
        <p:spPr>
          <a:xfrm xmlns:a="http://schemas.openxmlformats.org/drawingml/2006/main">
            <a:off x="914400" y="2362200"/>
            <a:ext cx="43053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5238"/>
          </a:bodyPr>
          <a:lstStyle xmlns:a="http://schemas.openxmlformats.org/drawingml/2006/main"/>
          <a:p xmlns:a="http://schemas.openxmlformats.org/drawingml/2006/main">
            <a:pPr algn="r">
              <a:buNone/>
              <a:defRPr sz="1575" b="1">
                <a:solidFill>
                  <a:srgbClr val="101820"/>
                </a:solidFill>
                <a:latin typeface="DejaVu Sans"/>
                <a:ea typeface="DejaVu Sans"/>
                <a:cs typeface="DejaVu Sans"/>
              </a:defRPr>
            </a:pPr>
            <a:r>
              <a:rPr sz="1575" b="1">
                <a:solidFill>
                  <a:srgbClr val="101820"/>
                </a:solidFill>
                <a:latin typeface="DejaVu Sans"/>
                <a:ea typeface="DejaVu Sans"/>
                <a:cs typeface="DejaVu Sans"/>
              </a:rPr>
              <a:t>‏موضوعيًا</a:t>
            </a:r>
          </a:p>
        </p:txBody>
      </p:sp>
      <p:sp>
        <p:nvSpPr>
          <p:cNvPr id="16" name="مستطيل 15">
            <a:extLst xmlns:a="http://schemas.openxmlformats.org/drawingml/2006/main">
              <a:ext uri="{FF2B5EF4-FFF2-40B4-BE49-F238E27FC236}">
                <a16:creationId xmlns:a16="http://schemas.microsoft.com/office/drawing/2014/main" id="{8C97F9C3-74D1-4FF3-8BB9-4CDC4A60F132}"/>
              </a:ext>
            </a:extLst>
          </p:cNvPr>
          <p:cNvSpPr>
            <a:spLocks xmlns:a="http://schemas.openxmlformats.org/drawingml/2006/main" noGrp="1"/>
          </p:cNvSpPr>
          <p:nvPr/>
        </p:nvSpPr>
        <p:spPr>
          <a:xfrm xmlns:a="http://schemas.openxmlformats.org/drawingml/2006/main">
            <a:off x="914400" y="2667000"/>
            <a:ext cx="4305300" cy="438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5560"/>
          </a:bodyPr>
          <a:lstStyle xmlns:a="http://schemas.openxmlformats.org/drawingml/2006/main"/>
          <a:p xmlns:a="http://schemas.openxmlformats.org/drawingml/2006/main">
            <a:pPr algn="r">
              <a:buNone/>
              <a:defRPr sz="1425" b="0">
                <a:solidFill>
                  <a:srgbClr val="53606A"/>
                </a:solidFill>
                <a:latin typeface="DejaVu Sans"/>
                <a:ea typeface="DejaVu Sans"/>
                <a:cs typeface="DejaVu Sans"/>
              </a:defRPr>
            </a:pPr>
            <a:r>
              <a:rPr sz="1425" b="0">
                <a:solidFill>
                  <a:srgbClr val="53606A"/>
                </a:solidFill>
                <a:latin typeface="DejaVu Sans"/>
                <a:ea typeface="DejaVu Sans"/>
                <a:cs typeface="DejaVu Sans"/>
              </a:rPr>
              <a:t>‏خصائص تطبيق القرآن مباشر ذات الطابع الإداري والتعليمي.</a:t>
            </a:r>
          </a:p>
        </p:txBody>
      </p:sp>
      <p:sp>
        <p:nvSpPr>
          <p:cNvPr id="17" name="مستطيل 16">
            <a:extLst xmlns:a="http://schemas.openxmlformats.org/drawingml/2006/main">
              <a:ext uri="{FF2B5EF4-FFF2-40B4-BE49-F238E27FC236}">
                <a16:creationId xmlns:a16="http://schemas.microsoft.com/office/drawing/2014/main" id="{2C105E08-1255-45F0-B5A4-9DC164833417}"/>
              </a:ext>
            </a:extLst>
          </p:cNvPr>
          <p:cNvSpPr>
            <a:spLocks xmlns:a="http://schemas.openxmlformats.org/drawingml/2006/main" noGrp="1"/>
          </p:cNvSpPr>
          <p:nvPr/>
        </p:nvSpPr>
        <p:spPr>
          <a:xfrm xmlns:a="http://schemas.openxmlformats.org/drawingml/2006/main">
            <a:off x="685800" y="3352800"/>
            <a:ext cx="4762500" cy="110490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18" name="مستطيل 17">
            <a:extLst xmlns:a="http://schemas.openxmlformats.org/drawingml/2006/main">
              <a:ext uri="{FF2B5EF4-FFF2-40B4-BE49-F238E27FC236}">
                <a16:creationId xmlns:a16="http://schemas.microsoft.com/office/drawing/2014/main" id="{B32030B0-D177-40B3-A2C8-AB220B0585CE}"/>
              </a:ext>
            </a:extLst>
          </p:cNvPr>
          <p:cNvSpPr>
            <a:spLocks xmlns:a="http://schemas.openxmlformats.org/drawingml/2006/main" noGrp="1"/>
          </p:cNvSpPr>
          <p:nvPr/>
        </p:nvSpPr>
        <p:spPr>
          <a:xfrm xmlns:a="http://schemas.openxmlformats.org/drawingml/2006/main">
            <a:off x="914400" y="3448050"/>
            <a:ext cx="43053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5238"/>
          </a:bodyPr>
          <a:lstStyle xmlns:a="http://schemas.openxmlformats.org/drawingml/2006/main"/>
          <a:p xmlns:a="http://schemas.openxmlformats.org/drawingml/2006/main">
            <a:pPr algn="r">
              <a:buNone/>
              <a:defRPr sz="1575" b="1">
                <a:solidFill>
                  <a:srgbClr val="101820"/>
                </a:solidFill>
                <a:latin typeface="DejaVu Sans"/>
                <a:ea typeface="DejaVu Sans"/>
                <a:cs typeface="DejaVu Sans"/>
              </a:defRPr>
            </a:pPr>
            <a:r>
              <a:rPr sz="1575" b="1">
                <a:solidFill>
                  <a:srgbClr val="101820"/>
                </a:solidFill>
                <a:latin typeface="DejaVu Sans"/>
                <a:ea typeface="DejaVu Sans"/>
                <a:cs typeface="DejaVu Sans"/>
              </a:rPr>
              <a:t>‏بشريًا ومكانيًا</a:t>
            </a:r>
          </a:p>
        </p:txBody>
      </p:sp>
      <p:sp>
        <p:nvSpPr>
          <p:cNvPr id="19" name="مستطيل 18">
            <a:extLst xmlns:a="http://schemas.openxmlformats.org/drawingml/2006/main">
              <a:ext uri="{FF2B5EF4-FFF2-40B4-BE49-F238E27FC236}">
                <a16:creationId xmlns:a16="http://schemas.microsoft.com/office/drawing/2014/main" id="{17D757AA-101A-4CB8-ADB5-4BD98B5B3C00}"/>
              </a:ext>
            </a:extLst>
          </p:cNvPr>
          <p:cNvSpPr>
            <a:spLocks xmlns:a="http://schemas.openxmlformats.org/drawingml/2006/main" noGrp="1"/>
          </p:cNvSpPr>
          <p:nvPr/>
        </p:nvSpPr>
        <p:spPr>
          <a:xfrm xmlns:a="http://schemas.openxmlformats.org/drawingml/2006/main">
            <a:off x="914400" y="3752850"/>
            <a:ext cx="4305300" cy="590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425" b="0">
                <a:solidFill>
                  <a:srgbClr val="53606A"/>
                </a:solidFill>
                <a:latin typeface="DejaVu Sans"/>
                <a:ea typeface="DejaVu Sans"/>
                <a:cs typeface="DejaVu Sans"/>
              </a:defRPr>
            </a:pPr>
            <a:r>
              <a:rPr sz="1425" b="0">
                <a:solidFill>
                  <a:srgbClr val="53606A"/>
                </a:solidFill>
                <a:latin typeface="DejaVu Sans"/>
                <a:ea typeface="DejaVu Sans"/>
                <a:cs typeface="DejaVu Sans"/>
              </a:rPr>
              <a:t>‏معلمون ومشرفون وطلاب وإداريون في جهات سعودية تستخدم نظام المسارات.</a:t>
            </a:r>
          </a:p>
        </p:txBody>
      </p:sp>
      <p:sp>
        <p:nvSpPr>
          <p:cNvPr id="20" name="مستطيل 19">
            <a:extLst xmlns:a="http://schemas.openxmlformats.org/drawingml/2006/main">
              <a:ext uri="{FF2B5EF4-FFF2-40B4-BE49-F238E27FC236}">
                <a16:creationId xmlns:a16="http://schemas.microsoft.com/office/drawing/2014/main" id="{E92F3E89-6CD0-4A98-B275-1AC208383E1A}"/>
              </a:ext>
            </a:extLst>
          </p:cNvPr>
          <p:cNvSpPr>
            <a:spLocks xmlns:a="http://schemas.openxmlformats.org/drawingml/2006/main" noGrp="1"/>
          </p:cNvSpPr>
          <p:nvPr/>
        </p:nvSpPr>
        <p:spPr>
          <a:xfrm xmlns:a="http://schemas.openxmlformats.org/drawingml/2006/main">
            <a:off x="685800" y="4591050"/>
            <a:ext cx="4762500" cy="85725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21" name="مستطيل 20">
            <a:extLst xmlns:a="http://schemas.openxmlformats.org/drawingml/2006/main">
              <a:ext uri="{FF2B5EF4-FFF2-40B4-BE49-F238E27FC236}">
                <a16:creationId xmlns:a16="http://schemas.microsoft.com/office/drawing/2014/main" id="{886CE5D6-3400-41DD-9B4B-BC3CAFD19538}"/>
              </a:ext>
            </a:extLst>
          </p:cNvPr>
          <p:cNvSpPr>
            <a:spLocks xmlns:a="http://schemas.openxmlformats.org/drawingml/2006/main" noGrp="1"/>
          </p:cNvSpPr>
          <p:nvPr/>
        </p:nvSpPr>
        <p:spPr>
          <a:xfrm xmlns:a="http://schemas.openxmlformats.org/drawingml/2006/main">
            <a:off x="914400" y="4686300"/>
            <a:ext cx="43053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5238"/>
          </a:bodyPr>
          <a:lstStyle xmlns:a="http://schemas.openxmlformats.org/drawingml/2006/main"/>
          <a:p xmlns:a="http://schemas.openxmlformats.org/drawingml/2006/main">
            <a:pPr algn="r">
              <a:buNone/>
              <a:defRPr sz="1575" b="1">
                <a:solidFill>
                  <a:srgbClr val="101820"/>
                </a:solidFill>
                <a:latin typeface="DejaVu Sans"/>
                <a:ea typeface="DejaVu Sans"/>
                <a:cs typeface="DejaVu Sans"/>
              </a:defRPr>
            </a:pPr>
            <a:r>
              <a:rPr sz="1575" b="1">
                <a:solidFill>
                  <a:srgbClr val="101820"/>
                </a:solidFill>
                <a:latin typeface="DejaVu Sans"/>
                <a:ea typeface="DejaVu Sans"/>
                <a:cs typeface="DejaVu Sans"/>
              </a:rPr>
              <a:t>‏زمانيًا</a:t>
            </a:r>
          </a:p>
        </p:txBody>
      </p:sp>
      <p:sp>
        <p:nvSpPr>
          <p:cNvPr id="22" name="مستطيل 21">
            <a:extLst xmlns:a="http://schemas.openxmlformats.org/drawingml/2006/main">
              <a:ext uri="{FF2B5EF4-FFF2-40B4-BE49-F238E27FC236}">
                <a16:creationId xmlns:a16="http://schemas.microsoft.com/office/drawing/2014/main" id="{2C09E405-664C-4817-A707-B3DA5C044C6C}"/>
              </a:ext>
            </a:extLst>
          </p:cNvPr>
          <p:cNvSpPr>
            <a:spLocks xmlns:a="http://schemas.openxmlformats.org/drawingml/2006/main" noGrp="1"/>
          </p:cNvSpPr>
          <p:nvPr/>
        </p:nvSpPr>
        <p:spPr>
          <a:xfrm xmlns:a="http://schemas.openxmlformats.org/drawingml/2006/main">
            <a:off x="914400" y="4991100"/>
            <a:ext cx="43053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425" b="0">
                <a:solidFill>
                  <a:srgbClr val="53606A"/>
                </a:solidFill>
                <a:latin typeface="DejaVu Sans"/>
                <a:ea typeface="DejaVu Sans"/>
                <a:cs typeface="DejaVu Sans"/>
              </a:defRPr>
            </a:pPr>
            <a:r>
              <a:rPr sz="1425" b="0">
                <a:solidFill>
                  <a:srgbClr val="53606A"/>
                </a:solidFill>
                <a:latin typeface="DejaVu Sans"/>
                <a:ea typeface="DejaVu Sans"/>
                <a:cs typeface="DejaVu Sans"/>
              </a:rPr>
              <a:t>‏العام الدراسي 1447-1448هـ / عام 2026م.</a:t>
            </a:r>
          </a:p>
        </p:txBody>
      </p:sp>
      <p:pic>
        <p:nvPicPr>
          <p:cNvPr id="47" name="Graphic 21"/>
          <p:cNvPicPr>
            <a:picLocks xmlns:a="http://schemas.openxmlformats.org/drawingml/2006/main" noChangeAspect="1"/>
          </p:cNvPicPr>
          <p:nvPr/>
        </p:nvPicPr>
        <p:blipFill rotWithShape="1">
          <a:blip xmlns:r="http://schemas.openxmlformats.org/officeDocument/2006/relationships" xmlns:a="http://schemas.openxmlformats.org/drawingml/2006/main" r:embed="Raf5e56cca5204a6d">
            <a:clrChange>
              <a:clrFrom>
                <a:srgbClr val="FFFFFF"/>
              </a:clrFrom>
              <a:clrTo>
                <a:srgbClr val="FFFFFF">
                  <a:alpha val="0"/>
                </a:srgbClr>
              </a:clrTo>
            </a:clrChange>
          </a:blip>
          <a:srcRect xmlns:a="http://schemas.openxmlformats.org/drawingml/2006/main" l="0" t="27877" r="0" b="25429"/>
          <a:stretch xmlns:a="http://schemas.openxmlformats.org/drawingml/2006/main">
            <a:fillRect l="0" t="0" r="0" b="0"/>
          </a:stretch>
        </p:blipFill>
        <p:spPr>
          <a:xfrm xmlns:a="http://schemas.openxmlformats.org/drawingml/2006/main">
            <a:off x="10234473" y="89463"/>
            <a:ext cx="1320569" cy="616615"/>
          </a:xfrm>
          <a:prstGeom xmlns:a="http://schemas.openxmlformats.org/drawingml/2006/main" prst="rect">
            <a:avLst/>
          </a:prstGeom>
        </p:spPr>
      </p:pic>
    </p:spTree>
    <p:extLst>
      <p:ext uri="{BB962C8B-B14F-4D97-AF65-F5344CB8AC3E}">
        <p14:creationId xmlns:p14="http://schemas.microsoft.com/office/powerpoint/2010/main" val="1947354722"/>
      </p:ext>
    </p:extLst>
  </p:cSld>
</p:sld>
</file>

<file path=ppt/slides/slide7.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25" name="مستطيل 24">
            <a:extLst xmlns:a="http://schemas.openxmlformats.org/drawingml/2006/main">
              <a:ext uri="{FF2B5EF4-FFF2-40B4-BE49-F238E27FC236}">
                <a16:creationId xmlns:a16="http://schemas.microsoft.com/office/drawing/2014/main" id="{98D92A82-D43C-4212-8847-02680D4E8389}"/>
              </a:ext>
            </a:extLst>
          </p:cNvPr>
          <p:cNvSpPr>
            <a:spLocks xmlns:a="http://schemas.openxmlformats.org/drawingml/2006/main" noGrp="1"/>
          </p:cNvSpPr>
          <p:nvPr/>
        </p:nvSpPr>
        <p:spPr>
          <a:xfrm xmlns:a="http://schemas.openxmlformats.org/drawingml/2006/main">
            <a:off x="685800" y="285750"/>
            <a:ext cx="4095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l">
              <a:buNone/>
              <a:defRPr sz="1125" b="1">
                <a:solidFill>
                  <a:srgbClr val="53606A"/>
                </a:solidFill>
                <a:latin typeface="DejaVu Sans"/>
                <a:ea typeface="DejaVu Sans"/>
                <a:cs typeface="DejaVu Sans"/>
              </a:defRPr>
            </a:pPr>
            <a:r>
              <a:rPr sz="1125" b="1">
                <a:solidFill>
                  <a:srgbClr val="53606A"/>
                </a:solidFill>
                <a:latin typeface="DejaVu Sans"/>
                <a:ea typeface="DejaVu Sans"/>
                <a:cs typeface="DejaVu Sans"/>
              </a:rPr>
              <a:t>‏مناقشة رسالة الماجستير</a:t>
            </a:r>
          </a:p>
        </p:txBody>
      </p:sp>
      <p:sp>
        <p:nvSpPr>
          <p:cNvPr id="2" name="مستطيل 1">
            <a:extLst xmlns:a="http://schemas.openxmlformats.org/drawingml/2006/main">
              <a:ext uri="{FF2B5EF4-FFF2-40B4-BE49-F238E27FC236}">
                <a16:creationId xmlns:a16="http://schemas.microsoft.com/office/drawing/2014/main" id="{C64C2430-0689-45E9-87F4-33821EB30BBC}"/>
              </a:ext>
            </a:extLst>
          </p:cNvPr>
          <p:cNvSpPr>
            <a:spLocks xmlns:a="http://schemas.openxmlformats.org/drawingml/2006/main" noGrp="1"/>
          </p:cNvSpPr>
          <p:nvPr/>
        </p:nvSpPr>
        <p:spPr>
          <a:xfrm xmlns:a="http://schemas.openxmlformats.org/drawingml/2006/main">
            <a:off x="685800" y="666750"/>
            <a:ext cx="10820400" cy="38100"/>
          </a:xfrm>
          <a:prstGeom xmlns:a="http://schemas.openxmlformats.org/drawingml/2006/main" prst="rect">
            <a:avLst/>
          </a:prstGeom>
          <a:solidFill xmlns:a="http://schemas.openxmlformats.org/drawingml/2006/main">
            <a:srgbClr val="3D8DFF"/>
          </a:solidFill>
          <a:ln xmlns:a="http://schemas.openxmlformats.org/drawingml/2006/main" w="0">
            <a:solidFill>
              <a:srgbClr val="3D8DFF"/>
            </a:solidFill>
            <a:prstDash val="solid"/>
          </a:ln>
        </p:spPr>
      </p:sp>
      <p:sp>
        <p:nvSpPr>
          <p:cNvPr id="3" name="مستطيل 2">
            <a:extLst xmlns:a="http://schemas.openxmlformats.org/drawingml/2006/main">
              <a:ext uri="{FF2B5EF4-FFF2-40B4-BE49-F238E27FC236}">
                <a16:creationId xmlns:a16="http://schemas.microsoft.com/office/drawing/2014/main" id="{0A012BCF-FEC7-47FF-AE7B-B614F4755E55}"/>
              </a:ext>
            </a:extLst>
          </p:cNvPr>
          <p:cNvSpPr>
            <a:spLocks xmlns:a="http://schemas.openxmlformats.org/drawingml/2006/main" noGrp="1"/>
          </p:cNvSpPr>
          <p:nvPr/>
        </p:nvSpPr>
        <p:spPr>
          <a:xfrm xmlns:a="http://schemas.openxmlformats.org/drawingml/2006/main">
            <a:off x="685800" y="838200"/>
            <a:ext cx="1082040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4772"/>
          </a:bodyPr>
          <a:lstStyle xmlns:a="http://schemas.openxmlformats.org/drawingml/2006/main"/>
          <a:p xmlns:a="http://schemas.openxmlformats.org/drawingml/2006/main">
            <a:pPr algn="r">
              <a:buNone/>
              <a:defRPr sz="3600" b="1">
                <a:solidFill>
                  <a:srgbClr val="101820"/>
                </a:solidFill>
                <a:latin typeface="DejaVu Sans"/>
                <a:ea typeface="DejaVu Sans"/>
                <a:cs typeface="DejaVu Sans"/>
              </a:defRPr>
            </a:pPr>
            <a:r>
              <a:rPr sz="3600" b="1">
                <a:solidFill>
                  <a:srgbClr val="101820"/>
                </a:solidFill>
                <a:latin typeface="DejaVu Sans"/>
                <a:ea typeface="DejaVu Sans"/>
                <a:cs typeface="DejaVu Sans"/>
              </a:rPr>
              <a:t>‏الإطار المفاهيمي يفسّر كيف تُنتج التقنية جودة تعليمية</a:t>
            </a:r>
          </a:p>
        </p:txBody>
      </p:sp>
      <p:sp>
        <p:nvSpPr>
          <p:cNvPr id="4" name="مستطيل 3">
            <a:extLst xmlns:a="http://schemas.openxmlformats.org/drawingml/2006/main">
              <a:ext uri="{FF2B5EF4-FFF2-40B4-BE49-F238E27FC236}">
                <a16:creationId xmlns:a16="http://schemas.microsoft.com/office/drawing/2014/main" id="{546480D1-C6D0-44B8-9B8B-B3AD0967F756}"/>
              </a:ext>
            </a:extLst>
          </p:cNvPr>
          <p:cNvSpPr>
            <a:spLocks xmlns:a="http://schemas.openxmlformats.org/drawingml/2006/main" noGrp="1"/>
          </p:cNvSpPr>
          <p:nvPr/>
        </p:nvSpPr>
        <p:spPr>
          <a:xfrm xmlns:a="http://schemas.openxmlformats.org/drawingml/2006/main">
            <a:off x="10953750" y="6457950"/>
            <a:ext cx="5524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975" b="0">
                <a:solidFill>
                  <a:srgbClr val="53606A"/>
                </a:solidFill>
                <a:latin typeface="DejaVu Sans"/>
                <a:ea typeface="DejaVu Sans"/>
                <a:cs typeface="DejaVu Sans"/>
              </a:defRPr>
            </a:pPr>
            <a:r>
              <a:rPr sz="975" b="0">
                <a:solidFill>
                  <a:srgbClr val="53606A"/>
                </a:solidFill>
                <a:latin typeface="DejaVu Sans"/>
                <a:ea typeface="DejaVu Sans"/>
                <a:cs typeface="DejaVu Sans"/>
              </a:rPr>
              <a:t>‏7</a:t>
            </a:r>
          </a:p>
        </p:txBody>
      </p:sp>
      <p:sp>
        <p:nvSpPr>
          <p:cNvPr id="5" name="رابط مستقيم 4">
            <a:extLst xmlns:a="http://schemas.openxmlformats.org/drawingml/2006/main">
              <a:ext uri="{FF2B5EF4-FFF2-40B4-BE49-F238E27FC236}">
                <a16:creationId xmlns:a16="http://schemas.microsoft.com/office/drawing/2014/main" id="{2A809CEF-96E6-4D2E-91B9-D5EA232679D0}"/>
              </a:ext>
            </a:extLst>
          </p:cNvPr>
          <p:cNvSpPr>
            <a:spLocks xmlns:a="http://schemas.openxmlformats.org/drawingml/2006/main" noGrp="1"/>
          </p:cNvSpPr>
          <p:nvPr/>
        </p:nvSpPr>
        <p:spPr>
          <a:xfrm xmlns:a="http://schemas.openxmlformats.org/drawingml/2006/main">
            <a:off x="7858125" y="3286125"/>
            <a:ext cx="1476375" cy="9525"/>
          </a:xfrm>
          <a:prstGeom xmlns:a="http://schemas.openxmlformats.org/drawingml/2006/main" prst="line">
            <a:avLst/>
          </a:prstGeom>
          <a:noFill xmlns:a="http://schemas.openxmlformats.org/drawingml/2006/main"/>
          <a:ln xmlns:a="http://schemas.openxmlformats.org/drawingml/2006/main" w="19050">
            <a:solidFill>
              <a:srgbClr val="C8D0D5"/>
            </a:solidFill>
            <a:prstDash val="solid"/>
          </a:ln>
        </p:spPr>
      </p:sp>
      <p:sp>
        <p:nvSpPr>
          <p:cNvPr id="6" name="مستطيل 5">
            <a:extLst xmlns:a="http://schemas.openxmlformats.org/drawingml/2006/main">
              <a:ext uri="{FF2B5EF4-FFF2-40B4-BE49-F238E27FC236}">
                <a16:creationId xmlns:a16="http://schemas.microsoft.com/office/drawing/2014/main" id="{1CA7CF39-46F0-4882-AFAA-00D6D75CC679}"/>
              </a:ext>
            </a:extLst>
          </p:cNvPr>
          <p:cNvSpPr>
            <a:spLocks xmlns:a="http://schemas.openxmlformats.org/drawingml/2006/main" noGrp="1"/>
          </p:cNvSpPr>
          <p:nvPr/>
        </p:nvSpPr>
        <p:spPr>
          <a:xfrm xmlns:a="http://schemas.openxmlformats.org/drawingml/2006/main">
            <a:off x="7762875" y="3067050"/>
            <a:ext cx="285750" cy="438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2400" b="1">
                <a:solidFill>
                  <a:srgbClr val="C8D0D5"/>
                </a:solidFill>
                <a:latin typeface="DejaVu Sans"/>
                <a:ea typeface="DejaVu Sans"/>
                <a:cs typeface="DejaVu Sans"/>
              </a:defRPr>
            </a:pPr>
            <a:r>
              <a:rPr sz="2400" b="1">
                <a:solidFill>
                  <a:srgbClr val="C8D0D5"/>
                </a:solidFill>
                <a:latin typeface="DejaVu Sans"/>
                <a:ea typeface="DejaVu Sans"/>
                <a:cs typeface="DejaVu Sans"/>
              </a:rPr>
              <a:t>‏‹</a:t>
            </a:r>
          </a:p>
        </p:txBody>
      </p:sp>
      <p:sp>
        <p:nvSpPr>
          <p:cNvPr id="7" name="رابط مستقيم 6">
            <a:extLst xmlns:a="http://schemas.openxmlformats.org/drawingml/2006/main">
              <a:ext uri="{FF2B5EF4-FFF2-40B4-BE49-F238E27FC236}">
                <a16:creationId xmlns:a16="http://schemas.microsoft.com/office/drawing/2014/main" id="{88A2E71D-9627-4A93-A5B2-8750421918E7}"/>
              </a:ext>
            </a:extLst>
          </p:cNvPr>
          <p:cNvSpPr>
            <a:spLocks xmlns:a="http://schemas.openxmlformats.org/drawingml/2006/main" noGrp="1"/>
          </p:cNvSpPr>
          <p:nvPr/>
        </p:nvSpPr>
        <p:spPr>
          <a:xfrm xmlns:a="http://schemas.openxmlformats.org/drawingml/2006/main">
            <a:off x="5524500" y="3286125"/>
            <a:ext cx="1476375" cy="9525"/>
          </a:xfrm>
          <a:prstGeom xmlns:a="http://schemas.openxmlformats.org/drawingml/2006/main" prst="line">
            <a:avLst/>
          </a:prstGeom>
          <a:noFill xmlns:a="http://schemas.openxmlformats.org/drawingml/2006/main"/>
          <a:ln xmlns:a="http://schemas.openxmlformats.org/drawingml/2006/main" w="19050">
            <a:solidFill>
              <a:srgbClr val="C8D0D5"/>
            </a:solidFill>
            <a:prstDash val="solid"/>
          </a:ln>
        </p:spPr>
      </p:sp>
      <p:sp>
        <p:nvSpPr>
          <p:cNvPr id="8" name="مستطيل 7">
            <a:extLst xmlns:a="http://schemas.openxmlformats.org/drawingml/2006/main">
              <a:ext uri="{FF2B5EF4-FFF2-40B4-BE49-F238E27FC236}">
                <a16:creationId xmlns:a16="http://schemas.microsoft.com/office/drawing/2014/main" id="{718184E7-B75E-428A-9D48-37DC6EE4A170}"/>
              </a:ext>
            </a:extLst>
          </p:cNvPr>
          <p:cNvSpPr>
            <a:spLocks xmlns:a="http://schemas.openxmlformats.org/drawingml/2006/main" noGrp="1"/>
          </p:cNvSpPr>
          <p:nvPr/>
        </p:nvSpPr>
        <p:spPr>
          <a:xfrm xmlns:a="http://schemas.openxmlformats.org/drawingml/2006/main">
            <a:off x="5429250" y="3067050"/>
            <a:ext cx="285750" cy="438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2400" b="1">
                <a:solidFill>
                  <a:srgbClr val="C8D0D5"/>
                </a:solidFill>
                <a:latin typeface="DejaVu Sans"/>
                <a:ea typeface="DejaVu Sans"/>
                <a:cs typeface="DejaVu Sans"/>
              </a:defRPr>
            </a:pPr>
            <a:r>
              <a:rPr sz="2400" b="1">
                <a:solidFill>
                  <a:srgbClr val="C8D0D5"/>
                </a:solidFill>
                <a:latin typeface="DejaVu Sans"/>
                <a:ea typeface="DejaVu Sans"/>
                <a:cs typeface="DejaVu Sans"/>
              </a:rPr>
              <a:t>‏‹</a:t>
            </a:r>
          </a:p>
        </p:txBody>
      </p:sp>
      <p:sp>
        <p:nvSpPr>
          <p:cNvPr id="9" name="رابط مستقيم 8">
            <a:extLst xmlns:a="http://schemas.openxmlformats.org/drawingml/2006/main">
              <a:ext uri="{FF2B5EF4-FFF2-40B4-BE49-F238E27FC236}">
                <a16:creationId xmlns:a16="http://schemas.microsoft.com/office/drawing/2014/main" id="{F8A74C9C-5D3A-4454-AFDF-1326A9625483}"/>
              </a:ext>
            </a:extLst>
          </p:cNvPr>
          <p:cNvSpPr>
            <a:spLocks xmlns:a="http://schemas.openxmlformats.org/drawingml/2006/main" noGrp="1"/>
          </p:cNvSpPr>
          <p:nvPr/>
        </p:nvSpPr>
        <p:spPr>
          <a:xfrm xmlns:a="http://schemas.openxmlformats.org/drawingml/2006/main">
            <a:off x="3190875" y="3286125"/>
            <a:ext cx="1476375" cy="9525"/>
          </a:xfrm>
          <a:prstGeom xmlns:a="http://schemas.openxmlformats.org/drawingml/2006/main" prst="line">
            <a:avLst/>
          </a:prstGeom>
          <a:noFill xmlns:a="http://schemas.openxmlformats.org/drawingml/2006/main"/>
          <a:ln xmlns:a="http://schemas.openxmlformats.org/drawingml/2006/main" w="19050">
            <a:solidFill>
              <a:srgbClr val="C8D0D5"/>
            </a:solidFill>
            <a:prstDash val="solid"/>
          </a:ln>
        </p:spPr>
      </p:sp>
      <p:sp>
        <p:nvSpPr>
          <p:cNvPr id="10" name="مستطيل 9">
            <a:extLst xmlns:a="http://schemas.openxmlformats.org/drawingml/2006/main">
              <a:ext uri="{FF2B5EF4-FFF2-40B4-BE49-F238E27FC236}">
                <a16:creationId xmlns:a16="http://schemas.microsoft.com/office/drawing/2014/main" id="{6509F845-C62E-436F-BF36-CF5A2FA57FD7}"/>
              </a:ext>
            </a:extLst>
          </p:cNvPr>
          <p:cNvSpPr>
            <a:spLocks xmlns:a="http://schemas.openxmlformats.org/drawingml/2006/main" noGrp="1"/>
          </p:cNvSpPr>
          <p:nvPr/>
        </p:nvSpPr>
        <p:spPr>
          <a:xfrm xmlns:a="http://schemas.openxmlformats.org/drawingml/2006/main">
            <a:off x="3095625" y="3067050"/>
            <a:ext cx="285750" cy="438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2400" b="1">
                <a:solidFill>
                  <a:srgbClr val="C8D0D5"/>
                </a:solidFill>
                <a:latin typeface="DejaVu Sans"/>
                <a:ea typeface="DejaVu Sans"/>
                <a:cs typeface="DejaVu Sans"/>
              </a:defRPr>
            </a:pPr>
            <a:r>
              <a:rPr sz="2400" b="1">
                <a:solidFill>
                  <a:srgbClr val="C8D0D5"/>
                </a:solidFill>
                <a:latin typeface="DejaVu Sans"/>
                <a:ea typeface="DejaVu Sans"/>
                <a:cs typeface="DejaVu Sans"/>
              </a:rPr>
              <a:t>‏‹</a:t>
            </a:r>
          </a:p>
        </p:txBody>
      </p:sp>
      <p:sp>
        <p:nvSpPr>
          <p:cNvPr id="11" name="مستطيل 10">
            <a:extLst xmlns:a="http://schemas.openxmlformats.org/drawingml/2006/main">
              <a:ext uri="{FF2B5EF4-FFF2-40B4-BE49-F238E27FC236}">
                <a16:creationId xmlns:a16="http://schemas.microsoft.com/office/drawing/2014/main" id="{B0823EE8-BFE0-44DF-BD1A-8D0CC0C25D55}"/>
              </a:ext>
            </a:extLst>
          </p:cNvPr>
          <p:cNvSpPr>
            <a:spLocks xmlns:a="http://schemas.openxmlformats.org/drawingml/2006/main" noGrp="1"/>
          </p:cNvSpPr>
          <p:nvPr/>
        </p:nvSpPr>
        <p:spPr>
          <a:xfrm xmlns:a="http://schemas.openxmlformats.org/drawingml/2006/main">
            <a:off x="8858250" y="2019300"/>
            <a:ext cx="2647950" cy="259080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12" name="مستطيل 11">
            <a:extLst xmlns:a="http://schemas.openxmlformats.org/drawingml/2006/main">
              <a:ext uri="{FF2B5EF4-FFF2-40B4-BE49-F238E27FC236}">
                <a16:creationId xmlns:a16="http://schemas.microsoft.com/office/drawing/2014/main" id="{E998F46B-CAB7-4C80-94C5-48E0F26FD3D2}"/>
              </a:ext>
            </a:extLst>
          </p:cNvPr>
          <p:cNvSpPr>
            <a:spLocks xmlns:a="http://schemas.openxmlformats.org/drawingml/2006/main" noGrp="1"/>
          </p:cNvSpPr>
          <p:nvPr/>
        </p:nvSpPr>
        <p:spPr>
          <a:xfrm xmlns:a="http://schemas.openxmlformats.org/drawingml/2006/main">
            <a:off x="9086850" y="2209800"/>
            <a:ext cx="219075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‏خصائص التطبيق</a:t>
            </a:r>
          </a:p>
        </p:txBody>
      </p:sp>
      <p:sp>
        <p:nvSpPr>
          <p:cNvPr id="13" name="مستطيل 12">
            <a:extLst xmlns:a="http://schemas.openxmlformats.org/drawingml/2006/main">
              <a:ext uri="{FF2B5EF4-FFF2-40B4-BE49-F238E27FC236}">
                <a16:creationId xmlns:a16="http://schemas.microsoft.com/office/drawing/2014/main" id="{39BF3A55-696D-462B-A54E-E488F54A271F}"/>
              </a:ext>
            </a:extLst>
          </p:cNvPr>
          <p:cNvSpPr>
            <a:spLocks xmlns:a="http://schemas.openxmlformats.org/drawingml/2006/main" noGrp="1"/>
          </p:cNvSpPr>
          <p:nvPr/>
        </p:nvSpPr>
        <p:spPr>
          <a:xfrm xmlns:a="http://schemas.openxmlformats.org/drawingml/2006/main">
            <a:off x="9086850" y="2705100"/>
            <a:ext cx="2190750" cy="1790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‏مسارات خاصة</a:t>
            </a:r>
          </a:p>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لوحات تحكم</a:t>
            </a:r>
          </a:p>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تقارير رقمية</a:t>
            </a:r>
          </a:p>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تسجيل الجلسات</a:t>
            </a:r>
          </a:p>
        </p:txBody>
      </p:sp>
      <p:sp>
        <p:nvSpPr>
          <p:cNvPr id="14" name="مستطيل 13">
            <a:extLst xmlns:a="http://schemas.openxmlformats.org/drawingml/2006/main">
              <a:ext uri="{FF2B5EF4-FFF2-40B4-BE49-F238E27FC236}">
                <a16:creationId xmlns:a16="http://schemas.microsoft.com/office/drawing/2014/main" id="{2E1923D2-8249-4F0B-AB16-028B99F0ED7E}"/>
              </a:ext>
            </a:extLst>
          </p:cNvPr>
          <p:cNvSpPr>
            <a:spLocks xmlns:a="http://schemas.openxmlformats.org/drawingml/2006/main" noGrp="1"/>
          </p:cNvSpPr>
          <p:nvPr/>
        </p:nvSpPr>
        <p:spPr>
          <a:xfrm xmlns:a="http://schemas.openxmlformats.org/drawingml/2006/main">
            <a:off x="6000750" y="2019300"/>
            <a:ext cx="2647950" cy="259080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15" name="مستطيل 14">
            <a:extLst xmlns:a="http://schemas.openxmlformats.org/drawingml/2006/main">
              <a:ext uri="{FF2B5EF4-FFF2-40B4-BE49-F238E27FC236}">
                <a16:creationId xmlns:a16="http://schemas.microsoft.com/office/drawing/2014/main" id="{2409323A-AE3F-46AE-BFB4-1C13219912FD}"/>
              </a:ext>
            </a:extLst>
          </p:cNvPr>
          <p:cNvSpPr>
            <a:spLocks xmlns:a="http://schemas.openxmlformats.org/drawingml/2006/main" noGrp="1"/>
          </p:cNvSpPr>
          <p:nvPr/>
        </p:nvSpPr>
        <p:spPr>
          <a:xfrm xmlns:a="http://schemas.openxmlformats.org/drawingml/2006/main">
            <a:off x="6229350" y="2209800"/>
            <a:ext cx="219075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‏بيئة مُدارة</a:t>
            </a:r>
          </a:p>
        </p:txBody>
      </p:sp>
      <p:sp>
        <p:nvSpPr>
          <p:cNvPr id="16" name="مستطيل 15">
            <a:extLst xmlns:a="http://schemas.openxmlformats.org/drawingml/2006/main">
              <a:ext uri="{FF2B5EF4-FFF2-40B4-BE49-F238E27FC236}">
                <a16:creationId xmlns:a16="http://schemas.microsoft.com/office/drawing/2014/main" id="{3389741F-C405-4902-A515-CB2FC1C0E12C}"/>
              </a:ext>
            </a:extLst>
          </p:cNvPr>
          <p:cNvSpPr>
            <a:spLocks xmlns:a="http://schemas.openxmlformats.org/drawingml/2006/main" noGrp="1"/>
          </p:cNvSpPr>
          <p:nvPr/>
        </p:nvSpPr>
        <p:spPr>
          <a:xfrm xmlns:a="http://schemas.openxmlformats.org/drawingml/2006/main">
            <a:off x="6229350" y="2705100"/>
            <a:ext cx="2190750" cy="1790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‏صلاحيات واضحة</a:t>
            </a:r>
          </a:p>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متابعة مستمرة</a:t>
            </a:r>
          </a:p>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تغذية راجعة</a:t>
            </a:r>
          </a:p>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خصوصية وأمان</a:t>
            </a:r>
          </a:p>
        </p:txBody>
      </p:sp>
      <p:sp>
        <p:nvSpPr>
          <p:cNvPr id="17" name="مستطيل 16">
            <a:extLst xmlns:a="http://schemas.openxmlformats.org/drawingml/2006/main">
              <a:ext uri="{FF2B5EF4-FFF2-40B4-BE49-F238E27FC236}">
                <a16:creationId xmlns:a16="http://schemas.microsoft.com/office/drawing/2014/main" id="{86D07755-DA47-434A-8B47-93851F03EC8F}"/>
              </a:ext>
            </a:extLst>
          </p:cNvPr>
          <p:cNvSpPr>
            <a:spLocks xmlns:a="http://schemas.openxmlformats.org/drawingml/2006/main" noGrp="1"/>
          </p:cNvSpPr>
          <p:nvPr/>
        </p:nvSpPr>
        <p:spPr>
          <a:xfrm xmlns:a="http://schemas.openxmlformats.org/drawingml/2006/main">
            <a:off x="3143250" y="2019300"/>
            <a:ext cx="2647950" cy="259080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18" name="مستطيل 17">
            <a:extLst xmlns:a="http://schemas.openxmlformats.org/drawingml/2006/main">
              <a:ext uri="{FF2B5EF4-FFF2-40B4-BE49-F238E27FC236}">
                <a16:creationId xmlns:a16="http://schemas.microsoft.com/office/drawing/2014/main" id="{D83EA8AF-41CE-4FE3-BDAB-D9E248FD5C89}"/>
              </a:ext>
            </a:extLst>
          </p:cNvPr>
          <p:cNvSpPr>
            <a:spLocks xmlns:a="http://schemas.openxmlformats.org/drawingml/2006/main" noGrp="1"/>
          </p:cNvSpPr>
          <p:nvPr/>
        </p:nvSpPr>
        <p:spPr>
          <a:xfrm xmlns:a="http://schemas.openxmlformats.org/drawingml/2006/main">
            <a:off x="3371850" y="2209800"/>
            <a:ext cx="219075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‏سلوك تعليمي</a:t>
            </a:r>
          </a:p>
        </p:txBody>
      </p:sp>
      <p:sp>
        <p:nvSpPr>
          <p:cNvPr id="19" name="مستطيل 18">
            <a:extLst xmlns:a="http://schemas.openxmlformats.org/drawingml/2006/main">
              <a:ext uri="{FF2B5EF4-FFF2-40B4-BE49-F238E27FC236}">
                <a16:creationId xmlns:a16="http://schemas.microsoft.com/office/drawing/2014/main" id="{4743C922-9FC3-4E95-A2AE-E6896E17C838}"/>
              </a:ext>
            </a:extLst>
          </p:cNvPr>
          <p:cNvSpPr>
            <a:spLocks xmlns:a="http://schemas.openxmlformats.org/drawingml/2006/main" noGrp="1"/>
          </p:cNvSpPr>
          <p:nvPr/>
        </p:nvSpPr>
        <p:spPr>
          <a:xfrm xmlns:a="http://schemas.openxmlformats.org/drawingml/2006/main">
            <a:off x="3371850" y="2705100"/>
            <a:ext cx="2190750" cy="1790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‏انضباط الجلسات</a:t>
            </a:r>
          </a:p>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دافعية المتعلم</a:t>
            </a:r>
          </a:p>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قرار تصحيحي أسرع</a:t>
            </a:r>
          </a:p>
        </p:txBody>
      </p:sp>
      <p:sp>
        <p:nvSpPr>
          <p:cNvPr id="20" name="مستطيل 19">
            <a:extLst xmlns:a="http://schemas.openxmlformats.org/drawingml/2006/main">
              <a:ext uri="{FF2B5EF4-FFF2-40B4-BE49-F238E27FC236}">
                <a16:creationId xmlns:a16="http://schemas.microsoft.com/office/drawing/2014/main" id="{B47ACAA7-6C6B-4164-B100-7DD76FB76358}"/>
              </a:ext>
            </a:extLst>
          </p:cNvPr>
          <p:cNvSpPr>
            <a:spLocks xmlns:a="http://schemas.openxmlformats.org/drawingml/2006/main" noGrp="1"/>
          </p:cNvSpPr>
          <p:nvPr/>
        </p:nvSpPr>
        <p:spPr>
          <a:xfrm xmlns:a="http://schemas.openxmlformats.org/drawingml/2006/main">
            <a:off x="285750" y="2019300"/>
            <a:ext cx="2647950" cy="259080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21" name="مستطيل 20">
            <a:extLst xmlns:a="http://schemas.openxmlformats.org/drawingml/2006/main">
              <a:ext uri="{FF2B5EF4-FFF2-40B4-BE49-F238E27FC236}">
                <a16:creationId xmlns:a16="http://schemas.microsoft.com/office/drawing/2014/main" id="{7E6FC184-D8B0-43CA-8657-A586985AD439}"/>
              </a:ext>
            </a:extLst>
          </p:cNvPr>
          <p:cNvSpPr>
            <a:spLocks xmlns:a="http://schemas.openxmlformats.org/drawingml/2006/main" noGrp="1"/>
          </p:cNvSpPr>
          <p:nvPr/>
        </p:nvSpPr>
        <p:spPr>
          <a:xfrm xmlns:a="http://schemas.openxmlformats.org/drawingml/2006/main">
            <a:off x="514350" y="2209800"/>
            <a:ext cx="219075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‏مخرجات</a:t>
            </a:r>
          </a:p>
        </p:txBody>
      </p:sp>
      <p:sp>
        <p:nvSpPr>
          <p:cNvPr id="22" name="مستطيل 21">
            <a:extLst xmlns:a="http://schemas.openxmlformats.org/drawingml/2006/main">
              <a:ext uri="{FF2B5EF4-FFF2-40B4-BE49-F238E27FC236}">
                <a16:creationId xmlns:a16="http://schemas.microsoft.com/office/drawing/2014/main" id="{4B49BC33-6500-4F3B-B205-5AAD1EC565D7}"/>
              </a:ext>
            </a:extLst>
          </p:cNvPr>
          <p:cNvSpPr>
            <a:spLocks xmlns:a="http://schemas.openxmlformats.org/drawingml/2006/main" noGrp="1"/>
          </p:cNvSpPr>
          <p:nvPr/>
        </p:nvSpPr>
        <p:spPr>
          <a:xfrm xmlns:a="http://schemas.openxmlformats.org/drawingml/2006/main">
            <a:off x="514350" y="2705100"/>
            <a:ext cx="2190750" cy="1790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‏تحسن الحفظ</a:t>
            </a:r>
          </a:p>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إتقان التلاوة</a:t>
            </a:r>
          </a:p>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استبقاء التعلم</a:t>
            </a:r>
          </a:p>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قابلية القياس</a:t>
            </a:r>
          </a:p>
        </p:txBody>
      </p:sp>
      <p:sp>
        <p:nvSpPr>
          <p:cNvPr id="23" name="مستطيل 22">
            <a:extLst xmlns:a="http://schemas.openxmlformats.org/drawingml/2006/main">
              <a:ext uri="{FF2B5EF4-FFF2-40B4-BE49-F238E27FC236}">
                <a16:creationId xmlns:a16="http://schemas.microsoft.com/office/drawing/2014/main" id="{E79BA751-A0BE-4C73-96E0-C28390345973}"/>
              </a:ext>
            </a:extLst>
          </p:cNvPr>
          <p:cNvSpPr>
            <a:spLocks xmlns:a="http://schemas.openxmlformats.org/drawingml/2006/main" noGrp="1"/>
          </p:cNvSpPr>
          <p:nvPr/>
        </p:nvSpPr>
        <p:spPr>
          <a:xfrm xmlns:a="http://schemas.openxmlformats.org/drawingml/2006/main">
            <a:off x="685800" y="5848350"/>
            <a:ext cx="10191750" cy="45720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24" name="مستطيل 23">
            <a:extLst xmlns:a="http://schemas.openxmlformats.org/drawingml/2006/main">
              <a:ext uri="{FF2B5EF4-FFF2-40B4-BE49-F238E27FC236}">
                <a16:creationId xmlns:a16="http://schemas.microsoft.com/office/drawing/2014/main" id="{A3BD423E-DF8F-484F-802C-2DE85F587A18}"/>
              </a:ext>
            </a:extLst>
          </p:cNvPr>
          <p:cNvSpPr>
            <a:spLocks xmlns:a="http://schemas.openxmlformats.org/drawingml/2006/main" noGrp="1"/>
          </p:cNvSpPr>
          <p:nvPr/>
        </p:nvSpPr>
        <p:spPr>
          <a:xfrm xmlns:a="http://schemas.openxmlformats.org/drawingml/2006/main">
            <a:off x="857250" y="5915025"/>
            <a:ext cx="98488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00" b="1">
                <a:solidFill>
                  <a:srgbClr val="101820"/>
                </a:solidFill>
                <a:latin typeface="DejaVu Sans"/>
                <a:ea typeface="DejaVu Sans"/>
                <a:cs typeface="DejaVu Sans"/>
              </a:defRPr>
            </a:pPr>
            <a:r>
              <a:rPr sz="1500" b="1">
                <a:solidFill>
                  <a:srgbClr val="101820"/>
                </a:solidFill>
                <a:latin typeface="DejaVu Sans"/>
                <a:ea typeface="DejaVu Sans"/>
                <a:cs typeface="DejaVu Sans"/>
              </a:rPr>
              <a:t>‏المتغير التابع: جودة مخرجات التعليم القرآني | المتغيرات المفسرة: المسارات، الرقابة، التفاعل التقني.</a:t>
            </a:r>
          </a:p>
        </p:txBody>
      </p:sp>
      <p:pic>
        <p:nvPicPr>
          <p:cNvPr id="51" name="Graphic 21"/>
          <p:cNvPicPr>
            <a:picLocks xmlns:a="http://schemas.openxmlformats.org/drawingml/2006/main" noChangeAspect="1"/>
          </p:cNvPicPr>
          <p:nvPr/>
        </p:nvPicPr>
        <p:blipFill rotWithShape="1">
          <a:blip xmlns:r="http://schemas.openxmlformats.org/officeDocument/2006/relationships" xmlns:a="http://schemas.openxmlformats.org/drawingml/2006/main" r:embed="Rd21409265c0d4b8b">
            <a:clrChange>
              <a:clrFrom>
                <a:srgbClr val="FFFFFF"/>
              </a:clrFrom>
              <a:clrTo>
                <a:srgbClr val="FFFFFF">
                  <a:alpha val="0"/>
                </a:srgbClr>
              </a:clrTo>
            </a:clrChange>
          </a:blip>
          <a:srcRect xmlns:a="http://schemas.openxmlformats.org/drawingml/2006/main" l="0" t="27877" r="0" b="25429"/>
          <a:stretch xmlns:a="http://schemas.openxmlformats.org/drawingml/2006/main">
            <a:fillRect l="0" t="0" r="0" b="0"/>
          </a:stretch>
        </p:blipFill>
        <p:spPr>
          <a:xfrm xmlns:a="http://schemas.openxmlformats.org/drawingml/2006/main">
            <a:off x="10234473" y="89463"/>
            <a:ext cx="1320569" cy="616615"/>
          </a:xfrm>
          <a:prstGeom xmlns:a="http://schemas.openxmlformats.org/drawingml/2006/main" prst="rect">
            <a:avLst/>
          </a:prstGeom>
        </p:spPr>
      </p:pic>
    </p:spTree>
    <p:extLst>
      <p:ext uri="{BB962C8B-B14F-4D97-AF65-F5344CB8AC3E}">
        <p14:creationId xmlns:p14="http://schemas.microsoft.com/office/powerpoint/2010/main" val="367444091"/>
      </p:ext>
    </p:extLst>
  </p:cSld>
</p:sld>
</file>

<file path=ppt/slides/slide8.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21" name="مستطيل 20">
            <a:extLst xmlns:a="http://schemas.openxmlformats.org/drawingml/2006/main">
              <a:ext uri="{FF2B5EF4-FFF2-40B4-BE49-F238E27FC236}">
                <a16:creationId xmlns:a16="http://schemas.microsoft.com/office/drawing/2014/main" id="{6747D87C-0651-4FAF-BF77-F169943D6466}"/>
              </a:ext>
            </a:extLst>
          </p:cNvPr>
          <p:cNvSpPr>
            <a:spLocks xmlns:a="http://schemas.openxmlformats.org/drawingml/2006/main" noGrp="1"/>
          </p:cNvSpPr>
          <p:nvPr/>
        </p:nvSpPr>
        <p:spPr>
          <a:xfrm xmlns:a="http://schemas.openxmlformats.org/drawingml/2006/main">
            <a:off x="685800" y="285750"/>
            <a:ext cx="4095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l">
              <a:buNone/>
              <a:defRPr sz="1125" b="1">
                <a:solidFill>
                  <a:srgbClr val="53606A"/>
                </a:solidFill>
                <a:latin typeface="DejaVu Sans"/>
                <a:ea typeface="DejaVu Sans"/>
                <a:cs typeface="DejaVu Sans"/>
              </a:defRPr>
            </a:pPr>
            <a:r>
              <a:rPr sz="1125" b="1">
                <a:solidFill>
                  <a:srgbClr val="53606A"/>
                </a:solidFill>
                <a:latin typeface="DejaVu Sans"/>
                <a:ea typeface="DejaVu Sans"/>
                <a:cs typeface="DejaVu Sans"/>
              </a:rPr>
              <a:t>‏مناقشة رسالة الماجستير</a:t>
            </a:r>
          </a:p>
        </p:txBody>
      </p:sp>
      <p:sp>
        <p:nvSpPr>
          <p:cNvPr id="2" name="مستطيل 1">
            <a:extLst xmlns:a="http://schemas.openxmlformats.org/drawingml/2006/main">
              <a:ext uri="{FF2B5EF4-FFF2-40B4-BE49-F238E27FC236}">
                <a16:creationId xmlns:a16="http://schemas.microsoft.com/office/drawing/2014/main" id="{26923290-7C4F-4300-B59A-82B95097CED3}"/>
              </a:ext>
            </a:extLst>
          </p:cNvPr>
          <p:cNvSpPr>
            <a:spLocks xmlns:a="http://schemas.openxmlformats.org/drawingml/2006/main" noGrp="1"/>
          </p:cNvSpPr>
          <p:nvPr/>
        </p:nvSpPr>
        <p:spPr>
          <a:xfrm xmlns:a="http://schemas.openxmlformats.org/drawingml/2006/main">
            <a:off x="685800" y="666750"/>
            <a:ext cx="10820400" cy="38100"/>
          </a:xfrm>
          <a:prstGeom xmlns:a="http://schemas.openxmlformats.org/drawingml/2006/main" prst="rect">
            <a:avLst/>
          </a:prstGeom>
          <a:solidFill xmlns:a="http://schemas.openxmlformats.org/drawingml/2006/main">
            <a:srgbClr val="3D8DFF"/>
          </a:solidFill>
          <a:ln xmlns:a="http://schemas.openxmlformats.org/drawingml/2006/main" w="0">
            <a:solidFill>
              <a:srgbClr val="3D8DFF"/>
            </a:solidFill>
            <a:prstDash val="solid"/>
          </a:ln>
        </p:spPr>
      </p:sp>
      <p:sp>
        <p:nvSpPr>
          <p:cNvPr id="3" name="مستطيل 2">
            <a:extLst xmlns:a="http://schemas.openxmlformats.org/drawingml/2006/main">
              <a:ext uri="{FF2B5EF4-FFF2-40B4-BE49-F238E27FC236}">
                <a16:creationId xmlns:a16="http://schemas.microsoft.com/office/drawing/2014/main" id="{B8510B4E-A30A-42CE-BCD2-7DEE381E48AF}"/>
              </a:ext>
            </a:extLst>
          </p:cNvPr>
          <p:cNvSpPr>
            <a:spLocks xmlns:a="http://schemas.openxmlformats.org/drawingml/2006/main" noGrp="1"/>
          </p:cNvSpPr>
          <p:nvPr/>
        </p:nvSpPr>
        <p:spPr>
          <a:xfrm xmlns:a="http://schemas.openxmlformats.org/drawingml/2006/main">
            <a:off x="685800" y="838200"/>
            <a:ext cx="1082040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5351"/>
          </a:bodyPr>
          <a:lstStyle xmlns:a="http://schemas.openxmlformats.org/drawingml/2006/main"/>
          <a:p xmlns:a="http://schemas.openxmlformats.org/drawingml/2006/main">
            <a:pPr algn="r">
              <a:buNone/>
              <a:defRPr sz="3600" b="1">
                <a:solidFill>
                  <a:srgbClr val="101820"/>
                </a:solidFill>
                <a:latin typeface="DejaVu Sans"/>
                <a:ea typeface="DejaVu Sans"/>
                <a:cs typeface="DejaVu Sans"/>
              </a:defRPr>
            </a:pPr>
            <a:r>
              <a:rPr sz="3600" b="1">
                <a:solidFill>
                  <a:srgbClr val="101820"/>
                </a:solidFill>
                <a:latin typeface="DejaVu Sans"/>
                <a:ea typeface="DejaVu Sans"/>
                <a:cs typeface="DejaVu Sans"/>
              </a:rPr>
              <a:t>‏الدراسات السابقة تتفق على الأثر الرقمي وتختلف في زاوية النظر</a:t>
            </a:r>
          </a:p>
        </p:txBody>
      </p:sp>
      <p:sp>
        <p:nvSpPr>
          <p:cNvPr id="4" name="مستطيل 3">
            <a:extLst xmlns:a="http://schemas.openxmlformats.org/drawingml/2006/main">
              <a:ext uri="{FF2B5EF4-FFF2-40B4-BE49-F238E27FC236}">
                <a16:creationId xmlns:a16="http://schemas.microsoft.com/office/drawing/2014/main" id="{21B5AB11-3463-4BE6-806E-7735C9151CF3}"/>
              </a:ext>
            </a:extLst>
          </p:cNvPr>
          <p:cNvSpPr>
            <a:spLocks xmlns:a="http://schemas.openxmlformats.org/drawingml/2006/main" noGrp="1"/>
          </p:cNvSpPr>
          <p:nvPr/>
        </p:nvSpPr>
        <p:spPr>
          <a:xfrm xmlns:a="http://schemas.openxmlformats.org/drawingml/2006/main">
            <a:off x="10953750" y="6457950"/>
            <a:ext cx="5524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975" b="0">
                <a:solidFill>
                  <a:srgbClr val="53606A"/>
                </a:solidFill>
                <a:latin typeface="DejaVu Sans"/>
                <a:ea typeface="DejaVu Sans"/>
                <a:cs typeface="DejaVu Sans"/>
              </a:defRPr>
            </a:pPr>
            <a:r>
              <a:rPr sz="975" b="0">
                <a:solidFill>
                  <a:srgbClr val="53606A"/>
                </a:solidFill>
                <a:latin typeface="DejaVu Sans"/>
                <a:ea typeface="DejaVu Sans"/>
                <a:cs typeface="DejaVu Sans"/>
              </a:rPr>
              <a:t>‏8</a:t>
            </a:r>
          </a:p>
        </p:txBody>
      </p:sp>
      <p:sp>
        <p:nvSpPr>
          <p:cNvPr id="5" name="مستطيل 4">
            <a:extLst xmlns:a="http://schemas.openxmlformats.org/drawingml/2006/main">
              <a:ext uri="{FF2B5EF4-FFF2-40B4-BE49-F238E27FC236}">
                <a16:creationId xmlns:a16="http://schemas.microsoft.com/office/drawing/2014/main" id="{C65FE1F9-4A21-4B63-BBD9-31065CFDD88A}"/>
              </a:ext>
            </a:extLst>
          </p:cNvPr>
          <p:cNvSpPr>
            <a:spLocks xmlns:a="http://schemas.openxmlformats.org/drawingml/2006/main" noGrp="1"/>
          </p:cNvSpPr>
          <p:nvPr/>
        </p:nvSpPr>
        <p:spPr>
          <a:xfrm xmlns:a="http://schemas.openxmlformats.org/drawingml/2006/main">
            <a:off x="8096250" y="1733550"/>
            <a:ext cx="34099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00" b="1">
                <a:solidFill>
                  <a:srgbClr val="53606A"/>
                </a:solidFill>
                <a:latin typeface="DejaVu Sans"/>
                <a:ea typeface="DejaVu Sans"/>
                <a:cs typeface="DejaVu Sans"/>
              </a:defRPr>
            </a:pPr>
            <a:r>
              <a:rPr sz="1500" b="1">
                <a:solidFill>
                  <a:srgbClr val="53606A"/>
                </a:solidFill>
                <a:latin typeface="DejaVu Sans"/>
                <a:ea typeface="DejaVu Sans"/>
                <a:cs typeface="DejaVu Sans"/>
              </a:rPr>
              <a:t>‏الدراسة/الاتجاه</a:t>
            </a:r>
          </a:p>
        </p:txBody>
      </p:sp>
      <p:sp>
        <p:nvSpPr>
          <p:cNvPr id="6" name="مستطيل 5">
            <a:extLst xmlns:a="http://schemas.openxmlformats.org/drawingml/2006/main">
              <a:ext uri="{FF2B5EF4-FFF2-40B4-BE49-F238E27FC236}">
                <a16:creationId xmlns:a16="http://schemas.microsoft.com/office/drawing/2014/main" id="{28342246-F8AA-4FC1-816E-CF66159B1FAC}"/>
              </a:ext>
            </a:extLst>
          </p:cNvPr>
          <p:cNvSpPr>
            <a:spLocks xmlns:a="http://schemas.openxmlformats.org/drawingml/2006/main" noGrp="1"/>
          </p:cNvSpPr>
          <p:nvPr/>
        </p:nvSpPr>
        <p:spPr>
          <a:xfrm xmlns:a="http://schemas.openxmlformats.org/drawingml/2006/main">
            <a:off x="685800" y="1733550"/>
            <a:ext cx="7048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00" b="1">
                <a:solidFill>
                  <a:srgbClr val="53606A"/>
                </a:solidFill>
                <a:latin typeface="DejaVu Sans"/>
                <a:ea typeface="DejaVu Sans"/>
                <a:cs typeface="DejaVu Sans"/>
              </a:defRPr>
            </a:pPr>
            <a:r>
              <a:rPr sz="1500" b="1">
                <a:solidFill>
                  <a:srgbClr val="53606A"/>
                </a:solidFill>
                <a:latin typeface="DejaVu Sans"/>
                <a:ea typeface="DejaVu Sans"/>
                <a:cs typeface="DejaVu Sans"/>
              </a:rPr>
              <a:t>‏الخلاصة الأكثر اتصالًا بالدراسة الحالية</a:t>
            </a:r>
          </a:p>
        </p:txBody>
      </p:sp>
      <p:sp>
        <p:nvSpPr>
          <p:cNvPr id="7" name="مستطيل 6">
            <a:extLst xmlns:a="http://schemas.openxmlformats.org/drawingml/2006/main">
              <a:ext uri="{FF2B5EF4-FFF2-40B4-BE49-F238E27FC236}">
                <a16:creationId xmlns:a16="http://schemas.microsoft.com/office/drawing/2014/main" id="{38EB88AC-5D12-4133-A6F6-812AFDC79DF3}"/>
              </a:ext>
            </a:extLst>
          </p:cNvPr>
          <p:cNvSpPr>
            <a:spLocks xmlns:a="http://schemas.openxmlformats.org/drawingml/2006/main" noGrp="1"/>
          </p:cNvSpPr>
          <p:nvPr/>
        </p:nvSpPr>
        <p:spPr>
          <a:xfrm xmlns:a="http://schemas.openxmlformats.org/drawingml/2006/main">
            <a:off x="685800" y="2209800"/>
            <a:ext cx="10820400" cy="723900"/>
          </a:xfrm>
          <a:prstGeom xmlns:a="http://schemas.openxmlformats.org/drawingml/2006/main" prst="rect">
            <a:avLst/>
          </a:prstGeom>
          <a:solidFill xmlns:a="http://schemas.openxmlformats.org/drawingml/2006/main">
            <a:srgbClr val="EEF2F4"/>
          </a:solidFill>
          <a:ln xmlns:a="http://schemas.openxmlformats.org/drawingml/2006/main" w="9525">
            <a:solidFill>
              <a:srgbClr val="C8D0D5"/>
            </a:solidFill>
            <a:prstDash val="solid"/>
          </a:ln>
        </p:spPr>
      </p:sp>
      <p:sp>
        <p:nvSpPr>
          <p:cNvPr id="8" name="مستطيل 7">
            <a:extLst xmlns:a="http://schemas.openxmlformats.org/drawingml/2006/main">
              <a:ext uri="{FF2B5EF4-FFF2-40B4-BE49-F238E27FC236}">
                <a16:creationId xmlns:a16="http://schemas.microsoft.com/office/drawing/2014/main" id="{AB683512-119D-43FB-AF60-2243713F0087}"/>
              </a:ext>
            </a:extLst>
          </p:cNvPr>
          <p:cNvSpPr>
            <a:spLocks xmlns:a="http://schemas.openxmlformats.org/drawingml/2006/main" noGrp="1"/>
          </p:cNvSpPr>
          <p:nvPr/>
        </p:nvSpPr>
        <p:spPr>
          <a:xfrm xmlns:a="http://schemas.openxmlformats.org/drawingml/2006/main">
            <a:off x="8096250" y="2324100"/>
            <a:ext cx="318135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00" b="1">
                <a:solidFill>
                  <a:srgbClr val="101820"/>
                </a:solidFill>
                <a:latin typeface="DejaVu Sans"/>
                <a:ea typeface="DejaVu Sans"/>
                <a:cs typeface="DejaVu Sans"/>
              </a:defRPr>
            </a:pPr>
            <a:r>
              <a:rPr sz="1500" b="1">
                <a:solidFill>
                  <a:srgbClr val="101820"/>
                </a:solidFill>
                <a:latin typeface="DejaVu Sans"/>
                <a:ea typeface="DejaVu Sans"/>
                <a:cs typeface="DejaVu Sans"/>
              </a:rPr>
              <a:t>‏مكنون والتحول التقني</a:t>
            </a:r>
          </a:p>
        </p:txBody>
      </p:sp>
      <p:sp>
        <p:nvSpPr>
          <p:cNvPr id="9" name="مستطيل 8">
            <a:extLst xmlns:a="http://schemas.openxmlformats.org/drawingml/2006/main">
              <a:ext uri="{FF2B5EF4-FFF2-40B4-BE49-F238E27FC236}">
                <a16:creationId xmlns:a16="http://schemas.microsoft.com/office/drawing/2014/main" id="{AF70286A-8E95-4A45-927A-FCCE4476949B}"/>
              </a:ext>
            </a:extLst>
          </p:cNvPr>
          <p:cNvSpPr>
            <a:spLocks xmlns:a="http://schemas.openxmlformats.org/drawingml/2006/main" noGrp="1"/>
          </p:cNvSpPr>
          <p:nvPr/>
        </p:nvSpPr>
        <p:spPr>
          <a:xfrm xmlns:a="http://schemas.openxmlformats.org/drawingml/2006/main">
            <a:off x="914400" y="2324100"/>
            <a:ext cx="681990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00" b="0">
                <a:solidFill>
                  <a:srgbClr val="101820"/>
                </a:solidFill>
                <a:latin typeface="DejaVu Sans"/>
                <a:ea typeface="DejaVu Sans"/>
                <a:cs typeface="DejaVu Sans"/>
              </a:defRPr>
            </a:pPr>
            <a:r>
              <a:rPr sz="1500" b="0">
                <a:solidFill>
                  <a:srgbClr val="101820"/>
                </a:solidFill>
                <a:latin typeface="DejaVu Sans"/>
                <a:ea typeface="DejaVu Sans"/>
                <a:cs typeface="DejaVu Sans"/>
              </a:rPr>
              <a:t>‏الانتقال إلى منصات تفاعلية وآمنة ذات إدارة مؤسسية.</a:t>
            </a:r>
          </a:p>
        </p:txBody>
      </p:sp>
      <p:sp>
        <p:nvSpPr>
          <p:cNvPr id="10" name="مستطيل 9">
            <a:extLst xmlns:a="http://schemas.openxmlformats.org/drawingml/2006/main">
              <a:ext uri="{FF2B5EF4-FFF2-40B4-BE49-F238E27FC236}">
                <a16:creationId xmlns:a16="http://schemas.microsoft.com/office/drawing/2014/main" id="{58D4C443-E716-4D5E-834E-8C4D277383CB}"/>
              </a:ext>
            </a:extLst>
          </p:cNvPr>
          <p:cNvSpPr>
            <a:spLocks xmlns:a="http://schemas.openxmlformats.org/drawingml/2006/main" noGrp="1"/>
          </p:cNvSpPr>
          <p:nvPr/>
        </p:nvSpPr>
        <p:spPr>
          <a:xfrm xmlns:a="http://schemas.openxmlformats.org/drawingml/2006/main">
            <a:off x="685800" y="3086100"/>
            <a:ext cx="10820400" cy="723900"/>
          </a:xfrm>
          <a:prstGeom xmlns:a="http://schemas.openxmlformats.org/drawingml/2006/main" prst="rect">
            <a:avLst/>
          </a:prstGeom>
          <a:solidFill xmlns:a="http://schemas.openxmlformats.org/drawingml/2006/main">
            <a:srgbClr val="FFFFFF"/>
          </a:solidFill>
          <a:ln xmlns:a="http://schemas.openxmlformats.org/drawingml/2006/main" w="9525">
            <a:solidFill>
              <a:srgbClr val="C8D0D5"/>
            </a:solidFill>
            <a:prstDash val="solid"/>
          </a:ln>
        </p:spPr>
      </p:sp>
      <p:sp>
        <p:nvSpPr>
          <p:cNvPr id="11" name="مستطيل 10">
            <a:extLst xmlns:a="http://schemas.openxmlformats.org/drawingml/2006/main">
              <a:ext uri="{FF2B5EF4-FFF2-40B4-BE49-F238E27FC236}">
                <a16:creationId xmlns:a16="http://schemas.microsoft.com/office/drawing/2014/main" id="{72BFBCDD-8269-44BE-8FE4-FC37D7283D62}"/>
              </a:ext>
            </a:extLst>
          </p:cNvPr>
          <p:cNvSpPr>
            <a:spLocks xmlns:a="http://schemas.openxmlformats.org/drawingml/2006/main" noGrp="1"/>
          </p:cNvSpPr>
          <p:nvPr/>
        </p:nvSpPr>
        <p:spPr>
          <a:xfrm xmlns:a="http://schemas.openxmlformats.org/drawingml/2006/main">
            <a:off x="8096250" y="3200400"/>
            <a:ext cx="318135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00" b="1">
                <a:solidFill>
                  <a:srgbClr val="101820"/>
                </a:solidFill>
                <a:latin typeface="DejaVu Sans"/>
                <a:ea typeface="DejaVu Sans"/>
                <a:cs typeface="DejaVu Sans"/>
              </a:defRPr>
            </a:pPr>
            <a:r>
              <a:rPr sz="1500" b="1">
                <a:solidFill>
                  <a:srgbClr val="101820"/>
                </a:solidFill>
                <a:latin typeface="DejaVu Sans"/>
                <a:ea typeface="DejaVu Sans"/>
                <a:cs typeface="DejaVu Sans"/>
              </a:rPr>
              <a:t>‏محمد - جامعة المدينة العالمية</a:t>
            </a:r>
          </a:p>
        </p:txBody>
      </p:sp>
      <p:sp>
        <p:nvSpPr>
          <p:cNvPr id="12" name="مستطيل 11">
            <a:extLst xmlns:a="http://schemas.openxmlformats.org/drawingml/2006/main">
              <a:ext uri="{FF2B5EF4-FFF2-40B4-BE49-F238E27FC236}">
                <a16:creationId xmlns:a16="http://schemas.microsoft.com/office/drawing/2014/main" id="{64F58C3F-FB96-451E-996D-7D63F5E2DC0A}"/>
              </a:ext>
            </a:extLst>
          </p:cNvPr>
          <p:cNvSpPr>
            <a:spLocks xmlns:a="http://schemas.openxmlformats.org/drawingml/2006/main" noGrp="1"/>
          </p:cNvSpPr>
          <p:nvPr/>
        </p:nvSpPr>
        <p:spPr>
          <a:xfrm xmlns:a="http://schemas.openxmlformats.org/drawingml/2006/main">
            <a:off x="914400" y="3200400"/>
            <a:ext cx="681990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00" b="0">
                <a:solidFill>
                  <a:srgbClr val="101820"/>
                </a:solidFill>
                <a:latin typeface="DejaVu Sans"/>
                <a:ea typeface="DejaVu Sans"/>
                <a:cs typeface="DejaVu Sans"/>
              </a:defRPr>
            </a:pPr>
            <a:r>
              <a:rPr sz="1500" b="0">
                <a:solidFill>
                  <a:srgbClr val="101820"/>
                </a:solidFill>
                <a:latin typeface="DejaVu Sans"/>
                <a:ea typeface="DejaVu Sans"/>
                <a:cs typeface="DejaVu Sans"/>
              </a:rPr>
              <a:t>‏أثر إيجابي للتقنيات التفاعلية في مهارات التلاوة.</a:t>
            </a:r>
          </a:p>
        </p:txBody>
      </p:sp>
      <p:sp>
        <p:nvSpPr>
          <p:cNvPr id="13" name="مستطيل 12">
            <a:extLst xmlns:a="http://schemas.openxmlformats.org/drawingml/2006/main">
              <a:ext uri="{FF2B5EF4-FFF2-40B4-BE49-F238E27FC236}">
                <a16:creationId xmlns:a16="http://schemas.microsoft.com/office/drawing/2014/main" id="{C0D60782-5C9D-4C2D-9D49-F7B534E12FEA}"/>
              </a:ext>
            </a:extLst>
          </p:cNvPr>
          <p:cNvSpPr>
            <a:spLocks xmlns:a="http://schemas.openxmlformats.org/drawingml/2006/main" noGrp="1"/>
          </p:cNvSpPr>
          <p:nvPr/>
        </p:nvSpPr>
        <p:spPr>
          <a:xfrm xmlns:a="http://schemas.openxmlformats.org/drawingml/2006/main">
            <a:off x="685800" y="3962400"/>
            <a:ext cx="10820400" cy="723900"/>
          </a:xfrm>
          <a:prstGeom xmlns:a="http://schemas.openxmlformats.org/drawingml/2006/main" prst="rect">
            <a:avLst/>
          </a:prstGeom>
          <a:solidFill xmlns:a="http://schemas.openxmlformats.org/drawingml/2006/main">
            <a:srgbClr val="EEF2F4"/>
          </a:solidFill>
          <a:ln xmlns:a="http://schemas.openxmlformats.org/drawingml/2006/main" w="9525">
            <a:solidFill>
              <a:srgbClr val="C8D0D5"/>
            </a:solidFill>
            <a:prstDash val="solid"/>
          </a:ln>
        </p:spPr>
      </p:sp>
      <p:sp>
        <p:nvSpPr>
          <p:cNvPr id="14" name="مستطيل 13">
            <a:extLst xmlns:a="http://schemas.openxmlformats.org/drawingml/2006/main">
              <a:ext uri="{FF2B5EF4-FFF2-40B4-BE49-F238E27FC236}">
                <a16:creationId xmlns:a16="http://schemas.microsoft.com/office/drawing/2014/main" id="{04082475-6856-41A2-9BC7-21F0D3A418FB}"/>
              </a:ext>
            </a:extLst>
          </p:cNvPr>
          <p:cNvSpPr>
            <a:spLocks xmlns:a="http://schemas.openxmlformats.org/drawingml/2006/main" noGrp="1"/>
          </p:cNvSpPr>
          <p:nvPr/>
        </p:nvSpPr>
        <p:spPr>
          <a:xfrm xmlns:a="http://schemas.openxmlformats.org/drawingml/2006/main">
            <a:off x="8096250" y="4076700"/>
            <a:ext cx="318135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00" b="1">
                <a:solidFill>
                  <a:srgbClr val="101820"/>
                </a:solidFill>
                <a:latin typeface="DejaVu Sans"/>
                <a:ea typeface="DejaVu Sans"/>
                <a:cs typeface="DejaVu Sans"/>
              </a:defRPr>
            </a:pPr>
            <a:r>
              <a:rPr sz="1500" b="1">
                <a:solidFill>
                  <a:srgbClr val="101820"/>
                </a:solidFill>
                <a:latin typeface="DejaVu Sans"/>
                <a:ea typeface="DejaVu Sans"/>
                <a:cs typeface="DejaVu Sans"/>
              </a:rPr>
              <a:t>‏طنطاوي - جامعة الأزهر</a:t>
            </a:r>
          </a:p>
        </p:txBody>
      </p:sp>
      <p:sp>
        <p:nvSpPr>
          <p:cNvPr id="15" name="مستطيل 14">
            <a:extLst xmlns:a="http://schemas.openxmlformats.org/drawingml/2006/main">
              <a:ext uri="{FF2B5EF4-FFF2-40B4-BE49-F238E27FC236}">
                <a16:creationId xmlns:a16="http://schemas.microsoft.com/office/drawing/2014/main" id="{60F67E89-EFB2-4CD7-85C6-FB40520570E4}"/>
              </a:ext>
            </a:extLst>
          </p:cNvPr>
          <p:cNvSpPr>
            <a:spLocks xmlns:a="http://schemas.openxmlformats.org/drawingml/2006/main" noGrp="1"/>
          </p:cNvSpPr>
          <p:nvPr/>
        </p:nvSpPr>
        <p:spPr>
          <a:xfrm xmlns:a="http://schemas.openxmlformats.org/drawingml/2006/main">
            <a:off x="914400" y="4076700"/>
            <a:ext cx="681990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00" b="0">
                <a:solidFill>
                  <a:srgbClr val="101820"/>
                </a:solidFill>
                <a:latin typeface="DejaVu Sans"/>
                <a:ea typeface="DejaVu Sans"/>
                <a:cs typeface="DejaVu Sans"/>
              </a:defRPr>
            </a:pPr>
            <a:r>
              <a:rPr sz="1500" b="0">
                <a:solidFill>
                  <a:srgbClr val="101820"/>
                </a:solidFill>
                <a:latin typeface="DejaVu Sans"/>
                <a:ea typeface="DejaVu Sans"/>
                <a:cs typeface="DejaVu Sans"/>
              </a:rPr>
              <a:t>‏الحاجة إلى أهداف تربوية ولوحات متابعة ومسارات تعليمية.</a:t>
            </a:r>
          </a:p>
        </p:txBody>
      </p:sp>
      <p:sp>
        <p:nvSpPr>
          <p:cNvPr id="16" name="مستطيل 15">
            <a:extLst xmlns:a="http://schemas.openxmlformats.org/drawingml/2006/main">
              <a:ext uri="{FF2B5EF4-FFF2-40B4-BE49-F238E27FC236}">
                <a16:creationId xmlns:a16="http://schemas.microsoft.com/office/drawing/2014/main" id="{316251A7-5E39-4EE5-A482-A7FA73B277E2}"/>
              </a:ext>
            </a:extLst>
          </p:cNvPr>
          <p:cNvSpPr>
            <a:spLocks xmlns:a="http://schemas.openxmlformats.org/drawingml/2006/main" noGrp="1"/>
          </p:cNvSpPr>
          <p:nvPr/>
        </p:nvSpPr>
        <p:spPr>
          <a:xfrm xmlns:a="http://schemas.openxmlformats.org/drawingml/2006/main">
            <a:off x="685800" y="4838700"/>
            <a:ext cx="10820400" cy="723900"/>
          </a:xfrm>
          <a:prstGeom xmlns:a="http://schemas.openxmlformats.org/drawingml/2006/main" prst="rect">
            <a:avLst/>
          </a:prstGeom>
          <a:solidFill xmlns:a="http://schemas.openxmlformats.org/drawingml/2006/main">
            <a:srgbClr val="FFFFFF"/>
          </a:solidFill>
          <a:ln xmlns:a="http://schemas.openxmlformats.org/drawingml/2006/main" w="9525">
            <a:solidFill>
              <a:srgbClr val="C8D0D5"/>
            </a:solidFill>
            <a:prstDash val="solid"/>
          </a:ln>
        </p:spPr>
      </p:sp>
      <p:sp>
        <p:nvSpPr>
          <p:cNvPr id="17" name="مستطيل 16">
            <a:extLst xmlns:a="http://schemas.openxmlformats.org/drawingml/2006/main">
              <a:ext uri="{FF2B5EF4-FFF2-40B4-BE49-F238E27FC236}">
                <a16:creationId xmlns:a16="http://schemas.microsoft.com/office/drawing/2014/main" id="{50526750-6282-48F6-B3DE-833A05962029}"/>
              </a:ext>
            </a:extLst>
          </p:cNvPr>
          <p:cNvSpPr>
            <a:spLocks xmlns:a="http://schemas.openxmlformats.org/drawingml/2006/main" noGrp="1"/>
          </p:cNvSpPr>
          <p:nvPr/>
        </p:nvSpPr>
        <p:spPr>
          <a:xfrm xmlns:a="http://schemas.openxmlformats.org/drawingml/2006/main">
            <a:off x="8096250" y="4953000"/>
            <a:ext cx="318135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00" b="1">
                <a:solidFill>
                  <a:srgbClr val="101820"/>
                </a:solidFill>
                <a:latin typeface="DejaVu Sans"/>
                <a:ea typeface="DejaVu Sans"/>
                <a:cs typeface="DejaVu Sans"/>
              </a:defRPr>
            </a:pPr>
            <a:r>
              <a:rPr sz="1500" b="1">
                <a:solidFill>
                  <a:srgbClr val="101820"/>
                </a:solidFill>
                <a:latin typeface="DejaVu Sans"/>
                <a:ea typeface="DejaVu Sans"/>
                <a:cs typeface="DejaVu Sans"/>
              </a:rPr>
              <a:t>‏دراستان دوليتان</a:t>
            </a:r>
          </a:p>
        </p:txBody>
      </p:sp>
      <p:sp>
        <p:nvSpPr>
          <p:cNvPr id="18" name="مستطيل 17">
            <a:extLst xmlns:a="http://schemas.openxmlformats.org/drawingml/2006/main">
              <a:ext uri="{FF2B5EF4-FFF2-40B4-BE49-F238E27FC236}">
                <a16:creationId xmlns:a16="http://schemas.microsoft.com/office/drawing/2014/main" id="{EEAB3E69-0230-4889-8242-6796748B1ECB}"/>
              </a:ext>
            </a:extLst>
          </p:cNvPr>
          <p:cNvSpPr>
            <a:spLocks xmlns:a="http://schemas.openxmlformats.org/drawingml/2006/main" noGrp="1"/>
          </p:cNvSpPr>
          <p:nvPr/>
        </p:nvSpPr>
        <p:spPr>
          <a:xfrm xmlns:a="http://schemas.openxmlformats.org/drawingml/2006/main">
            <a:off x="914400" y="4953000"/>
            <a:ext cx="681990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00" b="0">
                <a:solidFill>
                  <a:srgbClr val="101820"/>
                </a:solidFill>
                <a:latin typeface="DejaVu Sans"/>
                <a:ea typeface="DejaVu Sans"/>
                <a:cs typeface="DejaVu Sans"/>
              </a:defRPr>
            </a:pPr>
            <a:r>
              <a:rPr sz="1500" b="0">
                <a:solidFill>
                  <a:srgbClr val="101820"/>
                </a:solidFill>
                <a:latin typeface="DejaVu Sans"/>
                <a:ea typeface="DejaVu Sans"/>
                <a:cs typeface="DejaVu Sans"/>
              </a:rPr>
              <a:t>‏الرقمنة ضرورة مؤسسية، والنجاح يرتبط بالتفاعل ونظم الإدارة.</a:t>
            </a:r>
          </a:p>
        </p:txBody>
      </p:sp>
      <p:sp>
        <p:nvSpPr>
          <p:cNvPr id="19" name="مستطيل 18">
            <a:extLst xmlns:a="http://schemas.openxmlformats.org/drawingml/2006/main">
              <a:ext uri="{FF2B5EF4-FFF2-40B4-BE49-F238E27FC236}">
                <a16:creationId xmlns:a16="http://schemas.microsoft.com/office/drawing/2014/main" id="{A05B02C7-3512-46F0-8385-6730DC9AD1A7}"/>
              </a:ext>
            </a:extLst>
          </p:cNvPr>
          <p:cNvSpPr>
            <a:spLocks xmlns:a="http://schemas.openxmlformats.org/drawingml/2006/main" noGrp="1"/>
          </p:cNvSpPr>
          <p:nvPr/>
        </p:nvSpPr>
        <p:spPr>
          <a:xfrm xmlns:a="http://schemas.openxmlformats.org/drawingml/2006/main">
            <a:off x="685800" y="5848350"/>
            <a:ext cx="10191750" cy="45720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20" name="مستطيل 19">
            <a:extLst xmlns:a="http://schemas.openxmlformats.org/drawingml/2006/main">
              <a:ext uri="{FF2B5EF4-FFF2-40B4-BE49-F238E27FC236}">
                <a16:creationId xmlns:a16="http://schemas.microsoft.com/office/drawing/2014/main" id="{97A561FD-52DA-4545-8117-BE8CBCDA8BC5}"/>
              </a:ext>
            </a:extLst>
          </p:cNvPr>
          <p:cNvSpPr>
            <a:spLocks xmlns:a="http://schemas.openxmlformats.org/drawingml/2006/main" noGrp="1"/>
          </p:cNvSpPr>
          <p:nvPr/>
        </p:nvSpPr>
        <p:spPr>
          <a:xfrm xmlns:a="http://schemas.openxmlformats.org/drawingml/2006/main">
            <a:off x="857250" y="5915025"/>
            <a:ext cx="98488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fontScale="99142"/>
          </a:bodyPr>
          <a:lstStyle xmlns:a="http://schemas.openxmlformats.org/drawingml/2006/main"/>
          <a:p xmlns:a="http://schemas.openxmlformats.org/drawingml/2006/main">
            <a:pPr algn="r">
              <a:buNone/>
              <a:defRPr sz="1500" b="1">
                <a:solidFill>
                  <a:srgbClr val="101820"/>
                </a:solidFill>
                <a:latin typeface="DejaVu Sans"/>
                <a:ea typeface="DejaVu Sans"/>
                <a:cs typeface="DejaVu Sans"/>
              </a:defRPr>
            </a:pPr>
            <a:r>
              <a:rPr sz="1500" b="1">
                <a:solidFill>
                  <a:srgbClr val="101820"/>
                </a:solidFill>
                <a:latin typeface="DejaVu Sans"/>
                <a:ea typeface="DejaVu Sans"/>
                <a:cs typeface="DejaVu Sans"/>
              </a:rPr>
              <a:t>‏المشترك: أهمية التقنية | الناقص: قياس التكامل بين التفاعل التعليمي والإدارة المؤسسية في تطبيق قرآني محدد.</a:t>
            </a:r>
          </a:p>
        </p:txBody>
      </p:sp>
      <p:pic>
        <p:nvPicPr>
          <p:cNvPr id="43" name="Graphic 21"/>
          <p:cNvPicPr>
            <a:picLocks xmlns:a="http://schemas.openxmlformats.org/drawingml/2006/main" noChangeAspect="1"/>
          </p:cNvPicPr>
          <p:nvPr/>
        </p:nvPicPr>
        <p:blipFill rotWithShape="1">
          <a:blip xmlns:r="http://schemas.openxmlformats.org/officeDocument/2006/relationships" xmlns:a="http://schemas.openxmlformats.org/drawingml/2006/main" r:embed="Rcf9dbb87af3c4864">
            <a:clrChange>
              <a:clrFrom>
                <a:srgbClr val="FFFFFF"/>
              </a:clrFrom>
              <a:clrTo>
                <a:srgbClr val="FFFFFF">
                  <a:alpha val="0"/>
                </a:srgbClr>
              </a:clrTo>
            </a:clrChange>
          </a:blip>
          <a:srcRect xmlns:a="http://schemas.openxmlformats.org/drawingml/2006/main" l="0" t="27877" r="0" b="25429"/>
          <a:stretch xmlns:a="http://schemas.openxmlformats.org/drawingml/2006/main">
            <a:fillRect l="0" t="0" r="0" b="0"/>
          </a:stretch>
        </p:blipFill>
        <p:spPr>
          <a:xfrm xmlns:a="http://schemas.openxmlformats.org/drawingml/2006/main">
            <a:off x="10234473" y="89463"/>
            <a:ext cx="1320569" cy="616615"/>
          </a:xfrm>
          <a:prstGeom xmlns:a="http://schemas.openxmlformats.org/drawingml/2006/main" prst="rect">
            <a:avLst/>
          </a:prstGeom>
        </p:spPr>
      </p:pic>
    </p:spTree>
    <p:extLst>
      <p:ext uri="{BB962C8B-B14F-4D97-AF65-F5344CB8AC3E}">
        <p14:creationId xmlns:p14="http://schemas.microsoft.com/office/powerpoint/2010/main" val="2131381564"/>
      </p:ext>
    </p:extLst>
  </p:cSld>
</p:sld>
</file>

<file path=ppt/slides/slide9.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3" name="مستطيل 12">
            <a:extLst xmlns:a="http://schemas.openxmlformats.org/drawingml/2006/main">
              <a:ext uri="{FF2B5EF4-FFF2-40B4-BE49-F238E27FC236}">
                <a16:creationId xmlns:a16="http://schemas.microsoft.com/office/drawing/2014/main" id="{F857DFEC-A378-4FF1-A89B-EBC02BB2B026}"/>
              </a:ext>
            </a:extLst>
          </p:cNvPr>
          <p:cNvSpPr>
            <a:spLocks xmlns:a="http://schemas.openxmlformats.org/drawingml/2006/main" noGrp="1"/>
          </p:cNvSpPr>
          <p:nvPr/>
        </p:nvSpPr>
        <p:spPr>
          <a:xfrm xmlns:a="http://schemas.openxmlformats.org/drawingml/2006/main">
            <a:off x="685800" y="285750"/>
            <a:ext cx="4095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l">
              <a:buNone/>
              <a:defRPr sz="1125" b="1">
                <a:solidFill>
                  <a:srgbClr val="53606A"/>
                </a:solidFill>
                <a:latin typeface="DejaVu Sans"/>
                <a:ea typeface="DejaVu Sans"/>
                <a:cs typeface="DejaVu Sans"/>
              </a:defRPr>
            </a:pPr>
            <a:r>
              <a:rPr sz="1125" b="1">
                <a:solidFill>
                  <a:srgbClr val="53606A"/>
                </a:solidFill>
                <a:latin typeface="DejaVu Sans"/>
                <a:ea typeface="DejaVu Sans"/>
                <a:cs typeface="DejaVu Sans"/>
              </a:rPr>
              <a:t>‏مناقشة رسالة الماجستير</a:t>
            </a:r>
          </a:p>
        </p:txBody>
      </p:sp>
      <p:sp>
        <p:nvSpPr>
          <p:cNvPr id="2" name="مستطيل 1">
            <a:extLst xmlns:a="http://schemas.openxmlformats.org/drawingml/2006/main">
              <a:ext uri="{FF2B5EF4-FFF2-40B4-BE49-F238E27FC236}">
                <a16:creationId xmlns:a16="http://schemas.microsoft.com/office/drawing/2014/main" id="{3B31B82D-8E93-4996-9ECE-6E4AF18C6264}"/>
              </a:ext>
            </a:extLst>
          </p:cNvPr>
          <p:cNvSpPr>
            <a:spLocks xmlns:a="http://schemas.openxmlformats.org/drawingml/2006/main" noGrp="1"/>
          </p:cNvSpPr>
          <p:nvPr/>
        </p:nvSpPr>
        <p:spPr>
          <a:xfrm xmlns:a="http://schemas.openxmlformats.org/drawingml/2006/main">
            <a:off x="685800" y="666750"/>
            <a:ext cx="10820400" cy="38100"/>
          </a:xfrm>
          <a:prstGeom xmlns:a="http://schemas.openxmlformats.org/drawingml/2006/main" prst="rect">
            <a:avLst/>
          </a:prstGeom>
          <a:solidFill xmlns:a="http://schemas.openxmlformats.org/drawingml/2006/main">
            <a:srgbClr val="3D8DFF"/>
          </a:solidFill>
          <a:ln xmlns:a="http://schemas.openxmlformats.org/drawingml/2006/main" w="0">
            <a:solidFill>
              <a:srgbClr val="3D8DFF"/>
            </a:solidFill>
            <a:prstDash val="solid"/>
          </a:ln>
        </p:spPr>
      </p:sp>
      <p:sp>
        <p:nvSpPr>
          <p:cNvPr id="3" name="مستطيل 2">
            <a:extLst xmlns:a="http://schemas.openxmlformats.org/drawingml/2006/main">
              <a:ext uri="{FF2B5EF4-FFF2-40B4-BE49-F238E27FC236}">
                <a16:creationId xmlns:a16="http://schemas.microsoft.com/office/drawing/2014/main" id="{502EFDA5-616A-4CCF-B426-4B105375B026}"/>
              </a:ext>
            </a:extLst>
          </p:cNvPr>
          <p:cNvSpPr>
            <a:spLocks xmlns:a="http://schemas.openxmlformats.org/drawingml/2006/main" noGrp="1"/>
          </p:cNvSpPr>
          <p:nvPr/>
        </p:nvSpPr>
        <p:spPr>
          <a:xfrm xmlns:a="http://schemas.openxmlformats.org/drawingml/2006/main">
            <a:off x="685800" y="838200"/>
            <a:ext cx="1082040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4263"/>
          </a:bodyPr>
          <a:lstStyle xmlns:a="http://schemas.openxmlformats.org/drawingml/2006/main"/>
          <a:p xmlns:a="http://schemas.openxmlformats.org/drawingml/2006/main">
            <a:pPr algn="r">
              <a:buNone/>
              <a:defRPr sz="3600" b="1">
                <a:solidFill>
                  <a:srgbClr val="101820"/>
                </a:solidFill>
                <a:latin typeface="DejaVu Sans"/>
                <a:ea typeface="DejaVu Sans"/>
                <a:cs typeface="DejaVu Sans"/>
              </a:defRPr>
            </a:pPr>
            <a:r>
              <a:rPr sz="3600" b="1">
                <a:solidFill>
                  <a:srgbClr val="101820"/>
                </a:solidFill>
                <a:latin typeface="DejaVu Sans"/>
                <a:ea typeface="DejaVu Sans"/>
                <a:cs typeface="DejaVu Sans"/>
              </a:rPr>
              <a:t>‏الإضافة البحثية: دراسة البيئة الرقمية بوصفها منظومة لا أداة</a:t>
            </a:r>
          </a:p>
        </p:txBody>
      </p:sp>
      <p:sp>
        <p:nvSpPr>
          <p:cNvPr id="4" name="مستطيل 3">
            <a:extLst xmlns:a="http://schemas.openxmlformats.org/drawingml/2006/main">
              <a:ext uri="{FF2B5EF4-FFF2-40B4-BE49-F238E27FC236}">
                <a16:creationId xmlns:a16="http://schemas.microsoft.com/office/drawing/2014/main" id="{AC96308A-05B5-4550-B84B-5E57C54F3CA4}"/>
              </a:ext>
            </a:extLst>
          </p:cNvPr>
          <p:cNvSpPr>
            <a:spLocks xmlns:a="http://schemas.openxmlformats.org/drawingml/2006/main" noGrp="1"/>
          </p:cNvSpPr>
          <p:nvPr/>
        </p:nvSpPr>
        <p:spPr>
          <a:xfrm xmlns:a="http://schemas.openxmlformats.org/drawingml/2006/main">
            <a:off x="10953750" y="6457950"/>
            <a:ext cx="5524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975" b="0">
                <a:solidFill>
                  <a:srgbClr val="53606A"/>
                </a:solidFill>
                <a:latin typeface="DejaVu Sans"/>
                <a:ea typeface="DejaVu Sans"/>
                <a:cs typeface="DejaVu Sans"/>
              </a:defRPr>
            </a:pPr>
            <a:r>
              <a:rPr sz="975" b="0">
                <a:solidFill>
                  <a:srgbClr val="53606A"/>
                </a:solidFill>
                <a:latin typeface="DejaVu Sans"/>
                <a:ea typeface="DejaVu Sans"/>
                <a:cs typeface="DejaVu Sans"/>
              </a:rPr>
              <a:t>‏9</a:t>
            </a:r>
          </a:p>
        </p:txBody>
      </p:sp>
      <p:sp>
        <p:nvSpPr>
          <p:cNvPr id="5" name="مستطيل 4">
            <a:extLst xmlns:a="http://schemas.openxmlformats.org/drawingml/2006/main">
              <a:ext uri="{FF2B5EF4-FFF2-40B4-BE49-F238E27FC236}">
                <a16:creationId xmlns:a16="http://schemas.microsoft.com/office/drawing/2014/main" id="{3903CB3F-1CC4-466E-AFD5-B00AEA02E9EA}"/>
              </a:ext>
            </a:extLst>
          </p:cNvPr>
          <p:cNvSpPr>
            <a:spLocks xmlns:a="http://schemas.openxmlformats.org/drawingml/2006/main" noGrp="1"/>
          </p:cNvSpPr>
          <p:nvPr/>
        </p:nvSpPr>
        <p:spPr>
          <a:xfrm xmlns:a="http://schemas.openxmlformats.org/drawingml/2006/main">
            <a:off x="6477000" y="1809750"/>
            <a:ext cx="5029200" cy="304800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6" name="مستطيل 5">
            <a:extLst xmlns:a="http://schemas.openxmlformats.org/drawingml/2006/main">
              <a:ext uri="{FF2B5EF4-FFF2-40B4-BE49-F238E27FC236}">
                <a16:creationId xmlns:a16="http://schemas.microsoft.com/office/drawing/2014/main" id="{EE86A385-6991-4610-8771-1DB1142C1DE0}"/>
              </a:ext>
            </a:extLst>
          </p:cNvPr>
          <p:cNvSpPr>
            <a:spLocks xmlns:a="http://schemas.openxmlformats.org/drawingml/2006/main" noGrp="1"/>
          </p:cNvSpPr>
          <p:nvPr/>
        </p:nvSpPr>
        <p:spPr>
          <a:xfrm xmlns:a="http://schemas.openxmlformats.org/drawingml/2006/main">
            <a:off x="6705600" y="2000250"/>
            <a:ext cx="4572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‏ما تناولته الأدبيات</a:t>
            </a:r>
          </a:p>
        </p:txBody>
      </p:sp>
      <p:sp>
        <p:nvSpPr>
          <p:cNvPr id="7" name="مستطيل 6">
            <a:extLst xmlns:a="http://schemas.openxmlformats.org/drawingml/2006/main">
              <a:ext uri="{FF2B5EF4-FFF2-40B4-BE49-F238E27FC236}">
                <a16:creationId xmlns:a16="http://schemas.microsoft.com/office/drawing/2014/main" id="{AAE0EA47-6059-45C2-92BA-8BE88C9CED63}"/>
              </a:ext>
            </a:extLst>
          </p:cNvPr>
          <p:cNvSpPr>
            <a:spLocks xmlns:a="http://schemas.openxmlformats.org/drawingml/2006/main" noGrp="1"/>
          </p:cNvSpPr>
          <p:nvPr/>
        </p:nvSpPr>
        <p:spPr>
          <a:xfrm xmlns:a="http://schemas.openxmlformats.org/drawingml/2006/main">
            <a:off x="6705600" y="2495550"/>
            <a:ext cx="4572000" cy="2247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75" b="0">
                <a:solidFill>
                  <a:srgbClr val="53606A"/>
                </a:solidFill>
                <a:latin typeface="DejaVu Sans"/>
                <a:ea typeface="DejaVu Sans"/>
                <a:cs typeface="DejaVu Sans"/>
              </a:defRPr>
            </a:pPr>
            <a:r>
              <a:rPr sz="1875" b="0">
                <a:solidFill>
                  <a:srgbClr val="53606A"/>
                </a:solidFill>
                <a:latin typeface="DejaVu Sans"/>
                <a:ea typeface="DejaVu Sans"/>
                <a:cs typeface="DejaVu Sans"/>
              </a:rPr>
              <a:t>‏استخدام التطبيقات</a:t>
            </a:r>
          </a:p>
          <a:p xmlns:a="http://schemas.openxmlformats.org/drawingml/2006/main">
            <a:pPr algn="r">
              <a:buNone/>
              <a:defRPr sz="1875" b="0">
                <a:solidFill>
                  <a:srgbClr val="53606A"/>
                </a:solidFill>
                <a:latin typeface="DejaVu Sans"/>
                <a:ea typeface="DejaVu Sans"/>
                <a:cs typeface="DejaVu Sans"/>
              </a:defRPr>
            </a:pPr>
            <a:r>
              <a:rPr sz="1875" b="0">
                <a:solidFill>
                  <a:srgbClr val="53606A"/>
                </a:solidFill>
                <a:latin typeface="DejaVu Sans"/>
                <a:ea typeface="DejaVu Sans"/>
                <a:cs typeface="DejaVu Sans"/>
              </a:rPr>
              <a:t>تنمية التلاوة</a:t>
            </a:r>
          </a:p>
          <a:p xmlns:a="http://schemas.openxmlformats.org/drawingml/2006/main">
            <a:pPr algn="r">
              <a:buNone/>
              <a:defRPr sz="1875" b="0">
                <a:solidFill>
                  <a:srgbClr val="53606A"/>
                </a:solidFill>
                <a:latin typeface="DejaVu Sans"/>
                <a:ea typeface="DejaVu Sans"/>
                <a:cs typeface="DejaVu Sans"/>
              </a:defRPr>
            </a:pPr>
            <a:r>
              <a:rPr sz="1875" b="0">
                <a:solidFill>
                  <a:srgbClr val="53606A"/>
                </a:solidFill>
                <a:latin typeface="DejaVu Sans"/>
                <a:ea typeface="DejaVu Sans"/>
                <a:cs typeface="DejaVu Sans"/>
              </a:rPr>
              <a:t>التفاعل عن بُعد</a:t>
            </a:r>
          </a:p>
          <a:p xmlns:a="http://schemas.openxmlformats.org/drawingml/2006/main">
            <a:pPr algn="r">
              <a:buNone/>
              <a:defRPr sz="1875" b="0">
                <a:solidFill>
                  <a:srgbClr val="53606A"/>
                </a:solidFill>
                <a:latin typeface="DejaVu Sans"/>
                <a:ea typeface="DejaVu Sans"/>
                <a:cs typeface="DejaVu Sans"/>
              </a:defRPr>
            </a:pPr>
            <a:r>
              <a:rPr sz="1875" b="0">
                <a:solidFill>
                  <a:srgbClr val="53606A"/>
                </a:solidFill>
                <a:latin typeface="DejaVu Sans"/>
                <a:ea typeface="DejaVu Sans"/>
                <a:cs typeface="DejaVu Sans"/>
              </a:rPr>
              <a:t>توجهات التطوير</a:t>
            </a:r>
          </a:p>
        </p:txBody>
      </p:sp>
      <p:sp>
        <p:nvSpPr>
          <p:cNvPr id="8" name="مستطيل 7">
            <a:extLst xmlns:a="http://schemas.openxmlformats.org/drawingml/2006/main">
              <a:ext uri="{FF2B5EF4-FFF2-40B4-BE49-F238E27FC236}">
                <a16:creationId xmlns:a16="http://schemas.microsoft.com/office/drawing/2014/main" id="{8B9A6A8D-8BAF-4295-8351-C651D73D10D5}"/>
              </a:ext>
            </a:extLst>
          </p:cNvPr>
          <p:cNvSpPr>
            <a:spLocks xmlns:a="http://schemas.openxmlformats.org/drawingml/2006/main" noGrp="1"/>
          </p:cNvSpPr>
          <p:nvPr/>
        </p:nvSpPr>
        <p:spPr>
          <a:xfrm xmlns:a="http://schemas.openxmlformats.org/drawingml/2006/main">
            <a:off x="685800" y="1809750"/>
            <a:ext cx="5029200" cy="304800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9" name="مستطيل 8">
            <a:extLst xmlns:a="http://schemas.openxmlformats.org/drawingml/2006/main">
              <a:ext uri="{FF2B5EF4-FFF2-40B4-BE49-F238E27FC236}">
                <a16:creationId xmlns:a16="http://schemas.microsoft.com/office/drawing/2014/main" id="{36F2C500-0AD0-49A9-92BC-A8967A33E355}"/>
              </a:ext>
            </a:extLst>
          </p:cNvPr>
          <p:cNvSpPr>
            <a:spLocks xmlns:a="http://schemas.openxmlformats.org/drawingml/2006/main" noGrp="1"/>
          </p:cNvSpPr>
          <p:nvPr/>
        </p:nvSpPr>
        <p:spPr>
          <a:xfrm xmlns:a="http://schemas.openxmlformats.org/drawingml/2006/main">
            <a:off x="914400" y="2000250"/>
            <a:ext cx="4572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‏ما تضيفه الدراسة</a:t>
            </a:r>
          </a:p>
        </p:txBody>
      </p:sp>
      <p:sp>
        <p:nvSpPr>
          <p:cNvPr id="10" name="مستطيل 9">
            <a:extLst xmlns:a="http://schemas.openxmlformats.org/drawingml/2006/main">
              <a:ext uri="{FF2B5EF4-FFF2-40B4-BE49-F238E27FC236}">
                <a16:creationId xmlns:a16="http://schemas.microsoft.com/office/drawing/2014/main" id="{3DA054B6-EEE5-4A11-BA92-E4B43CB4D671}"/>
              </a:ext>
            </a:extLst>
          </p:cNvPr>
          <p:cNvSpPr>
            <a:spLocks xmlns:a="http://schemas.openxmlformats.org/drawingml/2006/main" noGrp="1"/>
          </p:cNvSpPr>
          <p:nvPr/>
        </p:nvSpPr>
        <p:spPr>
          <a:xfrm xmlns:a="http://schemas.openxmlformats.org/drawingml/2006/main">
            <a:off x="914400" y="2495550"/>
            <a:ext cx="4572000" cy="2247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75" b="0">
                <a:solidFill>
                  <a:srgbClr val="53606A"/>
                </a:solidFill>
                <a:latin typeface="DejaVu Sans"/>
                <a:ea typeface="DejaVu Sans"/>
                <a:cs typeface="DejaVu Sans"/>
              </a:defRPr>
            </a:pPr>
            <a:r>
              <a:rPr sz="1875" b="0">
                <a:solidFill>
                  <a:srgbClr val="53606A"/>
                </a:solidFill>
                <a:latin typeface="DejaVu Sans"/>
                <a:ea typeface="DejaVu Sans"/>
                <a:cs typeface="DejaVu Sans"/>
              </a:rPr>
              <a:t>‏دراسة حالة تطبيقية</a:t>
            </a:r>
          </a:p>
          <a:p xmlns:a="http://schemas.openxmlformats.org/drawingml/2006/main">
            <a:pPr algn="r">
              <a:buNone/>
              <a:defRPr sz="1875" b="0">
                <a:solidFill>
                  <a:srgbClr val="53606A"/>
                </a:solidFill>
                <a:latin typeface="DejaVu Sans"/>
                <a:ea typeface="DejaVu Sans"/>
                <a:cs typeface="DejaVu Sans"/>
              </a:defRPr>
            </a:pPr>
            <a:r>
              <a:rPr sz="1875" b="0">
                <a:solidFill>
                  <a:srgbClr val="53606A"/>
                </a:solidFill>
                <a:latin typeface="DejaVu Sans"/>
                <a:ea typeface="DejaVu Sans"/>
                <a:cs typeface="DejaVu Sans"/>
              </a:rPr>
              <a:t>المسارات التعليمية</a:t>
            </a:r>
          </a:p>
          <a:p xmlns:a="http://schemas.openxmlformats.org/drawingml/2006/main">
            <a:pPr algn="r">
              <a:buNone/>
              <a:defRPr sz="1875" b="0">
                <a:solidFill>
                  <a:srgbClr val="53606A"/>
                </a:solidFill>
                <a:latin typeface="DejaVu Sans"/>
                <a:ea typeface="DejaVu Sans"/>
                <a:cs typeface="DejaVu Sans"/>
              </a:defRPr>
            </a:pPr>
            <a:r>
              <a:rPr sz="1875" b="0">
                <a:solidFill>
                  <a:srgbClr val="53606A"/>
                </a:solidFill>
                <a:latin typeface="DejaVu Sans"/>
                <a:ea typeface="DejaVu Sans"/>
                <a:cs typeface="DejaVu Sans"/>
              </a:rPr>
              <a:t>لوحات التحكم والتقارير</a:t>
            </a:r>
          </a:p>
          <a:p xmlns:a="http://schemas.openxmlformats.org/drawingml/2006/main">
            <a:pPr algn="r">
              <a:buNone/>
              <a:defRPr sz="1875" b="0">
                <a:solidFill>
                  <a:srgbClr val="53606A"/>
                </a:solidFill>
                <a:latin typeface="DejaVu Sans"/>
                <a:ea typeface="DejaVu Sans"/>
                <a:cs typeface="DejaVu Sans"/>
              </a:defRPr>
            </a:pPr>
            <a:r>
              <a:rPr sz="1875" b="0">
                <a:solidFill>
                  <a:srgbClr val="53606A"/>
                </a:solidFill>
                <a:latin typeface="DejaVu Sans"/>
                <a:ea typeface="DejaVu Sans"/>
                <a:cs typeface="DejaVu Sans"/>
              </a:rPr>
              <a:t>الخصوصية والقياس المؤسسي</a:t>
            </a:r>
          </a:p>
        </p:txBody>
      </p:sp>
      <p:sp>
        <p:nvSpPr>
          <p:cNvPr id="11" name="مستطيل 10">
            <a:extLst xmlns:a="http://schemas.openxmlformats.org/drawingml/2006/main">
              <a:ext uri="{FF2B5EF4-FFF2-40B4-BE49-F238E27FC236}">
                <a16:creationId xmlns:a16="http://schemas.microsoft.com/office/drawing/2014/main" id="{CC36C4CA-A46C-422A-AFFA-4B218EB4722E}"/>
              </a:ext>
            </a:extLst>
          </p:cNvPr>
          <p:cNvSpPr>
            <a:spLocks xmlns:a="http://schemas.openxmlformats.org/drawingml/2006/main" noGrp="1"/>
          </p:cNvSpPr>
          <p:nvPr/>
        </p:nvSpPr>
        <p:spPr>
          <a:xfrm xmlns:a="http://schemas.openxmlformats.org/drawingml/2006/main">
            <a:off x="685800" y="5162550"/>
            <a:ext cx="108204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00" b="1">
                <a:solidFill>
                  <a:srgbClr val="53606A"/>
                </a:solidFill>
                <a:latin typeface="DejaVu Sans"/>
                <a:ea typeface="DejaVu Sans"/>
                <a:cs typeface="DejaVu Sans"/>
              </a:defRPr>
            </a:pPr>
            <a:r>
              <a:rPr sz="1500" b="1">
                <a:solidFill>
                  <a:srgbClr val="53606A"/>
                </a:solidFill>
                <a:latin typeface="DejaVu Sans"/>
                <a:ea typeface="DejaVu Sans"/>
                <a:cs typeface="DejaVu Sans"/>
              </a:rPr>
              <a:t>‏الفجوة البحثية</a:t>
            </a:r>
          </a:p>
        </p:txBody>
      </p:sp>
      <p:sp>
        <p:nvSpPr>
          <p:cNvPr id="12" name="مستطيل 11">
            <a:extLst xmlns:a="http://schemas.openxmlformats.org/drawingml/2006/main">
              <a:ext uri="{FF2B5EF4-FFF2-40B4-BE49-F238E27FC236}">
                <a16:creationId xmlns:a16="http://schemas.microsoft.com/office/drawing/2014/main" id="{7A80C5E6-D91D-4128-B756-FDEF425916F0}"/>
              </a:ext>
            </a:extLst>
          </p:cNvPr>
          <p:cNvSpPr>
            <a:spLocks xmlns:a="http://schemas.openxmlformats.org/drawingml/2006/main" noGrp="1"/>
          </p:cNvSpPr>
          <p:nvPr/>
        </p:nvSpPr>
        <p:spPr>
          <a:xfrm xmlns:a="http://schemas.openxmlformats.org/drawingml/2006/main">
            <a:off x="685800" y="5524500"/>
            <a:ext cx="10820400" cy="590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3809"/>
          </a:bodyPr>
          <a:lstStyle xmlns:a="http://schemas.openxmlformats.org/drawingml/2006/main"/>
          <a:p xmlns:a="http://schemas.openxmlformats.org/drawingml/2006/main">
            <a:pPr algn="r">
              <a:buNone/>
              <a:defRPr sz="2100" b="1">
                <a:solidFill>
                  <a:srgbClr val="101820"/>
                </a:solidFill>
                <a:latin typeface="DejaVu Sans"/>
                <a:ea typeface="DejaVu Sans"/>
                <a:cs typeface="DejaVu Sans"/>
              </a:defRPr>
            </a:pPr>
            <a:r>
              <a:rPr sz="2100" b="1">
                <a:solidFill>
                  <a:srgbClr val="101820"/>
                </a:solidFill>
                <a:latin typeface="DejaVu Sans"/>
                <a:ea typeface="DejaVu Sans"/>
                <a:cs typeface="DejaVu Sans"/>
              </a:rPr>
              <a:t>‏ندرة الدراسات التي تختبر التكامل بين التفاعل التقني والضبط الإداري في تجويد التعليم القرآني عن بُعد.</a:t>
            </a:r>
          </a:p>
        </p:txBody>
      </p:sp>
      <p:pic>
        <p:nvPicPr>
          <p:cNvPr id="27" name="Graphic 21"/>
          <p:cNvPicPr>
            <a:picLocks xmlns:a="http://schemas.openxmlformats.org/drawingml/2006/main" noChangeAspect="1"/>
          </p:cNvPicPr>
          <p:nvPr/>
        </p:nvPicPr>
        <p:blipFill rotWithShape="1">
          <a:blip xmlns:r="http://schemas.openxmlformats.org/officeDocument/2006/relationships" xmlns:a="http://schemas.openxmlformats.org/drawingml/2006/main" r:embed="R598ed4d9b9904dd7">
            <a:clrChange>
              <a:clrFrom>
                <a:srgbClr val="FFFFFF"/>
              </a:clrFrom>
              <a:clrTo>
                <a:srgbClr val="FFFFFF">
                  <a:alpha val="0"/>
                </a:srgbClr>
              </a:clrTo>
            </a:clrChange>
          </a:blip>
          <a:srcRect xmlns:a="http://schemas.openxmlformats.org/drawingml/2006/main" l="0" t="27877" r="0" b="25429"/>
          <a:stretch xmlns:a="http://schemas.openxmlformats.org/drawingml/2006/main">
            <a:fillRect l="0" t="0" r="0" b="0"/>
          </a:stretch>
        </p:blipFill>
        <p:spPr>
          <a:xfrm xmlns:a="http://schemas.openxmlformats.org/drawingml/2006/main">
            <a:off x="10234473" y="89463"/>
            <a:ext cx="1320569" cy="616615"/>
          </a:xfrm>
          <a:prstGeom xmlns:a="http://schemas.openxmlformats.org/drawingml/2006/main" prst="rect">
            <a:avLst/>
          </a:prstGeom>
        </p:spPr>
      </p:pic>
    </p:spTree>
    <p:extLst>
      <p:ext uri="{BB962C8B-B14F-4D97-AF65-F5344CB8AC3E}">
        <p14:creationId xmlns:p14="http://schemas.microsoft.com/office/powerpoint/2010/main" val="1952391740"/>
      </p:ext>
    </p:extLst>
  </p:cSld>
</p:sld>
</file>

<file path=ppt/slides/slide10.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9" name="مستطيل 18">
            <a:extLst xmlns:a="http://schemas.openxmlformats.org/drawingml/2006/main">
              <a:ext uri="{FF2B5EF4-FFF2-40B4-BE49-F238E27FC236}">
                <a16:creationId xmlns:a16="http://schemas.microsoft.com/office/drawing/2014/main" id="{9E479F30-135D-4A5A-A4D7-1A7BCB0B8CD2}"/>
              </a:ext>
            </a:extLst>
          </p:cNvPr>
          <p:cNvSpPr>
            <a:spLocks xmlns:a="http://schemas.openxmlformats.org/drawingml/2006/main" noGrp="1"/>
          </p:cNvSpPr>
          <p:nvPr/>
        </p:nvSpPr>
        <p:spPr>
          <a:xfrm xmlns:a="http://schemas.openxmlformats.org/drawingml/2006/main">
            <a:off x="685800" y="285750"/>
            <a:ext cx="4095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l">
              <a:buNone/>
              <a:defRPr sz="1125" b="1">
                <a:solidFill>
                  <a:srgbClr val="53606A"/>
                </a:solidFill>
                <a:latin typeface="DejaVu Sans"/>
                <a:ea typeface="DejaVu Sans"/>
                <a:cs typeface="DejaVu Sans"/>
              </a:defRPr>
            </a:pPr>
            <a:r>
              <a:rPr sz="1125" b="1">
                <a:solidFill>
                  <a:srgbClr val="53606A"/>
                </a:solidFill>
                <a:latin typeface="DejaVu Sans"/>
                <a:ea typeface="DejaVu Sans"/>
                <a:cs typeface="DejaVu Sans"/>
              </a:rPr>
              <a:t>‏مناقشة رسالة الماجستير</a:t>
            </a:r>
          </a:p>
        </p:txBody>
      </p:sp>
      <p:sp>
        <p:nvSpPr>
          <p:cNvPr id="2" name="مستطيل 1">
            <a:extLst xmlns:a="http://schemas.openxmlformats.org/drawingml/2006/main">
              <a:ext uri="{FF2B5EF4-FFF2-40B4-BE49-F238E27FC236}">
                <a16:creationId xmlns:a16="http://schemas.microsoft.com/office/drawing/2014/main" id="{15B75376-DC21-421E-99D5-D8547C9C573D}"/>
              </a:ext>
            </a:extLst>
          </p:cNvPr>
          <p:cNvSpPr>
            <a:spLocks xmlns:a="http://schemas.openxmlformats.org/drawingml/2006/main" noGrp="1"/>
          </p:cNvSpPr>
          <p:nvPr/>
        </p:nvSpPr>
        <p:spPr>
          <a:xfrm xmlns:a="http://schemas.openxmlformats.org/drawingml/2006/main">
            <a:off x="685800" y="666750"/>
            <a:ext cx="10820400" cy="38100"/>
          </a:xfrm>
          <a:prstGeom xmlns:a="http://schemas.openxmlformats.org/drawingml/2006/main" prst="rect">
            <a:avLst/>
          </a:prstGeom>
          <a:solidFill xmlns:a="http://schemas.openxmlformats.org/drawingml/2006/main">
            <a:srgbClr val="3D8DFF"/>
          </a:solidFill>
          <a:ln xmlns:a="http://schemas.openxmlformats.org/drawingml/2006/main" w="0">
            <a:solidFill>
              <a:srgbClr val="3D8DFF"/>
            </a:solidFill>
            <a:prstDash val="solid"/>
          </a:ln>
        </p:spPr>
      </p:sp>
      <p:sp>
        <p:nvSpPr>
          <p:cNvPr id="3" name="مستطيل 2">
            <a:extLst xmlns:a="http://schemas.openxmlformats.org/drawingml/2006/main">
              <a:ext uri="{FF2B5EF4-FFF2-40B4-BE49-F238E27FC236}">
                <a16:creationId xmlns:a16="http://schemas.microsoft.com/office/drawing/2014/main" id="{2192B0FC-767E-436F-9305-0315961BCC70}"/>
              </a:ext>
            </a:extLst>
          </p:cNvPr>
          <p:cNvSpPr>
            <a:spLocks xmlns:a="http://schemas.openxmlformats.org/drawingml/2006/main" noGrp="1"/>
          </p:cNvSpPr>
          <p:nvPr/>
        </p:nvSpPr>
        <p:spPr>
          <a:xfrm xmlns:a="http://schemas.openxmlformats.org/drawingml/2006/main">
            <a:off x="685800" y="838200"/>
            <a:ext cx="1082040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4882"/>
          </a:bodyPr>
          <a:lstStyle xmlns:a="http://schemas.openxmlformats.org/drawingml/2006/main"/>
          <a:p xmlns:a="http://schemas.openxmlformats.org/drawingml/2006/main">
            <a:pPr algn="r">
              <a:buNone/>
              <a:defRPr sz="3600" b="1">
                <a:solidFill>
                  <a:srgbClr val="101820"/>
                </a:solidFill>
                <a:latin typeface="DejaVu Sans"/>
                <a:ea typeface="DejaVu Sans"/>
                <a:cs typeface="DejaVu Sans"/>
              </a:defRPr>
            </a:pPr>
            <a:r>
              <a:rPr sz="3600" b="1">
                <a:solidFill>
                  <a:srgbClr val="101820"/>
                </a:solidFill>
                <a:latin typeface="DejaVu Sans"/>
                <a:ea typeface="DejaVu Sans"/>
                <a:cs typeface="DejaVu Sans"/>
              </a:rPr>
              <a:t>‏المنهجية تربط دراسة الحالة ببيانات ميدانية من المستخدمين</a:t>
            </a:r>
          </a:p>
        </p:txBody>
      </p:sp>
      <p:sp>
        <p:nvSpPr>
          <p:cNvPr id="4" name="مستطيل 3">
            <a:extLst xmlns:a="http://schemas.openxmlformats.org/drawingml/2006/main">
              <a:ext uri="{FF2B5EF4-FFF2-40B4-BE49-F238E27FC236}">
                <a16:creationId xmlns:a16="http://schemas.microsoft.com/office/drawing/2014/main" id="{CA2AC4C6-53C2-4DAB-AC46-3D2BD0C2BE5A}"/>
              </a:ext>
            </a:extLst>
          </p:cNvPr>
          <p:cNvSpPr>
            <a:spLocks xmlns:a="http://schemas.openxmlformats.org/drawingml/2006/main" noGrp="1"/>
          </p:cNvSpPr>
          <p:nvPr/>
        </p:nvSpPr>
        <p:spPr>
          <a:xfrm xmlns:a="http://schemas.openxmlformats.org/drawingml/2006/main">
            <a:off x="10953750" y="6457950"/>
            <a:ext cx="5524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975" b="0">
                <a:solidFill>
                  <a:srgbClr val="53606A"/>
                </a:solidFill>
                <a:latin typeface="DejaVu Sans"/>
                <a:ea typeface="DejaVu Sans"/>
                <a:cs typeface="DejaVu Sans"/>
              </a:defRPr>
            </a:pPr>
            <a:r>
              <a:rPr sz="975" b="0">
                <a:solidFill>
                  <a:srgbClr val="53606A"/>
                </a:solidFill>
                <a:latin typeface="DejaVu Sans"/>
                <a:ea typeface="DejaVu Sans"/>
                <a:cs typeface="DejaVu Sans"/>
              </a:rPr>
              <a:t>‏10</a:t>
            </a:r>
          </a:p>
        </p:txBody>
      </p:sp>
      <p:sp>
        <p:nvSpPr>
          <p:cNvPr id="5" name="مستطيل 4">
            <a:extLst xmlns:a="http://schemas.openxmlformats.org/drawingml/2006/main">
              <a:ext uri="{FF2B5EF4-FFF2-40B4-BE49-F238E27FC236}">
                <a16:creationId xmlns:a16="http://schemas.microsoft.com/office/drawing/2014/main" id="{6776C954-8CA9-434F-B7D4-8BA5C6B234A6}"/>
              </a:ext>
            </a:extLst>
          </p:cNvPr>
          <p:cNvSpPr>
            <a:spLocks xmlns:a="http://schemas.openxmlformats.org/drawingml/2006/main" noGrp="1"/>
          </p:cNvSpPr>
          <p:nvPr/>
        </p:nvSpPr>
        <p:spPr>
          <a:xfrm xmlns:a="http://schemas.openxmlformats.org/drawingml/2006/main">
            <a:off x="685800" y="1752600"/>
            <a:ext cx="5105400" cy="142875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6" name="مستطيل 5">
            <a:extLst xmlns:a="http://schemas.openxmlformats.org/drawingml/2006/main">
              <a:ext uri="{FF2B5EF4-FFF2-40B4-BE49-F238E27FC236}">
                <a16:creationId xmlns:a16="http://schemas.microsoft.com/office/drawing/2014/main" id="{544D7623-F4D7-490F-8B94-2F9708A7CFF6}"/>
              </a:ext>
            </a:extLst>
          </p:cNvPr>
          <p:cNvSpPr>
            <a:spLocks xmlns:a="http://schemas.openxmlformats.org/drawingml/2006/main" noGrp="1"/>
          </p:cNvSpPr>
          <p:nvPr/>
        </p:nvSpPr>
        <p:spPr>
          <a:xfrm xmlns:a="http://schemas.openxmlformats.org/drawingml/2006/main">
            <a:off x="914400" y="1943100"/>
            <a:ext cx="46482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‏المنهج</a:t>
            </a:r>
          </a:p>
        </p:txBody>
      </p:sp>
      <p:sp>
        <p:nvSpPr>
          <p:cNvPr id="7" name="مستطيل 6">
            <a:extLst xmlns:a="http://schemas.openxmlformats.org/drawingml/2006/main">
              <a:ext uri="{FF2B5EF4-FFF2-40B4-BE49-F238E27FC236}">
                <a16:creationId xmlns:a16="http://schemas.microsoft.com/office/drawing/2014/main" id="{856FFA20-7E8F-41DB-A90E-963EFEB1B204}"/>
              </a:ext>
            </a:extLst>
          </p:cNvPr>
          <p:cNvSpPr>
            <a:spLocks xmlns:a="http://schemas.openxmlformats.org/drawingml/2006/main" noGrp="1"/>
          </p:cNvSpPr>
          <p:nvPr/>
        </p:nvSpPr>
        <p:spPr>
          <a:xfrm xmlns:a="http://schemas.openxmlformats.org/drawingml/2006/main">
            <a:off x="914400" y="2438400"/>
            <a:ext cx="4648200" cy="628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725" b="0">
                <a:solidFill>
                  <a:srgbClr val="53606A"/>
                </a:solidFill>
                <a:latin typeface="DejaVu Sans"/>
                <a:ea typeface="DejaVu Sans"/>
                <a:cs typeface="DejaVu Sans"/>
              </a:defRPr>
            </a:pPr>
            <a:r>
              <a:rPr sz="1725" b="0">
                <a:solidFill>
                  <a:srgbClr val="53606A"/>
                </a:solidFill>
                <a:latin typeface="DejaVu Sans"/>
                <a:ea typeface="DejaVu Sans"/>
                <a:cs typeface="DejaVu Sans"/>
              </a:rPr>
              <a:t>‏وصفي تحليلي ضمن أسلوب دراسة الحالة</a:t>
            </a:r>
          </a:p>
        </p:txBody>
      </p:sp>
      <p:sp>
        <p:nvSpPr>
          <p:cNvPr id="8" name="مستطيل 7">
            <a:extLst xmlns:a="http://schemas.openxmlformats.org/drawingml/2006/main">
              <a:ext uri="{FF2B5EF4-FFF2-40B4-BE49-F238E27FC236}">
                <a16:creationId xmlns:a16="http://schemas.microsoft.com/office/drawing/2014/main" id="{74FFBEEE-CED0-4678-8952-258B4D9E1B02}"/>
              </a:ext>
            </a:extLst>
          </p:cNvPr>
          <p:cNvSpPr>
            <a:spLocks xmlns:a="http://schemas.openxmlformats.org/drawingml/2006/main" noGrp="1"/>
          </p:cNvSpPr>
          <p:nvPr/>
        </p:nvSpPr>
        <p:spPr>
          <a:xfrm xmlns:a="http://schemas.openxmlformats.org/drawingml/2006/main">
            <a:off x="6096000" y="1752600"/>
            <a:ext cx="5105400" cy="142875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9" name="مستطيل 8">
            <a:extLst xmlns:a="http://schemas.openxmlformats.org/drawingml/2006/main">
              <a:ext uri="{FF2B5EF4-FFF2-40B4-BE49-F238E27FC236}">
                <a16:creationId xmlns:a16="http://schemas.microsoft.com/office/drawing/2014/main" id="{5E439BBF-D610-49A5-A053-592C884413C9}"/>
              </a:ext>
            </a:extLst>
          </p:cNvPr>
          <p:cNvSpPr>
            <a:spLocks xmlns:a="http://schemas.openxmlformats.org/drawingml/2006/main" noGrp="1"/>
          </p:cNvSpPr>
          <p:nvPr/>
        </p:nvSpPr>
        <p:spPr>
          <a:xfrm xmlns:a="http://schemas.openxmlformats.org/drawingml/2006/main">
            <a:off x="6324600" y="1943100"/>
            <a:ext cx="46482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‏الحالة</a:t>
            </a:r>
          </a:p>
        </p:txBody>
      </p:sp>
      <p:sp>
        <p:nvSpPr>
          <p:cNvPr id="10" name="مستطيل 9">
            <a:extLst xmlns:a="http://schemas.openxmlformats.org/drawingml/2006/main">
              <a:ext uri="{FF2B5EF4-FFF2-40B4-BE49-F238E27FC236}">
                <a16:creationId xmlns:a16="http://schemas.microsoft.com/office/drawing/2014/main" id="{A2BC3428-8B8D-419B-9307-DC42457AF4D2}"/>
              </a:ext>
            </a:extLst>
          </p:cNvPr>
          <p:cNvSpPr>
            <a:spLocks xmlns:a="http://schemas.openxmlformats.org/drawingml/2006/main" noGrp="1"/>
          </p:cNvSpPr>
          <p:nvPr/>
        </p:nvSpPr>
        <p:spPr>
          <a:xfrm xmlns:a="http://schemas.openxmlformats.org/drawingml/2006/main">
            <a:off x="6324600" y="2438400"/>
            <a:ext cx="4648200" cy="628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725" b="0">
                <a:solidFill>
                  <a:srgbClr val="53606A"/>
                </a:solidFill>
                <a:latin typeface="DejaVu Sans"/>
                <a:ea typeface="DejaVu Sans"/>
                <a:cs typeface="DejaVu Sans"/>
              </a:defRPr>
            </a:pPr>
            <a:r>
              <a:rPr sz="1725" b="0">
                <a:solidFill>
                  <a:srgbClr val="53606A"/>
                </a:solidFill>
                <a:latin typeface="DejaVu Sans"/>
                <a:ea typeface="DejaVu Sans"/>
                <a:cs typeface="DejaVu Sans"/>
              </a:rPr>
              <a:t>‏تطبيق القرآن مباشر والجهات المستخدمة للمسارات</a:t>
            </a:r>
          </a:p>
        </p:txBody>
      </p:sp>
      <p:sp>
        <p:nvSpPr>
          <p:cNvPr id="11" name="مستطيل 10">
            <a:extLst xmlns:a="http://schemas.openxmlformats.org/drawingml/2006/main">
              <a:ext uri="{FF2B5EF4-FFF2-40B4-BE49-F238E27FC236}">
                <a16:creationId xmlns:a16="http://schemas.microsoft.com/office/drawing/2014/main" id="{E5E1432F-897F-4444-BFAA-057B9668D1E5}"/>
              </a:ext>
            </a:extLst>
          </p:cNvPr>
          <p:cNvSpPr>
            <a:spLocks xmlns:a="http://schemas.openxmlformats.org/drawingml/2006/main" noGrp="1"/>
          </p:cNvSpPr>
          <p:nvPr/>
        </p:nvSpPr>
        <p:spPr>
          <a:xfrm xmlns:a="http://schemas.openxmlformats.org/drawingml/2006/main">
            <a:off x="685800" y="3448050"/>
            <a:ext cx="5105400" cy="142875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12" name="مستطيل 11">
            <a:extLst xmlns:a="http://schemas.openxmlformats.org/drawingml/2006/main">
              <a:ext uri="{FF2B5EF4-FFF2-40B4-BE49-F238E27FC236}">
                <a16:creationId xmlns:a16="http://schemas.microsoft.com/office/drawing/2014/main" id="{64C7C452-6493-4E4D-80B7-958563E5B923}"/>
              </a:ext>
            </a:extLst>
          </p:cNvPr>
          <p:cNvSpPr>
            <a:spLocks xmlns:a="http://schemas.openxmlformats.org/drawingml/2006/main" noGrp="1"/>
          </p:cNvSpPr>
          <p:nvPr/>
        </p:nvSpPr>
        <p:spPr>
          <a:xfrm xmlns:a="http://schemas.openxmlformats.org/drawingml/2006/main">
            <a:off x="914400" y="3638550"/>
            <a:ext cx="46482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‏الأداة</a:t>
            </a:r>
          </a:p>
        </p:txBody>
      </p:sp>
      <p:sp>
        <p:nvSpPr>
          <p:cNvPr id="13" name="مستطيل 12">
            <a:extLst xmlns:a="http://schemas.openxmlformats.org/drawingml/2006/main">
              <a:ext uri="{FF2B5EF4-FFF2-40B4-BE49-F238E27FC236}">
                <a16:creationId xmlns:a16="http://schemas.microsoft.com/office/drawing/2014/main" id="{AA4D1B84-5A3E-413F-BD9F-C007078CBAD2}"/>
              </a:ext>
            </a:extLst>
          </p:cNvPr>
          <p:cNvSpPr>
            <a:spLocks xmlns:a="http://schemas.openxmlformats.org/drawingml/2006/main" noGrp="1"/>
          </p:cNvSpPr>
          <p:nvPr/>
        </p:nvSpPr>
        <p:spPr>
          <a:xfrm xmlns:a="http://schemas.openxmlformats.org/drawingml/2006/main">
            <a:off x="914400" y="4133850"/>
            <a:ext cx="4648200" cy="628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725" b="0">
                <a:solidFill>
                  <a:srgbClr val="53606A"/>
                </a:solidFill>
                <a:latin typeface="DejaVu Sans"/>
                <a:ea typeface="DejaVu Sans"/>
                <a:cs typeface="DejaVu Sans"/>
              </a:defRPr>
            </a:pPr>
            <a:r>
              <a:rPr sz="1725" b="0">
                <a:solidFill>
                  <a:srgbClr val="53606A"/>
                </a:solidFill>
                <a:latin typeface="DejaVu Sans"/>
                <a:ea typeface="DejaVu Sans"/>
                <a:cs typeface="DejaVu Sans"/>
              </a:rPr>
              <a:t>‏استبانة بمقياس ليكرت الخماسي</a:t>
            </a:r>
          </a:p>
        </p:txBody>
      </p:sp>
      <p:sp>
        <p:nvSpPr>
          <p:cNvPr id="14" name="مستطيل 13">
            <a:extLst xmlns:a="http://schemas.openxmlformats.org/drawingml/2006/main">
              <a:ext uri="{FF2B5EF4-FFF2-40B4-BE49-F238E27FC236}">
                <a16:creationId xmlns:a16="http://schemas.microsoft.com/office/drawing/2014/main" id="{F371F2F5-9370-485E-9D93-09CA423958FD}"/>
              </a:ext>
            </a:extLst>
          </p:cNvPr>
          <p:cNvSpPr>
            <a:spLocks xmlns:a="http://schemas.openxmlformats.org/drawingml/2006/main" noGrp="1"/>
          </p:cNvSpPr>
          <p:nvPr/>
        </p:nvSpPr>
        <p:spPr>
          <a:xfrm xmlns:a="http://schemas.openxmlformats.org/drawingml/2006/main">
            <a:off x="6096000" y="3448050"/>
            <a:ext cx="5105400" cy="142875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15" name="مستطيل 14">
            <a:extLst xmlns:a="http://schemas.openxmlformats.org/drawingml/2006/main">
              <a:ext uri="{FF2B5EF4-FFF2-40B4-BE49-F238E27FC236}">
                <a16:creationId xmlns:a16="http://schemas.microsoft.com/office/drawing/2014/main" id="{9E9AE2BA-5063-4FAD-BA9E-136B586C9B11}"/>
              </a:ext>
            </a:extLst>
          </p:cNvPr>
          <p:cNvSpPr>
            <a:spLocks xmlns:a="http://schemas.openxmlformats.org/drawingml/2006/main" noGrp="1"/>
          </p:cNvSpPr>
          <p:nvPr/>
        </p:nvSpPr>
        <p:spPr>
          <a:xfrm xmlns:a="http://schemas.openxmlformats.org/drawingml/2006/main">
            <a:off x="6324600" y="3638550"/>
            <a:ext cx="46482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‏العينة</a:t>
            </a:r>
          </a:p>
        </p:txBody>
      </p:sp>
      <p:sp>
        <p:nvSpPr>
          <p:cNvPr id="16" name="مستطيل 15">
            <a:extLst xmlns:a="http://schemas.openxmlformats.org/drawingml/2006/main">
              <a:ext uri="{FF2B5EF4-FFF2-40B4-BE49-F238E27FC236}">
                <a16:creationId xmlns:a16="http://schemas.microsoft.com/office/drawing/2014/main" id="{681A9FE2-F9BA-4597-918E-A128BEC54DFF}"/>
              </a:ext>
            </a:extLst>
          </p:cNvPr>
          <p:cNvSpPr>
            <a:spLocks xmlns:a="http://schemas.openxmlformats.org/drawingml/2006/main" noGrp="1"/>
          </p:cNvSpPr>
          <p:nvPr/>
        </p:nvSpPr>
        <p:spPr>
          <a:xfrm xmlns:a="http://schemas.openxmlformats.org/drawingml/2006/main">
            <a:off x="6324600" y="4133850"/>
            <a:ext cx="4648200" cy="628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725" b="0">
                <a:solidFill>
                  <a:srgbClr val="53606A"/>
                </a:solidFill>
                <a:latin typeface="DejaVu Sans"/>
                <a:ea typeface="DejaVu Sans"/>
                <a:cs typeface="DejaVu Sans"/>
              </a:defRPr>
            </a:pPr>
            <a:r>
              <a:rPr sz="1725" b="0">
                <a:solidFill>
                  <a:srgbClr val="53606A"/>
                </a:solidFill>
                <a:latin typeface="DejaVu Sans"/>
                <a:ea typeface="DejaVu Sans"/>
                <a:cs typeface="DejaVu Sans"/>
              </a:rPr>
              <a:t>‏85 معلمًا وطالبًا ومشرفًا ومسؤولًا</a:t>
            </a:r>
          </a:p>
        </p:txBody>
      </p:sp>
      <p:pic>
        <p:nvPicPr>
          <p:cNvPr id="37" name="Graphic 21"/>
          <p:cNvPicPr>
            <a:picLocks xmlns:a="http://schemas.openxmlformats.org/drawingml/2006/main" noChangeAspect="1"/>
          </p:cNvPicPr>
          <p:nvPr/>
        </p:nvPicPr>
        <p:blipFill rotWithShape="1">
          <a:blip xmlns:r="http://schemas.openxmlformats.org/officeDocument/2006/relationships" xmlns:a="http://schemas.openxmlformats.org/drawingml/2006/main" r:embed="R405a3828d88d4a33">
            <a:clrChange>
              <a:clrFrom>
                <a:srgbClr val="FFFFFF"/>
              </a:clrFrom>
              <a:clrTo>
                <a:srgbClr val="FFFFFF">
                  <a:alpha val="0"/>
                </a:srgbClr>
              </a:clrTo>
            </a:clrChange>
          </a:blip>
          <a:srcRect xmlns:a="http://schemas.openxmlformats.org/drawingml/2006/main" l="0" t="27877" r="0" b="25429"/>
          <a:stretch xmlns:a="http://schemas.openxmlformats.org/drawingml/2006/main">
            <a:fillRect l="0" t="0" r="0" b="0"/>
          </a:stretch>
        </p:blipFill>
        <p:spPr>
          <a:xfrm xmlns:a="http://schemas.openxmlformats.org/drawingml/2006/main">
            <a:off x="10234473" y="89463"/>
            <a:ext cx="1320569" cy="616615"/>
          </a:xfrm>
          <a:prstGeom xmlns:a="http://schemas.openxmlformats.org/drawingml/2006/main" prst="rect">
            <a:avLst/>
          </a:prstGeom>
        </p:spPr>
      </p:pic>
    </p:spTree>
    <p:extLst>
      <p:ext uri="{BB962C8B-B14F-4D97-AF65-F5344CB8AC3E}">
        <p14:creationId xmlns:p14="http://schemas.microsoft.com/office/powerpoint/2010/main" val="1882882805"/>
      </p:ext>
    </p:extLst>
  </p:cSld>
</p:sld>
</file>

<file path=ppt/slides/slide11.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2" name="مستطيل 11">
            <a:extLst xmlns:a="http://schemas.openxmlformats.org/drawingml/2006/main">
              <a:ext uri="{FF2B5EF4-FFF2-40B4-BE49-F238E27FC236}">
                <a16:creationId xmlns:a16="http://schemas.microsoft.com/office/drawing/2014/main" id="{5E73B3E1-45EE-4722-92A0-28B0D69CCEDD}"/>
              </a:ext>
            </a:extLst>
          </p:cNvPr>
          <p:cNvSpPr>
            <a:spLocks xmlns:a="http://schemas.openxmlformats.org/drawingml/2006/main" noGrp="1"/>
          </p:cNvSpPr>
          <p:nvPr/>
        </p:nvSpPr>
        <p:spPr>
          <a:xfrm xmlns:a="http://schemas.openxmlformats.org/drawingml/2006/main">
            <a:off x="685800" y="285750"/>
            <a:ext cx="4095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l">
              <a:buNone/>
              <a:defRPr sz="1125" b="1">
                <a:solidFill>
                  <a:srgbClr val="53606A"/>
                </a:solidFill>
                <a:latin typeface="DejaVu Sans"/>
                <a:ea typeface="DejaVu Sans"/>
                <a:cs typeface="DejaVu Sans"/>
              </a:defRPr>
            </a:pPr>
            <a:r>
              <a:rPr sz="1125" b="1">
                <a:solidFill>
                  <a:srgbClr val="53606A"/>
                </a:solidFill>
                <a:latin typeface="DejaVu Sans"/>
                <a:ea typeface="DejaVu Sans"/>
                <a:cs typeface="DejaVu Sans"/>
              </a:rPr>
              <a:t>‏مناقشة رسالة الماجستير</a:t>
            </a:r>
          </a:p>
        </p:txBody>
      </p:sp>
      <p:sp>
        <p:nvSpPr>
          <p:cNvPr id="2" name="مستطيل 1">
            <a:extLst xmlns:a="http://schemas.openxmlformats.org/drawingml/2006/main">
              <a:ext uri="{FF2B5EF4-FFF2-40B4-BE49-F238E27FC236}">
                <a16:creationId xmlns:a16="http://schemas.microsoft.com/office/drawing/2014/main" id="{7CC826B0-A79B-4E81-965A-53FC02540921}"/>
              </a:ext>
            </a:extLst>
          </p:cNvPr>
          <p:cNvSpPr>
            <a:spLocks xmlns:a="http://schemas.openxmlformats.org/drawingml/2006/main" noGrp="1"/>
          </p:cNvSpPr>
          <p:nvPr/>
        </p:nvSpPr>
        <p:spPr>
          <a:xfrm xmlns:a="http://schemas.openxmlformats.org/drawingml/2006/main">
            <a:off x="685800" y="666750"/>
            <a:ext cx="10820400" cy="38100"/>
          </a:xfrm>
          <a:prstGeom xmlns:a="http://schemas.openxmlformats.org/drawingml/2006/main" prst="rect">
            <a:avLst/>
          </a:prstGeom>
          <a:solidFill xmlns:a="http://schemas.openxmlformats.org/drawingml/2006/main">
            <a:srgbClr val="3D8DFF"/>
          </a:solidFill>
          <a:ln xmlns:a="http://schemas.openxmlformats.org/drawingml/2006/main" w="0">
            <a:solidFill>
              <a:srgbClr val="3D8DFF"/>
            </a:solidFill>
            <a:prstDash val="solid"/>
          </a:ln>
        </p:spPr>
      </p:sp>
      <p:sp>
        <p:nvSpPr>
          <p:cNvPr id="3" name="مستطيل 2">
            <a:extLst xmlns:a="http://schemas.openxmlformats.org/drawingml/2006/main">
              <a:ext uri="{FF2B5EF4-FFF2-40B4-BE49-F238E27FC236}">
                <a16:creationId xmlns:a16="http://schemas.microsoft.com/office/drawing/2014/main" id="{E9CF7F7C-6C5C-4300-8E50-E32C02D864A4}"/>
              </a:ext>
            </a:extLst>
          </p:cNvPr>
          <p:cNvSpPr>
            <a:spLocks xmlns:a="http://schemas.openxmlformats.org/drawingml/2006/main" noGrp="1"/>
          </p:cNvSpPr>
          <p:nvPr/>
        </p:nvSpPr>
        <p:spPr>
          <a:xfrm xmlns:a="http://schemas.openxmlformats.org/drawingml/2006/main">
            <a:off x="685800" y="838200"/>
            <a:ext cx="1082040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3600" b="1">
                <a:solidFill>
                  <a:srgbClr val="101820"/>
                </a:solidFill>
                <a:latin typeface="DejaVu Sans"/>
                <a:ea typeface="DejaVu Sans"/>
                <a:cs typeface="DejaVu Sans"/>
              </a:defRPr>
            </a:pPr>
            <a:r>
              <a:rPr sz="3600" b="1">
                <a:solidFill>
                  <a:srgbClr val="101820"/>
                </a:solidFill>
                <a:latin typeface="DejaVu Sans"/>
                <a:ea typeface="DejaVu Sans"/>
                <a:cs typeface="DejaVu Sans"/>
              </a:rPr>
              <a:t>‏تنوع العينة يعكس زوايا تعليمية وإدارية متعددة</a:t>
            </a:r>
          </a:p>
        </p:txBody>
      </p:sp>
      <p:sp>
        <p:nvSpPr>
          <p:cNvPr id="4" name="مستطيل 3">
            <a:extLst xmlns:a="http://schemas.openxmlformats.org/drawingml/2006/main">
              <a:ext uri="{FF2B5EF4-FFF2-40B4-BE49-F238E27FC236}">
                <a16:creationId xmlns:a16="http://schemas.microsoft.com/office/drawing/2014/main" id="{11049D81-A414-4154-9A2C-7DC049AB051E}"/>
              </a:ext>
            </a:extLst>
          </p:cNvPr>
          <p:cNvSpPr>
            <a:spLocks xmlns:a="http://schemas.openxmlformats.org/drawingml/2006/main" noGrp="1"/>
          </p:cNvSpPr>
          <p:nvPr/>
        </p:nvSpPr>
        <p:spPr>
          <a:xfrm xmlns:a="http://schemas.openxmlformats.org/drawingml/2006/main">
            <a:off x="10953750" y="6457950"/>
            <a:ext cx="5524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975" b="0">
                <a:solidFill>
                  <a:srgbClr val="53606A"/>
                </a:solidFill>
                <a:latin typeface="DejaVu Sans"/>
                <a:ea typeface="DejaVu Sans"/>
                <a:cs typeface="DejaVu Sans"/>
              </a:defRPr>
            </a:pPr>
            <a:r>
              <a:rPr sz="975" b="0">
                <a:solidFill>
                  <a:srgbClr val="53606A"/>
                </a:solidFill>
                <a:latin typeface="DejaVu Sans"/>
                <a:ea typeface="DejaVu Sans"/>
                <a:cs typeface="DejaVu Sans"/>
              </a:rPr>
              <a:t>‏11</a:t>
            </a:r>
          </a:p>
        </p:txBody>
      </p:sp>
      <p:graphicFrame>
        <p:nvGraphicFramePr>
          <p:cNvPr id="19" name="Chart"/>
          <p:cNvGraphicFramePr/>
          <p:nvPr/>
        </p:nvGraphicFramePr>
        <p:xfrm>
          <a:off xmlns:a="http://schemas.openxmlformats.org/drawingml/2006/main" x="685800" y="1676400"/>
          <a:ext xmlns:a="http://schemas.openxmlformats.org/drawingml/2006/main" cx="6858000" cy="4114800"/>
        </p:xfrm>
        <a:graphic xmlns:a="http://schemas.openxmlformats.org/drawingml/2006/main">
          <a:graphicData uri="http://schemas.openxmlformats.org/drawingml/2006/chart">
            <c:chart xmlns:r="http://schemas.openxmlformats.org/officeDocument/2006/relationships" xmlns:c="http://schemas.openxmlformats.org/drawingml/2006/chart" r:id="Rd7f3ac5dfd824bc9"/>
          </a:graphicData>
        </a:graphic>
      </p:graphicFrame>
      <p:sp>
        <p:nvSpPr>
          <p:cNvPr id="6" name="مستطيل 5">
            <a:extLst xmlns:a="http://schemas.openxmlformats.org/drawingml/2006/main">
              <a:ext uri="{FF2B5EF4-FFF2-40B4-BE49-F238E27FC236}">
                <a16:creationId xmlns:a16="http://schemas.microsoft.com/office/drawing/2014/main" id="{A9EFB298-14C6-4EA2-9DAF-D13E46968B08}"/>
              </a:ext>
            </a:extLst>
          </p:cNvPr>
          <p:cNvSpPr>
            <a:spLocks xmlns:a="http://schemas.openxmlformats.org/drawingml/2006/main" noGrp="1"/>
          </p:cNvSpPr>
          <p:nvPr/>
        </p:nvSpPr>
        <p:spPr>
          <a:xfrm xmlns:a="http://schemas.openxmlformats.org/drawingml/2006/main">
            <a:off x="8096250" y="1866900"/>
            <a:ext cx="3409950" cy="156210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7" name="مستطيل 6">
            <a:extLst xmlns:a="http://schemas.openxmlformats.org/drawingml/2006/main">
              <a:ext uri="{FF2B5EF4-FFF2-40B4-BE49-F238E27FC236}">
                <a16:creationId xmlns:a16="http://schemas.microsoft.com/office/drawing/2014/main" id="{D7F0B9A3-38EF-48B1-8947-41483CADB768}"/>
              </a:ext>
            </a:extLst>
          </p:cNvPr>
          <p:cNvSpPr>
            <a:spLocks xmlns:a="http://schemas.openxmlformats.org/drawingml/2006/main" noGrp="1"/>
          </p:cNvSpPr>
          <p:nvPr/>
        </p:nvSpPr>
        <p:spPr>
          <a:xfrm xmlns:a="http://schemas.openxmlformats.org/drawingml/2006/main">
            <a:off x="8267700" y="2076450"/>
            <a:ext cx="306705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3750" b="1">
                <a:solidFill>
                  <a:srgbClr val="3D8DFF"/>
                </a:solidFill>
                <a:latin typeface="DejaVu Sans"/>
                <a:ea typeface="DejaVu Sans"/>
                <a:cs typeface="DejaVu Sans"/>
              </a:defRPr>
            </a:pPr>
            <a:r>
              <a:rPr sz="3750" b="1">
                <a:solidFill>
                  <a:srgbClr val="3D8DFF"/>
                </a:solidFill>
                <a:latin typeface="DejaVu Sans"/>
                <a:ea typeface="DejaVu Sans"/>
                <a:cs typeface="DejaVu Sans"/>
              </a:rPr>
              <a:t>‏85</a:t>
            </a:r>
          </a:p>
        </p:txBody>
      </p:sp>
      <p:sp>
        <p:nvSpPr>
          <p:cNvPr id="8" name="مستطيل 7">
            <a:extLst xmlns:a="http://schemas.openxmlformats.org/drawingml/2006/main">
              <a:ext uri="{FF2B5EF4-FFF2-40B4-BE49-F238E27FC236}">
                <a16:creationId xmlns:a16="http://schemas.microsoft.com/office/drawing/2014/main" id="{272B3467-AE1A-4BB0-934E-2EE8AB7627A8}"/>
              </a:ext>
            </a:extLst>
          </p:cNvPr>
          <p:cNvSpPr>
            <a:spLocks xmlns:a="http://schemas.openxmlformats.org/drawingml/2006/main" noGrp="1"/>
          </p:cNvSpPr>
          <p:nvPr/>
        </p:nvSpPr>
        <p:spPr>
          <a:xfrm xmlns:a="http://schemas.openxmlformats.org/drawingml/2006/main">
            <a:off x="8267700" y="2838450"/>
            <a:ext cx="3067050" cy="419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ctr">
              <a:buNone/>
              <a:defRPr sz="1500" b="0">
                <a:solidFill>
                  <a:srgbClr val="101820"/>
                </a:solidFill>
                <a:latin typeface="DejaVu Sans"/>
                <a:ea typeface="DejaVu Sans"/>
                <a:cs typeface="DejaVu Sans"/>
              </a:defRPr>
            </a:pPr>
            <a:r>
              <a:rPr sz="1500" b="0">
                <a:solidFill>
                  <a:srgbClr val="101820"/>
                </a:solidFill>
                <a:latin typeface="DejaVu Sans"/>
                <a:ea typeface="DejaVu Sans"/>
                <a:cs typeface="DejaVu Sans"/>
              </a:rPr>
              <a:t>‏إجمالي أفراد العينة</a:t>
            </a:r>
          </a:p>
        </p:txBody>
      </p:sp>
      <p:sp>
        <p:nvSpPr>
          <p:cNvPr id="9" name="مستطيل 8">
            <a:extLst xmlns:a="http://schemas.openxmlformats.org/drawingml/2006/main">
              <a:ext uri="{FF2B5EF4-FFF2-40B4-BE49-F238E27FC236}">
                <a16:creationId xmlns:a16="http://schemas.microsoft.com/office/drawing/2014/main" id="{83EF0241-933B-4080-97F8-528E7ABFBE50}"/>
              </a:ext>
            </a:extLst>
          </p:cNvPr>
          <p:cNvSpPr>
            <a:spLocks xmlns:a="http://schemas.openxmlformats.org/drawingml/2006/main" noGrp="1"/>
          </p:cNvSpPr>
          <p:nvPr/>
        </p:nvSpPr>
        <p:spPr>
          <a:xfrm xmlns:a="http://schemas.openxmlformats.org/drawingml/2006/main">
            <a:off x="8096250" y="3695700"/>
            <a:ext cx="3409950" cy="182880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10" name="مستطيل 9">
            <a:extLst xmlns:a="http://schemas.openxmlformats.org/drawingml/2006/main">
              <a:ext uri="{FF2B5EF4-FFF2-40B4-BE49-F238E27FC236}">
                <a16:creationId xmlns:a16="http://schemas.microsoft.com/office/drawing/2014/main" id="{A788C5BA-2296-4E2D-BE2F-43FB714FCEC2}"/>
              </a:ext>
            </a:extLst>
          </p:cNvPr>
          <p:cNvSpPr>
            <a:spLocks xmlns:a="http://schemas.openxmlformats.org/drawingml/2006/main" noGrp="1"/>
          </p:cNvSpPr>
          <p:nvPr/>
        </p:nvSpPr>
        <p:spPr>
          <a:xfrm xmlns:a="http://schemas.openxmlformats.org/drawingml/2006/main">
            <a:off x="8267700" y="3905250"/>
            <a:ext cx="306705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3450" b="1">
                <a:solidFill>
                  <a:srgbClr val="3D8DFF"/>
                </a:solidFill>
                <a:latin typeface="DejaVu Sans"/>
                <a:ea typeface="DejaVu Sans"/>
                <a:cs typeface="DejaVu Sans"/>
              </a:defRPr>
            </a:pPr>
            <a:r>
              <a:rPr sz="3450" b="1">
                <a:solidFill>
                  <a:srgbClr val="3D8DFF"/>
                </a:solidFill>
                <a:latin typeface="DejaVu Sans"/>
                <a:ea typeface="DejaVu Sans"/>
                <a:cs typeface="DejaVu Sans"/>
              </a:rPr>
              <a:t>‏77.6%</a:t>
            </a:r>
          </a:p>
        </p:txBody>
      </p:sp>
      <p:sp>
        <p:nvSpPr>
          <p:cNvPr id="11" name="مستطيل 10">
            <a:extLst xmlns:a="http://schemas.openxmlformats.org/drawingml/2006/main">
              <a:ext uri="{FF2B5EF4-FFF2-40B4-BE49-F238E27FC236}">
                <a16:creationId xmlns:a16="http://schemas.microsoft.com/office/drawing/2014/main" id="{58A59623-CC9E-412D-A0C9-C6D5302C226F}"/>
              </a:ext>
            </a:extLst>
          </p:cNvPr>
          <p:cNvSpPr>
            <a:spLocks xmlns:a="http://schemas.openxmlformats.org/drawingml/2006/main" noGrp="1"/>
          </p:cNvSpPr>
          <p:nvPr/>
        </p:nvSpPr>
        <p:spPr>
          <a:xfrm xmlns:a="http://schemas.openxmlformats.org/drawingml/2006/main">
            <a:off x="8267700" y="4667250"/>
            <a:ext cx="306705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ctr">
              <a:buNone/>
              <a:defRPr sz="1500" b="0">
                <a:solidFill>
                  <a:srgbClr val="101820"/>
                </a:solidFill>
                <a:latin typeface="DejaVu Sans"/>
                <a:ea typeface="DejaVu Sans"/>
                <a:cs typeface="DejaVu Sans"/>
              </a:defRPr>
            </a:pPr>
            <a:r>
              <a:rPr sz="1500" b="0">
                <a:solidFill>
                  <a:srgbClr val="101820"/>
                </a:solidFill>
                <a:latin typeface="DejaVu Sans"/>
                <a:ea typeface="DejaVu Sans"/>
                <a:cs typeface="DejaVu Sans"/>
              </a:rPr>
              <a:t>‏معلمون ومشرفون وإداريون؛ الأكثر احتكاكًا بالخصائص المؤسسية</a:t>
            </a:r>
          </a:p>
        </p:txBody>
      </p:sp>
      <p:pic>
        <p:nvPicPr>
          <p:cNvPr id="26" name="Graphic 21"/>
          <p:cNvPicPr>
            <a:picLocks xmlns:a="http://schemas.openxmlformats.org/drawingml/2006/main" noChangeAspect="1"/>
          </p:cNvPicPr>
          <p:nvPr/>
        </p:nvPicPr>
        <p:blipFill rotWithShape="1">
          <a:blip xmlns:r="http://schemas.openxmlformats.org/officeDocument/2006/relationships" xmlns:a="http://schemas.openxmlformats.org/drawingml/2006/main" r:embed="Rb6f7d73c20554b61">
            <a:clrChange>
              <a:clrFrom>
                <a:srgbClr val="FFFFFF"/>
              </a:clrFrom>
              <a:clrTo>
                <a:srgbClr val="FFFFFF">
                  <a:alpha val="0"/>
                </a:srgbClr>
              </a:clrTo>
            </a:clrChange>
          </a:blip>
          <a:srcRect xmlns:a="http://schemas.openxmlformats.org/drawingml/2006/main" l="0" t="27877" r="0" b="25429"/>
          <a:stretch xmlns:a="http://schemas.openxmlformats.org/drawingml/2006/main">
            <a:fillRect l="0" t="0" r="0" b="0"/>
          </a:stretch>
        </p:blipFill>
        <p:spPr>
          <a:xfrm xmlns:a="http://schemas.openxmlformats.org/drawingml/2006/main">
            <a:off x="10234473" y="89463"/>
            <a:ext cx="1320569" cy="616615"/>
          </a:xfrm>
          <a:prstGeom xmlns:a="http://schemas.openxmlformats.org/drawingml/2006/main" prst="rect">
            <a:avLst/>
          </a:prstGeom>
        </p:spPr>
      </p:pic>
    </p:spTree>
    <p:extLst>
      <p:ext uri="{BB962C8B-B14F-4D97-AF65-F5344CB8AC3E}">
        <p14:creationId xmlns:p14="http://schemas.microsoft.com/office/powerpoint/2010/main" val="1557445040"/>
      </p:ext>
    </p:extLst>
  </p:cSld>
</p:sld>
</file>

<file path=ppt/slides/slide12.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23" name="مستطيل 22">
            <a:extLst xmlns:a="http://schemas.openxmlformats.org/drawingml/2006/main">
              <a:ext uri="{FF2B5EF4-FFF2-40B4-BE49-F238E27FC236}">
                <a16:creationId xmlns:a16="http://schemas.microsoft.com/office/drawing/2014/main" id="{D428ED74-69C3-4741-9E0B-74F0F7ED117A}"/>
              </a:ext>
            </a:extLst>
          </p:cNvPr>
          <p:cNvSpPr>
            <a:spLocks xmlns:a="http://schemas.openxmlformats.org/drawingml/2006/main" noGrp="1"/>
          </p:cNvSpPr>
          <p:nvPr/>
        </p:nvSpPr>
        <p:spPr>
          <a:xfrm xmlns:a="http://schemas.openxmlformats.org/drawingml/2006/main">
            <a:off x="685800" y="285750"/>
            <a:ext cx="4095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l">
              <a:buNone/>
              <a:defRPr sz="1125" b="1">
                <a:solidFill>
                  <a:srgbClr val="53606A"/>
                </a:solidFill>
                <a:latin typeface="DejaVu Sans"/>
                <a:ea typeface="DejaVu Sans"/>
                <a:cs typeface="DejaVu Sans"/>
              </a:defRPr>
            </a:pPr>
            <a:r>
              <a:rPr sz="1125" b="1">
                <a:solidFill>
                  <a:srgbClr val="53606A"/>
                </a:solidFill>
                <a:latin typeface="DejaVu Sans"/>
                <a:ea typeface="DejaVu Sans"/>
                <a:cs typeface="DejaVu Sans"/>
              </a:rPr>
              <a:t>‏مناقشة رسالة الماجستير</a:t>
            </a:r>
          </a:p>
        </p:txBody>
      </p:sp>
      <p:sp>
        <p:nvSpPr>
          <p:cNvPr id="2" name="مستطيل 1">
            <a:extLst xmlns:a="http://schemas.openxmlformats.org/drawingml/2006/main">
              <a:ext uri="{FF2B5EF4-FFF2-40B4-BE49-F238E27FC236}">
                <a16:creationId xmlns:a16="http://schemas.microsoft.com/office/drawing/2014/main" id="{D84524BD-945A-47C0-84A6-310952231E89}"/>
              </a:ext>
            </a:extLst>
          </p:cNvPr>
          <p:cNvSpPr>
            <a:spLocks xmlns:a="http://schemas.openxmlformats.org/drawingml/2006/main" noGrp="1"/>
          </p:cNvSpPr>
          <p:nvPr/>
        </p:nvSpPr>
        <p:spPr>
          <a:xfrm xmlns:a="http://schemas.openxmlformats.org/drawingml/2006/main">
            <a:off x="685800" y="666750"/>
            <a:ext cx="10820400" cy="38100"/>
          </a:xfrm>
          <a:prstGeom xmlns:a="http://schemas.openxmlformats.org/drawingml/2006/main" prst="rect">
            <a:avLst/>
          </a:prstGeom>
          <a:solidFill xmlns:a="http://schemas.openxmlformats.org/drawingml/2006/main">
            <a:srgbClr val="3D8DFF"/>
          </a:solidFill>
          <a:ln xmlns:a="http://schemas.openxmlformats.org/drawingml/2006/main" w="0">
            <a:solidFill>
              <a:srgbClr val="3D8DFF"/>
            </a:solidFill>
            <a:prstDash val="solid"/>
          </a:ln>
        </p:spPr>
      </p:sp>
      <p:sp>
        <p:nvSpPr>
          <p:cNvPr id="3" name="مستطيل 2">
            <a:extLst xmlns:a="http://schemas.openxmlformats.org/drawingml/2006/main">
              <a:ext uri="{FF2B5EF4-FFF2-40B4-BE49-F238E27FC236}">
                <a16:creationId xmlns:a16="http://schemas.microsoft.com/office/drawing/2014/main" id="{FB04B931-B8FD-44E5-9F8B-8DED7B29029E}"/>
              </a:ext>
            </a:extLst>
          </p:cNvPr>
          <p:cNvSpPr>
            <a:spLocks xmlns:a="http://schemas.openxmlformats.org/drawingml/2006/main" noGrp="1"/>
          </p:cNvSpPr>
          <p:nvPr/>
        </p:nvSpPr>
        <p:spPr>
          <a:xfrm xmlns:a="http://schemas.openxmlformats.org/drawingml/2006/main">
            <a:off x="685800" y="838200"/>
            <a:ext cx="1082040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7232"/>
          </a:bodyPr>
          <a:lstStyle xmlns:a="http://schemas.openxmlformats.org/drawingml/2006/main"/>
          <a:p xmlns:a="http://schemas.openxmlformats.org/drawingml/2006/main">
            <a:pPr algn="r">
              <a:buNone/>
              <a:defRPr sz="3600" b="1">
                <a:solidFill>
                  <a:srgbClr val="101820"/>
                </a:solidFill>
                <a:latin typeface="DejaVu Sans"/>
                <a:ea typeface="DejaVu Sans"/>
                <a:cs typeface="DejaVu Sans"/>
              </a:defRPr>
            </a:pPr>
            <a:r>
              <a:rPr sz="3600" b="1">
                <a:solidFill>
                  <a:srgbClr val="101820"/>
                </a:solidFill>
                <a:latin typeface="DejaVu Sans"/>
                <a:ea typeface="DejaVu Sans"/>
                <a:cs typeface="DejaVu Sans"/>
              </a:rPr>
              <a:t>‏الأداة تقيس أربعة محاور، والتحليل الموثق وصفي</a:t>
            </a:r>
          </a:p>
        </p:txBody>
      </p:sp>
      <p:sp>
        <p:nvSpPr>
          <p:cNvPr id="4" name="مستطيل 3">
            <a:extLst xmlns:a="http://schemas.openxmlformats.org/drawingml/2006/main">
              <a:ext uri="{FF2B5EF4-FFF2-40B4-BE49-F238E27FC236}">
                <a16:creationId xmlns:a16="http://schemas.microsoft.com/office/drawing/2014/main" id="{ED53567B-A045-48FE-A64A-490D5F3198B5}"/>
              </a:ext>
            </a:extLst>
          </p:cNvPr>
          <p:cNvSpPr>
            <a:spLocks xmlns:a="http://schemas.openxmlformats.org/drawingml/2006/main" noGrp="1"/>
          </p:cNvSpPr>
          <p:nvPr/>
        </p:nvSpPr>
        <p:spPr>
          <a:xfrm xmlns:a="http://schemas.openxmlformats.org/drawingml/2006/main">
            <a:off x="10953750" y="6457950"/>
            <a:ext cx="5524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975" b="0">
                <a:solidFill>
                  <a:srgbClr val="53606A"/>
                </a:solidFill>
                <a:latin typeface="DejaVu Sans"/>
                <a:ea typeface="DejaVu Sans"/>
                <a:cs typeface="DejaVu Sans"/>
              </a:defRPr>
            </a:pPr>
            <a:r>
              <a:rPr sz="975" b="0">
                <a:solidFill>
                  <a:srgbClr val="53606A"/>
                </a:solidFill>
                <a:latin typeface="DejaVu Sans"/>
                <a:ea typeface="DejaVu Sans"/>
                <a:cs typeface="DejaVu Sans"/>
              </a:rPr>
              <a:t>‏12</a:t>
            </a:r>
          </a:p>
        </p:txBody>
      </p:sp>
      <p:sp>
        <p:nvSpPr>
          <p:cNvPr id="5" name="مستطيل 4">
            <a:extLst xmlns:a="http://schemas.openxmlformats.org/drawingml/2006/main">
              <a:ext uri="{FF2B5EF4-FFF2-40B4-BE49-F238E27FC236}">
                <a16:creationId xmlns:a16="http://schemas.microsoft.com/office/drawing/2014/main" id="{09695AE3-EACA-4A30-9DBF-62FEF93611D6}"/>
              </a:ext>
            </a:extLst>
          </p:cNvPr>
          <p:cNvSpPr>
            <a:spLocks xmlns:a="http://schemas.openxmlformats.org/drawingml/2006/main" noGrp="1"/>
          </p:cNvSpPr>
          <p:nvPr/>
        </p:nvSpPr>
        <p:spPr>
          <a:xfrm xmlns:a="http://schemas.openxmlformats.org/drawingml/2006/main">
            <a:off x="6477000" y="1657350"/>
            <a:ext cx="5029200" cy="74295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6" name="مستطيل 5">
            <a:extLst xmlns:a="http://schemas.openxmlformats.org/drawingml/2006/main">
              <a:ext uri="{FF2B5EF4-FFF2-40B4-BE49-F238E27FC236}">
                <a16:creationId xmlns:a16="http://schemas.microsoft.com/office/drawing/2014/main" id="{48FF3C6A-748E-410E-9A60-BE10CCC1F6A0}"/>
              </a:ext>
            </a:extLst>
          </p:cNvPr>
          <p:cNvSpPr>
            <a:spLocks xmlns:a="http://schemas.openxmlformats.org/drawingml/2006/main" noGrp="1"/>
          </p:cNvSpPr>
          <p:nvPr/>
        </p:nvSpPr>
        <p:spPr>
          <a:xfrm xmlns:a="http://schemas.openxmlformats.org/drawingml/2006/main">
            <a:off x="6705600" y="1790700"/>
            <a:ext cx="4572000" cy="476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00" b="0">
                <a:solidFill>
                  <a:srgbClr val="101820"/>
                </a:solidFill>
                <a:latin typeface="DejaVu Sans"/>
                <a:ea typeface="DejaVu Sans"/>
                <a:cs typeface="DejaVu Sans"/>
              </a:defRPr>
            </a:pPr>
            <a:r>
              <a:rPr sz="1500" b="0">
                <a:solidFill>
                  <a:srgbClr val="101820"/>
                </a:solidFill>
                <a:latin typeface="DejaVu Sans"/>
                <a:ea typeface="DejaVu Sans"/>
                <a:cs typeface="DejaVu Sans"/>
              </a:rPr>
              <a:t>‏1. فاعلية الإعلام الرقمي في الحفظ والتلاوة</a:t>
            </a:r>
          </a:p>
        </p:txBody>
      </p:sp>
      <p:sp>
        <p:nvSpPr>
          <p:cNvPr id="7" name="مستطيل 6">
            <a:extLst xmlns:a="http://schemas.openxmlformats.org/drawingml/2006/main">
              <a:ext uri="{FF2B5EF4-FFF2-40B4-BE49-F238E27FC236}">
                <a16:creationId xmlns:a16="http://schemas.microsoft.com/office/drawing/2014/main" id="{EDA40146-8FA4-4E12-843B-3231C09D587D}"/>
              </a:ext>
            </a:extLst>
          </p:cNvPr>
          <p:cNvSpPr>
            <a:spLocks xmlns:a="http://schemas.openxmlformats.org/drawingml/2006/main" noGrp="1"/>
          </p:cNvSpPr>
          <p:nvPr/>
        </p:nvSpPr>
        <p:spPr>
          <a:xfrm xmlns:a="http://schemas.openxmlformats.org/drawingml/2006/main">
            <a:off x="6477000" y="2571750"/>
            <a:ext cx="5029200" cy="74295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8" name="مستطيل 7">
            <a:extLst xmlns:a="http://schemas.openxmlformats.org/drawingml/2006/main">
              <a:ext uri="{FF2B5EF4-FFF2-40B4-BE49-F238E27FC236}">
                <a16:creationId xmlns:a16="http://schemas.microsoft.com/office/drawing/2014/main" id="{5E9B3C81-61AC-4048-9A6C-BEDF049D66FD}"/>
              </a:ext>
            </a:extLst>
          </p:cNvPr>
          <p:cNvSpPr>
            <a:spLocks xmlns:a="http://schemas.openxmlformats.org/drawingml/2006/main" noGrp="1"/>
          </p:cNvSpPr>
          <p:nvPr/>
        </p:nvSpPr>
        <p:spPr>
          <a:xfrm xmlns:a="http://schemas.openxmlformats.org/drawingml/2006/main">
            <a:off x="6705600" y="2705100"/>
            <a:ext cx="4572000" cy="476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00" b="0">
                <a:solidFill>
                  <a:srgbClr val="101820"/>
                </a:solidFill>
                <a:latin typeface="DejaVu Sans"/>
                <a:ea typeface="DejaVu Sans"/>
                <a:cs typeface="DejaVu Sans"/>
              </a:defRPr>
            </a:pPr>
            <a:r>
              <a:rPr sz="1500" b="0">
                <a:solidFill>
                  <a:srgbClr val="101820"/>
                </a:solidFill>
                <a:latin typeface="DejaVu Sans"/>
                <a:ea typeface="DejaVu Sans"/>
                <a:cs typeface="DejaVu Sans"/>
              </a:rPr>
              <a:t>‏2. دور لوحات التحكم والتقارير</a:t>
            </a:r>
          </a:p>
        </p:txBody>
      </p:sp>
      <p:sp>
        <p:nvSpPr>
          <p:cNvPr id="9" name="مستطيل 8">
            <a:extLst xmlns:a="http://schemas.openxmlformats.org/drawingml/2006/main">
              <a:ext uri="{FF2B5EF4-FFF2-40B4-BE49-F238E27FC236}">
                <a16:creationId xmlns:a16="http://schemas.microsoft.com/office/drawing/2014/main" id="{BA5306C1-C05E-42C0-9D09-A9D5A5D2D718}"/>
              </a:ext>
            </a:extLst>
          </p:cNvPr>
          <p:cNvSpPr>
            <a:spLocks xmlns:a="http://schemas.openxmlformats.org/drawingml/2006/main" noGrp="1"/>
          </p:cNvSpPr>
          <p:nvPr/>
        </p:nvSpPr>
        <p:spPr>
          <a:xfrm xmlns:a="http://schemas.openxmlformats.org/drawingml/2006/main">
            <a:off x="6477000" y="3486150"/>
            <a:ext cx="5029200" cy="74295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10" name="مستطيل 9">
            <a:extLst xmlns:a="http://schemas.openxmlformats.org/drawingml/2006/main">
              <a:ext uri="{FF2B5EF4-FFF2-40B4-BE49-F238E27FC236}">
                <a16:creationId xmlns:a16="http://schemas.microsoft.com/office/drawing/2014/main" id="{079CAAD8-5EB5-4BC8-8405-B9AA0DA3278A}"/>
              </a:ext>
            </a:extLst>
          </p:cNvPr>
          <p:cNvSpPr>
            <a:spLocks xmlns:a="http://schemas.openxmlformats.org/drawingml/2006/main" noGrp="1"/>
          </p:cNvSpPr>
          <p:nvPr/>
        </p:nvSpPr>
        <p:spPr>
          <a:xfrm xmlns:a="http://schemas.openxmlformats.org/drawingml/2006/main">
            <a:off x="6705600" y="3619500"/>
            <a:ext cx="4572000" cy="476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00" b="0">
                <a:solidFill>
                  <a:srgbClr val="101820"/>
                </a:solidFill>
                <a:latin typeface="DejaVu Sans"/>
                <a:ea typeface="DejaVu Sans"/>
                <a:cs typeface="DejaVu Sans"/>
              </a:defRPr>
            </a:pPr>
            <a:r>
              <a:rPr sz="1500" b="0">
                <a:solidFill>
                  <a:srgbClr val="101820"/>
                </a:solidFill>
                <a:latin typeface="DejaVu Sans"/>
                <a:ea typeface="DejaVu Sans"/>
                <a:cs typeface="DejaVu Sans"/>
              </a:rPr>
              <a:t>‏3. أثر المسارات في الخصوصية والأمان</a:t>
            </a:r>
          </a:p>
        </p:txBody>
      </p:sp>
      <p:sp>
        <p:nvSpPr>
          <p:cNvPr id="11" name="مستطيل 10">
            <a:extLst xmlns:a="http://schemas.openxmlformats.org/drawingml/2006/main">
              <a:ext uri="{FF2B5EF4-FFF2-40B4-BE49-F238E27FC236}">
                <a16:creationId xmlns:a16="http://schemas.microsoft.com/office/drawing/2014/main" id="{3B63994D-AFAD-4523-92CD-2A440E931416}"/>
              </a:ext>
            </a:extLst>
          </p:cNvPr>
          <p:cNvSpPr>
            <a:spLocks xmlns:a="http://schemas.openxmlformats.org/drawingml/2006/main" noGrp="1"/>
          </p:cNvSpPr>
          <p:nvPr/>
        </p:nvSpPr>
        <p:spPr>
          <a:xfrm xmlns:a="http://schemas.openxmlformats.org/drawingml/2006/main">
            <a:off x="6477000" y="4400550"/>
            <a:ext cx="5029200" cy="74295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12" name="مستطيل 11">
            <a:extLst xmlns:a="http://schemas.openxmlformats.org/drawingml/2006/main">
              <a:ext uri="{FF2B5EF4-FFF2-40B4-BE49-F238E27FC236}">
                <a16:creationId xmlns:a16="http://schemas.microsoft.com/office/drawing/2014/main" id="{34C968C9-4953-45BA-AAB2-0C49652B6E49}"/>
              </a:ext>
            </a:extLst>
          </p:cNvPr>
          <p:cNvSpPr>
            <a:spLocks xmlns:a="http://schemas.openxmlformats.org/drawingml/2006/main" noGrp="1"/>
          </p:cNvSpPr>
          <p:nvPr/>
        </p:nvSpPr>
        <p:spPr>
          <a:xfrm xmlns:a="http://schemas.openxmlformats.org/drawingml/2006/main">
            <a:off x="6705600" y="4533900"/>
            <a:ext cx="4572000" cy="476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00" b="1">
                <a:solidFill>
                  <a:srgbClr val="101820"/>
                </a:solidFill>
                <a:latin typeface="DejaVu Sans"/>
                <a:ea typeface="DejaVu Sans"/>
                <a:cs typeface="DejaVu Sans"/>
              </a:defRPr>
            </a:pPr>
            <a:r>
              <a:rPr sz="1500" b="1">
                <a:solidFill>
                  <a:srgbClr val="101820"/>
                </a:solidFill>
                <a:latin typeface="DejaVu Sans"/>
                <a:ea typeface="DejaVu Sans"/>
                <a:cs typeface="DejaVu Sans"/>
              </a:rPr>
              <a:t>‏4. جودة المخرجات التعليمية</a:t>
            </a:r>
          </a:p>
        </p:txBody>
      </p:sp>
      <p:sp>
        <p:nvSpPr>
          <p:cNvPr id="13" name="مستطيل 12">
            <a:extLst xmlns:a="http://schemas.openxmlformats.org/drawingml/2006/main">
              <a:ext uri="{FF2B5EF4-FFF2-40B4-BE49-F238E27FC236}">
                <a16:creationId xmlns:a16="http://schemas.microsoft.com/office/drawing/2014/main" id="{97A96ED9-268C-481A-8747-84B031CC0923}"/>
              </a:ext>
            </a:extLst>
          </p:cNvPr>
          <p:cNvSpPr>
            <a:spLocks xmlns:a="http://schemas.openxmlformats.org/drawingml/2006/main" noGrp="1"/>
          </p:cNvSpPr>
          <p:nvPr/>
        </p:nvSpPr>
        <p:spPr>
          <a:xfrm xmlns:a="http://schemas.openxmlformats.org/drawingml/2006/main">
            <a:off x="685800" y="1695450"/>
            <a:ext cx="50292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2025" b="1">
                <a:solidFill>
                  <a:srgbClr val="101820"/>
                </a:solidFill>
                <a:latin typeface="DejaVu Sans"/>
                <a:ea typeface="DejaVu Sans"/>
                <a:cs typeface="DejaVu Sans"/>
              </a:defRPr>
            </a:pPr>
            <a:r>
              <a:rPr sz="2025" b="1">
                <a:solidFill>
                  <a:srgbClr val="101820"/>
                </a:solidFill>
                <a:latin typeface="DejaVu Sans"/>
                <a:ea typeface="DejaVu Sans"/>
                <a:cs typeface="DejaVu Sans"/>
              </a:rPr>
              <a:t>‏التحليل الوارد في الخطة</a:t>
            </a:r>
          </a:p>
        </p:txBody>
      </p:sp>
      <p:sp>
        <p:nvSpPr>
          <p:cNvPr id="14" name="شكل بيضاوي 13">
            <a:extLst xmlns:a="http://schemas.openxmlformats.org/drawingml/2006/main">
              <a:ext uri="{FF2B5EF4-FFF2-40B4-BE49-F238E27FC236}">
                <a16:creationId xmlns:a16="http://schemas.microsoft.com/office/drawing/2014/main" id="{692C00F9-C289-4168-9145-5E6035495906}"/>
              </a:ext>
            </a:extLst>
          </p:cNvPr>
          <p:cNvSpPr>
            <a:spLocks xmlns:a="http://schemas.openxmlformats.org/drawingml/2006/main" noGrp="1"/>
          </p:cNvSpPr>
          <p:nvPr/>
        </p:nvSpPr>
        <p:spPr>
          <a:xfrm xmlns:a="http://schemas.openxmlformats.org/drawingml/2006/main">
            <a:off x="5543550" y="2352675"/>
            <a:ext cx="85725" cy="85725"/>
          </a:xfrm>
          <a:prstGeom xmlns:a="http://schemas.openxmlformats.org/drawingml/2006/main" prst="ellipse">
            <a:avLst/>
          </a:prstGeom>
          <a:solidFill xmlns:a="http://schemas.openxmlformats.org/drawingml/2006/main">
            <a:srgbClr val="3D8DFF"/>
          </a:solidFill>
          <a:ln xmlns:a="http://schemas.openxmlformats.org/drawingml/2006/main" w="0">
            <a:noFill/>
            <a:prstDash val="solid"/>
          </a:ln>
        </p:spPr>
      </p:sp>
      <p:sp>
        <p:nvSpPr>
          <p:cNvPr id="15" name="مستطيل 14">
            <a:extLst xmlns:a="http://schemas.openxmlformats.org/drawingml/2006/main">
              <a:ext uri="{FF2B5EF4-FFF2-40B4-BE49-F238E27FC236}">
                <a16:creationId xmlns:a16="http://schemas.microsoft.com/office/drawing/2014/main" id="{35AFF706-A846-44FF-A828-C156CB473325}"/>
              </a:ext>
            </a:extLst>
          </p:cNvPr>
          <p:cNvSpPr>
            <a:spLocks xmlns:a="http://schemas.openxmlformats.org/drawingml/2006/main" noGrp="1"/>
          </p:cNvSpPr>
          <p:nvPr/>
        </p:nvSpPr>
        <p:spPr>
          <a:xfrm xmlns:a="http://schemas.openxmlformats.org/drawingml/2006/main">
            <a:off x="685800" y="2247900"/>
            <a:ext cx="4724400" cy="628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650" b="0">
                <a:solidFill>
                  <a:srgbClr val="101820"/>
                </a:solidFill>
                <a:latin typeface="DejaVu Sans"/>
                <a:ea typeface="DejaVu Sans"/>
                <a:cs typeface="DejaVu Sans"/>
              </a:defRPr>
            </a:pPr>
            <a:r>
              <a:rPr sz="1650" b="0">
                <a:solidFill>
                  <a:srgbClr val="101820"/>
                </a:solidFill>
                <a:latin typeface="DejaVu Sans"/>
                <a:ea typeface="DejaVu Sans"/>
                <a:cs typeface="DejaVu Sans"/>
              </a:rPr>
              <a:t>‏التكرارات والنسب المئوية لوصف العينة.</a:t>
            </a:r>
          </a:p>
        </p:txBody>
      </p:sp>
      <p:sp>
        <p:nvSpPr>
          <p:cNvPr id="16" name="شكل بيضاوي 15">
            <a:extLst xmlns:a="http://schemas.openxmlformats.org/drawingml/2006/main">
              <a:ext uri="{FF2B5EF4-FFF2-40B4-BE49-F238E27FC236}">
                <a16:creationId xmlns:a16="http://schemas.microsoft.com/office/drawing/2014/main" id="{B32D9669-9EEB-4D31-BD37-F8731F12C612}"/>
              </a:ext>
            </a:extLst>
          </p:cNvPr>
          <p:cNvSpPr>
            <a:spLocks xmlns:a="http://schemas.openxmlformats.org/drawingml/2006/main" noGrp="1"/>
          </p:cNvSpPr>
          <p:nvPr/>
        </p:nvSpPr>
        <p:spPr>
          <a:xfrm xmlns:a="http://schemas.openxmlformats.org/drawingml/2006/main">
            <a:off x="5543550" y="3114675"/>
            <a:ext cx="85725" cy="85725"/>
          </a:xfrm>
          <a:prstGeom xmlns:a="http://schemas.openxmlformats.org/drawingml/2006/main" prst="ellipse">
            <a:avLst/>
          </a:prstGeom>
          <a:solidFill xmlns:a="http://schemas.openxmlformats.org/drawingml/2006/main">
            <a:srgbClr val="3D8DFF"/>
          </a:solidFill>
          <a:ln xmlns:a="http://schemas.openxmlformats.org/drawingml/2006/main" w="0">
            <a:noFill/>
            <a:prstDash val="solid"/>
          </a:ln>
        </p:spPr>
      </p:sp>
      <p:sp>
        <p:nvSpPr>
          <p:cNvPr id="17" name="مستطيل 16">
            <a:extLst xmlns:a="http://schemas.openxmlformats.org/drawingml/2006/main">
              <a:ext uri="{FF2B5EF4-FFF2-40B4-BE49-F238E27FC236}">
                <a16:creationId xmlns:a16="http://schemas.microsoft.com/office/drawing/2014/main" id="{A731E4ED-E907-4334-8316-A2E4EBFC46A0}"/>
              </a:ext>
            </a:extLst>
          </p:cNvPr>
          <p:cNvSpPr>
            <a:spLocks xmlns:a="http://schemas.openxmlformats.org/drawingml/2006/main" noGrp="1"/>
          </p:cNvSpPr>
          <p:nvPr/>
        </p:nvSpPr>
        <p:spPr>
          <a:xfrm xmlns:a="http://schemas.openxmlformats.org/drawingml/2006/main">
            <a:off x="685800" y="3009900"/>
            <a:ext cx="4724400" cy="628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650" b="0">
                <a:solidFill>
                  <a:srgbClr val="101820"/>
                </a:solidFill>
                <a:latin typeface="DejaVu Sans"/>
                <a:ea typeface="DejaVu Sans"/>
                <a:cs typeface="DejaVu Sans"/>
              </a:defRPr>
            </a:pPr>
            <a:r>
              <a:rPr sz="1650" b="0">
                <a:solidFill>
                  <a:srgbClr val="101820"/>
                </a:solidFill>
                <a:latin typeface="DejaVu Sans"/>
                <a:ea typeface="DejaVu Sans"/>
                <a:cs typeface="DejaVu Sans"/>
              </a:rPr>
              <a:t>‏المتوسطات الحسابية لمحاور الاستبانة.</a:t>
            </a:r>
          </a:p>
        </p:txBody>
      </p:sp>
      <p:sp>
        <p:nvSpPr>
          <p:cNvPr id="18" name="شكل بيضاوي 17">
            <a:extLst xmlns:a="http://schemas.openxmlformats.org/drawingml/2006/main">
              <a:ext uri="{FF2B5EF4-FFF2-40B4-BE49-F238E27FC236}">
                <a16:creationId xmlns:a16="http://schemas.microsoft.com/office/drawing/2014/main" id="{AC05CDC1-BE0F-4986-93C0-A6D3AB19BA57}"/>
              </a:ext>
            </a:extLst>
          </p:cNvPr>
          <p:cNvSpPr>
            <a:spLocks xmlns:a="http://schemas.openxmlformats.org/drawingml/2006/main" noGrp="1"/>
          </p:cNvSpPr>
          <p:nvPr/>
        </p:nvSpPr>
        <p:spPr>
          <a:xfrm xmlns:a="http://schemas.openxmlformats.org/drawingml/2006/main">
            <a:off x="5543550" y="3876675"/>
            <a:ext cx="85725" cy="85725"/>
          </a:xfrm>
          <a:prstGeom xmlns:a="http://schemas.openxmlformats.org/drawingml/2006/main" prst="ellipse">
            <a:avLst/>
          </a:prstGeom>
          <a:solidFill xmlns:a="http://schemas.openxmlformats.org/drawingml/2006/main">
            <a:srgbClr val="3D8DFF"/>
          </a:solidFill>
          <a:ln xmlns:a="http://schemas.openxmlformats.org/drawingml/2006/main" w="0">
            <a:noFill/>
            <a:prstDash val="solid"/>
          </a:ln>
        </p:spPr>
      </p:sp>
      <p:sp>
        <p:nvSpPr>
          <p:cNvPr id="19" name="مستطيل 18">
            <a:extLst xmlns:a="http://schemas.openxmlformats.org/drawingml/2006/main">
              <a:ext uri="{FF2B5EF4-FFF2-40B4-BE49-F238E27FC236}">
                <a16:creationId xmlns:a16="http://schemas.microsoft.com/office/drawing/2014/main" id="{519FCAAB-4573-40C6-891D-08796E7FD2D0}"/>
              </a:ext>
            </a:extLst>
          </p:cNvPr>
          <p:cNvSpPr>
            <a:spLocks xmlns:a="http://schemas.openxmlformats.org/drawingml/2006/main" noGrp="1"/>
          </p:cNvSpPr>
          <p:nvPr/>
        </p:nvSpPr>
        <p:spPr>
          <a:xfrm xmlns:a="http://schemas.openxmlformats.org/drawingml/2006/main">
            <a:off x="685800" y="3771900"/>
            <a:ext cx="4724400" cy="628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650" b="0">
                <a:solidFill>
                  <a:srgbClr val="101820"/>
                </a:solidFill>
                <a:latin typeface="DejaVu Sans"/>
                <a:ea typeface="DejaVu Sans"/>
                <a:cs typeface="DejaVu Sans"/>
              </a:defRPr>
            </a:pPr>
            <a:r>
              <a:rPr sz="1650" b="0">
                <a:solidFill>
                  <a:srgbClr val="101820"/>
                </a:solidFill>
                <a:latin typeface="DejaVu Sans"/>
                <a:ea typeface="DejaVu Sans"/>
                <a:cs typeface="DejaVu Sans"/>
              </a:rPr>
              <a:t>‏تفسير الدرجات وفق مقياس ليكرت الخماسي.</a:t>
            </a:r>
          </a:p>
        </p:txBody>
      </p:sp>
      <p:pic>
        <p:nvPicPr>
          <p:cNvPr id="44" name="Graphic 21"/>
          <p:cNvPicPr>
            <a:picLocks xmlns:a="http://schemas.openxmlformats.org/drawingml/2006/main" noChangeAspect="1"/>
          </p:cNvPicPr>
          <p:nvPr/>
        </p:nvPicPr>
        <p:blipFill rotWithShape="1">
          <a:blip xmlns:r="http://schemas.openxmlformats.org/officeDocument/2006/relationships" xmlns:a="http://schemas.openxmlformats.org/drawingml/2006/main" r:embed="Rf92f720451344a0f">
            <a:clrChange>
              <a:clrFrom>
                <a:srgbClr val="FFFFFF"/>
              </a:clrFrom>
              <a:clrTo>
                <a:srgbClr val="FFFFFF">
                  <a:alpha val="0"/>
                </a:srgbClr>
              </a:clrTo>
            </a:clrChange>
          </a:blip>
          <a:srcRect xmlns:a="http://schemas.openxmlformats.org/drawingml/2006/main" l="0" t="27877" r="0" b="25429"/>
          <a:stretch xmlns:a="http://schemas.openxmlformats.org/drawingml/2006/main">
            <a:fillRect l="0" t="0" r="0" b="0"/>
          </a:stretch>
        </p:blipFill>
        <p:spPr>
          <a:xfrm xmlns:a="http://schemas.openxmlformats.org/drawingml/2006/main">
            <a:off x="10234473" y="89463"/>
            <a:ext cx="1320569" cy="616615"/>
          </a:xfrm>
          <a:prstGeom xmlns:a="http://schemas.openxmlformats.org/drawingml/2006/main" prst="rect">
            <a:avLst/>
          </a:prstGeom>
        </p:spPr>
      </p:pic>
    </p:spTree>
    <p:extLst>
      <p:ext uri="{BB962C8B-B14F-4D97-AF65-F5344CB8AC3E}">
        <p14:creationId xmlns:p14="http://schemas.microsoft.com/office/powerpoint/2010/main" val="1561133283"/>
      </p:ext>
    </p:extLst>
  </p:cSld>
</p:sld>
</file>

<file path=ppt/slides/slide13.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2" name="مستطيل 11">
            <a:extLst xmlns:a="http://schemas.openxmlformats.org/drawingml/2006/main">
              <a:ext uri="{FF2B5EF4-FFF2-40B4-BE49-F238E27FC236}">
                <a16:creationId xmlns:a16="http://schemas.microsoft.com/office/drawing/2014/main" id="{2643A091-2205-4A18-99DD-E6D7A38CFF25}"/>
              </a:ext>
            </a:extLst>
          </p:cNvPr>
          <p:cNvSpPr>
            <a:spLocks xmlns:a="http://schemas.openxmlformats.org/drawingml/2006/main" noGrp="1"/>
          </p:cNvSpPr>
          <p:nvPr/>
        </p:nvSpPr>
        <p:spPr>
          <a:xfrm xmlns:a="http://schemas.openxmlformats.org/drawingml/2006/main">
            <a:off x="685800" y="285750"/>
            <a:ext cx="4095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l">
              <a:buNone/>
              <a:defRPr sz="1125" b="1">
                <a:solidFill>
                  <a:srgbClr val="53606A"/>
                </a:solidFill>
                <a:latin typeface="DejaVu Sans"/>
                <a:ea typeface="DejaVu Sans"/>
                <a:cs typeface="DejaVu Sans"/>
              </a:defRPr>
            </a:pPr>
            <a:r>
              <a:rPr sz="1125" b="1">
                <a:solidFill>
                  <a:srgbClr val="53606A"/>
                </a:solidFill>
                <a:latin typeface="DejaVu Sans"/>
                <a:ea typeface="DejaVu Sans"/>
                <a:cs typeface="DejaVu Sans"/>
              </a:rPr>
              <a:t>‏مناقشة رسالة الماجستير</a:t>
            </a:r>
          </a:p>
        </p:txBody>
      </p:sp>
      <p:sp>
        <p:nvSpPr>
          <p:cNvPr id="2" name="مستطيل 1">
            <a:extLst xmlns:a="http://schemas.openxmlformats.org/drawingml/2006/main">
              <a:ext uri="{FF2B5EF4-FFF2-40B4-BE49-F238E27FC236}">
                <a16:creationId xmlns:a16="http://schemas.microsoft.com/office/drawing/2014/main" id="{B4D0C256-ECB3-4269-8D2F-7FA455D050FD}"/>
              </a:ext>
            </a:extLst>
          </p:cNvPr>
          <p:cNvSpPr>
            <a:spLocks xmlns:a="http://schemas.openxmlformats.org/drawingml/2006/main" noGrp="1"/>
          </p:cNvSpPr>
          <p:nvPr/>
        </p:nvSpPr>
        <p:spPr>
          <a:xfrm xmlns:a="http://schemas.openxmlformats.org/drawingml/2006/main">
            <a:off x="685800" y="666750"/>
            <a:ext cx="10820400" cy="38100"/>
          </a:xfrm>
          <a:prstGeom xmlns:a="http://schemas.openxmlformats.org/drawingml/2006/main" prst="rect">
            <a:avLst/>
          </a:prstGeom>
          <a:solidFill xmlns:a="http://schemas.openxmlformats.org/drawingml/2006/main">
            <a:srgbClr val="3D8DFF"/>
          </a:solidFill>
          <a:ln xmlns:a="http://schemas.openxmlformats.org/drawingml/2006/main" w="0">
            <a:solidFill>
              <a:srgbClr val="3D8DFF"/>
            </a:solidFill>
            <a:prstDash val="solid"/>
          </a:ln>
        </p:spPr>
      </p:sp>
      <p:sp>
        <p:nvSpPr>
          <p:cNvPr id="3" name="مستطيل 2">
            <a:extLst xmlns:a="http://schemas.openxmlformats.org/drawingml/2006/main">
              <a:ext uri="{FF2B5EF4-FFF2-40B4-BE49-F238E27FC236}">
                <a16:creationId xmlns:a16="http://schemas.microsoft.com/office/drawing/2014/main" id="{27DA33BB-CF74-4FD1-8814-C3FBD4787908}"/>
              </a:ext>
            </a:extLst>
          </p:cNvPr>
          <p:cNvSpPr>
            <a:spLocks xmlns:a="http://schemas.openxmlformats.org/drawingml/2006/main" noGrp="1"/>
          </p:cNvSpPr>
          <p:nvPr/>
        </p:nvSpPr>
        <p:spPr>
          <a:xfrm xmlns:a="http://schemas.openxmlformats.org/drawingml/2006/main">
            <a:off x="685800" y="838200"/>
            <a:ext cx="1082040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9257"/>
          </a:bodyPr>
          <a:lstStyle xmlns:a="http://schemas.openxmlformats.org/drawingml/2006/main"/>
          <a:p xmlns:a="http://schemas.openxmlformats.org/drawingml/2006/main">
            <a:pPr algn="r">
              <a:buNone/>
              <a:defRPr sz="3600" b="1">
                <a:solidFill>
                  <a:srgbClr val="101820"/>
                </a:solidFill>
                <a:latin typeface="DejaVu Sans"/>
                <a:ea typeface="DejaVu Sans"/>
                <a:cs typeface="DejaVu Sans"/>
              </a:defRPr>
            </a:pPr>
            <a:r>
              <a:rPr sz="3600" b="1">
                <a:solidFill>
                  <a:srgbClr val="101820"/>
                </a:solidFill>
                <a:latin typeface="DejaVu Sans"/>
                <a:ea typeface="DejaVu Sans"/>
                <a:cs typeface="DejaVu Sans"/>
              </a:rPr>
              <a:t>‏جميع المحاور سجلت موافقة مرتفعة، وتصدرت جودة المخرجات</a:t>
            </a:r>
          </a:p>
        </p:txBody>
      </p:sp>
      <p:sp>
        <p:nvSpPr>
          <p:cNvPr id="4" name="مستطيل 3">
            <a:extLst xmlns:a="http://schemas.openxmlformats.org/drawingml/2006/main">
              <a:ext uri="{FF2B5EF4-FFF2-40B4-BE49-F238E27FC236}">
                <a16:creationId xmlns:a16="http://schemas.microsoft.com/office/drawing/2014/main" id="{BC83291E-BA06-4711-A4DA-B63EE7C0AD11}"/>
              </a:ext>
            </a:extLst>
          </p:cNvPr>
          <p:cNvSpPr>
            <a:spLocks xmlns:a="http://schemas.openxmlformats.org/drawingml/2006/main" noGrp="1"/>
          </p:cNvSpPr>
          <p:nvPr/>
        </p:nvSpPr>
        <p:spPr>
          <a:xfrm xmlns:a="http://schemas.openxmlformats.org/drawingml/2006/main">
            <a:off x="10953750" y="6457950"/>
            <a:ext cx="5524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975" b="0">
                <a:solidFill>
                  <a:srgbClr val="53606A"/>
                </a:solidFill>
                <a:latin typeface="DejaVu Sans"/>
                <a:ea typeface="DejaVu Sans"/>
                <a:cs typeface="DejaVu Sans"/>
              </a:defRPr>
            </a:pPr>
            <a:r>
              <a:rPr sz="975" b="0">
                <a:solidFill>
                  <a:srgbClr val="53606A"/>
                </a:solidFill>
                <a:latin typeface="DejaVu Sans"/>
                <a:ea typeface="DejaVu Sans"/>
                <a:cs typeface="DejaVu Sans"/>
              </a:rPr>
              <a:t>‏13</a:t>
            </a:r>
          </a:p>
        </p:txBody>
      </p:sp>
      <p:graphicFrame>
        <p:nvGraphicFramePr>
          <p:cNvPr id="19" name="Chart"/>
          <p:cNvGraphicFramePr/>
          <p:nvPr/>
        </p:nvGraphicFramePr>
        <p:xfrm>
          <a:off xmlns:a="http://schemas.openxmlformats.org/drawingml/2006/main" x="685800" y="1600200"/>
          <a:ext xmlns:a="http://schemas.openxmlformats.org/drawingml/2006/main" cx="7810500" cy="4476750"/>
        </p:xfrm>
        <a:graphic xmlns:a="http://schemas.openxmlformats.org/drawingml/2006/main">
          <a:graphicData uri="http://schemas.openxmlformats.org/drawingml/2006/chart">
            <c:chart xmlns:r="http://schemas.openxmlformats.org/officeDocument/2006/relationships" xmlns:c="http://schemas.openxmlformats.org/drawingml/2006/chart" r:id="Ra4efabb8583d409b"/>
          </a:graphicData>
        </a:graphic>
      </p:graphicFrame>
      <p:sp>
        <p:nvSpPr>
          <p:cNvPr id="6" name="مستطيل 5">
            <a:extLst xmlns:a="http://schemas.openxmlformats.org/drawingml/2006/main">
              <a:ext uri="{FF2B5EF4-FFF2-40B4-BE49-F238E27FC236}">
                <a16:creationId xmlns:a16="http://schemas.microsoft.com/office/drawing/2014/main" id="{4C9C2C13-38A2-442E-8C21-B192FD11C218}"/>
              </a:ext>
            </a:extLst>
          </p:cNvPr>
          <p:cNvSpPr>
            <a:spLocks xmlns:a="http://schemas.openxmlformats.org/drawingml/2006/main" noGrp="1"/>
          </p:cNvSpPr>
          <p:nvPr/>
        </p:nvSpPr>
        <p:spPr>
          <a:xfrm xmlns:a="http://schemas.openxmlformats.org/drawingml/2006/main">
            <a:off x="8953500" y="1943100"/>
            <a:ext cx="2552700" cy="175260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7" name="مستطيل 6">
            <a:extLst xmlns:a="http://schemas.openxmlformats.org/drawingml/2006/main">
              <a:ext uri="{FF2B5EF4-FFF2-40B4-BE49-F238E27FC236}">
                <a16:creationId xmlns:a16="http://schemas.microsoft.com/office/drawing/2014/main" id="{71BF961B-D77C-4217-80A9-89F1378FC0AF}"/>
              </a:ext>
            </a:extLst>
          </p:cNvPr>
          <p:cNvSpPr>
            <a:spLocks xmlns:a="http://schemas.openxmlformats.org/drawingml/2006/main" noGrp="1"/>
          </p:cNvSpPr>
          <p:nvPr/>
        </p:nvSpPr>
        <p:spPr>
          <a:xfrm xmlns:a="http://schemas.openxmlformats.org/drawingml/2006/main">
            <a:off x="9124950" y="2152650"/>
            <a:ext cx="22098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3750" b="1">
                <a:solidFill>
                  <a:srgbClr val="0B6B5A"/>
                </a:solidFill>
                <a:latin typeface="DejaVu Sans"/>
                <a:ea typeface="DejaVu Sans"/>
                <a:cs typeface="DejaVu Sans"/>
              </a:defRPr>
            </a:pPr>
            <a:r>
              <a:rPr sz="3750" b="1">
                <a:solidFill>
                  <a:srgbClr val="0B6B5A"/>
                </a:solidFill>
                <a:latin typeface="DejaVu Sans"/>
                <a:ea typeface="DejaVu Sans"/>
                <a:cs typeface="DejaVu Sans"/>
              </a:rPr>
              <a:t>‏4.33</a:t>
            </a:r>
          </a:p>
        </p:txBody>
      </p:sp>
      <p:sp>
        <p:nvSpPr>
          <p:cNvPr id="8" name="مستطيل 7">
            <a:extLst xmlns:a="http://schemas.openxmlformats.org/drawingml/2006/main">
              <a:ext uri="{FF2B5EF4-FFF2-40B4-BE49-F238E27FC236}">
                <a16:creationId xmlns:a16="http://schemas.microsoft.com/office/drawing/2014/main" id="{FA8A2A34-8054-4C7C-BCB7-212B2A3A6E27}"/>
              </a:ext>
            </a:extLst>
          </p:cNvPr>
          <p:cNvSpPr>
            <a:spLocks xmlns:a="http://schemas.openxmlformats.org/drawingml/2006/main" noGrp="1"/>
          </p:cNvSpPr>
          <p:nvPr/>
        </p:nvSpPr>
        <p:spPr>
          <a:xfrm xmlns:a="http://schemas.openxmlformats.org/drawingml/2006/main">
            <a:off x="9124950" y="2914650"/>
            <a:ext cx="22098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ctr">
              <a:buNone/>
              <a:defRPr sz="1500" b="0">
                <a:solidFill>
                  <a:srgbClr val="101820"/>
                </a:solidFill>
                <a:latin typeface="DejaVu Sans"/>
                <a:ea typeface="DejaVu Sans"/>
                <a:cs typeface="DejaVu Sans"/>
              </a:defRPr>
            </a:pPr>
            <a:r>
              <a:rPr sz="1500" b="0">
                <a:solidFill>
                  <a:srgbClr val="101820"/>
                </a:solidFill>
                <a:latin typeface="DejaVu Sans"/>
                <a:ea typeface="DejaVu Sans"/>
                <a:cs typeface="DejaVu Sans"/>
              </a:rPr>
              <a:t>‏أعلى متوسط: جودة المخرجات التعليمية</a:t>
            </a:r>
          </a:p>
        </p:txBody>
      </p:sp>
      <p:sp>
        <p:nvSpPr>
          <p:cNvPr id="9" name="مستطيل 8">
            <a:extLst xmlns:a="http://schemas.openxmlformats.org/drawingml/2006/main">
              <a:ext uri="{FF2B5EF4-FFF2-40B4-BE49-F238E27FC236}">
                <a16:creationId xmlns:a16="http://schemas.microsoft.com/office/drawing/2014/main" id="{1351C330-64C7-4794-B9E7-01B7755C6699}"/>
              </a:ext>
            </a:extLst>
          </p:cNvPr>
          <p:cNvSpPr>
            <a:spLocks xmlns:a="http://schemas.openxmlformats.org/drawingml/2006/main" noGrp="1"/>
          </p:cNvSpPr>
          <p:nvPr/>
        </p:nvSpPr>
        <p:spPr>
          <a:xfrm xmlns:a="http://schemas.openxmlformats.org/drawingml/2006/main">
            <a:off x="8953500" y="4000500"/>
            <a:ext cx="2552700" cy="160020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10" name="مستطيل 9">
            <a:extLst xmlns:a="http://schemas.openxmlformats.org/drawingml/2006/main">
              <a:ext uri="{FF2B5EF4-FFF2-40B4-BE49-F238E27FC236}">
                <a16:creationId xmlns:a16="http://schemas.microsoft.com/office/drawing/2014/main" id="{FB84F87A-5AA1-4392-8F9D-7B1E5AE9665C}"/>
              </a:ext>
            </a:extLst>
          </p:cNvPr>
          <p:cNvSpPr>
            <a:spLocks xmlns:a="http://schemas.openxmlformats.org/drawingml/2006/main" noGrp="1"/>
          </p:cNvSpPr>
          <p:nvPr/>
        </p:nvSpPr>
        <p:spPr>
          <a:xfrm xmlns:a="http://schemas.openxmlformats.org/drawingml/2006/main">
            <a:off x="9182100" y="4191000"/>
            <a:ext cx="2095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75" b="1">
                <a:solidFill>
                  <a:srgbClr val="101820"/>
                </a:solidFill>
                <a:latin typeface="DejaVu Sans"/>
                <a:ea typeface="DejaVu Sans"/>
                <a:cs typeface="DejaVu Sans"/>
              </a:defRPr>
            </a:pPr>
            <a:r>
              <a:rPr sz="1575" b="1">
                <a:solidFill>
                  <a:srgbClr val="101820"/>
                </a:solidFill>
                <a:latin typeface="DejaVu Sans"/>
                <a:ea typeface="DejaVu Sans"/>
                <a:cs typeface="DejaVu Sans"/>
              </a:rPr>
              <a:t>‏قراءة عامة</a:t>
            </a:r>
          </a:p>
        </p:txBody>
      </p:sp>
      <p:sp>
        <p:nvSpPr>
          <p:cNvPr id="11" name="مستطيل 10">
            <a:extLst xmlns:a="http://schemas.openxmlformats.org/drawingml/2006/main">
              <a:ext uri="{FF2B5EF4-FFF2-40B4-BE49-F238E27FC236}">
                <a16:creationId xmlns:a16="http://schemas.microsoft.com/office/drawing/2014/main" id="{5D5677E4-4F5C-4C98-9E75-F74BEC40FC56}"/>
              </a:ext>
            </a:extLst>
          </p:cNvPr>
          <p:cNvSpPr>
            <a:spLocks xmlns:a="http://schemas.openxmlformats.org/drawingml/2006/main" noGrp="1"/>
          </p:cNvSpPr>
          <p:nvPr/>
        </p:nvSpPr>
        <p:spPr>
          <a:xfrm xmlns:a="http://schemas.openxmlformats.org/drawingml/2006/main">
            <a:off x="9182100" y="4686300"/>
            <a:ext cx="2095500" cy="800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7218"/>
          </a:bodyPr>
          <a:lstStyle xmlns:a="http://schemas.openxmlformats.org/drawingml/2006/main"/>
          <a:p xmlns:a="http://schemas.openxmlformats.org/drawingml/2006/main">
            <a:pPr algn="r">
              <a:buNone/>
              <a:defRPr sz="1425" b="0">
                <a:solidFill>
                  <a:srgbClr val="53606A"/>
                </a:solidFill>
                <a:latin typeface="DejaVu Sans"/>
                <a:ea typeface="DejaVu Sans"/>
                <a:cs typeface="DejaVu Sans"/>
              </a:defRPr>
            </a:pPr>
            <a:r>
              <a:rPr sz="1425" b="0">
                <a:solidFill>
                  <a:srgbClr val="53606A"/>
                </a:solidFill>
                <a:latin typeface="DejaVu Sans"/>
                <a:ea typeface="DejaVu Sans"/>
                <a:cs typeface="DejaVu Sans"/>
              </a:rPr>
              <a:t>‏الفروق بين المتوسطات محدودة، وجميعها تعكس اتجاهًا إيجابيًا مرتفعًا لدى أفراد العينة.</a:t>
            </a:r>
          </a:p>
        </p:txBody>
      </p:sp>
      <p:pic>
        <p:nvPicPr>
          <p:cNvPr id="26" name="Graphic 21"/>
          <p:cNvPicPr>
            <a:picLocks xmlns:a="http://schemas.openxmlformats.org/drawingml/2006/main" noChangeAspect="1"/>
          </p:cNvPicPr>
          <p:nvPr/>
        </p:nvPicPr>
        <p:blipFill rotWithShape="1">
          <a:blip xmlns:r="http://schemas.openxmlformats.org/officeDocument/2006/relationships" xmlns:a="http://schemas.openxmlformats.org/drawingml/2006/main" r:embed="Rd19fa3f27d714f14">
            <a:clrChange>
              <a:clrFrom>
                <a:srgbClr val="FFFFFF"/>
              </a:clrFrom>
              <a:clrTo>
                <a:srgbClr val="FFFFFF">
                  <a:alpha val="0"/>
                </a:srgbClr>
              </a:clrTo>
            </a:clrChange>
          </a:blip>
          <a:srcRect xmlns:a="http://schemas.openxmlformats.org/drawingml/2006/main" l="0" t="27877" r="0" b="25429"/>
          <a:stretch xmlns:a="http://schemas.openxmlformats.org/drawingml/2006/main">
            <a:fillRect l="0" t="0" r="0" b="0"/>
          </a:stretch>
        </p:blipFill>
        <p:spPr>
          <a:xfrm xmlns:a="http://schemas.openxmlformats.org/drawingml/2006/main">
            <a:off x="10234473" y="89463"/>
            <a:ext cx="1320569" cy="616615"/>
          </a:xfrm>
          <a:prstGeom xmlns:a="http://schemas.openxmlformats.org/drawingml/2006/main" prst="rect">
            <a:avLst/>
          </a:prstGeom>
        </p:spPr>
      </p:pic>
    </p:spTree>
    <p:extLst>
      <p:ext uri="{BB962C8B-B14F-4D97-AF65-F5344CB8AC3E}">
        <p14:creationId xmlns:p14="http://schemas.microsoft.com/office/powerpoint/2010/main" val="875136363"/>
      </p:ext>
    </p:extLst>
  </p:cSld>
</p:sld>
</file>

<file path=ppt/slides/slide14.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8" name="مستطيل 17">
            <a:extLst xmlns:a="http://schemas.openxmlformats.org/drawingml/2006/main">
              <a:ext uri="{FF2B5EF4-FFF2-40B4-BE49-F238E27FC236}">
                <a16:creationId xmlns:a16="http://schemas.microsoft.com/office/drawing/2014/main" id="{4B93A624-9B12-46F9-BEBD-2C5D5C894188}"/>
              </a:ext>
            </a:extLst>
          </p:cNvPr>
          <p:cNvSpPr>
            <a:spLocks xmlns:a="http://schemas.openxmlformats.org/drawingml/2006/main" noGrp="1"/>
          </p:cNvSpPr>
          <p:nvPr/>
        </p:nvSpPr>
        <p:spPr>
          <a:xfrm xmlns:a="http://schemas.openxmlformats.org/drawingml/2006/main">
            <a:off x="685800" y="285750"/>
            <a:ext cx="4095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l">
              <a:buNone/>
              <a:defRPr sz="1125" b="1">
                <a:solidFill>
                  <a:srgbClr val="53606A"/>
                </a:solidFill>
                <a:latin typeface="DejaVu Sans"/>
                <a:ea typeface="DejaVu Sans"/>
                <a:cs typeface="DejaVu Sans"/>
              </a:defRPr>
            </a:pPr>
            <a:r>
              <a:rPr sz="1125" b="1">
                <a:solidFill>
                  <a:srgbClr val="53606A"/>
                </a:solidFill>
                <a:latin typeface="DejaVu Sans"/>
                <a:ea typeface="DejaVu Sans"/>
                <a:cs typeface="DejaVu Sans"/>
              </a:rPr>
              <a:t>‏مناقشة رسالة الماجستير</a:t>
            </a:r>
          </a:p>
        </p:txBody>
      </p:sp>
      <p:sp>
        <p:nvSpPr>
          <p:cNvPr id="2" name="مستطيل 1">
            <a:extLst xmlns:a="http://schemas.openxmlformats.org/drawingml/2006/main">
              <a:ext uri="{FF2B5EF4-FFF2-40B4-BE49-F238E27FC236}">
                <a16:creationId xmlns:a16="http://schemas.microsoft.com/office/drawing/2014/main" id="{BD5C6405-64EB-41BF-8D94-5721D51DBEE7}"/>
              </a:ext>
            </a:extLst>
          </p:cNvPr>
          <p:cNvSpPr>
            <a:spLocks xmlns:a="http://schemas.openxmlformats.org/drawingml/2006/main" noGrp="1"/>
          </p:cNvSpPr>
          <p:nvPr/>
        </p:nvSpPr>
        <p:spPr>
          <a:xfrm xmlns:a="http://schemas.openxmlformats.org/drawingml/2006/main">
            <a:off x="685800" y="666750"/>
            <a:ext cx="10820400" cy="38100"/>
          </a:xfrm>
          <a:prstGeom xmlns:a="http://schemas.openxmlformats.org/drawingml/2006/main" prst="rect">
            <a:avLst/>
          </a:prstGeom>
          <a:solidFill xmlns:a="http://schemas.openxmlformats.org/drawingml/2006/main">
            <a:srgbClr val="3D8DFF"/>
          </a:solidFill>
          <a:ln xmlns:a="http://schemas.openxmlformats.org/drawingml/2006/main" w="0">
            <a:solidFill>
              <a:srgbClr val="3D8DFF"/>
            </a:solidFill>
            <a:prstDash val="solid"/>
          </a:ln>
        </p:spPr>
      </p:sp>
      <p:sp>
        <p:nvSpPr>
          <p:cNvPr id="3" name="مستطيل 2">
            <a:extLst xmlns:a="http://schemas.openxmlformats.org/drawingml/2006/main">
              <a:ext uri="{FF2B5EF4-FFF2-40B4-BE49-F238E27FC236}">
                <a16:creationId xmlns:a16="http://schemas.microsoft.com/office/drawing/2014/main" id="{E97F1591-7628-41E3-A444-90C1F55D095F}"/>
              </a:ext>
            </a:extLst>
          </p:cNvPr>
          <p:cNvSpPr>
            <a:spLocks xmlns:a="http://schemas.openxmlformats.org/drawingml/2006/main" noGrp="1"/>
          </p:cNvSpPr>
          <p:nvPr/>
        </p:nvSpPr>
        <p:spPr>
          <a:xfrm xmlns:a="http://schemas.openxmlformats.org/drawingml/2006/main">
            <a:off x="685800" y="838200"/>
            <a:ext cx="1082040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7682"/>
          </a:bodyPr>
          <a:lstStyle xmlns:a="http://schemas.openxmlformats.org/drawingml/2006/main"/>
          <a:p xmlns:a="http://schemas.openxmlformats.org/drawingml/2006/main">
            <a:pPr algn="r">
              <a:buNone/>
              <a:defRPr sz="3600" b="1">
                <a:solidFill>
                  <a:srgbClr val="101820"/>
                </a:solidFill>
                <a:latin typeface="DejaVu Sans"/>
                <a:ea typeface="DejaVu Sans"/>
                <a:cs typeface="DejaVu Sans"/>
              </a:defRPr>
            </a:pPr>
            <a:r>
              <a:rPr sz="3600" b="1">
                <a:solidFill>
                  <a:srgbClr val="101820"/>
                </a:solidFill>
                <a:latin typeface="DejaVu Sans"/>
                <a:ea typeface="DejaVu Sans"/>
                <a:cs typeface="DejaVu Sans"/>
              </a:rPr>
              <a:t>‏التفاعل الرقمي والرقابة الإدارية يدعمان استمرارية التعلم</a:t>
            </a:r>
          </a:p>
        </p:txBody>
      </p:sp>
      <p:sp>
        <p:nvSpPr>
          <p:cNvPr id="4" name="مستطيل 3">
            <a:extLst xmlns:a="http://schemas.openxmlformats.org/drawingml/2006/main">
              <a:ext uri="{FF2B5EF4-FFF2-40B4-BE49-F238E27FC236}">
                <a16:creationId xmlns:a16="http://schemas.microsoft.com/office/drawing/2014/main" id="{3064D13C-FD05-4C75-B6F9-E62BF74FB584}"/>
              </a:ext>
            </a:extLst>
          </p:cNvPr>
          <p:cNvSpPr>
            <a:spLocks xmlns:a="http://schemas.openxmlformats.org/drawingml/2006/main" noGrp="1"/>
          </p:cNvSpPr>
          <p:nvPr/>
        </p:nvSpPr>
        <p:spPr>
          <a:xfrm xmlns:a="http://schemas.openxmlformats.org/drawingml/2006/main">
            <a:off x="10953750" y="6457950"/>
            <a:ext cx="5524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975" b="0">
                <a:solidFill>
                  <a:srgbClr val="53606A"/>
                </a:solidFill>
                <a:latin typeface="DejaVu Sans"/>
                <a:ea typeface="DejaVu Sans"/>
                <a:cs typeface="DejaVu Sans"/>
              </a:defRPr>
            </a:pPr>
            <a:r>
              <a:rPr sz="975" b="0">
                <a:solidFill>
                  <a:srgbClr val="53606A"/>
                </a:solidFill>
                <a:latin typeface="DejaVu Sans"/>
                <a:ea typeface="DejaVu Sans"/>
                <a:cs typeface="DejaVu Sans"/>
              </a:rPr>
              <a:t>‏14</a:t>
            </a:r>
          </a:p>
        </p:txBody>
      </p:sp>
      <p:sp>
        <p:nvSpPr>
          <p:cNvPr id="5" name="مستطيل 4">
            <a:extLst xmlns:a="http://schemas.openxmlformats.org/drawingml/2006/main">
              <a:ext uri="{FF2B5EF4-FFF2-40B4-BE49-F238E27FC236}">
                <a16:creationId xmlns:a16="http://schemas.microsoft.com/office/drawing/2014/main" id="{E73182D4-D850-46DD-B3CF-B6621600A505}"/>
              </a:ext>
            </a:extLst>
          </p:cNvPr>
          <p:cNvSpPr>
            <a:spLocks xmlns:a="http://schemas.openxmlformats.org/drawingml/2006/main" noGrp="1"/>
          </p:cNvSpPr>
          <p:nvPr/>
        </p:nvSpPr>
        <p:spPr>
          <a:xfrm xmlns:a="http://schemas.openxmlformats.org/drawingml/2006/main">
            <a:off x="6477000" y="1752600"/>
            <a:ext cx="5029200" cy="173355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6" name="مستطيل 5">
            <a:extLst xmlns:a="http://schemas.openxmlformats.org/drawingml/2006/main">
              <a:ext uri="{FF2B5EF4-FFF2-40B4-BE49-F238E27FC236}">
                <a16:creationId xmlns:a16="http://schemas.microsoft.com/office/drawing/2014/main" id="{9C5D6A08-C4D1-4E89-8F7F-1AAF5D2EF178}"/>
              </a:ext>
            </a:extLst>
          </p:cNvPr>
          <p:cNvSpPr>
            <a:spLocks xmlns:a="http://schemas.openxmlformats.org/drawingml/2006/main" noGrp="1"/>
          </p:cNvSpPr>
          <p:nvPr/>
        </p:nvSpPr>
        <p:spPr>
          <a:xfrm xmlns:a="http://schemas.openxmlformats.org/drawingml/2006/main">
            <a:off x="6648450" y="1962150"/>
            <a:ext cx="46863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3750" b="1">
                <a:solidFill>
                  <a:srgbClr val="3D8DFF"/>
                </a:solidFill>
                <a:latin typeface="DejaVu Sans"/>
                <a:ea typeface="DejaVu Sans"/>
                <a:cs typeface="DejaVu Sans"/>
              </a:defRPr>
            </a:pPr>
            <a:r>
              <a:rPr sz="3750" b="1">
                <a:solidFill>
                  <a:srgbClr val="3D8DFF"/>
                </a:solidFill>
                <a:latin typeface="DejaVu Sans"/>
                <a:ea typeface="DejaVu Sans"/>
                <a:cs typeface="DejaVu Sans"/>
              </a:rPr>
              <a:t>‏4.18 / 5</a:t>
            </a:r>
          </a:p>
        </p:txBody>
      </p:sp>
      <p:sp>
        <p:nvSpPr>
          <p:cNvPr id="7" name="مستطيل 6">
            <a:extLst xmlns:a="http://schemas.openxmlformats.org/drawingml/2006/main">
              <a:ext uri="{FF2B5EF4-FFF2-40B4-BE49-F238E27FC236}">
                <a16:creationId xmlns:a16="http://schemas.microsoft.com/office/drawing/2014/main" id="{24540325-6899-483D-A871-462FDF3C2756}"/>
              </a:ext>
            </a:extLst>
          </p:cNvPr>
          <p:cNvSpPr>
            <a:spLocks xmlns:a="http://schemas.openxmlformats.org/drawingml/2006/main" noGrp="1"/>
          </p:cNvSpPr>
          <p:nvPr/>
        </p:nvSpPr>
        <p:spPr>
          <a:xfrm xmlns:a="http://schemas.openxmlformats.org/drawingml/2006/main">
            <a:off x="6648450" y="2724150"/>
            <a:ext cx="4686300" cy="590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ctr">
              <a:buNone/>
              <a:defRPr sz="1500" b="0">
                <a:solidFill>
                  <a:srgbClr val="101820"/>
                </a:solidFill>
                <a:latin typeface="DejaVu Sans"/>
                <a:ea typeface="DejaVu Sans"/>
                <a:cs typeface="DejaVu Sans"/>
              </a:defRPr>
            </a:pPr>
            <a:r>
              <a:rPr sz="1500" b="0">
                <a:solidFill>
                  <a:srgbClr val="101820"/>
                </a:solidFill>
                <a:latin typeface="DejaVu Sans"/>
                <a:ea typeface="DejaVu Sans"/>
                <a:cs typeface="DejaVu Sans"/>
              </a:rPr>
              <a:t>‏فاعلية التطبيق في تحسين الحفظ والتلاوة</a:t>
            </a:r>
          </a:p>
        </p:txBody>
      </p:sp>
      <p:sp>
        <p:nvSpPr>
          <p:cNvPr id="8" name="مستطيل 7">
            <a:extLst xmlns:a="http://schemas.openxmlformats.org/drawingml/2006/main">
              <a:ext uri="{FF2B5EF4-FFF2-40B4-BE49-F238E27FC236}">
                <a16:creationId xmlns:a16="http://schemas.microsoft.com/office/drawing/2014/main" id="{832237FB-EC84-402D-AB50-D7B6EF0E9F0B}"/>
              </a:ext>
            </a:extLst>
          </p:cNvPr>
          <p:cNvSpPr>
            <a:spLocks xmlns:a="http://schemas.openxmlformats.org/drawingml/2006/main" noGrp="1"/>
          </p:cNvSpPr>
          <p:nvPr/>
        </p:nvSpPr>
        <p:spPr>
          <a:xfrm xmlns:a="http://schemas.openxmlformats.org/drawingml/2006/main">
            <a:off x="685800" y="1752600"/>
            <a:ext cx="5029200" cy="173355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9" name="مستطيل 8">
            <a:extLst xmlns:a="http://schemas.openxmlformats.org/drawingml/2006/main">
              <a:ext uri="{FF2B5EF4-FFF2-40B4-BE49-F238E27FC236}">
                <a16:creationId xmlns:a16="http://schemas.microsoft.com/office/drawing/2014/main" id="{2C4ECF8A-FB32-4990-AF63-B537DB1D6EF1}"/>
              </a:ext>
            </a:extLst>
          </p:cNvPr>
          <p:cNvSpPr>
            <a:spLocks xmlns:a="http://schemas.openxmlformats.org/drawingml/2006/main" noGrp="1"/>
          </p:cNvSpPr>
          <p:nvPr/>
        </p:nvSpPr>
        <p:spPr>
          <a:xfrm xmlns:a="http://schemas.openxmlformats.org/drawingml/2006/main">
            <a:off x="857250" y="1962150"/>
            <a:ext cx="46863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3750" b="1">
                <a:solidFill>
                  <a:srgbClr val="3D8DFF"/>
                </a:solidFill>
                <a:latin typeface="DejaVu Sans"/>
                <a:ea typeface="DejaVu Sans"/>
                <a:cs typeface="DejaVu Sans"/>
              </a:defRPr>
            </a:pPr>
            <a:r>
              <a:rPr sz="3750" b="1">
                <a:solidFill>
                  <a:srgbClr val="3D8DFF"/>
                </a:solidFill>
                <a:latin typeface="DejaVu Sans"/>
                <a:ea typeface="DejaVu Sans"/>
                <a:cs typeface="DejaVu Sans"/>
              </a:rPr>
              <a:t>‏4.21 / 5</a:t>
            </a:r>
          </a:p>
        </p:txBody>
      </p:sp>
      <p:sp>
        <p:nvSpPr>
          <p:cNvPr id="10" name="مستطيل 9">
            <a:extLst xmlns:a="http://schemas.openxmlformats.org/drawingml/2006/main">
              <a:ext uri="{FF2B5EF4-FFF2-40B4-BE49-F238E27FC236}">
                <a16:creationId xmlns:a16="http://schemas.microsoft.com/office/drawing/2014/main" id="{BDAD6711-5D22-43C2-AFB8-8A6093C2FFAA}"/>
              </a:ext>
            </a:extLst>
          </p:cNvPr>
          <p:cNvSpPr>
            <a:spLocks xmlns:a="http://schemas.openxmlformats.org/drawingml/2006/main" noGrp="1"/>
          </p:cNvSpPr>
          <p:nvPr/>
        </p:nvSpPr>
        <p:spPr>
          <a:xfrm xmlns:a="http://schemas.openxmlformats.org/drawingml/2006/main">
            <a:off x="857250" y="2724150"/>
            <a:ext cx="4686300" cy="590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ctr">
              <a:buNone/>
              <a:defRPr sz="1500" b="0">
                <a:solidFill>
                  <a:srgbClr val="101820"/>
                </a:solidFill>
                <a:latin typeface="DejaVu Sans"/>
                <a:ea typeface="DejaVu Sans"/>
                <a:cs typeface="DejaVu Sans"/>
              </a:defRPr>
            </a:pPr>
            <a:r>
              <a:rPr sz="1500" b="0">
                <a:solidFill>
                  <a:srgbClr val="101820"/>
                </a:solidFill>
                <a:latin typeface="DejaVu Sans"/>
                <a:ea typeface="DejaVu Sans"/>
                <a:cs typeface="DejaVu Sans"/>
              </a:rPr>
              <a:t>‏دور لوحات التحكم والتقارير في الرقابة والإدارة</a:t>
            </a:r>
          </a:p>
        </p:txBody>
      </p:sp>
      <p:sp>
        <p:nvSpPr>
          <p:cNvPr id="11" name="مستطيل 10">
            <a:extLst xmlns:a="http://schemas.openxmlformats.org/drawingml/2006/main">
              <a:ext uri="{FF2B5EF4-FFF2-40B4-BE49-F238E27FC236}">
                <a16:creationId xmlns:a16="http://schemas.microsoft.com/office/drawing/2014/main" id="{6324D771-ECEA-4715-ACF1-362D7E47993D}"/>
              </a:ext>
            </a:extLst>
          </p:cNvPr>
          <p:cNvSpPr>
            <a:spLocks xmlns:a="http://schemas.openxmlformats.org/drawingml/2006/main" noGrp="1"/>
          </p:cNvSpPr>
          <p:nvPr/>
        </p:nvSpPr>
        <p:spPr>
          <a:xfrm xmlns:a="http://schemas.openxmlformats.org/drawingml/2006/main">
            <a:off x="685800" y="3848100"/>
            <a:ext cx="108204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2100" b="1">
                <a:solidFill>
                  <a:srgbClr val="101820"/>
                </a:solidFill>
                <a:latin typeface="DejaVu Sans"/>
                <a:ea typeface="DejaVu Sans"/>
                <a:cs typeface="DejaVu Sans"/>
              </a:defRPr>
            </a:pPr>
            <a:r>
              <a:rPr sz="2100" b="1">
                <a:solidFill>
                  <a:srgbClr val="101820"/>
                </a:solidFill>
                <a:latin typeface="DejaVu Sans"/>
                <a:ea typeface="DejaVu Sans"/>
                <a:cs typeface="DejaVu Sans"/>
              </a:rPr>
              <a:t>‏ما الذي تعنيه النتيجتان؟</a:t>
            </a:r>
          </a:p>
        </p:txBody>
      </p:sp>
      <p:sp>
        <p:nvSpPr>
          <p:cNvPr id="12" name="شكل بيضاوي 11">
            <a:extLst xmlns:a="http://schemas.openxmlformats.org/drawingml/2006/main">
              <a:ext uri="{FF2B5EF4-FFF2-40B4-BE49-F238E27FC236}">
                <a16:creationId xmlns:a16="http://schemas.microsoft.com/office/drawing/2014/main" id="{4FB405F9-4655-442A-B5FE-8BD86FE4B631}"/>
              </a:ext>
            </a:extLst>
          </p:cNvPr>
          <p:cNvSpPr>
            <a:spLocks xmlns:a="http://schemas.openxmlformats.org/drawingml/2006/main" noGrp="1"/>
          </p:cNvSpPr>
          <p:nvPr/>
        </p:nvSpPr>
        <p:spPr>
          <a:xfrm xmlns:a="http://schemas.openxmlformats.org/drawingml/2006/main">
            <a:off x="11334750" y="4505325"/>
            <a:ext cx="85725" cy="85725"/>
          </a:xfrm>
          <a:prstGeom xmlns:a="http://schemas.openxmlformats.org/drawingml/2006/main" prst="ellipse">
            <a:avLst/>
          </a:prstGeom>
          <a:solidFill xmlns:a="http://schemas.openxmlformats.org/drawingml/2006/main">
            <a:srgbClr val="3D8DFF"/>
          </a:solidFill>
          <a:ln xmlns:a="http://schemas.openxmlformats.org/drawingml/2006/main" w="0">
            <a:noFill/>
            <a:prstDash val="solid"/>
          </a:ln>
        </p:spPr>
      </p:sp>
      <p:sp>
        <p:nvSpPr>
          <p:cNvPr id="13" name="مستطيل 12">
            <a:extLst xmlns:a="http://schemas.openxmlformats.org/drawingml/2006/main">
              <a:ext uri="{FF2B5EF4-FFF2-40B4-BE49-F238E27FC236}">
                <a16:creationId xmlns:a16="http://schemas.microsoft.com/office/drawing/2014/main" id="{0234F364-0293-407E-815C-82C853A0731E}"/>
              </a:ext>
            </a:extLst>
          </p:cNvPr>
          <p:cNvSpPr>
            <a:spLocks xmlns:a="http://schemas.openxmlformats.org/drawingml/2006/main" noGrp="1"/>
          </p:cNvSpPr>
          <p:nvPr/>
        </p:nvSpPr>
        <p:spPr>
          <a:xfrm xmlns:a="http://schemas.openxmlformats.org/drawingml/2006/main">
            <a:off x="685800" y="4400550"/>
            <a:ext cx="10515600" cy="412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725" b="0">
                <a:solidFill>
                  <a:srgbClr val="101820"/>
                </a:solidFill>
                <a:latin typeface="DejaVu Sans"/>
                <a:ea typeface="DejaVu Sans"/>
                <a:cs typeface="DejaVu Sans"/>
              </a:defRPr>
            </a:pPr>
            <a:r>
              <a:rPr sz="1725" b="0">
                <a:solidFill>
                  <a:srgbClr val="101820"/>
                </a:solidFill>
                <a:latin typeface="DejaVu Sans"/>
                <a:ea typeface="DejaVu Sans"/>
                <a:cs typeface="DejaVu Sans"/>
              </a:rPr>
              <a:t>‏التغذية الراجعة المباشرة تعزز دافعية الطالب للاستمرار.</a:t>
            </a:r>
          </a:p>
        </p:txBody>
      </p:sp>
      <p:sp>
        <p:nvSpPr>
          <p:cNvPr id="14" name="شكل بيضاوي 13">
            <a:extLst xmlns:a="http://schemas.openxmlformats.org/drawingml/2006/main">
              <a:ext uri="{FF2B5EF4-FFF2-40B4-BE49-F238E27FC236}">
                <a16:creationId xmlns:a16="http://schemas.microsoft.com/office/drawing/2014/main" id="{CD285DE8-6DF0-4B79-A639-52E8917CCB8D}"/>
              </a:ext>
            </a:extLst>
          </p:cNvPr>
          <p:cNvSpPr>
            <a:spLocks xmlns:a="http://schemas.openxmlformats.org/drawingml/2006/main" noGrp="1"/>
          </p:cNvSpPr>
          <p:nvPr/>
        </p:nvSpPr>
        <p:spPr>
          <a:xfrm xmlns:a="http://schemas.openxmlformats.org/drawingml/2006/main">
            <a:off x="11334750" y="5051425"/>
            <a:ext cx="85725" cy="85725"/>
          </a:xfrm>
          <a:prstGeom xmlns:a="http://schemas.openxmlformats.org/drawingml/2006/main" prst="ellipse">
            <a:avLst/>
          </a:prstGeom>
          <a:solidFill xmlns:a="http://schemas.openxmlformats.org/drawingml/2006/main">
            <a:srgbClr val="3D8DFF"/>
          </a:solidFill>
          <a:ln xmlns:a="http://schemas.openxmlformats.org/drawingml/2006/main" w="0">
            <a:noFill/>
            <a:prstDash val="solid"/>
          </a:ln>
        </p:spPr>
      </p:sp>
      <p:sp>
        <p:nvSpPr>
          <p:cNvPr id="15" name="مستطيل 14">
            <a:extLst xmlns:a="http://schemas.openxmlformats.org/drawingml/2006/main">
              <a:ext uri="{FF2B5EF4-FFF2-40B4-BE49-F238E27FC236}">
                <a16:creationId xmlns:a16="http://schemas.microsoft.com/office/drawing/2014/main" id="{B0EC5D38-4B44-4C41-A304-E7332F35851D}"/>
              </a:ext>
            </a:extLst>
          </p:cNvPr>
          <p:cNvSpPr>
            <a:spLocks xmlns:a="http://schemas.openxmlformats.org/drawingml/2006/main" noGrp="1"/>
          </p:cNvSpPr>
          <p:nvPr/>
        </p:nvSpPr>
        <p:spPr>
          <a:xfrm xmlns:a="http://schemas.openxmlformats.org/drawingml/2006/main">
            <a:off x="685800" y="4946650"/>
            <a:ext cx="10515600" cy="412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725" b="0">
                <a:solidFill>
                  <a:srgbClr val="101820"/>
                </a:solidFill>
                <a:latin typeface="DejaVu Sans"/>
                <a:ea typeface="DejaVu Sans"/>
                <a:cs typeface="DejaVu Sans"/>
              </a:defRPr>
            </a:pPr>
            <a:r>
              <a:rPr sz="1725" b="0">
                <a:solidFill>
                  <a:srgbClr val="101820"/>
                </a:solidFill>
                <a:latin typeface="DejaVu Sans"/>
                <a:ea typeface="DejaVu Sans"/>
                <a:cs typeface="DejaVu Sans"/>
              </a:rPr>
              <a:t>‏التقارير توفر رؤية أسرع لمعدلات الإنجاز ومواطن التعثر.</a:t>
            </a:r>
          </a:p>
        </p:txBody>
      </p:sp>
      <p:sp>
        <p:nvSpPr>
          <p:cNvPr id="16" name="شكل بيضاوي 15">
            <a:extLst xmlns:a="http://schemas.openxmlformats.org/drawingml/2006/main">
              <a:ext uri="{FF2B5EF4-FFF2-40B4-BE49-F238E27FC236}">
                <a16:creationId xmlns:a16="http://schemas.microsoft.com/office/drawing/2014/main" id="{AFCDF24C-603F-467E-A265-0270DAA74A69}"/>
              </a:ext>
            </a:extLst>
          </p:cNvPr>
          <p:cNvSpPr>
            <a:spLocks xmlns:a="http://schemas.openxmlformats.org/drawingml/2006/main" noGrp="1"/>
          </p:cNvSpPr>
          <p:nvPr/>
        </p:nvSpPr>
        <p:spPr>
          <a:xfrm xmlns:a="http://schemas.openxmlformats.org/drawingml/2006/main">
            <a:off x="11334750" y="5597525"/>
            <a:ext cx="85725" cy="85725"/>
          </a:xfrm>
          <a:prstGeom xmlns:a="http://schemas.openxmlformats.org/drawingml/2006/main" prst="ellipse">
            <a:avLst/>
          </a:prstGeom>
          <a:solidFill xmlns:a="http://schemas.openxmlformats.org/drawingml/2006/main">
            <a:srgbClr val="3D8DFF"/>
          </a:solidFill>
          <a:ln xmlns:a="http://schemas.openxmlformats.org/drawingml/2006/main" w="0">
            <a:noFill/>
            <a:prstDash val="solid"/>
          </a:ln>
        </p:spPr>
      </p:sp>
      <p:sp>
        <p:nvSpPr>
          <p:cNvPr id="17" name="مستطيل 16">
            <a:extLst xmlns:a="http://schemas.openxmlformats.org/drawingml/2006/main">
              <a:ext uri="{FF2B5EF4-FFF2-40B4-BE49-F238E27FC236}">
                <a16:creationId xmlns:a16="http://schemas.microsoft.com/office/drawing/2014/main" id="{0BE06826-77ED-4C09-8984-1EC8B2235772}"/>
              </a:ext>
            </a:extLst>
          </p:cNvPr>
          <p:cNvSpPr>
            <a:spLocks xmlns:a="http://schemas.openxmlformats.org/drawingml/2006/main" noGrp="1"/>
          </p:cNvSpPr>
          <p:nvPr/>
        </p:nvSpPr>
        <p:spPr>
          <a:xfrm xmlns:a="http://schemas.openxmlformats.org/drawingml/2006/main">
            <a:off x="685800" y="5492750"/>
            <a:ext cx="10515600" cy="412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725" b="0">
                <a:solidFill>
                  <a:srgbClr val="101820"/>
                </a:solidFill>
                <a:latin typeface="DejaVu Sans"/>
                <a:ea typeface="DejaVu Sans"/>
                <a:cs typeface="DejaVu Sans"/>
              </a:defRPr>
            </a:pPr>
            <a:r>
              <a:rPr sz="1725" b="0">
                <a:solidFill>
                  <a:srgbClr val="101820"/>
                </a:solidFill>
                <a:latin typeface="DejaVu Sans"/>
                <a:ea typeface="DejaVu Sans"/>
                <a:cs typeface="DejaVu Sans"/>
              </a:rPr>
              <a:t>‏البيانات تدعم القرار التصحيحي لدى المشرف والإدارة.</a:t>
            </a:r>
          </a:p>
        </p:txBody>
      </p:sp>
      <p:pic>
        <p:nvPicPr>
          <p:cNvPr id="37" name="Graphic 21"/>
          <p:cNvPicPr>
            <a:picLocks xmlns:a="http://schemas.openxmlformats.org/drawingml/2006/main" noChangeAspect="1"/>
          </p:cNvPicPr>
          <p:nvPr/>
        </p:nvPicPr>
        <p:blipFill rotWithShape="1">
          <a:blip xmlns:r="http://schemas.openxmlformats.org/officeDocument/2006/relationships" xmlns:a="http://schemas.openxmlformats.org/drawingml/2006/main" r:embed="Rd32a68b38b294bca">
            <a:clrChange>
              <a:clrFrom>
                <a:srgbClr val="FFFFFF"/>
              </a:clrFrom>
              <a:clrTo>
                <a:srgbClr val="FFFFFF">
                  <a:alpha val="0"/>
                </a:srgbClr>
              </a:clrTo>
            </a:clrChange>
          </a:blip>
          <a:srcRect xmlns:a="http://schemas.openxmlformats.org/drawingml/2006/main" l="0" t="27877" r="0" b="25429"/>
          <a:stretch xmlns:a="http://schemas.openxmlformats.org/drawingml/2006/main">
            <a:fillRect l="0" t="0" r="0" b="0"/>
          </a:stretch>
        </p:blipFill>
        <p:spPr>
          <a:xfrm xmlns:a="http://schemas.openxmlformats.org/drawingml/2006/main">
            <a:off x="10234473" y="89463"/>
            <a:ext cx="1320569" cy="616615"/>
          </a:xfrm>
          <a:prstGeom xmlns:a="http://schemas.openxmlformats.org/drawingml/2006/main" prst="rect">
            <a:avLst/>
          </a:prstGeom>
        </p:spPr>
      </p:pic>
    </p:spTree>
    <p:extLst>
      <p:ext uri="{BB962C8B-B14F-4D97-AF65-F5344CB8AC3E}">
        <p14:creationId xmlns:p14="http://schemas.microsoft.com/office/powerpoint/2010/main" val="1509430625"/>
      </p:ext>
    </p:extLst>
  </p:cSld>
</p:sld>
</file>

<file path=ppt/slides/slide15.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7" name="مستطيل 16">
            <a:extLst xmlns:a="http://schemas.openxmlformats.org/drawingml/2006/main">
              <a:ext uri="{FF2B5EF4-FFF2-40B4-BE49-F238E27FC236}">
                <a16:creationId xmlns:a16="http://schemas.microsoft.com/office/drawing/2014/main" id="{441D29C5-C714-4502-8F99-E1EBE2EEF31D}"/>
              </a:ext>
            </a:extLst>
          </p:cNvPr>
          <p:cNvSpPr>
            <a:spLocks xmlns:a="http://schemas.openxmlformats.org/drawingml/2006/main" noGrp="1"/>
          </p:cNvSpPr>
          <p:nvPr/>
        </p:nvSpPr>
        <p:spPr>
          <a:xfrm xmlns:a="http://schemas.openxmlformats.org/drawingml/2006/main">
            <a:off x="685800" y="285750"/>
            <a:ext cx="4095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l">
              <a:buNone/>
              <a:defRPr sz="1125" b="1">
                <a:solidFill>
                  <a:srgbClr val="53606A"/>
                </a:solidFill>
                <a:latin typeface="DejaVu Sans"/>
                <a:ea typeface="DejaVu Sans"/>
                <a:cs typeface="DejaVu Sans"/>
              </a:defRPr>
            </a:pPr>
            <a:r>
              <a:rPr sz="1125" b="1">
                <a:solidFill>
                  <a:srgbClr val="53606A"/>
                </a:solidFill>
                <a:latin typeface="DejaVu Sans"/>
                <a:ea typeface="DejaVu Sans"/>
                <a:cs typeface="DejaVu Sans"/>
              </a:rPr>
              <a:t>‏مناقشة رسالة الماجستير</a:t>
            </a:r>
          </a:p>
        </p:txBody>
      </p:sp>
      <p:sp>
        <p:nvSpPr>
          <p:cNvPr id="2" name="مستطيل 1">
            <a:extLst xmlns:a="http://schemas.openxmlformats.org/drawingml/2006/main">
              <a:ext uri="{FF2B5EF4-FFF2-40B4-BE49-F238E27FC236}">
                <a16:creationId xmlns:a16="http://schemas.microsoft.com/office/drawing/2014/main" id="{AF464D4A-1AD2-4F1C-AB46-45B435B48C27}"/>
              </a:ext>
            </a:extLst>
          </p:cNvPr>
          <p:cNvSpPr>
            <a:spLocks xmlns:a="http://schemas.openxmlformats.org/drawingml/2006/main" noGrp="1"/>
          </p:cNvSpPr>
          <p:nvPr/>
        </p:nvSpPr>
        <p:spPr>
          <a:xfrm xmlns:a="http://schemas.openxmlformats.org/drawingml/2006/main">
            <a:off x="685800" y="666750"/>
            <a:ext cx="10820400" cy="38100"/>
          </a:xfrm>
          <a:prstGeom xmlns:a="http://schemas.openxmlformats.org/drawingml/2006/main" prst="rect">
            <a:avLst/>
          </a:prstGeom>
          <a:solidFill xmlns:a="http://schemas.openxmlformats.org/drawingml/2006/main">
            <a:srgbClr val="3D8DFF"/>
          </a:solidFill>
          <a:ln xmlns:a="http://schemas.openxmlformats.org/drawingml/2006/main" w="0">
            <a:solidFill>
              <a:srgbClr val="3D8DFF"/>
            </a:solidFill>
            <a:prstDash val="solid"/>
          </a:ln>
        </p:spPr>
      </p:sp>
      <p:sp>
        <p:nvSpPr>
          <p:cNvPr id="3" name="مستطيل 2">
            <a:extLst xmlns:a="http://schemas.openxmlformats.org/drawingml/2006/main">
              <a:ext uri="{FF2B5EF4-FFF2-40B4-BE49-F238E27FC236}">
                <a16:creationId xmlns:a16="http://schemas.microsoft.com/office/drawing/2014/main" id="{E8AFD241-98E4-449F-BB9D-FE5E111D5397}"/>
              </a:ext>
            </a:extLst>
          </p:cNvPr>
          <p:cNvSpPr>
            <a:spLocks xmlns:a="http://schemas.openxmlformats.org/drawingml/2006/main" noGrp="1"/>
          </p:cNvSpPr>
          <p:nvPr/>
        </p:nvSpPr>
        <p:spPr>
          <a:xfrm xmlns:a="http://schemas.openxmlformats.org/drawingml/2006/main">
            <a:off x="685800" y="838200"/>
            <a:ext cx="1082040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2851"/>
          </a:bodyPr>
          <a:lstStyle xmlns:a="http://schemas.openxmlformats.org/drawingml/2006/main"/>
          <a:p xmlns:a="http://schemas.openxmlformats.org/drawingml/2006/main">
            <a:pPr algn="r">
              <a:buNone/>
              <a:defRPr sz="3600" b="1">
                <a:solidFill>
                  <a:srgbClr val="101820"/>
                </a:solidFill>
                <a:latin typeface="DejaVu Sans"/>
                <a:ea typeface="DejaVu Sans"/>
                <a:cs typeface="DejaVu Sans"/>
              </a:defRPr>
            </a:pPr>
            <a:r>
              <a:rPr sz="3600" b="1">
                <a:solidFill>
                  <a:srgbClr val="101820"/>
                </a:solidFill>
                <a:latin typeface="DejaVu Sans"/>
                <a:ea typeface="DejaVu Sans"/>
                <a:cs typeface="DejaVu Sans"/>
              </a:rPr>
              <a:t>‏المسارات الخاصة ترتبط بالأمان، وجودة المخرجات تتصدر</a:t>
            </a:r>
          </a:p>
        </p:txBody>
      </p:sp>
      <p:sp>
        <p:nvSpPr>
          <p:cNvPr id="4" name="مستطيل 3">
            <a:extLst xmlns:a="http://schemas.openxmlformats.org/drawingml/2006/main">
              <a:ext uri="{FF2B5EF4-FFF2-40B4-BE49-F238E27FC236}">
                <a16:creationId xmlns:a16="http://schemas.microsoft.com/office/drawing/2014/main" id="{FC15E1E4-D5E3-42B0-BCF8-D77490574F27}"/>
              </a:ext>
            </a:extLst>
          </p:cNvPr>
          <p:cNvSpPr>
            <a:spLocks xmlns:a="http://schemas.openxmlformats.org/drawingml/2006/main" noGrp="1"/>
          </p:cNvSpPr>
          <p:nvPr/>
        </p:nvSpPr>
        <p:spPr>
          <a:xfrm xmlns:a="http://schemas.openxmlformats.org/drawingml/2006/main">
            <a:off x="10953750" y="6457950"/>
            <a:ext cx="5524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975" b="0">
                <a:solidFill>
                  <a:srgbClr val="53606A"/>
                </a:solidFill>
                <a:latin typeface="DejaVu Sans"/>
                <a:ea typeface="DejaVu Sans"/>
                <a:cs typeface="DejaVu Sans"/>
              </a:defRPr>
            </a:pPr>
            <a:r>
              <a:rPr sz="975" b="0">
                <a:solidFill>
                  <a:srgbClr val="53606A"/>
                </a:solidFill>
                <a:latin typeface="DejaVu Sans"/>
                <a:ea typeface="DejaVu Sans"/>
                <a:cs typeface="DejaVu Sans"/>
              </a:rPr>
              <a:t>‏15</a:t>
            </a:r>
          </a:p>
        </p:txBody>
      </p:sp>
      <p:sp>
        <p:nvSpPr>
          <p:cNvPr id="5" name="مستطيل 4">
            <a:extLst xmlns:a="http://schemas.openxmlformats.org/drawingml/2006/main">
              <a:ext uri="{FF2B5EF4-FFF2-40B4-BE49-F238E27FC236}">
                <a16:creationId xmlns:a16="http://schemas.microsoft.com/office/drawing/2014/main" id="{F240FED5-1123-46A2-BFF0-5285F5E963B8}"/>
              </a:ext>
            </a:extLst>
          </p:cNvPr>
          <p:cNvSpPr>
            <a:spLocks xmlns:a="http://schemas.openxmlformats.org/drawingml/2006/main" noGrp="1"/>
          </p:cNvSpPr>
          <p:nvPr/>
        </p:nvSpPr>
        <p:spPr>
          <a:xfrm xmlns:a="http://schemas.openxmlformats.org/drawingml/2006/main">
            <a:off x="6477000" y="1752600"/>
            <a:ext cx="5029200" cy="182880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6" name="مستطيل 5">
            <a:extLst xmlns:a="http://schemas.openxmlformats.org/drawingml/2006/main">
              <a:ext uri="{FF2B5EF4-FFF2-40B4-BE49-F238E27FC236}">
                <a16:creationId xmlns:a16="http://schemas.microsoft.com/office/drawing/2014/main" id="{0D8C372D-F17C-4474-9F93-638A576DBDAB}"/>
              </a:ext>
            </a:extLst>
          </p:cNvPr>
          <p:cNvSpPr>
            <a:spLocks xmlns:a="http://schemas.openxmlformats.org/drawingml/2006/main" noGrp="1"/>
          </p:cNvSpPr>
          <p:nvPr/>
        </p:nvSpPr>
        <p:spPr>
          <a:xfrm xmlns:a="http://schemas.openxmlformats.org/drawingml/2006/main">
            <a:off x="6648450" y="1962150"/>
            <a:ext cx="46863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3750" b="1">
                <a:solidFill>
                  <a:srgbClr val="3D8DFF"/>
                </a:solidFill>
                <a:latin typeface="DejaVu Sans"/>
                <a:ea typeface="DejaVu Sans"/>
                <a:cs typeface="DejaVu Sans"/>
              </a:defRPr>
            </a:pPr>
            <a:r>
              <a:rPr sz="3750" b="1">
                <a:solidFill>
                  <a:srgbClr val="3D8DFF"/>
                </a:solidFill>
                <a:latin typeface="DejaVu Sans"/>
                <a:ea typeface="DejaVu Sans"/>
                <a:cs typeface="DejaVu Sans"/>
              </a:rPr>
              <a:t>‏4.23 / 5</a:t>
            </a:r>
          </a:p>
        </p:txBody>
      </p:sp>
      <p:sp>
        <p:nvSpPr>
          <p:cNvPr id="7" name="مستطيل 6">
            <a:extLst xmlns:a="http://schemas.openxmlformats.org/drawingml/2006/main">
              <a:ext uri="{FF2B5EF4-FFF2-40B4-BE49-F238E27FC236}">
                <a16:creationId xmlns:a16="http://schemas.microsoft.com/office/drawing/2014/main" id="{4E522FE1-B62F-47EB-B154-D55A8FEE1BA3}"/>
              </a:ext>
            </a:extLst>
          </p:cNvPr>
          <p:cNvSpPr>
            <a:spLocks xmlns:a="http://schemas.openxmlformats.org/drawingml/2006/main" noGrp="1"/>
          </p:cNvSpPr>
          <p:nvPr/>
        </p:nvSpPr>
        <p:spPr>
          <a:xfrm xmlns:a="http://schemas.openxmlformats.org/drawingml/2006/main">
            <a:off x="6648450" y="2724150"/>
            <a:ext cx="468630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ctr">
              <a:buNone/>
              <a:defRPr sz="1500" b="0">
                <a:solidFill>
                  <a:srgbClr val="101820"/>
                </a:solidFill>
                <a:latin typeface="DejaVu Sans"/>
                <a:ea typeface="DejaVu Sans"/>
                <a:cs typeface="DejaVu Sans"/>
              </a:defRPr>
            </a:pPr>
            <a:r>
              <a:rPr sz="1500" b="0">
                <a:solidFill>
                  <a:srgbClr val="101820"/>
                </a:solidFill>
                <a:latin typeface="DejaVu Sans"/>
                <a:ea typeface="DejaVu Sans"/>
                <a:cs typeface="DejaVu Sans"/>
              </a:rPr>
              <a:t>‏الخصوصية والأمان في المسارات التعليمية</a:t>
            </a:r>
          </a:p>
        </p:txBody>
      </p:sp>
      <p:sp>
        <p:nvSpPr>
          <p:cNvPr id="8" name="مستطيل 7">
            <a:extLst xmlns:a="http://schemas.openxmlformats.org/drawingml/2006/main">
              <a:ext uri="{FF2B5EF4-FFF2-40B4-BE49-F238E27FC236}">
                <a16:creationId xmlns:a16="http://schemas.microsoft.com/office/drawing/2014/main" id="{D0C9FA5A-2C05-4875-ABF3-F2249E114F32}"/>
              </a:ext>
            </a:extLst>
          </p:cNvPr>
          <p:cNvSpPr>
            <a:spLocks xmlns:a="http://schemas.openxmlformats.org/drawingml/2006/main" noGrp="1"/>
          </p:cNvSpPr>
          <p:nvPr/>
        </p:nvSpPr>
        <p:spPr>
          <a:xfrm xmlns:a="http://schemas.openxmlformats.org/drawingml/2006/main">
            <a:off x="685800" y="1752600"/>
            <a:ext cx="5029200" cy="182880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9" name="مستطيل 8">
            <a:extLst xmlns:a="http://schemas.openxmlformats.org/drawingml/2006/main">
              <a:ext uri="{FF2B5EF4-FFF2-40B4-BE49-F238E27FC236}">
                <a16:creationId xmlns:a16="http://schemas.microsoft.com/office/drawing/2014/main" id="{ABA4B268-9E5A-4101-B8E4-5F353996C1D5}"/>
              </a:ext>
            </a:extLst>
          </p:cNvPr>
          <p:cNvSpPr>
            <a:spLocks xmlns:a="http://schemas.openxmlformats.org/drawingml/2006/main" noGrp="1"/>
          </p:cNvSpPr>
          <p:nvPr/>
        </p:nvSpPr>
        <p:spPr>
          <a:xfrm xmlns:a="http://schemas.openxmlformats.org/drawingml/2006/main">
            <a:off x="857250" y="1962150"/>
            <a:ext cx="46863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3750" b="1">
                <a:solidFill>
                  <a:srgbClr val="0B6B5A"/>
                </a:solidFill>
                <a:latin typeface="DejaVu Sans"/>
                <a:ea typeface="DejaVu Sans"/>
                <a:cs typeface="DejaVu Sans"/>
              </a:defRPr>
            </a:pPr>
            <a:r>
              <a:rPr sz="3750" b="1">
                <a:solidFill>
                  <a:srgbClr val="0B6B5A"/>
                </a:solidFill>
                <a:latin typeface="DejaVu Sans"/>
                <a:ea typeface="DejaVu Sans"/>
                <a:cs typeface="DejaVu Sans"/>
              </a:rPr>
              <a:t>‏4.33 / 5</a:t>
            </a:r>
          </a:p>
        </p:txBody>
      </p:sp>
      <p:sp>
        <p:nvSpPr>
          <p:cNvPr id="10" name="مستطيل 9">
            <a:extLst xmlns:a="http://schemas.openxmlformats.org/drawingml/2006/main">
              <a:ext uri="{FF2B5EF4-FFF2-40B4-BE49-F238E27FC236}">
                <a16:creationId xmlns:a16="http://schemas.microsoft.com/office/drawing/2014/main" id="{BE64F540-C8E6-4C31-BEC5-F6D2600F6ABA}"/>
              </a:ext>
            </a:extLst>
          </p:cNvPr>
          <p:cNvSpPr>
            <a:spLocks xmlns:a="http://schemas.openxmlformats.org/drawingml/2006/main" noGrp="1"/>
          </p:cNvSpPr>
          <p:nvPr/>
        </p:nvSpPr>
        <p:spPr>
          <a:xfrm xmlns:a="http://schemas.openxmlformats.org/drawingml/2006/main">
            <a:off x="857250" y="2724150"/>
            <a:ext cx="468630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ctr">
              <a:buNone/>
              <a:defRPr sz="1500" b="0">
                <a:solidFill>
                  <a:srgbClr val="101820"/>
                </a:solidFill>
                <a:latin typeface="DejaVu Sans"/>
                <a:ea typeface="DejaVu Sans"/>
                <a:cs typeface="DejaVu Sans"/>
              </a:defRPr>
            </a:pPr>
            <a:r>
              <a:rPr sz="1500" b="0">
                <a:solidFill>
                  <a:srgbClr val="101820"/>
                </a:solidFill>
                <a:latin typeface="DejaVu Sans"/>
                <a:ea typeface="DejaVu Sans"/>
                <a:cs typeface="DejaVu Sans"/>
              </a:rPr>
              <a:t>‏جودة المخرجات التعليمية</a:t>
            </a:r>
          </a:p>
        </p:txBody>
      </p:sp>
      <p:sp>
        <p:nvSpPr>
          <p:cNvPr id="11" name="مستطيل 10">
            <a:extLst xmlns:a="http://schemas.openxmlformats.org/drawingml/2006/main">
              <a:ext uri="{FF2B5EF4-FFF2-40B4-BE49-F238E27FC236}">
                <a16:creationId xmlns:a16="http://schemas.microsoft.com/office/drawing/2014/main" id="{FE0410A6-18E8-4E7A-BE0C-005945023290}"/>
              </a:ext>
            </a:extLst>
          </p:cNvPr>
          <p:cNvSpPr>
            <a:spLocks xmlns:a="http://schemas.openxmlformats.org/drawingml/2006/main" noGrp="1"/>
          </p:cNvSpPr>
          <p:nvPr/>
        </p:nvSpPr>
        <p:spPr>
          <a:xfrm xmlns:a="http://schemas.openxmlformats.org/drawingml/2006/main">
            <a:off x="6477000" y="3943350"/>
            <a:ext cx="5029200" cy="158115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12" name="مستطيل 11">
            <a:extLst xmlns:a="http://schemas.openxmlformats.org/drawingml/2006/main">
              <a:ext uri="{FF2B5EF4-FFF2-40B4-BE49-F238E27FC236}">
                <a16:creationId xmlns:a16="http://schemas.microsoft.com/office/drawing/2014/main" id="{BF4C8F18-EE92-4ABB-85F4-2496C89AC77A}"/>
              </a:ext>
            </a:extLst>
          </p:cNvPr>
          <p:cNvSpPr>
            <a:spLocks xmlns:a="http://schemas.openxmlformats.org/drawingml/2006/main" noGrp="1"/>
          </p:cNvSpPr>
          <p:nvPr/>
        </p:nvSpPr>
        <p:spPr>
          <a:xfrm xmlns:a="http://schemas.openxmlformats.org/drawingml/2006/main">
            <a:off x="6705600" y="4133850"/>
            <a:ext cx="4572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‏تفسير الخصوصية</a:t>
            </a:r>
          </a:p>
        </p:txBody>
      </p:sp>
      <p:sp>
        <p:nvSpPr>
          <p:cNvPr id="13" name="مستطيل 12">
            <a:extLst xmlns:a="http://schemas.openxmlformats.org/drawingml/2006/main">
              <a:ext uri="{FF2B5EF4-FFF2-40B4-BE49-F238E27FC236}">
                <a16:creationId xmlns:a16="http://schemas.microsoft.com/office/drawing/2014/main" id="{4AC84A7C-8A82-46B0-B53D-1487888AD32E}"/>
              </a:ext>
            </a:extLst>
          </p:cNvPr>
          <p:cNvSpPr>
            <a:spLocks xmlns:a="http://schemas.openxmlformats.org/drawingml/2006/main" noGrp="1"/>
          </p:cNvSpPr>
          <p:nvPr/>
        </p:nvSpPr>
        <p:spPr>
          <a:xfrm xmlns:a="http://schemas.openxmlformats.org/drawingml/2006/main">
            <a:off x="6705600" y="4629150"/>
            <a:ext cx="4572000" cy="781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‏منع التداخل غير المبرر، وطمأنة المؤسسات وأولياء الأمور، وتحديد الصلاحيات داخل البيئة التعليمية.</a:t>
            </a:r>
          </a:p>
        </p:txBody>
      </p:sp>
      <p:sp>
        <p:nvSpPr>
          <p:cNvPr id="14" name="مستطيل 13">
            <a:extLst xmlns:a="http://schemas.openxmlformats.org/drawingml/2006/main">
              <a:ext uri="{FF2B5EF4-FFF2-40B4-BE49-F238E27FC236}">
                <a16:creationId xmlns:a16="http://schemas.microsoft.com/office/drawing/2014/main" id="{8D02D045-9636-47C7-AD17-0916D478E011}"/>
              </a:ext>
            </a:extLst>
          </p:cNvPr>
          <p:cNvSpPr>
            <a:spLocks xmlns:a="http://schemas.openxmlformats.org/drawingml/2006/main" noGrp="1"/>
          </p:cNvSpPr>
          <p:nvPr/>
        </p:nvSpPr>
        <p:spPr>
          <a:xfrm xmlns:a="http://schemas.openxmlformats.org/drawingml/2006/main">
            <a:off x="685800" y="3943350"/>
            <a:ext cx="5029200" cy="158115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15" name="مستطيل 14">
            <a:extLst xmlns:a="http://schemas.openxmlformats.org/drawingml/2006/main">
              <a:ext uri="{FF2B5EF4-FFF2-40B4-BE49-F238E27FC236}">
                <a16:creationId xmlns:a16="http://schemas.microsoft.com/office/drawing/2014/main" id="{0CB09A56-816E-4E31-BF0F-29CC52C9A544}"/>
              </a:ext>
            </a:extLst>
          </p:cNvPr>
          <p:cNvSpPr>
            <a:spLocks xmlns:a="http://schemas.openxmlformats.org/drawingml/2006/main" noGrp="1"/>
          </p:cNvSpPr>
          <p:nvPr/>
        </p:nvSpPr>
        <p:spPr>
          <a:xfrm xmlns:a="http://schemas.openxmlformats.org/drawingml/2006/main">
            <a:off x="914400" y="4133850"/>
            <a:ext cx="4572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‏تفسير الجودة</a:t>
            </a:r>
          </a:p>
        </p:txBody>
      </p:sp>
      <p:sp>
        <p:nvSpPr>
          <p:cNvPr id="16" name="مستطيل 15">
            <a:extLst xmlns:a="http://schemas.openxmlformats.org/drawingml/2006/main">
              <a:ext uri="{FF2B5EF4-FFF2-40B4-BE49-F238E27FC236}">
                <a16:creationId xmlns:a16="http://schemas.microsoft.com/office/drawing/2014/main" id="{0C90DD6C-6761-411C-877B-CB583765D0F8}"/>
              </a:ext>
            </a:extLst>
          </p:cNvPr>
          <p:cNvSpPr>
            <a:spLocks xmlns:a="http://schemas.openxmlformats.org/drawingml/2006/main" noGrp="1"/>
          </p:cNvSpPr>
          <p:nvPr/>
        </p:nvSpPr>
        <p:spPr>
          <a:xfrm xmlns:a="http://schemas.openxmlformats.org/drawingml/2006/main">
            <a:off x="914400" y="4629150"/>
            <a:ext cx="4572000" cy="781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575" b="0">
                <a:solidFill>
                  <a:srgbClr val="53606A"/>
                </a:solidFill>
                <a:latin typeface="DejaVu Sans"/>
                <a:ea typeface="DejaVu Sans"/>
                <a:cs typeface="DejaVu Sans"/>
              </a:defRPr>
            </a:pPr>
            <a:r>
              <a:rPr sz="1575" b="0">
                <a:solidFill>
                  <a:srgbClr val="53606A"/>
                </a:solidFill>
                <a:latin typeface="DejaVu Sans"/>
                <a:ea typeface="DejaVu Sans"/>
                <a:cs typeface="DejaVu Sans"/>
              </a:rPr>
              <a:t>‏اتجاه إيجابي نحو كفاءة الإنجاز واستبقاء الحفظ، مع ضرورة دعم الحكم ببيانات أداء موضوعية واختبارات استدلالية.</a:t>
            </a:r>
          </a:p>
        </p:txBody>
      </p:sp>
      <p:pic>
        <p:nvPicPr>
          <p:cNvPr id="35" name="Graphic 21"/>
          <p:cNvPicPr>
            <a:picLocks xmlns:a="http://schemas.openxmlformats.org/drawingml/2006/main" noChangeAspect="1"/>
          </p:cNvPicPr>
          <p:nvPr/>
        </p:nvPicPr>
        <p:blipFill rotWithShape="1">
          <a:blip xmlns:r="http://schemas.openxmlformats.org/officeDocument/2006/relationships" xmlns:a="http://schemas.openxmlformats.org/drawingml/2006/main" r:embed="R07775eafc2eb4716">
            <a:clrChange>
              <a:clrFrom>
                <a:srgbClr val="FFFFFF"/>
              </a:clrFrom>
              <a:clrTo>
                <a:srgbClr val="FFFFFF">
                  <a:alpha val="0"/>
                </a:srgbClr>
              </a:clrTo>
            </a:clrChange>
          </a:blip>
          <a:srcRect xmlns:a="http://schemas.openxmlformats.org/drawingml/2006/main" l="0" t="27877" r="0" b="25429"/>
          <a:stretch xmlns:a="http://schemas.openxmlformats.org/drawingml/2006/main">
            <a:fillRect l="0" t="0" r="0" b="0"/>
          </a:stretch>
        </p:blipFill>
        <p:spPr>
          <a:xfrm xmlns:a="http://schemas.openxmlformats.org/drawingml/2006/main">
            <a:off x="10234473" y="89463"/>
            <a:ext cx="1320569" cy="616615"/>
          </a:xfrm>
          <a:prstGeom xmlns:a="http://schemas.openxmlformats.org/drawingml/2006/main" prst="rect">
            <a:avLst/>
          </a:prstGeom>
        </p:spPr>
      </p:pic>
    </p:spTree>
    <p:extLst>
      <p:ext uri="{BB962C8B-B14F-4D97-AF65-F5344CB8AC3E}">
        <p14:creationId xmlns:p14="http://schemas.microsoft.com/office/powerpoint/2010/main" val="87212497"/>
      </p:ext>
    </p:extLst>
  </p:cSld>
</p:sld>
</file>

<file path=ppt/slides/slide16.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5" name="مستطيل 14">
            <a:extLst xmlns:a="http://schemas.openxmlformats.org/drawingml/2006/main">
              <a:ext uri="{FF2B5EF4-FFF2-40B4-BE49-F238E27FC236}">
                <a16:creationId xmlns:a16="http://schemas.microsoft.com/office/drawing/2014/main" id="{1A6AF33B-679A-4504-A842-BB3CB076988C}"/>
              </a:ext>
            </a:extLst>
          </p:cNvPr>
          <p:cNvSpPr>
            <a:spLocks xmlns:a="http://schemas.openxmlformats.org/drawingml/2006/main" noGrp="1"/>
          </p:cNvSpPr>
          <p:nvPr/>
        </p:nvSpPr>
        <p:spPr>
          <a:xfrm xmlns:a="http://schemas.openxmlformats.org/drawingml/2006/main">
            <a:off x="685800" y="285750"/>
            <a:ext cx="4095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l">
              <a:buNone/>
              <a:defRPr sz="1125" b="1">
                <a:solidFill>
                  <a:srgbClr val="53606A"/>
                </a:solidFill>
                <a:latin typeface="DejaVu Sans"/>
                <a:ea typeface="DejaVu Sans"/>
                <a:cs typeface="DejaVu Sans"/>
              </a:defRPr>
            </a:pPr>
            <a:r>
              <a:rPr sz="1125" b="1">
                <a:solidFill>
                  <a:srgbClr val="53606A"/>
                </a:solidFill>
                <a:latin typeface="DejaVu Sans"/>
                <a:ea typeface="DejaVu Sans"/>
                <a:cs typeface="DejaVu Sans"/>
              </a:rPr>
              <a:t>‏مناقشة رسالة الماجستير</a:t>
            </a:r>
          </a:p>
        </p:txBody>
      </p:sp>
      <p:sp>
        <p:nvSpPr>
          <p:cNvPr id="2" name="مستطيل 1">
            <a:extLst xmlns:a="http://schemas.openxmlformats.org/drawingml/2006/main">
              <a:ext uri="{FF2B5EF4-FFF2-40B4-BE49-F238E27FC236}">
                <a16:creationId xmlns:a16="http://schemas.microsoft.com/office/drawing/2014/main" id="{54043AA2-3492-43A2-B8BD-D1EDE7F76D65}"/>
              </a:ext>
            </a:extLst>
          </p:cNvPr>
          <p:cNvSpPr>
            <a:spLocks xmlns:a="http://schemas.openxmlformats.org/drawingml/2006/main" noGrp="1"/>
          </p:cNvSpPr>
          <p:nvPr/>
        </p:nvSpPr>
        <p:spPr>
          <a:xfrm xmlns:a="http://schemas.openxmlformats.org/drawingml/2006/main">
            <a:off x="685800" y="666750"/>
            <a:ext cx="10820400" cy="38100"/>
          </a:xfrm>
          <a:prstGeom xmlns:a="http://schemas.openxmlformats.org/drawingml/2006/main" prst="rect">
            <a:avLst/>
          </a:prstGeom>
          <a:solidFill xmlns:a="http://schemas.openxmlformats.org/drawingml/2006/main">
            <a:srgbClr val="3D8DFF"/>
          </a:solidFill>
          <a:ln xmlns:a="http://schemas.openxmlformats.org/drawingml/2006/main" w="0">
            <a:solidFill>
              <a:srgbClr val="3D8DFF"/>
            </a:solidFill>
            <a:prstDash val="solid"/>
          </a:ln>
        </p:spPr>
      </p:sp>
      <p:sp>
        <p:nvSpPr>
          <p:cNvPr id="3" name="مستطيل 2">
            <a:extLst xmlns:a="http://schemas.openxmlformats.org/drawingml/2006/main">
              <a:ext uri="{FF2B5EF4-FFF2-40B4-BE49-F238E27FC236}">
                <a16:creationId xmlns:a16="http://schemas.microsoft.com/office/drawing/2014/main" id="{B2C03022-E8DF-4130-B67E-C91292683FF7}"/>
              </a:ext>
            </a:extLst>
          </p:cNvPr>
          <p:cNvSpPr>
            <a:spLocks xmlns:a="http://schemas.openxmlformats.org/drawingml/2006/main" noGrp="1"/>
          </p:cNvSpPr>
          <p:nvPr/>
        </p:nvSpPr>
        <p:spPr>
          <a:xfrm xmlns:a="http://schemas.openxmlformats.org/drawingml/2006/main">
            <a:off x="685800" y="838200"/>
            <a:ext cx="1082040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4336"/>
          </a:bodyPr>
          <a:lstStyle xmlns:a="http://schemas.openxmlformats.org/drawingml/2006/main"/>
          <a:p xmlns:a="http://schemas.openxmlformats.org/drawingml/2006/main">
            <a:pPr algn="r">
              <a:buNone/>
              <a:defRPr sz="3600" b="1">
                <a:solidFill>
                  <a:srgbClr val="101820"/>
                </a:solidFill>
                <a:latin typeface="DejaVu Sans"/>
                <a:ea typeface="DejaVu Sans"/>
                <a:cs typeface="DejaVu Sans"/>
              </a:defRPr>
            </a:pPr>
            <a:r>
              <a:rPr sz="3600" b="1">
                <a:solidFill>
                  <a:srgbClr val="101820"/>
                </a:solidFill>
                <a:latin typeface="DejaVu Sans"/>
                <a:ea typeface="DejaVu Sans"/>
                <a:cs typeface="DejaVu Sans"/>
              </a:rPr>
              <a:t>‏النتائج تدعم اتجاه الفروض، ولا تثبت السببية وحدها</a:t>
            </a:r>
          </a:p>
        </p:txBody>
      </p:sp>
      <p:sp>
        <p:nvSpPr>
          <p:cNvPr id="4" name="مستطيل 3">
            <a:extLst xmlns:a="http://schemas.openxmlformats.org/drawingml/2006/main">
              <a:ext uri="{FF2B5EF4-FFF2-40B4-BE49-F238E27FC236}">
                <a16:creationId xmlns:a16="http://schemas.microsoft.com/office/drawing/2014/main" id="{A0A853CD-ECD9-4982-8A7B-8FBA55D8F090}"/>
              </a:ext>
            </a:extLst>
          </p:cNvPr>
          <p:cNvSpPr>
            <a:spLocks xmlns:a="http://schemas.openxmlformats.org/drawingml/2006/main" noGrp="1"/>
          </p:cNvSpPr>
          <p:nvPr/>
        </p:nvSpPr>
        <p:spPr>
          <a:xfrm xmlns:a="http://schemas.openxmlformats.org/drawingml/2006/main">
            <a:off x="10953750" y="6457950"/>
            <a:ext cx="5524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975" b="0">
                <a:solidFill>
                  <a:srgbClr val="53606A"/>
                </a:solidFill>
                <a:latin typeface="DejaVu Sans"/>
                <a:ea typeface="DejaVu Sans"/>
                <a:cs typeface="DejaVu Sans"/>
              </a:defRPr>
            </a:pPr>
            <a:r>
              <a:rPr sz="975" b="0">
                <a:solidFill>
                  <a:srgbClr val="53606A"/>
                </a:solidFill>
                <a:latin typeface="DejaVu Sans"/>
                <a:ea typeface="DejaVu Sans"/>
                <a:cs typeface="DejaVu Sans"/>
              </a:rPr>
              <a:t>‏16</a:t>
            </a:r>
          </a:p>
        </p:txBody>
      </p:sp>
      <p:sp>
        <p:nvSpPr>
          <p:cNvPr id="5" name="مستطيل 4">
            <a:extLst xmlns:a="http://schemas.openxmlformats.org/drawingml/2006/main">
              <a:ext uri="{FF2B5EF4-FFF2-40B4-BE49-F238E27FC236}">
                <a16:creationId xmlns:a16="http://schemas.microsoft.com/office/drawing/2014/main" id="{694705DB-4BBF-42E1-A5C9-B790D760DC38}"/>
              </a:ext>
            </a:extLst>
          </p:cNvPr>
          <p:cNvSpPr>
            <a:spLocks xmlns:a="http://schemas.openxmlformats.org/drawingml/2006/main" noGrp="1"/>
          </p:cNvSpPr>
          <p:nvPr/>
        </p:nvSpPr>
        <p:spPr>
          <a:xfrm xmlns:a="http://schemas.openxmlformats.org/drawingml/2006/main">
            <a:off x="6477000" y="1809750"/>
            <a:ext cx="5029200" cy="156210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6" name="مستطيل 5">
            <a:extLst xmlns:a="http://schemas.openxmlformats.org/drawingml/2006/main">
              <a:ext uri="{FF2B5EF4-FFF2-40B4-BE49-F238E27FC236}">
                <a16:creationId xmlns:a16="http://schemas.microsoft.com/office/drawing/2014/main" id="{A3C45769-684B-4398-8C43-5CB27F14A2AD}"/>
              </a:ext>
            </a:extLst>
          </p:cNvPr>
          <p:cNvSpPr>
            <a:spLocks xmlns:a="http://schemas.openxmlformats.org/drawingml/2006/main" noGrp="1"/>
          </p:cNvSpPr>
          <p:nvPr/>
        </p:nvSpPr>
        <p:spPr>
          <a:xfrm xmlns:a="http://schemas.openxmlformats.org/drawingml/2006/main">
            <a:off x="6705600" y="2000250"/>
            <a:ext cx="4572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‏ما تدعمه البيانات</a:t>
            </a:r>
          </a:p>
        </p:txBody>
      </p:sp>
      <p:sp>
        <p:nvSpPr>
          <p:cNvPr id="7" name="مستطيل 6">
            <a:extLst xmlns:a="http://schemas.openxmlformats.org/drawingml/2006/main">
              <a:ext uri="{FF2B5EF4-FFF2-40B4-BE49-F238E27FC236}">
                <a16:creationId xmlns:a16="http://schemas.microsoft.com/office/drawing/2014/main" id="{3F35B7EB-5EA1-4907-A9A4-FBF0DEA35D7D}"/>
              </a:ext>
            </a:extLst>
          </p:cNvPr>
          <p:cNvSpPr>
            <a:spLocks xmlns:a="http://schemas.openxmlformats.org/drawingml/2006/main" noGrp="1"/>
          </p:cNvSpPr>
          <p:nvPr/>
        </p:nvSpPr>
        <p:spPr>
          <a:xfrm xmlns:a="http://schemas.openxmlformats.org/drawingml/2006/main">
            <a:off x="6705600" y="2495550"/>
            <a:ext cx="4572000" cy="762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650" b="0">
                <a:solidFill>
                  <a:srgbClr val="53606A"/>
                </a:solidFill>
                <a:latin typeface="DejaVu Sans"/>
                <a:ea typeface="DejaVu Sans"/>
                <a:cs typeface="DejaVu Sans"/>
              </a:defRPr>
            </a:pPr>
            <a:r>
              <a:rPr sz="1650" b="0">
                <a:solidFill>
                  <a:srgbClr val="53606A"/>
                </a:solidFill>
                <a:latin typeface="DejaVu Sans"/>
                <a:ea typeface="DejaVu Sans"/>
                <a:cs typeface="DejaVu Sans"/>
              </a:rPr>
              <a:t>‏اتجاهات إيجابية مرتفعة نحو المسارات، والرقابة، والخصوصية، وجودة المخرجات.</a:t>
            </a:r>
          </a:p>
        </p:txBody>
      </p:sp>
      <p:sp>
        <p:nvSpPr>
          <p:cNvPr id="8" name="مستطيل 7">
            <a:extLst xmlns:a="http://schemas.openxmlformats.org/drawingml/2006/main">
              <a:ext uri="{FF2B5EF4-FFF2-40B4-BE49-F238E27FC236}">
                <a16:creationId xmlns:a16="http://schemas.microsoft.com/office/drawing/2014/main" id="{DBACFCB8-0497-4DDC-AF45-1AF8F858A705}"/>
              </a:ext>
            </a:extLst>
          </p:cNvPr>
          <p:cNvSpPr>
            <a:spLocks xmlns:a="http://schemas.openxmlformats.org/drawingml/2006/main" noGrp="1"/>
          </p:cNvSpPr>
          <p:nvPr/>
        </p:nvSpPr>
        <p:spPr>
          <a:xfrm xmlns:a="http://schemas.openxmlformats.org/drawingml/2006/main">
            <a:off x="685800" y="1809750"/>
            <a:ext cx="5029200" cy="156210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9" name="مستطيل 8">
            <a:extLst xmlns:a="http://schemas.openxmlformats.org/drawingml/2006/main">
              <a:ext uri="{FF2B5EF4-FFF2-40B4-BE49-F238E27FC236}">
                <a16:creationId xmlns:a16="http://schemas.microsoft.com/office/drawing/2014/main" id="{243CEBCD-0466-441B-A62C-8220A490D31C}"/>
              </a:ext>
            </a:extLst>
          </p:cNvPr>
          <p:cNvSpPr>
            <a:spLocks xmlns:a="http://schemas.openxmlformats.org/drawingml/2006/main" noGrp="1"/>
          </p:cNvSpPr>
          <p:nvPr/>
        </p:nvSpPr>
        <p:spPr>
          <a:xfrm xmlns:a="http://schemas.openxmlformats.org/drawingml/2006/main">
            <a:off x="914400" y="2000250"/>
            <a:ext cx="4572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00" b="1">
                <a:solidFill>
                  <a:srgbClr val="101820"/>
                </a:solidFill>
                <a:latin typeface="DejaVu Sans"/>
                <a:ea typeface="DejaVu Sans"/>
                <a:cs typeface="DejaVu Sans"/>
              </a:defRPr>
            </a:pPr>
            <a:r>
              <a:rPr sz="1800" b="1">
                <a:solidFill>
                  <a:srgbClr val="101820"/>
                </a:solidFill>
                <a:latin typeface="DejaVu Sans"/>
                <a:ea typeface="DejaVu Sans"/>
                <a:cs typeface="DejaVu Sans"/>
              </a:rPr>
              <a:t>‏ما يحتاج إثباتًا إضافيًا</a:t>
            </a:r>
          </a:p>
        </p:txBody>
      </p:sp>
      <p:sp>
        <p:nvSpPr>
          <p:cNvPr id="10" name="مستطيل 9">
            <a:extLst xmlns:a="http://schemas.openxmlformats.org/drawingml/2006/main">
              <a:ext uri="{FF2B5EF4-FFF2-40B4-BE49-F238E27FC236}">
                <a16:creationId xmlns:a16="http://schemas.microsoft.com/office/drawing/2014/main" id="{BFC297CC-1BB3-4A81-9033-0213FA859C28}"/>
              </a:ext>
            </a:extLst>
          </p:cNvPr>
          <p:cNvSpPr>
            <a:spLocks xmlns:a="http://schemas.openxmlformats.org/drawingml/2006/main" noGrp="1"/>
          </p:cNvSpPr>
          <p:nvPr/>
        </p:nvSpPr>
        <p:spPr>
          <a:xfrm xmlns:a="http://schemas.openxmlformats.org/drawingml/2006/main">
            <a:off x="914400" y="2495550"/>
            <a:ext cx="4572000" cy="762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650" b="0">
                <a:solidFill>
                  <a:srgbClr val="53606A"/>
                </a:solidFill>
                <a:latin typeface="DejaVu Sans"/>
                <a:ea typeface="DejaVu Sans"/>
                <a:cs typeface="DejaVu Sans"/>
              </a:defRPr>
            </a:pPr>
            <a:r>
              <a:rPr sz="1650" b="0">
                <a:solidFill>
                  <a:srgbClr val="53606A"/>
                </a:solidFill>
                <a:latin typeface="DejaVu Sans"/>
                <a:ea typeface="DejaVu Sans"/>
                <a:cs typeface="DejaVu Sans"/>
              </a:rPr>
              <a:t>‏الدلالة الإحصائية، والفروق بين البيئات، وحجم الأثر، والعلاقة السببية بين الاستخدام والمخرجات.</a:t>
            </a:r>
          </a:p>
        </p:txBody>
      </p:sp>
      <p:sp>
        <p:nvSpPr>
          <p:cNvPr id="11" name="مستطيل 10">
            <a:extLst xmlns:a="http://schemas.openxmlformats.org/drawingml/2006/main">
              <a:ext uri="{FF2B5EF4-FFF2-40B4-BE49-F238E27FC236}">
                <a16:creationId xmlns:a16="http://schemas.microsoft.com/office/drawing/2014/main" id="{F6CDF162-A908-4917-BF2A-1F52CCFD3044}"/>
              </a:ext>
            </a:extLst>
          </p:cNvPr>
          <p:cNvSpPr>
            <a:spLocks xmlns:a="http://schemas.openxmlformats.org/drawingml/2006/main" noGrp="1"/>
          </p:cNvSpPr>
          <p:nvPr/>
        </p:nvSpPr>
        <p:spPr>
          <a:xfrm xmlns:a="http://schemas.openxmlformats.org/drawingml/2006/main">
            <a:off x="685800" y="3829050"/>
            <a:ext cx="108204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1875" b="1">
                <a:solidFill>
                  <a:srgbClr val="53606A"/>
                </a:solidFill>
                <a:latin typeface="DejaVu Sans"/>
                <a:ea typeface="DejaVu Sans"/>
                <a:cs typeface="DejaVu Sans"/>
              </a:defRPr>
            </a:pPr>
            <a:r>
              <a:rPr sz="1875" b="1">
                <a:solidFill>
                  <a:srgbClr val="53606A"/>
                </a:solidFill>
                <a:latin typeface="DejaVu Sans"/>
                <a:ea typeface="DejaVu Sans"/>
                <a:cs typeface="DejaVu Sans"/>
              </a:rPr>
              <a:t>‏الإجابة المركزة عن سؤال الدراسة</a:t>
            </a:r>
          </a:p>
        </p:txBody>
      </p:sp>
      <p:sp>
        <p:nvSpPr>
          <p:cNvPr id="12" name="مستطيل 11">
            <a:extLst xmlns:a="http://schemas.openxmlformats.org/drawingml/2006/main">
              <a:ext uri="{FF2B5EF4-FFF2-40B4-BE49-F238E27FC236}">
                <a16:creationId xmlns:a16="http://schemas.microsoft.com/office/drawing/2014/main" id="{B06ACA79-B34C-45F2-8238-4B90242D4087}"/>
              </a:ext>
            </a:extLst>
          </p:cNvPr>
          <p:cNvSpPr>
            <a:spLocks xmlns:a="http://schemas.openxmlformats.org/drawingml/2006/main" noGrp="1"/>
          </p:cNvSpPr>
          <p:nvPr/>
        </p:nvSpPr>
        <p:spPr>
          <a:xfrm xmlns:a="http://schemas.openxmlformats.org/drawingml/2006/main">
            <a:off x="685800" y="4343400"/>
            <a:ext cx="10820400" cy="1162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2325" b="1">
                <a:solidFill>
                  <a:srgbClr val="101820"/>
                </a:solidFill>
                <a:latin typeface="DejaVu Sans"/>
                <a:ea typeface="DejaVu Sans"/>
                <a:cs typeface="DejaVu Sans"/>
              </a:defRPr>
            </a:pPr>
            <a:r>
              <a:rPr sz="2325" b="1">
                <a:solidFill>
                  <a:srgbClr val="101820"/>
                </a:solidFill>
                <a:latin typeface="DejaVu Sans"/>
                <a:ea typeface="DejaVu Sans"/>
                <a:cs typeface="DejaVu Sans"/>
              </a:rPr>
              <a:t>‏يسهم تطبيق القرآن مباشر - وفق إدراكات أفراد العينة - في تجويد التعليم القرآني عندما تُوظّف خصائصه ضمن بيئة مؤسسية مخصصة وقابلة للمتابعة والقياس.</a:t>
            </a:r>
          </a:p>
        </p:txBody>
      </p:sp>
      <p:pic>
        <p:nvPicPr>
          <p:cNvPr id="29" name="Graphic 21"/>
          <p:cNvPicPr>
            <a:picLocks xmlns:a="http://schemas.openxmlformats.org/drawingml/2006/main" noChangeAspect="1"/>
          </p:cNvPicPr>
          <p:nvPr/>
        </p:nvPicPr>
        <p:blipFill rotWithShape="1">
          <a:blip xmlns:r="http://schemas.openxmlformats.org/officeDocument/2006/relationships" xmlns:a="http://schemas.openxmlformats.org/drawingml/2006/main" r:embed="Raca291f64b694bc0">
            <a:clrChange>
              <a:clrFrom>
                <a:srgbClr val="FFFFFF"/>
              </a:clrFrom>
              <a:clrTo>
                <a:srgbClr val="FFFFFF">
                  <a:alpha val="0"/>
                </a:srgbClr>
              </a:clrTo>
            </a:clrChange>
          </a:blip>
          <a:srcRect xmlns:a="http://schemas.openxmlformats.org/drawingml/2006/main" l="0" t="27877" r="0" b="25429"/>
          <a:stretch xmlns:a="http://schemas.openxmlformats.org/drawingml/2006/main">
            <a:fillRect l="0" t="0" r="0" b="0"/>
          </a:stretch>
        </p:blipFill>
        <p:spPr>
          <a:xfrm xmlns:a="http://schemas.openxmlformats.org/drawingml/2006/main">
            <a:off x="10234473" y="89463"/>
            <a:ext cx="1320569" cy="616615"/>
          </a:xfrm>
          <a:prstGeom xmlns:a="http://schemas.openxmlformats.org/drawingml/2006/main" prst="rect">
            <a:avLst/>
          </a:prstGeom>
        </p:spPr>
      </p:pic>
    </p:spTree>
    <p:extLst>
      <p:ext uri="{BB962C8B-B14F-4D97-AF65-F5344CB8AC3E}">
        <p14:creationId xmlns:p14="http://schemas.microsoft.com/office/powerpoint/2010/main" val="1254386156"/>
      </p:ext>
    </p:extLst>
  </p:cSld>
</p:sld>
</file>

<file path=ppt/slides/slide17.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20" name="مستطيل 19">
            <a:extLst xmlns:a="http://schemas.openxmlformats.org/drawingml/2006/main">
              <a:ext uri="{FF2B5EF4-FFF2-40B4-BE49-F238E27FC236}">
                <a16:creationId xmlns:a16="http://schemas.microsoft.com/office/drawing/2014/main" id="{7EEAAA11-B705-49A6-A63C-52AAE6051A3B}"/>
              </a:ext>
            </a:extLst>
          </p:cNvPr>
          <p:cNvSpPr>
            <a:spLocks xmlns:a="http://schemas.openxmlformats.org/drawingml/2006/main" noGrp="1"/>
          </p:cNvSpPr>
          <p:nvPr/>
        </p:nvSpPr>
        <p:spPr>
          <a:xfrm xmlns:a="http://schemas.openxmlformats.org/drawingml/2006/main">
            <a:off x="685800" y="285750"/>
            <a:ext cx="40957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l">
              <a:buNone/>
              <a:defRPr sz="1125" b="1">
                <a:solidFill>
                  <a:srgbClr val="53606A"/>
                </a:solidFill>
                <a:latin typeface="DejaVu Sans"/>
                <a:ea typeface="DejaVu Sans"/>
                <a:cs typeface="DejaVu Sans"/>
              </a:defRPr>
            </a:pPr>
            <a:r>
              <a:rPr sz="1125" b="1">
                <a:solidFill>
                  <a:srgbClr val="53606A"/>
                </a:solidFill>
                <a:latin typeface="DejaVu Sans"/>
                <a:ea typeface="DejaVu Sans"/>
                <a:cs typeface="DejaVu Sans"/>
              </a:rPr>
              <a:t>‏مناقشة رسالة الماجستير</a:t>
            </a:r>
          </a:p>
        </p:txBody>
      </p:sp>
      <p:sp>
        <p:nvSpPr>
          <p:cNvPr id="2" name="مستطيل 1">
            <a:extLst xmlns:a="http://schemas.openxmlformats.org/drawingml/2006/main">
              <a:ext uri="{FF2B5EF4-FFF2-40B4-BE49-F238E27FC236}">
                <a16:creationId xmlns:a16="http://schemas.microsoft.com/office/drawing/2014/main" id="{7A9F2886-C6A7-47C9-9526-478A1ADEAFFA}"/>
              </a:ext>
            </a:extLst>
          </p:cNvPr>
          <p:cNvSpPr>
            <a:spLocks xmlns:a="http://schemas.openxmlformats.org/drawingml/2006/main" noGrp="1"/>
          </p:cNvSpPr>
          <p:nvPr/>
        </p:nvSpPr>
        <p:spPr>
          <a:xfrm xmlns:a="http://schemas.openxmlformats.org/drawingml/2006/main">
            <a:off x="685800" y="666750"/>
            <a:ext cx="10820400" cy="38100"/>
          </a:xfrm>
          <a:prstGeom xmlns:a="http://schemas.openxmlformats.org/drawingml/2006/main" prst="rect">
            <a:avLst/>
          </a:prstGeom>
          <a:solidFill xmlns:a="http://schemas.openxmlformats.org/drawingml/2006/main">
            <a:srgbClr val="3D8DFF"/>
          </a:solidFill>
          <a:ln xmlns:a="http://schemas.openxmlformats.org/drawingml/2006/main" w="0">
            <a:solidFill>
              <a:srgbClr val="3D8DFF"/>
            </a:solidFill>
            <a:prstDash val="solid"/>
          </a:ln>
        </p:spPr>
      </p:sp>
      <p:sp>
        <p:nvSpPr>
          <p:cNvPr id="3" name="مستطيل 2">
            <a:extLst xmlns:a="http://schemas.openxmlformats.org/drawingml/2006/main">
              <a:ext uri="{FF2B5EF4-FFF2-40B4-BE49-F238E27FC236}">
                <a16:creationId xmlns:a16="http://schemas.microsoft.com/office/drawing/2014/main" id="{44247798-13B1-4AFF-A2AF-0EC583E1D2AF}"/>
              </a:ext>
            </a:extLst>
          </p:cNvPr>
          <p:cNvSpPr>
            <a:spLocks xmlns:a="http://schemas.openxmlformats.org/drawingml/2006/main" noGrp="1"/>
          </p:cNvSpPr>
          <p:nvPr/>
        </p:nvSpPr>
        <p:spPr>
          <a:xfrm xmlns:a="http://schemas.openxmlformats.org/drawingml/2006/main">
            <a:off x="685800" y="838200"/>
            <a:ext cx="10820400" cy="685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fontScale="97428"/>
          </a:bodyPr>
          <a:lstStyle xmlns:a="http://schemas.openxmlformats.org/drawingml/2006/main"/>
          <a:p xmlns:a="http://schemas.openxmlformats.org/drawingml/2006/main">
            <a:pPr algn="r">
              <a:buNone/>
              <a:defRPr sz="3600" b="1">
                <a:solidFill>
                  <a:srgbClr val="101820"/>
                </a:solidFill>
                <a:latin typeface="DejaVu Sans"/>
                <a:ea typeface="DejaVu Sans"/>
                <a:cs typeface="DejaVu Sans"/>
              </a:defRPr>
            </a:pPr>
            <a:r>
              <a:rPr sz="3600" b="1">
                <a:solidFill>
                  <a:srgbClr val="101820"/>
                </a:solidFill>
                <a:latin typeface="DejaVu Sans"/>
                <a:ea typeface="DejaVu Sans"/>
                <a:cs typeface="DejaVu Sans"/>
              </a:rPr>
              <a:t>‏التوصيات تحوّل النتائج إلى تحسينات قابلة للتنفيذ</a:t>
            </a:r>
          </a:p>
        </p:txBody>
      </p:sp>
      <p:sp>
        <p:nvSpPr>
          <p:cNvPr id="4" name="مستطيل 3">
            <a:extLst xmlns:a="http://schemas.openxmlformats.org/drawingml/2006/main">
              <a:ext uri="{FF2B5EF4-FFF2-40B4-BE49-F238E27FC236}">
                <a16:creationId xmlns:a16="http://schemas.microsoft.com/office/drawing/2014/main" id="{44BA00F1-7BAF-4E0D-9001-8E7BD0E8AAFB}"/>
              </a:ext>
            </a:extLst>
          </p:cNvPr>
          <p:cNvSpPr>
            <a:spLocks xmlns:a="http://schemas.openxmlformats.org/drawingml/2006/main" noGrp="1"/>
          </p:cNvSpPr>
          <p:nvPr/>
        </p:nvSpPr>
        <p:spPr>
          <a:xfrm xmlns:a="http://schemas.openxmlformats.org/drawingml/2006/main">
            <a:off x="10953750" y="6457950"/>
            <a:ext cx="552450" cy="209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975" b="0">
                <a:solidFill>
                  <a:srgbClr val="53606A"/>
                </a:solidFill>
                <a:latin typeface="DejaVu Sans"/>
                <a:ea typeface="DejaVu Sans"/>
                <a:cs typeface="DejaVu Sans"/>
              </a:defRPr>
            </a:pPr>
            <a:r>
              <a:rPr sz="975" b="0">
                <a:solidFill>
                  <a:srgbClr val="53606A"/>
                </a:solidFill>
                <a:latin typeface="DejaVu Sans"/>
                <a:ea typeface="DejaVu Sans"/>
                <a:cs typeface="DejaVu Sans"/>
              </a:rPr>
              <a:t>‏17</a:t>
            </a:r>
          </a:p>
        </p:txBody>
      </p:sp>
      <p:sp>
        <p:nvSpPr>
          <p:cNvPr id="5" name="مستطيل 4">
            <a:extLst xmlns:a="http://schemas.openxmlformats.org/drawingml/2006/main">
              <a:ext uri="{FF2B5EF4-FFF2-40B4-BE49-F238E27FC236}">
                <a16:creationId xmlns:a16="http://schemas.microsoft.com/office/drawing/2014/main" id="{CAD66F73-FA5B-4BDF-8A1E-0C9F0BC83AF7}"/>
              </a:ext>
            </a:extLst>
          </p:cNvPr>
          <p:cNvSpPr>
            <a:spLocks xmlns:a="http://schemas.openxmlformats.org/drawingml/2006/main" noGrp="1"/>
          </p:cNvSpPr>
          <p:nvPr/>
        </p:nvSpPr>
        <p:spPr>
          <a:xfrm xmlns:a="http://schemas.openxmlformats.org/drawingml/2006/main">
            <a:off x="10572750" y="1638300"/>
            <a:ext cx="93345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2100" b="1">
                <a:solidFill>
                  <a:srgbClr val="3D8DFF"/>
                </a:solidFill>
                <a:latin typeface="DejaVu Sans"/>
                <a:ea typeface="DejaVu Sans"/>
                <a:cs typeface="DejaVu Sans"/>
              </a:defRPr>
            </a:pPr>
            <a:r>
              <a:rPr sz="2100" b="1">
                <a:solidFill>
                  <a:srgbClr val="3D8DFF"/>
                </a:solidFill>
                <a:latin typeface="DejaVu Sans"/>
                <a:ea typeface="DejaVu Sans"/>
                <a:cs typeface="DejaVu Sans"/>
              </a:rPr>
              <a:t>‏01</a:t>
            </a:r>
          </a:p>
        </p:txBody>
      </p:sp>
      <p:sp>
        <p:nvSpPr>
          <p:cNvPr id="6" name="مستطيل 5">
            <a:extLst xmlns:a="http://schemas.openxmlformats.org/drawingml/2006/main">
              <a:ext uri="{FF2B5EF4-FFF2-40B4-BE49-F238E27FC236}">
                <a16:creationId xmlns:a16="http://schemas.microsoft.com/office/drawing/2014/main" id="{1A8D7094-419B-4C1C-98EA-B34ECABDCB4B}"/>
              </a:ext>
            </a:extLst>
          </p:cNvPr>
          <p:cNvSpPr>
            <a:spLocks xmlns:a="http://schemas.openxmlformats.org/drawingml/2006/main" noGrp="1"/>
          </p:cNvSpPr>
          <p:nvPr/>
        </p:nvSpPr>
        <p:spPr>
          <a:xfrm xmlns:a="http://schemas.openxmlformats.org/drawingml/2006/main">
            <a:off x="685800" y="1638300"/>
            <a:ext cx="9658350" cy="66675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7" name="مستطيل 6">
            <a:extLst xmlns:a="http://schemas.openxmlformats.org/drawingml/2006/main">
              <a:ext uri="{FF2B5EF4-FFF2-40B4-BE49-F238E27FC236}">
                <a16:creationId xmlns:a16="http://schemas.microsoft.com/office/drawing/2014/main" id="{5B1BDDA0-3151-4A34-9180-63A255DA2A0E}"/>
              </a:ext>
            </a:extLst>
          </p:cNvPr>
          <p:cNvSpPr>
            <a:spLocks xmlns:a="http://schemas.openxmlformats.org/drawingml/2006/main" noGrp="1"/>
          </p:cNvSpPr>
          <p:nvPr/>
        </p:nvSpPr>
        <p:spPr>
          <a:xfrm xmlns:a="http://schemas.openxmlformats.org/drawingml/2006/main">
            <a:off x="914400" y="1733550"/>
            <a:ext cx="9201150" cy="476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75" b="1">
                <a:solidFill>
                  <a:srgbClr val="101820"/>
                </a:solidFill>
                <a:latin typeface="DejaVu Sans"/>
                <a:ea typeface="DejaVu Sans"/>
                <a:cs typeface="DejaVu Sans"/>
              </a:defRPr>
            </a:pPr>
            <a:r>
              <a:rPr sz="1575" b="1">
                <a:solidFill>
                  <a:srgbClr val="101820"/>
                </a:solidFill>
                <a:latin typeface="DejaVu Sans"/>
                <a:ea typeface="DejaVu Sans"/>
                <a:cs typeface="DejaVu Sans"/>
              </a:rPr>
              <a:t>‏توسيع اعتماد المسارات الخاصة لدى المؤسسات القرآنية وفق سياسات صلاحيات واضحة.</a:t>
            </a:r>
          </a:p>
        </p:txBody>
      </p:sp>
      <p:sp>
        <p:nvSpPr>
          <p:cNvPr id="8" name="مستطيل 7">
            <a:extLst xmlns:a="http://schemas.openxmlformats.org/drawingml/2006/main">
              <a:ext uri="{FF2B5EF4-FFF2-40B4-BE49-F238E27FC236}">
                <a16:creationId xmlns:a16="http://schemas.microsoft.com/office/drawing/2014/main" id="{5279F7C7-4126-4B14-BF7C-F0D12AECF08D}"/>
              </a:ext>
            </a:extLst>
          </p:cNvPr>
          <p:cNvSpPr>
            <a:spLocks xmlns:a="http://schemas.openxmlformats.org/drawingml/2006/main" noGrp="1"/>
          </p:cNvSpPr>
          <p:nvPr/>
        </p:nvSpPr>
        <p:spPr>
          <a:xfrm xmlns:a="http://schemas.openxmlformats.org/drawingml/2006/main">
            <a:off x="10572750" y="2514600"/>
            <a:ext cx="93345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2100" b="1">
                <a:solidFill>
                  <a:srgbClr val="3D8DFF"/>
                </a:solidFill>
                <a:latin typeface="DejaVu Sans"/>
                <a:ea typeface="DejaVu Sans"/>
                <a:cs typeface="DejaVu Sans"/>
              </a:defRPr>
            </a:pPr>
            <a:r>
              <a:rPr sz="2100" b="1">
                <a:solidFill>
                  <a:srgbClr val="3D8DFF"/>
                </a:solidFill>
                <a:latin typeface="DejaVu Sans"/>
                <a:ea typeface="DejaVu Sans"/>
                <a:cs typeface="DejaVu Sans"/>
              </a:rPr>
              <a:t>‏02</a:t>
            </a:r>
          </a:p>
        </p:txBody>
      </p:sp>
      <p:sp>
        <p:nvSpPr>
          <p:cNvPr id="9" name="مستطيل 8">
            <a:extLst xmlns:a="http://schemas.openxmlformats.org/drawingml/2006/main">
              <a:ext uri="{FF2B5EF4-FFF2-40B4-BE49-F238E27FC236}">
                <a16:creationId xmlns:a16="http://schemas.microsoft.com/office/drawing/2014/main" id="{760B916D-F5D5-45FF-851D-1A8F91DEC703}"/>
              </a:ext>
            </a:extLst>
          </p:cNvPr>
          <p:cNvSpPr>
            <a:spLocks xmlns:a="http://schemas.openxmlformats.org/drawingml/2006/main" noGrp="1"/>
          </p:cNvSpPr>
          <p:nvPr/>
        </p:nvSpPr>
        <p:spPr>
          <a:xfrm xmlns:a="http://schemas.openxmlformats.org/drawingml/2006/main">
            <a:off x="685800" y="2514600"/>
            <a:ext cx="9658350" cy="66675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10" name="مستطيل 9">
            <a:extLst xmlns:a="http://schemas.openxmlformats.org/drawingml/2006/main">
              <a:ext uri="{FF2B5EF4-FFF2-40B4-BE49-F238E27FC236}">
                <a16:creationId xmlns:a16="http://schemas.microsoft.com/office/drawing/2014/main" id="{4A38093B-B9DE-4147-BEE4-9E2F14BAD3A9}"/>
              </a:ext>
            </a:extLst>
          </p:cNvPr>
          <p:cNvSpPr>
            <a:spLocks xmlns:a="http://schemas.openxmlformats.org/drawingml/2006/main" noGrp="1"/>
          </p:cNvSpPr>
          <p:nvPr/>
        </p:nvSpPr>
        <p:spPr>
          <a:xfrm xmlns:a="http://schemas.openxmlformats.org/drawingml/2006/main">
            <a:off x="914400" y="2609850"/>
            <a:ext cx="9201150" cy="476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75" b="0">
                <a:solidFill>
                  <a:srgbClr val="101820"/>
                </a:solidFill>
                <a:latin typeface="DejaVu Sans"/>
                <a:ea typeface="DejaVu Sans"/>
                <a:cs typeface="DejaVu Sans"/>
              </a:defRPr>
            </a:pPr>
            <a:r>
              <a:rPr sz="1575" b="0">
                <a:solidFill>
                  <a:srgbClr val="101820"/>
                </a:solidFill>
                <a:latin typeface="DejaVu Sans"/>
                <a:ea typeface="DejaVu Sans"/>
                <a:cs typeface="DejaVu Sans"/>
              </a:rPr>
              <a:t>‏تطوير لوحات مؤشرات تربط الحضور والإنجاز وجودة التلاوة بتنبيهات مبكرة.</a:t>
            </a:r>
          </a:p>
        </p:txBody>
      </p:sp>
      <p:sp>
        <p:nvSpPr>
          <p:cNvPr id="11" name="مستطيل 10">
            <a:extLst xmlns:a="http://schemas.openxmlformats.org/drawingml/2006/main">
              <a:ext uri="{FF2B5EF4-FFF2-40B4-BE49-F238E27FC236}">
                <a16:creationId xmlns:a16="http://schemas.microsoft.com/office/drawing/2014/main" id="{CB19CBDC-51A1-4498-8671-7F72B75DD404}"/>
              </a:ext>
            </a:extLst>
          </p:cNvPr>
          <p:cNvSpPr>
            <a:spLocks xmlns:a="http://schemas.openxmlformats.org/drawingml/2006/main" noGrp="1"/>
          </p:cNvSpPr>
          <p:nvPr/>
        </p:nvSpPr>
        <p:spPr>
          <a:xfrm xmlns:a="http://schemas.openxmlformats.org/drawingml/2006/main">
            <a:off x="10572750" y="3390900"/>
            <a:ext cx="93345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2100" b="1">
                <a:solidFill>
                  <a:srgbClr val="3D8DFF"/>
                </a:solidFill>
                <a:latin typeface="DejaVu Sans"/>
                <a:ea typeface="DejaVu Sans"/>
                <a:cs typeface="DejaVu Sans"/>
              </a:defRPr>
            </a:pPr>
            <a:r>
              <a:rPr sz="2100" b="1">
                <a:solidFill>
                  <a:srgbClr val="3D8DFF"/>
                </a:solidFill>
                <a:latin typeface="DejaVu Sans"/>
                <a:ea typeface="DejaVu Sans"/>
                <a:cs typeface="DejaVu Sans"/>
              </a:rPr>
              <a:t>‏03</a:t>
            </a:r>
          </a:p>
        </p:txBody>
      </p:sp>
      <p:sp>
        <p:nvSpPr>
          <p:cNvPr id="12" name="مستطيل 11">
            <a:extLst xmlns:a="http://schemas.openxmlformats.org/drawingml/2006/main">
              <a:ext uri="{FF2B5EF4-FFF2-40B4-BE49-F238E27FC236}">
                <a16:creationId xmlns:a16="http://schemas.microsoft.com/office/drawing/2014/main" id="{72154504-A178-49DD-A7AB-8F9576D09ED5}"/>
              </a:ext>
            </a:extLst>
          </p:cNvPr>
          <p:cNvSpPr>
            <a:spLocks xmlns:a="http://schemas.openxmlformats.org/drawingml/2006/main" noGrp="1"/>
          </p:cNvSpPr>
          <p:nvPr/>
        </p:nvSpPr>
        <p:spPr>
          <a:xfrm xmlns:a="http://schemas.openxmlformats.org/drawingml/2006/main">
            <a:off x="685800" y="3390900"/>
            <a:ext cx="9658350" cy="66675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13" name="مستطيل 12">
            <a:extLst xmlns:a="http://schemas.openxmlformats.org/drawingml/2006/main">
              <a:ext uri="{FF2B5EF4-FFF2-40B4-BE49-F238E27FC236}">
                <a16:creationId xmlns:a16="http://schemas.microsoft.com/office/drawing/2014/main" id="{EB9A4768-EFD1-4B11-9807-59D5C0CE46A7}"/>
              </a:ext>
            </a:extLst>
          </p:cNvPr>
          <p:cNvSpPr>
            <a:spLocks xmlns:a="http://schemas.openxmlformats.org/drawingml/2006/main" noGrp="1"/>
          </p:cNvSpPr>
          <p:nvPr/>
        </p:nvSpPr>
        <p:spPr>
          <a:xfrm xmlns:a="http://schemas.openxmlformats.org/drawingml/2006/main">
            <a:off x="914400" y="3486150"/>
            <a:ext cx="9201150" cy="476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75" b="0">
                <a:solidFill>
                  <a:srgbClr val="101820"/>
                </a:solidFill>
                <a:latin typeface="DejaVu Sans"/>
                <a:ea typeface="DejaVu Sans"/>
                <a:cs typeface="DejaVu Sans"/>
              </a:defRPr>
            </a:pPr>
            <a:r>
              <a:rPr sz="1575" b="0">
                <a:solidFill>
                  <a:srgbClr val="101820"/>
                </a:solidFill>
                <a:latin typeface="DejaVu Sans"/>
                <a:ea typeface="DejaVu Sans"/>
                <a:cs typeface="DejaVu Sans"/>
              </a:rPr>
              <a:t>‏تدريب المشرفين والمعلمين على قراءة التقارير واتخاذ القرار المبني على البيانات.</a:t>
            </a:r>
          </a:p>
        </p:txBody>
      </p:sp>
      <p:sp>
        <p:nvSpPr>
          <p:cNvPr id="14" name="مستطيل 13">
            <a:extLst xmlns:a="http://schemas.openxmlformats.org/drawingml/2006/main">
              <a:ext uri="{FF2B5EF4-FFF2-40B4-BE49-F238E27FC236}">
                <a16:creationId xmlns:a16="http://schemas.microsoft.com/office/drawing/2014/main" id="{EA8F5502-14B0-4A94-AAFE-F4DEA8101366}"/>
              </a:ext>
            </a:extLst>
          </p:cNvPr>
          <p:cNvSpPr>
            <a:spLocks xmlns:a="http://schemas.openxmlformats.org/drawingml/2006/main" noGrp="1"/>
          </p:cNvSpPr>
          <p:nvPr/>
        </p:nvSpPr>
        <p:spPr>
          <a:xfrm xmlns:a="http://schemas.openxmlformats.org/drawingml/2006/main">
            <a:off x="10572750" y="4267200"/>
            <a:ext cx="93345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2100" b="1">
                <a:solidFill>
                  <a:srgbClr val="3D8DFF"/>
                </a:solidFill>
                <a:latin typeface="DejaVu Sans"/>
                <a:ea typeface="DejaVu Sans"/>
                <a:cs typeface="DejaVu Sans"/>
              </a:defRPr>
            </a:pPr>
            <a:r>
              <a:rPr sz="2100" b="1">
                <a:solidFill>
                  <a:srgbClr val="3D8DFF"/>
                </a:solidFill>
                <a:latin typeface="DejaVu Sans"/>
                <a:ea typeface="DejaVu Sans"/>
                <a:cs typeface="DejaVu Sans"/>
              </a:rPr>
              <a:t>‏04</a:t>
            </a:r>
          </a:p>
        </p:txBody>
      </p:sp>
      <p:sp>
        <p:nvSpPr>
          <p:cNvPr id="15" name="مستطيل 14">
            <a:extLst xmlns:a="http://schemas.openxmlformats.org/drawingml/2006/main">
              <a:ext uri="{FF2B5EF4-FFF2-40B4-BE49-F238E27FC236}">
                <a16:creationId xmlns:a16="http://schemas.microsoft.com/office/drawing/2014/main" id="{918059F5-0C4B-4862-9D53-0F9A74EAFBD8}"/>
              </a:ext>
            </a:extLst>
          </p:cNvPr>
          <p:cNvSpPr>
            <a:spLocks xmlns:a="http://schemas.openxmlformats.org/drawingml/2006/main" noGrp="1"/>
          </p:cNvSpPr>
          <p:nvPr/>
        </p:nvSpPr>
        <p:spPr>
          <a:xfrm xmlns:a="http://schemas.openxmlformats.org/drawingml/2006/main">
            <a:off x="685800" y="4267200"/>
            <a:ext cx="9658350" cy="66675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16" name="مستطيل 15">
            <a:extLst xmlns:a="http://schemas.openxmlformats.org/drawingml/2006/main">
              <a:ext uri="{FF2B5EF4-FFF2-40B4-BE49-F238E27FC236}">
                <a16:creationId xmlns:a16="http://schemas.microsoft.com/office/drawing/2014/main" id="{7F28C66E-3A0B-4B32-AF04-56CA4E8F0773}"/>
              </a:ext>
            </a:extLst>
          </p:cNvPr>
          <p:cNvSpPr>
            <a:spLocks xmlns:a="http://schemas.openxmlformats.org/drawingml/2006/main" noGrp="1"/>
          </p:cNvSpPr>
          <p:nvPr/>
        </p:nvSpPr>
        <p:spPr>
          <a:xfrm xmlns:a="http://schemas.openxmlformats.org/drawingml/2006/main">
            <a:off x="914400" y="4362450"/>
            <a:ext cx="9201150" cy="476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75" b="0">
                <a:solidFill>
                  <a:srgbClr val="101820"/>
                </a:solidFill>
                <a:latin typeface="DejaVu Sans"/>
                <a:ea typeface="DejaVu Sans"/>
                <a:cs typeface="DejaVu Sans"/>
              </a:defRPr>
            </a:pPr>
            <a:r>
              <a:rPr sz="1575" b="0">
                <a:solidFill>
                  <a:srgbClr val="101820"/>
                </a:solidFill>
                <a:latin typeface="DejaVu Sans"/>
                <a:ea typeface="DejaVu Sans"/>
                <a:cs typeface="DejaVu Sans"/>
              </a:rPr>
              <a:t>‏تعزيز الخصوصية والأمان وتوثيق ضوابط حفظ التسجيلات والوصول إليها.</a:t>
            </a:r>
          </a:p>
        </p:txBody>
      </p:sp>
      <p:sp>
        <p:nvSpPr>
          <p:cNvPr id="17" name="مستطيل 16">
            <a:extLst xmlns:a="http://schemas.openxmlformats.org/drawingml/2006/main">
              <a:ext uri="{FF2B5EF4-FFF2-40B4-BE49-F238E27FC236}">
                <a16:creationId xmlns:a16="http://schemas.microsoft.com/office/drawing/2014/main" id="{A77400BC-3B8F-4918-8BFE-8D29FBC2E051}"/>
              </a:ext>
            </a:extLst>
          </p:cNvPr>
          <p:cNvSpPr>
            <a:spLocks xmlns:a="http://schemas.openxmlformats.org/drawingml/2006/main" noGrp="1"/>
          </p:cNvSpPr>
          <p:nvPr/>
        </p:nvSpPr>
        <p:spPr>
          <a:xfrm xmlns:a="http://schemas.openxmlformats.org/drawingml/2006/main">
            <a:off x="10572750" y="5143500"/>
            <a:ext cx="93345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2100" b="1">
                <a:solidFill>
                  <a:srgbClr val="3D8DFF"/>
                </a:solidFill>
                <a:latin typeface="DejaVu Sans"/>
                <a:ea typeface="DejaVu Sans"/>
                <a:cs typeface="DejaVu Sans"/>
              </a:defRPr>
            </a:pPr>
            <a:r>
              <a:rPr sz="2100" b="1">
                <a:solidFill>
                  <a:srgbClr val="3D8DFF"/>
                </a:solidFill>
                <a:latin typeface="DejaVu Sans"/>
                <a:ea typeface="DejaVu Sans"/>
                <a:cs typeface="DejaVu Sans"/>
              </a:rPr>
              <a:t>‏05</a:t>
            </a:r>
          </a:p>
        </p:txBody>
      </p:sp>
      <p:sp>
        <p:nvSpPr>
          <p:cNvPr id="18" name="مستطيل 17">
            <a:extLst xmlns:a="http://schemas.openxmlformats.org/drawingml/2006/main">
              <a:ext uri="{FF2B5EF4-FFF2-40B4-BE49-F238E27FC236}">
                <a16:creationId xmlns:a16="http://schemas.microsoft.com/office/drawing/2014/main" id="{0C0A36BB-ADDF-439C-853D-92FDBD9DD0F8}"/>
              </a:ext>
            </a:extLst>
          </p:cNvPr>
          <p:cNvSpPr>
            <a:spLocks xmlns:a="http://schemas.openxmlformats.org/drawingml/2006/main" noGrp="1"/>
          </p:cNvSpPr>
          <p:nvPr/>
        </p:nvSpPr>
        <p:spPr>
          <a:xfrm xmlns:a="http://schemas.openxmlformats.org/drawingml/2006/main">
            <a:off x="685800" y="5143500"/>
            <a:ext cx="9658350" cy="666750"/>
          </a:xfrm>
          <a:prstGeom xmlns:a="http://schemas.openxmlformats.org/drawingml/2006/main" prst="rect">
            <a:avLst/>
          </a:prstGeom>
          <a:solidFill xmlns:a="http://schemas.openxmlformats.org/drawingml/2006/main">
            <a:srgbClr val="EEF2F4"/>
          </a:solidFill>
          <a:ln xmlns:a="http://schemas.openxmlformats.org/drawingml/2006/main" w="0">
            <a:noFill/>
            <a:prstDash val="solid"/>
          </a:ln>
        </p:spPr>
      </p:sp>
      <p:sp>
        <p:nvSpPr>
          <p:cNvPr id="19" name="مستطيل 18">
            <a:extLst xmlns:a="http://schemas.openxmlformats.org/drawingml/2006/main">
              <a:ext uri="{FF2B5EF4-FFF2-40B4-BE49-F238E27FC236}">
                <a16:creationId xmlns:a16="http://schemas.microsoft.com/office/drawing/2014/main" id="{BC472D45-28C4-484E-BFF4-2157488DA247}"/>
              </a:ext>
            </a:extLst>
          </p:cNvPr>
          <p:cNvSpPr>
            <a:spLocks xmlns:a="http://schemas.openxmlformats.org/drawingml/2006/main" noGrp="1"/>
          </p:cNvSpPr>
          <p:nvPr/>
        </p:nvSpPr>
        <p:spPr>
          <a:xfrm xmlns:a="http://schemas.openxmlformats.org/drawingml/2006/main">
            <a:off x="914400" y="5238750"/>
            <a:ext cx="9201150" cy="476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575" b="0">
                <a:solidFill>
                  <a:srgbClr val="101820"/>
                </a:solidFill>
                <a:latin typeface="DejaVu Sans"/>
                <a:ea typeface="DejaVu Sans"/>
                <a:cs typeface="DejaVu Sans"/>
              </a:defRPr>
            </a:pPr>
            <a:r>
              <a:rPr sz="1575" b="0">
                <a:solidFill>
                  <a:srgbClr val="101820"/>
                </a:solidFill>
                <a:latin typeface="DejaVu Sans"/>
                <a:ea typeface="DejaVu Sans"/>
                <a:cs typeface="DejaVu Sans"/>
              </a:rPr>
              <a:t>‏دمج مؤشرات أداء موضوعية مع استبانات الرضا عند تقييم جودة المخرجات.</a:t>
            </a:r>
          </a:p>
        </p:txBody>
      </p:sp>
      <p:pic>
        <p:nvPicPr>
          <p:cNvPr id="41" name="Graphic 21"/>
          <p:cNvPicPr>
            <a:picLocks xmlns:a="http://schemas.openxmlformats.org/drawingml/2006/main" noChangeAspect="1"/>
          </p:cNvPicPr>
          <p:nvPr/>
        </p:nvPicPr>
        <p:blipFill rotWithShape="1">
          <a:blip xmlns:r="http://schemas.openxmlformats.org/officeDocument/2006/relationships" xmlns:a="http://schemas.openxmlformats.org/drawingml/2006/main" r:embed="R899105711cec4b7b">
            <a:clrChange>
              <a:clrFrom>
                <a:srgbClr val="FFFFFF"/>
              </a:clrFrom>
              <a:clrTo>
                <a:srgbClr val="FFFFFF">
                  <a:alpha val="0"/>
                </a:srgbClr>
              </a:clrTo>
            </a:clrChange>
          </a:blip>
          <a:srcRect xmlns:a="http://schemas.openxmlformats.org/drawingml/2006/main" l="0" t="27877" r="0" b="25429"/>
          <a:stretch xmlns:a="http://schemas.openxmlformats.org/drawingml/2006/main">
            <a:fillRect l="0" t="0" r="0" b="0"/>
          </a:stretch>
        </p:blipFill>
        <p:spPr>
          <a:xfrm xmlns:a="http://schemas.openxmlformats.org/drawingml/2006/main">
            <a:off x="10234473" y="89463"/>
            <a:ext cx="1320569" cy="616615"/>
          </a:xfrm>
          <a:prstGeom xmlns:a="http://schemas.openxmlformats.org/drawingml/2006/main" prst="rect">
            <a:avLst/>
          </a:prstGeom>
        </p:spPr>
      </p:pic>
    </p:spTree>
    <p:extLst>
      <p:ext uri="{BB962C8B-B14F-4D97-AF65-F5344CB8AC3E}">
        <p14:creationId xmlns:p14="http://schemas.microsoft.com/office/powerpoint/2010/main" val="662691922"/>
      </p:ext>
    </p:extLst>
  </p:cSld>
</p:sld>
</file>

<file path=ppt/slides/slide18.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5" name="مستطيل 14">
            <a:extLst xmlns:a="http://schemas.openxmlformats.org/drawingml/2006/main">
              <a:ext uri="{FF2B5EF4-FFF2-40B4-BE49-F238E27FC236}">
                <a16:creationId xmlns:a16="http://schemas.microsoft.com/office/drawing/2014/main" id="{1DC8BC4B-50A9-4E92-BD09-0EC302B50050}"/>
              </a:ext>
            </a:extLst>
          </p:cNvPr>
          <p:cNvSpPr>
            <a:spLocks xmlns:a="http://schemas.openxmlformats.org/drawingml/2006/main" noGrp="1"/>
          </p:cNvSpPr>
          <p:nvPr/>
        </p:nvSpPr>
        <p:spPr>
          <a:xfrm xmlns:a="http://schemas.openxmlformats.org/drawingml/2006/main">
            <a:off x="685800" y="419100"/>
            <a:ext cx="10820400"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3450" b="1">
                <a:solidFill>
                  <a:srgbClr val="101820"/>
                </a:solidFill>
                <a:latin typeface="DejaVu Sans"/>
                <a:ea typeface="DejaVu Sans"/>
                <a:cs typeface="DejaVu Sans"/>
              </a:defRPr>
            </a:pPr>
            <a:r>
              <a:rPr sz="3450" b="1">
                <a:solidFill>
                  <a:srgbClr val="101820"/>
                </a:solidFill>
                <a:latin typeface="DejaVu Sans"/>
                <a:ea typeface="DejaVu Sans"/>
                <a:cs typeface="DejaVu Sans"/>
              </a:rPr>
              <a:t>‏مسارات بحثية مقترحة</a:t>
            </a:r>
          </a:p>
        </p:txBody>
      </p:sp>
      <p:sp>
        <p:nvSpPr>
          <p:cNvPr id="2" name="مستطيل 1">
            <a:extLst xmlns:a="http://schemas.openxmlformats.org/drawingml/2006/main">
              <a:ext uri="{FF2B5EF4-FFF2-40B4-BE49-F238E27FC236}">
                <a16:creationId xmlns:a16="http://schemas.microsoft.com/office/drawing/2014/main" id="{D20D700E-22B8-4361-B9F8-97CFC2B952B0}"/>
              </a:ext>
            </a:extLst>
          </p:cNvPr>
          <p:cNvSpPr>
            <a:spLocks xmlns:a="http://schemas.openxmlformats.org/drawingml/2006/main" noGrp="1"/>
          </p:cNvSpPr>
          <p:nvPr/>
        </p:nvSpPr>
        <p:spPr>
          <a:xfrm xmlns:a="http://schemas.openxmlformats.org/drawingml/2006/main">
            <a:off x="685800" y="1162050"/>
            <a:ext cx="10820400" cy="38100"/>
          </a:xfrm>
          <a:prstGeom xmlns:a="http://schemas.openxmlformats.org/drawingml/2006/main" prst="rect">
            <a:avLst/>
          </a:prstGeom>
          <a:solidFill xmlns:a="http://schemas.openxmlformats.org/drawingml/2006/main">
            <a:srgbClr val="3D8DFF"/>
          </a:solidFill>
          <a:ln xmlns:a="http://schemas.openxmlformats.org/drawingml/2006/main" w="0">
            <a:noFill/>
            <a:prstDash val="solid"/>
          </a:ln>
        </p:spPr>
      </p:sp>
      <p:sp>
        <p:nvSpPr>
          <p:cNvPr id="3" name="شكل بيضاوي 2">
            <a:extLst xmlns:a="http://schemas.openxmlformats.org/drawingml/2006/main">
              <a:ext uri="{FF2B5EF4-FFF2-40B4-BE49-F238E27FC236}">
                <a16:creationId xmlns:a16="http://schemas.microsoft.com/office/drawing/2014/main" id="{2AA0A630-5E32-4661-AE0B-8EAE0CC6251A}"/>
              </a:ext>
            </a:extLst>
          </p:cNvPr>
          <p:cNvSpPr>
            <a:spLocks xmlns:a="http://schemas.openxmlformats.org/drawingml/2006/main" noGrp="1"/>
          </p:cNvSpPr>
          <p:nvPr/>
        </p:nvSpPr>
        <p:spPr>
          <a:xfrm xmlns:a="http://schemas.openxmlformats.org/drawingml/2006/main">
            <a:off x="11334750" y="1704975"/>
            <a:ext cx="85725" cy="85725"/>
          </a:xfrm>
          <a:prstGeom xmlns:a="http://schemas.openxmlformats.org/drawingml/2006/main" prst="ellipse">
            <a:avLst/>
          </a:prstGeom>
          <a:solidFill xmlns:a="http://schemas.openxmlformats.org/drawingml/2006/main">
            <a:srgbClr val="3D8DFF"/>
          </a:solidFill>
          <a:ln xmlns:a="http://schemas.openxmlformats.org/drawingml/2006/main" w="0">
            <a:noFill/>
            <a:prstDash val="solid"/>
          </a:ln>
        </p:spPr>
      </p:sp>
      <p:sp>
        <p:nvSpPr>
          <p:cNvPr id="4" name="مستطيل 3">
            <a:extLst xmlns:a="http://schemas.openxmlformats.org/drawingml/2006/main">
              <a:ext uri="{FF2B5EF4-FFF2-40B4-BE49-F238E27FC236}">
                <a16:creationId xmlns:a16="http://schemas.microsoft.com/office/drawing/2014/main" id="{F4CB954C-CD64-4631-AB1B-F019CE1B28B0}"/>
              </a:ext>
            </a:extLst>
          </p:cNvPr>
          <p:cNvSpPr>
            <a:spLocks xmlns:a="http://schemas.openxmlformats.org/drawingml/2006/main" noGrp="1"/>
          </p:cNvSpPr>
          <p:nvPr/>
        </p:nvSpPr>
        <p:spPr>
          <a:xfrm xmlns:a="http://schemas.openxmlformats.org/drawingml/2006/main">
            <a:off x="6096000" y="1600200"/>
            <a:ext cx="5105400" cy="66198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650" b="0">
                <a:solidFill>
                  <a:srgbClr val="101820"/>
                </a:solidFill>
                <a:latin typeface="DejaVu Sans"/>
                <a:ea typeface="DejaVu Sans"/>
                <a:cs typeface="DejaVu Sans"/>
              </a:defRPr>
            </a:pPr>
            <a:r>
              <a:rPr sz="1650" b="0">
                <a:solidFill>
                  <a:srgbClr val="101820"/>
                </a:solidFill>
                <a:latin typeface="DejaVu Sans"/>
                <a:ea typeface="DejaVu Sans"/>
                <a:cs typeface="DejaVu Sans"/>
              </a:rPr>
              <a:t>‏دراسة شبه تجريبية تقارن الأداء قبل استخدام المسارات وبعده.</a:t>
            </a:r>
          </a:p>
        </p:txBody>
      </p:sp>
      <p:sp>
        <p:nvSpPr>
          <p:cNvPr id="5" name="شكل بيضاوي 4">
            <a:extLst xmlns:a="http://schemas.openxmlformats.org/drawingml/2006/main">
              <a:ext uri="{FF2B5EF4-FFF2-40B4-BE49-F238E27FC236}">
                <a16:creationId xmlns:a16="http://schemas.microsoft.com/office/drawing/2014/main" id="{5958DEF9-82BE-4D62-BD6B-28C2ED059970}"/>
              </a:ext>
            </a:extLst>
          </p:cNvPr>
          <p:cNvSpPr>
            <a:spLocks xmlns:a="http://schemas.openxmlformats.org/drawingml/2006/main" noGrp="1"/>
          </p:cNvSpPr>
          <p:nvPr/>
        </p:nvSpPr>
        <p:spPr>
          <a:xfrm xmlns:a="http://schemas.openxmlformats.org/drawingml/2006/main">
            <a:off x="11334750" y="2500313"/>
            <a:ext cx="85725" cy="85725"/>
          </a:xfrm>
          <a:prstGeom xmlns:a="http://schemas.openxmlformats.org/drawingml/2006/main" prst="ellipse">
            <a:avLst/>
          </a:prstGeom>
          <a:solidFill xmlns:a="http://schemas.openxmlformats.org/drawingml/2006/main">
            <a:srgbClr val="3D8DFF"/>
          </a:solidFill>
          <a:ln xmlns:a="http://schemas.openxmlformats.org/drawingml/2006/main" w="0">
            <a:noFill/>
            <a:prstDash val="solid"/>
          </a:ln>
        </p:spPr>
      </p:sp>
      <p:sp>
        <p:nvSpPr>
          <p:cNvPr id="6" name="مستطيل 5">
            <a:extLst xmlns:a="http://schemas.openxmlformats.org/drawingml/2006/main">
              <a:ext uri="{FF2B5EF4-FFF2-40B4-BE49-F238E27FC236}">
                <a16:creationId xmlns:a16="http://schemas.microsoft.com/office/drawing/2014/main" id="{D47FAC48-CFDA-4BAE-8DD0-8AE8EC2410BA}"/>
              </a:ext>
            </a:extLst>
          </p:cNvPr>
          <p:cNvSpPr>
            <a:spLocks xmlns:a="http://schemas.openxmlformats.org/drawingml/2006/main" noGrp="1"/>
          </p:cNvSpPr>
          <p:nvPr/>
        </p:nvSpPr>
        <p:spPr>
          <a:xfrm xmlns:a="http://schemas.openxmlformats.org/drawingml/2006/main">
            <a:off x="6096000" y="2395538"/>
            <a:ext cx="5105400" cy="66198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650" b="0">
                <a:solidFill>
                  <a:srgbClr val="101820"/>
                </a:solidFill>
                <a:latin typeface="DejaVu Sans"/>
                <a:ea typeface="DejaVu Sans"/>
                <a:cs typeface="DejaVu Sans"/>
              </a:defRPr>
            </a:pPr>
            <a:r>
              <a:rPr sz="1650" b="0">
                <a:solidFill>
                  <a:srgbClr val="101820"/>
                </a:solidFill>
                <a:latin typeface="DejaVu Sans"/>
                <a:ea typeface="DejaVu Sans"/>
                <a:cs typeface="DejaVu Sans"/>
              </a:rPr>
              <a:t>‏دراسة طولية لقياس استبقاء الحفظ وانتظام المتعلمين.</a:t>
            </a:r>
          </a:p>
        </p:txBody>
      </p:sp>
      <p:sp>
        <p:nvSpPr>
          <p:cNvPr id="7" name="شكل بيضاوي 6">
            <a:extLst xmlns:a="http://schemas.openxmlformats.org/drawingml/2006/main">
              <a:ext uri="{FF2B5EF4-FFF2-40B4-BE49-F238E27FC236}">
                <a16:creationId xmlns:a16="http://schemas.microsoft.com/office/drawing/2014/main" id="{6EFB45CF-599F-4707-A4B5-14A6EFEA318D}"/>
              </a:ext>
            </a:extLst>
          </p:cNvPr>
          <p:cNvSpPr>
            <a:spLocks xmlns:a="http://schemas.openxmlformats.org/drawingml/2006/main" noGrp="1"/>
          </p:cNvSpPr>
          <p:nvPr/>
        </p:nvSpPr>
        <p:spPr>
          <a:xfrm xmlns:a="http://schemas.openxmlformats.org/drawingml/2006/main">
            <a:off x="11334750" y="3295650"/>
            <a:ext cx="85725" cy="85725"/>
          </a:xfrm>
          <a:prstGeom xmlns:a="http://schemas.openxmlformats.org/drawingml/2006/main" prst="ellipse">
            <a:avLst/>
          </a:prstGeom>
          <a:solidFill xmlns:a="http://schemas.openxmlformats.org/drawingml/2006/main">
            <a:srgbClr val="3D8DFF"/>
          </a:solidFill>
          <a:ln xmlns:a="http://schemas.openxmlformats.org/drawingml/2006/main" w="0">
            <a:noFill/>
            <a:prstDash val="solid"/>
          </a:ln>
        </p:spPr>
      </p:sp>
      <p:sp>
        <p:nvSpPr>
          <p:cNvPr id="8" name="مستطيل 7">
            <a:extLst xmlns:a="http://schemas.openxmlformats.org/drawingml/2006/main">
              <a:ext uri="{FF2B5EF4-FFF2-40B4-BE49-F238E27FC236}">
                <a16:creationId xmlns:a16="http://schemas.microsoft.com/office/drawing/2014/main" id="{54E5FE03-EA9C-43CA-9855-A7026859FE0F}"/>
              </a:ext>
            </a:extLst>
          </p:cNvPr>
          <p:cNvSpPr>
            <a:spLocks xmlns:a="http://schemas.openxmlformats.org/drawingml/2006/main" noGrp="1"/>
          </p:cNvSpPr>
          <p:nvPr/>
        </p:nvSpPr>
        <p:spPr>
          <a:xfrm xmlns:a="http://schemas.openxmlformats.org/drawingml/2006/main">
            <a:off x="6096000" y="3190875"/>
            <a:ext cx="5105400" cy="66198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650" b="0">
                <a:solidFill>
                  <a:srgbClr val="101820"/>
                </a:solidFill>
                <a:latin typeface="DejaVu Sans"/>
                <a:ea typeface="DejaVu Sans"/>
                <a:cs typeface="DejaVu Sans"/>
              </a:defRPr>
            </a:pPr>
            <a:r>
              <a:rPr sz="1650" b="0">
                <a:solidFill>
                  <a:srgbClr val="101820"/>
                </a:solidFill>
                <a:latin typeface="DejaVu Sans"/>
                <a:ea typeface="DejaVu Sans"/>
                <a:cs typeface="DejaVu Sans"/>
              </a:rPr>
              <a:t>‏مقارنة بين تطبيقات قرآنية مؤسسية في بيئات ودول مختلفة.</a:t>
            </a:r>
          </a:p>
        </p:txBody>
      </p:sp>
      <p:sp>
        <p:nvSpPr>
          <p:cNvPr id="9" name="شكل بيضاوي 8">
            <a:extLst xmlns:a="http://schemas.openxmlformats.org/drawingml/2006/main">
              <a:ext uri="{FF2B5EF4-FFF2-40B4-BE49-F238E27FC236}">
                <a16:creationId xmlns:a16="http://schemas.microsoft.com/office/drawing/2014/main" id="{998F7BAB-16D9-4404-87E1-F63351AD2C8B}"/>
              </a:ext>
            </a:extLst>
          </p:cNvPr>
          <p:cNvSpPr>
            <a:spLocks xmlns:a="http://schemas.openxmlformats.org/drawingml/2006/main" noGrp="1"/>
          </p:cNvSpPr>
          <p:nvPr/>
        </p:nvSpPr>
        <p:spPr>
          <a:xfrm xmlns:a="http://schemas.openxmlformats.org/drawingml/2006/main">
            <a:off x="11334750" y="4090988"/>
            <a:ext cx="85725" cy="85725"/>
          </a:xfrm>
          <a:prstGeom xmlns:a="http://schemas.openxmlformats.org/drawingml/2006/main" prst="ellipse">
            <a:avLst/>
          </a:prstGeom>
          <a:solidFill xmlns:a="http://schemas.openxmlformats.org/drawingml/2006/main">
            <a:srgbClr val="3D8DFF"/>
          </a:solidFill>
          <a:ln xmlns:a="http://schemas.openxmlformats.org/drawingml/2006/main" w="0">
            <a:noFill/>
            <a:prstDash val="solid"/>
          </a:ln>
        </p:spPr>
      </p:sp>
      <p:sp>
        <p:nvSpPr>
          <p:cNvPr id="10" name="مستطيل 9">
            <a:extLst xmlns:a="http://schemas.openxmlformats.org/drawingml/2006/main">
              <a:ext uri="{FF2B5EF4-FFF2-40B4-BE49-F238E27FC236}">
                <a16:creationId xmlns:a16="http://schemas.microsoft.com/office/drawing/2014/main" id="{7E63323A-4B49-4932-88BF-3151EA204911}"/>
              </a:ext>
            </a:extLst>
          </p:cNvPr>
          <p:cNvSpPr>
            <a:spLocks xmlns:a="http://schemas.openxmlformats.org/drawingml/2006/main" noGrp="1"/>
          </p:cNvSpPr>
          <p:nvPr/>
        </p:nvSpPr>
        <p:spPr>
          <a:xfrm xmlns:a="http://schemas.openxmlformats.org/drawingml/2006/main">
            <a:off x="6096000" y="3986213"/>
            <a:ext cx="5105400" cy="661988"/>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650" b="0">
                <a:solidFill>
                  <a:srgbClr val="101820"/>
                </a:solidFill>
                <a:latin typeface="DejaVu Sans"/>
                <a:ea typeface="DejaVu Sans"/>
                <a:cs typeface="DejaVu Sans"/>
              </a:defRPr>
            </a:pPr>
            <a:r>
              <a:rPr sz="1650" b="0">
                <a:solidFill>
                  <a:srgbClr val="101820"/>
                </a:solidFill>
                <a:latin typeface="DejaVu Sans"/>
                <a:ea typeface="DejaVu Sans"/>
                <a:cs typeface="DejaVu Sans"/>
              </a:rPr>
              <a:t>‏بحث أثر التحليلات الذكية والتغذية الراجعة الآلية في جودة التلاوة.</a:t>
            </a:r>
          </a:p>
        </p:txBody>
      </p:sp>
      <p:sp>
        <p:nvSpPr>
          <p:cNvPr id="11" name="مستطيل 10">
            <a:extLst xmlns:a="http://schemas.openxmlformats.org/drawingml/2006/main">
              <a:ext uri="{FF2B5EF4-FFF2-40B4-BE49-F238E27FC236}">
                <a16:creationId xmlns:a16="http://schemas.microsoft.com/office/drawing/2014/main" id="{09A4FA1D-F2B6-4882-96A7-51B56C138873}"/>
              </a:ext>
            </a:extLst>
          </p:cNvPr>
          <p:cNvSpPr>
            <a:spLocks xmlns:a="http://schemas.openxmlformats.org/drawingml/2006/main" noGrp="1"/>
          </p:cNvSpPr>
          <p:nvPr/>
        </p:nvSpPr>
        <p:spPr>
          <a:xfrm xmlns:a="http://schemas.openxmlformats.org/drawingml/2006/main">
            <a:off x="685800" y="1600200"/>
            <a:ext cx="4762500" cy="3048000"/>
          </a:xfrm>
          <a:prstGeom xmlns:a="http://schemas.openxmlformats.org/drawingml/2006/main" prst="rect">
            <a:avLst/>
          </a:prstGeom>
          <a:solidFill xmlns:a="http://schemas.openxmlformats.org/drawingml/2006/main">
            <a:srgbClr val="DCEBFF"/>
          </a:solidFill>
          <a:ln xmlns:a="http://schemas.openxmlformats.org/drawingml/2006/main" w="0">
            <a:noFill/>
            <a:prstDash val="solid"/>
          </a:ln>
        </p:spPr>
      </p:sp>
      <p:sp>
        <p:nvSpPr>
          <p:cNvPr id="12" name="مستطيل 11">
            <a:extLst xmlns:a="http://schemas.openxmlformats.org/drawingml/2006/main">
              <a:ext uri="{FF2B5EF4-FFF2-40B4-BE49-F238E27FC236}">
                <a16:creationId xmlns:a16="http://schemas.microsoft.com/office/drawing/2014/main" id="{AE28E73A-63BC-45B7-8076-F459BEA152B4}"/>
              </a:ext>
            </a:extLst>
          </p:cNvPr>
          <p:cNvSpPr>
            <a:spLocks xmlns:a="http://schemas.openxmlformats.org/drawingml/2006/main" noGrp="1"/>
          </p:cNvSpPr>
          <p:nvPr/>
        </p:nvSpPr>
        <p:spPr>
          <a:xfrm xmlns:a="http://schemas.openxmlformats.org/drawingml/2006/main">
            <a:off x="990600" y="1924050"/>
            <a:ext cx="41529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t">
            <a:normAutofit/>
          </a:bodyPr>
          <a:lstStyle xmlns:a="http://schemas.openxmlformats.org/drawingml/2006/main"/>
          <a:p xmlns:a="http://schemas.openxmlformats.org/drawingml/2006/main">
            <a:pPr algn="r">
              <a:buNone/>
              <a:defRPr sz="2100" b="1">
                <a:solidFill>
                  <a:srgbClr val="101820"/>
                </a:solidFill>
                <a:latin typeface="DejaVu Sans"/>
                <a:ea typeface="DejaVu Sans"/>
                <a:cs typeface="DejaVu Sans"/>
              </a:defRPr>
            </a:pPr>
            <a:r>
              <a:rPr sz="2100" b="1">
                <a:solidFill>
                  <a:srgbClr val="101820"/>
                </a:solidFill>
                <a:latin typeface="DejaVu Sans"/>
                <a:ea typeface="DejaVu Sans"/>
                <a:cs typeface="DejaVu Sans"/>
              </a:rPr>
              <a:t>‏الخلاصة</a:t>
            </a:r>
          </a:p>
        </p:txBody>
      </p:sp>
      <p:sp>
        <p:nvSpPr>
          <p:cNvPr id="13" name="مستطيل 12">
            <a:extLst xmlns:a="http://schemas.openxmlformats.org/drawingml/2006/main">
              <a:ext uri="{FF2B5EF4-FFF2-40B4-BE49-F238E27FC236}">
                <a16:creationId xmlns:a16="http://schemas.microsoft.com/office/drawing/2014/main" id="{4943556B-939C-42CF-AF9F-891B616560AB}"/>
              </a:ext>
            </a:extLst>
          </p:cNvPr>
          <p:cNvSpPr>
            <a:spLocks xmlns:a="http://schemas.openxmlformats.org/drawingml/2006/main" noGrp="1"/>
          </p:cNvSpPr>
          <p:nvPr/>
        </p:nvSpPr>
        <p:spPr>
          <a:xfrm xmlns:a="http://schemas.openxmlformats.org/drawingml/2006/main">
            <a:off x="990600" y="2533650"/>
            <a:ext cx="4152900" cy="1581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r">
              <a:buNone/>
              <a:defRPr sz="1875" b="1">
                <a:solidFill>
                  <a:srgbClr val="101820"/>
                </a:solidFill>
                <a:latin typeface="DejaVu Sans"/>
                <a:ea typeface="DejaVu Sans"/>
                <a:cs typeface="DejaVu Sans"/>
              </a:defRPr>
            </a:pPr>
            <a:r>
              <a:rPr sz="1875" b="1">
                <a:solidFill>
                  <a:srgbClr val="101820"/>
                </a:solidFill>
                <a:latin typeface="DejaVu Sans"/>
                <a:ea typeface="DejaVu Sans"/>
                <a:cs typeface="DejaVu Sans"/>
              </a:rPr>
              <a:t>‏تُظهر الدراسة أن القيمة الحقيقية للإعلام الرقمي في التعليم القرآني تتعاظم حين يجمع بين التفاعل، والضبط المؤسسي، والخصوصية، والقياس.</a:t>
            </a:r>
          </a:p>
        </p:txBody>
      </p:sp>
      <p:sp>
        <p:nvSpPr>
          <p:cNvPr id="14" name="مستطيل 13">
            <a:extLst xmlns:a="http://schemas.openxmlformats.org/drawingml/2006/main">
              <a:ext uri="{FF2B5EF4-FFF2-40B4-BE49-F238E27FC236}">
                <a16:creationId xmlns:a16="http://schemas.microsoft.com/office/drawing/2014/main" id="{D6A4FFFA-FF18-488A-9497-4670B3CF5E25}"/>
              </a:ext>
            </a:extLst>
          </p:cNvPr>
          <p:cNvSpPr>
            <a:spLocks xmlns:a="http://schemas.openxmlformats.org/drawingml/2006/main" noGrp="1"/>
          </p:cNvSpPr>
          <p:nvPr/>
        </p:nvSpPr>
        <p:spPr>
          <a:xfrm xmlns:a="http://schemas.openxmlformats.org/drawingml/2006/main">
            <a:off x="685800" y="5181600"/>
            <a:ext cx="10820400" cy="8953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19050" tIns="19050" rIns="19050" bIns="19050" anchor="ctr">
            <a:normAutofit/>
          </a:bodyPr>
          <a:lstStyle xmlns:a="http://schemas.openxmlformats.org/drawingml/2006/main"/>
          <a:p xmlns:a="http://schemas.openxmlformats.org/drawingml/2006/main">
            <a:pPr algn="ctr">
              <a:buNone/>
              <a:defRPr sz="2550" b="1">
                <a:solidFill>
                  <a:srgbClr val="101820"/>
                </a:solidFill>
                <a:latin typeface="DejaVu Sans"/>
                <a:ea typeface="DejaVu Sans"/>
                <a:cs typeface="DejaVu Sans"/>
              </a:defRPr>
            </a:pPr>
            <a:r>
              <a:rPr sz="2550" b="1">
                <a:solidFill>
                  <a:srgbClr val="101820"/>
                </a:solidFill>
                <a:latin typeface="DejaVu Sans"/>
                <a:ea typeface="DejaVu Sans"/>
                <a:cs typeface="DejaVu Sans"/>
              </a:rPr>
              <a:t>‏شكرًا للجنة الموقرة</a:t>
            </a:r>
          </a:p>
          <a:p xmlns:a="http://schemas.openxmlformats.org/drawingml/2006/main">
            <a:pPr algn="ctr">
              <a:buNone/>
              <a:defRPr sz="2550" b="1">
                <a:solidFill>
                  <a:srgbClr val="101820"/>
                </a:solidFill>
                <a:latin typeface="DejaVu Sans"/>
                <a:ea typeface="DejaVu Sans"/>
                <a:cs typeface="DejaVu Sans"/>
              </a:defRPr>
            </a:pPr>
            <a:r>
              <a:rPr sz="2550" b="1">
                <a:solidFill>
                  <a:srgbClr val="101820"/>
                </a:solidFill>
                <a:latin typeface="DejaVu Sans"/>
                <a:ea typeface="DejaVu Sans"/>
                <a:cs typeface="DejaVu Sans"/>
              </a:rPr>
              <a:t>ويسعدني تلقي ملاحظاتكم وأسئلتكم</a:t>
            </a:r>
          </a:p>
        </p:txBody>
      </p:sp>
      <p:pic>
        <p:nvPicPr>
          <p:cNvPr id="31" name="Graphic 21"/>
          <p:cNvPicPr>
            <a:picLocks xmlns:a="http://schemas.openxmlformats.org/drawingml/2006/main" noChangeAspect="1"/>
          </p:cNvPicPr>
          <p:nvPr/>
        </p:nvPicPr>
        <p:blipFill rotWithShape="1">
          <a:blip xmlns:r="http://schemas.openxmlformats.org/officeDocument/2006/relationships" xmlns:a="http://schemas.openxmlformats.org/drawingml/2006/main" r:embed="Rbab99c9007fa4ac2">
            <a:clrChange>
              <a:clrFrom>
                <a:srgbClr val="FFFFFF"/>
              </a:clrFrom>
              <a:clrTo>
                <a:srgbClr val="FFFFFF">
                  <a:alpha val="0"/>
                </a:srgbClr>
              </a:clrTo>
            </a:clrChange>
          </a:blip>
          <a:srcRect xmlns:a="http://schemas.openxmlformats.org/drawingml/2006/main" l="0" t="27877" r="0" b="25429"/>
          <a:stretch xmlns:a="http://schemas.openxmlformats.org/drawingml/2006/main">
            <a:fillRect l="0" t="0" r="0" b="0"/>
          </a:stretch>
        </p:blipFill>
        <p:spPr>
          <a:xfrm xmlns:a="http://schemas.openxmlformats.org/drawingml/2006/main">
            <a:off x="990600" y="278735"/>
            <a:ext cx="1320569" cy="616615"/>
          </a:xfrm>
          <a:prstGeom xmlns:a="http://schemas.openxmlformats.org/drawingml/2006/main" prst="rect">
            <a:avLst/>
          </a:prstGeom>
        </p:spPr>
      </p:pic>
    </p:spTree>
    <p:extLst>
      <p:ext uri="{BB962C8B-B14F-4D97-AF65-F5344CB8AC3E}">
        <p14:creationId xmlns:p14="http://schemas.microsoft.com/office/powerpoint/2010/main" val="1260394572"/>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2026-08-18T06:38:06.9940000Z</dcterms:created>
  <dcterms:modified xsi:type="dcterms:W3CDTF">2026-08-18T06:38:06.9940000Z</dcterms:modified>
</coreProperties>
</file>