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303" r:id="rId3"/>
    <p:sldId id="498" r:id="rId4"/>
    <p:sldId id="501" r:id="rId5"/>
    <p:sldId id="502" r:id="rId6"/>
    <p:sldId id="271" r:id="rId7"/>
    <p:sldId id="482" r:id="rId8"/>
    <p:sldId id="483" r:id="rId9"/>
    <p:sldId id="490" r:id="rId10"/>
    <p:sldId id="484" r:id="rId11"/>
    <p:sldId id="485" r:id="rId12"/>
    <p:sldId id="499" r:id="rId13"/>
    <p:sldId id="486" r:id="rId14"/>
    <p:sldId id="500" r:id="rId15"/>
    <p:sldId id="487" r:id="rId16"/>
    <p:sldId id="503" r:id="rId17"/>
    <p:sldId id="488" r:id="rId18"/>
    <p:sldId id="489" r:id="rId19"/>
    <p:sldId id="491" r:id="rId20"/>
    <p:sldId id="504" r:id="rId21"/>
    <p:sldId id="492" r:id="rId22"/>
    <p:sldId id="493" r:id="rId23"/>
    <p:sldId id="494" r:id="rId24"/>
    <p:sldId id="495" r:id="rId25"/>
    <p:sldId id="496" r:id="rId26"/>
    <p:sldId id="497"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8"/>
            <p14:sldId id="501"/>
            <p14:sldId id="502"/>
            <p14:sldId id="271"/>
            <p14:sldId id="482"/>
            <p14:sldId id="483"/>
            <p14:sldId id="490"/>
            <p14:sldId id="484"/>
            <p14:sldId id="485"/>
            <p14:sldId id="499"/>
            <p14:sldId id="486"/>
            <p14:sldId id="500"/>
            <p14:sldId id="487"/>
            <p14:sldId id="503"/>
            <p14:sldId id="488"/>
            <p14:sldId id="489"/>
            <p14:sldId id="491"/>
            <p14:sldId id="504"/>
            <p14:sldId id="492"/>
            <p14:sldId id="493"/>
            <p14:sldId id="494"/>
            <p14:sldId id="495"/>
            <p14:sldId id="496"/>
            <p14:sldId id="4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 Id="rId9"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5" name="TextBox 4">
            <a:extLst>
              <a:ext uri="{FF2B5EF4-FFF2-40B4-BE49-F238E27FC236}">
                <a16:creationId xmlns:a16="http://schemas.microsoft.com/office/drawing/2014/main" id="{6D7F7737-2B08-525A-1258-4EE390B250F4}"/>
              </a:ext>
            </a:extLst>
          </p:cNvPr>
          <p:cNvSpPr txBox="1"/>
          <p:nvPr/>
        </p:nvSpPr>
        <p:spPr>
          <a:xfrm>
            <a:off x="1399916" y="2256603"/>
            <a:ext cx="2625213" cy="551217"/>
          </a:xfrm>
          <a:prstGeom prst="rect">
            <a:avLst/>
          </a:prstGeom>
          <a:noFill/>
        </p:spPr>
        <p:txBody>
          <a:bodyPr wrap="square" rtlCol="0">
            <a:spAutoFit/>
          </a:bodyPr>
          <a:lstStyle/>
          <a:p>
            <a:endParaRPr lang="en-US" dirty="0"/>
          </a:p>
        </p:txBody>
      </p:sp>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35" name="Picture 34">
            <a:extLst>
              <a:ext uri="{FF2B5EF4-FFF2-40B4-BE49-F238E27FC236}">
                <a16:creationId xmlns:a16="http://schemas.microsoft.com/office/drawing/2014/main" id="{9C6A7D9B-717B-940D-13EA-565C5F55DA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3433" y="1291069"/>
            <a:ext cx="5266693" cy="4275861"/>
          </a:xfrm>
          <a:prstGeom prst="rect">
            <a:avLst/>
          </a:prstGeom>
        </p:spPr>
      </p:pic>
      <p:sp>
        <p:nvSpPr>
          <p:cNvPr id="36" name="Arrow: Striped Right 35">
            <a:extLst>
              <a:ext uri="{FF2B5EF4-FFF2-40B4-BE49-F238E27FC236}">
                <a16:creationId xmlns:a16="http://schemas.microsoft.com/office/drawing/2014/main" id="{2F50B558-D9F8-153C-1022-593EA6613D77}"/>
              </a:ext>
            </a:extLst>
          </p:cNvPr>
          <p:cNvSpPr/>
          <p:nvPr/>
        </p:nvSpPr>
        <p:spPr>
          <a:xfrm>
            <a:off x="109333" y="1904999"/>
            <a:ext cx="5986667" cy="3604551"/>
          </a:xfrm>
          <a:prstGeom prst="striped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r>
              <a:rPr lang="ar-JO"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1776"/>
    </mc:Choice>
    <mc:Fallback xmlns="">
      <p:transition spd="slow" advTm="4177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2979174" y="1457539"/>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645120" y="4526445"/>
            <a:ext cx="2880361"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التعريفية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192219" y="2905780"/>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53117"/>
    </mc:Choice>
    <mc:Fallback xmlns="">
      <p:transition spd="slow" advTm="531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9868051" y="141450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34181" y="2183950"/>
            <a:ext cx="10497357" cy="3256341"/>
          </a:xfrm>
          <a:prstGeom prst="rect">
            <a:avLst/>
          </a:prstGeom>
          <a:noFill/>
        </p:spPr>
        <p:txBody>
          <a:bodyPr wrap="square" rtlCol="0">
            <a:spAutoFit/>
          </a:bodyPr>
          <a:lstStyle/>
          <a:p>
            <a:pPr marL="0" marR="0" algn="just" rtl="1">
              <a:lnSpc>
                <a:spcPct val="107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تُعد مؤسسات التعليم من أهم المؤسسات التي تواجه متغيرات القرن الحالي والمتمثلة في الانفتاح الاقتصادي، والسياسي، والاجتماعي، والعلمي، والإعلامي. لذلك توجب على جميع الدول دون استثناء أن تواجه هذه المتغيرات بكل عقلانية وبإدارة رشيدة</a:t>
            </a:r>
            <a:r>
              <a:rPr lang="ar-JO" dirty="0">
                <a:latin typeface="Calibri" panose="020F0502020204030204" pitchFamily="34" charset="0"/>
                <a:ea typeface="Calibri" panose="020F0502020204030204" pitchFamily="34" charset="0"/>
                <a:cs typeface="Arial" panose="020B0604020202020204" pitchFamily="34" charset="0"/>
              </a:rPr>
              <a:t>، </a:t>
            </a:r>
            <a:r>
              <a:rPr lang="ar-JO" sz="1800" dirty="0">
                <a:effectLst/>
                <a:latin typeface="Calibri" panose="020F0502020204030204" pitchFamily="34" charset="0"/>
                <a:ea typeface="Calibri" panose="020F0502020204030204" pitchFamily="34" charset="0"/>
                <a:cs typeface="Simplified Arabic" panose="02020603050405020304" pitchFamily="18" charset="-78"/>
              </a:rPr>
              <a:t>أضف إلى ذلك أننا نعيش في عصر يقاس فيه تقدم الشعوب بما تمتلكه من رأسمال فكري قادر على الإبداع والتطوير وصناعة التغيير، ويقع الدور الكلي على مؤسسات التعليم لإعداد رأس المال البشري. </a:t>
            </a:r>
          </a:p>
          <a:p>
            <a:pPr marL="0" marR="0" algn="just" rtl="1">
              <a:lnSpc>
                <a:spcPct val="107000"/>
              </a:lnSpc>
              <a:spcBef>
                <a:spcPts val="0"/>
              </a:spcBef>
              <a:spcAft>
                <a:spcPts val="800"/>
              </a:spcAft>
            </a:pPr>
            <a:r>
              <a:rPr lang="ar-JO" dirty="0">
                <a:latin typeface="Calibri" panose="020F0502020204030204" pitchFamily="34" charset="0"/>
                <a:ea typeface="Calibri" panose="020F0502020204030204" pitchFamily="34" charset="0"/>
                <a:cs typeface="Simplified Arabic" panose="02020603050405020304" pitchFamily="18" charset="-78"/>
              </a:rPr>
              <a:t>   </a:t>
            </a:r>
            <a:r>
              <a:rPr lang="ar-JO" sz="1800" dirty="0">
                <a:effectLst/>
                <a:latin typeface="Calibri" panose="020F0502020204030204" pitchFamily="34" charset="0"/>
                <a:ea typeface="Calibri" panose="020F0502020204030204" pitchFamily="34" charset="0"/>
                <a:cs typeface="Simplified Arabic" panose="02020603050405020304" pitchFamily="18" charset="-78"/>
              </a:rPr>
              <a:t>لذلك تسعى معظم الدول إلى تطوير نظمها التعليمية والتربوية  وتجويد مخرجاتها بما يحقق لها التعليم المتميز الذي يصنع نهضة الشعوب وتنميتها.</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ولا يتم ذلك إلا إذا أولت مؤسسات التعليم اهتمامًا خاصًا بسياساتها التعليمية 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لذلك جاء </a:t>
            </a:r>
            <a:r>
              <a:rPr lang="ar-JO" sz="1800" dirty="0">
                <a:effectLst/>
                <a:latin typeface="Calibri" panose="020F0502020204030204" pitchFamily="34" charset="0"/>
                <a:ea typeface="Calibri" panose="020F0502020204030204" pitchFamily="34" charset="0"/>
                <a:cs typeface="Simplified Arabic" panose="02020603050405020304" pitchFamily="18" charset="-78"/>
              </a:rPr>
              <a:t>هذا المساق </a:t>
            </a:r>
            <a:r>
              <a:rPr lang="ar-SA" sz="1800" dirty="0">
                <a:effectLst/>
                <a:latin typeface="Calibri" panose="020F0502020204030204" pitchFamily="34" charset="0"/>
                <a:ea typeface="Calibri" panose="020F0502020204030204" pitchFamily="34" charset="0"/>
                <a:cs typeface="Simplified Arabic" panose="02020603050405020304" pitchFamily="18" charset="-78"/>
              </a:rPr>
              <a:t>ليلقي الضوء على موضوع</a:t>
            </a:r>
            <a:r>
              <a:rPr lang="ar-JO" sz="1800" dirty="0">
                <a:effectLst/>
                <a:latin typeface="Calibri" panose="020F0502020204030204" pitchFamily="34" charset="0"/>
                <a:ea typeface="Calibri" panose="020F0502020204030204" pitchFamily="34" charset="0"/>
                <a:cs typeface="Simplified Arabic" panose="02020603050405020304" pitchFamily="18" charset="-78"/>
              </a:rPr>
              <a:t> سياسات التعليم</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وبيان مدى تطور هذه السياسات، وكذلك سيتم تناول </a:t>
            </a:r>
            <a:r>
              <a:rPr lang="ar-JO" sz="1800" dirty="0">
                <a:effectLst/>
                <a:latin typeface="Calibri" panose="020F0502020204030204" pitchFamily="34" charset="0"/>
                <a:ea typeface="Calibri" panose="020F0502020204030204" pitchFamily="34" charset="0"/>
                <a:cs typeface="Simplified Arabic" panose="02020603050405020304" pitchFamily="18" charset="-78"/>
              </a:rPr>
              <a:t>كيفية</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صنع السياسات </a:t>
            </a:r>
            <a:r>
              <a:rPr lang="ar-JO" sz="1800" dirty="0">
                <a:effectLst/>
                <a:latin typeface="Calibri" panose="020F0502020204030204" pitchFamily="34" charset="0"/>
                <a:ea typeface="Calibri" panose="020F0502020204030204" pitchFamily="34" charset="0"/>
                <a:cs typeface="Simplified Arabic" panose="02020603050405020304" pitchFamily="18" charset="-78"/>
              </a:rPr>
              <a:t>التعليمية </a:t>
            </a:r>
            <a:r>
              <a:rPr lang="ar-SA" sz="1800" dirty="0">
                <a:effectLst/>
                <a:latin typeface="Calibri" panose="020F0502020204030204" pitchFamily="34" charset="0"/>
                <a:ea typeface="Calibri" panose="020F0502020204030204" pitchFamily="34" charset="0"/>
                <a:cs typeface="Simplified Arabic" panose="02020603050405020304" pitchFamily="18" charset="-78"/>
              </a:rPr>
              <a:t>وتحليلها</a:t>
            </a:r>
            <a:r>
              <a:rPr lang="ar-JO" sz="1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2000" advTm="119867"/>
    </mc:Choice>
    <mc:Fallback xmlns="">
      <p:transition spd="slow" advTm="11986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794760" y="1333013"/>
            <a:ext cx="3828668" cy="584775"/>
          </a:xfrm>
          <a:prstGeom prst="rect">
            <a:avLst/>
          </a:prstGeom>
          <a:noFill/>
        </p:spPr>
        <p:txBody>
          <a:bodyPr wrap="square" rtlCol="0">
            <a:spAutoFit/>
          </a:bodyPr>
          <a:lstStyle/>
          <a:p>
            <a:r>
              <a:rPr lang="ar-JO" sz="3200" dirty="0">
                <a:latin typeface="Arabic Typesetting" panose="03020402040406030203" pitchFamily="66" charset="-78"/>
                <a:cs typeface="+mj-cs"/>
              </a:rPr>
              <a:t>أهمية دراسة سياسات التعليم</a:t>
            </a:r>
            <a:endParaRPr lang="en-US" sz="3200" dirty="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59" y="2323146"/>
            <a:ext cx="10324363" cy="3304623"/>
          </a:xfrm>
          <a:prstGeom prst="rect">
            <a:avLst/>
          </a:prstGeom>
          <a:noFill/>
        </p:spPr>
        <p:txBody>
          <a:bodyPr wrap="square" rtlCol="0">
            <a:spAutoFit/>
          </a:bodyPr>
          <a:lstStyle/>
          <a:p>
            <a:pPr marL="342900" marR="0" lvl="0" indent="-342900" algn="r" rtl="1">
              <a:lnSpc>
                <a:spcPct val="107000"/>
              </a:lnSpc>
              <a:spcBef>
                <a:spcPts val="0"/>
              </a:spcBef>
              <a:spcAft>
                <a:spcPts val="0"/>
              </a:spcAft>
              <a:buFont typeface="Simplified Arabic" panose="02020603050405020304" pitchFamily="18" charset="-78"/>
              <a:buChar char="-"/>
            </a:pPr>
            <a:r>
              <a:rPr lang="ar-JO" sz="2400" dirty="0">
                <a:effectLst/>
                <a:latin typeface="Calibri" panose="020F0502020204030204" pitchFamily="34" charset="0"/>
                <a:ea typeface="Calibri" panose="020F0502020204030204" pitchFamily="34" charset="0"/>
                <a:cs typeface="Simplified Arabic" panose="02020603050405020304" pitchFamily="18" charset="-78"/>
              </a:rPr>
              <a:t>تمثل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السياسات التربوية </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رؤية المجتمع فهي تعد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إطاراً مرجعياً </a:t>
            </a:r>
            <a:r>
              <a:rPr lang="ar-JO" sz="2400" dirty="0">
                <a:effectLst/>
                <a:latin typeface="Calibri" panose="020F0502020204030204" pitchFamily="34" charset="0"/>
                <a:ea typeface="Calibri" panose="020F0502020204030204" pitchFamily="34" charset="0"/>
                <a:cs typeface="Simplified Arabic" panose="02020603050405020304" pitchFamily="18" charset="-78"/>
              </a:rPr>
              <a:t>وفكريًا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يسعى النظام التعليمي لتحقيق أهداف ومطالب التنمية العامة</a:t>
            </a:r>
            <a:r>
              <a:rPr lang="en-US" sz="24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JO" sz="2400" dirty="0">
                <a:effectLst/>
                <a:latin typeface="Calibri" panose="020F0502020204030204" pitchFamily="34" charset="0"/>
                <a:ea typeface="Calibri" panose="020F0502020204030204" pitchFamily="34" charset="0"/>
                <a:cs typeface="Simplified Arabic" panose="02020603050405020304" pitchFamily="18" charset="-78"/>
              </a:rPr>
              <a:t>تحدد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السياسات التربوية العلاقة بين التنمية الشاملة للدولة وبين التربية والتعليم، فالتخطيط للتنمية الاقتصادية والاجتماعية أمران مترابطان يؤثر كل منهما في الآخر ويتأثر به</a:t>
            </a:r>
            <a:r>
              <a:rPr lang="en-US" sz="24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implified Arabic" panose="02020603050405020304" pitchFamily="18" charset="-78"/>
              <a:buChar char="-"/>
            </a:pPr>
            <a:r>
              <a:rPr lang="ar-JO" sz="2400" dirty="0">
                <a:effectLst/>
                <a:latin typeface="Calibri" panose="020F0502020204030204" pitchFamily="34" charset="0"/>
                <a:ea typeface="Calibri" panose="020F0502020204030204" pitchFamily="34" charset="0"/>
                <a:cs typeface="Simplified Arabic" panose="02020603050405020304" pitchFamily="18" charset="-78"/>
              </a:rPr>
              <a:t>توفر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السياسات التربوية الكفايات النوعية لكل فئات المجتمع بمختلف الأبعاد والأعماق، فهي أساس الإعداد المتكامل لأجيال المجتمع وفق المثل العليا التي تتبناها المجتمعات</a:t>
            </a:r>
            <a:r>
              <a:rPr lang="en-US" sz="24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a:r>
              <a:rPr lang="ar-JO" sz="2400" dirty="0">
                <a:effectLst/>
                <a:ea typeface="Calibri" panose="020F0502020204030204" pitchFamily="34" charset="0"/>
                <a:cs typeface="Simplified Arabic" panose="02020603050405020304" pitchFamily="18" charset="-78"/>
              </a:rPr>
              <a:t>- </a:t>
            </a:r>
            <a:r>
              <a:rPr lang="ar-SA" sz="2400" dirty="0">
                <a:effectLst/>
                <a:ea typeface="Calibri" panose="020F0502020204030204" pitchFamily="34" charset="0"/>
                <a:cs typeface="Simplified Arabic" panose="02020603050405020304" pitchFamily="18" charset="-78"/>
              </a:rPr>
              <a:t>السياسات التربوية </a:t>
            </a:r>
            <a:r>
              <a:rPr lang="ar-JO" sz="2400" dirty="0">
                <a:effectLst/>
                <a:ea typeface="Calibri" panose="020F0502020204030204" pitchFamily="34" charset="0"/>
                <a:cs typeface="Simplified Arabic" panose="02020603050405020304" pitchFamily="18" charset="-78"/>
              </a:rPr>
              <a:t>توازن</a:t>
            </a:r>
            <a:r>
              <a:rPr lang="ar-SA" sz="2400" dirty="0">
                <a:effectLst/>
                <a:ea typeface="Calibri" panose="020F0502020204030204" pitchFamily="34" charset="0"/>
                <a:cs typeface="Simplified Arabic" panose="02020603050405020304" pitchFamily="18" charset="-78"/>
              </a:rPr>
              <a:t> بين إمكانات المجتمع وبين </a:t>
            </a:r>
            <a:r>
              <a:rPr lang="ar-JO" sz="2400" dirty="0">
                <a:effectLst/>
                <a:ea typeface="Calibri" panose="020F0502020204030204" pitchFamily="34" charset="0"/>
                <a:cs typeface="Simplified Arabic" panose="02020603050405020304" pitchFamily="18" charset="-78"/>
              </a:rPr>
              <a:t>ورؤيته </a:t>
            </a:r>
            <a:r>
              <a:rPr lang="ar-SA" sz="2400" dirty="0">
                <a:effectLst/>
                <a:ea typeface="Calibri" panose="020F0502020204030204" pitchFamily="34" charset="0"/>
                <a:cs typeface="Simplified Arabic" panose="02020603050405020304" pitchFamily="18" charset="-78"/>
              </a:rPr>
              <a:t>التي يسعى </a:t>
            </a:r>
            <a:r>
              <a:rPr lang="ar-JO" sz="2400" dirty="0">
                <a:effectLst/>
                <a:ea typeface="Calibri" panose="020F0502020204030204" pitchFamily="34" charset="0"/>
                <a:cs typeface="Simplified Arabic" panose="02020603050405020304" pitchFamily="18" charset="-78"/>
              </a:rPr>
              <a:t>للوصول إليها</a:t>
            </a:r>
            <a:r>
              <a:rPr lang="ar-SA" sz="2400" dirty="0">
                <a:effectLst/>
                <a:ea typeface="Calibri" panose="020F0502020204030204" pitchFamily="34" charset="0"/>
                <a:cs typeface="Simplified Arabic" panose="02020603050405020304" pitchFamily="18" charset="-78"/>
              </a:rPr>
              <a:t>، إذا لا جدوى من رسم سياسات تعليمية مثالية لا يمكن أن ينهض بها الواقع التربوي</a:t>
            </a:r>
            <a:endParaRPr lang="en-US" sz="4800" dirty="0"/>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2000" advTm="410040"/>
    </mc:Choice>
    <mc:Fallback xmlns="">
      <p:transition spd="slow" advTm="410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794760" y="1333013"/>
            <a:ext cx="3828668" cy="584775"/>
          </a:xfrm>
          <a:prstGeom prst="rect">
            <a:avLst/>
          </a:prstGeom>
          <a:noFill/>
        </p:spPr>
        <p:txBody>
          <a:bodyPr wrap="square" rtlCol="0">
            <a:spAutoFit/>
          </a:bodyPr>
          <a:lstStyle/>
          <a:p>
            <a:r>
              <a:rPr lang="ar-JO" sz="3200" dirty="0">
                <a:latin typeface="Arabic Typesetting" panose="03020402040406030203" pitchFamily="66" charset="-78"/>
                <a:cs typeface="+mj-cs"/>
              </a:rPr>
              <a:t>أهمية دراسة سياسات التعليم</a:t>
            </a:r>
            <a:endParaRPr lang="en-US" sz="3200" dirty="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59" y="2323146"/>
            <a:ext cx="10324363" cy="3253968"/>
          </a:xfrm>
          <a:prstGeom prst="rect">
            <a:avLst/>
          </a:prstGeom>
          <a:noFill/>
        </p:spPr>
        <p:txBody>
          <a:bodyPr wrap="square" rtlCol="0">
            <a:spAutoFit/>
          </a:bodyPr>
          <a:lstStyle/>
          <a:p>
            <a:pPr marL="0" marR="0" algn="just" rtl="1">
              <a:lnSpc>
                <a:spcPct val="107000"/>
              </a:lnSpc>
              <a:spcBef>
                <a:spcPts val="0"/>
              </a:spcBef>
              <a:spcAft>
                <a:spcPts val="800"/>
              </a:spcAft>
            </a:pPr>
            <a:r>
              <a:rPr lang="ar-SA" sz="3200" dirty="0">
                <a:effectLst/>
                <a:latin typeface="Calibri" panose="020F0502020204030204" pitchFamily="34" charset="0"/>
                <a:ea typeface="Calibri" panose="020F0502020204030204" pitchFamily="34" charset="0"/>
                <a:cs typeface="Simplified Arabic" panose="02020603050405020304" pitchFamily="18" charset="-78"/>
              </a:rPr>
              <a:t>ومن هنا نلاحظ أهمية السياسات التربوية في توجيه وتنظيم العملية التعليمية التعلمية، والتأكد من انضباطها وانبثاقها من فلسفة الدولة التي تشتق من فلسفة المجتمع وقيمه ثقافته، فهي التي ستحقق الأهداف المرجوة التي ستقود تنمية المجتمع وتحقيق رفاهه من خلال تجويد خريجي التعليم وتنمية مهاراتهم وربطها بتلبية حاجات سوق العمل رأس المال البشري القائم على الاقتصاد المعرفي والتنافسية.</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2000" advTm="201087"/>
    </mc:Choice>
    <mc:Fallback xmlns="">
      <p:transition spd="slow" advTm="201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922520" y="1333013"/>
            <a:ext cx="2700908" cy="707886"/>
          </a:xfrm>
          <a:prstGeom prst="rect">
            <a:avLst/>
          </a:prstGeom>
          <a:noFill/>
        </p:spPr>
        <p:txBody>
          <a:bodyPr wrap="square" rtlCol="0">
            <a:spAutoFit/>
          </a:bodyPr>
          <a:lstStyle/>
          <a:p>
            <a:r>
              <a:rPr lang="ar-JO" sz="3200" dirty="0">
                <a:latin typeface="Arabic Typesetting" panose="03020402040406030203" pitchFamily="66" charset="-78"/>
                <a:cs typeface="+mj-cs"/>
              </a:rPr>
              <a:t>وصف</a:t>
            </a:r>
            <a:r>
              <a:rPr lang="ar-JO" sz="4000" dirty="0">
                <a:latin typeface="Arabic Typesetting" panose="03020402040406030203" pitchFamily="66" charset="-78"/>
                <a:cs typeface="+mj-cs"/>
              </a:rPr>
              <a:t> </a:t>
            </a:r>
            <a:r>
              <a:rPr lang="ar-JO" sz="3200" dirty="0">
                <a:cs typeface="+mj-cs"/>
              </a:rPr>
              <a:t>المادة</a:t>
            </a:r>
            <a:endParaRPr lang="en-US" sz="3200" dirty="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2985433"/>
          </a:xfrm>
          <a:prstGeom prst="rect">
            <a:avLst/>
          </a:prstGeom>
          <a:noFill/>
        </p:spPr>
        <p:txBody>
          <a:bodyPr wrap="square" rtlCol="0">
            <a:spAutoFit/>
          </a:bodyPr>
          <a:lstStyle/>
          <a:p>
            <a:pPr algn="r">
              <a:lnSpc>
                <a:spcPct val="150000"/>
              </a:lnSpc>
            </a:pPr>
            <a:r>
              <a:rPr lang="ar-JO" sz="3200" dirty="0">
                <a:effectLst/>
                <a:ea typeface="Times New Roman" panose="02020603050405020304" pitchFamily="18" charset="0"/>
                <a:cs typeface="Simplified Arabic" panose="02020603050405020304" pitchFamily="18" charset="-78"/>
              </a:rPr>
              <a:t>   </a:t>
            </a:r>
            <a:r>
              <a:rPr lang="ar-SA" sz="3200" dirty="0">
                <a:effectLst/>
                <a:ea typeface="Times New Roman" panose="02020603050405020304" pitchFamily="18" charset="0"/>
                <a:cs typeface="Simplified Arabic" panose="02020603050405020304" pitchFamily="18" charset="-78"/>
              </a:rPr>
              <a:t>تهدف هذه المادة إلى تعريف الدارسين بمفهوم السياسات التربوية، والأهداف والاستراتيجيات، وعملية صنع السياسات، والتربية والسياسة، والسياسة التربوية والتخطيط التربوي، والسياسات التربوية بشكل عام وفي بعض البلدان العربية بشكل خاص.</a:t>
            </a:r>
            <a:endParaRPr lang="en-US" sz="3200" dirty="0"/>
          </a:p>
        </p:txBody>
      </p:sp>
      <p:pic>
        <p:nvPicPr>
          <p:cNvPr id="3" name="Picture 2">
            <a:extLst>
              <a:ext uri="{FF2B5EF4-FFF2-40B4-BE49-F238E27FC236}">
                <a16:creationId xmlns:a16="http://schemas.microsoft.com/office/drawing/2014/main" id="{A3B09A98-A29F-F0EC-0EC7-2B42D19932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745279"/>
            <a:ext cx="2962275" cy="1543050"/>
          </a:xfrm>
          <a:prstGeom prst="rect">
            <a:avLst/>
          </a:prstGeom>
        </p:spPr>
      </p:pic>
      <p:sp>
        <p:nvSpPr>
          <p:cNvPr id="4" name="TextBox 3">
            <a:extLst>
              <a:ext uri="{FF2B5EF4-FFF2-40B4-BE49-F238E27FC236}">
                <a16:creationId xmlns:a16="http://schemas.microsoft.com/office/drawing/2014/main" id="{07464D7E-1436-C33C-AAB4-DBE9BD36466E}"/>
              </a:ext>
            </a:extLst>
          </p:cNvPr>
          <p:cNvSpPr txBox="1"/>
          <p:nvPr/>
        </p:nvSpPr>
        <p:spPr>
          <a:xfrm>
            <a:off x="449580" y="6004849"/>
            <a:ext cx="625793" cy="369332"/>
          </a:xfrm>
          <a:prstGeom prst="rect">
            <a:avLst/>
          </a:prstGeom>
          <a:solidFill>
            <a:schemeClr val="tx1"/>
          </a:solidFill>
        </p:spPr>
        <p:txBody>
          <a:bodyPr wrap="square" rtlCol="0">
            <a:spAutoFit/>
          </a:bodyPr>
          <a:lstStyle/>
          <a:p>
            <a:endParaRPr lang="en-US" dirty="0"/>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67213"/>
    </mc:Choice>
    <mc:Fallback xmlns="">
      <p:transition spd="slow" advTm="67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922520" y="1333013"/>
            <a:ext cx="2700908" cy="584775"/>
          </a:xfrm>
          <a:prstGeom prst="rect">
            <a:avLst/>
          </a:prstGeom>
          <a:noFill/>
        </p:spPr>
        <p:txBody>
          <a:bodyPr wrap="square" rtlCol="0">
            <a:spAutoFit/>
          </a:bodyPr>
          <a:lstStyle/>
          <a:p>
            <a:r>
              <a:rPr lang="ar-JO" sz="3200" dirty="0">
                <a:latin typeface="Arabic Typesetting" panose="03020402040406030203" pitchFamily="66" charset="-78"/>
                <a:cs typeface="+mj-cs"/>
              </a:rPr>
              <a:t>الأهداف</a:t>
            </a:r>
            <a:endParaRPr lang="en-US" sz="3200" dirty="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2934650"/>
          </a:xfrm>
          <a:prstGeom prst="rect">
            <a:avLst/>
          </a:prstGeom>
          <a:noFill/>
        </p:spPr>
        <p:txBody>
          <a:bodyPr wrap="square" rtlCol="0">
            <a:spAutoFit/>
          </a:bodyPr>
          <a:lstStyle/>
          <a:p>
            <a:pPr marL="0" marR="0" algn="just" rtl="1">
              <a:lnSpc>
                <a:spcPct val="115000"/>
              </a:lnSpc>
              <a:spcBef>
                <a:spcPts val="0"/>
              </a:spcBef>
              <a:spcAft>
                <a:spcPts val="0"/>
              </a:spcAft>
            </a:pPr>
            <a:r>
              <a:rPr lang="ar-SA" sz="2400" dirty="0">
                <a:effectLst/>
                <a:latin typeface="Arial" panose="020B0604020202020204" pitchFamily="34" charset="0"/>
                <a:ea typeface="Times New Roman" panose="02020603050405020304" pitchFamily="18" charset="0"/>
                <a:cs typeface="Simplified Arabic" panose="02020603050405020304" pitchFamily="18" charset="-78"/>
              </a:rPr>
              <a:t>يتوقع من الطالب بعد الانتهاء من دراسة هذا المساق أن يكون قادراً على تحقيق الأهداف </a:t>
            </a:r>
            <a:r>
              <a:rPr lang="ar-JO" sz="2400" dirty="0">
                <a:effectLst/>
                <a:latin typeface="Arial" panose="020B0604020202020204" pitchFamily="34" charset="0"/>
                <a:ea typeface="Times New Roman" panose="02020603050405020304" pitchFamily="18" charset="0"/>
                <a:cs typeface="Simplified Arabic" panose="02020603050405020304" pitchFamily="18" charset="-78"/>
              </a:rPr>
              <a:t>الآتية</a:t>
            </a:r>
            <a:r>
              <a:rPr lang="ar-SA" sz="2400" dirty="0">
                <a:effectLst/>
                <a:latin typeface="Arial" panose="020B0604020202020204" pitchFamily="34" charset="0"/>
                <a:ea typeface="Times New Roman" panose="02020603050405020304" pitchFamily="18" charset="0"/>
                <a:cs typeface="Simplified Arabic" panose="02020603050405020304" pitchFamily="18" charset="-78"/>
              </a:rPr>
              <a:t>: </a:t>
            </a:r>
            <a:endParaRPr lang="ar-JO" sz="2400" dirty="0">
              <a:effectLst/>
              <a:latin typeface="Arial" panose="020B0604020202020204" pitchFamily="34" charset="0"/>
              <a:ea typeface="Times New Roman" panose="02020603050405020304" pitchFamily="18" charset="0"/>
              <a:cs typeface="Simplified Arabic" panose="02020603050405020304" pitchFamily="18" charset="-78"/>
            </a:endParaRPr>
          </a:p>
          <a:p>
            <a:pPr marL="0" marR="0" algn="just" rtl="1">
              <a:lnSpc>
                <a:spcPct val="115000"/>
              </a:lnSpc>
              <a:spcBef>
                <a:spcPts val="0"/>
              </a:spcBef>
              <a:spcAft>
                <a:spcPts val="0"/>
              </a:spcAft>
            </a:pP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r" rtl="1">
              <a:lnSpc>
                <a:spcPct val="115000"/>
              </a:lnSpc>
              <a:spcBef>
                <a:spcPts val="0"/>
              </a:spcBef>
              <a:spcAft>
                <a:spcPts val="800"/>
              </a:spcAft>
              <a:buFont typeface="+mj-lt"/>
              <a:buAutoNum type="arabicPeriod"/>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التعرف إلى مفهوم السياسات التعليمية.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التمييز بين أنواع السياسات التعليمية.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التعرف إلى أسس التخطيط للسياسات التعليمية.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التعرف إلى معالم السياسات التربوية في الوطن العربي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88BDC2F-E535-B706-6AFF-FDF399B9EB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810734"/>
            <a:ext cx="3105150" cy="1476375"/>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2000" advTm="86696"/>
    </mc:Choice>
    <mc:Fallback xmlns="">
      <p:transition spd="slow" advTm="866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794760" y="1333013"/>
            <a:ext cx="3828668" cy="584775"/>
          </a:xfrm>
          <a:prstGeom prst="rect">
            <a:avLst/>
          </a:prstGeom>
          <a:noFill/>
        </p:spPr>
        <p:txBody>
          <a:bodyPr wrap="square" rtlCol="0">
            <a:spAutoFit/>
          </a:bodyPr>
          <a:lstStyle/>
          <a:p>
            <a:r>
              <a:rPr lang="ar-JO" sz="3200" dirty="0">
                <a:latin typeface="Arabic Typesetting" panose="03020402040406030203" pitchFamily="66" charset="-78"/>
                <a:cs typeface="+mj-cs"/>
              </a:rPr>
              <a:t>النتاجات ومخرجات التعلم</a:t>
            </a:r>
            <a:endParaRPr lang="en-US" sz="3200" dirty="0">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3344505"/>
          </a:xfrm>
          <a:prstGeom prst="rect">
            <a:avLst/>
          </a:prstGeom>
          <a:noFill/>
        </p:spPr>
        <p:txBody>
          <a:bodyPr wrap="square" rtlCol="0">
            <a:spAutoFit/>
          </a:bodyPr>
          <a:lstStyle/>
          <a:p>
            <a:pPr marR="0" lvl="0" algn="just" rtl="1">
              <a:lnSpc>
                <a:spcPct val="115000"/>
              </a:lnSpc>
              <a:spcBef>
                <a:spcPts val="0"/>
              </a:spcBef>
              <a:spcAft>
                <a:spcPts val="800"/>
              </a:spcAft>
            </a:pPr>
            <a:r>
              <a:rPr lang="ar-JO" sz="2400" dirty="0">
                <a:effectLst/>
                <a:latin typeface="Calibri" panose="020F0502020204030204" pitchFamily="34" charset="0"/>
                <a:ea typeface="Calibri" panose="020F0502020204030204" pitchFamily="34" charset="0"/>
                <a:cs typeface="Simplified Arabic" panose="02020603050405020304" pitchFamily="18" charset="-78"/>
              </a:rPr>
              <a:t>1.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التعرف على السياسة التربوية والمفاهيم المتعلقة بها وأهميتها في العملية التربوية.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Bef>
                <a:spcPts val="0"/>
              </a:spcBef>
              <a:spcAft>
                <a:spcPts val="800"/>
              </a:spcAft>
              <a:buFont typeface="+mj-lt"/>
              <a:buAutoNum type="arabicPeriod" startAt="2"/>
            </a:pPr>
            <a:r>
              <a:rPr lang="ar-SA" sz="2400" dirty="0">
                <a:effectLst/>
                <a:latin typeface="Calibri" panose="020F0502020204030204" pitchFamily="34" charset="0"/>
                <a:ea typeface="Calibri" panose="020F0502020204030204" pitchFamily="34" charset="0"/>
                <a:cs typeface="Simplified Arabic" panose="02020603050405020304" pitchFamily="18" charset="-78"/>
              </a:rPr>
              <a:t>فهم الأنظمة المحيطة التي تؤثر على تقدم النظم التعليمية.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Bef>
                <a:spcPts val="0"/>
              </a:spcBef>
              <a:spcAft>
                <a:spcPts val="800"/>
              </a:spcAft>
              <a:buFont typeface="+mj-lt"/>
              <a:buAutoNum type="arabicPeriod" startAt="2"/>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التمكن من استخدام أسس التخطيط للسياسة التربوية ومتطلبات تنفيذها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Bef>
                <a:spcPts val="0"/>
              </a:spcBef>
              <a:spcAft>
                <a:spcPts val="800"/>
              </a:spcAft>
              <a:buFont typeface="+mj-lt"/>
              <a:buAutoNum type="arabicPeriod" startAt="2"/>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التحليل والقدرة على تقييم السياسة التربوية المطبقة في مختلف الدول.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15000"/>
              </a:lnSpc>
              <a:spcBef>
                <a:spcPts val="0"/>
              </a:spcBef>
              <a:spcAft>
                <a:spcPts val="800"/>
              </a:spcAft>
              <a:buFont typeface="+mj-lt"/>
              <a:buAutoNum type="arabicPeriod" startAt="2"/>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الاطلاع على الاتجاهات الحديثة في تقويم السياسة التربوية.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a:r>
              <a:rPr lang="ar-JO" sz="2400" dirty="0">
                <a:effectLst/>
                <a:ea typeface="Times New Roman" panose="02020603050405020304" pitchFamily="18" charset="0"/>
                <a:cs typeface="Simplified Arabic" panose="02020603050405020304" pitchFamily="18" charset="-78"/>
              </a:rPr>
              <a:t>6. </a:t>
            </a:r>
            <a:r>
              <a:rPr lang="ar-SA" sz="2400" dirty="0">
                <a:effectLst/>
                <a:ea typeface="Times New Roman" panose="02020603050405020304" pitchFamily="18" charset="0"/>
                <a:cs typeface="Simplified Arabic" panose="02020603050405020304" pitchFamily="18" charset="-78"/>
              </a:rPr>
              <a:t>استشراف السياسة التربوية في القرن الحادي والعشرين.</a:t>
            </a:r>
            <a:r>
              <a:rPr lang="ar-SA" sz="4000" dirty="0">
                <a:effectLst/>
                <a:ea typeface="Times New Roman" panose="02020603050405020304" pitchFamily="18" charset="0"/>
                <a:cs typeface="Simplified Arabic" panose="02020603050405020304" pitchFamily="18" charset="-78"/>
              </a:rPr>
              <a:t>.</a:t>
            </a:r>
            <a:endParaRPr lang="en-US" sz="4000" dirty="0"/>
          </a:p>
        </p:txBody>
      </p:sp>
    </p:spTree>
    <p:extLst>
      <p:ext uri="{BB962C8B-B14F-4D97-AF65-F5344CB8AC3E}">
        <p14:creationId xmlns:p14="http://schemas.microsoft.com/office/powerpoint/2010/main" val="229287307"/>
      </p:ext>
    </p:extLst>
  </p:cSld>
  <p:clrMapOvr>
    <a:masterClrMapping/>
  </p:clrMapOvr>
  <mc:AlternateContent xmlns:mc="http://schemas.openxmlformats.org/markup-compatibility/2006" xmlns:p14="http://schemas.microsoft.com/office/powerpoint/2010/main">
    <mc:Choice Requires="p14">
      <p:transition spd="slow" p14:dur="2000" advTm="189797"/>
    </mc:Choice>
    <mc:Fallback xmlns="">
      <p:transition spd="slow" advTm="1897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794759" y="1333013"/>
            <a:ext cx="4538079" cy="503215"/>
          </a:xfrm>
          <a:prstGeom prst="rect">
            <a:avLst/>
          </a:prstGeom>
          <a:noFill/>
        </p:spPr>
        <p:txBody>
          <a:bodyPr wrap="square" rtlCol="0">
            <a:spAutoFit/>
          </a:bodyPr>
          <a:lstStyle/>
          <a:p>
            <a:pPr marL="342900" marR="0" lvl="0" indent="-342900" algn="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400" b="1" dirty="0">
                <a:effectLst/>
                <a:latin typeface="Arial" panose="020B0604020202020204" pitchFamily="34" charset="0"/>
                <a:ea typeface="Times New Roman" panose="02020603050405020304" pitchFamily="18" charset="0"/>
                <a:cs typeface="Simplified Arabic" panose="02020603050405020304" pitchFamily="18" charset="-78"/>
              </a:rPr>
              <a:t>النشاطات</a:t>
            </a:r>
            <a:r>
              <a:rPr lang="ar-SA" sz="2400" b="1" dirty="0">
                <a:effectLst/>
                <a:latin typeface="Arial" panose="020B0604020202020204" pitchFamily="34" charset="0"/>
                <a:ea typeface="Times New Roman" panose="02020603050405020304" pitchFamily="18" charset="0"/>
                <a:cs typeface="Simplified Arabic" panose="02020603050405020304" pitchFamily="18" charset="-78"/>
              </a:rPr>
              <a:t> والاستراتيجيات التدريسية</a:t>
            </a:r>
            <a:endParaRPr lang="en-US" sz="2400" b="1" dirty="0">
              <a:effectLst/>
              <a:latin typeface="Arial" panose="020B0604020202020204" pitchFamily="34" charset="0"/>
              <a:ea typeface="Times New Roman" panose="02020603050405020304" pitchFamily="18" charset="0"/>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2709460"/>
          </a:xfrm>
          <a:prstGeom prst="rect">
            <a:avLst/>
          </a:prstGeom>
          <a:noFill/>
        </p:spPr>
        <p:txBody>
          <a:bodyPr wrap="square" rtlCol="0">
            <a:spAutoFit/>
          </a:bodyPr>
          <a:lstStyle/>
          <a:p>
            <a:pPr marL="0" marR="0" algn="just" rtl="1">
              <a:lnSpc>
                <a:spcPct val="115000"/>
              </a:lnSpc>
              <a:spcBef>
                <a:spcPts val="200"/>
              </a:spcBef>
              <a:spcAft>
                <a:spcPts val="200"/>
              </a:spcAft>
              <a:tabLst>
                <a:tab pos="365760" algn="l"/>
                <a:tab pos="731520" algn="l"/>
                <a:tab pos="1097280" algn="l"/>
                <a:tab pos="1463040" algn="l"/>
                <a:tab pos="3036570" algn="l"/>
              </a:tabLst>
            </a:pPr>
            <a:r>
              <a:rPr lang="ar-JO" sz="24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dirty="0">
                <a:effectLst/>
                <a:latin typeface="Simplified Arabic" panose="02020603050405020304" pitchFamily="18" charset="-78"/>
                <a:ea typeface="Times New Roman" panose="02020603050405020304" pitchFamily="18" charset="0"/>
                <a:cs typeface="Simplified Arabic" panose="02020603050405020304" pitchFamily="18" charset="-78"/>
              </a:rPr>
              <a:t>يتم تحقيق نتاجات التعلم المستهدفة من خلال النشاطات والاستراتيجيات التدريسية التالية:</a:t>
            </a:r>
          </a:p>
          <a:p>
            <a:pPr marL="0" marR="0" algn="just" rtl="1">
              <a:lnSpc>
                <a:spcPct val="115000"/>
              </a:lnSpc>
              <a:spcBef>
                <a:spcPts val="200"/>
              </a:spcBef>
              <a:spcAft>
                <a:spcPts val="200"/>
              </a:spcAft>
              <a:tabLst>
                <a:tab pos="365760" algn="l"/>
                <a:tab pos="731520" algn="l"/>
                <a:tab pos="1097280" algn="l"/>
                <a:tab pos="1463040" algn="l"/>
                <a:tab pos="3036570" algn="l"/>
              </a:tabLst>
            </a:pPr>
            <a:endParaRPr lang="en-US"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0" marR="0" algn="just" rtl="1">
              <a:lnSpc>
                <a:spcPct val="115000"/>
              </a:lnSpc>
              <a:spcBef>
                <a:spcPts val="200"/>
              </a:spcBef>
              <a:spcAft>
                <a:spcPts val="200"/>
              </a:spcAft>
              <a:tabLst>
                <a:tab pos="365760" algn="l"/>
                <a:tab pos="731520" algn="l"/>
                <a:tab pos="1097280" algn="l"/>
                <a:tab pos="1463040" algn="l"/>
                <a:tab pos="3036570" algn="l"/>
              </a:tabLst>
            </a:pPr>
            <a:r>
              <a:rPr lang="ar-JO" sz="2400" dirty="0">
                <a:effectLst/>
                <a:latin typeface="Simplified Arabic" panose="02020603050405020304" pitchFamily="18" charset="-78"/>
                <a:ea typeface="Times New Roman" panose="02020603050405020304" pitchFamily="18" charset="0"/>
                <a:cs typeface="Simplified Arabic" panose="02020603050405020304" pitchFamily="18" charset="-78"/>
              </a:rPr>
              <a:t>1- المحاضرات. </a:t>
            </a:r>
            <a:endParaRPr lang="en-US"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R="0" algn="just" rtl="1">
              <a:lnSpc>
                <a:spcPct val="115000"/>
              </a:lnSpc>
              <a:spcBef>
                <a:spcPts val="200"/>
              </a:spcBef>
              <a:spcAft>
                <a:spcPts val="200"/>
              </a:spcAft>
              <a:tabLst>
                <a:tab pos="365760" algn="l"/>
                <a:tab pos="731520" algn="l"/>
                <a:tab pos="1097280" algn="l"/>
                <a:tab pos="1463040" algn="l"/>
                <a:tab pos="3036570" algn="l"/>
              </a:tabLst>
            </a:pPr>
            <a:r>
              <a:rPr lang="ar-JO" sz="2400" dirty="0">
                <a:latin typeface="Simplified Arabic" panose="02020603050405020304" pitchFamily="18" charset="-78"/>
                <a:cs typeface="Simplified Arabic" panose="02020603050405020304" pitchFamily="18" charset="-78"/>
              </a:rPr>
              <a:t>2- اختبارات قصيرة. </a:t>
            </a:r>
            <a:endParaRPr lang="en-US" sz="2400" dirty="0">
              <a:latin typeface="Simplified Arabic" panose="02020603050405020304" pitchFamily="18" charset="-78"/>
              <a:cs typeface="Simplified Arabic" panose="02020603050405020304" pitchFamily="18" charset="-78"/>
            </a:endParaRPr>
          </a:p>
          <a:p>
            <a:pPr algn="r"/>
            <a:r>
              <a:rPr lang="ar-JO" sz="2400" dirty="0">
                <a:latin typeface="Simplified Arabic" panose="02020603050405020304" pitchFamily="18" charset="-78"/>
                <a:cs typeface="Simplified Arabic" panose="02020603050405020304" pitchFamily="18" charset="-78"/>
              </a:rPr>
              <a:t>3- </a:t>
            </a:r>
            <a:r>
              <a:rPr lang="ar-SA" sz="2400" dirty="0">
                <a:latin typeface="Simplified Arabic" panose="02020603050405020304" pitchFamily="18" charset="-78"/>
                <a:cs typeface="Simplified Arabic" panose="02020603050405020304" pitchFamily="18" charset="-78"/>
              </a:rPr>
              <a:t>الامتحان النهائي.</a:t>
            </a:r>
            <a:endParaRPr lang="ar-JO" sz="2400" dirty="0">
              <a:latin typeface="Simplified Arabic" panose="02020603050405020304" pitchFamily="18" charset="-78"/>
              <a:cs typeface="Simplified Arabic" panose="02020603050405020304" pitchFamily="18" charset="-78"/>
            </a:endParaRPr>
          </a:p>
          <a:p>
            <a:pPr algn="r"/>
            <a:r>
              <a:rPr lang="ar-JO" sz="2400" dirty="0">
                <a:latin typeface="Simplified Arabic" panose="02020603050405020304" pitchFamily="18" charset="-78"/>
                <a:cs typeface="Simplified Arabic" panose="02020603050405020304" pitchFamily="18" charset="-78"/>
              </a:rPr>
              <a:t>4-الحلقات النقاشية</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p:txBody>
      </p:sp>
      <p:pic>
        <p:nvPicPr>
          <p:cNvPr id="3" name="Picture 2">
            <a:extLst>
              <a:ext uri="{FF2B5EF4-FFF2-40B4-BE49-F238E27FC236}">
                <a16:creationId xmlns:a16="http://schemas.microsoft.com/office/drawing/2014/main" id="{6EA6ED5C-82B3-A409-CC02-07A9FF4846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406455"/>
            <a:ext cx="2873507" cy="1847850"/>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2000" advTm="92302"/>
    </mc:Choice>
    <mc:Fallback xmlns="">
      <p:transition spd="slow" advTm="923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522245993"/>
              </p:ext>
            </p:extLst>
          </p:nvPr>
        </p:nvGraphicFramePr>
        <p:xfrm>
          <a:off x="2176847" y="2158764"/>
          <a:ext cx="7785920" cy="377336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التطورات التاريخية والحديثة والمنهجية للسياسات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2000" advTm="123119"/>
    </mc:Choice>
    <mc:Fallback xmlns="">
      <p:transition spd="slow" advTm="123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الأولى</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724607" y="2843680"/>
            <a:ext cx="5509047" cy="769441"/>
          </a:xfrm>
          <a:prstGeom prst="rect">
            <a:avLst/>
          </a:prstGeom>
          <a:noFill/>
        </p:spPr>
        <p:txBody>
          <a:bodyPr wrap="square" rtlCol="0">
            <a:spAutoFit/>
          </a:bodyPr>
          <a:lstStyle/>
          <a:p>
            <a:r>
              <a:rPr lang="ar-JO" sz="4400" dirty="0">
                <a:effectLst/>
                <a:ea typeface="Times New Roman" panose="02020603050405020304" pitchFamily="18" charset="0"/>
                <a:cs typeface="Simplified Arabic" panose="02020603050405020304" pitchFamily="18" charset="-78"/>
              </a:rPr>
              <a:t>مفهوم السياسات التعليمية </a:t>
            </a:r>
            <a:endParaRPr lang="en-US" sz="66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2000" advTm="94598"/>
    </mc:Choice>
    <mc:Fallback xmlns="">
      <p:transition spd="slow" advTm="945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الأولى</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168271" y="1900881"/>
            <a:ext cx="6305973" cy="3970318"/>
          </a:xfrm>
          <a:prstGeom prst="rect">
            <a:avLst/>
          </a:prstGeom>
          <a:noFill/>
        </p:spPr>
        <p:txBody>
          <a:bodyPr wrap="square" rtlCol="0">
            <a:spAutoFit/>
          </a:bodyPr>
          <a:lstStyle/>
          <a:p>
            <a:pPr algn="r"/>
            <a:r>
              <a:rPr lang="ar-JO" sz="3600" dirty="0">
                <a:effectLst/>
                <a:ea typeface="Times New Roman" panose="02020603050405020304" pitchFamily="18" charset="0"/>
                <a:cs typeface="Simplified Arabic" panose="02020603050405020304" pitchFamily="18" charset="-78"/>
              </a:rPr>
              <a:t>مفهوم السياسات التعليمية</a:t>
            </a:r>
            <a:endParaRPr lang="en-US" sz="3600" dirty="0">
              <a:effectLst/>
              <a:ea typeface="Times New Roman" panose="02020603050405020304" pitchFamily="18" charset="0"/>
              <a:cs typeface="Simplified Arabic" panose="02020603050405020304" pitchFamily="18" charset="-78"/>
            </a:endParaRPr>
          </a:p>
          <a:p>
            <a:pPr algn="r"/>
            <a:r>
              <a:rPr lang="ar-JO" sz="4000" dirty="0">
                <a:effectLst/>
                <a:ea typeface="Times New Roman" panose="02020603050405020304" pitchFamily="18" charset="0"/>
                <a:cs typeface="Simplified Arabic" panose="02020603050405020304" pitchFamily="18" charset="-78"/>
              </a:rPr>
              <a:t> </a:t>
            </a:r>
            <a:r>
              <a:rPr lang="ar-SA" sz="2400" dirty="0">
                <a:effectLst/>
                <a:ea typeface="Calibri" panose="020F0502020204030204" pitchFamily="34" charset="0"/>
                <a:cs typeface="Simplified Arabic" panose="02020603050405020304" pitchFamily="18" charset="-78"/>
              </a:rPr>
              <a:t>وتُعرف السياسات التربوية بأنها </a:t>
            </a:r>
            <a:r>
              <a:rPr lang="ar-JO" sz="2400" dirty="0">
                <a:ea typeface="Calibri" panose="020F0502020204030204" pitchFamily="34" charset="0"/>
                <a:cs typeface="Simplified Arabic" panose="02020603050405020304" pitchFamily="18" charset="-78"/>
              </a:rPr>
              <a:t>عملية</a:t>
            </a:r>
            <a:r>
              <a:rPr lang="ar-SA" sz="2400" dirty="0">
                <a:effectLst/>
                <a:ea typeface="Calibri" panose="020F0502020204030204" pitchFamily="34" charset="0"/>
                <a:cs typeface="Simplified Arabic" panose="02020603050405020304" pitchFamily="18" charset="-78"/>
              </a:rPr>
              <a:t> منظم</a:t>
            </a:r>
            <a:r>
              <a:rPr lang="ar-JO" sz="2400" dirty="0">
                <a:effectLst/>
                <a:ea typeface="Calibri" panose="020F0502020204030204" pitchFamily="34" charset="0"/>
                <a:cs typeface="Simplified Arabic" panose="02020603050405020304" pitchFamily="18" charset="-78"/>
              </a:rPr>
              <a:t>ة</a:t>
            </a:r>
            <a:r>
              <a:rPr lang="ar-SA" sz="2400" dirty="0">
                <a:effectLst/>
                <a:ea typeface="Calibri" panose="020F0502020204030204" pitchFamily="34" charset="0"/>
                <a:cs typeface="Simplified Arabic" panose="02020603050405020304" pitchFamily="18" charset="-78"/>
              </a:rPr>
              <a:t>، </a:t>
            </a:r>
            <a:r>
              <a:rPr lang="ar-JO" sz="2400" dirty="0">
                <a:effectLst/>
                <a:ea typeface="Calibri" panose="020F0502020204030204" pitchFamily="34" charset="0"/>
                <a:cs typeface="Simplified Arabic" panose="02020603050405020304" pitchFamily="18" charset="-78"/>
              </a:rPr>
              <a:t>موجهة</a:t>
            </a:r>
            <a:r>
              <a:rPr lang="ar-SA" sz="2400" dirty="0">
                <a:effectLst/>
                <a:ea typeface="Calibri" panose="020F0502020204030204" pitchFamily="34" charset="0"/>
                <a:cs typeface="Simplified Arabic" panose="02020603050405020304" pitchFamily="18" charset="-78"/>
              </a:rPr>
              <a:t> </a:t>
            </a:r>
            <a:r>
              <a:rPr lang="ar-JO" sz="2400" dirty="0">
                <a:effectLst/>
                <a:ea typeface="Calibri" panose="020F0502020204030204" pitchFamily="34" charset="0"/>
                <a:cs typeface="Simplified Arabic" panose="02020603050405020304" pitchFamily="18" charset="-78"/>
              </a:rPr>
              <a:t>للأ</a:t>
            </a:r>
            <a:r>
              <a:rPr lang="ar-SA" sz="2400" dirty="0">
                <a:effectLst/>
                <a:ea typeface="Calibri" panose="020F0502020204030204" pitchFamily="34" charset="0"/>
                <a:cs typeface="Simplified Arabic" panose="02020603050405020304" pitchFamily="18" charset="-78"/>
              </a:rPr>
              <a:t>نشطة والمشروعات في ميدان التربية والتعليم، التي يراها واضعوا السياسة التربوية بأنها كفيلة بتحقيق الطموحات التي يتطلع المجتمع والأفراد إلى تحقيقها في ضوء الظروف والإمكانيات المتاحة، ويمكن تعريفها  بالأهداف </a:t>
            </a:r>
            <a:r>
              <a:rPr lang="ar-JO" sz="2400" dirty="0">
                <a:effectLst/>
                <a:ea typeface="Calibri" panose="020F0502020204030204" pitchFamily="34" charset="0"/>
                <a:cs typeface="Simplified Arabic" panose="02020603050405020304" pitchFamily="18" charset="-78"/>
              </a:rPr>
              <a:t>والقواعد</a:t>
            </a:r>
            <a:r>
              <a:rPr lang="ar-SA" sz="2400" dirty="0">
                <a:effectLst/>
                <a:ea typeface="Calibri" panose="020F0502020204030204" pitchFamily="34" charset="0"/>
                <a:cs typeface="Simplified Arabic" panose="02020603050405020304" pitchFamily="18" charset="-78"/>
              </a:rPr>
              <a:t> والمبادئ التي يقوم عليها التعليم في أي </a:t>
            </a:r>
            <a:r>
              <a:rPr lang="ar-JO" sz="2400" dirty="0">
                <a:effectLst/>
                <a:ea typeface="Calibri" panose="020F0502020204030204" pitchFamily="34" charset="0"/>
                <a:cs typeface="Simplified Arabic" panose="02020603050405020304" pitchFamily="18" charset="-78"/>
              </a:rPr>
              <a:t>دولة</a:t>
            </a:r>
            <a:r>
              <a:rPr lang="ar-SA" sz="2400" dirty="0">
                <a:effectLst/>
                <a:ea typeface="Calibri" panose="020F0502020204030204" pitchFamily="34" charset="0"/>
                <a:cs typeface="Simplified Arabic" panose="02020603050405020304" pitchFamily="18" charset="-78"/>
              </a:rPr>
              <a:t>، وتحديد إطاره العام، ونظمه المختلفة، أي أنها التنظيم العام الذي تضعه الدولة </a:t>
            </a:r>
            <a:r>
              <a:rPr lang="ar-JO" sz="2400" dirty="0">
                <a:effectLst/>
                <a:ea typeface="Calibri" panose="020F0502020204030204" pitchFamily="34" charset="0"/>
                <a:cs typeface="Simplified Arabic" panose="02020603050405020304" pitchFamily="18" charset="-78"/>
              </a:rPr>
              <a:t>لمتابعة </a:t>
            </a:r>
            <a:r>
              <a:rPr lang="ar-SA" sz="2400" dirty="0">
                <a:effectLst/>
                <a:ea typeface="Calibri" panose="020F0502020204030204" pitchFamily="34" charset="0"/>
                <a:cs typeface="Simplified Arabic" panose="02020603050405020304" pitchFamily="18" charset="-78"/>
              </a:rPr>
              <a:t>التعليم فيها بأجهزته الفنية والإدارية وفق ما تراه من أسس وقواعد </a:t>
            </a:r>
            <a:r>
              <a:rPr lang="ar-JO" sz="2400" dirty="0">
                <a:effectLst/>
                <a:ea typeface="Calibri" panose="020F0502020204030204" pitchFamily="34" charset="0"/>
                <a:cs typeface="Simplified Arabic" panose="02020603050405020304" pitchFamily="18" charset="-78"/>
              </a:rPr>
              <a:t>تضمن تحسين جودة العمل وتحقيق أهدافه.</a:t>
            </a:r>
            <a:endParaRPr lang="en-US" sz="60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1" y="836036"/>
            <a:ext cx="4787900" cy="5451074"/>
          </a:xfrm>
        </p:spPr>
      </p:pic>
    </p:spTree>
    <p:extLst>
      <p:ext uri="{BB962C8B-B14F-4D97-AF65-F5344CB8AC3E}">
        <p14:creationId xmlns:p14="http://schemas.microsoft.com/office/powerpoint/2010/main" val="18596052"/>
      </p:ext>
    </p:extLst>
  </p:cSld>
  <p:clrMapOvr>
    <a:masterClrMapping/>
  </p:clrMapOvr>
  <mc:AlternateContent xmlns:mc="http://schemas.openxmlformats.org/markup-compatibility/2006" xmlns:p14="http://schemas.microsoft.com/office/powerpoint/2010/main">
    <mc:Choice Requires="p14">
      <p:transition spd="slow" p14:dur="2000" advTm="247066"/>
    </mc:Choice>
    <mc:Fallback xmlns="">
      <p:transition spd="slow" advTm="2470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الثانية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724607" y="2843680"/>
            <a:ext cx="5509047" cy="646331"/>
          </a:xfrm>
          <a:prstGeom prst="rect">
            <a:avLst/>
          </a:prstGeom>
          <a:noFill/>
        </p:spPr>
        <p:txBody>
          <a:bodyPr wrap="square" rtlCol="0">
            <a:spAutoFit/>
          </a:bodyPr>
          <a:lstStyle/>
          <a:p>
            <a:r>
              <a:rPr lang="ar-JO" sz="3600" dirty="0">
                <a:effectLst/>
                <a:ea typeface="Times New Roman" panose="02020603050405020304" pitchFamily="18" charset="0"/>
                <a:cs typeface="Simplified Arabic" panose="02020603050405020304" pitchFamily="18" charset="-78"/>
              </a:rPr>
              <a:t>خصائص السياسات التعليمية وأنواعها</a:t>
            </a:r>
            <a:endParaRPr lang="en-US" sz="115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404910855"/>
      </p:ext>
    </p:extLst>
  </p:cSld>
  <p:clrMapOvr>
    <a:masterClrMapping/>
  </p:clrMapOvr>
  <mc:AlternateContent xmlns:mc="http://schemas.openxmlformats.org/markup-compatibility/2006" xmlns:p14="http://schemas.microsoft.com/office/powerpoint/2010/main">
    <mc:Choice Requires="p14">
      <p:transition spd="slow" p14:dur="2000" advTm="64003"/>
    </mc:Choice>
    <mc:Fallback xmlns="">
      <p:transition spd="slow" advTm="640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الثانية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89312" y="1932880"/>
            <a:ext cx="7195826" cy="4863896"/>
          </a:xfrm>
          <a:prstGeom prst="rect">
            <a:avLst/>
          </a:prstGeom>
          <a:noFill/>
        </p:spPr>
        <p:txBody>
          <a:bodyPr wrap="square" rtlCol="0">
            <a:spAutoFit/>
          </a:bodyPr>
          <a:lstStyle/>
          <a:p>
            <a:pPr algn="r"/>
            <a:r>
              <a:rPr lang="ar-JO" sz="3600" dirty="0">
                <a:effectLst/>
                <a:ea typeface="Times New Roman" panose="02020603050405020304" pitchFamily="18" charset="0"/>
                <a:cs typeface="Simplified Arabic" panose="02020603050405020304" pitchFamily="18" charset="-78"/>
              </a:rPr>
              <a:t>خصائص السياسات التعليمية</a:t>
            </a:r>
          </a:p>
          <a:p>
            <a:pPr marL="342900" marR="0" lvl="0" indent="-342900" algn="just" rtl="1">
              <a:lnSpc>
                <a:spcPct val="107000"/>
              </a:lnSpc>
              <a:spcBef>
                <a:spcPts val="0"/>
              </a:spcBef>
              <a:spcAft>
                <a:spcPts val="0"/>
              </a:spcAft>
              <a:buFont typeface="Simplified Arabic" panose="02020603050405020304" pitchFamily="18" charset="-78"/>
              <a:buChar char="-"/>
            </a:pPr>
            <a:r>
              <a:rPr lang="ar-SA" sz="2000" b="1" dirty="0">
                <a:effectLst/>
                <a:latin typeface="Calibri" panose="020F0502020204030204" pitchFamily="34" charset="0"/>
                <a:ea typeface="Calibri" panose="020F0502020204030204" pitchFamily="34" charset="0"/>
                <a:cs typeface="Simplified Arabic" panose="02020603050405020304" pitchFamily="18" charset="-78"/>
              </a:rPr>
              <a:t>أنها ذات طبيعة توجيهية، وليست تفصيلية، فالسياسات التربوية في حد ذاتها لا تشتمل على تفصيلات لحل كل المشكلات الموجودة في الواقع،</a:t>
            </a:r>
            <a:r>
              <a:rPr lang="en-US" sz="2000" b="1"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implified Arabic" panose="02020603050405020304" pitchFamily="18" charset="-78"/>
              <a:buChar char="-"/>
            </a:pPr>
            <a:r>
              <a:rPr lang="ar-SA" sz="2000" b="1" dirty="0">
                <a:effectLst/>
                <a:latin typeface="Calibri" panose="020F0502020204030204" pitchFamily="34" charset="0"/>
                <a:ea typeface="Calibri" panose="020F0502020204030204" pitchFamily="34" charset="0"/>
                <a:cs typeface="Simplified Arabic" panose="02020603050405020304" pitchFamily="18" charset="-78"/>
              </a:rPr>
              <a:t> ذات طبيعة مستمرة ومتطورة، أي أنها ذات صفة مؤسسة لا تتأثر ولا تتغير بتغير القائمين عليها أو المسؤولين التربويين</a:t>
            </a:r>
            <a:r>
              <a:rPr lang="en-US" sz="2000" b="1"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implified Arabic" panose="02020603050405020304" pitchFamily="18" charset="-78"/>
              <a:buChar char="-"/>
            </a:pPr>
            <a:r>
              <a:rPr lang="ar-SA" sz="2000" b="1" dirty="0">
                <a:effectLst/>
                <a:latin typeface="Calibri" panose="020F0502020204030204" pitchFamily="34" charset="0"/>
                <a:ea typeface="Calibri" panose="020F0502020204030204" pitchFamily="34" charset="0"/>
                <a:cs typeface="Simplified Arabic" panose="02020603050405020304" pitchFamily="18" charset="-78"/>
              </a:rPr>
              <a:t>أنها موضوعية، أي لا تتأثر بالرغبات الشخصية للعاملين أو المسؤولين التربويين</a:t>
            </a:r>
            <a:r>
              <a:rPr lang="ar-JO" sz="2000" b="1" dirty="0">
                <a:effectLst/>
                <a:latin typeface="Calibri" panose="020F0502020204030204" pitchFamily="34" charset="0"/>
                <a:ea typeface="Calibri" panose="020F0502020204030204" pitchFamily="34" charset="0"/>
                <a:cs typeface="Simplified Arabic" panose="02020603050405020304" pitchFamily="18" charset="-78"/>
              </a:rPr>
              <a:t>.</a:t>
            </a:r>
            <a:r>
              <a:rPr lang="en-US" sz="2000" b="1"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implified Arabic" panose="02020603050405020304" pitchFamily="18" charset="-78"/>
              <a:buChar char="-"/>
            </a:pPr>
            <a:r>
              <a:rPr lang="ar-SA" sz="2000" b="1" dirty="0">
                <a:effectLst/>
                <a:latin typeface="Calibri" panose="020F0502020204030204" pitchFamily="34" charset="0"/>
                <a:ea typeface="Calibri" panose="020F0502020204030204" pitchFamily="34" charset="0"/>
                <a:cs typeface="Simplified Arabic" panose="02020603050405020304" pitchFamily="18" charset="-78"/>
              </a:rPr>
              <a:t> ذات طبيعة قابلة للتغير والمرونة، فهي ليست قوالب فكرية جامدة وإنما قابلة للتعديل والتغيير لتواكب التطور والتغيرات التي تطرأ وتواجه المجتمع</a:t>
            </a:r>
            <a:r>
              <a:rPr lang="en-US" sz="2000" b="1"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Simplified Arabic" panose="02020603050405020304" pitchFamily="18" charset="-78"/>
              <a:buChar char="-"/>
            </a:pPr>
            <a:r>
              <a:rPr lang="ar-SA" sz="2000" b="1" dirty="0">
                <a:effectLst/>
                <a:latin typeface="Calibri" panose="020F0502020204030204" pitchFamily="34" charset="0"/>
                <a:ea typeface="Calibri" panose="020F0502020204030204" pitchFamily="34" charset="0"/>
                <a:cs typeface="Simplified Arabic" panose="02020603050405020304" pitchFamily="18" charset="-78"/>
              </a:rPr>
              <a:t>هي انعكاس للواقع الاجتماعي الذي توجد فيه، إذ تستمد من معطيات المجتمع الذي وجدت من أجله، وتترجم أهدافه إلى واقع، وتتقيد بالمعايير الاجتماعية التي يفرضها، وتحقق أهداف ذلك المجتمع</a:t>
            </a:r>
            <a:r>
              <a:rPr lang="en-US" sz="1800" dirty="0">
                <a:effectLst/>
                <a:latin typeface="Simplified Arabic" panose="02020603050405020304" pitchFamily="18" charset="-78"/>
                <a:ea typeface="Calibri" panose="020F0502020204030204" pitchFamily="34"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r"/>
            <a:endParaRPr lang="en-US" sz="32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025359" y="90032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1" y="836036"/>
            <a:ext cx="4136924" cy="5451074"/>
          </a:xfr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2000" advTm="342573"/>
    </mc:Choice>
    <mc:Fallback xmlns="">
      <p:transition spd="slow" advTm="342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الثالثة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724607" y="2843680"/>
            <a:ext cx="5509047" cy="1077218"/>
          </a:xfrm>
          <a:prstGeom prst="rect">
            <a:avLst/>
          </a:prstGeom>
          <a:noFill/>
        </p:spPr>
        <p:txBody>
          <a:bodyPr wrap="square" rtlCol="0">
            <a:spAutoFit/>
          </a:bodyPr>
          <a:lstStyle/>
          <a:p>
            <a:pPr algn="ctr"/>
            <a:r>
              <a:rPr lang="ar-JO" sz="3200" dirty="0">
                <a:effectLst/>
                <a:ea typeface="Times New Roman" panose="02020603050405020304" pitchFamily="18" charset="0"/>
                <a:cs typeface="Simplified Arabic" panose="02020603050405020304" pitchFamily="18" charset="-78"/>
              </a:rPr>
              <a:t>التطورات التاريخية والحديثة والمنهجية للسياسات التعليمية</a:t>
            </a:r>
            <a:endParaRPr lang="en-US" sz="239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3261445382"/>
      </p:ext>
    </p:extLst>
  </p:cSld>
  <p:clrMapOvr>
    <a:masterClrMapping/>
  </p:clrMapOvr>
  <mc:AlternateContent xmlns:mc="http://schemas.openxmlformats.org/markup-compatibility/2006" xmlns:p14="http://schemas.microsoft.com/office/powerpoint/2010/main">
    <mc:Choice Requires="p14">
      <p:transition spd="slow" p14:dur="2000" advTm="86848"/>
    </mc:Choice>
    <mc:Fallback xmlns="">
      <p:transition spd="slow" advTm="86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الثالثة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168272" y="1650993"/>
            <a:ext cx="5999742" cy="3920047"/>
          </a:xfrm>
          <a:prstGeom prst="rect">
            <a:avLst/>
          </a:prstGeom>
          <a:noFill/>
        </p:spPr>
        <p:txBody>
          <a:bodyPr wrap="square" rtlCol="0">
            <a:spAutoFit/>
          </a:bodyPr>
          <a:lstStyle/>
          <a:p>
            <a:pPr marL="0" marR="0" algn="just" rtl="1">
              <a:lnSpc>
                <a:spcPct val="107000"/>
              </a:lnSpc>
              <a:spcBef>
                <a:spcPts val="0"/>
              </a:spcBef>
              <a:spcAft>
                <a:spcPts val="800"/>
              </a:spcAft>
            </a:pPr>
            <a:r>
              <a:rPr lang="ar-JO" sz="2000" b="1" dirty="0">
                <a:effectLst/>
                <a:latin typeface="Calibri" panose="020F0502020204030204" pitchFamily="34" charset="0"/>
                <a:ea typeface="Calibri" panose="020F0502020204030204" pitchFamily="34" charset="0"/>
                <a:cs typeface="Simplified Arabic" panose="02020603050405020304" pitchFamily="18" charset="-78"/>
              </a:rPr>
              <a:t>دواعي تطوير سياسات التعليم العالي والعام في العالم العربي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2000" dirty="0">
                <a:effectLst/>
                <a:latin typeface="Calibri" panose="020F0502020204030204" pitchFamily="34" charset="0"/>
                <a:ea typeface="Calibri" panose="020F0502020204030204" pitchFamily="34" charset="0"/>
                <a:cs typeface="Simplified Arabic" panose="02020603050405020304" pitchFamily="18" charset="-78"/>
              </a:rPr>
              <a:t>تتنوع الأسباب التي تدعو معظم دول الوطن العربي إلى ضرورة تطوير سياساتها التعليمية ومن هذه الأسباب:</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ymbol" panose="05050102010706020507" pitchFamily="18" charset="2"/>
              <a:buChar char=""/>
            </a:pPr>
            <a:r>
              <a:rPr lang="ar-JO" sz="2000" dirty="0">
                <a:effectLst/>
                <a:latin typeface="Calibri" panose="020F0502020204030204" pitchFamily="34" charset="0"/>
                <a:ea typeface="Calibri" panose="020F0502020204030204" pitchFamily="34" charset="0"/>
                <a:cs typeface="Simplified Arabic" panose="02020603050405020304" pitchFamily="18" charset="-78"/>
              </a:rPr>
              <a:t>غياب</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البحث العلمي</a:t>
            </a:r>
            <a:r>
              <a:rPr lang="ar-JO" sz="2000" dirty="0">
                <a:effectLst/>
                <a:latin typeface="Calibri" panose="020F0502020204030204" pitchFamily="34" charset="0"/>
                <a:ea typeface="Calibri" panose="020F0502020204030204" pitchFamily="34" charset="0"/>
                <a:cs typeface="Simplified Arabic" panose="02020603050405020304" pitchFamily="18" charset="-78"/>
              </a:rPr>
              <a:t> الهادف التطبيقي</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في الجامعات العربية</a:t>
            </a:r>
            <a:r>
              <a:rPr lang="en-US" sz="2000" dirty="0">
                <a:effectLst/>
                <a:latin typeface="Simplified Arabic" panose="02020603050405020304" pitchFamily="18" charset="-78"/>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ymbol" panose="05050102010706020507" pitchFamily="18" charset="2"/>
              <a:buChar char=""/>
            </a:pPr>
            <a:r>
              <a:rPr lang="ar-JO" sz="2000" dirty="0">
                <a:effectLst/>
                <a:latin typeface="Calibri" panose="020F0502020204030204" pitchFamily="34" charset="0"/>
                <a:ea typeface="Calibri" panose="020F0502020204030204" pitchFamily="34" charset="0"/>
                <a:cs typeface="Simplified Arabic" panose="02020603050405020304" pitchFamily="18" charset="-78"/>
              </a:rPr>
              <a:t>قلة</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براءات الاختراع</a:t>
            </a:r>
            <a:r>
              <a:rPr lang="ar-JO" sz="2000" dirty="0">
                <a:effectLst/>
                <a:latin typeface="Calibri" panose="020F0502020204030204" pitchFamily="34" charset="0"/>
                <a:ea typeface="Calibri" panose="020F0502020204030204" pitchFamily="34" charset="0"/>
                <a:cs typeface="Simplified Arabic" panose="02020603050405020304" pitchFamily="18" charset="-78"/>
              </a:rPr>
              <a:t> في الوطن العربي مقابل العالمي</a:t>
            </a:r>
            <a:r>
              <a:rPr lang="en-US" sz="20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ymbol" panose="05050102010706020507" pitchFamily="18" charset="2"/>
              <a:buChar char=""/>
            </a:pPr>
            <a:r>
              <a:rPr lang="ar-SA" sz="2000" dirty="0">
                <a:effectLst/>
                <a:latin typeface="Calibri" panose="020F0502020204030204" pitchFamily="34" charset="0"/>
                <a:ea typeface="Calibri" panose="020F0502020204030204" pitchFamily="34" charset="0"/>
                <a:cs typeface="Simplified Arabic" panose="02020603050405020304" pitchFamily="18" charset="-78"/>
              </a:rPr>
              <a:t>ضعف تطبيق مبدأ تكافؤ الفرص التعليمية في التعليم </a:t>
            </a: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r" rtl="1">
              <a:lnSpc>
                <a:spcPct val="107000"/>
              </a:lnSpc>
              <a:spcBef>
                <a:spcPts val="0"/>
              </a:spcBef>
              <a:spcAft>
                <a:spcPts val="0"/>
              </a:spcAft>
              <a:buFont typeface="Symbol" panose="05050102010706020507" pitchFamily="18" charset="2"/>
              <a:buChar char=""/>
            </a:pPr>
            <a:r>
              <a:rPr lang="ar-SA" sz="2000" dirty="0">
                <a:effectLst/>
                <a:latin typeface="Calibri" panose="020F0502020204030204" pitchFamily="34" charset="0"/>
                <a:ea typeface="Calibri" panose="020F0502020204030204" pitchFamily="34" charset="0"/>
                <a:cs typeface="Simplified Arabic" panose="02020603050405020304" pitchFamily="18" charset="-78"/>
              </a:rPr>
              <a:t>ضعف أعداد ونسب الطلاب الملتحقين بالأقسام العلمية بالجامعات.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ymbol" panose="05050102010706020507" pitchFamily="18" charset="2"/>
              <a:buChar char=""/>
            </a:pPr>
            <a:r>
              <a:rPr lang="ar-SA" sz="2000" dirty="0">
                <a:effectLst/>
                <a:latin typeface="Calibri" panose="020F0502020204030204" pitchFamily="34" charset="0"/>
                <a:ea typeface="Calibri" panose="020F0502020204030204" pitchFamily="34" charset="0"/>
                <a:cs typeface="Simplified Arabic" panose="02020603050405020304" pitchFamily="18" charset="-78"/>
              </a:rPr>
              <a:t>هجرة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الأدمغة</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من الأكاديميين والمعلمين </a:t>
            </a:r>
            <a:r>
              <a:rPr lang="ar-SA" sz="2000" dirty="0">
                <a:effectLst/>
                <a:latin typeface="Calibri" panose="020F0502020204030204" pitchFamily="34" charset="0"/>
                <a:ea typeface="Calibri" panose="020F0502020204030204" pitchFamily="34" charset="0"/>
                <a:cs typeface="Simplified Arabic" panose="02020603050405020304" pitchFamily="18" charset="-78"/>
              </a:rPr>
              <a:t>للخارج.</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ymbol" panose="05050102010706020507" pitchFamily="18" charset="2"/>
              <a:buChar char=""/>
            </a:pPr>
            <a:r>
              <a:rPr lang="ar-SA" sz="2000" dirty="0">
                <a:effectLst/>
                <a:latin typeface="Calibri" panose="020F0502020204030204" pitchFamily="34" charset="0"/>
                <a:ea typeface="Calibri" panose="020F0502020204030204" pitchFamily="34" charset="0"/>
                <a:cs typeface="Simplified Arabic" panose="02020603050405020304" pitchFamily="18" charset="-78"/>
              </a:rPr>
              <a:t>غياب الجامعات العربية عن التصنيفات العالمية </a:t>
            </a: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r" rtl="1">
              <a:lnSpc>
                <a:spcPct val="107000"/>
              </a:lnSpc>
              <a:spcBef>
                <a:spcPts val="0"/>
              </a:spcBef>
              <a:spcAft>
                <a:spcPts val="0"/>
              </a:spcAft>
              <a:buFont typeface="Symbol" panose="05050102010706020507" pitchFamily="18" charset="2"/>
              <a:buChar char=""/>
            </a:pPr>
            <a:r>
              <a:rPr lang="ar-SA" sz="2000" dirty="0">
                <a:effectLst/>
                <a:latin typeface="Calibri" panose="020F0502020204030204" pitchFamily="34" charset="0"/>
                <a:ea typeface="Calibri" panose="020F0502020204030204" pitchFamily="34" charset="0"/>
                <a:cs typeface="Simplified Arabic" panose="02020603050405020304" pitchFamily="18" charset="-78"/>
              </a:rPr>
              <a:t>استيعاب الانفجار المعرفي، والتطورات العلمية والتكنولوجية العالمية المتلاحقة، والمتمثلة في ثورة المعلومات والاتصال</a:t>
            </a:r>
            <a:r>
              <a:rPr lang="en-US" sz="20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1" y="836036"/>
            <a:ext cx="5265174" cy="5451074"/>
          </a:xfrm>
        </p:spPr>
      </p:pic>
    </p:spTree>
    <p:extLst>
      <p:ext uri="{BB962C8B-B14F-4D97-AF65-F5344CB8AC3E}">
        <p14:creationId xmlns:p14="http://schemas.microsoft.com/office/powerpoint/2010/main" val="2747064146"/>
      </p:ext>
    </p:extLst>
  </p:cSld>
  <p:clrMapOvr>
    <a:masterClrMapping/>
  </p:clrMapOvr>
  <mc:AlternateContent xmlns:mc="http://schemas.openxmlformats.org/markup-compatibility/2006" xmlns:p14="http://schemas.microsoft.com/office/powerpoint/2010/main">
    <mc:Choice Requires="p14">
      <p:transition spd="slow" p14:dur="2000" advTm="379466"/>
    </mc:Choice>
    <mc:Fallback xmlns="">
      <p:transition spd="slow" advTm="379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الرابعة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724607" y="2843680"/>
            <a:ext cx="5509047" cy="707886"/>
          </a:xfrm>
          <a:prstGeom prst="rect">
            <a:avLst/>
          </a:prstGeom>
          <a:noFill/>
        </p:spPr>
        <p:txBody>
          <a:bodyPr wrap="square" rtlCol="0">
            <a:spAutoFit/>
          </a:bodyPr>
          <a:lstStyle/>
          <a:p>
            <a:pPr algn="ctr"/>
            <a:r>
              <a:rPr lang="ar-JO" sz="4000" dirty="0">
                <a:effectLst/>
                <a:ea typeface="Times New Roman" panose="02020603050405020304" pitchFamily="18" charset="0"/>
                <a:cs typeface="Simplified Arabic" panose="02020603050405020304" pitchFamily="18" charset="-78"/>
              </a:rPr>
              <a:t>نظريات السياسات التعليمية</a:t>
            </a:r>
            <a:endParaRPr lang="en-US" sz="714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1327009304"/>
      </p:ext>
    </p:extLst>
  </p:cSld>
  <p:clrMapOvr>
    <a:masterClrMapping/>
  </p:clrMapOvr>
  <mc:AlternateContent xmlns:mc="http://schemas.openxmlformats.org/markup-compatibility/2006" xmlns:p14="http://schemas.microsoft.com/office/powerpoint/2010/main">
    <mc:Choice Requires="p14">
      <p:transition spd="slow" p14:dur="2000" advTm="88636"/>
    </mc:Choice>
    <mc:Fallback xmlns="">
      <p:transition spd="slow" advTm="886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الخامسة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393141" y="2843680"/>
            <a:ext cx="6140098" cy="584775"/>
          </a:xfrm>
          <a:prstGeom prst="rect">
            <a:avLst/>
          </a:prstGeom>
          <a:noFill/>
        </p:spPr>
        <p:txBody>
          <a:bodyPr wrap="square" rtlCol="0">
            <a:spAutoFit/>
          </a:bodyPr>
          <a:lstStyle/>
          <a:p>
            <a:pPr algn="ctr"/>
            <a:r>
              <a:rPr lang="ar-JO" sz="3200" dirty="0">
                <a:effectLst/>
                <a:ea typeface="Times New Roman" panose="02020603050405020304" pitchFamily="18" charset="0"/>
                <a:cs typeface="Simplified Arabic" panose="02020603050405020304" pitchFamily="18" charset="-78"/>
              </a:rPr>
              <a:t>المداخل الاقتصادية لصنع السياسات التعليمية</a:t>
            </a:r>
            <a:endParaRPr lang="en-US" sz="1481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1023038071"/>
      </p:ext>
    </p:extLst>
  </p:cSld>
  <p:clrMapOvr>
    <a:masterClrMapping/>
  </p:clrMapOvr>
  <mc:AlternateContent xmlns:mc="http://schemas.openxmlformats.org/markup-compatibility/2006" xmlns:p14="http://schemas.microsoft.com/office/powerpoint/2010/main">
    <mc:Choice Requires="p14">
      <p:transition spd="slow" p14:dur="2000" advTm="86123"/>
    </mc:Choice>
    <mc:Fallback xmlns="">
      <p:transition spd="slow" advTm="861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الساسة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191432" y="2843680"/>
            <a:ext cx="6341807" cy="646331"/>
          </a:xfrm>
          <a:prstGeom prst="rect">
            <a:avLst/>
          </a:prstGeom>
          <a:noFill/>
        </p:spPr>
        <p:txBody>
          <a:bodyPr wrap="square" rtlCol="0">
            <a:spAutoFit/>
          </a:bodyPr>
          <a:lstStyle/>
          <a:p>
            <a:pPr algn="ctr"/>
            <a:r>
              <a:rPr lang="ar-JO" sz="3600" dirty="0">
                <a:effectLst/>
                <a:ea typeface="Times New Roman" panose="02020603050405020304" pitchFamily="18" charset="0"/>
                <a:cs typeface="Simplified Arabic" panose="02020603050405020304" pitchFamily="18" charset="-78"/>
              </a:rPr>
              <a:t>مؤسسات صنع السياسات التعليمية</a:t>
            </a:r>
            <a:endParaRPr lang="ar-JO" sz="4800" dirty="0">
              <a:effectLst/>
              <a:ea typeface="Times New Roman" panose="02020603050405020304" pitchFamily="18" charset="0"/>
              <a:cs typeface="Simplified Arabic" panose="02020603050405020304" pitchFamily="18"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3923546058"/>
      </p:ext>
    </p:extLst>
  </p:cSld>
  <p:clrMapOvr>
    <a:masterClrMapping/>
  </p:clrMapOvr>
  <mc:AlternateContent xmlns:mc="http://schemas.openxmlformats.org/markup-compatibility/2006" xmlns:p14="http://schemas.microsoft.com/office/powerpoint/2010/main">
    <mc:Choice Requires="p14">
      <p:transition spd="slow" p14:dur="2000" advTm="50099"/>
    </mc:Choice>
    <mc:Fallback xmlns="">
      <p:transition spd="slow" advTm="50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الساسة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066016" y="1900881"/>
            <a:ext cx="6341807" cy="646331"/>
          </a:xfrm>
          <a:prstGeom prst="rect">
            <a:avLst/>
          </a:prstGeom>
          <a:noFill/>
        </p:spPr>
        <p:txBody>
          <a:bodyPr wrap="square" rtlCol="0">
            <a:spAutoFit/>
          </a:bodyPr>
          <a:lstStyle/>
          <a:p>
            <a:pPr algn="ctr"/>
            <a:r>
              <a:rPr lang="ar-JO" sz="3600" dirty="0">
                <a:effectLst/>
                <a:ea typeface="Times New Roman" panose="02020603050405020304" pitchFamily="18" charset="0"/>
                <a:cs typeface="Simplified Arabic" panose="02020603050405020304" pitchFamily="18" charset="-78"/>
              </a:rPr>
              <a:t>مؤسسات صنع السياسات التعليمية</a:t>
            </a:r>
            <a:endParaRPr lang="ar-JO" sz="4800" dirty="0">
              <a:effectLst/>
              <a:ea typeface="Times New Roman" panose="02020603050405020304" pitchFamily="18" charset="0"/>
              <a:cs typeface="Simplified Arabic" panose="02020603050405020304" pitchFamily="18"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
        <p:nvSpPr>
          <p:cNvPr id="2" name="TextBox 1">
            <a:extLst>
              <a:ext uri="{FF2B5EF4-FFF2-40B4-BE49-F238E27FC236}">
                <a16:creationId xmlns:a16="http://schemas.microsoft.com/office/drawing/2014/main" id="{1FEA303E-0B5D-8EB1-CE4B-FD79B8246F29}"/>
              </a:ext>
            </a:extLst>
          </p:cNvPr>
          <p:cNvSpPr txBox="1"/>
          <p:nvPr/>
        </p:nvSpPr>
        <p:spPr>
          <a:xfrm>
            <a:off x="5547685" y="2772697"/>
            <a:ext cx="5860138" cy="2246769"/>
          </a:xfrm>
          <a:prstGeom prst="rect">
            <a:avLst/>
          </a:prstGeom>
          <a:noFill/>
        </p:spPr>
        <p:txBody>
          <a:bodyPr wrap="square" rtlCol="0">
            <a:spAutoFit/>
          </a:bodyPr>
          <a:lstStyle/>
          <a:p>
            <a:pPr algn="r"/>
            <a:r>
              <a:rPr lang="ar-JO" sz="2000" b="1" dirty="0"/>
              <a:t>هناك العديد من المؤسسات التي تشترك في صنع السياسات التعليمية ومنها</a:t>
            </a:r>
          </a:p>
          <a:p>
            <a:pPr algn="r" rtl="1"/>
            <a:r>
              <a:rPr lang="ar-JO" sz="2000" b="1" dirty="0"/>
              <a:t>1- القوى الرسمية (رئيس الدولة ، رئيس الوزراء، رئاسة الوزراء، المشرعون، مجلس الأمة....................)</a:t>
            </a:r>
          </a:p>
          <a:p>
            <a:pPr algn="r"/>
            <a:endParaRPr lang="ar-JO" sz="2000" b="1" dirty="0"/>
          </a:p>
          <a:p>
            <a:pPr algn="r"/>
            <a:endParaRPr lang="ar-JO" sz="2000" b="1" dirty="0"/>
          </a:p>
          <a:p>
            <a:pPr algn="r" rtl="1"/>
            <a:r>
              <a:rPr lang="ar-JO" sz="2000" b="1" dirty="0"/>
              <a:t>2-القوى غير الرسمية ( الأحزاب، جماعات المصالح............)</a:t>
            </a:r>
            <a:endParaRPr lang="en-US" sz="2000" b="1" dirty="0"/>
          </a:p>
        </p:txBody>
      </p:sp>
    </p:spTree>
    <p:extLst>
      <p:ext uri="{BB962C8B-B14F-4D97-AF65-F5344CB8AC3E}">
        <p14:creationId xmlns:p14="http://schemas.microsoft.com/office/powerpoint/2010/main" val="2533904619"/>
      </p:ext>
    </p:extLst>
  </p:cSld>
  <p:clrMapOvr>
    <a:masterClrMapping/>
  </p:clrMapOvr>
  <mc:AlternateContent xmlns:mc="http://schemas.openxmlformats.org/markup-compatibility/2006" xmlns:p14="http://schemas.microsoft.com/office/powerpoint/2010/main">
    <mc:Choice Requires="p14">
      <p:transition spd="slow" p14:dur="2000" advTm="333456"/>
    </mc:Choice>
    <mc:Fallback xmlns="">
      <p:transition spd="slow" advTm="333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السابعة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393141" y="2843680"/>
            <a:ext cx="6140098" cy="584775"/>
          </a:xfrm>
          <a:prstGeom prst="rect">
            <a:avLst/>
          </a:prstGeom>
          <a:noFill/>
        </p:spPr>
        <p:txBody>
          <a:bodyPr wrap="square" rtlCol="0">
            <a:spAutoFit/>
          </a:bodyPr>
          <a:lstStyle/>
          <a:p>
            <a:pPr algn="ctr"/>
            <a:r>
              <a:rPr lang="ar-JO" sz="3200" dirty="0">
                <a:effectLst/>
                <a:ea typeface="Times New Roman" panose="02020603050405020304" pitchFamily="18" charset="0"/>
                <a:cs typeface="Simplified Arabic" panose="02020603050405020304" pitchFamily="18" charset="-78"/>
              </a:rPr>
              <a:t>صنع السياسات التعليمية والتخطيط التربوي</a:t>
            </a:r>
            <a:endParaRPr lang="en-US" sz="3070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2766308886"/>
      </p:ext>
    </p:extLst>
  </p:cSld>
  <p:clrMapOvr>
    <a:masterClrMapping/>
  </p:clrMapOvr>
  <mc:AlternateContent xmlns:mc="http://schemas.openxmlformats.org/markup-compatibility/2006" xmlns:p14="http://schemas.microsoft.com/office/powerpoint/2010/main">
    <mc:Choice Requires="p14">
      <p:transition spd="slow" p14:dur="2000" advTm="41668"/>
    </mc:Choice>
    <mc:Fallback xmlns="">
      <p:transition spd="slow" advTm="41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الثامنة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393141" y="2843680"/>
            <a:ext cx="6140098" cy="584775"/>
          </a:xfrm>
          <a:prstGeom prst="rect">
            <a:avLst/>
          </a:prstGeom>
          <a:noFill/>
        </p:spPr>
        <p:txBody>
          <a:bodyPr wrap="square" rtlCol="0">
            <a:spAutoFit/>
          </a:bodyPr>
          <a:lstStyle/>
          <a:p>
            <a:pPr algn="ctr"/>
            <a:r>
              <a:rPr lang="ar-JO" sz="3200" dirty="0">
                <a:effectLst/>
                <a:ea typeface="Times New Roman" panose="02020603050405020304" pitchFamily="18" charset="0"/>
                <a:cs typeface="Simplified Arabic" panose="02020603050405020304" pitchFamily="18" charset="-78"/>
              </a:rPr>
              <a:t>تحليل السياسات التعليمية ودور البحث التربوي</a:t>
            </a:r>
            <a:endParaRPr lang="en-US" sz="4000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2936976272"/>
      </p:ext>
    </p:extLst>
  </p:cSld>
  <p:clrMapOvr>
    <a:masterClrMapping/>
  </p:clrMapOvr>
  <mc:AlternateContent xmlns:mc="http://schemas.openxmlformats.org/markup-compatibility/2006" xmlns:p14="http://schemas.microsoft.com/office/powerpoint/2010/main">
    <mc:Choice Requires="p14">
      <p:transition spd="slow" p14:dur="2000" advTm="77616"/>
    </mc:Choice>
    <mc:Fallback xmlns="">
      <p:transition spd="slow" advTm="776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التاسعة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378393" y="2859069"/>
            <a:ext cx="6140098" cy="646331"/>
          </a:xfrm>
          <a:prstGeom prst="rect">
            <a:avLst/>
          </a:prstGeom>
          <a:noFill/>
        </p:spPr>
        <p:txBody>
          <a:bodyPr wrap="square" rtlCol="0">
            <a:spAutoFit/>
          </a:bodyPr>
          <a:lstStyle/>
          <a:p>
            <a:pPr algn="ctr"/>
            <a:r>
              <a:rPr lang="ar-SA" sz="3600" dirty="0">
                <a:effectLst/>
                <a:ea typeface="Times New Roman" panose="02020603050405020304" pitchFamily="18" charset="0"/>
                <a:cs typeface="Simplified Arabic" panose="02020603050405020304" pitchFamily="18" charset="-78"/>
              </a:rPr>
              <a:t>خصخصة التعليم</a:t>
            </a:r>
            <a:endParaRPr lang="en-US" sz="3333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77384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547685" cy="5451074"/>
          </a:xfrm>
        </p:spPr>
      </p:pic>
    </p:spTree>
    <p:extLst>
      <p:ext uri="{BB962C8B-B14F-4D97-AF65-F5344CB8AC3E}">
        <p14:creationId xmlns:p14="http://schemas.microsoft.com/office/powerpoint/2010/main" val="2982408000"/>
      </p:ext>
    </p:extLst>
  </p:cSld>
  <p:clrMapOvr>
    <a:masterClrMapping/>
  </p:clrMapOvr>
  <mc:AlternateContent xmlns:mc="http://schemas.openxmlformats.org/markup-compatibility/2006" xmlns:p14="http://schemas.microsoft.com/office/powerpoint/2010/main">
    <mc:Choice Requires="p14">
      <p:transition spd="slow" p14:dur="2000" advTm="72067"/>
    </mc:Choice>
    <mc:Fallback xmlns="">
      <p:transition spd="slow" advTm="720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المحاضرة العاشرة</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5154095" y="2860596"/>
            <a:ext cx="6459794" cy="523220"/>
          </a:xfrm>
          <a:prstGeom prst="rect">
            <a:avLst/>
          </a:prstGeom>
          <a:noFill/>
        </p:spPr>
        <p:txBody>
          <a:bodyPr wrap="square" rtlCol="0">
            <a:spAutoFit/>
          </a:bodyPr>
          <a:lstStyle/>
          <a:p>
            <a:pPr algn="ctr"/>
            <a:r>
              <a:rPr lang="ar-JO" sz="2800" dirty="0">
                <a:effectLst/>
                <a:ea typeface="Times New Roman" panose="02020603050405020304" pitchFamily="18" charset="0"/>
                <a:cs typeface="Simplified Arabic" panose="02020603050405020304" pitchFamily="18" charset="-78"/>
              </a:rPr>
              <a:t>نماذج من السياسات التعليمية في الوطن العربي والعالم</a:t>
            </a:r>
            <a:endParaRPr lang="en-US" sz="4000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589B667-EBE5-533C-D607-508A7C7D5DD6}"/>
              </a:ext>
            </a:extLst>
          </p:cNvPr>
          <p:cNvSpPr/>
          <p:nvPr/>
        </p:nvSpPr>
        <p:spPr>
          <a:xfrm>
            <a:off x="2626362" y="915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6" name="Picture Placeholder 4">
            <a:extLst>
              <a:ext uri="{FF2B5EF4-FFF2-40B4-BE49-F238E27FC236}">
                <a16:creationId xmlns:a16="http://schemas.microsoft.com/office/drawing/2014/main" id="{2CF12740-C8DF-BAFD-757B-CE3F9AE5971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836036"/>
            <a:ext cx="5154095" cy="5451074"/>
          </a:xfrm>
        </p:spPr>
      </p:pic>
    </p:spTree>
    <p:extLst>
      <p:ext uri="{BB962C8B-B14F-4D97-AF65-F5344CB8AC3E}">
        <p14:creationId xmlns:p14="http://schemas.microsoft.com/office/powerpoint/2010/main" val="927048964"/>
      </p:ext>
    </p:extLst>
  </p:cSld>
  <p:clrMapOvr>
    <a:masterClrMapping/>
  </p:clrMapOvr>
  <mc:AlternateContent xmlns:mc="http://schemas.openxmlformats.org/markup-compatibility/2006" xmlns:p14="http://schemas.microsoft.com/office/powerpoint/2010/main">
    <mc:Choice Requires="p14">
      <p:transition spd="slow" p14:dur="2000" advTm="95131"/>
    </mc:Choice>
    <mc:Fallback xmlns="">
      <p:transition spd="slow" advTm="951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pPr algn="ctr"/>
            <a:r>
              <a:rPr lang="ar-JO" sz="3200" b="1" dirty="0">
                <a:solidFill>
                  <a:schemeClr val="bg1"/>
                </a:solidFill>
              </a:rPr>
              <a:t>مراجع المادة</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2000" advTm="70726"/>
    </mc:Choice>
    <mc:Fallback xmlns="">
      <p:transition spd="slow" advTm="707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السعود، راتب (2024). </a:t>
            </a:r>
            <a:r>
              <a:rPr lang="ar-JO" sz="2000" b="1"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السياسات التربوية في الدول العربية</a:t>
            </a: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    دار وائل للنشر: عمان، الأردن</a:t>
            </a:r>
            <a:r>
              <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pPr algn="ctr"/>
            <a:r>
              <a:rPr lang="ar-JO" sz="3200" b="1" dirty="0">
                <a:solidFill>
                  <a:schemeClr val="bg1"/>
                </a:solidFill>
              </a:rPr>
              <a:t>مراجع المادة</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E6E1BB71-9988-1170-F65E-6070933609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591" y="1432558"/>
            <a:ext cx="4348592" cy="4584784"/>
          </a:xfrm>
          <a:prstGeom prst="rect">
            <a:avLst/>
          </a:prstGeom>
        </p:spPr>
      </p:pic>
    </p:spTree>
    <p:extLst>
      <p:ext uri="{BB962C8B-B14F-4D97-AF65-F5344CB8AC3E}">
        <p14:creationId xmlns:p14="http://schemas.microsoft.com/office/powerpoint/2010/main" val="4096149465"/>
      </p:ext>
    </p:extLst>
  </p:cSld>
  <p:clrMapOvr>
    <a:masterClrMapping/>
  </p:clrMapOvr>
  <mc:AlternateContent xmlns:mc="http://schemas.openxmlformats.org/markup-compatibility/2006" xmlns:p14="http://schemas.microsoft.com/office/powerpoint/2010/main">
    <mc:Choice Requires="p14">
      <p:transition spd="slow" p14:dur="2000" advTm="66216"/>
    </mc:Choice>
    <mc:Fallback xmlns="">
      <p:transition spd="slow" advTm="66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1729" y="1698168"/>
            <a:ext cx="3318387" cy="4146405"/>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5706"/>
    </mc:Choice>
    <mc:Fallback xmlns="">
      <p:transition spd="slow" advTm="757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1208</TotalTime>
  <Words>1333</Words>
  <Application>Microsoft Office PowerPoint</Application>
  <PresentationFormat>Widescreen</PresentationFormat>
  <Paragraphs>256</Paragraphs>
  <Slides>27</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Aldhabi</vt:lpstr>
      <vt:lpstr>Arabic Typesetting</vt:lpstr>
      <vt:lpstr>Arial</vt:lpstr>
      <vt:lpstr>Calibri</vt:lpstr>
      <vt:lpstr>Calibri Light</vt:lpstr>
      <vt:lpstr>Rockwell Condensed</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106</cp:revision>
  <dcterms:created xsi:type="dcterms:W3CDTF">2023-04-29T09:08:23Z</dcterms:created>
  <dcterms:modified xsi:type="dcterms:W3CDTF">2023-09-29T02:56:04Z</dcterms:modified>
</cp:coreProperties>
</file>