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313" r:id="rId8"/>
    <p:sldId id="549" r:id="rId9"/>
    <p:sldId id="511" r:id="rId10"/>
    <p:sldId id="553" r:id="rId11"/>
    <p:sldId id="554" r:id="rId12"/>
    <p:sldId id="555" r:id="rId13"/>
    <p:sldId id="556" r:id="rId14"/>
    <p:sldId id="558" r:id="rId15"/>
    <p:sldId id="559" r:id="rId16"/>
    <p:sldId id="560" r:id="rId17"/>
    <p:sldId id="561" r:id="rId18"/>
    <p:sldId id="562" r:id="rId19"/>
    <p:sldId id="565" r:id="rId20"/>
    <p:sldId id="563" r:id="rId21"/>
    <p:sldId id="564" r:id="rId22"/>
    <p:sldId id="513" r:id="rId23"/>
    <p:sldId id="514" r:id="rId24"/>
    <p:sldId id="517" r:id="rId25"/>
    <p:sldId id="256" r:id="rId26"/>
    <p:sldId id="518" r:id="rId27"/>
    <p:sldId id="519" r:id="rId28"/>
    <p:sldId id="550" r:id="rId29"/>
    <p:sldId id="551" r:id="rId30"/>
    <p:sldId id="522" r:id="rId31"/>
    <p:sldId id="523" r:id="rId32"/>
    <p:sldId id="552" r:id="rId33"/>
    <p:sldId id="524" r:id="rId34"/>
    <p:sldId id="525" r:id="rId35"/>
    <p:sldId id="516" r:id="rId36"/>
    <p:sldId id="515" r:id="rId37"/>
    <p:sldId id="276" r:id="rId38"/>
    <p:sldId id="567" r:id="rId39"/>
    <p:sldId id="566" r:id="rId40"/>
    <p:sldId id="528" r:id="rId41"/>
    <p:sldId id="529" r:id="rId42"/>
    <p:sldId id="530" r:id="rId43"/>
    <p:sldId id="531" r:id="rId44"/>
    <p:sldId id="521" r:id="rId45"/>
    <p:sldId id="526" r:id="rId46"/>
    <p:sldId id="496" r:id="rId47"/>
    <p:sldId id="497" r:id="rId48"/>
    <p:sldId id="30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53"/>
            <p14:sldId id="554"/>
            <p14:sldId id="555"/>
            <p14:sldId id="556"/>
            <p14:sldId id="558"/>
            <p14:sldId id="559"/>
            <p14:sldId id="560"/>
            <p14:sldId id="561"/>
            <p14:sldId id="562"/>
            <p14:sldId id="565"/>
            <p14:sldId id="563"/>
            <p14:sldId id="564"/>
            <p14:sldId id="513"/>
            <p14:sldId id="514"/>
            <p14:sldId id="517"/>
            <p14:sldId id="256"/>
            <p14:sldId id="518"/>
            <p14:sldId id="519"/>
            <p14:sldId id="550"/>
            <p14:sldId id="551"/>
            <p14:sldId id="522"/>
            <p14:sldId id="523"/>
            <p14:sldId id="552"/>
            <p14:sldId id="524"/>
            <p14:sldId id="525"/>
            <p14:sldId id="516"/>
            <p14:sldId id="515"/>
            <p14:sldId id="276"/>
            <p14:sldId id="567"/>
            <p14:sldId id="566"/>
            <p14:sldId id="528"/>
            <p14:sldId id="529"/>
            <p14:sldId id="530"/>
            <p14:sldId id="531"/>
            <p14:sldId id="521"/>
            <p14:sldId id="526"/>
            <p14:sldId id="496"/>
            <p14:sldId id="497"/>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2" autoAdjust="0"/>
    <p:restoredTop sz="94660"/>
  </p:normalViewPr>
  <p:slideViewPr>
    <p:cSldViewPr snapToGrid="0">
      <p:cViewPr varScale="1">
        <p:scale>
          <a:sx n="64" d="100"/>
          <a:sy n="64" d="100"/>
        </p:scale>
        <p:origin x="94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dm.gov.ae/?lang=ar"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hyperlink" Target="https://dubailand.gov.ae/en/about-dubai-land-department/rules-regulations/#/"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citypopulation.de/en/world/agglomerations/" TargetMode="Externa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7.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3569460"/>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69475" y="2733232"/>
            <a:ext cx="5992140" cy="1391535"/>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Land Use Regulations, Urban Spatial Structure, and Location Theory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37346" cy="1631216"/>
          </a:xfrm>
          <a:prstGeom prst="rect">
            <a:avLst/>
          </a:prstGeom>
          <a:noFill/>
        </p:spPr>
        <p:txBody>
          <a:bodyPr wrap="square">
            <a:spAutoFit/>
          </a:bodyPr>
          <a:lstStyle/>
          <a:p>
            <a:r>
              <a:rPr lang="en-US" sz="2000" dirty="0">
                <a:latin typeface="Alexandria" charset="0"/>
              </a:rPr>
              <a:t>This lecture explores foundational theories it moves to classical urban models ,and explains how land use policies — zoning, form-based codes, growth boundaries, and development controls — shape real cities</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183996" y="5218669"/>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456038"/>
            <a:ext cx="8417320" cy="3077766"/>
          </a:xfrm>
          <a:prstGeom prst="rect">
            <a:avLst/>
          </a:prstGeom>
          <a:noFill/>
        </p:spPr>
        <p:txBody>
          <a:bodyPr wrap="square" rtlCol="0">
            <a:spAutoFit/>
          </a:bodyPr>
          <a:lstStyle/>
          <a:p>
            <a:pPr marL="457200" indent="-457200">
              <a:lnSpc>
                <a:spcPct val="150000"/>
              </a:lnSpc>
              <a:buAutoNum type="arabicPeriod"/>
            </a:pPr>
            <a:r>
              <a:rPr lang="en-US" sz="2000" dirty="0">
                <a:latin typeface="Alexandria" charset="0"/>
              </a:rPr>
              <a:t>Introduction </a:t>
            </a:r>
          </a:p>
          <a:p>
            <a:pPr>
              <a:lnSpc>
                <a:spcPct val="150000"/>
              </a:lnSpc>
            </a:pPr>
            <a:r>
              <a:rPr lang="en-US" sz="2000" dirty="0">
                <a:latin typeface="Alexandria" charset="0"/>
              </a:rPr>
              <a:t>2. Foundations of location theory</a:t>
            </a:r>
          </a:p>
          <a:p>
            <a:pPr>
              <a:lnSpc>
                <a:spcPct val="150000"/>
              </a:lnSpc>
            </a:pPr>
            <a:r>
              <a:rPr lang="en-US" sz="2000" dirty="0">
                <a:latin typeface="Alexandria" charset="0"/>
              </a:rPr>
              <a:t>3. </a:t>
            </a:r>
            <a:r>
              <a:rPr lang="en-US" sz="2000" dirty="0"/>
              <a:t>Classical models of urban spatial structure </a:t>
            </a:r>
          </a:p>
          <a:p>
            <a:pPr>
              <a:lnSpc>
                <a:spcPct val="150000"/>
              </a:lnSpc>
            </a:pPr>
            <a:r>
              <a:rPr lang="en-US" sz="2000" dirty="0">
                <a:latin typeface="Alexandria" charset="0"/>
              </a:rPr>
              <a:t>4. Land use regulations: tools and objectives</a:t>
            </a:r>
          </a:p>
          <a:p>
            <a:pPr>
              <a:lnSpc>
                <a:spcPct val="150000"/>
              </a:lnSpc>
            </a:pPr>
            <a:r>
              <a:rPr lang="en-US" sz="2000" dirty="0">
                <a:latin typeface="Alexandria" charset="0"/>
              </a:rPr>
              <a:t>5. How regulations interact with spatial structure and location decisions</a:t>
            </a:r>
          </a:p>
          <a:p>
            <a:pPr>
              <a:lnSpc>
                <a:spcPct val="150000"/>
              </a:lnSpc>
            </a:pPr>
            <a:r>
              <a:rPr lang="en-US" sz="2000" dirty="0">
                <a:latin typeface="Alexandria" charset="0"/>
              </a:rPr>
              <a:t>6.</a:t>
            </a:r>
            <a:r>
              <a:rPr lang="en-US" sz="20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Case Studies</a:t>
            </a:r>
          </a:p>
          <a:p>
            <a:endParaRPr lang="en-US" sz="1400" dirty="0">
              <a:latin typeface="Alexandria" charset="0"/>
              <a:cs typeface="Alexandria" charset="0"/>
            </a:endParaRP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00455" y="1921042"/>
            <a:ext cx="8417320" cy="4924425"/>
          </a:xfrm>
          <a:prstGeom prst="rect">
            <a:avLst/>
          </a:prstGeom>
          <a:noFill/>
        </p:spPr>
        <p:txBody>
          <a:bodyPr wrap="square" rtlCol="0">
            <a:spAutoFit/>
          </a:bodyPr>
          <a:lstStyle/>
          <a:p>
            <a:pPr>
              <a:lnSpc>
                <a:spcPct val="150000"/>
              </a:lnSpc>
            </a:pPr>
            <a:r>
              <a:rPr lang="en-US" sz="2000" dirty="0">
                <a:latin typeface="Alexandria" charset="0"/>
              </a:rPr>
              <a:t>By the end of the lecture you will be able to:</a:t>
            </a:r>
          </a:p>
          <a:p>
            <a:pPr>
              <a:lnSpc>
                <a:spcPct val="150000"/>
              </a:lnSpc>
            </a:pPr>
            <a:r>
              <a:rPr lang="en-US" sz="2000" dirty="0">
                <a:latin typeface="Alexandria" charset="0"/>
              </a:rPr>
              <a:t>1. Explain key location theories and how they predict land-use patterns.</a:t>
            </a:r>
          </a:p>
          <a:p>
            <a:pPr>
              <a:lnSpc>
                <a:spcPct val="150000"/>
              </a:lnSpc>
            </a:pPr>
            <a:r>
              <a:rPr lang="en-US" sz="2000" dirty="0">
                <a:latin typeface="Alexandria" charset="0"/>
              </a:rPr>
              <a:t>2.Describe common urban spatial structure models and identify their features in real cities.</a:t>
            </a:r>
          </a:p>
          <a:p>
            <a:pPr>
              <a:lnSpc>
                <a:spcPct val="150000"/>
              </a:lnSpc>
            </a:pPr>
            <a:r>
              <a:rPr lang="en-US" sz="2000" dirty="0">
                <a:latin typeface="Alexandria" charset="0"/>
              </a:rPr>
              <a:t>3.Analyze how land use regulations influence urban form, density, transport, and land values.</a:t>
            </a:r>
          </a:p>
          <a:p>
            <a:pPr>
              <a:lnSpc>
                <a:spcPct val="150000"/>
              </a:lnSpc>
            </a:pPr>
            <a:r>
              <a:rPr lang="en-US" sz="2000" dirty="0">
                <a:latin typeface="Alexandria" charset="0"/>
              </a:rPr>
              <a:t>4.Evaluate policy instruments (zoning, form-based codes, urban growth boundaries) with examples and propose alternatives.</a:t>
            </a:r>
          </a:p>
          <a:p>
            <a:pPr>
              <a:lnSpc>
                <a:spcPct val="150000"/>
              </a:lnSpc>
            </a:pPr>
            <a:r>
              <a:rPr lang="en-US" sz="2000" dirty="0">
                <a:latin typeface="Alexandria" charset="0"/>
              </a:rPr>
              <a:t>5.Use simple models and graphs to forecast land rent, commuting costs, and land-use outcomes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57596D05-F298-6649-365C-0E708C0B4A51}"/>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6482" b="6482"/>
          <a:stretch>
            <a:fillRect/>
          </a:stretch>
        </p:blipFill>
        <p:spPr bwMode="auto">
          <a:xfrm>
            <a:off x="6102557" y="1420513"/>
            <a:ext cx="4962146" cy="24955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166634" y="1948748"/>
            <a:ext cx="4420450" cy="3391698"/>
          </a:xfrm>
          <a:prstGeom prst="rect">
            <a:avLst/>
          </a:prstGeom>
        </p:spPr>
        <p:txBody>
          <a:bodyPr wrap="square">
            <a:spAutoFit/>
          </a:bodyPr>
          <a:lstStyle/>
          <a:p>
            <a:pPr>
              <a:lnSpc>
                <a:spcPct val="120000"/>
              </a:lnSpc>
            </a:pPr>
            <a:r>
              <a:rPr lang="en-US" sz="2000" dirty="0">
                <a:latin typeface="Alexandria" charset="0"/>
              </a:rPr>
              <a:t>Cities are not natural phenomena alone; they are shaped by decisions — private and public — that determine where housing, industry, parks, and commerce locate.</a:t>
            </a:r>
          </a:p>
          <a:p>
            <a:pPr>
              <a:lnSpc>
                <a:spcPct val="120000"/>
              </a:lnSpc>
            </a:pPr>
            <a:r>
              <a:rPr lang="en-US" sz="2000" dirty="0">
                <a:latin typeface="Alexandria" charset="0"/>
              </a:rPr>
              <a:t>While markets coordinate economic activities through prices and rents, governments shape the feasible set of outcomes through land use regulations.</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4164740"/>
            <a:ext cx="4215670" cy="1914370"/>
          </a:xfrm>
          <a:prstGeom prst="rect">
            <a:avLst/>
          </a:prstGeom>
        </p:spPr>
        <p:txBody>
          <a:bodyPr wrap="square">
            <a:spAutoFit/>
          </a:bodyPr>
          <a:lstStyle/>
          <a:p>
            <a:pPr algn="just">
              <a:lnSpc>
                <a:spcPct val="120000"/>
              </a:lnSpc>
            </a:pPr>
            <a:r>
              <a:rPr lang="en-US" sz="2000" b="1" dirty="0">
                <a:latin typeface="Alexandria" charset="0"/>
              </a:rPr>
              <a:t>Understanding the interaction between regulation and spatial structure requires both theoretical grounding and empirical observation. This lecture builds that bridge</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627A2394-C9A9-B611-6704-D9340DC741C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 why rules matter for where things are</a:t>
            </a:r>
          </a:p>
        </p:txBody>
      </p:sp>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D4263-742B-B490-090B-5EDAA879B5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E71FFC-EA8E-EECB-EF01-7D922276640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1A933EE-BC80-D135-54F4-03E5869434C7}"/>
              </a:ext>
            </a:extLst>
          </p:cNvPr>
          <p:cNvSpPr txBox="1"/>
          <p:nvPr/>
        </p:nvSpPr>
        <p:spPr>
          <a:xfrm>
            <a:off x="762000" y="1461578"/>
            <a:ext cx="7308465" cy="4845942"/>
          </a:xfrm>
          <a:prstGeom prst="rect">
            <a:avLst/>
          </a:prstGeom>
          <a:noFill/>
        </p:spPr>
        <p:txBody>
          <a:bodyPr wrap="square" rtlCol="0">
            <a:spAutoFit/>
          </a:bodyPr>
          <a:lstStyle/>
          <a:p>
            <a:pPr>
              <a:lnSpc>
                <a:spcPct val="150000"/>
              </a:lnSpc>
            </a:pPr>
            <a:r>
              <a:rPr lang="en-US" sz="2000" dirty="0">
                <a:latin typeface="Alexandria" charset="0"/>
              </a:rPr>
              <a:t>Why Urban real estate must comply with an area’s zoning codes? </a:t>
            </a:r>
          </a:p>
          <a:p>
            <a:pPr>
              <a:lnSpc>
                <a:spcPct val="150000"/>
              </a:lnSpc>
            </a:pPr>
            <a:r>
              <a:rPr lang="en-US" sz="2000" dirty="0">
                <a:latin typeface="Alexandria" charset="0"/>
              </a:rPr>
              <a:t>Such codes are intended to reduce negative externalities associated with land use. </a:t>
            </a:r>
          </a:p>
          <a:p>
            <a:pPr>
              <a:lnSpc>
                <a:spcPct val="150000"/>
              </a:lnSpc>
            </a:pPr>
            <a:r>
              <a:rPr lang="en-US" sz="2000" dirty="0">
                <a:latin typeface="Alexandria" charset="0"/>
              </a:rPr>
              <a:t>For example, if a dirty factory opened in town some people’s homes</a:t>
            </a:r>
          </a:p>
          <a:p>
            <a:pPr>
              <a:lnSpc>
                <a:spcPct val="150000"/>
              </a:lnSpc>
            </a:pPr>
            <a:r>
              <a:rPr lang="en-US" sz="2000" dirty="0">
                <a:latin typeface="Alexandria" charset="0"/>
              </a:rPr>
              <a:t> would be exposed to extreme pollution</a:t>
            </a:r>
            <a:r>
              <a:rPr lang="en-US" sz="2000" dirty="0"/>
              <a:t>.</a:t>
            </a:r>
          </a:p>
          <a:p>
            <a:pPr>
              <a:lnSpc>
                <a:spcPct val="150000"/>
              </a:lnSpc>
            </a:pPr>
            <a:endParaRPr lang="en-US" sz="2000" dirty="0">
              <a:latin typeface="Alexandria" charset="0"/>
            </a:endParaRPr>
          </a:p>
          <a:p>
            <a:pPr>
              <a:lnSpc>
                <a:spcPct val="150000"/>
              </a:lnSpc>
            </a:pPr>
            <a:r>
              <a:rPr lang="en-US" sz="2800" b="1" dirty="0">
                <a:latin typeface="Alexandria"/>
              </a:rPr>
              <a:t>Who benefits and who loses under zoning laws?</a:t>
            </a:r>
          </a:p>
          <a:p>
            <a:pPr>
              <a:lnSpc>
                <a:spcPct val="150000"/>
              </a:lnSpc>
            </a:pPr>
            <a:r>
              <a:rPr lang="en-US" sz="2000" dirty="0">
                <a:latin typeface="Alexandria" charset="0"/>
              </a:rPr>
              <a:t>The land use regulations that are adopted have significant implications  on real estate prices wealth distribution and efficiency.</a:t>
            </a:r>
          </a:p>
          <a:p>
            <a:pPr>
              <a:lnSpc>
                <a:spcPct val="150000"/>
              </a:lnSpc>
            </a:pPr>
            <a:endParaRPr lang="en-US" sz="2000" dirty="0">
              <a:latin typeface="Alexandria" charset="0"/>
            </a:endParaRPr>
          </a:p>
        </p:txBody>
      </p:sp>
      <p:pic>
        <p:nvPicPr>
          <p:cNvPr id="7" name="Graphic 21">
            <a:extLst>
              <a:ext uri="{FF2B5EF4-FFF2-40B4-BE49-F238E27FC236}">
                <a16:creationId xmlns:a16="http://schemas.microsoft.com/office/drawing/2014/main" id="{3EF14669-65F3-FC45-52BB-AC5CF9B4F2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BE8D561-30B6-0EE3-D022-9DD08CBC105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 Why zoning ? </a:t>
            </a:r>
          </a:p>
        </p:txBody>
      </p:sp>
      <p:pic>
        <p:nvPicPr>
          <p:cNvPr id="3" name="صورة 2">
            <a:extLst>
              <a:ext uri="{FF2B5EF4-FFF2-40B4-BE49-F238E27FC236}">
                <a16:creationId xmlns:a16="http://schemas.microsoft.com/office/drawing/2014/main" id="{47176D34-5153-EBFC-B40A-ADA805F6FC18}"/>
              </a:ext>
            </a:extLst>
          </p:cNvPr>
          <p:cNvPicPr>
            <a:picLocks noChangeAspect="1"/>
          </p:cNvPicPr>
          <p:nvPr/>
        </p:nvPicPr>
        <p:blipFill>
          <a:blip r:embed="rId3"/>
          <a:stretch>
            <a:fillRect/>
          </a:stretch>
        </p:blipFill>
        <p:spPr>
          <a:xfrm>
            <a:off x="8212670" y="2090563"/>
            <a:ext cx="3075125" cy="2727434"/>
          </a:xfrm>
          <a:prstGeom prst="rect">
            <a:avLst/>
          </a:prstGeom>
        </p:spPr>
      </p:pic>
    </p:spTree>
    <p:extLst>
      <p:ext uri="{BB962C8B-B14F-4D97-AF65-F5344CB8AC3E}">
        <p14:creationId xmlns:p14="http://schemas.microsoft.com/office/powerpoint/2010/main" val="3888312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93259-7B9E-A3F7-D570-03702D61BD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BA1FF6-9281-ECF3-B156-74CCEC12B65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6E7E568-4F1F-BE6B-E118-445AE9D80339}"/>
              </a:ext>
            </a:extLst>
          </p:cNvPr>
          <p:cNvSpPr txBox="1"/>
          <p:nvPr/>
        </p:nvSpPr>
        <p:spPr>
          <a:xfrm>
            <a:off x="951405" y="1647642"/>
            <a:ext cx="10289190" cy="3820726"/>
          </a:xfrm>
          <a:prstGeom prst="rect">
            <a:avLst/>
          </a:prstGeom>
          <a:noFill/>
        </p:spPr>
        <p:txBody>
          <a:bodyPr wrap="square" rtlCol="0">
            <a:spAutoFit/>
          </a:bodyPr>
          <a:lstStyle/>
          <a:p>
            <a:pPr>
              <a:lnSpc>
                <a:spcPct val="150000"/>
              </a:lnSpc>
            </a:pPr>
            <a:r>
              <a:rPr lang="en-US" sz="2000" dirty="0"/>
              <a:t>Many communities of homeowners do not accept the impoverished because they believe that their quality of life will deteriorate and that this will lead to a drop in their property values. </a:t>
            </a:r>
          </a:p>
          <a:p>
            <a:pPr>
              <a:lnSpc>
                <a:spcPct val="150000"/>
              </a:lnSpc>
            </a:pPr>
            <a:endParaRPr lang="en-US" sz="2000" dirty="0"/>
          </a:p>
          <a:p>
            <a:pPr>
              <a:lnSpc>
                <a:spcPct val="150000"/>
              </a:lnSpc>
            </a:pPr>
            <a:r>
              <a:rPr lang="en-US" sz="2000" dirty="0"/>
              <a:t>Potential strategies for encouraging some participating towns to permit more impoverished individuals to relocate to the area include inclusionary zoning and other recent legislative changes. </a:t>
            </a:r>
          </a:p>
          <a:p>
            <a:pPr>
              <a:lnSpc>
                <a:spcPct val="150000"/>
              </a:lnSpc>
            </a:pPr>
            <a:endParaRPr lang="en-US" sz="2000" dirty="0"/>
          </a:p>
          <a:p>
            <a:pPr>
              <a:lnSpc>
                <a:spcPct val="150000"/>
              </a:lnSpc>
            </a:pPr>
            <a:r>
              <a:rPr lang="en-US" sz="2400" b="1" dirty="0"/>
              <a:t>The land use rules make the incumbent homes even more valuable</a:t>
            </a:r>
            <a:r>
              <a:rPr lang="en-US" sz="2000" b="1" dirty="0"/>
              <a:t>.</a:t>
            </a:r>
          </a:p>
        </p:txBody>
      </p:sp>
      <p:pic>
        <p:nvPicPr>
          <p:cNvPr id="7" name="Graphic 21">
            <a:extLst>
              <a:ext uri="{FF2B5EF4-FFF2-40B4-BE49-F238E27FC236}">
                <a16:creationId xmlns:a16="http://schemas.microsoft.com/office/drawing/2014/main" id="{D7C65B44-B849-69B0-8737-C26671D6D6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02F065A-6F71-06F9-D289-E99E1BB92AFE}"/>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 Zoning  polices? </a:t>
            </a:r>
          </a:p>
        </p:txBody>
      </p:sp>
      <p:grpSp>
        <p:nvGrpSpPr>
          <p:cNvPr id="3" name="Google Shape;5703;p51">
            <a:extLst>
              <a:ext uri="{FF2B5EF4-FFF2-40B4-BE49-F238E27FC236}">
                <a16:creationId xmlns:a16="http://schemas.microsoft.com/office/drawing/2014/main" id="{5BFCE43C-E88F-87AC-DA2F-5C99B36F2707}"/>
              </a:ext>
            </a:extLst>
          </p:cNvPr>
          <p:cNvGrpSpPr/>
          <p:nvPr/>
        </p:nvGrpSpPr>
        <p:grpSpPr>
          <a:xfrm>
            <a:off x="9678850" y="4323980"/>
            <a:ext cx="1463999" cy="1369970"/>
            <a:chOff x="-49375900" y="3550975"/>
            <a:chExt cx="256800" cy="300900"/>
          </a:xfrm>
        </p:grpSpPr>
        <p:sp>
          <p:nvSpPr>
            <p:cNvPr id="4" name="Google Shape;5704;p51">
              <a:extLst>
                <a:ext uri="{FF2B5EF4-FFF2-40B4-BE49-F238E27FC236}">
                  <a16:creationId xmlns:a16="http://schemas.microsoft.com/office/drawing/2014/main" id="{B4582ED2-6D76-87B9-CB4B-E5ED77256EC4}"/>
                </a:ext>
              </a:extLst>
            </p:cNvPr>
            <p:cNvSpPr/>
            <p:nvPr/>
          </p:nvSpPr>
          <p:spPr>
            <a:xfrm>
              <a:off x="-49231775" y="3638425"/>
              <a:ext cx="59100" cy="59075"/>
            </a:xfrm>
            <a:custGeom>
              <a:avLst/>
              <a:gdLst/>
              <a:ahLst/>
              <a:cxnLst/>
              <a:rect l="l" t="t" r="r" b="b"/>
              <a:pathLst>
                <a:path w="2364" h="2363" extrusionOk="0">
                  <a:moveTo>
                    <a:pt x="1" y="0"/>
                  </a:moveTo>
                  <a:lnTo>
                    <a:pt x="1513" y="2363"/>
                  </a:lnTo>
                  <a:lnTo>
                    <a:pt x="2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5705;p51">
              <a:extLst>
                <a:ext uri="{FF2B5EF4-FFF2-40B4-BE49-F238E27FC236}">
                  <a16:creationId xmlns:a16="http://schemas.microsoft.com/office/drawing/2014/main" id="{3D659D22-87ED-80F2-FBE3-F0FF7CBD399E}"/>
                </a:ext>
              </a:extLst>
            </p:cNvPr>
            <p:cNvSpPr/>
            <p:nvPr/>
          </p:nvSpPr>
          <p:spPr>
            <a:xfrm>
              <a:off x="-49291625" y="3726625"/>
              <a:ext cx="87450" cy="123675"/>
            </a:xfrm>
            <a:custGeom>
              <a:avLst/>
              <a:gdLst/>
              <a:ahLst/>
              <a:cxnLst/>
              <a:rect l="l" t="t" r="r" b="b"/>
              <a:pathLst>
                <a:path w="3498" h="4947" extrusionOk="0">
                  <a:moveTo>
                    <a:pt x="1" y="1"/>
                  </a:moveTo>
                  <a:lnTo>
                    <a:pt x="1733" y="4947"/>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5706;p51">
              <a:extLst>
                <a:ext uri="{FF2B5EF4-FFF2-40B4-BE49-F238E27FC236}">
                  <a16:creationId xmlns:a16="http://schemas.microsoft.com/office/drawing/2014/main" id="{B68E9A62-EE6D-6431-94F2-58F67340A6E7}"/>
                </a:ext>
              </a:extLst>
            </p:cNvPr>
            <p:cNvSpPr/>
            <p:nvPr/>
          </p:nvSpPr>
          <p:spPr>
            <a:xfrm>
              <a:off x="-49288475" y="3647075"/>
              <a:ext cx="81150" cy="61450"/>
            </a:xfrm>
            <a:custGeom>
              <a:avLst/>
              <a:gdLst/>
              <a:ahLst/>
              <a:cxnLst/>
              <a:rect l="l" t="t" r="r" b="b"/>
              <a:pathLst>
                <a:path w="3246" h="2458" extrusionOk="0">
                  <a:moveTo>
                    <a:pt x="1607" y="1"/>
                  </a:moveTo>
                  <a:lnTo>
                    <a:pt x="1" y="2458"/>
                  </a:lnTo>
                  <a:lnTo>
                    <a:pt x="3246" y="2458"/>
                  </a:lnTo>
                  <a:lnTo>
                    <a:pt x="16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707;p51">
              <a:extLst>
                <a:ext uri="{FF2B5EF4-FFF2-40B4-BE49-F238E27FC236}">
                  <a16:creationId xmlns:a16="http://schemas.microsoft.com/office/drawing/2014/main" id="{86116FCA-CDC7-784A-71AA-BF16AC9E8649}"/>
                </a:ext>
              </a:extLst>
            </p:cNvPr>
            <p:cNvSpPr/>
            <p:nvPr/>
          </p:nvSpPr>
          <p:spPr>
            <a:xfrm>
              <a:off x="-49375900" y="3648650"/>
              <a:ext cx="59100" cy="59875"/>
            </a:xfrm>
            <a:custGeom>
              <a:avLst/>
              <a:gdLst/>
              <a:ahLst/>
              <a:cxnLst/>
              <a:rect l="l" t="t" r="r" b="b"/>
              <a:pathLst>
                <a:path w="2364" h="2395" extrusionOk="0">
                  <a:moveTo>
                    <a:pt x="1513" y="1"/>
                  </a:moveTo>
                  <a:lnTo>
                    <a:pt x="1" y="2395"/>
                  </a:lnTo>
                  <a:lnTo>
                    <a:pt x="2363" y="2395"/>
                  </a:lnTo>
                  <a:lnTo>
                    <a:pt x="1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708;p51">
              <a:extLst>
                <a:ext uri="{FF2B5EF4-FFF2-40B4-BE49-F238E27FC236}">
                  <a16:creationId xmlns:a16="http://schemas.microsoft.com/office/drawing/2014/main" id="{5FCCD991-39DD-2E87-063A-59A096948C84}"/>
                </a:ext>
              </a:extLst>
            </p:cNvPr>
            <p:cNvSpPr/>
            <p:nvPr/>
          </p:nvSpPr>
          <p:spPr>
            <a:xfrm>
              <a:off x="-49229400" y="3726625"/>
              <a:ext cx="109500" cy="125250"/>
            </a:xfrm>
            <a:custGeom>
              <a:avLst/>
              <a:gdLst/>
              <a:ahLst/>
              <a:cxnLst/>
              <a:rect l="l" t="t" r="r" b="b"/>
              <a:pathLst>
                <a:path w="4380" h="5010" extrusionOk="0">
                  <a:moveTo>
                    <a:pt x="1765" y="1"/>
                  </a:moveTo>
                  <a:lnTo>
                    <a:pt x="0" y="5010"/>
                  </a:lnTo>
                  <a:lnTo>
                    <a:pt x="43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709;p51">
              <a:extLst>
                <a:ext uri="{FF2B5EF4-FFF2-40B4-BE49-F238E27FC236}">
                  <a16:creationId xmlns:a16="http://schemas.microsoft.com/office/drawing/2014/main" id="{E031408F-0DB4-5907-660D-CFB2DC5EACBF}"/>
                </a:ext>
              </a:extLst>
            </p:cNvPr>
            <p:cNvSpPr/>
            <p:nvPr/>
          </p:nvSpPr>
          <p:spPr>
            <a:xfrm>
              <a:off x="-49179000" y="3648650"/>
              <a:ext cx="59900" cy="59875"/>
            </a:xfrm>
            <a:custGeom>
              <a:avLst/>
              <a:gdLst/>
              <a:ahLst/>
              <a:cxnLst/>
              <a:rect l="l" t="t" r="r" b="b"/>
              <a:pathLst>
                <a:path w="2396" h="2395" extrusionOk="0">
                  <a:moveTo>
                    <a:pt x="851" y="1"/>
                  </a:moveTo>
                  <a:lnTo>
                    <a:pt x="1" y="2395"/>
                  </a:lnTo>
                  <a:lnTo>
                    <a:pt x="2395" y="2395"/>
                  </a:lnTo>
                  <a:lnTo>
                    <a:pt x="8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710;p51">
              <a:extLst>
                <a:ext uri="{FF2B5EF4-FFF2-40B4-BE49-F238E27FC236}">
                  <a16:creationId xmlns:a16="http://schemas.microsoft.com/office/drawing/2014/main" id="{33A52D64-3477-A956-875A-87581FBCF2C4}"/>
                </a:ext>
              </a:extLst>
            </p:cNvPr>
            <p:cNvSpPr/>
            <p:nvPr/>
          </p:nvSpPr>
          <p:spPr>
            <a:xfrm>
              <a:off x="-49323125" y="3638425"/>
              <a:ext cx="59100" cy="59075"/>
            </a:xfrm>
            <a:custGeom>
              <a:avLst/>
              <a:gdLst/>
              <a:ahLst/>
              <a:cxnLst/>
              <a:rect l="l" t="t" r="r" b="b"/>
              <a:pathLst>
                <a:path w="2364" h="2363" extrusionOk="0">
                  <a:moveTo>
                    <a:pt x="0" y="0"/>
                  </a:moveTo>
                  <a:lnTo>
                    <a:pt x="819" y="2363"/>
                  </a:ln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711;p51">
              <a:extLst>
                <a:ext uri="{FF2B5EF4-FFF2-40B4-BE49-F238E27FC236}">
                  <a16:creationId xmlns:a16="http://schemas.microsoft.com/office/drawing/2014/main" id="{9A42A086-5F8F-83E0-F139-7D15B726DAD7}"/>
                </a:ext>
              </a:extLst>
            </p:cNvPr>
            <p:cNvSpPr/>
            <p:nvPr/>
          </p:nvSpPr>
          <p:spPr>
            <a:xfrm>
              <a:off x="-49375100" y="3726625"/>
              <a:ext cx="108700" cy="125250"/>
            </a:xfrm>
            <a:custGeom>
              <a:avLst/>
              <a:gdLst/>
              <a:ahLst/>
              <a:cxnLst/>
              <a:rect l="l" t="t" r="r" b="b"/>
              <a:pathLst>
                <a:path w="4348" h="5010" extrusionOk="0">
                  <a:moveTo>
                    <a:pt x="0" y="1"/>
                  </a:moveTo>
                  <a:lnTo>
                    <a:pt x="4348" y="5010"/>
                  </a:lnTo>
                  <a:lnTo>
                    <a:pt x="25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712;p51">
              <a:extLst>
                <a:ext uri="{FF2B5EF4-FFF2-40B4-BE49-F238E27FC236}">
                  <a16:creationId xmlns:a16="http://schemas.microsoft.com/office/drawing/2014/main" id="{65560815-4F42-8F85-0601-0A551491E8A5}"/>
                </a:ext>
              </a:extLst>
            </p:cNvPr>
            <p:cNvSpPr/>
            <p:nvPr/>
          </p:nvSpPr>
          <p:spPr>
            <a:xfrm>
              <a:off x="-49256975" y="3550975"/>
              <a:ext cx="17350" cy="53600"/>
            </a:xfrm>
            <a:custGeom>
              <a:avLst/>
              <a:gdLst/>
              <a:ahLst/>
              <a:cxnLst/>
              <a:rect l="l" t="t" r="r" b="b"/>
              <a:pathLst>
                <a:path w="694" h="2144" extrusionOk="0">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713;p51">
              <a:extLst>
                <a:ext uri="{FF2B5EF4-FFF2-40B4-BE49-F238E27FC236}">
                  <a16:creationId xmlns:a16="http://schemas.microsoft.com/office/drawing/2014/main" id="{C577342E-C9AC-9E0B-E3D1-BC7396C817CE}"/>
                </a:ext>
              </a:extLst>
            </p:cNvPr>
            <p:cNvSpPr/>
            <p:nvPr/>
          </p:nvSpPr>
          <p:spPr>
            <a:xfrm>
              <a:off x="-49323125" y="3575850"/>
              <a:ext cx="43350" cy="32650"/>
            </a:xfrm>
            <a:custGeom>
              <a:avLst/>
              <a:gdLst/>
              <a:ahLst/>
              <a:cxnLst/>
              <a:rect l="l" t="t" r="r" b="b"/>
              <a:pathLst>
                <a:path w="1734" h="1306" extrusionOk="0">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714;p51">
              <a:extLst>
                <a:ext uri="{FF2B5EF4-FFF2-40B4-BE49-F238E27FC236}">
                  <a16:creationId xmlns:a16="http://schemas.microsoft.com/office/drawing/2014/main" id="{CE681627-065D-0A4D-5E6E-7926D2F83E1E}"/>
                </a:ext>
              </a:extLst>
            </p:cNvPr>
            <p:cNvSpPr/>
            <p:nvPr/>
          </p:nvSpPr>
          <p:spPr>
            <a:xfrm>
              <a:off x="-49217575" y="3575525"/>
              <a:ext cx="44900" cy="32975"/>
            </a:xfrm>
            <a:custGeom>
              <a:avLst/>
              <a:gdLst/>
              <a:ahLst/>
              <a:cxnLst/>
              <a:rect l="l" t="t" r="r" b="b"/>
              <a:pathLst>
                <a:path w="1796" h="1319" extrusionOk="0">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31452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FED3D-B473-B9FA-3B47-D78EA3AE0C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A4EEEC-2EA0-AFA7-8E41-19E9988C3A3C}"/>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5AE395-B772-6D48-E586-037CF82E0D19}"/>
              </a:ext>
            </a:extLst>
          </p:cNvPr>
          <p:cNvSpPr txBox="1"/>
          <p:nvPr/>
        </p:nvSpPr>
        <p:spPr>
          <a:xfrm>
            <a:off x="569982" y="1601942"/>
            <a:ext cx="9122761" cy="4199611"/>
          </a:xfrm>
          <a:prstGeom prst="rect">
            <a:avLst/>
          </a:prstGeom>
          <a:noFill/>
        </p:spPr>
        <p:txBody>
          <a:bodyPr wrap="square" rtlCol="0">
            <a:spAutoFit/>
          </a:bodyPr>
          <a:lstStyle/>
          <a:p>
            <a:pPr>
              <a:lnSpc>
                <a:spcPct val="150000"/>
              </a:lnSpc>
            </a:pPr>
            <a:r>
              <a:rPr lang="en-US" sz="2000" dirty="0">
                <a:latin typeface="Alexandria"/>
              </a:rPr>
              <a:t>There is an opportunity cost to every piece of land. </a:t>
            </a:r>
          </a:p>
          <a:p>
            <a:pPr>
              <a:lnSpc>
                <a:spcPct val="150000"/>
              </a:lnSpc>
            </a:pPr>
            <a:r>
              <a:rPr lang="en-US" sz="2000" dirty="0">
                <a:latin typeface="Alexandria"/>
              </a:rPr>
              <a:t> A four-story apartment building might have been constructed on a 10,000 square foot lot that is designated for single-family homes Structure with eight units. </a:t>
            </a:r>
          </a:p>
          <a:p>
            <a:pPr>
              <a:lnSpc>
                <a:spcPct val="150000"/>
              </a:lnSpc>
            </a:pPr>
            <a:r>
              <a:rPr lang="en-US" sz="2000" dirty="0">
                <a:latin typeface="Alexandria"/>
              </a:rPr>
              <a:t> More people could reside here if capital were used in instead of land. </a:t>
            </a:r>
          </a:p>
          <a:p>
            <a:pPr>
              <a:lnSpc>
                <a:spcPct val="150000"/>
              </a:lnSpc>
            </a:pPr>
            <a:r>
              <a:rPr lang="en-US" sz="2000" dirty="0">
                <a:latin typeface="Alexandria"/>
              </a:rPr>
              <a:t> This would be prohibited under minimum lot zoning, which stipulates that every house must be situated on a minimum 10,000 square foot lot.</a:t>
            </a:r>
          </a:p>
          <a:p>
            <a:pPr>
              <a:lnSpc>
                <a:spcPct val="150000"/>
              </a:lnSpc>
            </a:pPr>
            <a:r>
              <a:rPr lang="en-US" sz="2000" dirty="0"/>
              <a:t>Private backyards are an example of small “parks” ,So are our current rules efficient?</a:t>
            </a:r>
          </a:p>
          <a:p>
            <a:pPr>
              <a:lnSpc>
                <a:spcPct val="150000"/>
              </a:lnSpc>
            </a:pPr>
            <a:r>
              <a:rPr lang="en-US" sz="2000" dirty="0"/>
              <a:t> Do they exhaust the gains to trade?</a:t>
            </a:r>
          </a:p>
          <a:p>
            <a:pPr>
              <a:lnSpc>
                <a:spcPct val="150000"/>
              </a:lnSpc>
            </a:pPr>
            <a:r>
              <a:rPr lang="en-US" sz="2000" dirty="0"/>
              <a:t> Who loses from having so much land not being “used”?</a:t>
            </a:r>
            <a:endParaRPr lang="en-US" sz="2000" b="1" dirty="0">
              <a:latin typeface="Alexandria"/>
            </a:endParaRPr>
          </a:p>
        </p:txBody>
      </p:sp>
      <p:pic>
        <p:nvPicPr>
          <p:cNvPr id="7" name="Graphic 21">
            <a:extLst>
              <a:ext uri="{FF2B5EF4-FFF2-40B4-BE49-F238E27FC236}">
                <a16:creationId xmlns:a16="http://schemas.microsoft.com/office/drawing/2014/main" id="{4BFC06D3-3101-8A8A-61DE-F48C43BF9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CEC0BB0-0BB6-7DAB-2CED-587A0B161785}"/>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1. Introduction: Minimum Lot Sizes and Zoning </a:t>
            </a:r>
          </a:p>
        </p:txBody>
      </p:sp>
      <p:pic>
        <p:nvPicPr>
          <p:cNvPr id="3" name="صورة 2">
            <a:extLst>
              <a:ext uri="{FF2B5EF4-FFF2-40B4-BE49-F238E27FC236}">
                <a16:creationId xmlns:a16="http://schemas.microsoft.com/office/drawing/2014/main" id="{65E7B571-768C-5742-0A7F-B8F983C2FA96}"/>
              </a:ext>
            </a:extLst>
          </p:cNvPr>
          <p:cNvPicPr>
            <a:picLocks noChangeAspect="1"/>
          </p:cNvPicPr>
          <p:nvPr/>
        </p:nvPicPr>
        <p:blipFill>
          <a:blip r:embed="rId3"/>
          <a:stretch>
            <a:fillRect/>
          </a:stretch>
        </p:blipFill>
        <p:spPr>
          <a:xfrm>
            <a:off x="9631552" y="4177782"/>
            <a:ext cx="1751150" cy="1828800"/>
          </a:xfrm>
          <a:prstGeom prst="rect">
            <a:avLst/>
          </a:prstGeom>
        </p:spPr>
      </p:pic>
    </p:spTree>
    <p:extLst>
      <p:ext uri="{BB962C8B-B14F-4D97-AF65-F5344CB8AC3E}">
        <p14:creationId xmlns:p14="http://schemas.microsoft.com/office/powerpoint/2010/main" val="2327924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7ECE6-40E3-7CE1-1A75-8940DE679E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BCF1A-93A1-49D3-FFF1-D7C8FC923179}"/>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3BA3C03-A3CC-ED9D-9CE7-2A911FD1812A}"/>
              </a:ext>
            </a:extLst>
          </p:cNvPr>
          <p:cNvSpPr txBox="1"/>
          <p:nvPr/>
        </p:nvSpPr>
        <p:spPr>
          <a:xfrm>
            <a:off x="879045" y="1639177"/>
            <a:ext cx="10289190" cy="4199611"/>
          </a:xfrm>
          <a:prstGeom prst="rect">
            <a:avLst/>
          </a:prstGeom>
          <a:solidFill>
            <a:schemeClr val="tx2">
              <a:lumMod val="20000"/>
              <a:lumOff val="80000"/>
            </a:schemeClr>
          </a:solidFill>
        </p:spPr>
        <p:txBody>
          <a:bodyPr wrap="square" rtlCol="0">
            <a:spAutoFit/>
          </a:bodyPr>
          <a:lstStyle/>
          <a:p>
            <a:pPr>
              <a:lnSpc>
                <a:spcPct val="150000"/>
              </a:lnSpc>
            </a:pPr>
            <a:r>
              <a:rPr lang="en-US" sz="2000" dirty="0">
                <a:latin typeface="Alexandria"/>
              </a:rPr>
              <a:t>A developer may decide to purchase the backyard of a single-family home on a 10,000 square foot lot in order to construct an apartment complex there.  If the developer values that backyard, this swap would take place. </a:t>
            </a:r>
          </a:p>
          <a:p>
            <a:pPr>
              <a:lnSpc>
                <a:spcPct val="150000"/>
              </a:lnSpc>
            </a:pPr>
            <a:r>
              <a:rPr lang="en-US" sz="2000" dirty="0">
                <a:latin typeface="Alexandria"/>
              </a:rPr>
              <a:t>by greater than what the owner of the property loses with the new building standing close by.  </a:t>
            </a:r>
          </a:p>
          <a:p>
            <a:pPr>
              <a:lnSpc>
                <a:spcPct val="150000"/>
              </a:lnSpc>
            </a:pPr>
            <a:r>
              <a:rPr lang="en-US" sz="2000" dirty="0">
                <a:latin typeface="Alexandria"/>
              </a:rPr>
              <a:t>For instance, the developer may make a profit of $1 million after offering $500,000 for the site.  Gains can be traded here if the homeowner only values her lot at $300,000.  </a:t>
            </a:r>
          </a:p>
          <a:p>
            <a:pPr>
              <a:lnSpc>
                <a:spcPct val="150000"/>
              </a:lnSpc>
            </a:pPr>
            <a:r>
              <a:rPr lang="en-US" sz="2000" dirty="0">
                <a:latin typeface="Alexandria"/>
              </a:rPr>
              <a:t> This trade would be prohibited if minimum lot zoning existed.  I did not account for spillover negative externalities for adjacent </a:t>
            </a:r>
            <a:r>
              <a:rPr lang="en-US" sz="2000" dirty="0" err="1">
                <a:latin typeface="Alexandria"/>
              </a:rPr>
              <a:t>neighbours</a:t>
            </a:r>
            <a:r>
              <a:rPr lang="en-US" sz="2000" dirty="0">
                <a:latin typeface="Alexandria"/>
              </a:rPr>
              <a:t> when I drew up this example.  </a:t>
            </a:r>
          </a:p>
          <a:p>
            <a:pPr>
              <a:lnSpc>
                <a:spcPct val="150000"/>
              </a:lnSpc>
            </a:pPr>
            <a:r>
              <a:rPr lang="en-US" sz="2000" dirty="0">
                <a:latin typeface="Alexandria"/>
              </a:rPr>
              <a:t>For the banning of such transactions to be justified, spillovers would have to be extremely large</a:t>
            </a:r>
            <a:r>
              <a:rPr lang="en-US" sz="2000" b="1" dirty="0">
                <a:latin typeface="Alexandria"/>
              </a:rPr>
              <a:t>. </a:t>
            </a:r>
          </a:p>
        </p:txBody>
      </p:sp>
      <p:pic>
        <p:nvPicPr>
          <p:cNvPr id="7" name="Graphic 21">
            <a:extLst>
              <a:ext uri="{FF2B5EF4-FFF2-40B4-BE49-F238E27FC236}">
                <a16:creationId xmlns:a16="http://schemas.microsoft.com/office/drawing/2014/main" id="{3C54C7DD-B2AD-77E4-ECA3-EE107FC73C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193DFCD-C9B6-CDDD-9F43-D404705FDAE0}"/>
              </a:ext>
            </a:extLst>
          </p:cNvPr>
          <p:cNvSpPr txBox="1"/>
          <p:nvPr/>
        </p:nvSpPr>
        <p:spPr>
          <a:xfrm>
            <a:off x="963117" y="826081"/>
            <a:ext cx="9529997" cy="558743"/>
          </a:xfrm>
          <a:prstGeom prst="rect">
            <a:avLst/>
          </a:prstGeom>
          <a:noFill/>
        </p:spPr>
        <p:txBody>
          <a:bodyPr wrap="square">
            <a:spAutoFit/>
          </a:bodyPr>
          <a:lstStyle/>
          <a:p>
            <a:pPr>
              <a:lnSpc>
                <a:spcPct val="115000"/>
              </a:lnSpc>
              <a:spcAft>
                <a:spcPts val="1000"/>
              </a:spcAft>
            </a:pPr>
            <a:r>
              <a:rPr lang="en-US" sz="2800" dirty="0">
                <a:latin typeface="Alexandria"/>
              </a:rPr>
              <a:t>1.CASE STUDY : Consider an economy without zoning</a:t>
            </a:r>
            <a:endParaRPr lang="en-US" sz="2800" dirty="0">
              <a:latin typeface="Alexandria" charset="0"/>
            </a:endParaRPr>
          </a:p>
        </p:txBody>
      </p:sp>
    </p:spTree>
    <p:extLst>
      <p:ext uri="{BB962C8B-B14F-4D97-AF65-F5344CB8AC3E}">
        <p14:creationId xmlns:p14="http://schemas.microsoft.com/office/powerpoint/2010/main" val="2851944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62185-DFA0-C94E-9F11-BF311241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9A2E41-D408-85BD-D33E-D66E3E49BDFD}"/>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4308F4DB-E851-8311-CA0B-36E22687E000}"/>
              </a:ext>
            </a:extLst>
          </p:cNvPr>
          <p:cNvSpPr txBox="1"/>
          <p:nvPr/>
        </p:nvSpPr>
        <p:spPr>
          <a:xfrm>
            <a:off x="762000" y="1697994"/>
            <a:ext cx="7514897" cy="4199611"/>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 New York City's Central Park: The total area is 840 acres.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 What impact would it have on the city if a portion of the park—perhaps 15%—was set aside for the construction of new homes?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 A little algebra could be utilized to determine the number of additional residents that this land reallocation could bring to the area.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This would not be a good public policy, mind you.</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Think more creatively and outside the box: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We're accustomed to Central Park having a specific size, but why is it ideal? </a:t>
            </a:r>
          </a:p>
        </p:txBody>
      </p:sp>
      <p:pic>
        <p:nvPicPr>
          <p:cNvPr id="7" name="Graphic 21">
            <a:extLst>
              <a:ext uri="{FF2B5EF4-FFF2-40B4-BE49-F238E27FC236}">
                <a16:creationId xmlns:a16="http://schemas.microsoft.com/office/drawing/2014/main" id="{09A1B202-D475-539D-A3B8-B6B2D8AB04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7157935-2EA0-1D3A-FF76-4E8EF22EF506}"/>
              </a:ext>
            </a:extLst>
          </p:cNvPr>
          <p:cNvSpPr txBox="1"/>
          <p:nvPr/>
        </p:nvSpPr>
        <p:spPr>
          <a:xfrm>
            <a:off x="963118" y="826081"/>
            <a:ext cx="8715732" cy="55874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US" sz="2800" dirty="0">
                <a:solidFill>
                  <a:prstClr val="black"/>
                </a:solidFill>
                <a:latin typeface="Alexandria" charset="0"/>
              </a:rPr>
              <a:t>1. Introduction :</a:t>
            </a:r>
            <a:r>
              <a:rPr kumimoji="0" lang="en-US" sz="2800" b="0" i="0" u="none" strike="noStrike" kern="1200" cap="none" spc="0" normalizeH="0" baseline="0" noProof="0" dirty="0">
                <a:ln>
                  <a:noFill/>
                </a:ln>
                <a:solidFill>
                  <a:prstClr val="black"/>
                </a:solidFill>
                <a:effectLst/>
                <a:uLnTx/>
                <a:uFillTx/>
                <a:latin typeface="Alexandria" charset="0"/>
                <a:ea typeface="+mn-ea"/>
                <a:cs typeface="+mn-cs"/>
              </a:rPr>
              <a:t>example of "unused land" is public parks</a:t>
            </a:r>
          </a:p>
        </p:txBody>
      </p:sp>
      <p:pic>
        <p:nvPicPr>
          <p:cNvPr id="3" name="صورة 2">
            <a:extLst>
              <a:ext uri="{FF2B5EF4-FFF2-40B4-BE49-F238E27FC236}">
                <a16:creationId xmlns:a16="http://schemas.microsoft.com/office/drawing/2014/main" id="{5789A821-1D30-B22A-2E80-7846B603D5BB}"/>
              </a:ext>
            </a:extLst>
          </p:cNvPr>
          <p:cNvPicPr>
            <a:picLocks noChangeAspect="1"/>
          </p:cNvPicPr>
          <p:nvPr/>
        </p:nvPicPr>
        <p:blipFill>
          <a:blip r:embed="rId3"/>
          <a:stretch>
            <a:fillRect/>
          </a:stretch>
        </p:blipFill>
        <p:spPr>
          <a:xfrm>
            <a:off x="8276897" y="2784732"/>
            <a:ext cx="2952750" cy="2128016"/>
          </a:xfrm>
          <a:prstGeom prst="rect">
            <a:avLst/>
          </a:prstGeom>
        </p:spPr>
      </p:pic>
    </p:spTree>
    <p:extLst>
      <p:ext uri="{BB962C8B-B14F-4D97-AF65-F5344CB8AC3E}">
        <p14:creationId xmlns:p14="http://schemas.microsoft.com/office/powerpoint/2010/main" val="320449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45529-36B5-B83C-8571-FFC4FF2684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2EB4E8-2996-A4CE-05C0-86AA19F32939}"/>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6F9004D2-F0D0-0741-C343-EE1F66F7A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F7DF4FB-CD26-0A6C-E2B5-C81D657C298C}"/>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1. Introduction :supply and demand concepts</a:t>
            </a:r>
            <a:endParaRPr kumimoji="0" lang="en-US" sz="28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4" name="TextBox 47">
            <a:extLst>
              <a:ext uri="{FF2B5EF4-FFF2-40B4-BE49-F238E27FC236}">
                <a16:creationId xmlns:a16="http://schemas.microsoft.com/office/drawing/2014/main" id="{20687460-0FCB-63BE-D4AA-01714DA75E07}"/>
              </a:ext>
            </a:extLst>
          </p:cNvPr>
          <p:cNvSpPr txBox="1"/>
          <p:nvPr/>
        </p:nvSpPr>
        <p:spPr>
          <a:xfrm>
            <a:off x="951405" y="1469461"/>
            <a:ext cx="8191688" cy="4199611"/>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The equilibrium pricing of things are largely determined by the rules we decide to live by.  </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US" sz="2000" dirty="0">
              <a:latin typeface="Alexandria"/>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Given the significance of housing, it is critical that knowledgeable citizens use the supply and demand concepts from basic microeconomics to reason logically. </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US" sz="2000" dirty="0">
              <a:latin typeface="Alexandria"/>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The present Zoning for The incumbents use democracy to maintain their power after the "rules of the game" produce winners.</a:t>
            </a:r>
          </a:p>
        </p:txBody>
      </p:sp>
      <p:pic>
        <p:nvPicPr>
          <p:cNvPr id="3" name="صورة 2">
            <a:extLst>
              <a:ext uri="{FF2B5EF4-FFF2-40B4-BE49-F238E27FC236}">
                <a16:creationId xmlns:a16="http://schemas.microsoft.com/office/drawing/2014/main" id="{30EE67BE-D8E4-8487-AFB9-E30DA8C928A3}"/>
              </a:ext>
            </a:extLst>
          </p:cNvPr>
          <p:cNvPicPr>
            <a:picLocks noChangeAspect="1"/>
          </p:cNvPicPr>
          <p:nvPr/>
        </p:nvPicPr>
        <p:blipFill>
          <a:blip r:embed="rId3"/>
          <a:stretch>
            <a:fillRect/>
          </a:stretch>
        </p:blipFill>
        <p:spPr>
          <a:xfrm>
            <a:off x="9143093" y="2842730"/>
            <a:ext cx="1719348" cy="1695794"/>
          </a:xfrm>
          <a:prstGeom prst="rect">
            <a:avLst/>
          </a:prstGeom>
        </p:spPr>
      </p:pic>
    </p:spTree>
    <p:extLst>
      <p:ext uri="{BB962C8B-B14F-4D97-AF65-F5344CB8AC3E}">
        <p14:creationId xmlns:p14="http://schemas.microsoft.com/office/powerpoint/2010/main" val="4116045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8AAEE-E180-864A-E73F-0487AC38BB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83B6F8-10BB-D1CD-76A1-0AA441C4127E}"/>
              </a:ext>
            </a:extLst>
          </p:cNvPr>
          <p:cNvSpPr/>
          <p:nvPr/>
        </p:nvSpPr>
        <p:spPr>
          <a:xfrm>
            <a:off x="61727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98230514-A4D5-AC9D-9EE6-B536603025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D8A2DF1-91EA-7201-95A7-790FB84D15DA}"/>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1. Introduction, Zoning and Urban Structures</a:t>
            </a:r>
            <a:endParaRPr kumimoji="0" lang="en-US" sz="28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4" name="TextBox 47">
            <a:extLst>
              <a:ext uri="{FF2B5EF4-FFF2-40B4-BE49-F238E27FC236}">
                <a16:creationId xmlns:a16="http://schemas.microsoft.com/office/drawing/2014/main" id="{91F08531-BD70-32E3-C702-EECF6846AFA3}"/>
              </a:ext>
            </a:extLst>
          </p:cNvPr>
          <p:cNvSpPr txBox="1"/>
          <p:nvPr/>
        </p:nvSpPr>
        <p:spPr>
          <a:xfrm>
            <a:off x="673451" y="1615189"/>
            <a:ext cx="7530238" cy="4199611"/>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In a more fluid economy, there would be a more active process for shifting land use zoning codes so that an asset can be  more quickly repositioned to its highest and best use.</a:t>
            </a:r>
          </a:p>
          <a:p>
            <a:pPr lvl="0">
              <a:lnSpc>
                <a:spcPct val="150000"/>
              </a:lnSpc>
              <a:defRPr/>
            </a:pPr>
            <a:r>
              <a:rPr lang="en-US" sz="2000" dirty="0">
                <a:latin typeface="Alexandria"/>
              </a:rPr>
              <a:t>People who live a new urbanist life of relying on public transit if the land close to the station stop is up zoned.</a:t>
            </a:r>
          </a:p>
          <a:p>
            <a:pPr lvl="0">
              <a:lnSpc>
                <a:spcPct val="150000"/>
              </a:lnSpc>
              <a:defRPr/>
            </a:pPr>
            <a:r>
              <a:rPr lang="en-US" sz="2000" dirty="0">
                <a:latin typeface="Alexandria"/>
              </a:rPr>
              <a:t>By limiting the supply of new housing, this leads to higher prices of homes.  </a:t>
            </a:r>
          </a:p>
          <a:p>
            <a:pPr lvl="0">
              <a:lnSpc>
                <a:spcPct val="150000"/>
              </a:lnSpc>
              <a:defRPr/>
            </a:pPr>
            <a:r>
              <a:rPr lang="en-US" sz="2000" dirty="0">
                <a:latin typeface="Alexandria"/>
              </a:rPr>
              <a:t>This increases the count of homeless people</a:t>
            </a:r>
          </a:p>
          <a:p>
            <a:pPr lvl="0">
              <a:lnSpc>
                <a:spcPct val="150000"/>
              </a:lnSpc>
              <a:defRPr/>
            </a:pPr>
            <a:endParaRPr lang="en-US" sz="2000" dirty="0">
              <a:latin typeface="Alexandria"/>
            </a:endParaRPr>
          </a:p>
        </p:txBody>
      </p:sp>
      <p:pic>
        <p:nvPicPr>
          <p:cNvPr id="6" name="صورة 5">
            <a:extLst>
              <a:ext uri="{FF2B5EF4-FFF2-40B4-BE49-F238E27FC236}">
                <a16:creationId xmlns:a16="http://schemas.microsoft.com/office/drawing/2014/main" id="{8F53EDDE-9C03-2DFD-4FDC-4AB2BE3C7624}"/>
              </a:ext>
            </a:extLst>
          </p:cNvPr>
          <p:cNvPicPr>
            <a:picLocks noChangeAspect="1"/>
          </p:cNvPicPr>
          <p:nvPr/>
        </p:nvPicPr>
        <p:blipFill>
          <a:blip r:embed="rId3"/>
          <a:stretch>
            <a:fillRect/>
          </a:stretch>
        </p:blipFill>
        <p:spPr>
          <a:xfrm>
            <a:off x="8292239" y="2522484"/>
            <a:ext cx="2937728" cy="1954924"/>
          </a:xfrm>
          <a:prstGeom prst="rect">
            <a:avLst/>
          </a:prstGeom>
        </p:spPr>
      </p:pic>
    </p:spTree>
    <p:extLst>
      <p:ext uri="{BB962C8B-B14F-4D97-AF65-F5344CB8AC3E}">
        <p14:creationId xmlns:p14="http://schemas.microsoft.com/office/powerpoint/2010/main" val="986357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728EF-2360-4C02-D7BE-2F54B3245C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A2F062-D5F7-60F9-59FA-0EB52F3BA7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4091F51-0CF9-4547-63B3-ADD325FFAD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D8A697-9C74-7672-CBDB-E889B809A8DB}"/>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1. Introduction ,The Benefits of Zoning – local character  </a:t>
            </a:r>
          </a:p>
        </p:txBody>
      </p:sp>
      <p:sp>
        <p:nvSpPr>
          <p:cNvPr id="6" name="TextBox 47">
            <a:extLst>
              <a:ext uri="{FF2B5EF4-FFF2-40B4-BE49-F238E27FC236}">
                <a16:creationId xmlns:a16="http://schemas.microsoft.com/office/drawing/2014/main" id="{3DA365A9-EFE1-8473-D394-3C735A8A47CC}"/>
              </a:ext>
            </a:extLst>
          </p:cNvPr>
          <p:cNvSpPr txBox="1"/>
          <p:nvPr/>
        </p:nvSpPr>
        <p:spPr>
          <a:xfrm>
            <a:off x="762000" y="1737408"/>
            <a:ext cx="6809282"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Communities frequently assert that zoning is necessary to maintain the local character.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Take Paris, France, for example.</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Paris has been made beautiful by urban planning in terms of building heights and public parks, but would it remain such in the future? </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US" sz="2000" dirty="0">
              <a:latin typeface="Alexandria"/>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Would limitations on land usage be loosened? </a:t>
            </a:r>
          </a:p>
        </p:txBody>
      </p:sp>
      <p:pic>
        <p:nvPicPr>
          <p:cNvPr id="8" name="صورة 7">
            <a:extLst>
              <a:ext uri="{FF2B5EF4-FFF2-40B4-BE49-F238E27FC236}">
                <a16:creationId xmlns:a16="http://schemas.microsoft.com/office/drawing/2014/main" id="{DC973F8C-C9BF-EB58-261A-623A900DAE96}"/>
              </a:ext>
            </a:extLst>
          </p:cNvPr>
          <p:cNvPicPr>
            <a:picLocks noChangeAspect="1"/>
          </p:cNvPicPr>
          <p:nvPr/>
        </p:nvPicPr>
        <p:blipFill>
          <a:blip r:embed="rId3"/>
          <a:stretch>
            <a:fillRect/>
          </a:stretch>
        </p:blipFill>
        <p:spPr>
          <a:xfrm>
            <a:off x="7397555" y="1984278"/>
            <a:ext cx="3491076" cy="3491076"/>
          </a:xfrm>
          <a:prstGeom prst="rect">
            <a:avLst/>
          </a:prstGeom>
        </p:spPr>
      </p:pic>
    </p:spTree>
    <p:extLst>
      <p:ext uri="{BB962C8B-B14F-4D97-AF65-F5344CB8AC3E}">
        <p14:creationId xmlns:p14="http://schemas.microsoft.com/office/powerpoint/2010/main" val="317586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6775A-5506-A6BA-0BCC-16D41909F0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EE7ED1-3362-AD14-5D40-E1EABA679B5B}"/>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CFD2E4DB-724A-1FB8-29C7-CF625909ED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3AEAA9D-56F7-7AB0-753E-3A72AAD5C8BC}"/>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1. Introduction ,the Benefits of Zoning - pollution </a:t>
            </a:r>
          </a:p>
        </p:txBody>
      </p:sp>
      <p:sp>
        <p:nvSpPr>
          <p:cNvPr id="6" name="TextBox 47">
            <a:extLst>
              <a:ext uri="{FF2B5EF4-FFF2-40B4-BE49-F238E27FC236}">
                <a16:creationId xmlns:a16="http://schemas.microsoft.com/office/drawing/2014/main" id="{240D7462-300F-1ABF-69C4-3D5D97C62FB1}"/>
              </a:ext>
            </a:extLst>
          </p:cNvPr>
          <p:cNvSpPr txBox="1"/>
          <p:nvPr/>
        </p:nvSpPr>
        <p:spPr>
          <a:xfrm>
            <a:off x="963118" y="2166779"/>
            <a:ext cx="6131365" cy="281461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In order to physically separate activities that society does not wish to be in close physical proximity to one another, zoning does play a useful role.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A rubbish incinerator near to a children's school is not something we want because the kids would be exposed to the wind. to the smoke from the incinerator. </a:t>
            </a:r>
          </a:p>
        </p:txBody>
      </p:sp>
      <p:pic>
        <p:nvPicPr>
          <p:cNvPr id="3" name="صورة 2">
            <a:extLst>
              <a:ext uri="{FF2B5EF4-FFF2-40B4-BE49-F238E27FC236}">
                <a16:creationId xmlns:a16="http://schemas.microsoft.com/office/drawing/2014/main" id="{EB6EAA73-1B6E-8C6D-3E51-0A02A5277A5A}"/>
              </a:ext>
            </a:extLst>
          </p:cNvPr>
          <p:cNvPicPr>
            <a:picLocks noChangeAspect="1"/>
          </p:cNvPicPr>
          <p:nvPr/>
        </p:nvPicPr>
        <p:blipFill>
          <a:blip r:embed="rId3"/>
          <a:stretch>
            <a:fillRect/>
          </a:stretch>
        </p:blipFill>
        <p:spPr>
          <a:xfrm>
            <a:off x="7658753" y="2282321"/>
            <a:ext cx="2968680" cy="2968680"/>
          </a:xfrm>
          <a:prstGeom prst="rect">
            <a:avLst/>
          </a:prstGeom>
        </p:spPr>
      </p:pic>
    </p:spTree>
    <p:extLst>
      <p:ext uri="{BB962C8B-B14F-4D97-AF65-F5344CB8AC3E}">
        <p14:creationId xmlns:p14="http://schemas.microsoft.com/office/powerpoint/2010/main" val="3894374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FE250-35BB-E702-C40C-F707354F8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A0C7A8-D2CA-BA4B-9129-A2F18A334C17}"/>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D5341BA-A620-545B-B14D-21439F47C4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96F292F-A716-4070-806C-49592033D73E}"/>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1. Introduction ,the Benefits of Zoning -</a:t>
            </a:r>
            <a:r>
              <a:rPr lang="en-US" sz="2800" dirty="0">
                <a:latin typeface="Alexandria"/>
              </a:rPr>
              <a:t> pollution</a:t>
            </a:r>
            <a:r>
              <a:rPr lang="en-US" sz="2800" dirty="0"/>
              <a:t> </a:t>
            </a:r>
          </a:p>
        </p:txBody>
      </p:sp>
      <p:sp>
        <p:nvSpPr>
          <p:cNvPr id="6" name="TextBox 47">
            <a:extLst>
              <a:ext uri="{FF2B5EF4-FFF2-40B4-BE49-F238E27FC236}">
                <a16:creationId xmlns:a16="http://schemas.microsoft.com/office/drawing/2014/main" id="{2777A74C-689F-7B84-6AA7-840B5F2F5DA5}"/>
              </a:ext>
            </a:extLst>
          </p:cNvPr>
          <p:cNvSpPr txBox="1"/>
          <p:nvPr/>
        </p:nvSpPr>
        <p:spPr>
          <a:xfrm>
            <a:off x="1089242" y="1646517"/>
            <a:ext cx="4885889" cy="466127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The close physical proximity that comes with city living is frequently praised in urban economics as a factor that boosts trade and education.</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 We don't want such closeness when it comes to pollution.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According to an ancient joke, "dilution is the solution to pollution."  This physical area that restricts "victims'" exposure to pollutants is created in part by zoning. </a:t>
            </a:r>
          </a:p>
        </p:txBody>
      </p:sp>
      <p:pic>
        <p:nvPicPr>
          <p:cNvPr id="3" name="صورة 2">
            <a:extLst>
              <a:ext uri="{FF2B5EF4-FFF2-40B4-BE49-F238E27FC236}">
                <a16:creationId xmlns:a16="http://schemas.microsoft.com/office/drawing/2014/main" id="{CB48210E-C66B-04C4-2495-B82F34BBE3D0}"/>
              </a:ext>
            </a:extLst>
          </p:cNvPr>
          <p:cNvPicPr>
            <a:picLocks noChangeAspect="1"/>
          </p:cNvPicPr>
          <p:nvPr/>
        </p:nvPicPr>
        <p:blipFill>
          <a:blip r:embed="rId3"/>
          <a:stretch>
            <a:fillRect/>
          </a:stretch>
        </p:blipFill>
        <p:spPr>
          <a:xfrm>
            <a:off x="5975131" y="1933991"/>
            <a:ext cx="5406360" cy="3979861"/>
          </a:xfrm>
          <a:prstGeom prst="rect">
            <a:avLst/>
          </a:prstGeom>
        </p:spPr>
      </p:pic>
    </p:spTree>
    <p:extLst>
      <p:ext uri="{BB962C8B-B14F-4D97-AF65-F5344CB8AC3E}">
        <p14:creationId xmlns:p14="http://schemas.microsoft.com/office/powerpoint/2010/main" val="1971994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D3776-4A01-7089-EE6A-D3B363B04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127BB5-A8DB-CCBB-2269-41E69327F7BE}"/>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CD36C45-6477-50A5-B692-78F798DA83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8792FAB-B774-AF7B-D2C6-3973839159FD}"/>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1. Introduction , The Benefits of Zoning </a:t>
            </a:r>
          </a:p>
        </p:txBody>
      </p:sp>
      <p:sp>
        <p:nvSpPr>
          <p:cNvPr id="6" name="TextBox 47">
            <a:extLst>
              <a:ext uri="{FF2B5EF4-FFF2-40B4-BE49-F238E27FC236}">
                <a16:creationId xmlns:a16="http://schemas.microsoft.com/office/drawing/2014/main" id="{D9C5151D-BCE6-2C52-37C8-0104840FDF79}"/>
              </a:ext>
            </a:extLst>
          </p:cNvPr>
          <p:cNvSpPr txBox="1"/>
          <p:nvPr/>
        </p:nvSpPr>
        <p:spPr>
          <a:xfrm>
            <a:off x="836994" y="2054949"/>
            <a:ext cx="6777751"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Another argument in </a:t>
            </a:r>
            <a:r>
              <a:rPr lang="en-US" sz="2000" dirty="0" err="1">
                <a:latin typeface="Alexandria"/>
              </a:rPr>
              <a:t>favour</a:t>
            </a:r>
            <a:r>
              <a:rPr lang="en-US" sz="2000" dirty="0">
                <a:latin typeface="Alexandria"/>
              </a:rPr>
              <a:t> of zoning is that if growth is permitted, a region will eventually run out of natural resources like parking or water.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This assertion would make an economist scoff.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Here, the obvious counter-reaction is to let growth </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US" sz="2000" dirty="0">
              <a:latin typeface="Alexandria"/>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continuing, but let parking and water costs fluctuate in accordance with availability and demand in the market.</a:t>
            </a:r>
          </a:p>
        </p:txBody>
      </p:sp>
      <p:pic>
        <p:nvPicPr>
          <p:cNvPr id="3" name="صورة 2">
            <a:extLst>
              <a:ext uri="{FF2B5EF4-FFF2-40B4-BE49-F238E27FC236}">
                <a16:creationId xmlns:a16="http://schemas.microsoft.com/office/drawing/2014/main" id="{29B527D9-6366-5B5F-A92C-6BE8E6F9CF92}"/>
              </a:ext>
            </a:extLst>
          </p:cNvPr>
          <p:cNvPicPr>
            <a:picLocks noChangeAspect="1"/>
          </p:cNvPicPr>
          <p:nvPr/>
        </p:nvPicPr>
        <p:blipFill>
          <a:blip r:embed="rId3"/>
          <a:stretch>
            <a:fillRect/>
          </a:stretch>
        </p:blipFill>
        <p:spPr>
          <a:xfrm>
            <a:off x="7473676" y="2257513"/>
            <a:ext cx="3688310" cy="3535382"/>
          </a:xfrm>
          <a:prstGeom prst="rect">
            <a:avLst/>
          </a:prstGeom>
        </p:spPr>
      </p:pic>
    </p:spTree>
    <p:extLst>
      <p:ext uri="{BB962C8B-B14F-4D97-AF65-F5344CB8AC3E}">
        <p14:creationId xmlns:p14="http://schemas.microsoft.com/office/powerpoint/2010/main" val="331983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9F4C2-901E-6B48-F47F-FCEB572F2F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3ECC2A-163F-7C87-E443-310DD1F89AFC}"/>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0BB163E-E2D6-834C-78EC-715D5458C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63313956-61C3-DAFF-0F3D-19770A8211D9}"/>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1. Introduction , The Benefits of Zoning  - Buildings</a:t>
            </a:r>
          </a:p>
        </p:txBody>
      </p:sp>
      <p:sp>
        <p:nvSpPr>
          <p:cNvPr id="6" name="TextBox 47">
            <a:extLst>
              <a:ext uri="{FF2B5EF4-FFF2-40B4-BE49-F238E27FC236}">
                <a16:creationId xmlns:a16="http://schemas.microsoft.com/office/drawing/2014/main" id="{849244D5-5DAF-3D0F-858B-5D23F41385D4}"/>
              </a:ext>
            </a:extLst>
          </p:cNvPr>
          <p:cNvSpPr txBox="1"/>
          <p:nvPr/>
        </p:nvSpPr>
        <p:spPr>
          <a:xfrm>
            <a:off x="963118" y="2174662"/>
            <a:ext cx="5989475" cy="281461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Another justification for zoning is in cities such as San Francisco that face  earthquake risk.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Zoning codes set how the buildings must be built and how tall they can  be.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In the absence of zoning, some buildings could be built that are not able to withstand an earthquake.</a:t>
            </a:r>
          </a:p>
        </p:txBody>
      </p:sp>
      <p:pic>
        <p:nvPicPr>
          <p:cNvPr id="3" name="صورة 2">
            <a:extLst>
              <a:ext uri="{FF2B5EF4-FFF2-40B4-BE49-F238E27FC236}">
                <a16:creationId xmlns:a16="http://schemas.microsoft.com/office/drawing/2014/main" id="{7F2028EC-4E72-D6A0-C0AC-842219766614}"/>
              </a:ext>
            </a:extLst>
          </p:cNvPr>
          <p:cNvPicPr>
            <a:picLocks noChangeAspect="1"/>
          </p:cNvPicPr>
          <p:nvPr/>
        </p:nvPicPr>
        <p:blipFill>
          <a:blip r:embed="rId3"/>
          <a:stretch>
            <a:fillRect/>
          </a:stretch>
        </p:blipFill>
        <p:spPr>
          <a:xfrm>
            <a:off x="7086046" y="1924483"/>
            <a:ext cx="3745374" cy="3562456"/>
          </a:xfrm>
          <a:prstGeom prst="rect">
            <a:avLst/>
          </a:prstGeom>
        </p:spPr>
      </p:pic>
    </p:spTree>
    <p:extLst>
      <p:ext uri="{BB962C8B-B14F-4D97-AF65-F5344CB8AC3E}">
        <p14:creationId xmlns:p14="http://schemas.microsoft.com/office/powerpoint/2010/main" val="250423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1B99A0-1B76-E693-EA4E-22ADE4CBB818}"/>
              </a:ext>
            </a:extLst>
          </p:cNvPr>
          <p:cNvSpPr txBox="1"/>
          <p:nvPr/>
        </p:nvSpPr>
        <p:spPr>
          <a:xfrm>
            <a:off x="825500" y="625912"/>
            <a:ext cx="6533562" cy="668966"/>
          </a:xfrm>
          <a:prstGeom prst="rect">
            <a:avLst/>
          </a:prstGeom>
          <a:noFill/>
        </p:spPr>
        <p:txBody>
          <a:bodyPr wrap="square" rtlCol="0">
            <a:spAutoFit/>
          </a:bodyPr>
          <a:lstStyle/>
          <a:p>
            <a:pPr>
              <a:lnSpc>
                <a:spcPct val="150000"/>
              </a:lnSpc>
            </a:pPr>
            <a:r>
              <a:rPr lang="en-US" sz="2800" dirty="0">
                <a:latin typeface="Alexandria" charset="0"/>
              </a:rPr>
              <a:t> 2. Foundations of location theory</a:t>
            </a:r>
            <a:endParaRPr lang="en-US" sz="2800" b="1" dirty="0">
              <a:latin typeface="Alexandria" charset="0"/>
            </a:endParaRPr>
          </a:p>
        </p:txBody>
      </p:sp>
      <p:sp>
        <p:nvSpPr>
          <p:cNvPr id="48" name="TextBox 47">
            <a:extLst>
              <a:ext uri="{FF2B5EF4-FFF2-40B4-BE49-F238E27FC236}">
                <a16:creationId xmlns:a16="http://schemas.microsoft.com/office/drawing/2014/main" id="{6337FD63-2FB3-EC5B-5878-F730712FD665}"/>
              </a:ext>
            </a:extLst>
          </p:cNvPr>
          <p:cNvSpPr txBox="1"/>
          <p:nvPr/>
        </p:nvSpPr>
        <p:spPr>
          <a:xfrm>
            <a:off x="951405" y="1692269"/>
            <a:ext cx="10289190" cy="4093428"/>
          </a:xfrm>
          <a:prstGeom prst="rect">
            <a:avLst/>
          </a:prstGeom>
          <a:noFill/>
        </p:spPr>
        <p:txBody>
          <a:bodyPr wrap="square" rtlCol="0">
            <a:spAutoFit/>
          </a:bodyPr>
          <a:lstStyle/>
          <a:p>
            <a:pPr>
              <a:lnSpc>
                <a:spcPct val="150000"/>
              </a:lnSpc>
            </a:pPr>
            <a:r>
              <a:rPr lang="en-US" sz="2000" b="1" dirty="0">
                <a:latin typeface="Alexandria" charset="0"/>
              </a:rPr>
              <a:t>2.1 Johann Heinrich von </a:t>
            </a:r>
            <a:r>
              <a:rPr lang="en-US" sz="2000" b="1" dirty="0" err="1">
                <a:latin typeface="Alexandria" charset="0"/>
              </a:rPr>
              <a:t>Thünen</a:t>
            </a:r>
            <a:r>
              <a:rPr lang="en-US" sz="2000" b="1" dirty="0">
                <a:latin typeface="Alexandria" charset="0"/>
              </a:rPr>
              <a:t> (Agricultural land use)</a:t>
            </a:r>
          </a:p>
          <a:p>
            <a:pPr>
              <a:lnSpc>
                <a:spcPct val="150000"/>
              </a:lnSpc>
            </a:pPr>
            <a:r>
              <a:rPr lang="en-US" sz="2000" dirty="0">
                <a:latin typeface="Alexandria" charset="0"/>
              </a:rPr>
              <a:t>Von </a:t>
            </a:r>
            <a:r>
              <a:rPr lang="en-US" sz="2000" dirty="0" err="1">
                <a:latin typeface="Alexandria" charset="0"/>
              </a:rPr>
              <a:t>Thünen</a:t>
            </a:r>
            <a:r>
              <a:rPr lang="en-US" sz="2000" dirty="0">
                <a:latin typeface="Alexandria" charset="0"/>
              </a:rPr>
              <a:t> (1826) developed a ring model to explain agricultural land use around a single market: </a:t>
            </a:r>
          </a:p>
          <a:p>
            <a:pPr>
              <a:lnSpc>
                <a:spcPct val="150000"/>
              </a:lnSpc>
            </a:pPr>
            <a:r>
              <a:rPr lang="en-US" sz="2000" dirty="0">
                <a:latin typeface="Alexandria" charset="0"/>
              </a:rPr>
              <a:t>land-intensive but low-value commodities (e.g., grain) locate farther away, while high-value perishable goods (e.g., dairy) locate closer due to transportation costs.</a:t>
            </a:r>
          </a:p>
          <a:p>
            <a:pPr>
              <a:lnSpc>
                <a:spcPct val="150000"/>
              </a:lnSpc>
            </a:pPr>
            <a:r>
              <a:rPr lang="en-US" sz="2000" dirty="0">
                <a:latin typeface="Alexandria" charset="0"/>
              </a:rPr>
              <a:t>The model predicts concentric rings determined by transportation cost and output value.</a:t>
            </a:r>
          </a:p>
          <a:p>
            <a:r>
              <a:rPr lang="en-US" sz="2000" b="1" dirty="0">
                <a:latin typeface="Alexandria" charset="0"/>
              </a:rPr>
              <a:t>Key equation (conceptual):</a:t>
            </a:r>
          </a:p>
          <a:p>
            <a:r>
              <a:rPr lang="en-US" sz="2000" dirty="0">
                <a:latin typeface="Alexandria" charset="0"/>
              </a:rPr>
              <a:t>Rent = </a:t>
            </a:r>
            <a:r>
              <a:rPr lang="en-US" sz="2000" dirty="0" err="1">
                <a:latin typeface="Alexandria" charset="0"/>
              </a:rPr>
              <a:t>OutputPrice</a:t>
            </a:r>
            <a:r>
              <a:rPr lang="en-US" sz="2000" dirty="0">
                <a:latin typeface="Alexandria" charset="0"/>
              </a:rPr>
              <a:t> - </a:t>
            </a:r>
            <a:r>
              <a:rPr lang="en-US" sz="2000" dirty="0" err="1">
                <a:latin typeface="Alexandria" charset="0"/>
              </a:rPr>
              <a:t>TransportCost</a:t>
            </a:r>
            <a:r>
              <a:rPr lang="en-US" sz="2000" dirty="0">
                <a:latin typeface="Alexandria" charset="0"/>
              </a:rPr>
              <a:t> – </a:t>
            </a:r>
            <a:r>
              <a:rPr lang="en-US" sz="2000" dirty="0" err="1">
                <a:latin typeface="Alexandria" charset="0"/>
              </a:rPr>
              <a:t>ProductionCost</a:t>
            </a:r>
            <a:endParaRPr lang="en-US" sz="2000" dirty="0">
              <a:latin typeface="Alexandria" charset="0"/>
            </a:endParaRPr>
          </a:p>
          <a:p>
            <a:endParaRPr lang="en-US" sz="2000" dirty="0">
              <a:latin typeface="Alexandria" charset="0"/>
            </a:endParaRPr>
          </a:p>
          <a:p>
            <a:r>
              <a:rPr lang="en-US" sz="2000" dirty="0">
                <a:latin typeface="Alexandria" charset="0"/>
              </a:rPr>
              <a:t>The land user that can pay the highest rent locates closest to the market</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80EA-CFA0-6D66-0B98-4095171B1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F8139-8983-C04F-192A-FC8E4527AD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0798CEB-6C28-92BA-6A48-6BD242D519C2}"/>
              </a:ext>
            </a:extLst>
          </p:cNvPr>
          <p:cNvSpPr txBox="1"/>
          <p:nvPr/>
        </p:nvSpPr>
        <p:spPr>
          <a:xfrm>
            <a:off x="758565" y="1770895"/>
            <a:ext cx="6533562" cy="4199611"/>
          </a:xfrm>
          <a:prstGeom prst="rect">
            <a:avLst/>
          </a:prstGeom>
          <a:noFill/>
        </p:spPr>
        <p:txBody>
          <a:bodyPr wrap="square" rtlCol="0">
            <a:spAutoFit/>
          </a:bodyPr>
          <a:lstStyle/>
          <a:p>
            <a:pPr>
              <a:lnSpc>
                <a:spcPct val="150000"/>
              </a:lnSpc>
            </a:pPr>
            <a:r>
              <a:rPr lang="en-US" sz="2000" b="1" dirty="0">
                <a:latin typeface="Alexandria" charset="0"/>
              </a:rPr>
              <a:t>2.2 Alonso (Urban land rent and bid-rent curves)</a:t>
            </a:r>
          </a:p>
          <a:p>
            <a:pPr>
              <a:lnSpc>
                <a:spcPct val="150000"/>
              </a:lnSpc>
            </a:pPr>
            <a:r>
              <a:rPr lang="en-US" sz="2000" dirty="0">
                <a:latin typeface="Alexandria" charset="0"/>
              </a:rPr>
              <a:t>Alonso adapted von </a:t>
            </a:r>
            <a:r>
              <a:rPr lang="en-US" sz="2000" dirty="0" err="1">
                <a:latin typeface="Alexandria" charset="0"/>
              </a:rPr>
              <a:t>Thünen</a:t>
            </a:r>
            <a:r>
              <a:rPr lang="en-US" sz="2000" dirty="0">
                <a:latin typeface="Alexandria" charset="0"/>
              </a:rPr>
              <a:t> to urban land markets (Alonso 1964). Households trade off land (and housing size) against commuting costs to the Central Business District (CBD).</a:t>
            </a:r>
          </a:p>
          <a:p>
            <a:pPr>
              <a:lnSpc>
                <a:spcPct val="150000"/>
              </a:lnSpc>
            </a:pPr>
            <a:r>
              <a:rPr lang="en-US" sz="2000" dirty="0">
                <a:latin typeface="Alexandria" charset="0"/>
              </a:rPr>
              <a:t>The bid-rent function for households declines with distance from CBD. Household bid-rent function (intuitive form):</a:t>
            </a:r>
          </a:p>
          <a:p>
            <a:pPr>
              <a:lnSpc>
                <a:spcPct val="150000"/>
              </a:lnSpc>
            </a:pPr>
            <a:r>
              <a:rPr lang="en-US" sz="2000" dirty="0">
                <a:latin typeface="Alexandria" charset="0"/>
              </a:rPr>
              <a:t>R(x) = Y - </a:t>
            </a:r>
            <a:r>
              <a:rPr lang="en-US" sz="2000" dirty="0" err="1">
                <a:latin typeface="Alexandria" charset="0"/>
              </a:rPr>
              <a:t>C_commute</a:t>
            </a:r>
            <a:r>
              <a:rPr lang="en-US" sz="2000" dirty="0">
                <a:latin typeface="Alexandria" charset="0"/>
              </a:rPr>
              <a:t>(x) - U(H, x)</a:t>
            </a:r>
          </a:p>
          <a:p>
            <a:pPr>
              <a:lnSpc>
                <a:spcPct val="150000"/>
              </a:lnSpc>
            </a:pPr>
            <a:r>
              <a:rPr lang="en-US" sz="2000" dirty="0">
                <a:latin typeface="Alexandria" charset="0"/>
              </a:rPr>
              <a:t>Where R(x) is rent they can pay at distance x, Y is income, and </a:t>
            </a:r>
            <a:r>
              <a:rPr lang="en-US" sz="2000" dirty="0" err="1">
                <a:latin typeface="Alexandria" charset="0"/>
              </a:rPr>
              <a:t>C_commute</a:t>
            </a:r>
            <a:r>
              <a:rPr lang="en-US" sz="2000" dirty="0">
                <a:latin typeface="Alexandria" charset="0"/>
              </a:rPr>
              <a:t>(x) are commuting costs.</a:t>
            </a:r>
          </a:p>
        </p:txBody>
      </p:sp>
      <p:pic>
        <p:nvPicPr>
          <p:cNvPr id="7" name="Graphic 21">
            <a:extLst>
              <a:ext uri="{FF2B5EF4-FFF2-40B4-BE49-F238E27FC236}">
                <a16:creationId xmlns:a16="http://schemas.microsoft.com/office/drawing/2014/main" id="{F4D93818-896A-0FE8-318D-03B998249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A618CCCF-EE13-6B26-5AA8-885553DAE706}"/>
              </a:ext>
            </a:extLst>
          </p:cNvPr>
          <p:cNvSpPr txBox="1"/>
          <p:nvPr/>
        </p:nvSpPr>
        <p:spPr>
          <a:xfrm>
            <a:off x="825500" y="625912"/>
            <a:ext cx="6533562" cy="668966"/>
          </a:xfrm>
          <a:prstGeom prst="rect">
            <a:avLst/>
          </a:prstGeom>
          <a:noFill/>
        </p:spPr>
        <p:txBody>
          <a:bodyPr wrap="square" rtlCol="0">
            <a:spAutoFit/>
          </a:bodyPr>
          <a:lstStyle/>
          <a:p>
            <a:pPr>
              <a:lnSpc>
                <a:spcPct val="150000"/>
              </a:lnSpc>
            </a:pPr>
            <a:r>
              <a:rPr lang="en-US" sz="2800" dirty="0">
                <a:latin typeface="Alexandria" charset="0"/>
              </a:rPr>
              <a:t> 2. Foundations of location theory - Alonso </a:t>
            </a:r>
          </a:p>
        </p:txBody>
      </p:sp>
      <p:pic>
        <p:nvPicPr>
          <p:cNvPr id="5" name="صورة 4">
            <a:extLst>
              <a:ext uri="{FF2B5EF4-FFF2-40B4-BE49-F238E27FC236}">
                <a16:creationId xmlns:a16="http://schemas.microsoft.com/office/drawing/2014/main" id="{772C72B2-98B7-BA22-BC31-E7E8907D7FC9}"/>
              </a:ext>
            </a:extLst>
          </p:cNvPr>
          <p:cNvPicPr>
            <a:picLocks noChangeAspect="1"/>
          </p:cNvPicPr>
          <p:nvPr/>
        </p:nvPicPr>
        <p:blipFill>
          <a:blip r:embed="rId3"/>
          <a:stretch>
            <a:fillRect/>
          </a:stretch>
        </p:blipFill>
        <p:spPr>
          <a:xfrm>
            <a:off x="6700174" y="1685495"/>
            <a:ext cx="4729826" cy="4199611"/>
          </a:xfrm>
          <a:prstGeom prst="rect">
            <a:avLst/>
          </a:prstGeom>
        </p:spPr>
      </p:pic>
    </p:spTree>
    <p:extLst>
      <p:ext uri="{BB962C8B-B14F-4D97-AF65-F5344CB8AC3E}">
        <p14:creationId xmlns:p14="http://schemas.microsoft.com/office/powerpoint/2010/main" val="37803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495716" y="17134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710086" y="2148991"/>
            <a:ext cx="6904660" cy="3737946"/>
          </a:xfrm>
          <a:prstGeom prst="rect">
            <a:avLst/>
          </a:prstGeom>
          <a:noFill/>
        </p:spPr>
        <p:txBody>
          <a:bodyPr wrap="square" rtlCol="0">
            <a:spAutoFit/>
          </a:bodyPr>
          <a:lstStyle/>
          <a:p>
            <a:pPr>
              <a:lnSpc>
                <a:spcPct val="150000"/>
              </a:lnSpc>
            </a:pPr>
            <a:r>
              <a:rPr lang="en-US" sz="2000" b="1" dirty="0">
                <a:latin typeface="Alexandria" charset="0"/>
              </a:rPr>
              <a:t>2.3 Weber and industrial location</a:t>
            </a:r>
          </a:p>
          <a:p>
            <a:pPr>
              <a:lnSpc>
                <a:spcPct val="150000"/>
              </a:lnSpc>
            </a:pPr>
            <a:r>
              <a:rPr lang="en-US" sz="2000" dirty="0">
                <a:latin typeface="Alexandria" charset="0"/>
              </a:rPr>
              <a:t>Alfred Weber's industrial location theory emphasizes minimizing total costs:</a:t>
            </a:r>
          </a:p>
          <a:p>
            <a:pPr>
              <a:lnSpc>
                <a:spcPct val="150000"/>
              </a:lnSpc>
            </a:pPr>
            <a:r>
              <a:rPr lang="en-US" sz="2000" b="1" dirty="0">
                <a:latin typeface="Alexandria" charset="0"/>
              </a:rPr>
              <a:t>Transportation of raw materials, transport of finished goods, and labor costs.</a:t>
            </a:r>
          </a:p>
          <a:p>
            <a:pPr>
              <a:lnSpc>
                <a:spcPct val="150000"/>
              </a:lnSpc>
            </a:pPr>
            <a:r>
              <a:rPr lang="en-US" sz="2000" dirty="0">
                <a:latin typeface="Alexandria" charset="0"/>
              </a:rPr>
              <a:t> Firms select a location that minimizes the sum of these costs; in practice, this explains clustering and the location of heavy industries</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1E8148C-83A9-7E88-0A9D-1CB02A5808D8}"/>
              </a:ext>
            </a:extLst>
          </p:cNvPr>
          <p:cNvSpPr txBox="1"/>
          <p:nvPr/>
        </p:nvSpPr>
        <p:spPr>
          <a:xfrm>
            <a:off x="495716" y="1006573"/>
            <a:ext cx="6533562" cy="668966"/>
          </a:xfrm>
          <a:prstGeom prst="rect">
            <a:avLst/>
          </a:prstGeom>
          <a:noFill/>
        </p:spPr>
        <p:txBody>
          <a:bodyPr wrap="square" rtlCol="0">
            <a:spAutoFit/>
          </a:bodyPr>
          <a:lstStyle/>
          <a:p>
            <a:pPr>
              <a:lnSpc>
                <a:spcPct val="150000"/>
              </a:lnSpc>
            </a:pPr>
            <a:r>
              <a:rPr lang="en-US" sz="2800" dirty="0">
                <a:latin typeface="Alexandria" charset="0"/>
              </a:rPr>
              <a:t> 2. Foundations of location theory -</a:t>
            </a:r>
            <a:r>
              <a:rPr lang="en-US" sz="2800" b="1" dirty="0">
                <a:latin typeface="Alexandria" charset="0"/>
              </a:rPr>
              <a:t> </a:t>
            </a:r>
            <a:r>
              <a:rPr lang="en-US" sz="2800" dirty="0">
                <a:latin typeface="Alexandria" charset="0"/>
              </a:rPr>
              <a:t>Weber  </a:t>
            </a:r>
            <a:endParaRPr lang="en-US" sz="2800" b="1" dirty="0">
              <a:latin typeface="Alexandria" charset="0"/>
            </a:endParaRPr>
          </a:p>
        </p:txBody>
      </p:sp>
      <p:pic>
        <p:nvPicPr>
          <p:cNvPr id="2" name="صورة 1">
            <a:extLst>
              <a:ext uri="{FF2B5EF4-FFF2-40B4-BE49-F238E27FC236}">
                <a16:creationId xmlns:a16="http://schemas.microsoft.com/office/drawing/2014/main" id="{F0562657-9CCB-EB7C-936A-BCE013739B65}"/>
              </a:ext>
            </a:extLst>
          </p:cNvPr>
          <p:cNvPicPr>
            <a:picLocks noChangeAspect="1"/>
          </p:cNvPicPr>
          <p:nvPr/>
        </p:nvPicPr>
        <p:blipFill>
          <a:blip r:embed="rId3"/>
          <a:stretch>
            <a:fillRect/>
          </a:stretch>
        </p:blipFill>
        <p:spPr>
          <a:xfrm>
            <a:off x="7858125" y="2569834"/>
            <a:ext cx="3328495" cy="2620305"/>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370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5393" y="161753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884420" y="1923936"/>
            <a:ext cx="4004246" cy="3785652"/>
          </a:xfrm>
          <a:prstGeom prst="rect">
            <a:avLst/>
          </a:prstGeom>
          <a:noFill/>
        </p:spPr>
        <p:txBody>
          <a:bodyPr wrap="square" rtlCol="0">
            <a:spAutoFit/>
          </a:bodyPr>
          <a:lstStyle/>
          <a:p>
            <a:r>
              <a:rPr lang="en-US" sz="2000" b="1" dirty="0">
                <a:latin typeface="Alexandria" charset="0"/>
              </a:rPr>
              <a:t>2.4 Hotelling and spatial competition</a:t>
            </a:r>
          </a:p>
          <a:p>
            <a:r>
              <a:rPr lang="en-US" sz="2000" dirty="0">
                <a:latin typeface="Alexandria" charset="0"/>
              </a:rPr>
              <a:t>Harold Hotelling (1929) introduced spatial competition: </a:t>
            </a:r>
          </a:p>
          <a:p>
            <a:r>
              <a:rPr lang="en-US" sz="2000" dirty="0">
                <a:latin typeface="Alexandria" charset="0"/>
              </a:rPr>
              <a:t>firms choose locations strategically to maximize market share — leading to outcomes like the Hotelling line where competing vendors cluster in the middle of linear demand to capture customers.</a:t>
            </a:r>
          </a:p>
          <a:p>
            <a:endParaRPr lang="en-US" sz="2000" dirty="0">
              <a:latin typeface="Alexandria" charset="0"/>
            </a:endParaRPr>
          </a:p>
          <a:p>
            <a:endParaRPr lang="en-US" sz="2000" dirty="0">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04380142-10BE-C814-3E90-F06CFC99034E}"/>
              </a:ext>
            </a:extLst>
          </p:cNvPr>
          <p:cNvPicPr>
            <a:picLocks noChangeAspect="1"/>
          </p:cNvPicPr>
          <p:nvPr/>
        </p:nvPicPr>
        <p:blipFill>
          <a:blip r:embed="rId3"/>
          <a:srcRect l="11068" r="12501"/>
          <a:stretch>
            <a:fillRect/>
          </a:stretch>
        </p:blipFill>
        <p:spPr>
          <a:xfrm>
            <a:off x="5017693" y="1923935"/>
            <a:ext cx="4785875" cy="3785651"/>
          </a:xfrm>
          <a:prstGeom prst="rect">
            <a:avLst/>
          </a:prstGeom>
        </p:spPr>
      </p:pic>
      <p:sp>
        <p:nvSpPr>
          <p:cNvPr id="3" name="TextBox 2">
            <a:extLst>
              <a:ext uri="{FF2B5EF4-FFF2-40B4-BE49-F238E27FC236}">
                <a16:creationId xmlns:a16="http://schemas.microsoft.com/office/drawing/2014/main" id="{2E1EEEBD-4760-9B12-A21B-2CAE85490138}"/>
              </a:ext>
            </a:extLst>
          </p:cNvPr>
          <p:cNvSpPr txBox="1"/>
          <p:nvPr/>
        </p:nvSpPr>
        <p:spPr>
          <a:xfrm>
            <a:off x="755392" y="919169"/>
            <a:ext cx="7805283" cy="671851"/>
          </a:xfrm>
          <a:prstGeom prst="rect">
            <a:avLst/>
          </a:prstGeom>
          <a:noFill/>
        </p:spPr>
        <p:txBody>
          <a:bodyPr wrap="square" rtlCol="0">
            <a:spAutoFit/>
          </a:bodyPr>
          <a:lstStyle/>
          <a:p>
            <a:pPr>
              <a:lnSpc>
                <a:spcPct val="150000"/>
              </a:lnSpc>
            </a:pPr>
            <a:r>
              <a:rPr lang="en-US" sz="2800" dirty="0">
                <a:latin typeface="Alexandria" charset="0"/>
              </a:rPr>
              <a:t> 2. Foundations of location theory -</a:t>
            </a:r>
            <a:r>
              <a:rPr lang="en-US" sz="2800" b="1" dirty="0">
                <a:latin typeface="Alexandria" charset="0"/>
              </a:rPr>
              <a:t> </a:t>
            </a:r>
            <a:r>
              <a:rPr lang="en-US" sz="2800" dirty="0">
                <a:latin typeface="Alexandria" charset="0"/>
              </a:rPr>
              <a:t>Hotelling  </a:t>
            </a:r>
            <a:endParaRPr lang="en-US" sz="2800" b="1" dirty="0">
              <a:latin typeface="Alexandria"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B579029-A33F-70DF-61A7-39990E02C6F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A07634C-FDE2-F1BE-4709-568312368A6F}"/>
              </a:ext>
            </a:extLst>
          </p:cNvPr>
          <p:cNvSpPr txBox="1"/>
          <p:nvPr/>
        </p:nvSpPr>
        <p:spPr>
          <a:xfrm>
            <a:off x="1455419" y="1488216"/>
            <a:ext cx="5134567" cy="3170099"/>
          </a:xfrm>
          <a:prstGeom prst="rect">
            <a:avLst/>
          </a:prstGeom>
          <a:noFill/>
        </p:spPr>
        <p:txBody>
          <a:bodyPr wrap="square" rtlCol="0">
            <a:spAutoFit/>
          </a:bodyPr>
          <a:lstStyle/>
          <a:p>
            <a:r>
              <a:rPr lang="en-US" sz="2000" b="1" dirty="0">
                <a:latin typeface="Alexandria" charset="0"/>
              </a:rPr>
              <a:t>2.5 Limitations and modern extensions</a:t>
            </a:r>
          </a:p>
          <a:p>
            <a:r>
              <a:rPr lang="en-US" sz="2000" dirty="0">
                <a:latin typeface="Alexandria" charset="0"/>
              </a:rPr>
              <a:t>Classic models assume a single center, flat space, and homogeneous consumers/firms. </a:t>
            </a:r>
          </a:p>
          <a:p>
            <a:endParaRPr lang="en-US" sz="2000" dirty="0">
              <a:latin typeface="Alexandria" charset="0"/>
            </a:endParaRPr>
          </a:p>
          <a:p>
            <a:r>
              <a:rPr lang="en-US" sz="2000" dirty="0">
                <a:latin typeface="Alexandria" charset="0"/>
              </a:rPr>
              <a:t>Modern cities exhibit polycentricity, multiple markets, and heterogeneity. </a:t>
            </a:r>
          </a:p>
          <a:p>
            <a:endParaRPr lang="en-US" sz="2000" dirty="0">
              <a:latin typeface="Alexandria" charset="0"/>
            </a:endParaRPr>
          </a:p>
          <a:p>
            <a:r>
              <a:rPr lang="en-US" sz="2000" dirty="0">
                <a:latin typeface="Alexandria" charset="0"/>
              </a:rPr>
              <a:t>Yet these models provide intuition for rent gradients, density decline with distance, and why firms cluster.</a:t>
            </a:r>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901DD9D7-394F-E0B4-6B3E-234DB4553D1C}"/>
              </a:ext>
            </a:extLst>
          </p:cNvPr>
          <p:cNvSpPr txBox="1"/>
          <p:nvPr/>
        </p:nvSpPr>
        <p:spPr>
          <a:xfrm>
            <a:off x="1181061" y="660036"/>
            <a:ext cx="8877339" cy="671851"/>
          </a:xfrm>
          <a:prstGeom prst="rect">
            <a:avLst/>
          </a:prstGeom>
          <a:noFill/>
        </p:spPr>
        <p:txBody>
          <a:bodyPr wrap="square" rtlCol="0">
            <a:spAutoFit/>
          </a:bodyPr>
          <a:lstStyle/>
          <a:p>
            <a:pPr>
              <a:lnSpc>
                <a:spcPct val="150000"/>
              </a:lnSpc>
            </a:pPr>
            <a:r>
              <a:rPr lang="en-US" sz="2800" dirty="0">
                <a:latin typeface="Alexandria" charset="0"/>
              </a:rPr>
              <a:t> 2. Foundations of location theory -</a:t>
            </a:r>
            <a:r>
              <a:rPr lang="en-US" sz="2800" b="1" dirty="0">
                <a:latin typeface="Alexandria" charset="0"/>
              </a:rPr>
              <a:t> </a:t>
            </a:r>
            <a:r>
              <a:rPr lang="en-US" sz="2800" dirty="0">
                <a:latin typeface="Alexandria" charset="0"/>
              </a:rPr>
              <a:t>modern extensions  </a:t>
            </a:r>
            <a:endParaRPr lang="en-US" sz="2800" b="1" dirty="0">
              <a:latin typeface="Alexandria" charset="0"/>
            </a:endParaRPr>
          </a:p>
        </p:txBody>
      </p:sp>
      <p:pic>
        <p:nvPicPr>
          <p:cNvPr id="2" name="صورة 1">
            <a:extLst>
              <a:ext uri="{FF2B5EF4-FFF2-40B4-BE49-F238E27FC236}">
                <a16:creationId xmlns:a16="http://schemas.microsoft.com/office/drawing/2014/main" id="{A20468C5-DCEA-C894-37C1-108CE4C09E1E}"/>
              </a:ext>
            </a:extLst>
          </p:cNvPr>
          <p:cNvPicPr>
            <a:picLocks noChangeAspect="1"/>
          </p:cNvPicPr>
          <p:nvPr/>
        </p:nvPicPr>
        <p:blipFill>
          <a:blip r:embed="rId3"/>
          <a:stretch>
            <a:fillRect/>
          </a:stretch>
        </p:blipFill>
        <p:spPr>
          <a:xfrm>
            <a:off x="6298557" y="1661349"/>
            <a:ext cx="4012091" cy="2996966"/>
          </a:xfrm>
          <a:prstGeom prst="rect">
            <a:avLst/>
          </a:prstGeom>
        </p:spPr>
      </p:pic>
    </p:spTree>
    <p:extLst>
      <p:ext uri="{BB962C8B-B14F-4D97-AF65-F5344CB8AC3E}">
        <p14:creationId xmlns:p14="http://schemas.microsoft.com/office/powerpoint/2010/main" val="3344012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007377-356A-3041-E73D-C1D53AE23D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3284590-89F0-11B4-887D-27EE1241AB19}"/>
              </a:ext>
            </a:extLst>
          </p:cNvPr>
          <p:cNvSpPr txBox="1"/>
          <p:nvPr/>
        </p:nvSpPr>
        <p:spPr>
          <a:xfrm>
            <a:off x="1446267" y="1732535"/>
            <a:ext cx="8747044" cy="1323439"/>
          </a:xfrm>
          <a:prstGeom prst="rect">
            <a:avLst/>
          </a:prstGeom>
          <a:noFill/>
        </p:spPr>
        <p:txBody>
          <a:bodyPr wrap="square" rtlCol="0">
            <a:spAutoFit/>
          </a:bodyPr>
          <a:lstStyle/>
          <a:p>
            <a:r>
              <a:rPr lang="en-US" sz="2000" b="1" dirty="0">
                <a:latin typeface="Alexandria" charset="0"/>
              </a:rPr>
              <a:t>3.1 Concentric zone model (Burgess)</a:t>
            </a:r>
          </a:p>
          <a:p>
            <a:r>
              <a:rPr lang="en-US" sz="2000" dirty="0">
                <a:latin typeface="Alexandria" charset="0"/>
              </a:rPr>
              <a:t>Describes a city growing outward from a CBD in rings: CBD, transition zone, working-class housing, better residences, commuter zone.</a:t>
            </a:r>
          </a:p>
          <a:p>
            <a:endParaRPr lang="en-US" sz="2000" dirty="0">
              <a:latin typeface="Alexandria" charset="0"/>
            </a:endParaRPr>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C5E52D8-F862-CF36-9BEF-C91BE04FB5A3}"/>
              </a:ext>
            </a:extLst>
          </p:cNvPr>
          <p:cNvSpPr txBox="1"/>
          <p:nvPr/>
        </p:nvSpPr>
        <p:spPr>
          <a:xfrm>
            <a:off x="1181062" y="675942"/>
            <a:ext cx="8142820" cy="671851"/>
          </a:xfrm>
          <a:prstGeom prst="rect">
            <a:avLst/>
          </a:prstGeom>
          <a:noFill/>
        </p:spPr>
        <p:txBody>
          <a:bodyPr wrap="square">
            <a:spAutoFit/>
          </a:bodyPr>
          <a:lstStyle/>
          <a:p>
            <a:pPr>
              <a:lnSpc>
                <a:spcPct val="150000"/>
              </a:lnSpc>
            </a:pPr>
            <a:r>
              <a:rPr lang="en-US" sz="2800" dirty="0"/>
              <a:t>3. Classical models of urban spatial structure -</a:t>
            </a:r>
            <a:r>
              <a:rPr lang="en-US" sz="2800" dirty="0">
                <a:latin typeface="Alexandria" charset="0"/>
              </a:rPr>
              <a:t> Burgess</a:t>
            </a:r>
            <a:r>
              <a:rPr lang="en-US" sz="2800" dirty="0"/>
              <a:t>    </a:t>
            </a:r>
            <a:endParaRPr lang="en-US" sz="2800" dirty="0">
              <a:latin typeface="Alexandria" charset="0"/>
            </a:endParaRPr>
          </a:p>
        </p:txBody>
      </p:sp>
      <p:pic>
        <p:nvPicPr>
          <p:cNvPr id="10" name="صورة 9">
            <a:extLst>
              <a:ext uri="{FF2B5EF4-FFF2-40B4-BE49-F238E27FC236}">
                <a16:creationId xmlns:a16="http://schemas.microsoft.com/office/drawing/2014/main" id="{B443D1EB-B4CE-B211-554F-A88561BC2903}"/>
              </a:ext>
            </a:extLst>
          </p:cNvPr>
          <p:cNvPicPr>
            <a:picLocks noChangeAspect="1"/>
          </p:cNvPicPr>
          <p:nvPr/>
        </p:nvPicPr>
        <p:blipFill>
          <a:blip r:embed="rId3"/>
          <a:srcRect l="35846" t="33224" r="15399" b="35012"/>
          <a:stretch>
            <a:fillRect/>
          </a:stretch>
        </p:blipFill>
        <p:spPr>
          <a:xfrm>
            <a:off x="1181062" y="2758966"/>
            <a:ext cx="9345750" cy="4099033"/>
          </a:xfrm>
          <a:prstGeom prst="rect">
            <a:avLst/>
          </a:prstGeom>
        </p:spPr>
      </p:pic>
    </p:spTree>
    <p:extLst>
      <p:ext uri="{BB962C8B-B14F-4D97-AF65-F5344CB8AC3E}">
        <p14:creationId xmlns:p14="http://schemas.microsoft.com/office/powerpoint/2010/main" val="26110032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2C26E-1361-1341-BB01-6E5750030B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217171-8957-5097-36F8-AE46361E20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2482BF-B16A-79E0-FEAC-45D57C56B78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A136E32-B69D-5313-07BE-743A8397A29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3112868-6DAE-E7BC-5148-4FD25BC6FDC9}"/>
              </a:ext>
            </a:extLst>
          </p:cNvPr>
          <p:cNvSpPr txBox="1"/>
          <p:nvPr/>
        </p:nvSpPr>
        <p:spPr>
          <a:xfrm>
            <a:off x="1446267" y="1732535"/>
            <a:ext cx="8815340" cy="1323439"/>
          </a:xfrm>
          <a:prstGeom prst="rect">
            <a:avLst/>
          </a:prstGeom>
          <a:noFill/>
        </p:spPr>
        <p:txBody>
          <a:bodyPr wrap="square" rtlCol="0">
            <a:spAutoFit/>
          </a:bodyPr>
          <a:lstStyle/>
          <a:p>
            <a:r>
              <a:rPr lang="en-US" sz="2000" b="1" dirty="0">
                <a:latin typeface="Alexandria" charset="0"/>
              </a:rPr>
              <a:t>3.2 Sector model (Hoyt)</a:t>
            </a:r>
          </a:p>
          <a:p>
            <a:r>
              <a:rPr lang="en-US" sz="2000" dirty="0">
                <a:latin typeface="Alexandria" charset="0"/>
              </a:rPr>
              <a:t>Residential growth extends in sectors radiating from the CBD along transportation corridors.</a:t>
            </a:r>
          </a:p>
          <a:p>
            <a:endParaRPr lang="en-US" sz="2000" dirty="0">
              <a:latin typeface="Alexandria" charset="0"/>
            </a:endParaRPr>
          </a:p>
        </p:txBody>
      </p:sp>
      <p:pic>
        <p:nvPicPr>
          <p:cNvPr id="5" name="Graphic 21">
            <a:extLst>
              <a:ext uri="{FF2B5EF4-FFF2-40B4-BE49-F238E27FC236}">
                <a16:creationId xmlns:a16="http://schemas.microsoft.com/office/drawing/2014/main" id="{383AD7DE-A39E-6C25-983F-42A4BA016B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10202656-9BF0-4894-193D-4D0300FF7564}"/>
              </a:ext>
            </a:extLst>
          </p:cNvPr>
          <p:cNvSpPr txBox="1"/>
          <p:nvPr/>
        </p:nvSpPr>
        <p:spPr>
          <a:xfrm>
            <a:off x="1535966" y="708526"/>
            <a:ext cx="8111253" cy="671851"/>
          </a:xfrm>
          <a:prstGeom prst="rect">
            <a:avLst/>
          </a:prstGeom>
          <a:noFill/>
        </p:spPr>
        <p:txBody>
          <a:bodyPr wrap="square">
            <a:spAutoFit/>
          </a:bodyPr>
          <a:lstStyle/>
          <a:p>
            <a:pPr>
              <a:lnSpc>
                <a:spcPct val="150000"/>
              </a:lnSpc>
            </a:pPr>
            <a:r>
              <a:rPr lang="en-US" sz="2800" dirty="0"/>
              <a:t>3. Classical models of urban spatial structure –</a:t>
            </a:r>
            <a:r>
              <a:rPr lang="en-US" sz="2800" dirty="0">
                <a:latin typeface="Alexandria" charset="0"/>
              </a:rPr>
              <a:t> (Hoyt)</a:t>
            </a:r>
            <a:r>
              <a:rPr lang="en-US" sz="2800" dirty="0"/>
              <a:t>   </a:t>
            </a:r>
            <a:endParaRPr lang="en-US" sz="2800" dirty="0">
              <a:latin typeface="Alexandria" charset="0"/>
            </a:endParaRPr>
          </a:p>
        </p:txBody>
      </p:sp>
      <p:pic>
        <p:nvPicPr>
          <p:cNvPr id="2" name="صورة 1">
            <a:extLst>
              <a:ext uri="{FF2B5EF4-FFF2-40B4-BE49-F238E27FC236}">
                <a16:creationId xmlns:a16="http://schemas.microsoft.com/office/drawing/2014/main" id="{4D1F9495-03CA-F1AE-D136-24D0798F1429}"/>
              </a:ext>
            </a:extLst>
          </p:cNvPr>
          <p:cNvPicPr>
            <a:picLocks noChangeAspect="1"/>
          </p:cNvPicPr>
          <p:nvPr/>
        </p:nvPicPr>
        <p:blipFill>
          <a:blip r:embed="rId3"/>
          <a:stretch>
            <a:fillRect/>
          </a:stretch>
        </p:blipFill>
        <p:spPr>
          <a:xfrm>
            <a:off x="1176221" y="3195626"/>
            <a:ext cx="9345750" cy="3662374"/>
          </a:xfrm>
          <a:prstGeom prst="rect">
            <a:avLst/>
          </a:prstGeom>
        </p:spPr>
      </p:pic>
    </p:spTree>
    <p:extLst>
      <p:ext uri="{BB962C8B-B14F-4D97-AF65-F5344CB8AC3E}">
        <p14:creationId xmlns:p14="http://schemas.microsoft.com/office/powerpoint/2010/main" val="1960481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13634-728D-3FBA-6E93-9AC7E5AD8E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CCEE7D-EFD5-D1BA-5E53-C8A8387F96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2A066D-C8A7-EB73-4C86-0AD45E662D0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85BD69D-A6A6-68BA-E902-073FB5A21E6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E03FCBB-848F-DA18-E609-7D143355471C}"/>
              </a:ext>
            </a:extLst>
          </p:cNvPr>
          <p:cNvSpPr txBox="1"/>
          <p:nvPr/>
        </p:nvSpPr>
        <p:spPr>
          <a:xfrm>
            <a:off x="1446267" y="1732535"/>
            <a:ext cx="8815340" cy="1323439"/>
          </a:xfrm>
          <a:prstGeom prst="rect">
            <a:avLst/>
          </a:prstGeom>
          <a:noFill/>
        </p:spPr>
        <p:txBody>
          <a:bodyPr wrap="square" rtlCol="0">
            <a:spAutoFit/>
          </a:bodyPr>
          <a:lstStyle/>
          <a:p>
            <a:r>
              <a:rPr lang="en-US" sz="2000" b="1" dirty="0">
                <a:latin typeface="Alexandria" charset="0"/>
              </a:rPr>
              <a:t>3.3 Multiple nuclei model (Harris &amp; Ullman)</a:t>
            </a:r>
          </a:p>
          <a:p>
            <a:r>
              <a:rPr lang="en-US" sz="2000" dirty="0">
                <a:latin typeface="Alexandria" charset="0"/>
              </a:rPr>
              <a:t>Cities can have multiple centers (nuclei), each serving specialized functions — airports, industrial parks, universities — resulting in a polycentric structure.</a:t>
            </a:r>
          </a:p>
          <a:p>
            <a:endParaRPr lang="en-US" sz="2000" dirty="0">
              <a:latin typeface="Alexandria" charset="0"/>
            </a:endParaRPr>
          </a:p>
        </p:txBody>
      </p:sp>
      <p:pic>
        <p:nvPicPr>
          <p:cNvPr id="5" name="Graphic 21">
            <a:extLst>
              <a:ext uri="{FF2B5EF4-FFF2-40B4-BE49-F238E27FC236}">
                <a16:creationId xmlns:a16="http://schemas.microsoft.com/office/drawing/2014/main" id="{5D33431C-D8AA-2B5D-998E-775A02066E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6303AB8-1695-7D73-D1D1-6C522A8ED554}"/>
              </a:ext>
            </a:extLst>
          </p:cNvPr>
          <p:cNvSpPr txBox="1"/>
          <p:nvPr/>
        </p:nvSpPr>
        <p:spPr>
          <a:xfrm>
            <a:off x="1094838" y="650191"/>
            <a:ext cx="9474972" cy="671851"/>
          </a:xfrm>
          <a:prstGeom prst="rect">
            <a:avLst/>
          </a:prstGeom>
          <a:noFill/>
        </p:spPr>
        <p:txBody>
          <a:bodyPr wrap="square">
            <a:spAutoFit/>
          </a:bodyPr>
          <a:lstStyle/>
          <a:p>
            <a:pPr>
              <a:lnSpc>
                <a:spcPct val="150000"/>
              </a:lnSpc>
            </a:pPr>
            <a:r>
              <a:rPr lang="en-US" sz="2800" dirty="0"/>
              <a:t>3. Classical models of urban spatial structure-</a:t>
            </a:r>
            <a:r>
              <a:rPr lang="en-US" sz="2800" dirty="0">
                <a:latin typeface="Alexandria" charset="0"/>
              </a:rPr>
              <a:t> Harris &amp; Ullman</a:t>
            </a:r>
            <a:r>
              <a:rPr lang="en-US" sz="2800" dirty="0"/>
              <a:t>    </a:t>
            </a:r>
            <a:endParaRPr lang="en-US" sz="2800" dirty="0">
              <a:latin typeface="Alexandria" charset="0"/>
            </a:endParaRPr>
          </a:p>
        </p:txBody>
      </p:sp>
      <p:pic>
        <p:nvPicPr>
          <p:cNvPr id="2" name="صورة 1">
            <a:extLst>
              <a:ext uri="{FF2B5EF4-FFF2-40B4-BE49-F238E27FC236}">
                <a16:creationId xmlns:a16="http://schemas.microsoft.com/office/drawing/2014/main" id="{56B3B8CD-7018-FE38-78EF-26C790267D03}"/>
              </a:ext>
            </a:extLst>
          </p:cNvPr>
          <p:cNvPicPr>
            <a:picLocks noChangeAspect="1"/>
          </p:cNvPicPr>
          <p:nvPr/>
        </p:nvPicPr>
        <p:blipFill>
          <a:blip r:embed="rId3"/>
          <a:stretch>
            <a:fillRect/>
          </a:stretch>
        </p:blipFill>
        <p:spPr>
          <a:xfrm>
            <a:off x="1181062" y="2788170"/>
            <a:ext cx="9345750" cy="4069830"/>
          </a:xfrm>
          <a:prstGeom prst="rect">
            <a:avLst/>
          </a:prstGeom>
        </p:spPr>
      </p:pic>
    </p:spTree>
    <p:extLst>
      <p:ext uri="{BB962C8B-B14F-4D97-AF65-F5344CB8AC3E}">
        <p14:creationId xmlns:p14="http://schemas.microsoft.com/office/powerpoint/2010/main" val="1977054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395B66-1A14-81B0-A9D8-B9CEBFEE80E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www.google.com/url?sa=i&amp;url=https%3A%2F%2Fwww.researchgate.net%2Ffigure%2FGraphic-illustration-of-Burgess-concentric-zone-model-Nb-Zones-4-and-5-Rubenstein_fig2_337863057&amp;psig=AOvVaw16az6G2pTf5Y-GZNZ64ua_&amp;ust=1758271722491000&amp;source=images&amp;cd=vfe&amp;opi=89978449&amp;ved=0CBUQjRxqFwoTCJjLqff14Y8DFQAAAAAdAAAAABAE</a:t>
            </a:r>
          </a:p>
        </p:txBody>
      </p:sp>
      <p:sp>
        <p:nvSpPr>
          <p:cNvPr id="24" name="TextBox 23">
            <a:extLst>
              <a:ext uri="{FF2B5EF4-FFF2-40B4-BE49-F238E27FC236}">
                <a16:creationId xmlns:a16="http://schemas.microsoft.com/office/drawing/2014/main" id="{6C0AF2C8-D90D-38BA-26CD-6DC0AF037E61}"/>
              </a:ext>
            </a:extLst>
          </p:cNvPr>
          <p:cNvSpPr txBox="1"/>
          <p:nvPr/>
        </p:nvSpPr>
        <p:spPr>
          <a:xfrm>
            <a:off x="1333002" y="1617539"/>
            <a:ext cx="2774303" cy="3170099"/>
          </a:xfrm>
          <a:prstGeom prst="rect">
            <a:avLst/>
          </a:prstGeom>
          <a:noFill/>
        </p:spPr>
        <p:txBody>
          <a:bodyPr wrap="square" rtlCol="0">
            <a:spAutoFit/>
          </a:bodyPr>
          <a:lstStyle/>
          <a:p>
            <a:r>
              <a:rPr lang="en-US" sz="2000" dirty="0">
                <a:latin typeface="Alexandria" charset="0"/>
              </a:rPr>
              <a:t>3.4 Monocentric vs polycentric cities</a:t>
            </a:r>
          </a:p>
          <a:p>
            <a:r>
              <a:rPr lang="en-US" sz="2000" dirty="0">
                <a:latin typeface="Alexandria" charset="0"/>
              </a:rPr>
              <a:t>Monocentric cities have one dominant center; polycentric cities show multiple employment centers that reduce average commuting distances and change land rent patterns.</a:t>
            </a:r>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D934C4BF-279D-808A-3D9B-E84DB93D37BC}"/>
              </a:ext>
            </a:extLst>
          </p:cNvPr>
          <p:cNvPicPr>
            <a:picLocks noChangeAspect="1"/>
          </p:cNvPicPr>
          <p:nvPr/>
        </p:nvPicPr>
        <p:blipFill>
          <a:blip r:embed="rId3"/>
          <a:stretch>
            <a:fillRect/>
          </a:stretch>
        </p:blipFill>
        <p:spPr>
          <a:xfrm>
            <a:off x="4598107" y="1414515"/>
            <a:ext cx="5452673" cy="3635115"/>
          </a:xfrm>
          <a:prstGeom prst="rect">
            <a:avLst/>
          </a:prstGeom>
        </p:spPr>
      </p:pic>
      <p:sp>
        <p:nvSpPr>
          <p:cNvPr id="7" name="مربع نص 6">
            <a:extLst>
              <a:ext uri="{FF2B5EF4-FFF2-40B4-BE49-F238E27FC236}">
                <a16:creationId xmlns:a16="http://schemas.microsoft.com/office/drawing/2014/main" id="{56836B0C-14A8-F994-0AC9-ADB310EE0DEB}"/>
              </a:ext>
            </a:extLst>
          </p:cNvPr>
          <p:cNvSpPr txBox="1"/>
          <p:nvPr/>
        </p:nvSpPr>
        <p:spPr>
          <a:xfrm>
            <a:off x="1094838" y="650191"/>
            <a:ext cx="9474972" cy="671851"/>
          </a:xfrm>
          <a:prstGeom prst="rect">
            <a:avLst/>
          </a:prstGeom>
          <a:noFill/>
        </p:spPr>
        <p:txBody>
          <a:bodyPr wrap="square">
            <a:spAutoFit/>
          </a:bodyPr>
          <a:lstStyle/>
          <a:p>
            <a:pPr>
              <a:lnSpc>
                <a:spcPct val="150000"/>
              </a:lnSpc>
            </a:pPr>
            <a:r>
              <a:rPr lang="en-US" sz="2800" dirty="0"/>
              <a:t>3. Classical models of urban spatial structure-</a:t>
            </a:r>
            <a:r>
              <a:rPr lang="en-US" sz="2800" dirty="0">
                <a:latin typeface="Alexandria" charset="0"/>
              </a:rPr>
              <a:t> Harris &amp; Ullman</a:t>
            </a:r>
            <a:r>
              <a:rPr lang="en-US" sz="2800" dirty="0"/>
              <a:t>    </a:t>
            </a:r>
            <a:endParaRPr lang="en-US" sz="2800" dirty="0">
              <a:latin typeface="Alexandria" charset="0"/>
            </a:endParaRPr>
          </a:p>
        </p:txBody>
      </p:sp>
    </p:spTree>
    <p:extLst>
      <p:ext uri="{BB962C8B-B14F-4D97-AF65-F5344CB8AC3E}">
        <p14:creationId xmlns:p14="http://schemas.microsoft.com/office/powerpoint/2010/main" val="41613487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A34079-B44E-2153-5306-328B0CE7014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259813" y="13606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9AD727-5682-2511-E7C5-E4D34CD9E145}"/>
              </a:ext>
            </a:extLst>
          </p:cNvPr>
          <p:cNvSpPr txBox="1"/>
          <p:nvPr/>
        </p:nvSpPr>
        <p:spPr>
          <a:xfrm>
            <a:off x="1651827" y="1866293"/>
            <a:ext cx="6564073" cy="3276282"/>
          </a:xfrm>
          <a:prstGeom prst="rect">
            <a:avLst/>
          </a:prstGeom>
          <a:noFill/>
        </p:spPr>
        <p:txBody>
          <a:bodyPr wrap="square" rtlCol="0">
            <a:spAutoFit/>
          </a:bodyPr>
          <a:lstStyle/>
          <a:p>
            <a:pPr>
              <a:lnSpc>
                <a:spcPct val="150000"/>
              </a:lnSpc>
            </a:pPr>
            <a:r>
              <a:rPr lang="en-US" sz="2000" dirty="0">
                <a:latin typeface="Alexandria" charset="0"/>
              </a:rPr>
              <a:t>Land use regulations emerge from goals: </a:t>
            </a:r>
          </a:p>
          <a:p>
            <a:pPr marL="342900" indent="-342900">
              <a:lnSpc>
                <a:spcPct val="150000"/>
              </a:lnSpc>
              <a:buFont typeface="Arial" panose="020B0604020202020204" pitchFamily="34" charset="0"/>
              <a:buChar char="•"/>
            </a:pPr>
            <a:r>
              <a:rPr lang="en-US" sz="2000" dirty="0">
                <a:latin typeface="Alexandria" charset="0"/>
              </a:rPr>
              <a:t>public health and safety</a:t>
            </a:r>
          </a:p>
          <a:p>
            <a:pPr marL="342900" indent="-342900">
              <a:lnSpc>
                <a:spcPct val="150000"/>
              </a:lnSpc>
              <a:buFont typeface="Arial" panose="020B0604020202020204" pitchFamily="34" charset="0"/>
              <a:buChar char="•"/>
            </a:pPr>
            <a:r>
              <a:rPr lang="en-US" sz="2000" dirty="0">
                <a:latin typeface="Alexandria" charset="0"/>
              </a:rPr>
              <a:t> mitigation of negative externalities</a:t>
            </a:r>
          </a:p>
          <a:p>
            <a:pPr marL="342900" indent="-342900">
              <a:lnSpc>
                <a:spcPct val="150000"/>
              </a:lnSpc>
              <a:buFont typeface="Arial" panose="020B0604020202020204" pitchFamily="34" charset="0"/>
              <a:buChar char="•"/>
            </a:pPr>
            <a:r>
              <a:rPr lang="en-US" sz="2000" dirty="0">
                <a:latin typeface="Alexandria" charset="0"/>
              </a:rPr>
              <a:t> protecting property values</a:t>
            </a:r>
          </a:p>
          <a:p>
            <a:pPr marL="342900" indent="-342900">
              <a:lnSpc>
                <a:spcPct val="150000"/>
              </a:lnSpc>
              <a:buFont typeface="Arial" panose="020B0604020202020204" pitchFamily="34" charset="0"/>
              <a:buChar char="•"/>
            </a:pPr>
            <a:r>
              <a:rPr lang="en-US" sz="2000" dirty="0">
                <a:latin typeface="Alexandria" charset="0"/>
              </a:rPr>
              <a:t> shaping urban form</a:t>
            </a:r>
          </a:p>
          <a:p>
            <a:pPr marL="342900" indent="-342900">
              <a:lnSpc>
                <a:spcPct val="150000"/>
              </a:lnSpc>
              <a:buFont typeface="Arial" panose="020B0604020202020204" pitchFamily="34" charset="0"/>
              <a:buChar char="•"/>
            </a:pPr>
            <a:r>
              <a:rPr lang="en-US" sz="2000" dirty="0">
                <a:latin typeface="Alexandria" charset="0"/>
              </a:rPr>
              <a:t>  steering economic development. </a:t>
            </a:r>
          </a:p>
          <a:p>
            <a:pPr>
              <a:lnSpc>
                <a:spcPct val="150000"/>
              </a:lnSpc>
            </a:pPr>
            <a:r>
              <a:rPr lang="en-US" sz="2000" dirty="0">
                <a:latin typeface="Alexandria" charset="0"/>
              </a:rPr>
              <a:t>Common instruments:</a:t>
            </a:r>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9A71B72E-3CC1-3981-B211-B73B35107636}"/>
              </a:ext>
            </a:extLst>
          </p:cNvPr>
          <p:cNvPicPr>
            <a:picLocks noChangeAspect="1"/>
          </p:cNvPicPr>
          <p:nvPr/>
        </p:nvPicPr>
        <p:blipFill>
          <a:blip r:embed="rId3"/>
          <a:stretch>
            <a:fillRect/>
          </a:stretch>
        </p:blipFill>
        <p:spPr>
          <a:xfrm>
            <a:off x="8419022" y="2494101"/>
            <a:ext cx="1685925" cy="1571625"/>
          </a:xfrm>
          <a:prstGeom prst="rect">
            <a:avLst/>
          </a:prstGeom>
        </p:spPr>
      </p:pic>
      <p:sp>
        <p:nvSpPr>
          <p:cNvPr id="2" name="مربع نص 1">
            <a:extLst>
              <a:ext uri="{FF2B5EF4-FFF2-40B4-BE49-F238E27FC236}">
                <a16:creationId xmlns:a16="http://schemas.microsoft.com/office/drawing/2014/main" id="{75A64E27-A108-252B-4CE3-63BF0C6A1039}"/>
              </a:ext>
            </a:extLst>
          </p:cNvPr>
          <p:cNvSpPr txBox="1"/>
          <p:nvPr/>
        </p:nvSpPr>
        <p:spPr>
          <a:xfrm>
            <a:off x="1520976" y="617697"/>
            <a:ext cx="7407165" cy="671851"/>
          </a:xfrm>
          <a:prstGeom prst="rect">
            <a:avLst/>
          </a:prstGeom>
          <a:noFill/>
        </p:spPr>
        <p:txBody>
          <a:bodyPr wrap="square">
            <a:spAutoFit/>
          </a:bodyPr>
          <a:lstStyle/>
          <a:p>
            <a:pPr>
              <a:lnSpc>
                <a:spcPct val="150000"/>
              </a:lnSpc>
            </a:pPr>
            <a:r>
              <a:rPr lang="en-US" sz="2800" dirty="0"/>
              <a:t>4. Land use regulations: tools and objectives</a:t>
            </a:r>
            <a:endParaRPr lang="en-US" sz="2800" dirty="0">
              <a:latin typeface="Alexandria" charset="0"/>
            </a:endParaRPr>
          </a:p>
        </p:txBody>
      </p:sp>
    </p:spTree>
    <p:extLst>
      <p:ext uri="{BB962C8B-B14F-4D97-AF65-F5344CB8AC3E}">
        <p14:creationId xmlns:p14="http://schemas.microsoft.com/office/powerpoint/2010/main" val="24511756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0C3BAE-D499-8AE9-5656-296C3E7AFC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1BDA1C-9247-0570-78F3-8965214B26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CA937AA-7FCF-A914-3FEB-104387DD54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E5E0756-58A5-F2ED-6352-89C8AF91292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E29726C-8CFE-B510-DD87-DD4016E85BDE}"/>
              </a:ext>
            </a:extLst>
          </p:cNvPr>
          <p:cNvSpPr txBox="1"/>
          <p:nvPr/>
        </p:nvSpPr>
        <p:spPr>
          <a:xfrm>
            <a:off x="1259813" y="1690060"/>
            <a:ext cx="6564073" cy="2554545"/>
          </a:xfrm>
          <a:prstGeom prst="rect">
            <a:avLst/>
          </a:prstGeom>
          <a:noFill/>
        </p:spPr>
        <p:txBody>
          <a:bodyPr wrap="square" rtlCol="0">
            <a:spAutoFit/>
          </a:bodyPr>
          <a:lstStyle/>
          <a:p>
            <a:r>
              <a:rPr lang="en-US" sz="2000" b="1" dirty="0">
                <a:latin typeface="Alexandria" charset="0"/>
              </a:rPr>
              <a:t>4.1 Euclidean zoning (use-based zoning)</a:t>
            </a:r>
          </a:p>
          <a:p>
            <a:r>
              <a:rPr lang="en-US" sz="2000" dirty="0">
                <a:latin typeface="Alexandria" charset="0"/>
              </a:rPr>
              <a:t>Separates uses: residential, commercial, industrial. </a:t>
            </a:r>
          </a:p>
          <a:p>
            <a:r>
              <a:rPr lang="en-US" sz="2000" dirty="0">
                <a:latin typeface="Alexandria" charset="0"/>
              </a:rPr>
              <a:t>Typical components: permitted uses, density limits, lot coverage, setbacks.</a:t>
            </a:r>
          </a:p>
          <a:p>
            <a:r>
              <a:rPr lang="en-US" sz="2000" b="1" dirty="0">
                <a:latin typeface="Alexandria" charset="0"/>
              </a:rPr>
              <a:t>Pros</a:t>
            </a:r>
            <a:r>
              <a:rPr lang="en-US" sz="2000" dirty="0">
                <a:latin typeface="Alexandria" charset="0"/>
              </a:rPr>
              <a:t>: reduces incompatible uses, protects residents from nuisances. </a:t>
            </a:r>
          </a:p>
          <a:p>
            <a:r>
              <a:rPr lang="en-US" sz="2000" b="1" dirty="0">
                <a:latin typeface="Alexandria" charset="0"/>
              </a:rPr>
              <a:t>Cons</a:t>
            </a:r>
            <a:r>
              <a:rPr lang="en-US" sz="2000" dirty="0">
                <a:latin typeface="Alexandria" charset="0"/>
              </a:rPr>
              <a:t>: can cause sprawl, single-use areas, long commutes, housing shortages.</a:t>
            </a:r>
          </a:p>
        </p:txBody>
      </p:sp>
      <p:pic>
        <p:nvPicPr>
          <p:cNvPr id="5" name="Graphic 21">
            <a:extLst>
              <a:ext uri="{FF2B5EF4-FFF2-40B4-BE49-F238E27FC236}">
                <a16:creationId xmlns:a16="http://schemas.microsoft.com/office/drawing/2014/main" id="{1970EAA2-1ABF-BF64-0810-228D78A4C1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E6E770E5-33D4-4B7A-0960-2F6F7535A44F}"/>
              </a:ext>
            </a:extLst>
          </p:cNvPr>
          <p:cNvPicPr>
            <a:picLocks noChangeAspect="1"/>
          </p:cNvPicPr>
          <p:nvPr/>
        </p:nvPicPr>
        <p:blipFill>
          <a:blip r:embed="rId3"/>
          <a:stretch>
            <a:fillRect/>
          </a:stretch>
        </p:blipFill>
        <p:spPr>
          <a:xfrm>
            <a:off x="8315235" y="2643186"/>
            <a:ext cx="1685925" cy="1571625"/>
          </a:xfrm>
          <a:prstGeom prst="rect">
            <a:avLst/>
          </a:prstGeom>
        </p:spPr>
      </p:pic>
      <p:sp>
        <p:nvSpPr>
          <p:cNvPr id="3" name="مربع نص 2">
            <a:extLst>
              <a:ext uri="{FF2B5EF4-FFF2-40B4-BE49-F238E27FC236}">
                <a16:creationId xmlns:a16="http://schemas.microsoft.com/office/drawing/2014/main" id="{C0C19EAC-CFAB-6F66-E6CB-DC0D069E2058}"/>
              </a:ext>
            </a:extLst>
          </p:cNvPr>
          <p:cNvSpPr txBox="1"/>
          <p:nvPr/>
        </p:nvSpPr>
        <p:spPr>
          <a:xfrm>
            <a:off x="1181062" y="617697"/>
            <a:ext cx="9345750" cy="671851"/>
          </a:xfrm>
          <a:prstGeom prst="rect">
            <a:avLst/>
          </a:prstGeom>
          <a:noFill/>
        </p:spPr>
        <p:txBody>
          <a:bodyPr wrap="square">
            <a:spAutoFit/>
          </a:bodyPr>
          <a:lstStyle/>
          <a:p>
            <a:pPr>
              <a:lnSpc>
                <a:spcPct val="150000"/>
              </a:lnSpc>
            </a:pPr>
            <a:r>
              <a:rPr lang="en-US" sz="2800" dirty="0"/>
              <a:t>4. Land use regulations: tools and objectives -</a:t>
            </a:r>
            <a:r>
              <a:rPr lang="en-US" sz="2800" dirty="0">
                <a:latin typeface="Alexandria" charset="0"/>
              </a:rPr>
              <a:t> Euclidean zoning </a:t>
            </a:r>
          </a:p>
        </p:txBody>
      </p:sp>
    </p:spTree>
    <p:extLst>
      <p:ext uri="{BB962C8B-B14F-4D97-AF65-F5344CB8AC3E}">
        <p14:creationId xmlns:p14="http://schemas.microsoft.com/office/powerpoint/2010/main" val="14966951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5AD71B6-62AD-BE82-CB74-B7CF0486F6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Number of floors and height: Streets are allowed to have a height of 13 meters on streets 6 meters or wider.</a:t>
            </a:r>
          </a:p>
          <a:p>
            <a:pPr algn="ctr"/>
            <a:r>
              <a:rPr lang="en-US"/>
              <a:t>Wider streets: On streets 8 meters or wider, the building height is twice the street width, allowing more room for vertical construction.</a:t>
            </a:r>
          </a:p>
        </p:txBody>
      </p:sp>
      <p:sp>
        <p:nvSpPr>
          <p:cNvPr id="24" name="TextBox 23">
            <a:extLst>
              <a:ext uri="{FF2B5EF4-FFF2-40B4-BE49-F238E27FC236}">
                <a16:creationId xmlns:a16="http://schemas.microsoft.com/office/drawing/2014/main" id="{F5EF9FA1-2A45-1287-08EA-8D24A759FA06}"/>
              </a:ext>
            </a:extLst>
          </p:cNvPr>
          <p:cNvSpPr txBox="1"/>
          <p:nvPr/>
        </p:nvSpPr>
        <p:spPr>
          <a:xfrm>
            <a:off x="1389505" y="1417572"/>
            <a:ext cx="5161197" cy="1938992"/>
          </a:xfrm>
          <a:prstGeom prst="rect">
            <a:avLst/>
          </a:prstGeom>
          <a:noFill/>
        </p:spPr>
        <p:txBody>
          <a:bodyPr wrap="square" rtlCol="0">
            <a:spAutoFit/>
          </a:bodyPr>
          <a:lstStyle/>
          <a:p>
            <a:r>
              <a:rPr lang="en-US" sz="2000" b="1" dirty="0"/>
              <a:t>4.2 Form-based codes</a:t>
            </a:r>
          </a:p>
          <a:p>
            <a:r>
              <a:rPr lang="en-US" sz="2000" dirty="0"/>
              <a:t>Regulate the physical form — building frontage, height, relationship to street — rather than only use.</a:t>
            </a:r>
          </a:p>
          <a:p>
            <a:r>
              <a:rPr lang="en-US" sz="2000" dirty="0"/>
              <a:t>Aim to create predictable public realm and walkable neighborhoods.</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89CFAC19-7438-14EA-D3F2-AAA6CE42E596}"/>
              </a:ext>
            </a:extLst>
          </p:cNvPr>
          <p:cNvSpPr txBox="1"/>
          <p:nvPr/>
        </p:nvSpPr>
        <p:spPr>
          <a:xfrm>
            <a:off x="1389505" y="664030"/>
            <a:ext cx="7844046" cy="671851"/>
          </a:xfrm>
          <a:prstGeom prst="rect">
            <a:avLst/>
          </a:prstGeom>
          <a:noFill/>
        </p:spPr>
        <p:txBody>
          <a:bodyPr wrap="square">
            <a:spAutoFit/>
          </a:bodyPr>
          <a:lstStyle/>
          <a:p>
            <a:pPr>
              <a:lnSpc>
                <a:spcPct val="150000"/>
              </a:lnSpc>
            </a:pPr>
            <a:r>
              <a:rPr lang="en-US" sz="2800" dirty="0"/>
              <a:t>4. Land use regulations: tools and objectives -</a:t>
            </a:r>
            <a:r>
              <a:rPr lang="en-US" sz="2800" b="1" dirty="0"/>
              <a:t> codes</a:t>
            </a:r>
            <a:endParaRPr lang="en-US" sz="2800" dirty="0">
              <a:latin typeface="Alexandria" charset="0"/>
            </a:endParaRPr>
          </a:p>
        </p:txBody>
      </p:sp>
      <p:pic>
        <p:nvPicPr>
          <p:cNvPr id="4" name="صورة 3">
            <a:extLst>
              <a:ext uri="{FF2B5EF4-FFF2-40B4-BE49-F238E27FC236}">
                <a16:creationId xmlns:a16="http://schemas.microsoft.com/office/drawing/2014/main" id="{A9461CDF-1298-6A89-2260-164A48D47C39}"/>
              </a:ext>
            </a:extLst>
          </p:cNvPr>
          <p:cNvPicPr>
            <a:picLocks noChangeAspect="1"/>
          </p:cNvPicPr>
          <p:nvPr/>
        </p:nvPicPr>
        <p:blipFill>
          <a:blip r:embed="rId3"/>
          <a:stretch>
            <a:fillRect/>
          </a:stretch>
        </p:blipFill>
        <p:spPr>
          <a:xfrm>
            <a:off x="6845163" y="1920385"/>
            <a:ext cx="3190941" cy="3502952"/>
          </a:xfrm>
          <a:prstGeom prst="rect">
            <a:avLst/>
          </a:prstGeom>
        </p:spPr>
      </p:pic>
      <p:sp>
        <p:nvSpPr>
          <p:cNvPr id="6" name="TextBox 23">
            <a:extLst>
              <a:ext uri="{FF2B5EF4-FFF2-40B4-BE49-F238E27FC236}">
                <a16:creationId xmlns:a16="http://schemas.microsoft.com/office/drawing/2014/main" id="{D1FD40F2-9BAC-1991-C26F-DF0CABD03B05}"/>
              </a:ext>
            </a:extLst>
          </p:cNvPr>
          <p:cNvSpPr txBox="1"/>
          <p:nvPr/>
        </p:nvSpPr>
        <p:spPr>
          <a:xfrm>
            <a:off x="6730392" y="1101973"/>
            <a:ext cx="4254551" cy="1015663"/>
          </a:xfrm>
          <a:prstGeom prst="rect">
            <a:avLst/>
          </a:prstGeom>
          <a:noFill/>
        </p:spPr>
        <p:txBody>
          <a:bodyPr wrap="square" rtlCol="0">
            <a:spAutoFit/>
          </a:bodyPr>
          <a:lstStyle/>
          <a:p>
            <a:endParaRPr lang="en-US" sz="2000" dirty="0"/>
          </a:p>
          <a:p>
            <a:r>
              <a:rPr lang="en-US" sz="2000" dirty="0">
                <a:hlinkClick r:id="rId4"/>
              </a:rPr>
              <a:t>https://www.dm.gov.ae/?lang=ar</a:t>
            </a:r>
            <a:endParaRPr lang="en-US" sz="2000" dirty="0"/>
          </a:p>
          <a:p>
            <a:endParaRPr lang="en-US" sz="2000" dirty="0"/>
          </a:p>
        </p:txBody>
      </p:sp>
      <p:sp>
        <p:nvSpPr>
          <p:cNvPr id="7" name="TextBox 23">
            <a:extLst>
              <a:ext uri="{FF2B5EF4-FFF2-40B4-BE49-F238E27FC236}">
                <a16:creationId xmlns:a16="http://schemas.microsoft.com/office/drawing/2014/main" id="{B05030CC-9705-06AD-C0A0-F1B3803DB33B}"/>
              </a:ext>
            </a:extLst>
          </p:cNvPr>
          <p:cNvSpPr txBox="1"/>
          <p:nvPr/>
        </p:nvSpPr>
        <p:spPr>
          <a:xfrm>
            <a:off x="1285284" y="3460766"/>
            <a:ext cx="5455658" cy="2031325"/>
          </a:xfrm>
          <a:prstGeom prst="rect">
            <a:avLst/>
          </a:prstGeom>
          <a:solidFill>
            <a:schemeClr val="accent1">
              <a:lumMod val="20000"/>
              <a:lumOff val="80000"/>
            </a:schemeClr>
          </a:solidFill>
        </p:spPr>
        <p:txBody>
          <a:bodyPr wrap="square" rtlCol="0">
            <a:spAutoFit/>
          </a:bodyPr>
          <a:lstStyle/>
          <a:p>
            <a:r>
              <a:rPr lang="en-US" b="1" dirty="0"/>
              <a:t>Dubai Law No. 7 of 2025 Regulating Contracting Activities</a:t>
            </a:r>
          </a:p>
          <a:p>
            <a:r>
              <a:rPr lang="en-US" dirty="0"/>
              <a:t>Number of floors and height: Streets are allowed to have a height of 13 meters on streets 6 meters or wider.</a:t>
            </a:r>
          </a:p>
          <a:p>
            <a:r>
              <a:rPr lang="en-US" dirty="0"/>
              <a:t>Wider streets: On streets 8 meters or wider, the building height is twice the street width, allowing more room for vertical construction.</a:t>
            </a:r>
            <a:endParaRPr lang="en-US" sz="2000" dirty="0"/>
          </a:p>
        </p:txBody>
      </p:sp>
    </p:spTree>
    <p:extLst>
      <p:ext uri="{BB962C8B-B14F-4D97-AF65-F5344CB8AC3E}">
        <p14:creationId xmlns:p14="http://schemas.microsoft.com/office/powerpoint/2010/main" val="11608113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E30FE-B84E-D581-5C73-CD09F21B47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4E3016-8577-D9C8-78C6-35376656C1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56C4C34-78C2-570B-1F1B-626A0D23823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73EE400-9ABC-57BC-32FE-EAECA1C09F3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17441C-B344-C364-3DA9-E4C99426896C}"/>
              </a:ext>
            </a:extLst>
          </p:cNvPr>
          <p:cNvSpPr txBox="1"/>
          <p:nvPr/>
        </p:nvSpPr>
        <p:spPr>
          <a:xfrm>
            <a:off x="1388894" y="1986435"/>
            <a:ext cx="6151468" cy="1938992"/>
          </a:xfrm>
          <a:prstGeom prst="rect">
            <a:avLst/>
          </a:prstGeom>
          <a:noFill/>
        </p:spPr>
        <p:txBody>
          <a:bodyPr wrap="square" rtlCol="0">
            <a:spAutoFit/>
          </a:bodyPr>
          <a:lstStyle/>
          <a:p>
            <a:r>
              <a:rPr lang="en-US" sz="2000" b="1" dirty="0">
                <a:latin typeface="Alexandria"/>
              </a:rPr>
              <a:t>4.3 Performance zoning and impact fees</a:t>
            </a:r>
          </a:p>
          <a:p>
            <a:r>
              <a:rPr lang="en-US" sz="2000" dirty="0">
                <a:latin typeface="Alexandria"/>
              </a:rPr>
              <a:t>Performance zoning sets objective-based standards (noise, traffic) rather than prescriptive rules. </a:t>
            </a:r>
          </a:p>
          <a:p>
            <a:endParaRPr lang="en-US" sz="2000" dirty="0">
              <a:latin typeface="Alexandria"/>
            </a:endParaRPr>
          </a:p>
          <a:p>
            <a:r>
              <a:rPr lang="en-US" sz="2000" dirty="0">
                <a:latin typeface="Alexandria"/>
              </a:rPr>
              <a:t>Impact fees charge developers for public infrastructure needed due to development.</a:t>
            </a:r>
          </a:p>
        </p:txBody>
      </p:sp>
      <p:pic>
        <p:nvPicPr>
          <p:cNvPr id="5" name="Graphic 21">
            <a:extLst>
              <a:ext uri="{FF2B5EF4-FFF2-40B4-BE49-F238E27FC236}">
                <a16:creationId xmlns:a16="http://schemas.microsoft.com/office/drawing/2014/main" id="{740113FB-7955-2C69-A4C1-65F6B2C6F4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oogle Shape;8736;p58">
            <a:extLst>
              <a:ext uri="{FF2B5EF4-FFF2-40B4-BE49-F238E27FC236}">
                <a16:creationId xmlns:a16="http://schemas.microsoft.com/office/drawing/2014/main" id="{0435ABED-28D8-FCD5-F1A8-912F656BA15E}"/>
              </a:ext>
            </a:extLst>
          </p:cNvPr>
          <p:cNvGrpSpPr/>
          <p:nvPr/>
        </p:nvGrpSpPr>
        <p:grpSpPr>
          <a:xfrm>
            <a:off x="8396979" y="2126364"/>
            <a:ext cx="1401684" cy="1077436"/>
            <a:chOff x="3497300" y="3227275"/>
            <a:chExt cx="296175" cy="296175"/>
          </a:xfrm>
        </p:grpSpPr>
        <p:sp>
          <p:nvSpPr>
            <p:cNvPr id="6" name="Google Shape;8737;p58">
              <a:extLst>
                <a:ext uri="{FF2B5EF4-FFF2-40B4-BE49-F238E27FC236}">
                  <a16:creationId xmlns:a16="http://schemas.microsoft.com/office/drawing/2014/main" id="{8DC5A4D6-70CA-DFDF-0327-276AA8D76E61}"/>
                </a:ext>
              </a:extLst>
            </p:cNvPr>
            <p:cNvSpPr/>
            <p:nvPr/>
          </p:nvSpPr>
          <p:spPr>
            <a:xfrm>
              <a:off x="3609925" y="3339900"/>
              <a:ext cx="69350" cy="68550"/>
            </a:xfrm>
            <a:custGeom>
              <a:avLst/>
              <a:gdLst/>
              <a:ahLst/>
              <a:cxnLst/>
              <a:rect l="l" t="t" r="r" b="b"/>
              <a:pathLst>
                <a:path w="2774" h="2742" extrusionOk="0">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738;p58">
              <a:extLst>
                <a:ext uri="{FF2B5EF4-FFF2-40B4-BE49-F238E27FC236}">
                  <a16:creationId xmlns:a16="http://schemas.microsoft.com/office/drawing/2014/main" id="{33A59370-1B80-DF56-56D4-0E2D2D515BA1}"/>
                </a:ext>
              </a:extLst>
            </p:cNvPr>
            <p:cNvSpPr/>
            <p:nvPr/>
          </p:nvSpPr>
          <p:spPr>
            <a:xfrm>
              <a:off x="3531175" y="3227275"/>
              <a:ext cx="86650" cy="86675"/>
            </a:xfrm>
            <a:custGeom>
              <a:avLst/>
              <a:gdLst/>
              <a:ahLst/>
              <a:cxnLst/>
              <a:rect l="l" t="t" r="r" b="b"/>
              <a:pathLst>
                <a:path w="3466" h="3467" extrusionOk="0">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739;p58">
              <a:extLst>
                <a:ext uri="{FF2B5EF4-FFF2-40B4-BE49-F238E27FC236}">
                  <a16:creationId xmlns:a16="http://schemas.microsoft.com/office/drawing/2014/main" id="{BDE0B0A7-DF1F-4026-1C47-E2857FE000A5}"/>
                </a:ext>
              </a:extLst>
            </p:cNvPr>
            <p:cNvSpPr/>
            <p:nvPr/>
          </p:nvSpPr>
          <p:spPr>
            <a:xfrm>
              <a:off x="3670575" y="3227275"/>
              <a:ext cx="86675" cy="86675"/>
            </a:xfrm>
            <a:custGeom>
              <a:avLst/>
              <a:gdLst/>
              <a:ahLst/>
              <a:cxnLst/>
              <a:rect l="l" t="t" r="r" b="b"/>
              <a:pathLst>
                <a:path w="3467" h="3467" extrusionOk="0">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740;p58">
              <a:extLst>
                <a:ext uri="{FF2B5EF4-FFF2-40B4-BE49-F238E27FC236}">
                  <a16:creationId xmlns:a16="http://schemas.microsoft.com/office/drawing/2014/main" id="{23B1BDDD-8707-56E7-C80B-4182F860C051}"/>
                </a:ext>
              </a:extLst>
            </p:cNvPr>
            <p:cNvSpPr/>
            <p:nvPr/>
          </p:nvSpPr>
          <p:spPr>
            <a:xfrm>
              <a:off x="3622525" y="3421825"/>
              <a:ext cx="41775" cy="25225"/>
            </a:xfrm>
            <a:custGeom>
              <a:avLst/>
              <a:gdLst/>
              <a:ahLst/>
              <a:cxnLst/>
              <a:rect l="l" t="t" r="r" b="b"/>
              <a:pathLst>
                <a:path w="1671" h="1009" extrusionOk="0">
                  <a:moveTo>
                    <a:pt x="1" y="0"/>
                  </a:moveTo>
                  <a:lnTo>
                    <a:pt x="851" y="1008"/>
                  </a:lnTo>
                  <a:lnTo>
                    <a:pt x="1671" y="0"/>
                  </a:lnTo>
                  <a:lnTo>
                    <a:pt x="1671" y="0"/>
                  </a:lnTo>
                  <a:cubicBezTo>
                    <a:pt x="1450" y="126"/>
                    <a:pt x="1167" y="158"/>
                    <a:pt x="851" y="158"/>
                  </a:cubicBezTo>
                  <a:cubicBezTo>
                    <a:pt x="568" y="158"/>
                    <a:pt x="284" y="95"/>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741;p58">
              <a:extLst>
                <a:ext uri="{FF2B5EF4-FFF2-40B4-BE49-F238E27FC236}">
                  <a16:creationId xmlns:a16="http://schemas.microsoft.com/office/drawing/2014/main" id="{1FEC4548-D657-CA90-9ECB-0F01E002A846}"/>
                </a:ext>
              </a:extLst>
            </p:cNvPr>
            <p:cNvSpPr/>
            <p:nvPr/>
          </p:nvSpPr>
          <p:spPr>
            <a:xfrm>
              <a:off x="3566600" y="3416300"/>
              <a:ext cx="70125" cy="106350"/>
            </a:xfrm>
            <a:custGeom>
              <a:avLst/>
              <a:gdLst/>
              <a:ahLst/>
              <a:cxnLst/>
              <a:rect l="l" t="t" r="r" b="b"/>
              <a:pathLst>
                <a:path w="2805" h="4254" extrusionOk="0">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742;p58">
              <a:extLst>
                <a:ext uri="{FF2B5EF4-FFF2-40B4-BE49-F238E27FC236}">
                  <a16:creationId xmlns:a16="http://schemas.microsoft.com/office/drawing/2014/main" id="{4F0B8878-5607-7978-237F-5FF2219677E4}"/>
                </a:ext>
              </a:extLst>
            </p:cNvPr>
            <p:cNvSpPr/>
            <p:nvPr/>
          </p:nvSpPr>
          <p:spPr>
            <a:xfrm>
              <a:off x="3653250" y="3417100"/>
              <a:ext cx="70125" cy="106350"/>
            </a:xfrm>
            <a:custGeom>
              <a:avLst/>
              <a:gdLst/>
              <a:ahLst/>
              <a:cxnLst/>
              <a:rect l="l" t="t" r="r" b="b"/>
              <a:pathLst>
                <a:path w="2805" h="4254" extrusionOk="0">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743;p58">
              <a:extLst>
                <a:ext uri="{FF2B5EF4-FFF2-40B4-BE49-F238E27FC236}">
                  <a16:creationId xmlns:a16="http://schemas.microsoft.com/office/drawing/2014/main" id="{21F7288A-D36C-0617-96BF-9CC37BC7A19C}"/>
                </a:ext>
              </a:extLst>
            </p:cNvPr>
            <p:cNvSpPr/>
            <p:nvPr/>
          </p:nvSpPr>
          <p:spPr>
            <a:xfrm>
              <a:off x="3655625" y="3310775"/>
              <a:ext cx="137850" cy="108700"/>
            </a:xfrm>
            <a:custGeom>
              <a:avLst/>
              <a:gdLst/>
              <a:ahLst/>
              <a:cxnLst/>
              <a:rect l="l" t="t" r="r" b="b"/>
              <a:pathLst>
                <a:path w="5514" h="4348" extrusionOk="0">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744;p58">
              <a:extLst>
                <a:ext uri="{FF2B5EF4-FFF2-40B4-BE49-F238E27FC236}">
                  <a16:creationId xmlns:a16="http://schemas.microsoft.com/office/drawing/2014/main" id="{5F27C6F9-B03C-2609-02F8-22CC156A39BD}"/>
                </a:ext>
              </a:extLst>
            </p:cNvPr>
            <p:cNvSpPr/>
            <p:nvPr/>
          </p:nvSpPr>
          <p:spPr>
            <a:xfrm>
              <a:off x="3497300" y="3309975"/>
              <a:ext cx="136275" cy="108725"/>
            </a:xfrm>
            <a:custGeom>
              <a:avLst/>
              <a:gdLst/>
              <a:ahLst/>
              <a:cxnLst/>
              <a:rect l="l" t="t" r="r" b="b"/>
              <a:pathLst>
                <a:path w="5451" h="4349" extrusionOk="0">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مربع نص 1">
            <a:extLst>
              <a:ext uri="{FF2B5EF4-FFF2-40B4-BE49-F238E27FC236}">
                <a16:creationId xmlns:a16="http://schemas.microsoft.com/office/drawing/2014/main" id="{EBF19E2E-39F6-5AED-3C13-5301905D823B}"/>
              </a:ext>
            </a:extLst>
          </p:cNvPr>
          <p:cNvSpPr txBox="1"/>
          <p:nvPr/>
        </p:nvSpPr>
        <p:spPr>
          <a:xfrm>
            <a:off x="1389505" y="664030"/>
            <a:ext cx="7844046" cy="671851"/>
          </a:xfrm>
          <a:prstGeom prst="rect">
            <a:avLst/>
          </a:prstGeom>
          <a:noFill/>
        </p:spPr>
        <p:txBody>
          <a:bodyPr wrap="square">
            <a:spAutoFit/>
          </a:bodyPr>
          <a:lstStyle/>
          <a:p>
            <a:pPr>
              <a:lnSpc>
                <a:spcPct val="150000"/>
              </a:lnSpc>
            </a:pPr>
            <a:r>
              <a:rPr lang="en-US" sz="2800" dirty="0"/>
              <a:t>4. Land use regulations: tools and objectives</a:t>
            </a:r>
            <a:endParaRPr lang="en-US" sz="2800" dirty="0">
              <a:latin typeface="Alexandria" charset="0"/>
            </a:endParaRPr>
          </a:p>
        </p:txBody>
      </p:sp>
    </p:spTree>
    <p:extLst>
      <p:ext uri="{BB962C8B-B14F-4D97-AF65-F5344CB8AC3E}">
        <p14:creationId xmlns:p14="http://schemas.microsoft.com/office/powerpoint/2010/main" val="8203467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4CCAAC-FF50-86BA-3D04-449505873F4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66228" y="13955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sp>
        <p:nvSpPr>
          <p:cNvPr id="24" name="TextBox 23">
            <a:extLst>
              <a:ext uri="{FF2B5EF4-FFF2-40B4-BE49-F238E27FC236}">
                <a16:creationId xmlns:a16="http://schemas.microsoft.com/office/drawing/2014/main" id="{5230329A-8545-B105-92D3-8C25C355F2F2}"/>
              </a:ext>
            </a:extLst>
          </p:cNvPr>
          <p:cNvSpPr txBox="1"/>
          <p:nvPr/>
        </p:nvSpPr>
        <p:spPr>
          <a:xfrm>
            <a:off x="1146625" y="1788798"/>
            <a:ext cx="8417320" cy="1015663"/>
          </a:xfrm>
          <a:prstGeom prst="rect">
            <a:avLst/>
          </a:prstGeom>
          <a:noFill/>
        </p:spPr>
        <p:txBody>
          <a:bodyPr wrap="square" rtlCol="0">
            <a:spAutoFit/>
          </a:bodyPr>
          <a:lstStyle/>
          <a:p>
            <a:r>
              <a:rPr lang="en-US" sz="2000" b="1" dirty="0">
                <a:latin typeface="Alexandria" charset="0"/>
              </a:rPr>
              <a:t>4.4 Urban Growth Boundaries (UGBs) and green belts</a:t>
            </a:r>
          </a:p>
          <a:p>
            <a:r>
              <a:rPr lang="en-US" sz="2000" dirty="0">
                <a:latin typeface="Alexandria" charset="0"/>
              </a:rPr>
              <a:t>Geographic limits to urban expansion to protect farmland, preserve open space, and encourage infill development.</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D29D2CEF-AC6D-31D3-3464-8690B2552A8E}"/>
              </a:ext>
            </a:extLst>
          </p:cNvPr>
          <p:cNvSpPr txBox="1"/>
          <p:nvPr/>
        </p:nvSpPr>
        <p:spPr>
          <a:xfrm>
            <a:off x="1389505" y="664030"/>
            <a:ext cx="9102870" cy="671851"/>
          </a:xfrm>
          <a:prstGeom prst="rect">
            <a:avLst/>
          </a:prstGeom>
          <a:noFill/>
        </p:spPr>
        <p:txBody>
          <a:bodyPr wrap="square">
            <a:spAutoFit/>
          </a:bodyPr>
          <a:lstStyle/>
          <a:p>
            <a:pPr>
              <a:lnSpc>
                <a:spcPct val="150000"/>
              </a:lnSpc>
            </a:pPr>
            <a:r>
              <a:rPr lang="en-US" sz="2800" dirty="0"/>
              <a:t>4. Land use regulations: tools and objectives -green belts </a:t>
            </a:r>
            <a:endParaRPr lang="en-US" sz="2800" dirty="0">
              <a:latin typeface="Alexandria" charset="0"/>
            </a:endParaRPr>
          </a:p>
        </p:txBody>
      </p:sp>
      <p:pic>
        <p:nvPicPr>
          <p:cNvPr id="9" name="صورة 8">
            <a:extLst>
              <a:ext uri="{FF2B5EF4-FFF2-40B4-BE49-F238E27FC236}">
                <a16:creationId xmlns:a16="http://schemas.microsoft.com/office/drawing/2014/main" id="{1065E605-086A-E6B8-BA9E-02F12C1A2EA6}"/>
              </a:ext>
            </a:extLst>
          </p:cNvPr>
          <p:cNvPicPr>
            <a:picLocks noChangeAspect="1"/>
          </p:cNvPicPr>
          <p:nvPr/>
        </p:nvPicPr>
        <p:blipFill>
          <a:blip r:embed="rId3"/>
          <a:stretch>
            <a:fillRect/>
          </a:stretch>
        </p:blipFill>
        <p:spPr>
          <a:xfrm>
            <a:off x="2777651" y="2804461"/>
            <a:ext cx="5067753" cy="2716051"/>
          </a:xfrm>
          <a:prstGeom prst="rect">
            <a:avLst/>
          </a:prstGeom>
        </p:spPr>
      </p:pic>
    </p:spTree>
    <p:extLst>
      <p:ext uri="{BB962C8B-B14F-4D97-AF65-F5344CB8AC3E}">
        <p14:creationId xmlns:p14="http://schemas.microsoft.com/office/powerpoint/2010/main" val="12192043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68E788-7BDD-848A-722E-350C6A0D35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Given that all 8 billion people on the planet must live somewhere, how do we organize ourselves?</a:t>
            </a:r>
          </a:p>
        </p:txBody>
      </p:sp>
      <p:sp>
        <p:nvSpPr>
          <p:cNvPr id="24" name="TextBox 23">
            <a:extLst>
              <a:ext uri="{FF2B5EF4-FFF2-40B4-BE49-F238E27FC236}">
                <a16:creationId xmlns:a16="http://schemas.microsoft.com/office/drawing/2014/main" id="{6DA7500D-2A3C-B2D9-83D1-A6D614BD37BE}"/>
              </a:ext>
            </a:extLst>
          </p:cNvPr>
          <p:cNvSpPr txBox="1"/>
          <p:nvPr/>
        </p:nvSpPr>
        <p:spPr>
          <a:xfrm>
            <a:off x="1338083" y="1676214"/>
            <a:ext cx="4089675" cy="2554545"/>
          </a:xfrm>
          <a:prstGeom prst="rect">
            <a:avLst/>
          </a:prstGeom>
          <a:noFill/>
        </p:spPr>
        <p:txBody>
          <a:bodyPr wrap="square" rtlCol="0">
            <a:spAutoFit/>
          </a:bodyPr>
          <a:lstStyle/>
          <a:p>
            <a:r>
              <a:rPr lang="en-US" sz="2000" b="1" dirty="0">
                <a:latin typeface="Alexandria" charset="0"/>
              </a:rPr>
              <a:t>4.5 Transferable Development Rights </a:t>
            </a:r>
            <a:r>
              <a:rPr lang="en-US" sz="2000" dirty="0">
                <a:latin typeface="Alexandria" charset="0"/>
              </a:rPr>
              <a:t>(TDR), inclusionary zoning, density bonuses. </a:t>
            </a:r>
          </a:p>
          <a:p>
            <a:r>
              <a:rPr lang="en-US" sz="2000" dirty="0">
                <a:latin typeface="Alexandria" charset="0"/>
              </a:rPr>
              <a:t>Market-like instruments to move development potential between parcels, require affordable housing, or provide incentives for public amenities.</a:t>
            </a: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مربع نص 11">
            <a:extLst>
              <a:ext uri="{FF2B5EF4-FFF2-40B4-BE49-F238E27FC236}">
                <a16:creationId xmlns:a16="http://schemas.microsoft.com/office/drawing/2014/main" id="{171C57A9-CF48-92F0-AC3A-F29DDA3D19C5}"/>
              </a:ext>
            </a:extLst>
          </p:cNvPr>
          <p:cNvSpPr txBox="1"/>
          <p:nvPr/>
        </p:nvSpPr>
        <p:spPr>
          <a:xfrm>
            <a:off x="1389505" y="664030"/>
            <a:ext cx="9922202" cy="671851"/>
          </a:xfrm>
          <a:prstGeom prst="rect">
            <a:avLst/>
          </a:prstGeom>
          <a:noFill/>
        </p:spPr>
        <p:txBody>
          <a:bodyPr wrap="square">
            <a:spAutoFit/>
          </a:bodyPr>
          <a:lstStyle/>
          <a:p>
            <a:pPr>
              <a:lnSpc>
                <a:spcPct val="150000"/>
              </a:lnSpc>
            </a:pPr>
            <a:r>
              <a:rPr lang="en-US" sz="2800" dirty="0"/>
              <a:t>4. Land use regulations: tools and objectives-affordable housing </a:t>
            </a:r>
            <a:endParaRPr lang="en-US" sz="2800" dirty="0">
              <a:latin typeface="Alexandria" charset="0"/>
            </a:endParaRPr>
          </a:p>
        </p:txBody>
      </p:sp>
      <p:pic>
        <p:nvPicPr>
          <p:cNvPr id="13" name="صورة 12">
            <a:extLst>
              <a:ext uri="{FF2B5EF4-FFF2-40B4-BE49-F238E27FC236}">
                <a16:creationId xmlns:a16="http://schemas.microsoft.com/office/drawing/2014/main" id="{150D0CD6-03A9-5BA1-FBE0-0051CBD9BDC1}"/>
              </a:ext>
            </a:extLst>
          </p:cNvPr>
          <p:cNvPicPr>
            <a:picLocks noChangeAspect="1"/>
          </p:cNvPicPr>
          <p:nvPr/>
        </p:nvPicPr>
        <p:blipFill>
          <a:blip r:embed="rId3"/>
          <a:stretch>
            <a:fillRect/>
          </a:stretch>
        </p:blipFill>
        <p:spPr>
          <a:xfrm>
            <a:off x="6096000" y="1624696"/>
            <a:ext cx="4089674" cy="2721492"/>
          </a:xfrm>
          <a:prstGeom prst="rect">
            <a:avLst/>
          </a:prstGeom>
        </p:spPr>
      </p:pic>
    </p:spTree>
    <p:extLst>
      <p:ext uri="{BB962C8B-B14F-4D97-AF65-F5344CB8AC3E}">
        <p14:creationId xmlns:p14="http://schemas.microsoft.com/office/powerpoint/2010/main" val="2801738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29491" y="2008653"/>
            <a:ext cx="6662683" cy="892552"/>
          </a:xfrm>
          <a:prstGeom prst="rect">
            <a:avLst/>
          </a:prstGeom>
          <a:noFill/>
        </p:spPr>
        <p:txBody>
          <a:bodyPr wrap="square" rtlCol="0">
            <a:spAutoFit/>
          </a:bodyPr>
          <a:lstStyle/>
          <a:p>
            <a:r>
              <a:rPr lang="en-US" b="1" dirty="0"/>
              <a:t>4.6 Subdivision control and building codes</a:t>
            </a:r>
            <a:endParaRPr lang="en-US" dirty="0"/>
          </a:p>
          <a:p>
            <a:r>
              <a:rPr lang="en-US" dirty="0"/>
              <a:t>Regulate street standards, lot sizes, and construction safety.</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3BE08EAB-848E-8AF1-9500-B9F8E43878A0}"/>
              </a:ext>
            </a:extLst>
          </p:cNvPr>
          <p:cNvSpPr txBox="1"/>
          <p:nvPr/>
        </p:nvSpPr>
        <p:spPr>
          <a:xfrm>
            <a:off x="729491" y="852065"/>
            <a:ext cx="9866789" cy="671851"/>
          </a:xfrm>
          <a:prstGeom prst="rect">
            <a:avLst/>
          </a:prstGeom>
          <a:noFill/>
        </p:spPr>
        <p:txBody>
          <a:bodyPr wrap="square">
            <a:spAutoFit/>
          </a:bodyPr>
          <a:lstStyle/>
          <a:p>
            <a:pPr>
              <a:lnSpc>
                <a:spcPct val="150000"/>
              </a:lnSpc>
            </a:pPr>
            <a:r>
              <a:rPr lang="en-US" sz="2800" dirty="0"/>
              <a:t>4. Land use regulations: tools and objectives -construction safety</a:t>
            </a:r>
            <a:endParaRPr lang="en-US" sz="2800" dirty="0">
              <a:latin typeface="Alexandria" charset="0"/>
            </a:endParaRPr>
          </a:p>
        </p:txBody>
      </p:sp>
      <p:pic>
        <p:nvPicPr>
          <p:cNvPr id="6" name="صورة 5">
            <a:extLst>
              <a:ext uri="{FF2B5EF4-FFF2-40B4-BE49-F238E27FC236}">
                <a16:creationId xmlns:a16="http://schemas.microsoft.com/office/drawing/2014/main" id="{8B9F0354-0C91-1A5C-D6F1-B1F08AFFABFE}"/>
              </a:ext>
            </a:extLst>
          </p:cNvPr>
          <p:cNvPicPr>
            <a:picLocks noChangeAspect="1"/>
          </p:cNvPicPr>
          <p:nvPr/>
        </p:nvPicPr>
        <p:blipFill>
          <a:blip r:embed="rId3"/>
          <a:stretch>
            <a:fillRect/>
          </a:stretch>
        </p:blipFill>
        <p:spPr>
          <a:xfrm>
            <a:off x="2731645" y="2790846"/>
            <a:ext cx="5560878" cy="298034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68CA6-3FC0-9ABC-EEB5-E0A4069CD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A78A4A-5274-47C0-B595-C4BCBC3BDA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https://dubailand.gov.ae/en/about-dubai-land-department/rules-regulations/#/</a:t>
            </a:r>
            <a:endParaRPr lang="en-US" dirty="0"/>
          </a:p>
        </p:txBody>
      </p:sp>
      <p:sp>
        <p:nvSpPr>
          <p:cNvPr id="48" name="TextBox 47">
            <a:extLst>
              <a:ext uri="{FF2B5EF4-FFF2-40B4-BE49-F238E27FC236}">
                <a16:creationId xmlns:a16="http://schemas.microsoft.com/office/drawing/2014/main" id="{717A4ADC-E26E-2AA2-FA84-773B5B59B4B3}"/>
              </a:ext>
            </a:extLst>
          </p:cNvPr>
          <p:cNvSpPr txBox="1"/>
          <p:nvPr/>
        </p:nvSpPr>
        <p:spPr>
          <a:xfrm>
            <a:off x="762000" y="1751703"/>
            <a:ext cx="3959902" cy="4401205"/>
          </a:xfrm>
          <a:prstGeom prst="rect">
            <a:avLst/>
          </a:prstGeom>
          <a:noFill/>
        </p:spPr>
        <p:txBody>
          <a:bodyPr wrap="square" rtlCol="0">
            <a:spAutoFit/>
          </a:bodyPr>
          <a:lstStyle/>
          <a:p>
            <a:r>
              <a:rPr lang="en-US" sz="4000" b="1" dirty="0"/>
              <a:t>Example </a:t>
            </a:r>
            <a:endParaRPr lang="en-US" sz="4000" dirty="0"/>
          </a:p>
          <a:p>
            <a:r>
              <a:rPr lang="en-US" sz="2000" dirty="0">
                <a:latin typeface="Alexandria" charset="0"/>
                <a:cs typeface="Alexandria" charset="0"/>
              </a:rPr>
              <a:t>What is RERA in Dubai?</a:t>
            </a:r>
          </a:p>
          <a:p>
            <a:r>
              <a:rPr lang="en-US" sz="2000" b="1" dirty="0">
                <a:latin typeface="Alexandria" charset="0"/>
                <a:cs typeface="Alexandria" charset="0"/>
              </a:rPr>
              <a:t>The Real Estate Regulatory Agency (RERA) </a:t>
            </a:r>
            <a:r>
              <a:rPr lang="en-US" sz="2000" dirty="0">
                <a:latin typeface="Alexandria" charset="0"/>
                <a:cs typeface="Alexandria" charset="0"/>
              </a:rPr>
              <a:t>is a government agency to regulate the real estate sector in Dubai. RERA is a government agency that regulates the real estate sector in Dubai. It was founded in 2007 by H.H. Sheikh Mohammed Bin Rashid Al Maktoum, Ruler of Dubai and UAE Vice President, and operates under the Dubai Land Department (DLD).</a:t>
            </a:r>
          </a:p>
        </p:txBody>
      </p:sp>
      <p:pic>
        <p:nvPicPr>
          <p:cNvPr id="7" name="Graphic 21">
            <a:extLst>
              <a:ext uri="{FF2B5EF4-FFF2-40B4-BE49-F238E27FC236}">
                <a16:creationId xmlns:a16="http://schemas.microsoft.com/office/drawing/2014/main" id="{E645343F-89AB-1162-0F50-5AFBB9E3BC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F6ECC587-0843-840D-7843-2F711E2ABB11}"/>
              </a:ext>
            </a:extLst>
          </p:cNvPr>
          <p:cNvSpPr txBox="1"/>
          <p:nvPr/>
        </p:nvSpPr>
        <p:spPr>
          <a:xfrm>
            <a:off x="729491" y="852065"/>
            <a:ext cx="9866789" cy="671851"/>
          </a:xfrm>
          <a:prstGeom prst="rect">
            <a:avLst/>
          </a:prstGeom>
          <a:noFill/>
        </p:spPr>
        <p:txBody>
          <a:bodyPr wrap="square">
            <a:spAutoFit/>
          </a:bodyPr>
          <a:lstStyle/>
          <a:p>
            <a:pPr>
              <a:lnSpc>
                <a:spcPct val="150000"/>
              </a:lnSpc>
            </a:pPr>
            <a:r>
              <a:rPr lang="en-US" sz="2800" dirty="0"/>
              <a:t>4. Land use regulations: tools and objectives -construction safety</a:t>
            </a:r>
            <a:endParaRPr lang="en-US" sz="2800" dirty="0">
              <a:latin typeface="Alexandria" charset="0"/>
            </a:endParaRPr>
          </a:p>
        </p:txBody>
      </p:sp>
      <p:pic>
        <p:nvPicPr>
          <p:cNvPr id="6" name="صورة 5">
            <a:extLst>
              <a:ext uri="{FF2B5EF4-FFF2-40B4-BE49-F238E27FC236}">
                <a16:creationId xmlns:a16="http://schemas.microsoft.com/office/drawing/2014/main" id="{F91F917B-3D53-69ED-F29A-7579811F2DB4}"/>
              </a:ext>
            </a:extLst>
          </p:cNvPr>
          <p:cNvPicPr>
            <a:picLocks noChangeAspect="1"/>
          </p:cNvPicPr>
          <p:nvPr/>
        </p:nvPicPr>
        <p:blipFill>
          <a:blip r:embed="rId3"/>
          <a:srcRect l="6963" t="17486" r="8115" b="12424"/>
          <a:stretch>
            <a:fillRect/>
          </a:stretch>
        </p:blipFill>
        <p:spPr>
          <a:xfrm>
            <a:off x="4634457" y="2514994"/>
            <a:ext cx="6743076" cy="3251060"/>
          </a:xfrm>
          <a:prstGeom prst="rect">
            <a:avLst/>
          </a:prstGeom>
        </p:spPr>
      </p:pic>
      <p:sp>
        <p:nvSpPr>
          <p:cNvPr id="8" name="TextBox 2">
            <a:extLst>
              <a:ext uri="{FF2B5EF4-FFF2-40B4-BE49-F238E27FC236}">
                <a16:creationId xmlns:a16="http://schemas.microsoft.com/office/drawing/2014/main" id="{E5020C54-62BE-2344-4CB3-C32CBD5D8C87}"/>
              </a:ext>
            </a:extLst>
          </p:cNvPr>
          <p:cNvSpPr txBox="1"/>
          <p:nvPr/>
        </p:nvSpPr>
        <p:spPr>
          <a:xfrm>
            <a:off x="3498907" y="1751703"/>
            <a:ext cx="8075813" cy="880369"/>
          </a:xfrm>
          <a:prstGeom prst="rect">
            <a:avLst/>
          </a:prstGeom>
          <a:noFill/>
        </p:spPr>
        <p:txBody>
          <a:bodyPr wrap="square" rtlCol="0">
            <a:spAutoFit/>
          </a:bodyPr>
          <a:lstStyle/>
          <a:p>
            <a:pPr>
              <a:lnSpc>
                <a:spcPct val="150000"/>
              </a:lnSpc>
            </a:pPr>
            <a:r>
              <a:rPr lang="en-US" dirty="0">
                <a:latin typeface="Alexandria" charset="0"/>
                <a:hlinkClick r:id="rId4"/>
              </a:rPr>
              <a:t>https://dubailand.gov.ae/en/about-dubai-land-department/rules-regulations/#/</a:t>
            </a:r>
            <a:endParaRPr lang="en-US" dirty="0">
              <a:latin typeface="Alexandria" charset="0"/>
            </a:endParaRPr>
          </a:p>
          <a:p>
            <a:pPr>
              <a:lnSpc>
                <a:spcPct val="150000"/>
              </a:lnSpc>
            </a:pPr>
            <a:endParaRPr lang="en-US" dirty="0">
              <a:latin typeface="Alexandria" charset="0"/>
            </a:endParaRPr>
          </a:p>
        </p:txBody>
      </p:sp>
    </p:spTree>
    <p:extLst>
      <p:ext uri="{BB962C8B-B14F-4D97-AF65-F5344CB8AC3E}">
        <p14:creationId xmlns:p14="http://schemas.microsoft.com/office/powerpoint/2010/main" val="962395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3A439-10E4-F351-DD84-CF7886381F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01D665-2FA8-263D-3550-BD7C84F791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096B9A51-DDD5-3984-552B-2FAF8C34B35D}"/>
              </a:ext>
            </a:extLst>
          </p:cNvPr>
          <p:cNvSpPr txBox="1"/>
          <p:nvPr/>
        </p:nvSpPr>
        <p:spPr>
          <a:xfrm>
            <a:off x="3931231" y="1751703"/>
            <a:ext cx="4402565" cy="4093428"/>
          </a:xfrm>
          <a:prstGeom prst="rect">
            <a:avLst/>
          </a:prstGeom>
          <a:noFill/>
        </p:spPr>
        <p:txBody>
          <a:bodyPr wrap="square" rtlCol="0">
            <a:spAutoFit/>
          </a:bodyPr>
          <a:lstStyle/>
          <a:p>
            <a:r>
              <a:rPr lang="en-US" sz="4000" b="1" dirty="0"/>
              <a:t>Example</a:t>
            </a:r>
            <a:endParaRPr lang="en-US" sz="4000" dirty="0"/>
          </a:p>
          <a:p>
            <a:r>
              <a:rPr lang="en-US" sz="2000" dirty="0">
                <a:latin typeface="Alexandria" charset="0"/>
                <a:cs typeface="Alexandria" charset="0"/>
              </a:rPr>
              <a:t>What is RERA in Dubai?</a:t>
            </a:r>
          </a:p>
          <a:p>
            <a:r>
              <a:rPr lang="en-US" sz="2000" dirty="0">
                <a:latin typeface="Alexandria" charset="0"/>
                <a:cs typeface="Alexandria" charset="0"/>
              </a:rPr>
              <a:t>The Real Estate Regulatory Agency (RERA) is a government agency to regulate the real estate sector in Dubai. RERA is a government agency that regulates the real estate sector in Dubai. It was founded in 2007 by H.H. Sheikh Mohammed Bin Rashid Al Maktoum, Ruler of Dubai and UAE Vice President, and operates under the Dubai Land Department (DLD).</a:t>
            </a:r>
          </a:p>
        </p:txBody>
      </p:sp>
      <p:pic>
        <p:nvPicPr>
          <p:cNvPr id="7" name="Graphic 21">
            <a:extLst>
              <a:ext uri="{FF2B5EF4-FFF2-40B4-BE49-F238E27FC236}">
                <a16:creationId xmlns:a16="http://schemas.microsoft.com/office/drawing/2014/main" id="{70956908-4BD1-FB6C-8DAA-4EC5968F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19B36317-E717-00FD-C93F-892454724CC3}"/>
              </a:ext>
            </a:extLst>
          </p:cNvPr>
          <p:cNvSpPr txBox="1"/>
          <p:nvPr/>
        </p:nvSpPr>
        <p:spPr>
          <a:xfrm>
            <a:off x="729491" y="852065"/>
            <a:ext cx="9866789" cy="671851"/>
          </a:xfrm>
          <a:prstGeom prst="rect">
            <a:avLst/>
          </a:prstGeom>
          <a:noFill/>
        </p:spPr>
        <p:txBody>
          <a:bodyPr wrap="square">
            <a:spAutoFit/>
          </a:bodyPr>
          <a:lstStyle/>
          <a:p>
            <a:pPr>
              <a:lnSpc>
                <a:spcPct val="150000"/>
              </a:lnSpc>
            </a:pPr>
            <a:r>
              <a:rPr lang="en-US" sz="2800" dirty="0"/>
              <a:t>4. Land use regulations: tools and objectives -construction safety</a:t>
            </a:r>
            <a:endParaRPr lang="en-US" sz="2800" dirty="0">
              <a:latin typeface="Alexandria" charset="0"/>
            </a:endParaRPr>
          </a:p>
        </p:txBody>
      </p:sp>
      <p:pic>
        <p:nvPicPr>
          <p:cNvPr id="3" name="صورة 2">
            <a:extLst>
              <a:ext uri="{FF2B5EF4-FFF2-40B4-BE49-F238E27FC236}">
                <a16:creationId xmlns:a16="http://schemas.microsoft.com/office/drawing/2014/main" id="{6DCCD093-1D81-FCBC-1056-1CCFE0AD1548}"/>
              </a:ext>
            </a:extLst>
          </p:cNvPr>
          <p:cNvPicPr>
            <a:picLocks noChangeAspect="1"/>
          </p:cNvPicPr>
          <p:nvPr/>
        </p:nvPicPr>
        <p:blipFill>
          <a:blip r:embed="rId3"/>
          <a:srcRect l="36464" t="18786" r="36634" b="20438"/>
          <a:stretch>
            <a:fillRect/>
          </a:stretch>
        </p:blipFill>
        <p:spPr>
          <a:xfrm>
            <a:off x="8089853" y="1751703"/>
            <a:ext cx="3267120" cy="4168063"/>
          </a:xfrm>
          <a:prstGeom prst="rect">
            <a:avLst/>
          </a:prstGeom>
        </p:spPr>
      </p:pic>
      <p:sp>
        <p:nvSpPr>
          <p:cNvPr id="9" name="TextBox 23">
            <a:extLst>
              <a:ext uri="{FF2B5EF4-FFF2-40B4-BE49-F238E27FC236}">
                <a16:creationId xmlns:a16="http://schemas.microsoft.com/office/drawing/2014/main" id="{33FD3B0E-0C0C-FF94-E80E-9316AE070E7C}"/>
              </a:ext>
            </a:extLst>
          </p:cNvPr>
          <p:cNvSpPr txBox="1"/>
          <p:nvPr/>
        </p:nvSpPr>
        <p:spPr>
          <a:xfrm>
            <a:off x="726154" y="2844309"/>
            <a:ext cx="3096204" cy="1908215"/>
          </a:xfrm>
          <a:prstGeom prst="rect">
            <a:avLst/>
          </a:prstGeom>
          <a:solidFill>
            <a:schemeClr val="tx2">
              <a:lumMod val="20000"/>
              <a:lumOff val="80000"/>
            </a:schemeClr>
          </a:solidFill>
        </p:spPr>
        <p:txBody>
          <a:bodyPr wrap="square" rtlCol="0">
            <a:spAutoFit/>
          </a:bodyPr>
          <a:lstStyle/>
          <a:p>
            <a:r>
              <a:rPr lang="en-US" sz="2000" dirty="0"/>
              <a:t>Law No. (26) of 2007 Regulating the Relationship between Landlords and Tenants in the Emirate of Dubai1</a:t>
            </a: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Tree>
    <p:extLst>
      <p:ext uri="{BB962C8B-B14F-4D97-AF65-F5344CB8AC3E}">
        <p14:creationId xmlns:p14="http://schemas.microsoft.com/office/powerpoint/2010/main" val="2904403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919655" y="2232211"/>
            <a:ext cx="5673773" cy="2831544"/>
          </a:xfrm>
          <a:prstGeom prst="rect">
            <a:avLst/>
          </a:prstGeom>
          <a:noFill/>
        </p:spPr>
        <p:txBody>
          <a:bodyPr wrap="square" rtlCol="0">
            <a:spAutoFit/>
          </a:bodyPr>
          <a:lstStyle/>
          <a:p>
            <a:r>
              <a:rPr lang="en-US" sz="2000" dirty="0">
                <a:latin typeface="Alexandria" charset="0"/>
              </a:rPr>
              <a:t> </a:t>
            </a:r>
            <a:r>
              <a:rPr lang="en-US" sz="2000" b="1" dirty="0">
                <a:latin typeface="Alexandria" charset="0"/>
              </a:rPr>
              <a:t>5.1 Zoning and the bid-rent function</a:t>
            </a:r>
          </a:p>
          <a:p>
            <a:r>
              <a:rPr lang="en-US" sz="2000" dirty="0">
                <a:latin typeface="Alexandria" charset="0"/>
              </a:rPr>
              <a:t>By restricting densities and permitted uses, zoning shifts the set of bidders for a parcel and can flatten or kink the bid-rent curve.</a:t>
            </a:r>
          </a:p>
          <a:p>
            <a:r>
              <a:rPr lang="en-US" sz="2000" dirty="0">
                <a:latin typeface="Alexandria" charset="0"/>
              </a:rPr>
              <a:t> </a:t>
            </a:r>
          </a:p>
          <a:p>
            <a:r>
              <a:rPr lang="en-US" sz="2000" dirty="0">
                <a:latin typeface="Alexandria" charset="0"/>
              </a:rPr>
              <a:t>For example, single-family zoning prevents higher bids from multi-family developers, lowering built density and increasing sprawl.</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
            <a:extLst>
              <a:ext uri="{FF2B5EF4-FFF2-40B4-BE49-F238E27FC236}">
                <a16:creationId xmlns:a16="http://schemas.microsoft.com/office/drawing/2014/main" id="{D62A43A3-DE85-AC99-A90C-6A20D1E088FA}"/>
              </a:ext>
            </a:extLst>
          </p:cNvPr>
          <p:cNvSpPr txBox="1"/>
          <p:nvPr/>
        </p:nvSpPr>
        <p:spPr>
          <a:xfrm>
            <a:off x="762000" y="819943"/>
            <a:ext cx="10955220" cy="671851"/>
          </a:xfrm>
          <a:prstGeom prst="rect">
            <a:avLst/>
          </a:prstGeom>
          <a:noFill/>
        </p:spPr>
        <p:txBody>
          <a:bodyPr wrap="square" rtlCol="0">
            <a:spAutoFit/>
          </a:bodyPr>
          <a:lstStyle/>
          <a:p>
            <a:pPr>
              <a:lnSpc>
                <a:spcPct val="150000"/>
              </a:lnSpc>
            </a:pPr>
            <a:r>
              <a:rPr lang="en-US" sz="2800" dirty="0">
                <a:latin typeface="Alexandria" charset="0"/>
              </a:rPr>
              <a:t>5. How regulations interact with spatial structure and location decisions</a:t>
            </a:r>
          </a:p>
        </p:txBody>
      </p:sp>
      <p:pic>
        <p:nvPicPr>
          <p:cNvPr id="2" name="صورة 1">
            <a:extLst>
              <a:ext uri="{FF2B5EF4-FFF2-40B4-BE49-F238E27FC236}">
                <a16:creationId xmlns:a16="http://schemas.microsoft.com/office/drawing/2014/main" id="{36B0A21D-5D48-C244-5252-273DD90F0D40}"/>
              </a:ext>
            </a:extLst>
          </p:cNvPr>
          <p:cNvPicPr>
            <a:picLocks noChangeAspect="1"/>
          </p:cNvPicPr>
          <p:nvPr/>
        </p:nvPicPr>
        <p:blipFill>
          <a:blip r:embed="rId3"/>
          <a:stretch>
            <a:fillRect/>
          </a:stretch>
        </p:blipFill>
        <p:spPr>
          <a:xfrm>
            <a:off x="6374196" y="1959508"/>
            <a:ext cx="4614370" cy="3278631"/>
          </a:xfrm>
          <a:prstGeom prst="rect">
            <a:avLst/>
          </a:prstGeom>
        </p:spPr>
      </p:pic>
    </p:spTree>
    <p:extLst>
      <p:ext uri="{BB962C8B-B14F-4D97-AF65-F5344CB8AC3E}">
        <p14:creationId xmlns:p14="http://schemas.microsoft.com/office/powerpoint/2010/main" val="17595790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7DA7BF-3047-4BB4-4162-B06FA7EED257}"/>
              </a:ext>
            </a:extLst>
          </p:cNvPr>
          <p:cNvSpPr txBox="1"/>
          <p:nvPr/>
        </p:nvSpPr>
        <p:spPr>
          <a:xfrm>
            <a:off x="837387" y="1875604"/>
            <a:ext cx="10498020" cy="1261884"/>
          </a:xfrm>
          <a:prstGeom prst="rect">
            <a:avLst/>
          </a:prstGeom>
          <a:noFill/>
        </p:spPr>
        <p:txBody>
          <a:bodyPr wrap="square" rtlCol="0">
            <a:spAutoFit/>
          </a:bodyPr>
          <a:lstStyle/>
          <a:p>
            <a:r>
              <a:rPr lang="en-US" sz="2000" dirty="0">
                <a:latin typeface="Alexandria" charset="0"/>
              </a:rPr>
              <a:t>Transport improvements reduce commuting costs, effectively flatten bid-rent gradients and can lead to decentralization (suburbanization) unless regulated..</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DD9C8F3-4554-79AF-1B21-50BEBC0918EA}"/>
              </a:ext>
            </a:extLst>
          </p:cNvPr>
          <p:cNvSpPr txBox="1"/>
          <p:nvPr/>
        </p:nvSpPr>
        <p:spPr>
          <a:xfrm>
            <a:off x="742931" y="901030"/>
            <a:ext cx="10056448" cy="671851"/>
          </a:xfrm>
          <a:prstGeom prst="rect">
            <a:avLst/>
          </a:prstGeom>
          <a:noFill/>
        </p:spPr>
        <p:txBody>
          <a:bodyPr wrap="square" rtlCol="0">
            <a:spAutoFit/>
          </a:bodyPr>
          <a:lstStyle/>
          <a:p>
            <a:pPr>
              <a:lnSpc>
                <a:spcPct val="150000"/>
              </a:lnSpc>
            </a:pPr>
            <a:r>
              <a:rPr lang="en-US" sz="2800" dirty="0">
                <a:latin typeface="Alexandria" charset="0"/>
              </a:rPr>
              <a:t>5.2 Transport infrastructure, commuting costs, and spatial patterns</a:t>
            </a:r>
          </a:p>
        </p:txBody>
      </p:sp>
      <p:pic>
        <p:nvPicPr>
          <p:cNvPr id="4" name="صورة 3">
            <a:extLst>
              <a:ext uri="{FF2B5EF4-FFF2-40B4-BE49-F238E27FC236}">
                <a16:creationId xmlns:a16="http://schemas.microsoft.com/office/drawing/2014/main" id="{2F06EAFC-EBBF-7B46-D04F-A03058DB7AD1}"/>
              </a:ext>
            </a:extLst>
          </p:cNvPr>
          <p:cNvPicPr>
            <a:picLocks noChangeAspect="1"/>
          </p:cNvPicPr>
          <p:nvPr/>
        </p:nvPicPr>
        <p:blipFill>
          <a:blip r:embed="rId3"/>
          <a:stretch>
            <a:fillRect/>
          </a:stretch>
        </p:blipFill>
        <p:spPr>
          <a:xfrm>
            <a:off x="2485572" y="2781300"/>
            <a:ext cx="6702112" cy="2456839"/>
          </a:xfrm>
          <a:prstGeom prst="rect">
            <a:avLst/>
          </a:prstGeom>
        </p:spPr>
      </p:pic>
    </p:spTree>
    <p:extLst>
      <p:ext uri="{BB962C8B-B14F-4D97-AF65-F5344CB8AC3E}">
        <p14:creationId xmlns:p14="http://schemas.microsoft.com/office/powerpoint/2010/main" val="19440470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0CCD-560B-ABF7-F565-808C2E82CD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91B26F-7DB5-ECF1-3153-7BADCCD4DE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1753E5-475B-4044-BB1D-AD1F71C29CD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3A441E-EECE-CF74-4442-D75C50B04D73}"/>
              </a:ext>
            </a:extLst>
          </p:cNvPr>
          <p:cNvSpPr txBox="1"/>
          <p:nvPr/>
        </p:nvSpPr>
        <p:spPr>
          <a:xfrm>
            <a:off x="742931" y="1663856"/>
            <a:ext cx="10706138" cy="984885"/>
          </a:xfrm>
          <a:prstGeom prst="rect">
            <a:avLst/>
          </a:prstGeom>
          <a:noFill/>
        </p:spPr>
        <p:txBody>
          <a:bodyPr wrap="square" rtlCol="0">
            <a:spAutoFit/>
          </a:bodyPr>
          <a:lstStyle/>
          <a:p>
            <a:r>
              <a:rPr lang="en-US" sz="2000" dirty="0">
                <a:latin typeface="Alexandria" charset="0"/>
              </a:rPr>
              <a:t>Regulatory changes (e.g., rezoning to allow higher density) can produce substantial capital gains for landowners — the ‘unearned increment’ often motivating political conflict.</a:t>
            </a: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8725CE1-0F4B-0CD5-96C3-CC8F41F8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C27EEE36-5841-A0F7-CE87-B51F7D2193A5}"/>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charset="0"/>
              </a:rPr>
              <a:t>5.3 Land value capitalization of regulations</a:t>
            </a:r>
          </a:p>
        </p:txBody>
      </p:sp>
      <p:pic>
        <p:nvPicPr>
          <p:cNvPr id="4" name="صورة 3">
            <a:extLst>
              <a:ext uri="{FF2B5EF4-FFF2-40B4-BE49-F238E27FC236}">
                <a16:creationId xmlns:a16="http://schemas.microsoft.com/office/drawing/2014/main" id="{82436B94-2670-19A6-E243-3C567250C578}"/>
              </a:ext>
            </a:extLst>
          </p:cNvPr>
          <p:cNvPicPr>
            <a:picLocks noChangeAspect="1"/>
          </p:cNvPicPr>
          <p:nvPr/>
        </p:nvPicPr>
        <p:blipFill>
          <a:blip r:embed="rId3"/>
          <a:stretch>
            <a:fillRect/>
          </a:stretch>
        </p:blipFill>
        <p:spPr>
          <a:xfrm>
            <a:off x="2008682" y="2786554"/>
            <a:ext cx="7405141" cy="4071445"/>
          </a:xfrm>
          <a:prstGeom prst="rect">
            <a:avLst/>
          </a:prstGeom>
        </p:spPr>
      </p:pic>
    </p:spTree>
    <p:extLst>
      <p:ext uri="{BB962C8B-B14F-4D97-AF65-F5344CB8AC3E}">
        <p14:creationId xmlns:p14="http://schemas.microsoft.com/office/powerpoint/2010/main" val="4346985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4" name="TextBox 23">
            <a:extLst>
              <a:ext uri="{FF2B5EF4-FFF2-40B4-BE49-F238E27FC236}">
                <a16:creationId xmlns:a16="http://schemas.microsoft.com/office/drawing/2014/main" id="{C69A33EF-5B8F-81EE-B763-B8DA7711D0A5}"/>
              </a:ext>
            </a:extLst>
          </p:cNvPr>
          <p:cNvSpPr txBox="1"/>
          <p:nvPr/>
        </p:nvSpPr>
        <p:spPr>
          <a:xfrm>
            <a:off x="835385" y="2151457"/>
            <a:ext cx="6812055" cy="1938992"/>
          </a:xfrm>
          <a:prstGeom prst="rect">
            <a:avLst/>
          </a:prstGeom>
          <a:noFill/>
        </p:spPr>
        <p:txBody>
          <a:bodyPr wrap="square" rtlCol="0">
            <a:spAutoFit/>
          </a:bodyPr>
          <a:lstStyle/>
          <a:p>
            <a:r>
              <a:rPr lang="en-US" sz="2000" dirty="0">
                <a:latin typeface="Alexandria" charset="0"/>
              </a:rPr>
              <a:t>Regulations that enable mixed-use and higher density support agglomeration economies (knowledge spillovers, labor pool pooling) — important for innovation clusters.</a:t>
            </a:r>
          </a:p>
          <a:p>
            <a:endParaRPr lang="en-US" sz="2000" dirty="0">
              <a:latin typeface="Alexandria" charset="0"/>
            </a:endParaRPr>
          </a:p>
          <a:p>
            <a:r>
              <a:rPr lang="en-US" sz="2000" dirty="0">
                <a:latin typeface="Alexandria" charset="0"/>
              </a:rPr>
              <a:t>CHECK : </a:t>
            </a:r>
            <a:r>
              <a:rPr lang="en-US" sz="2000" dirty="0">
                <a:latin typeface="Alexandria" charset="0"/>
                <a:hlinkClick r:id="rId2"/>
              </a:rPr>
              <a:t>https://citypopulation.de/en/world/agglomerations/</a:t>
            </a:r>
            <a:endParaRPr lang="en-US" sz="2000" dirty="0">
              <a:latin typeface="Alexandria" charset="0"/>
            </a:endParaRPr>
          </a:p>
          <a:p>
            <a:endParaRPr lang="en-US" sz="2000" dirty="0">
              <a:latin typeface="Alexandria" charset="0"/>
            </a:endParaRPr>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5845EC7-580D-9A11-0D21-D60DF3C9978B}"/>
              </a:ext>
            </a:extLst>
          </p:cNvPr>
          <p:cNvSpPr txBox="1"/>
          <p:nvPr/>
        </p:nvSpPr>
        <p:spPr>
          <a:xfrm>
            <a:off x="742931" y="901030"/>
            <a:ext cx="9725372" cy="671851"/>
          </a:xfrm>
          <a:prstGeom prst="rect">
            <a:avLst/>
          </a:prstGeom>
          <a:noFill/>
        </p:spPr>
        <p:txBody>
          <a:bodyPr wrap="square" rtlCol="0">
            <a:spAutoFit/>
          </a:bodyPr>
          <a:lstStyle/>
          <a:p>
            <a:pPr>
              <a:lnSpc>
                <a:spcPct val="150000"/>
              </a:lnSpc>
            </a:pPr>
            <a:r>
              <a:rPr lang="en-US" sz="2800" dirty="0">
                <a:latin typeface="Alexandria" charset="0"/>
              </a:rPr>
              <a:t>5.4 Externalities, agglomeration, and clustering</a:t>
            </a:r>
          </a:p>
        </p:txBody>
      </p:sp>
      <p:pic>
        <p:nvPicPr>
          <p:cNvPr id="10" name="صورة 9">
            <a:extLst>
              <a:ext uri="{FF2B5EF4-FFF2-40B4-BE49-F238E27FC236}">
                <a16:creationId xmlns:a16="http://schemas.microsoft.com/office/drawing/2014/main" id="{D5F5A909-992E-70FB-1F8C-5BC05699D9DE}"/>
              </a:ext>
            </a:extLst>
          </p:cNvPr>
          <p:cNvPicPr>
            <a:picLocks noChangeAspect="1"/>
          </p:cNvPicPr>
          <p:nvPr/>
        </p:nvPicPr>
        <p:blipFill>
          <a:blip r:embed="rId4"/>
          <a:stretch>
            <a:fillRect/>
          </a:stretch>
        </p:blipFill>
        <p:spPr>
          <a:xfrm>
            <a:off x="7739893" y="744748"/>
            <a:ext cx="3894083" cy="5368504"/>
          </a:xfrm>
          <a:prstGeom prst="rect">
            <a:avLst/>
          </a:prstGeom>
        </p:spPr>
      </p:pic>
    </p:spTree>
    <p:extLst>
      <p:ext uri="{BB962C8B-B14F-4D97-AF65-F5344CB8AC3E}">
        <p14:creationId xmlns:p14="http://schemas.microsoft.com/office/powerpoint/2010/main" val="16101694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3A79165-80B5-4926-59FF-85AD0898E05F}"/>
              </a:ext>
            </a:extLst>
          </p:cNvPr>
          <p:cNvSpPr txBox="1"/>
          <p:nvPr/>
        </p:nvSpPr>
        <p:spPr>
          <a:xfrm>
            <a:off x="837387" y="1875604"/>
            <a:ext cx="10055202" cy="1261884"/>
          </a:xfrm>
          <a:prstGeom prst="rect">
            <a:avLst/>
          </a:prstGeom>
          <a:noFill/>
        </p:spPr>
        <p:txBody>
          <a:bodyPr wrap="square" rtlCol="0">
            <a:spAutoFit/>
          </a:bodyPr>
          <a:lstStyle/>
          <a:p>
            <a:r>
              <a:rPr lang="en-US" sz="2000" dirty="0">
                <a:latin typeface="Alexandria" charset="0"/>
              </a:rPr>
              <a:t>Restrictive supply-side regulations (tight zoning, height limits) reduce housing supply elasticity, increasing prices.</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9A522BDD-F7D0-14E6-3018-52AB4B44436A}"/>
              </a:ext>
            </a:extLst>
          </p:cNvPr>
          <p:cNvSpPr txBox="1"/>
          <p:nvPr/>
        </p:nvSpPr>
        <p:spPr>
          <a:xfrm>
            <a:off x="948506" y="1044061"/>
            <a:ext cx="8347499" cy="523220"/>
          </a:xfrm>
          <a:prstGeom prst="rect">
            <a:avLst/>
          </a:prstGeom>
          <a:noFill/>
        </p:spPr>
        <p:txBody>
          <a:bodyPr wrap="square" rtlCol="0">
            <a:spAutoFit/>
          </a:bodyPr>
          <a:lstStyle/>
          <a:p>
            <a:r>
              <a:rPr lang="en-US" sz="2800" dirty="0">
                <a:latin typeface="Alexandria" charset="0"/>
              </a:rPr>
              <a:t>5.5 Restrictive regulations and housing affordability</a:t>
            </a:r>
          </a:p>
        </p:txBody>
      </p:sp>
      <p:pic>
        <p:nvPicPr>
          <p:cNvPr id="7" name="صورة 6">
            <a:extLst>
              <a:ext uri="{FF2B5EF4-FFF2-40B4-BE49-F238E27FC236}">
                <a16:creationId xmlns:a16="http://schemas.microsoft.com/office/drawing/2014/main" id="{9FA22213-2CE6-77FC-FD9C-0B0C64AE5740}"/>
              </a:ext>
            </a:extLst>
          </p:cNvPr>
          <p:cNvPicPr>
            <a:picLocks noChangeAspect="1"/>
          </p:cNvPicPr>
          <p:nvPr/>
        </p:nvPicPr>
        <p:blipFill>
          <a:blip r:embed="rId3"/>
          <a:stretch>
            <a:fillRect/>
          </a:stretch>
        </p:blipFill>
        <p:spPr>
          <a:xfrm>
            <a:off x="3267862" y="2394464"/>
            <a:ext cx="5772150" cy="3419475"/>
          </a:xfrm>
          <a:prstGeom prst="rect">
            <a:avLst/>
          </a:prstGeom>
        </p:spPr>
      </p:pic>
    </p:spTree>
    <p:extLst>
      <p:ext uri="{BB962C8B-B14F-4D97-AF65-F5344CB8AC3E}">
        <p14:creationId xmlns:p14="http://schemas.microsoft.com/office/powerpoint/2010/main" val="25244191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47">
            <a:extLst>
              <a:ext uri="{FF2B5EF4-FFF2-40B4-BE49-F238E27FC236}">
                <a16:creationId xmlns:a16="http://schemas.microsoft.com/office/drawing/2014/main" id="{0826409D-98BB-077C-EACC-093004599365}"/>
              </a:ext>
            </a:extLst>
          </p:cNvPr>
          <p:cNvSpPr txBox="1"/>
          <p:nvPr/>
        </p:nvSpPr>
        <p:spPr>
          <a:xfrm>
            <a:off x="959025" y="2002406"/>
            <a:ext cx="7144451" cy="4093428"/>
          </a:xfrm>
          <a:prstGeom prst="rect">
            <a:avLst/>
          </a:prstGeom>
          <a:noFill/>
        </p:spPr>
        <p:txBody>
          <a:bodyPr wrap="square" rtlCol="0">
            <a:spAutoFit/>
          </a:bodyPr>
          <a:lstStyle/>
          <a:p>
            <a:r>
              <a:rPr lang="en-US" sz="2000" b="1" dirty="0">
                <a:latin typeface="Alexandria" charset="0"/>
              </a:rPr>
              <a:t>1. Background</a:t>
            </a:r>
          </a:p>
          <a:p>
            <a:r>
              <a:rPr lang="en-US" sz="2000" dirty="0">
                <a:latin typeface="Alexandria" charset="0"/>
              </a:rPr>
              <a:t>Portland instituted an Urban Growth Boundary in the 1970s to contain sprawl, protect farmland, and encourage compact growth.</a:t>
            </a:r>
          </a:p>
          <a:p>
            <a:r>
              <a:rPr lang="en-US" sz="2000" b="1" dirty="0">
                <a:latin typeface="Alexandria" charset="0"/>
              </a:rPr>
              <a:t>2. Mechanisms and outcomes</a:t>
            </a:r>
          </a:p>
          <a:p>
            <a:r>
              <a:rPr lang="en-US" sz="2000" dirty="0">
                <a:latin typeface="Alexandria" charset="0"/>
              </a:rPr>
              <a:t>UGB limited land available for urban development inside the boundary, encouraging higher densities, redevelopment, and transit-oriented development. Critics argue that without sufficient infill and zoning reform, UGBs can raise land prices within the boundary.</a:t>
            </a:r>
          </a:p>
          <a:p>
            <a:r>
              <a:rPr lang="en-US" sz="2000" b="1" dirty="0">
                <a:latin typeface="Alexandria" charset="0"/>
              </a:rPr>
              <a:t>3. Lessons</a:t>
            </a:r>
          </a:p>
          <a:p>
            <a:r>
              <a:rPr lang="en-US" sz="2000" dirty="0">
                <a:latin typeface="Alexandria" charset="0"/>
              </a:rPr>
              <a:t>The UGB shows how spatially explicit regulation can shape urban form — but must be paired with pro-urban housing policies to avoid affordability trade-offs.</a:t>
            </a:r>
          </a:p>
        </p:txBody>
      </p:sp>
      <p:sp>
        <p:nvSpPr>
          <p:cNvPr id="17" name="TextBox 2">
            <a:extLst>
              <a:ext uri="{FF2B5EF4-FFF2-40B4-BE49-F238E27FC236}">
                <a16:creationId xmlns:a16="http://schemas.microsoft.com/office/drawing/2014/main" id="{525079D7-C7E7-565A-0F71-3A4EC15DEA88}"/>
              </a:ext>
            </a:extLst>
          </p:cNvPr>
          <p:cNvSpPr txBox="1"/>
          <p:nvPr/>
        </p:nvSpPr>
        <p:spPr>
          <a:xfrm>
            <a:off x="617279" y="883959"/>
            <a:ext cx="10129230" cy="671851"/>
          </a:xfrm>
          <a:prstGeom prst="rect">
            <a:avLst/>
          </a:prstGeom>
          <a:noFill/>
        </p:spPr>
        <p:txBody>
          <a:bodyPr wrap="square" rtlCol="0">
            <a:spAutoFit/>
          </a:bodyPr>
          <a:lstStyle/>
          <a:p>
            <a:pPr>
              <a:lnSpc>
                <a:spcPct val="150000"/>
              </a:lnSpc>
            </a:pPr>
            <a:r>
              <a:rPr lang="en-US" sz="2800" dirty="0">
                <a:latin typeface="Alexandria" charset="0"/>
              </a:rPr>
              <a:t>6. Case Study 1: Portland, Oregon — Urban Growth Boundary (UGB)</a:t>
            </a:r>
          </a:p>
        </p:txBody>
      </p:sp>
      <p:pic>
        <p:nvPicPr>
          <p:cNvPr id="2" name="صورة 1">
            <a:extLst>
              <a:ext uri="{FF2B5EF4-FFF2-40B4-BE49-F238E27FC236}">
                <a16:creationId xmlns:a16="http://schemas.microsoft.com/office/drawing/2014/main" id="{A66E3EDC-79A8-D8D4-9A38-78DAD0F6A51F}"/>
              </a:ext>
            </a:extLst>
          </p:cNvPr>
          <p:cNvPicPr>
            <a:picLocks noChangeAspect="1"/>
          </p:cNvPicPr>
          <p:nvPr/>
        </p:nvPicPr>
        <p:blipFill>
          <a:blip r:embed="rId3"/>
          <a:stretch>
            <a:fillRect/>
          </a:stretch>
        </p:blipFill>
        <p:spPr>
          <a:xfrm>
            <a:off x="8055002" y="2435054"/>
            <a:ext cx="3077673" cy="2973934"/>
          </a:xfrm>
          <a:prstGeom prst="rect">
            <a:avLst/>
          </a:prstGeom>
        </p:spPr>
      </p:pic>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38F21FDC-B1AD-7B63-D410-BDC88542C208}"/>
              </a:ext>
            </a:extLst>
          </p:cNvPr>
          <p:cNvSpPr txBox="1"/>
          <p:nvPr/>
        </p:nvSpPr>
        <p:spPr>
          <a:xfrm>
            <a:off x="992584" y="1038875"/>
            <a:ext cx="10043278" cy="523220"/>
          </a:xfrm>
          <a:prstGeom prst="rect">
            <a:avLst/>
          </a:prstGeom>
          <a:noFill/>
        </p:spPr>
        <p:txBody>
          <a:bodyPr wrap="square" rtlCol="0">
            <a:spAutoFit/>
          </a:bodyPr>
          <a:lstStyle/>
          <a:p>
            <a:r>
              <a:rPr lang="en-US" sz="2800" dirty="0">
                <a:latin typeface="Alexandria" charset="0"/>
              </a:rPr>
              <a:t>6. Case Study 2: Barcelona — Superblocks and reclaiming streets</a:t>
            </a:r>
          </a:p>
        </p:txBody>
      </p:sp>
      <p:sp>
        <p:nvSpPr>
          <p:cNvPr id="4" name="TextBox 2">
            <a:extLst>
              <a:ext uri="{FF2B5EF4-FFF2-40B4-BE49-F238E27FC236}">
                <a16:creationId xmlns:a16="http://schemas.microsoft.com/office/drawing/2014/main" id="{20D70D51-79AF-D3DC-2501-B6DAC0464FA0}"/>
              </a:ext>
            </a:extLst>
          </p:cNvPr>
          <p:cNvSpPr txBox="1"/>
          <p:nvPr/>
        </p:nvSpPr>
        <p:spPr>
          <a:xfrm>
            <a:off x="992584" y="1843950"/>
            <a:ext cx="7536561" cy="4093428"/>
          </a:xfrm>
          <a:prstGeom prst="rect">
            <a:avLst/>
          </a:prstGeom>
          <a:noFill/>
        </p:spPr>
        <p:txBody>
          <a:bodyPr wrap="square" rtlCol="0">
            <a:spAutoFit/>
          </a:bodyPr>
          <a:lstStyle/>
          <a:p>
            <a:r>
              <a:rPr lang="en-US" sz="2000" b="1" dirty="0">
                <a:latin typeface="Alexandria"/>
              </a:rPr>
              <a:t>1. Background</a:t>
            </a:r>
          </a:p>
          <a:p>
            <a:r>
              <a:rPr lang="en-US" sz="2000" dirty="0">
                <a:latin typeface="Alexandria"/>
              </a:rPr>
              <a:t>Barcelona's Superblock (</a:t>
            </a:r>
            <a:r>
              <a:rPr lang="en-US" sz="2000" dirty="0" err="1">
                <a:latin typeface="Alexandria"/>
              </a:rPr>
              <a:t>Superilla</a:t>
            </a:r>
            <a:r>
              <a:rPr lang="en-US" sz="2000" dirty="0">
                <a:latin typeface="Alexandria"/>
              </a:rPr>
              <a:t>) program reorganizes street networks into 5x5 block units where through-traffic is limited and internal streets prioritize pedestrians and cyclists.</a:t>
            </a:r>
          </a:p>
          <a:p>
            <a:r>
              <a:rPr lang="en-US" sz="2000" b="1" dirty="0">
                <a:latin typeface="Alexandria"/>
              </a:rPr>
              <a:t>2. Spatial implications</a:t>
            </a:r>
          </a:p>
          <a:p>
            <a:r>
              <a:rPr lang="en-US" sz="2000" dirty="0">
                <a:latin typeface="Alexandria"/>
              </a:rPr>
              <a:t>By changing micro-regulation of street usage and parking, the program alters accessibility, reduces local traffic speeds, and increases local amenity values — affecting bid-rent in positive ways for residential uses.</a:t>
            </a:r>
          </a:p>
          <a:p>
            <a:r>
              <a:rPr lang="en-US" sz="2000" b="1" dirty="0">
                <a:latin typeface="Alexandria"/>
              </a:rPr>
              <a:t>3. Lessons</a:t>
            </a:r>
          </a:p>
          <a:p>
            <a:r>
              <a:rPr lang="en-US" sz="2000" dirty="0">
                <a:latin typeface="Alexandria"/>
              </a:rPr>
              <a:t>Urban design and micro-regulation can produce large welfare gains without large top-down rezoning — but require local participation and careful phasing.</a:t>
            </a:r>
          </a:p>
        </p:txBody>
      </p:sp>
      <p:pic>
        <p:nvPicPr>
          <p:cNvPr id="3" name="صورة 2">
            <a:extLst>
              <a:ext uri="{FF2B5EF4-FFF2-40B4-BE49-F238E27FC236}">
                <a16:creationId xmlns:a16="http://schemas.microsoft.com/office/drawing/2014/main" id="{92EEBCFF-47E2-DD68-6828-DAD6079CC9DB}"/>
              </a:ext>
            </a:extLst>
          </p:cNvPr>
          <p:cNvPicPr>
            <a:picLocks noChangeAspect="1"/>
          </p:cNvPicPr>
          <p:nvPr/>
        </p:nvPicPr>
        <p:blipFill>
          <a:blip r:embed="rId3"/>
          <a:stretch>
            <a:fillRect/>
          </a:stretch>
        </p:blipFill>
        <p:spPr>
          <a:xfrm>
            <a:off x="8355724" y="2341506"/>
            <a:ext cx="2979683" cy="2703459"/>
          </a:xfrm>
          <a:prstGeom prst="rect">
            <a:avLst/>
          </a:prstGeom>
        </p:spPr>
      </p:pic>
    </p:spTree>
    <p:extLst>
      <p:ext uri="{BB962C8B-B14F-4D97-AF65-F5344CB8AC3E}">
        <p14:creationId xmlns:p14="http://schemas.microsoft.com/office/powerpoint/2010/main" val="31791112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7C2B3D-985A-43CF-02F8-C4213D07F901}"/>
              </a:ext>
            </a:extLst>
          </p:cNvPr>
          <p:cNvSpPr txBox="1"/>
          <p:nvPr/>
        </p:nvSpPr>
        <p:spPr>
          <a:xfrm>
            <a:off x="617280" y="1038315"/>
            <a:ext cx="8449069" cy="523220"/>
          </a:xfrm>
          <a:prstGeom prst="rect">
            <a:avLst/>
          </a:prstGeom>
          <a:noFill/>
        </p:spPr>
        <p:txBody>
          <a:bodyPr wrap="square" rtlCol="0">
            <a:spAutoFit/>
          </a:bodyPr>
          <a:lstStyle/>
          <a:p>
            <a:r>
              <a:rPr lang="en-US" sz="2800" dirty="0">
                <a:latin typeface="Alexandria" charset="0"/>
              </a:rPr>
              <a:t>6. Case Study 3: Shenzhen Special Economic Zone (SEZ)</a:t>
            </a:r>
          </a:p>
        </p:txBody>
      </p:sp>
      <p:sp>
        <p:nvSpPr>
          <p:cNvPr id="48" name="TextBox 47">
            <a:extLst>
              <a:ext uri="{FF2B5EF4-FFF2-40B4-BE49-F238E27FC236}">
                <a16:creationId xmlns:a16="http://schemas.microsoft.com/office/drawing/2014/main" id="{3464A83E-05FD-871F-AE4B-122675CD9EA3}"/>
              </a:ext>
            </a:extLst>
          </p:cNvPr>
          <p:cNvSpPr txBox="1"/>
          <p:nvPr/>
        </p:nvSpPr>
        <p:spPr>
          <a:xfrm>
            <a:off x="825501" y="1960795"/>
            <a:ext cx="4455947" cy="3108543"/>
          </a:xfrm>
          <a:prstGeom prst="rect">
            <a:avLst/>
          </a:prstGeom>
          <a:noFill/>
        </p:spPr>
        <p:txBody>
          <a:bodyPr wrap="square" rtlCol="0">
            <a:spAutoFit/>
          </a:bodyPr>
          <a:lstStyle/>
          <a:p>
            <a:r>
              <a:rPr lang="en-US" sz="2000" b="1" dirty="0">
                <a:latin typeface="Alexandria"/>
              </a:rPr>
              <a:t>1, Background</a:t>
            </a:r>
          </a:p>
          <a:p>
            <a:r>
              <a:rPr lang="en-US" sz="2000" dirty="0">
                <a:latin typeface="Alexandria"/>
              </a:rPr>
              <a:t>Shenzhen transformed from a small town to a megacity in four decades through policy-driven investment, relaxed regulations in the SEZ, and incentives for manufacturers and firms.</a:t>
            </a:r>
          </a:p>
          <a:p>
            <a:r>
              <a:rPr lang="en-US" sz="2000" b="1" dirty="0">
                <a:latin typeface="Alexandria"/>
              </a:rPr>
              <a:t>2. Spatial outcomes</a:t>
            </a:r>
          </a:p>
          <a:p>
            <a:r>
              <a:rPr lang="en-US" sz="2000" dirty="0">
                <a:latin typeface="Alexandria"/>
              </a:rPr>
              <a:t>Rapid densification, industrial clustering initially, followed by service-sector</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0716BDCF-CB51-66E2-939B-5B14ACEBA99D}"/>
              </a:ext>
            </a:extLst>
          </p:cNvPr>
          <p:cNvPicPr>
            <a:picLocks noChangeAspect="1"/>
          </p:cNvPicPr>
          <p:nvPr/>
        </p:nvPicPr>
        <p:blipFill>
          <a:blip r:embed="rId3"/>
          <a:stretch>
            <a:fillRect/>
          </a:stretch>
        </p:blipFill>
        <p:spPr>
          <a:xfrm>
            <a:off x="5745066" y="1960795"/>
            <a:ext cx="5113283" cy="3402657"/>
          </a:xfrm>
          <a:prstGeom prst="rect">
            <a:avLst/>
          </a:prstGeom>
        </p:spPr>
      </p:pic>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FF4A7178-C7F1-F787-0A75-A381250F6F45}"/>
              </a:ext>
            </a:extLst>
          </p:cNvPr>
          <p:cNvSpPr/>
          <p:nvPr/>
        </p:nvSpPr>
        <p:spPr>
          <a:xfrm>
            <a:off x="6099277" y="3861550"/>
            <a:ext cx="4955591" cy="2495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charset="0"/>
              </a:rPr>
              <a:t>EXERSICE</a:t>
            </a:r>
          </a:p>
          <a:p>
            <a:pPr algn="ctr"/>
            <a:r>
              <a:rPr lang="en-US" sz="2400" dirty="0">
                <a:solidFill>
                  <a:schemeClr val="tx1"/>
                </a:solidFill>
                <a:latin typeface="Alexandria"/>
              </a:rPr>
              <a:t>Write a list of the laws and regulations you will need to license a good housing project in Dubai?</a:t>
            </a:r>
            <a:endParaRPr lang="id-ID" sz="2400" dirty="0">
              <a:solidFill>
                <a:schemeClr val="tx1"/>
              </a:solidFill>
              <a:latin typeface="Alexandria"/>
            </a:endParaRPr>
          </a:p>
        </p:txBody>
      </p:sp>
      <p:sp>
        <p:nvSpPr>
          <p:cNvPr id="2" name="Rectangle 1"/>
          <p:cNvSpPr/>
          <p:nvPr/>
        </p:nvSpPr>
        <p:spPr>
          <a:xfrm>
            <a:off x="1114961" y="1397680"/>
            <a:ext cx="4955591" cy="2495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26465" y="1962467"/>
            <a:ext cx="4222539" cy="1441613"/>
          </a:xfrm>
          <a:prstGeom prst="rect">
            <a:avLst/>
          </a:prstGeom>
        </p:spPr>
        <p:txBody>
          <a:bodyPr wrap="square">
            <a:spAutoFit/>
          </a:bodyPr>
          <a:lstStyle/>
          <a:p>
            <a:r>
              <a:rPr lang="en-US" sz="2400" dirty="0">
                <a:latin typeface="Alexandria"/>
              </a:rPr>
              <a:t>The land use rules that are adopted have key efficiency and wealth distribution effects.</a:t>
            </a:r>
          </a:p>
          <a:p>
            <a:pPr>
              <a:lnSpc>
                <a:spcPct val="120000"/>
              </a:lnSpc>
            </a:pPr>
            <a:endParaRPr lang="en-US" sz="1400" dirty="0">
              <a:latin typeface="Alexandria" charset="0"/>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37;p53">
            <a:extLst>
              <a:ext uri="{FF2B5EF4-FFF2-40B4-BE49-F238E27FC236}">
                <a16:creationId xmlns:a16="http://schemas.microsoft.com/office/drawing/2014/main" id="{2D7773C2-51B0-BF66-850B-2A906719611F}"/>
              </a:ext>
            </a:extLst>
          </p:cNvPr>
          <p:cNvGrpSpPr/>
          <p:nvPr/>
        </p:nvGrpSpPr>
        <p:grpSpPr>
          <a:xfrm>
            <a:off x="9548733" y="3861550"/>
            <a:ext cx="900671" cy="882741"/>
            <a:chOff x="-34776500" y="2631825"/>
            <a:chExt cx="291450" cy="291450"/>
          </a:xfrm>
        </p:grpSpPr>
        <p:sp>
          <p:nvSpPr>
            <p:cNvPr id="9" name="Google Shape;6238;p53">
              <a:extLst>
                <a:ext uri="{FF2B5EF4-FFF2-40B4-BE49-F238E27FC236}">
                  <a16:creationId xmlns:a16="http://schemas.microsoft.com/office/drawing/2014/main" id="{358B277C-24FF-8622-2F45-0E6E720002D2}"/>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239;p53">
              <a:extLst>
                <a:ext uri="{FF2B5EF4-FFF2-40B4-BE49-F238E27FC236}">
                  <a16:creationId xmlns:a16="http://schemas.microsoft.com/office/drawing/2014/main" id="{A85C9560-CAF3-A809-14EB-708A234F5CE5}"/>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40;p53">
              <a:extLst>
                <a:ext uri="{FF2B5EF4-FFF2-40B4-BE49-F238E27FC236}">
                  <a16:creationId xmlns:a16="http://schemas.microsoft.com/office/drawing/2014/main" id="{53DD2511-F9C7-0E0E-5629-3AADF8AAFE80}"/>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ebaa82071440f60895d3966b871d0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956a1c80dab1942eace369555ca92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4979245-5DC8-4985-B4E9-3BCC689E4AA2}"/>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10770</TotalTime>
  <Words>3271</Words>
  <Application>Microsoft Office PowerPoint</Application>
  <PresentationFormat>شاشة عريضة</PresentationFormat>
  <Paragraphs>253</Paragraphs>
  <Slides>46</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46</vt:i4>
      </vt:variant>
    </vt:vector>
  </HeadingPairs>
  <TitlesOfParts>
    <vt:vector size="52"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106</cp:revision>
  <dcterms:created xsi:type="dcterms:W3CDTF">2023-04-29T09:08:00Z</dcterms:created>
  <dcterms:modified xsi:type="dcterms:W3CDTF">2025-09-28T04:03:17Z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