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37" r:id="rId6"/>
    <p:sldId id="538" r:id="rId7"/>
    <p:sldId id="539" r:id="rId8"/>
    <p:sldId id="540" r:id="rId9"/>
    <p:sldId id="541" r:id="rId10"/>
    <p:sldId id="542" r:id="rId11"/>
    <p:sldId id="543" r:id="rId12"/>
    <p:sldId id="544" r:id="rId13"/>
    <p:sldId id="545" r:id="rId14"/>
    <p:sldId id="546" r:id="rId15"/>
    <p:sldId id="547" r:id="rId16"/>
    <p:sldId id="548" r:id="rId17"/>
    <p:sldId id="549" r:id="rId18"/>
    <p:sldId id="550" r:id="rId19"/>
    <p:sldId id="551" r:id="rId20"/>
    <p:sldId id="534" r:id="rId21"/>
    <p:sldId id="552" r:id="rId22"/>
    <p:sldId id="535" r:id="rId23"/>
    <p:sldId id="553" r:id="rId24"/>
    <p:sldId id="554" r:id="rId25"/>
    <p:sldId id="555" r:id="rId26"/>
    <p:sldId id="556" r:id="rId27"/>
    <p:sldId id="557" r:id="rId28"/>
    <p:sldId id="558" r:id="rId29"/>
    <p:sldId id="559" r:id="rId30"/>
    <p:sldId id="560" r:id="rId31"/>
    <p:sldId id="561" r:id="rId32"/>
    <p:sldId id="562" r:id="rId33"/>
    <p:sldId id="563" r:id="rId34"/>
    <p:sldId id="564" r:id="rId35"/>
    <p:sldId id="565" r:id="rId36"/>
    <p:sldId id="566" r:id="rId37"/>
    <p:sldId id="536" r:id="rId38"/>
    <p:sldId id="567" r:id="rId39"/>
    <p:sldId id="568" r:id="rId40"/>
    <p:sldId id="569" r:id="rId41"/>
    <p:sldId id="570" r:id="rId42"/>
    <p:sldId id="572" r:id="rId43"/>
    <p:sldId id="573" r:id="rId44"/>
    <p:sldId id="574"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7"/>
            <p14:sldId id="538"/>
            <p14:sldId id="539"/>
            <p14:sldId id="540"/>
            <p14:sldId id="541"/>
            <p14:sldId id="542"/>
            <p14:sldId id="543"/>
            <p14:sldId id="544"/>
            <p14:sldId id="545"/>
            <p14:sldId id="546"/>
            <p14:sldId id="547"/>
            <p14:sldId id="548"/>
            <p14:sldId id="549"/>
            <p14:sldId id="550"/>
            <p14:sldId id="551"/>
            <p14:sldId id="534"/>
            <p14:sldId id="552"/>
            <p14:sldId id="535"/>
            <p14:sldId id="553"/>
            <p14:sldId id="554"/>
            <p14:sldId id="555"/>
            <p14:sldId id="556"/>
            <p14:sldId id="557"/>
            <p14:sldId id="558"/>
            <p14:sldId id="559"/>
            <p14:sldId id="560"/>
            <p14:sldId id="561"/>
            <p14:sldId id="562"/>
            <p14:sldId id="563"/>
            <p14:sldId id="564"/>
            <p14:sldId id="565"/>
            <p14:sldId id="566"/>
            <p14:sldId id="536"/>
            <p14:sldId id="567"/>
            <p14:sldId id="568"/>
            <p14:sldId id="569"/>
            <p14:sldId id="570"/>
            <p14:sldId id="572"/>
            <p14:sldId id="573"/>
            <p14:sldId id="57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2.xml"/><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pPr algn="r" rtl="1"/>
            <a:r>
              <a:rPr lang="en-US" sz="2000" dirty="0" err="1">
                <a:latin typeface="Alexandria" charset="0"/>
                <a:cs typeface="Alexandria" charset="0"/>
              </a:rPr>
              <a:t>أعد</a:t>
            </a:r>
            <a:r>
              <a:rPr lang="ar-EG" sz="2000" dirty="0">
                <a:latin typeface="Alexandria" charset="0"/>
                <a:cs typeface="Alexandria" charset="0"/>
              </a:rPr>
              <a:t>اد</a:t>
            </a:r>
            <a:endParaRPr lang="en-US" sz="2000" dirty="0">
              <a:latin typeface="Alexandria" charset="0"/>
              <a:cs typeface="Alexandria" charset="0"/>
            </a:endParaRPr>
          </a:p>
          <a:p>
            <a:pPr algn="r"/>
            <a:r>
              <a:rPr lang="ar-EG" sz="2000" dirty="0">
                <a:latin typeface="Alexandria" charset="0"/>
                <a:cs typeface="Alexandria" charset="0"/>
              </a:rPr>
              <a:t>د/</a:t>
            </a:r>
            <a:r>
              <a:rPr lang="en-US" sz="2000" dirty="0" err="1">
                <a:latin typeface="Alexandria" charset="0"/>
                <a:cs typeface="Alexandria" charset="0"/>
              </a:rPr>
              <a:t>أحمد</a:t>
            </a:r>
            <a:r>
              <a:rPr lang="en-US" sz="2000" dirty="0">
                <a:latin typeface="Alexandria" charset="0"/>
                <a:cs typeface="Alexandria" charset="0"/>
              </a:rPr>
              <a:t> ر</a:t>
            </a:r>
            <a:r>
              <a:rPr lang="ar-EG" sz="2000" dirty="0">
                <a:latin typeface="Alexandria" charset="0"/>
                <a:cs typeface="Alexandria" charset="0"/>
              </a:rPr>
              <a:t>اجح</a:t>
            </a:r>
            <a:r>
              <a:rPr lang="en-US" sz="2000" dirty="0">
                <a:latin typeface="Alexandria" charset="0"/>
                <a:cs typeface="Alexandria" charset="0"/>
              </a:rPr>
              <a:t> إسماعيل</a:t>
            </a:r>
          </a:p>
        </p:txBody>
      </p:sp>
      <p:sp>
        <p:nvSpPr>
          <p:cNvPr id="31" name="TextBox 30"/>
          <p:cNvSpPr txBox="1"/>
          <p:nvPr/>
        </p:nvSpPr>
        <p:spPr>
          <a:xfrm>
            <a:off x="2678129" y="2424037"/>
            <a:ext cx="2521844" cy="1446550"/>
          </a:xfrm>
          <a:prstGeom prst="rect">
            <a:avLst/>
          </a:prstGeom>
          <a:noFill/>
        </p:spPr>
        <p:txBody>
          <a:bodyPr wrap="none" rtlCol="0">
            <a:spAutoFit/>
          </a:bodyPr>
          <a:lstStyle/>
          <a:p>
            <a:pPr algn="r"/>
            <a:r>
              <a:rPr lang="en-US" sz="4400" b="1" dirty="0">
                <a:solidFill>
                  <a:srgbClr val="00B0F0"/>
                </a:solidFill>
                <a:latin typeface="Alexandria" charset="0"/>
                <a:cs typeface="Alexandria" charset="0"/>
              </a:rPr>
              <a:t>مقدمة في</a:t>
            </a:r>
          </a:p>
          <a:p>
            <a:pPr algn="r"/>
            <a:r>
              <a:rPr lang="en-US" sz="4400" b="1" dirty="0">
                <a:solidFill>
                  <a:srgbClr val="00B0F0"/>
                </a:solidFill>
                <a:latin typeface="Alexandria" charset="0"/>
                <a:cs typeface="Alexandria" charset="0"/>
              </a:rPr>
              <a:t>طرق البحث</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محاضرة 2</a:t>
            </a:r>
          </a:p>
        </p:txBody>
      </p:sp>
      <p:sp>
        <p:nvSpPr>
          <p:cNvPr id="46" name="TextBox 45"/>
          <p:cNvSpPr txBox="1"/>
          <p:nvPr/>
        </p:nvSpPr>
        <p:spPr>
          <a:xfrm>
            <a:off x="329139" y="5252988"/>
            <a:ext cx="4272711" cy="1015663"/>
          </a:xfrm>
          <a:prstGeom prst="rect">
            <a:avLst/>
          </a:prstGeom>
          <a:noFill/>
        </p:spPr>
        <p:txBody>
          <a:bodyPr wrap="square" rtlCol="0">
            <a:spAutoFit/>
          </a:bodyPr>
          <a:lstStyle/>
          <a:p>
            <a:pPr algn="ctr"/>
            <a:r>
              <a:rPr lang="en-US" sz="2000" dirty="0">
                <a:latin typeface="Alexandria" charset="0"/>
                <a:cs typeface="Alexandria" charset="0"/>
              </a:rPr>
              <a:t>MGM333</a:t>
            </a:r>
          </a:p>
          <a:p>
            <a:pPr algn="ctr"/>
            <a:r>
              <a:rPr lang="en-US" sz="2000" dirty="0">
                <a:latin typeface="Alexandria" charset="0"/>
                <a:cs typeface="Alexandria" charset="0"/>
              </a:rPr>
              <a:t>مقدمة في طرق البحث</a:t>
            </a: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مقدمة في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80530" y="2035602"/>
            <a:ext cx="10749220" cy="3822585"/>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أدوار مراجعات الأدبيات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كطريقة بحث في حد ذاتها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التحضير لمزيد من التحقيقات التجريبية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الغرض</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تحديد ما هو معروف بالفعل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تحديد ما يحتاج إلى مزيد من الاستكشاف</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8" name="Picture 7">
            <a:extLst>
              <a:ext uri="{FF2B5EF4-FFF2-40B4-BE49-F238E27FC236}">
                <a16:creationId xmlns:a16="http://schemas.microsoft.com/office/drawing/2014/main" id="{401A0B73-ABCC-BE2B-2740-ACC9A589D26D}"/>
              </a:ext>
            </a:extLst>
          </p:cNvPr>
          <p:cNvPicPr>
            <a:picLocks noChangeAspect="1"/>
          </p:cNvPicPr>
          <p:nvPr/>
        </p:nvPicPr>
        <p:blipFill>
          <a:blip r:embed="rId4"/>
          <a:stretch>
            <a:fillRect/>
          </a:stretch>
        </p:blipFill>
        <p:spPr>
          <a:xfrm>
            <a:off x="942308" y="2064500"/>
            <a:ext cx="4004446" cy="4004446"/>
          </a:xfrm>
          <a:prstGeom prst="rect">
            <a:avLst/>
          </a:prstGeom>
        </p:spPr>
      </p:pic>
    </p:spTree>
    <p:extLst>
      <p:ext uri="{BB962C8B-B14F-4D97-AF65-F5344CB8AC3E}">
        <p14:creationId xmlns:p14="http://schemas.microsoft.com/office/powerpoint/2010/main" val="26665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مغامرة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65540" y="2200492"/>
            <a:ext cx="5755181" cy="3306546"/>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مراجعة الأدبيات كمدرج</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يوضح أهداف بحثك الخاصة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يقدم عمقاً وغطاءً لموضوع المعرفة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يشكل الإطار النظري للتحقيق التجريبي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يساهم في تصميم البحث</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3A56A6C1-3DF8-B48C-D60E-B01D65F39EDF}"/>
              </a:ext>
            </a:extLst>
          </p:cNvPr>
          <p:cNvPicPr>
            <a:picLocks noChangeAspect="1"/>
          </p:cNvPicPr>
          <p:nvPr/>
        </p:nvPicPr>
        <p:blipFill>
          <a:blip r:embed="rId4"/>
          <a:stretch>
            <a:fillRect/>
          </a:stretch>
        </p:blipFill>
        <p:spPr>
          <a:xfrm>
            <a:off x="6499160" y="1708063"/>
            <a:ext cx="4912310" cy="4347844"/>
          </a:xfrm>
          <a:prstGeom prst="rect">
            <a:avLst/>
          </a:prstGeom>
        </p:spPr>
      </p:pic>
    </p:spTree>
    <p:extLst>
      <p:ext uri="{BB962C8B-B14F-4D97-AF65-F5344CB8AC3E}">
        <p14:creationId xmlns:p14="http://schemas.microsoft.com/office/powerpoint/2010/main" val="2905525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مغامرة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5494511" y="2000139"/>
            <a:ext cx="5755181" cy="1758430"/>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استكشاف عبر التخصصات</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استقصاء داخل وخارج تخصصك الأكاديمي</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A4A96C37-9BCA-9DCE-7C3A-BCAD74C2E25C}"/>
              </a:ext>
            </a:extLst>
          </p:cNvPr>
          <p:cNvPicPr>
            <a:picLocks noChangeAspect="1"/>
          </p:cNvPicPr>
          <p:nvPr/>
        </p:nvPicPr>
        <p:blipFill>
          <a:blip r:embed="rId4"/>
          <a:stretch>
            <a:fillRect/>
          </a:stretch>
        </p:blipFill>
        <p:spPr>
          <a:xfrm>
            <a:off x="928588" y="2228907"/>
            <a:ext cx="5099981" cy="3666046"/>
          </a:xfrm>
          <a:prstGeom prst="rect">
            <a:avLst/>
          </a:prstGeom>
        </p:spPr>
      </p:pic>
    </p:spTree>
    <p:extLst>
      <p:ext uri="{BB962C8B-B14F-4D97-AF65-F5344CB8AC3E}">
        <p14:creationId xmlns:p14="http://schemas.microsoft.com/office/powerpoint/2010/main" val="350678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a:r>
              <a:rPr lang="en-US" sz="2800" b="1" dirty="0">
                <a:latin typeface="Alexandria" charset="0"/>
                <a:cs typeface="Alexandria" charset="0"/>
              </a:rPr>
              <a:t>مغامرة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3915207" y="1801848"/>
            <a:ext cx="7062614" cy="3822585"/>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نقاش حرج</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راجع كل الأدب المهم المتاح للعامة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تأكد من عدم تفويت أي عمل مهم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سجل وقيِّم ونسق الأدب</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C0C6455B-5D4C-2C8C-4C97-B158A68674BF}"/>
              </a:ext>
            </a:extLst>
          </p:cNvPr>
          <p:cNvPicPr>
            <a:picLocks noChangeAspect="1"/>
          </p:cNvPicPr>
          <p:nvPr/>
        </p:nvPicPr>
        <p:blipFill>
          <a:blip r:embed="rId4"/>
          <a:stretch>
            <a:fillRect/>
          </a:stretch>
        </p:blipFill>
        <p:spPr>
          <a:xfrm>
            <a:off x="948987" y="2387695"/>
            <a:ext cx="4474852" cy="3353091"/>
          </a:xfrm>
          <a:prstGeom prst="rect">
            <a:avLst/>
          </a:prstGeom>
        </p:spPr>
      </p:pic>
    </p:spTree>
    <p:extLst>
      <p:ext uri="{BB962C8B-B14F-4D97-AF65-F5344CB8AC3E}">
        <p14:creationId xmlns:p14="http://schemas.microsoft.com/office/powerpoint/2010/main" val="411414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2371" y="20176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مغامرة مراجعة الأدب</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3915207" y="1755758"/>
            <a:ext cx="7062614" cy="4338624"/>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خطوات ماكي وماكيفوي الستة</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1. اختيار الموضوع</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2. بحث الأدبيات</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3. تطوير حجة</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4. استعراض الأدبيات</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5. نقد</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6. كتابة</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45081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a:r>
              <a:rPr lang="en-US" sz="2800" b="1" dirty="0">
                <a:latin typeface="Alexandria" charset="0"/>
                <a:cs typeface="Alexandria" charset="0"/>
              </a:rPr>
              <a:t>مهارات عملية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672311" y="2200221"/>
            <a:ext cx="10667321" cy="3822585"/>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1. البحث عن المعلومات واسترجاعها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القدرة على البحث عن المصادر المناسبة</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ومسح الأدبيات بكفاءة باستخدام</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طرق يدوية أو عبر الإنترنت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تحديد والحصول على مجموعة من المقالات والفصول والكتب المفيدة</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2. التقييم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القدرة على حكم مصدر بناءً على معايير تشمل المصدر نفسه، والمؤلف، والموضوع</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658905C0-B2FA-F4A9-0988-8A636907196A}"/>
              </a:ext>
            </a:extLst>
          </p:cNvPr>
          <p:cNvPicPr>
            <a:picLocks noChangeAspect="1"/>
          </p:cNvPicPr>
          <p:nvPr/>
        </p:nvPicPr>
        <p:blipFill>
          <a:blip r:embed="rId4"/>
          <a:stretch>
            <a:fillRect/>
          </a:stretch>
        </p:blipFill>
        <p:spPr>
          <a:xfrm>
            <a:off x="2452278" y="1776543"/>
            <a:ext cx="4163929" cy="2334970"/>
          </a:xfrm>
          <a:prstGeom prst="rect">
            <a:avLst/>
          </a:prstGeom>
        </p:spPr>
      </p:pic>
    </p:spTree>
    <p:extLst>
      <p:ext uri="{BB962C8B-B14F-4D97-AF65-F5344CB8AC3E}">
        <p14:creationId xmlns:p14="http://schemas.microsoft.com/office/powerpoint/2010/main" val="387229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60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مهارات عملية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672311" y="2200221"/>
            <a:ext cx="7645873" cy="3178306"/>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3. التحليل النقدي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القدرة على فحص وتحليل محتوى الأدبيات بطريقة منظمة</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4. توليف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القدرة على دمج المفاهيم والأدلة المختلفة في قطعة من النثر الجدلي المنظم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يوفر السياق والخلفية حول مجال موضوعك</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70F97AD9-D197-2285-AC17-FC651AF417A4}"/>
              </a:ext>
            </a:extLst>
          </p:cNvPr>
          <p:cNvPicPr>
            <a:picLocks noChangeAspect="1"/>
          </p:cNvPicPr>
          <p:nvPr/>
        </p:nvPicPr>
        <p:blipFill>
          <a:blip r:embed="rId4"/>
          <a:stretch>
            <a:fillRect/>
          </a:stretch>
        </p:blipFill>
        <p:spPr>
          <a:xfrm>
            <a:off x="8318185" y="2097006"/>
            <a:ext cx="3146684" cy="3789167"/>
          </a:xfrm>
          <a:prstGeom prst="rect">
            <a:avLst/>
          </a:prstGeom>
        </p:spPr>
      </p:pic>
    </p:spTree>
    <p:extLst>
      <p:ext uri="{BB962C8B-B14F-4D97-AF65-F5344CB8AC3E}">
        <p14:creationId xmlns:p14="http://schemas.microsoft.com/office/powerpoint/2010/main" val="1442684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7877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a:r>
              <a:rPr lang="en-US" sz="2800" b="1" dirty="0">
                <a:latin typeface="Alexandria" charset="0"/>
                <a:cs typeface="Alexandria" charset="0"/>
              </a:rPr>
              <a:t>البحث واسترجاع المعلومات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942308" y="2473518"/>
            <a:ext cx="10395450" cy="292182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عند التخطيط للبحث في أي مجال موضوع، من المهم أن تكون على دراية بالمصادر الثانوية (قوائم المراجع عن المراجع)، التي ستساعدك في تحديد المصادر الثانوية (مثل قوائم المراجع والفهارس والملخصات)، والتي ستقودك بعد ذلك إلى المصادر الأولية لمراجعتك.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قم بصياغة استراتيجية لبحثك، بدءًا بإطار عمل غير صارم أو سؤال بحث، مما يسمح له بتوجيه بحثك الأولي.</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97457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صياغة استراتيجية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77241" y="2146769"/>
            <a:ext cx="10395450" cy="317830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ابدأ بإطار عمل مرن، مثل سؤال بحث، لتوجيه بحثك الأولي.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بينما تبني المعرفة، سيظهر إطار عمل أقوى. العملية تكرارية: قم بتعديل سؤال البحث الخاص بك حسب الحاجة.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تساعد مراجعة الأدبيات في صياغة سؤال البحث الخاص بك بدقة أكبر.</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867399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تحديد أهداف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77241" y="2146769"/>
            <a:ext cx="10395450" cy="2790508"/>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حدد بوضوح سؤال(ة) البحث وحدد لماذا تحتاج إلى المعلومات وكيف سيتم استخدامها.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حدد معايير البحث الخاص بك، مثل بلد النشر، اللغة، التاريخ، أو نوع المادة.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سؤال بحث مثال: 'ما هو دور الذكاء الاصطناعي في دفع نجاح الأعمال؟'</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3297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تحديد الكلمات الرئيسية والعبارات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4055656" y="1921310"/>
            <a:ext cx="7152553" cy="395390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تحديد جميع الطرق الممكنة لوصف مجموعات المواضيع، مع مراعاة المرادفات، والمصطلحات المميزة، والتهجئات البديلة.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استخدم القاموس لضمان استخدام الكلمات الرئيسية الأكثر ملاءمة.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احتفظ بقائمة شاملة من مصطلحات البحث، مسجلاً نجاح وقيمة كل منها.</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AAC6264C-622E-942A-ADE6-C4F822205183}"/>
              </a:ext>
            </a:extLst>
          </p:cNvPr>
          <p:cNvPicPr>
            <a:picLocks noChangeAspect="1"/>
          </p:cNvPicPr>
          <p:nvPr/>
        </p:nvPicPr>
        <p:blipFill>
          <a:blip r:embed="rId4"/>
          <a:stretch>
            <a:fillRect/>
          </a:stretch>
        </p:blipFill>
        <p:spPr>
          <a:xfrm>
            <a:off x="724244" y="2490740"/>
            <a:ext cx="3661940" cy="3034213"/>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تحليل الكلمات الرئيسية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898275" y="2750238"/>
            <a:ext cx="10395450" cy="228780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قم بتحليل الكلمات الرئيسية ضمن كل مجموعة موضوعية لضمان استخدام أفضل مصطلحات البحث الممكنة.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قم بفحص العناصر المفيدة الأولى المحددة لكلمات مفتاحية ومفاهيم أخرى، وأجرِ عمليات بحث لاحقة لتحديد جميع العناصر ذات الصلة.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96853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مصادر التسجيل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4410441" y="2579028"/>
            <a:ext cx="6579226" cy="306340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احتفظ بسجل كامل لجميع المصادر المحتملة المفيدة، بما في ذلك التفاصيل الببليوغرافية وكلمات البحث المستخدمة.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استخدم برامج مخصصة مثل Endnotes أو ProCite، أو صمم قاعدة بيانات لتخزين البيانات.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احتفظ بسجل لبحثك الحالي، والذي يمكن الرجوع إليه في عمليات البحث اللاحقة.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660DA00-0AED-7F7F-5B07-7EB5F5B1EB86}"/>
              </a:ext>
            </a:extLst>
          </p:cNvPr>
          <p:cNvPicPr>
            <a:picLocks noChangeAspect="1"/>
          </p:cNvPicPr>
          <p:nvPr/>
        </p:nvPicPr>
        <p:blipFill>
          <a:blip r:embed="rId4"/>
          <a:stretch>
            <a:fillRect/>
          </a:stretch>
        </p:blipFill>
        <p:spPr>
          <a:xfrm>
            <a:off x="615856" y="2448801"/>
            <a:ext cx="3794585" cy="2719596"/>
          </a:xfrm>
          <a:prstGeom prst="rect">
            <a:avLst/>
          </a:prstGeom>
        </p:spPr>
      </p:pic>
    </p:spTree>
    <p:extLst>
      <p:ext uri="{BB962C8B-B14F-4D97-AF65-F5344CB8AC3E}">
        <p14:creationId xmlns:p14="http://schemas.microsoft.com/office/powerpoint/2010/main" val="1645584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تقييم المعلومات المسترجعة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911900" y="2656031"/>
            <a:ext cx="10395450" cy="1512209"/>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بعد استرجاع المعلومات، من المهم فحص جودة المصادر.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استخدم معايير لتقييم الجودة، خاصة مع تزايد توفر المعلومات المنشورة على الإنترنت.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83113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السلطة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62000" y="2041436"/>
            <a:ext cx="10395450" cy="3576364"/>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اعتبر سلطة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منشئ</a:t>
            </a:r>
            <a:r>
              <a:rPr kumimoji="0" lang="en-US" sz="2800" b="0" i="0" u="none" strike="noStrike" kern="1200" cap="none" spc="0" normalizeH="0" baseline="0" noProof="0" dirty="0">
                <a:ln>
                  <a:noFill/>
                </a:ln>
                <a:solidFill>
                  <a:prstClr val="black"/>
                </a:solidFill>
                <a:effectLst/>
                <a:uLnTx/>
                <a:uFillTx/>
                <a:latin typeface="Calibri"/>
                <a:ea typeface="+mn-ea"/>
                <a:cs typeface="+mn-cs"/>
              </a:rPr>
              <a:t>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الوثيقة</a:t>
            </a:r>
            <a:r>
              <a:rPr kumimoji="0" lang="en-US" sz="2800" b="0" i="0" u="none" strike="noStrike" kern="1200" cap="none" spc="0" normalizeH="0" baseline="0" noProof="0" dirty="0">
                <a:ln>
                  <a:noFill/>
                </a:ln>
                <a:solidFill>
                  <a:prstClr val="black"/>
                </a:solidFill>
                <a:effectLst/>
                <a:uLnTx/>
                <a:uFillTx/>
                <a:latin typeface="Calibri"/>
                <a:ea typeface="+mn-ea"/>
                <a:cs typeface="+mn-cs"/>
              </a:rPr>
              <a:t>:</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الأبحاث السابقة والمكانة</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الانتماء التنظيمي والموقف السياسي</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الموثوقية والسمعة بين الأقران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غالبًا ما تفتقر المواد على الإنترنت إلى معلومات المؤلف؛ تعامل مع الوثائق المجهولة بحذر.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تحقق من السياسات الخاصة بالمراجعة من الأقران والتحرير.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60922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C1DFA52-795D-AC7A-14D2-02665F71550A}"/>
              </a:ext>
            </a:extLst>
          </p:cNvPr>
          <p:cNvPicPr>
            <a:picLocks noChangeAspect="1"/>
          </p:cNvPicPr>
          <p:nvPr/>
        </p:nvPicPr>
        <p:blipFill>
          <a:blip r:embed="rId3"/>
          <a:stretch>
            <a:fillRect/>
          </a:stretch>
        </p:blipFill>
        <p:spPr>
          <a:xfrm>
            <a:off x="1379095" y="575307"/>
            <a:ext cx="9406034" cy="5690582"/>
          </a:xfrm>
          <a:prstGeom prst="rect">
            <a:avLst/>
          </a:prstGeom>
        </p:spPr>
      </p:pic>
    </p:spTree>
    <p:extLst>
      <p:ext uri="{BB962C8B-B14F-4D97-AF65-F5344CB8AC3E}">
        <p14:creationId xmlns:p14="http://schemas.microsoft.com/office/powerpoint/2010/main" val="1226472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النطاق</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825915" y="2165757"/>
            <a:ext cx="10395450" cy="254428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قيّم النطاق والأهداف والغايات والأساليب للعمل: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يجب أن توضح الأبحاث الموثوقة هذه العناصر بوضوح.</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يجب التعامل مع الأعمال التي لا تقدم مثل هذه المعلومات بحذر.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01201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96F29F0-135D-966A-758D-B0DE9649DCB8}"/>
              </a:ext>
            </a:extLst>
          </p:cNvPr>
          <p:cNvPicPr>
            <a:picLocks noChangeAspect="1"/>
          </p:cNvPicPr>
          <p:nvPr/>
        </p:nvPicPr>
        <p:blipFill>
          <a:blip r:embed="rId3"/>
          <a:stretch>
            <a:fillRect/>
          </a:stretch>
        </p:blipFill>
        <p:spPr>
          <a:xfrm>
            <a:off x="2631003" y="0"/>
            <a:ext cx="6929993" cy="6814686"/>
          </a:xfrm>
          <a:prstGeom prst="rect">
            <a:avLst/>
          </a:prstGeom>
        </p:spPr>
      </p:pic>
    </p:spTree>
    <p:extLst>
      <p:ext uri="{BB962C8B-B14F-4D97-AF65-F5344CB8AC3E}">
        <p14:creationId xmlns:p14="http://schemas.microsoft.com/office/powerpoint/2010/main" val="2888935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الهدف</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1034550" y="2662678"/>
            <a:ext cx="10395450" cy="2028248"/>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افكر في سبب إنتاج العمل</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قد تشير الغاية إلى موثوقيته.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طور فهمك لموضوعك وتعرف على الباحثين والمفكرين الرئيسيين.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44365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تحليل نقدي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915855" y="2555497"/>
            <a:ext cx="5634847" cy="241604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يتضمن التحليل النقدي 'القراءة بهدف'.</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كل عنصر تقرأه يساهم في حُجتك ويؤسس للخلفية والتبرير لعملك.</a:t>
            </a:r>
          </a:p>
          <a:p>
            <a:pPr marR="0" lvl="0" algn="l"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8BD927A3-D754-CC9B-2E64-FC99F44623DD}"/>
              </a:ext>
            </a:extLst>
          </p:cNvPr>
          <p:cNvPicPr>
            <a:picLocks noChangeAspect="1"/>
          </p:cNvPicPr>
          <p:nvPr/>
        </p:nvPicPr>
        <p:blipFill>
          <a:blip r:embed="rId4"/>
          <a:stretch>
            <a:fillRect/>
          </a:stretch>
        </p:blipFill>
        <p:spPr>
          <a:xfrm>
            <a:off x="6586432" y="2698230"/>
            <a:ext cx="4553055" cy="2818150"/>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110681"/>
            <a:ext cx="6346551" cy="523220"/>
          </a:xfrm>
          <a:prstGeom prst="rect">
            <a:avLst/>
          </a:prstGeom>
          <a:noFill/>
        </p:spPr>
        <p:txBody>
          <a:bodyPr wrap="square" rtlCol="0">
            <a:spAutoFit/>
          </a:bodyPr>
          <a:lstStyle/>
          <a:p>
            <a:pPr algn="r" rtl="1"/>
            <a:r>
              <a:rPr lang="en-US" sz="2800" b="1" dirty="0">
                <a:latin typeface="Alexandria" charset="0"/>
                <a:cs typeface="Alexandria" charset="0"/>
              </a:rPr>
              <a:t>مكونات الحجة الأكاديمية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825915" y="2255954"/>
            <a:ext cx="5380013" cy="306032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يجب أن يحتوي الجدال الأكاديمي على</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ادعاء (أو استنتاج)</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سبب (تفسير البيانات)</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دليل (بيانات) لدعم الادعاء</a:t>
            </a:r>
          </a:p>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مؤهلات الادعاء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EDFD438D-ED5E-ABD5-C7F4-6B4C03FBF854}"/>
              </a:ext>
            </a:extLst>
          </p:cNvPr>
          <p:cNvPicPr>
            <a:picLocks noChangeAspect="1"/>
          </p:cNvPicPr>
          <p:nvPr/>
        </p:nvPicPr>
        <p:blipFill>
          <a:blip r:embed="rId4"/>
          <a:stretch>
            <a:fillRect/>
          </a:stretch>
        </p:blipFill>
        <p:spPr>
          <a:xfrm>
            <a:off x="6430780" y="1698262"/>
            <a:ext cx="4974957" cy="4357645"/>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تحديد ادعاء</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900865" y="2330647"/>
            <a:ext cx="10395450" cy="254428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الادعاء هو جوهر الحجة، والاستنتاج الذي ينوي الكاتب إظهاره.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مثال: ‘الذكاء الاصطناعي يقود نجاح الأعمال.'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ابحث عن أعلى مستوى من البيان، وغالبًا ما يوجد في العنوان أو الفقرة الافتتاحية.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فهم الأسباب</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95935" y="2164858"/>
            <a:ext cx="10395450" cy="289412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الأسباب هي أول لبنات الحجة وتفسير الكاتب للأدلة.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أسئلة ينبغي طرحها</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1. هل السبب ذو صلة بالادعاء؟</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2. هل السبب فعال؟</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3. هل القيمة المستدعاة من قبل السبب عالمية أم انتقائية؟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‘الكفاءة والإنتاجية المكتسبة من استخدام الذكاء الاصطناعي في الأعمال عالية'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تقييم الأسباب</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62000" y="2407661"/>
            <a:ext cx="10395450" cy="276588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يجب أن تكون الأسباب ذات الصلة مرتبطة بشكل واضح بالادعاء.</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يجب أن تتعلق الأسباب الفعالة بقيمة يمكن تصديقها.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الأسباب الذاتية أقل إقناعًا ما لم يشترك القارئ في نفس حكم القيمة.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“يحقق قطاع التكنولوجيا العالية أعلى إيرادات إضافية من خلال استخدام الذكاء الاصطناعي التوليدي، بين 240 و 460 مليار دولار أمريكي”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تقديم الأدلة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62000" y="2152831"/>
            <a:ext cx="10395450" cy="374256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تدعم الأدلة الأسباب وتقوي الحجة.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يجب أن تكون الأدلة دقيقة وموثوقة وكافية.</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أسئلة يجب طرحها</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1. هل البيانات موثوقة؟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2. هل تم جمع البيانات من مصادر موثوقة؟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3. كيف تم تفسير البيانات؟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”تستثمر الشركات في الذكاء الاصطناعي وتحقق زيادة في الإيرادات تتراوح بين 3-15٪ وزيادة في عائد الاستثمار في المبيعات تتراوح بين 10-20٪ (ماكينزي، 2023).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فهم المؤهلات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62000" y="2152831"/>
            <a:ext cx="10395450" cy="374256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يمكن أن تكون الادعاءات مؤهلة أو غير مؤهلة.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تقر الادعاءات المؤهلة بالقيود المحتملة، مما يجعلها أكثر موثوقية.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ابحث عن المؤهلات مثل عادةً، الكثير، معظم، غالبًا، وقليل.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'الحصول على المزيد من نمو الإيرادات من قبل العديد من الشركات التي تستثمر في الذكاء الاصطناعي'</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استنتاجات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942308" y="2469485"/>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قم بتحليل النص واستخلص استنتاجاتك الخاصة.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صيغ حجتك الخاصة بناءً على تركيب المقالات التي تمت مراجعتها.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تأكد من أن كتابتك يمكن أن تتحمل نفس مستوى التحليل النقدي</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تحديد النص</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866931" y="2572553"/>
            <a:ext cx="10395450" cy="289412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قم بتعليق النص لتحديد مكونات الحجج:</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الادعاء: ضع خطًا تحتيًا</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السبب: بين قوسين مربعين [ ... ]</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الدليل: نجوم * ... *</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المؤهلات: ضع دائره حولها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استخدام نموذج للتحليل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236863"/>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بعد قراءة نص، لاحظ ما قمت بتمييزه واحتفظ بمرجع للمصدر.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استخدم نموذجاً هيكلياً لتدوين الملاحظات بعد مراجعة مقال أو ورقة.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استخدم جدولاً لإدراج الادعاءات والأسباب والأدلة وال qualifiers لكل مصدر.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72D34F-624B-F546-51EC-F487148F80B9}"/>
              </a:ext>
            </a:extLst>
          </p:cNvPr>
          <p:cNvPicPr>
            <a:picLocks noChangeAspect="1"/>
          </p:cNvPicPr>
          <p:nvPr/>
        </p:nvPicPr>
        <p:blipFill>
          <a:blip r:embed="rId3"/>
          <a:stretch>
            <a:fillRect/>
          </a:stretch>
        </p:blipFill>
        <p:spPr>
          <a:xfrm>
            <a:off x="94507" y="1274165"/>
            <a:ext cx="12097493" cy="3934824"/>
          </a:xfrm>
          <a:prstGeom prst="rect">
            <a:avLst/>
          </a:prstGeom>
        </p:spPr>
      </p:pic>
    </p:spTree>
    <p:extLst>
      <p:ext uri="{BB962C8B-B14F-4D97-AF65-F5344CB8AC3E}">
        <p14:creationId xmlns:p14="http://schemas.microsoft.com/office/powerpoint/2010/main" val="13643862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تطوير إطار نظري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62000" y="2428285"/>
            <a:ext cx="4445299" cy="214930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قم بصياغة إطار نظري أثناء تحليل كل عنصر.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غالباً ما تستمد الأطر المبتكرة من مجالات متعددة.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DC61C79B-F4A2-A17D-2C21-9460CB55CE0F}"/>
              </a:ext>
            </a:extLst>
          </p:cNvPr>
          <p:cNvPicPr>
            <a:picLocks noChangeAspect="1"/>
          </p:cNvPicPr>
          <p:nvPr/>
        </p:nvPicPr>
        <p:blipFill>
          <a:blip r:embed="rId4"/>
          <a:stretch>
            <a:fillRect/>
          </a:stretch>
        </p:blipFill>
        <p:spPr>
          <a:xfrm>
            <a:off x="5096655" y="1817514"/>
            <a:ext cx="5994868" cy="3853006"/>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بناء الإطار</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236863"/>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ينمو الإطار بشكل تدريجي مع كل عنصر تم تحليله.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رسم 'خريطة المفاهيم' لتحديد المفاهيم المختلفة ورسم العلاقات.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خريطة المفاهيم لمتجر عبر الإنترنت.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4B228A-158B-B6CD-AD11-425B987F7B15}"/>
              </a:ext>
            </a:extLst>
          </p:cNvPr>
          <p:cNvPicPr>
            <a:picLocks noChangeAspect="1"/>
          </p:cNvPicPr>
          <p:nvPr/>
        </p:nvPicPr>
        <p:blipFill>
          <a:blip r:embed="rId3"/>
          <a:stretch>
            <a:fillRect/>
          </a:stretch>
        </p:blipFill>
        <p:spPr>
          <a:xfrm>
            <a:off x="2199107" y="55752"/>
            <a:ext cx="7793785" cy="6746495"/>
          </a:xfrm>
          <a:prstGeom prst="rect">
            <a:avLst/>
          </a:prstGeom>
        </p:spPr>
      </p:pic>
    </p:spTree>
    <p:extLst>
      <p:ext uri="{BB962C8B-B14F-4D97-AF65-F5344CB8AC3E}">
        <p14:creationId xmlns:p14="http://schemas.microsoft.com/office/powerpoint/2010/main" val="16143139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استخدام الإطار</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236863"/>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يوفر الإطار النظري سياقًا وخلفية لبحثك.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يساعد في تنقيح سؤال البحث ويوجه التحقيق.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الانتقال من نظرية عامة إلى سؤال بحث محدد بشكل جيد.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إعلام منهجيتك</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236863"/>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تقوم مراجعة الأدبيات بإعلام 'حالة المعرفة' وتوفير رؤى حول المنهجية.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استخدم تصاميم الأبحاث المنشورة لتوجيه تحقيقك الخاص.</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استخراج أفكار لتصميم البحث من الأدبيات.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كتابة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236863"/>
            <a:ext cx="4685142" cy="263764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سياق بحثك، وأظهر المعرفة، وحدد الفجوات.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الهيكل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المقدمة، المنهجية، المناقشة، الخاتمة، المراجع.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4110"/>
            <a:ext cx="2305141" cy="1076343"/>
          </a:xfrm>
          <a:prstGeom prst="rect">
            <a:avLst/>
          </a:prstGeom>
        </p:spPr>
      </p:pic>
      <p:pic>
        <p:nvPicPr>
          <p:cNvPr id="2" name="Picture 1">
            <a:extLst>
              <a:ext uri="{FF2B5EF4-FFF2-40B4-BE49-F238E27FC236}">
                <a16:creationId xmlns:a16="http://schemas.microsoft.com/office/drawing/2014/main" id="{78633A70-4B0C-6FEB-ACA1-5CCEA3AA88E3}"/>
              </a:ext>
            </a:extLst>
          </p:cNvPr>
          <p:cNvPicPr>
            <a:picLocks noChangeAspect="1"/>
          </p:cNvPicPr>
          <p:nvPr/>
        </p:nvPicPr>
        <p:blipFill>
          <a:blip r:embed="rId4"/>
          <a:stretch>
            <a:fillRect/>
          </a:stretch>
        </p:blipFill>
        <p:spPr>
          <a:xfrm>
            <a:off x="5637888" y="1884090"/>
            <a:ext cx="5792112" cy="3973221"/>
          </a:xfrm>
          <a:prstGeom prst="rect">
            <a:avLst/>
          </a:prstGeom>
        </p:spPr>
      </p:pic>
    </p:spTree>
    <p:extLst>
      <p:ext uri="{BB962C8B-B14F-4D97-AF65-F5344CB8AC3E}">
        <p14:creationId xmlns:p14="http://schemas.microsoft.com/office/powerpoint/2010/main" val="147647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236863"/>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تضمن بيانًا واضحًا لهدفك.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نطاق ومجال مراجعتك.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اشرح الخيارات التي تم اتخاذها للإدراج والاستبعاد في الأدبيات.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نقاش</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236863"/>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الجزء الرئيسي من المراجعة حيث تناقش مجموعة العناصر التي تم مراجعتها.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قدم حجتك ونظم النقاش تحت العناوين ذات الصلة.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مثال: مناقشة المفاهيم من خريطة المفاهيم.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521673"/>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قدم بيانًا واضحًا ومختصرًا لحجتك.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اختصر الأدلة من المناقشة.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انتهِ ببيان للمشكلة أو سؤال البحث الذي لا يزال قائمًا.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756288" y="2521673"/>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حافظ على معيار عالٍ من المراجع.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قائمة المراجع هي جزء لا يتجزأ من المراجعة.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تأكد من أن جميع المصادر تم الاستشهاد بها بدقة وشمولية.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شكرًا لك</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471</TotalTime>
  <Words>1576</Words>
  <Application>Microsoft Office PowerPoint</Application>
  <PresentationFormat>Widescreen</PresentationFormat>
  <Paragraphs>336</Paragraphs>
  <Slides>42</Slides>
  <Notes>42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Rageh</cp:lastModifiedBy>
  <cp:revision>139</cp:revision>
  <dcterms:created xsi:type="dcterms:W3CDTF">2023-04-29T09:08:00Z</dcterms:created>
  <dcterms:modified xsi:type="dcterms:W3CDTF">2026-02-18T08:18:55Z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