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313" r:id="rId7"/>
    <p:sldId id="562" r:id="rId8"/>
    <p:sldId id="783" r:id="rId9"/>
    <p:sldId id="306" r:id="rId10"/>
    <p:sldId id="558" r:id="rId11"/>
    <p:sldId id="703" r:id="rId12"/>
    <p:sldId id="724" r:id="rId13"/>
    <p:sldId id="765" r:id="rId14"/>
    <p:sldId id="764" r:id="rId15"/>
    <p:sldId id="776" r:id="rId16"/>
    <p:sldId id="734" r:id="rId17"/>
    <p:sldId id="722" r:id="rId18"/>
    <p:sldId id="766" r:id="rId19"/>
    <p:sldId id="702" r:id="rId20"/>
    <p:sldId id="777" r:id="rId21"/>
    <p:sldId id="736" r:id="rId22"/>
    <p:sldId id="737" r:id="rId23"/>
    <p:sldId id="778" r:id="rId24"/>
    <p:sldId id="738" r:id="rId25"/>
    <p:sldId id="739" r:id="rId26"/>
    <p:sldId id="740" r:id="rId27"/>
    <p:sldId id="779" r:id="rId28"/>
    <p:sldId id="742" r:id="rId29"/>
    <p:sldId id="743" r:id="rId30"/>
    <p:sldId id="767" r:id="rId31"/>
    <p:sldId id="768" r:id="rId32"/>
    <p:sldId id="780" r:id="rId33"/>
    <p:sldId id="744" r:id="rId34"/>
    <p:sldId id="769" r:id="rId35"/>
    <p:sldId id="781" r:id="rId36"/>
    <p:sldId id="745" r:id="rId37"/>
    <p:sldId id="770" r:id="rId38"/>
    <p:sldId id="782" r:id="rId39"/>
    <p:sldId id="771" r:id="rId40"/>
    <p:sldId id="772" r:id="rId41"/>
    <p:sldId id="773" r:id="rId42"/>
    <p:sldId id="774" r:id="rId43"/>
    <p:sldId id="775" r:id="rId44"/>
    <p:sldId id="746" r:id="rId45"/>
    <p:sldId id="747" r:id="rId46"/>
    <p:sldId id="551" r:id="rId47"/>
    <p:sldId id="52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62"/>
            <p14:sldId id="783"/>
            <p14:sldId id="306"/>
            <p14:sldId id="558"/>
            <p14:sldId id="703"/>
            <p14:sldId id="724"/>
            <p14:sldId id="765"/>
            <p14:sldId id="764"/>
            <p14:sldId id="776"/>
            <p14:sldId id="734"/>
            <p14:sldId id="722"/>
            <p14:sldId id="766"/>
            <p14:sldId id="702"/>
            <p14:sldId id="777"/>
            <p14:sldId id="736"/>
            <p14:sldId id="737"/>
            <p14:sldId id="778"/>
            <p14:sldId id="738"/>
            <p14:sldId id="739"/>
            <p14:sldId id="740"/>
            <p14:sldId id="779"/>
            <p14:sldId id="742"/>
            <p14:sldId id="743"/>
            <p14:sldId id="767"/>
            <p14:sldId id="768"/>
            <p14:sldId id="780"/>
            <p14:sldId id="744"/>
            <p14:sldId id="769"/>
            <p14:sldId id="781"/>
            <p14:sldId id="745"/>
            <p14:sldId id="770"/>
            <p14:sldId id="782"/>
            <p14:sldId id="771"/>
            <p14:sldId id="772"/>
            <p14:sldId id="773"/>
            <p14:sldId id="774"/>
            <p14:sldId id="775"/>
            <p14:sldId id="746"/>
            <p14:sldId id="747"/>
            <p14:sldId id="551"/>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FFD200"/>
    <a:srgbClr val="2D3956"/>
    <a:srgbClr val="FFFFFF"/>
    <a:srgbClr val="00AEEF"/>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3" autoAdjust="0"/>
    <p:restoredTop sz="94660"/>
  </p:normalViewPr>
  <p:slideViewPr>
    <p:cSldViewPr snapToGrid="0">
      <p:cViewPr varScale="1">
        <p:scale>
          <a:sx n="65" d="100"/>
          <a:sy n="65" d="100"/>
        </p:scale>
        <p:origin x="81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5C4EB-39E6-8A18-D46F-33DB64CF1D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75451F-8DC5-41B4-C731-760ABC88D6C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394ED0-133F-5EF8-2F7A-B2ED4889867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1F30AC4-ABBE-10D9-686F-2FF8489F3D2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77422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33FB6-4FBC-24D7-A4B2-3D2559421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BFEBE5-73F3-78CE-8A3E-4EF50052212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DBDE5C-8A84-C408-1051-3F05994145D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993A755-5DA0-040E-D2AA-A65D699C382F}"/>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98243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6461D-CFA9-81F7-5A6D-60AA03D0BE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281E0C-3576-0C15-C3A2-88B15B285F1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4B68B78-F35A-9092-3766-01FF0BED6E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3CE1CD-7A95-E598-6910-B5DFDF548B0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2440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352AB-0211-0D3F-6358-5AC4B5A912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90C77-3457-B9BB-B122-ABC6F8D86A0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B5D2D26-E34B-EF85-F7D3-6AF32023FDF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844AE41-BFAA-300F-B863-0A31B263A6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8381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10847-F338-B5C1-D6AD-5488BA4874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E8EB24-9F48-75B2-B6AD-13A568CC21E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89CFDEF-4857-EE5F-4E35-9B6B8DF944E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8CABAEA-79A2-DD88-DB2A-3A96D0D276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685827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8F382-136D-91B5-8A47-FA4573E2DD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A6352D-B177-CF37-9F4E-A5B2BFA482E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FDE1AA3-6440-C11A-004D-E083795FCA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DF36F25-D9A8-79F5-DB61-149DBEF632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1953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267163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FD116-F0EF-71D1-6669-729104FA4E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2ABC38-4E77-1D7F-02A8-61E384040C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5756850-19C3-0A0A-0A27-5286EE03F25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C87DB75-D466-CEA8-B09D-7592339E32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1164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70522C-D285-70E4-1FA0-515465F8EF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4DE716-678F-3D17-4849-B7A4E925158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C7A61FA-F5D6-53A3-D46F-CAC407C4EB3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4C468B5-ED6C-7863-783A-439BCF1B91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79430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1B122-0A7B-53E1-C150-FEC0BFCA2F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E4B940-7C1C-924E-66C6-FB1858F99FA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2E53727-9151-A05B-97E4-833C29F87D0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1959ACF-D10F-FD45-1BCB-7DA77D5566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0151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593654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D3519-1A8A-2121-17BD-0EECD92541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158DEE-F5C1-7A64-B646-D284CE201D4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9388585-9605-7E9C-9537-B9A3763F02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94C60B-1D37-C25D-81C1-F41D8B139F3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591397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424B3-139D-AA78-A118-615F758EA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B16DEB-4B08-A38D-FD6E-404BDD3CC64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79B13C8-5DCF-2A54-5C38-E65585ECC15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CC754DF-A564-D60E-C350-ECCEF97C47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53913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B1ACD-9FF7-98F6-2480-0086FDA473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2CB840-71A9-DC8A-3C3E-4884A37AA40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64325AA-5A85-255E-6AA8-B093248DE38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DF76284-64D3-EBFC-481F-4A6FD0695F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4111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7.jpe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20.jpe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23.jpe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4.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25.jp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3.xml"/><Relationship Id="rId5" Type="http://schemas.openxmlformats.org/officeDocument/2006/relationships/image" Target="../media/image26.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png"/><Relationship Id="rId1" Type="http://schemas.openxmlformats.org/officeDocument/2006/relationships/slideLayout" Target="../slideLayouts/slideLayout16.xml"/><Relationship Id="rId4" Type="http://schemas.openxmlformats.org/officeDocument/2006/relationships/image" Target="../media/image29.png"/></Relationships>
</file>

<file path=ppt/slides/_rels/slide45.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jpeg"/><Relationship Id="rId1" Type="http://schemas.openxmlformats.org/officeDocument/2006/relationships/slideLayout" Target="../slideLayouts/slideLayout15.xml"/><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99820" y="3068637"/>
            <a:ext cx="6700163" cy="1323439"/>
          </a:xfrm>
          <a:prstGeom prst="rect">
            <a:avLst/>
          </a:prstGeom>
          <a:noFill/>
        </p:spPr>
        <p:txBody>
          <a:bodyPr wrap="square" rtlCol="0">
            <a:spAutoFit/>
          </a:bodyPr>
          <a:lstStyle/>
          <a:p>
            <a:pPr algn="ctr">
              <a:lnSpc>
                <a:spcPct val="150000"/>
              </a:lnSpc>
            </a:pPr>
            <a:r>
              <a:rPr lang="ar-EG" sz="2000" b="1" dirty="0">
                <a:solidFill>
                  <a:srgbClr val="002060"/>
                </a:solidFill>
                <a:latin typeface="Alexandria" charset="0"/>
                <a:cs typeface="Alexandria" charset="0"/>
              </a:rPr>
              <a:t>أ.م.د</a:t>
            </a:r>
            <a:r>
              <a:rPr lang="ar-EG" sz="2000" b="1" dirty="0">
                <a:solidFill>
                  <a:srgbClr val="002060"/>
                </a:solidFill>
                <a:latin typeface="Alexandria" charset="0"/>
                <a:cs typeface="+mj-cs"/>
              </a:rPr>
              <a:t>/ شيرين فاروق ربيع</a:t>
            </a:r>
          </a:p>
          <a:p>
            <a:pPr lvl="0" algn="ctr" rtl="1" fontAlgn="base">
              <a:lnSpc>
                <a:spcPct val="150000"/>
              </a:lnSpc>
              <a:defRPr/>
            </a:pPr>
            <a:r>
              <a:rPr lang="ar-EG" sz="2000" b="1" dirty="0">
                <a:solidFill>
                  <a:srgbClr val="002060"/>
                </a:solidFill>
                <a:latin typeface="Alexandria" charset="0"/>
                <a:cs typeface="+mj-cs"/>
              </a:rPr>
              <a:t>أستاذ مشارك بكلية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الإعلام والتسويق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Midocean</a:t>
            </a:r>
            <a:r>
              <a:rPr lang="en-US" sz="2000" b="1" dirty="0">
                <a:solidFill>
                  <a:srgbClr val="002060"/>
                </a:solidFill>
                <a:latin typeface="Times New Roman" panose="02020603050405020304" pitchFamily="18" charset="0"/>
                <a:cs typeface="+mj-cs"/>
              </a:rPr>
              <a:t>University</a:t>
            </a:r>
            <a:r>
              <a:rPr lang="ar-EG" sz="2000" b="1" dirty="0">
                <a:solidFill>
                  <a:srgbClr val="002060"/>
                </a:solidFill>
                <a:latin typeface="Times New Roman" panose="02020603050405020304" pitchFamily="18" charset="0"/>
                <a:cs typeface="+mj-cs"/>
              </a:rPr>
              <a:t>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ar-EG" sz="2000" b="1" i="0" u="none" strike="noStrike" kern="1200" cap="none" spc="0" normalizeH="0" baseline="0" noProof="0" dirty="0">
                <a:ln>
                  <a:noFill/>
                </a:ln>
                <a:solidFill>
                  <a:srgbClr val="002060"/>
                </a:solidFill>
                <a:effectLst/>
                <a:uLnTx/>
                <a:uFillTx/>
                <a:latin typeface="Alexandria" charset="0"/>
                <a:ea typeface="+mn-ea"/>
                <a:cs typeface="+mj-cs"/>
              </a:rPr>
              <a:t>      </a:t>
            </a:r>
            <a:r>
              <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rPr>
              <a:t> </a:t>
            </a:r>
            <a:endPar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endParaRPr>
          </a:p>
          <a:p>
            <a:r>
              <a:rPr lang="ar-EG" sz="2000" b="1" dirty="0">
                <a:solidFill>
                  <a:srgbClr val="002060"/>
                </a:solidFill>
                <a:latin typeface="Alexandria" charset="0"/>
                <a:cs typeface="+mj-cs"/>
              </a:rPr>
              <a:t>  </a:t>
            </a:r>
            <a:endParaRPr lang="en-US" sz="20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858400" y="4680938"/>
            <a:ext cx="3074534" cy="101566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EG" sz="2000" b="1" dirty="0">
                <a:solidFill>
                  <a:schemeClr val="bg1"/>
                </a:solidFill>
                <a:latin typeface="Alexandria" charset="0"/>
                <a:cs typeface="+mj-cs"/>
              </a:rPr>
              <a:t>المحاضرة الثالثة</a:t>
            </a:r>
          </a:p>
          <a:p>
            <a:pPr algn="ctr" rtl="1">
              <a:lnSpc>
                <a:spcPct val="150000"/>
              </a:lnSpc>
            </a:pPr>
            <a:r>
              <a:rPr lang="ar-EG"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MKT 123</a:t>
            </a:r>
            <a:endParaRPr lang="en-US" sz="2000" b="1" dirty="0">
              <a:solidFill>
                <a:schemeClr val="bg1"/>
              </a:solidFill>
              <a:latin typeface="Alexandria" charset="0"/>
            </a:endParaRPr>
          </a:p>
          <a:p>
            <a:pPr algn="ctr"/>
            <a:endParaRPr lang="en-US" sz="3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351" y="-154183"/>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325352" y="1478409"/>
            <a:ext cx="5216525" cy="1612301"/>
          </a:xfrm>
          <a:prstGeom prst="rect">
            <a:avLst/>
          </a:prstGeom>
          <a:noFill/>
        </p:spPr>
        <p:txBody>
          <a:bodyPr wrap="square" rtlCol="0">
            <a:spAutoFit/>
          </a:bodyPr>
          <a:lstStyle/>
          <a:p>
            <a:pPr algn="ctr">
              <a:lnSpc>
                <a:spcPct val="150000"/>
              </a:lnSpc>
            </a:pPr>
            <a:r>
              <a:rPr lang="ar-EG" sz="2800" b="1" dirty="0">
                <a:solidFill>
                  <a:srgbClr val="0070C0"/>
                </a:solidFill>
                <a:latin typeface="Alexandria" charset="0"/>
                <a:cs typeface="+mj-cs"/>
              </a:rPr>
              <a:t>مقرر الإعلان الرقمي</a:t>
            </a:r>
            <a:endParaRPr lang="en-US" sz="2800" b="1" dirty="0">
              <a:solidFill>
                <a:srgbClr val="0070C0"/>
              </a:solidFill>
              <a:latin typeface="Alexandria" charset="0"/>
              <a:cs typeface="+mj-cs"/>
            </a:endParaRPr>
          </a:p>
          <a:p>
            <a:pPr algn="ctr">
              <a:lnSpc>
                <a:spcPct val="150000"/>
              </a:lnSpc>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n-cs"/>
              </a:rPr>
              <a:t>Digital Advertising </a:t>
            </a:r>
          </a:p>
          <a:p>
            <a:pPr algn="ctr" rtl="1">
              <a:lnSpc>
                <a:spcPct val="150000"/>
              </a:lnSpc>
            </a:pPr>
            <a:r>
              <a:rPr kumimoji="0" lang="ar-SA" sz="2000" b="0"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lang="en-US" sz="2000" b="1" dirty="0">
              <a:solidFill>
                <a:srgbClr val="0070C0"/>
              </a:solidFill>
              <a:latin typeface="Alexandria" charset="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17328"/>
            <a:ext cx="12191999" cy="616646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40176" y="3408332"/>
            <a:ext cx="2218877" cy="461665"/>
          </a:xfrm>
          <a:prstGeom prst="rect">
            <a:avLst/>
          </a:prstGeom>
          <a:noFill/>
        </p:spPr>
        <p:txBody>
          <a:bodyPr wrap="square" rtlCol="0">
            <a:spAutoFit/>
          </a:bodyPr>
          <a:lstStyle/>
          <a:p>
            <a:pPr algn="ctr"/>
            <a:r>
              <a:rPr lang="ar-EG" sz="2400" b="1" dirty="0">
                <a:solidFill>
                  <a:srgbClr val="00B0F0"/>
                </a:solidFill>
                <a:latin typeface="Alexandria" charset="0"/>
                <a:cs typeface="+mj-cs"/>
              </a:rPr>
              <a:t> </a:t>
            </a:r>
            <a:r>
              <a:rPr lang="ar-EG" sz="2400" b="1" dirty="0">
                <a:solidFill>
                  <a:srgbClr val="0070C0"/>
                </a:solidFill>
                <a:latin typeface="Alexandria" charset="0"/>
                <a:cs typeface="+mj-cs"/>
              </a:rPr>
              <a:t>المحاضرة الثالثة</a:t>
            </a:r>
          </a:p>
        </p:txBody>
      </p:sp>
      <p:sp>
        <p:nvSpPr>
          <p:cNvPr id="13" name="TextBox 12"/>
          <p:cNvSpPr txBox="1"/>
          <p:nvPr/>
        </p:nvSpPr>
        <p:spPr>
          <a:xfrm>
            <a:off x="-59992" y="6317173"/>
            <a:ext cx="4886463"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Times New Roman" panose="02020603050405020304" pitchFamily="18" charset="0"/>
                <a:cs typeface="Times New Roman" panose="02020603050405020304" pitchFamily="18" charset="0"/>
              </a:rPr>
              <a:t>Prepared by</a:t>
            </a:r>
            <a:r>
              <a:rPr lang="ar-EG" sz="2000" b="1" dirty="0">
                <a:solidFill>
                  <a:schemeClr val="accent2"/>
                </a:solidFill>
                <a:latin typeface="Times New Roman" panose="02020603050405020304" pitchFamily="18" charset="0"/>
                <a:cs typeface="Times New Roman" panose="02020603050405020304" pitchFamily="18" charset="0"/>
              </a:rPr>
              <a:t> </a:t>
            </a:r>
            <a:r>
              <a:rPr kumimoji="0" lang="en-US" sz="2000" b="1" i="0" u="none" strike="noStrike" kern="1200" cap="none" spc="0" normalizeH="0" baseline="0" noProof="0" dirty="0">
                <a:ln>
                  <a:noFill/>
                </a:ln>
                <a:solidFill>
                  <a:schemeClr val="accent2"/>
                </a:solidFill>
                <a:effectLst/>
                <a:uLnTx/>
                <a:uFillTx/>
                <a:latin typeface="Times New Roman" panose="02020603050405020304" pitchFamily="18" charset="0"/>
                <a:ea typeface="+mn-ea"/>
                <a:cs typeface="Times New Roman" panose="02020603050405020304" pitchFamily="18" charset="0"/>
              </a:rPr>
              <a:t>Dr. Shereen farouk</a:t>
            </a:r>
          </a:p>
          <a:p>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6848" y="-101601"/>
            <a:ext cx="2305141" cy="1076343"/>
          </a:xfrm>
          <a:prstGeom prst="rect">
            <a:avLst/>
          </a:prstGeom>
        </p:spPr>
      </p:pic>
      <p:sp>
        <p:nvSpPr>
          <p:cNvPr id="3" name="Rectangle: Rounded Corners 2">
            <a:extLst>
              <a:ext uri="{FF2B5EF4-FFF2-40B4-BE49-F238E27FC236}">
                <a16:creationId xmlns:a16="http://schemas.microsoft.com/office/drawing/2014/main" id="{D835C72E-8A2B-1A4B-FB7A-18D141972387}"/>
              </a:ext>
            </a:extLst>
          </p:cNvPr>
          <p:cNvSpPr/>
          <p:nvPr/>
        </p:nvSpPr>
        <p:spPr>
          <a:xfrm>
            <a:off x="5528930" y="3730524"/>
            <a:ext cx="3700129" cy="871869"/>
          </a:xfrm>
          <a:prstGeom prst="round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endParaRPr>
          </a:p>
        </p:txBody>
      </p:sp>
      <p:sp>
        <p:nvSpPr>
          <p:cNvPr id="8" name="Rectangle: Rounded Corners 7">
            <a:extLst>
              <a:ext uri="{FF2B5EF4-FFF2-40B4-BE49-F238E27FC236}">
                <a16:creationId xmlns:a16="http://schemas.microsoft.com/office/drawing/2014/main" id="{39DE094A-406B-0BCB-0E56-E0D7F8D46366}"/>
              </a:ext>
            </a:extLst>
          </p:cNvPr>
          <p:cNvSpPr/>
          <p:nvPr/>
        </p:nvSpPr>
        <p:spPr>
          <a:xfrm>
            <a:off x="4372361" y="3891769"/>
            <a:ext cx="7315199" cy="529167"/>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C00000"/>
                </a:solidFill>
                <a:latin typeface="Times New Roman" panose="02020603050405020304" pitchFamily="18" charset="0"/>
                <a:cs typeface="Times New Roman" panose="02020603050405020304" pitchFamily="18" charset="0"/>
              </a:rPr>
              <a:t>رحلة العميل الرقمية: كيف تحول الزائر إلى عميل دائم</a:t>
            </a:r>
            <a:endParaRPr lang="en-US" sz="2400" b="1"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6906" y="244803"/>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800" b="1" dirty="0">
                <a:solidFill>
                  <a:schemeClr val="bg1"/>
                </a:solidFill>
                <a:latin typeface="Alexandria" charset="0"/>
                <a:cs typeface="+mj-cs"/>
              </a:rPr>
              <a:t>تذكير بالمحاضرة الثانية</a:t>
            </a:r>
            <a:endParaRPr lang="ar-SA" sz="28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15161A53-1370-4B75-3EF8-F3C9E0287EC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2" name="TextBox 8">
            <a:extLst>
              <a:ext uri="{FF2B5EF4-FFF2-40B4-BE49-F238E27FC236}">
                <a16:creationId xmlns:a16="http://schemas.microsoft.com/office/drawing/2014/main" id="{630FD27D-5586-B112-0802-2B95CF8F7D85}"/>
              </a:ext>
            </a:extLst>
          </p:cNvPr>
          <p:cNvSpPr txBox="1"/>
          <p:nvPr/>
        </p:nvSpPr>
        <p:spPr>
          <a:xfrm>
            <a:off x="4855444" y="1321146"/>
            <a:ext cx="7180612" cy="61407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just" rtl="1">
              <a:lnSpc>
                <a:spcPct val="200000"/>
              </a:lnSpc>
            </a:pPr>
            <a:r>
              <a:rPr lang="ar-SA" sz="2000" b="1" dirty="0">
                <a:solidFill>
                  <a:srgbClr val="C00000"/>
                </a:solidFill>
                <a:latin typeface="Alexandria" charset="0"/>
                <a:cs typeface="+mj-cs"/>
              </a:rPr>
              <a:t>في المحاضرة ال</a:t>
            </a:r>
            <a:r>
              <a:rPr lang="ar-EG" sz="2000" b="1" dirty="0">
                <a:solidFill>
                  <a:srgbClr val="C00000"/>
                </a:solidFill>
                <a:latin typeface="Alexandria" charset="0"/>
                <a:cs typeface="+mj-cs"/>
              </a:rPr>
              <a:t>ثانية، تناولنا</a:t>
            </a:r>
            <a:r>
              <a:rPr lang="ar-SA" sz="2000" b="1" dirty="0">
                <a:solidFill>
                  <a:srgbClr val="C00000"/>
                </a:solidFill>
                <a:latin typeface="Alexandria" charset="0"/>
                <a:cs typeface="+mj-cs"/>
              </a:rPr>
              <a:t> النقاط التالية:</a:t>
            </a:r>
          </a:p>
        </p:txBody>
      </p:sp>
      <p:sp>
        <p:nvSpPr>
          <p:cNvPr id="13" name="Rectangle: Rounded Corners 12">
            <a:extLst>
              <a:ext uri="{FF2B5EF4-FFF2-40B4-BE49-F238E27FC236}">
                <a16:creationId xmlns:a16="http://schemas.microsoft.com/office/drawing/2014/main" id="{AE566D4B-19EE-D513-9687-C8F35E4F60BA}"/>
              </a:ext>
            </a:extLst>
          </p:cNvPr>
          <p:cNvSpPr/>
          <p:nvPr/>
        </p:nvSpPr>
        <p:spPr>
          <a:xfrm>
            <a:off x="547836" y="1437823"/>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cap="flat" cmpd="sng" algn="ctr">
            <a:no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ysClr val="window" lastClr="FFFFFF"/>
                </a:solidFill>
                <a:latin typeface="Calibri"/>
              </a:defRPr>
            </a:lvl1pPr>
            <a:lvl2pPr marL="457200" algn="l" defTabSz="914400" rtl="0" eaLnBrk="1" latinLnBrk="0" hangingPunct="1">
              <a:defRPr sz="1800" kern="1200">
                <a:solidFill>
                  <a:sysClr val="window" lastClr="FFFFFF"/>
                </a:solidFill>
                <a:latin typeface="Calibri"/>
              </a:defRPr>
            </a:lvl2pPr>
            <a:lvl3pPr marL="914400" algn="l" defTabSz="914400" rtl="0" eaLnBrk="1" latinLnBrk="0" hangingPunct="1">
              <a:defRPr sz="1800" kern="1200">
                <a:solidFill>
                  <a:sysClr val="window" lastClr="FFFFFF"/>
                </a:solidFill>
                <a:latin typeface="Calibri"/>
              </a:defRPr>
            </a:lvl3pPr>
            <a:lvl4pPr marL="1371600" algn="l" defTabSz="914400" rtl="0" eaLnBrk="1" latinLnBrk="0" hangingPunct="1">
              <a:defRPr sz="1800" kern="1200">
                <a:solidFill>
                  <a:sysClr val="window" lastClr="FFFFFF"/>
                </a:solidFill>
                <a:latin typeface="Calibri"/>
              </a:defRPr>
            </a:lvl4pPr>
            <a:lvl5pPr marL="1828800" algn="l" defTabSz="914400" rtl="0" eaLnBrk="1" latinLnBrk="0" hangingPunct="1">
              <a:defRPr sz="1800" kern="1200">
                <a:solidFill>
                  <a:sysClr val="window" lastClr="FFFFFF"/>
                </a:solidFill>
                <a:latin typeface="Calibri"/>
              </a:defRPr>
            </a:lvl5pPr>
            <a:lvl6pPr marL="2286000" algn="l" defTabSz="914400" rtl="0" eaLnBrk="1" latinLnBrk="0" hangingPunct="1">
              <a:defRPr sz="1800" kern="1200">
                <a:solidFill>
                  <a:sysClr val="window" lastClr="FFFFFF"/>
                </a:solidFill>
                <a:latin typeface="Calibri"/>
              </a:defRPr>
            </a:lvl6pPr>
            <a:lvl7pPr marL="2743200" algn="l" defTabSz="914400" rtl="0" eaLnBrk="1" latinLnBrk="0" hangingPunct="1">
              <a:defRPr sz="1800" kern="1200">
                <a:solidFill>
                  <a:sysClr val="window" lastClr="FFFFFF"/>
                </a:solidFill>
                <a:latin typeface="Calibri"/>
              </a:defRPr>
            </a:lvl7pPr>
            <a:lvl8pPr marL="3200400" algn="l" defTabSz="914400" rtl="0" eaLnBrk="1" latinLnBrk="0" hangingPunct="1">
              <a:defRPr sz="1800" kern="1200">
                <a:solidFill>
                  <a:sysClr val="window" lastClr="FFFFFF"/>
                </a:solidFill>
                <a:latin typeface="Calibri"/>
              </a:defRPr>
            </a:lvl8pPr>
            <a:lvl9pPr marL="3657600" algn="l" defTabSz="914400" rtl="0" eaLnBrk="1" latinLnBrk="0" hangingPunct="1">
              <a:defRPr sz="1800" kern="1200">
                <a:solidFill>
                  <a:sysClr val="window" lastClr="FFFFFF"/>
                </a:solidFill>
                <a:latin typeface="Calibri"/>
              </a:defRPr>
            </a:lvl9pPr>
          </a:lstStyle>
          <a:p>
            <a:pPr algn="ctr"/>
            <a:endParaRPr lang="en-US" dirty="0"/>
          </a:p>
        </p:txBody>
      </p:sp>
      <p:pic>
        <p:nvPicPr>
          <p:cNvPr id="14" name="Picture 13" descr="Midocean 02-03">
            <a:extLst>
              <a:ext uri="{FF2B5EF4-FFF2-40B4-BE49-F238E27FC236}">
                <a16:creationId xmlns:a16="http://schemas.microsoft.com/office/drawing/2014/main" id="{C3D48E3A-1EF1-BEC5-D3A3-7202E663C425}"/>
              </a:ext>
            </a:extLst>
          </p:cNvPr>
          <p:cNvPicPr>
            <a:picLocks noChangeAspect="1"/>
          </p:cNvPicPr>
          <p:nvPr/>
        </p:nvPicPr>
        <p:blipFill>
          <a:blip r:embed="rId5"/>
          <a:stretch>
            <a:fillRect/>
          </a:stretch>
        </p:blipFill>
        <p:spPr>
          <a:xfrm>
            <a:off x="908367" y="1156971"/>
            <a:ext cx="3410425" cy="2272029"/>
          </a:xfrm>
          <a:prstGeom prst="rect">
            <a:avLst/>
          </a:prstGeom>
        </p:spPr>
      </p:pic>
      <p:sp>
        <p:nvSpPr>
          <p:cNvPr id="15" name="TextBox 7">
            <a:extLst>
              <a:ext uri="{FF2B5EF4-FFF2-40B4-BE49-F238E27FC236}">
                <a16:creationId xmlns:a16="http://schemas.microsoft.com/office/drawing/2014/main" id="{D74C1125-B7B0-FD9F-3E4F-4E566D21880B}"/>
              </a:ext>
            </a:extLst>
          </p:cNvPr>
          <p:cNvSpPr txBox="1"/>
          <p:nvPr/>
        </p:nvSpPr>
        <p:spPr>
          <a:xfrm>
            <a:off x="1514237" y="3361011"/>
            <a:ext cx="181171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كلية الإعلام والتسويق</a:t>
            </a:r>
            <a:endParaRPr lang="en-US" b="1" dirty="0">
              <a:solidFill>
                <a:sysClr val="window" lastClr="FFFFFF"/>
              </a:solidFill>
              <a:latin typeface="Alexandria" charset="0"/>
              <a:cs typeface="+mj-cs"/>
            </a:endParaRPr>
          </a:p>
        </p:txBody>
      </p:sp>
      <p:sp>
        <p:nvSpPr>
          <p:cNvPr id="16" name="TextBox 1">
            <a:extLst>
              <a:ext uri="{FF2B5EF4-FFF2-40B4-BE49-F238E27FC236}">
                <a16:creationId xmlns:a16="http://schemas.microsoft.com/office/drawing/2014/main" id="{6BECAFFD-2D46-FE4E-06A5-B6AF9C30870C}"/>
              </a:ext>
            </a:extLst>
          </p:cNvPr>
          <p:cNvSpPr txBox="1"/>
          <p:nvPr/>
        </p:nvSpPr>
        <p:spPr>
          <a:xfrm>
            <a:off x="1001673" y="3931359"/>
            <a:ext cx="2850460"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برنامج بكالو</a:t>
            </a:r>
            <a:r>
              <a:rPr lang="ar-EG" b="1" dirty="0">
                <a:solidFill>
                  <a:sysClr val="window" lastClr="FFFFFF"/>
                </a:solidFill>
                <a:latin typeface="Alexandria" charset="0"/>
                <a:cs typeface="+mj-cs"/>
              </a:rPr>
              <a:t>ريو</a:t>
            </a:r>
            <a:r>
              <a:rPr lang="ar-SA" b="1" dirty="0">
                <a:solidFill>
                  <a:sysClr val="window" lastClr="FFFFFF"/>
                </a:solidFill>
                <a:latin typeface="Alexandria" charset="0"/>
                <a:cs typeface="+mj-cs"/>
              </a:rPr>
              <a:t>س</a:t>
            </a:r>
            <a:r>
              <a:rPr lang="ar-EG" b="1" dirty="0">
                <a:solidFill>
                  <a:sysClr val="window" lastClr="FFFFFF"/>
                </a:solidFill>
                <a:latin typeface="Alexandria" charset="0"/>
                <a:cs typeface="+mj-cs"/>
              </a:rPr>
              <a:t> التسويق </a:t>
            </a:r>
            <a:r>
              <a:rPr lang="ar-SA" b="1" dirty="0">
                <a:solidFill>
                  <a:sysClr val="window" lastClr="FFFFFF"/>
                </a:solidFill>
                <a:latin typeface="Alexandria" charset="0"/>
                <a:cs typeface="+mj-cs"/>
              </a:rPr>
              <a:t>الرقمي</a:t>
            </a:r>
            <a:endParaRPr lang="en-US" b="1" dirty="0">
              <a:solidFill>
                <a:sysClr val="window" lastClr="FFFFFF"/>
              </a:solidFill>
              <a:latin typeface="Alexandria" charset="0"/>
              <a:cs typeface="+mj-cs"/>
            </a:endParaRPr>
          </a:p>
        </p:txBody>
      </p:sp>
      <p:sp>
        <p:nvSpPr>
          <p:cNvPr id="17" name="TextBox 4">
            <a:extLst>
              <a:ext uri="{FF2B5EF4-FFF2-40B4-BE49-F238E27FC236}">
                <a16:creationId xmlns:a16="http://schemas.microsoft.com/office/drawing/2014/main" id="{7FA01943-05EF-1817-C0E4-A54CA6284D19}"/>
              </a:ext>
            </a:extLst>
          </p:cNvPr>
          <p:cNvSpPr txBox="1"/>
          <p:nvPr/>
        </p:nvSpPr>
        <p:spPr>
          <a:xfrm>
            <a:off x="1387728" y="4603691"/>
            <a:ext cx="2114682"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كود المقرر</a:t>
            </a:r>
            <a:r>
              <a:rPr lang="en-US" b="1" dirty="0">
                <a:solidFill>
                  <a:sysClr val="window" lastClr="FFFFFF"/>
                </a:solidFill>
                <a:latin typeface="Times New Roman" panose="02020603050405020304" pitchFamily="18" charset="0"/>
                <a:cs typeface="+mj-cs"/>
              </a:rPr>
              <a:t> 123</a:t>
            </a:r>
            <a:r>
              <a:rPr lang="en-US" b="1" dirty="0">
                <a:solidFill>
                  <a:sysClr val="window" lastClr="FFFFFF"/>
                </a:solidFill>
                <a:latin typeface="Alexandria" charset="0"/>
                <a:cs typeface="+mj-cs"/>
              </a:rPr>
              <a:t> </a:t>
            </a:r>
            <a:r>
              <a:rPr lang="ar-EG" sz="100" b="1" dirty="0">
                <a:solidFill>
                  <a:sysClr val="window" lastClr="FFFFFF"/>
                </a:solidFill>
                <a:latin typeface="Alexandria" charset="0"/>
                <a:cs typeface="+mj-cs"/>
              </a:rPr>
              <a:t> </a:t>
            </a:r>
            <a:r>
              <a:rPr lang="en-US" b="1" dirty="0">
                <a:solidFill>
                  <a:sysClr val="window" lastClr="FFFFFF"/>
                </a:solidFill>
                <a:latin typeface="Times New Roman" panose="02020603050405020304" pitchFamily="18" charset="0"/>
                <a:cs typeface="+mj-cs"/>
              </a:rPr>
              <a:t>MKT</a:t>
            </a:r>
            <a:r>
              <a:rPr lang="en-US" b="1" dirty="0">
                <a:solidFill>
                  <a:sysClr val="window" lastClr="FFFFFF"/>
                </a:solidFill>
                <a:latin typeface="Alexandria" charset="0"/>
                <a:cs typeface="+mj-cs"/>
              </a:rPr>
              <a:t> </a:t>
            </a:r>
          </a:p>
        </p:txBody>
      </p:sp>
      <p:sp>
        <p:nvSpPr>
          <p:cNvPr id="4" name="TextBox 3">
            <a:extLst>
              <a:ext uri="{FF2B5EF4-FFF2-40B4-BE49-F238E27FC236}">
                <a16:creationId xmlns:a16="http://schemas.microsoft.com/office/drawing/2014/main" id="{34BEA552-6039-6228-4470-FA1EB50FCBA9}"/>
              </a:ext>
            </a:extLst>
          </p:cNvPr>
          <p:cNvSpPr txBox="1"/>
          <p:nvPr/>
        </p:nvSpPr>
        <p:spPr>
          <a:xfrm>
            <a:off x="5584625" y="2150588"/>
            <a:ext cx="6204098" cy="3653693"/>
          </a:xfrm>
          <a:prstGeom prst="rect">
            <a:avLst/>
          </a:prstGeom>
          <a:noFill/>
        </p:spPr>
        <p:txBody>
          <a:bodyPr wrap="square">
            <a:spAutoFit/>
          </a:bodyPr>
          <a:lstStyle/>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من هو الجمهور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أنواع الجمهور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أمثلة لعلامات تجارية عالمية تستهدف جمهوراً محدداً</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لماذا يُعد تحديد جمهورك المستهدف أمر حاسم للنجاح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لماذا يجب أن تستثمر فى فهم جمهورك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كيفية تصنيف الجمهور المستهدف </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q"/>
            </a:pPr>
            <a:r>
              <a:rPr lang="ar-EG"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rPr>
              <a:t>كيفية الوصول إلى الجمهور المستهدف</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transition spd="slow">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67B8D-EF7C-A516-F1A3-0E2E87B0598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2A5F33B-6361-EA83-A18A-DF77BAD3DF86}"/>
              </a:ext>
            </a:extLst>
          </p:cNvPr>
          <p:cNvPicPr>
            <a:picLocks noChangeAspect="1"/>
          </p:cNvPicPr>
          <p:nvPr/>
        </p:nvPicPr>
        <p:blipFill>
          <a:blip r:embed="rId3"/>
          <a:stretch>
            <a:fillRect/>
          </a:stretch>
        </p:blipFill>
        <p:spPr>
          <a:xfrm>
            <a:off x="0" y="18288"/>
            <a:ext cx="12192000" cy="6821424"/>
          </a:xfrm>
          <a:prstGeom prst="rect">
            <a:avLst/>
          </a:prstGeom>
        </p:spPr>
      </p:pic>
      <p:sp>
        <p:nvSpPr>
          <p:cNvPr id="2" name="Right Triangle 1">
            <a:extLst>
              <a:ext uri="{FF2B5EF4-FFF2-40B4-BE49-F238E27FC236}">
                <a16:creationId xmlns:a16="http://schemas.microsoft.com/office/drawing/2014/main" id="{AF1A3D85-0F36-6DE8-5E8C-D60234A04E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F84B1E0-0CFF-B05D-8AF7-3ED841EAA3B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579F6572-BA7F-D584-95C7-2B44324DAC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952" y="116069"/>
            <a:ext cx="2305141" cy="1076343"/>
          </a:xfrm>
          <a:prstGeom prst="rect">
            <a:avLst/>
          </a:prstGeom>
        </p:spPr>
      </p:pic>
      <p:sp>
        <p:nvSpPr>
          <p:cNvPr id="10" name="Rectangle 9">
            <a:extLst>
              <a:ext uri="{FF2B5EF4-FFF2-40B4-BE49-F238E27FC236}">
                <a16:creationId xmlns:a16="http://schemas.microsoft.com/office/drawing/2014/main" id="{E3D8A3CE-CFA7-45CC-1EDE-6ADC1080C941}"/>
              </a:ext>
            </a:extLst>
          </p:cNvPr>
          <p:cNvSpPr/>
          <p:nvPr/>
        </p:nvSpPr>
        <p:spPr>
          <a:xfrm>
            <a:off x="2638287" y="200955"/>
            <a:ext cx="8126172" cy="93586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800" b="1" dirty="0">
                <a:solidFill>
                  <a:schemeClr val="bg1"/>
                </a:solidFill>
                <a:latin typeface="Alexandria" charset="0"/>
                <a:cs typeface="+mj-cs"/>
              </a:rPr>
              <a:t>محتويات المحاضرة الثالثة</a:t>
            </a:r>
            <a:endParaRPr lang="ar-SA" sz="28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4EBD9BB1-DD1B-C239-665B-9EA4E487BBB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0982653" y="116069"/>
            <a:ext cx="1094395" cy="1076343"/>
          </a:xfrm>
          <a:prstGeom prst="rect">
            <a:avLst/>
          </a:prstGeom>
        </p:spPr>
      </p:pic>
      <p:pic>
        <p:nvPicPr>
          <p:cNvPr id="7" name="Picture 6">
            <a:extLst>
              <a:ext uri="{FF2B5EF4-FFF2-40B4-BE49-F238E27FC236}">
                <a16:creationId xmlns:a16="http://schemas.microsoft.com/office/drawing/2014/main" id="{A5D3B22B-6612-B271-7A07-77B71BC4F5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1193" y="1944409"/>
            <a:ext cx="3585410" cy="4087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EBD190A8-A276-EE5D-D852-A65AF8D6518B}"/>
              </a:ext>
            </a:extLst>
          </p:cNvPr>
          <p:cNvSpPr txBox="1"/>
          <p:nvPr/>
        </p:nvSpPr>
        <p:spPr>
          <a:xfrm>
            <a:off x="4087600" y="1362184"/>
            <a:ext cx="7783207" cy="5575309"/>
          </a:xfrm>
          <a:prstGeom prst="rect">
            <a:avLst/>
          </a:prstGeom>
          <a:noFill/>
        </p:spPr>
        <p:txBody>
          <a:bodyPr wrap="square">
            <a:spAutoFit/>
          </a:bodyPr>
          <a:lstStyle/>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ما المقصود برحلة العميل الرقمية وكيف تبدأ</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لماذا يجب فهم رحلة العميل </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الفرق بين رحلة العميل ومسار المبيعات</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مراحل رحلة العميل الرقمية </a:t>
            </a:r>
          </a:p>
          <a:p>
            <a:pPr algn="r" rtl="1">
              <a:lnSpc>
                <a:spcPct val="150000"/>
              </a:lnSpc>
            </a:pPr>
            <a:r>
              <a:rPr lang="ar-EG" sz="2000" b="1" dirty="0">
                <a:solidFill>
                  <a:schemeClr val="accent5">
                    <a:lumMod val="50000"/>
                  </a:schemeClr>
                </a:solidFill>
              </a:rPr>
              <a:t>( مرحلة الوعي- مرحلة الاهتمام- مرحلة المقارنة- مرحلة إتخاذ القرار- مرحلة الشراء – مرحلة تجربة ما بعد الشراء – مرحلة الولاء والعودة) </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خريطة نقاط التواصل وأين يتقاطع العميل معنا؟</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هندسة المحتوى واعادة الاستهداف الذكي</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توظيف الواتساب كقناة مبيعات متكاملة </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قياس الأداء </a:t>
            </a:r>
            <a:r>
              <a:rPr lang="en-US" sz="2000" b="1" dirty="0">
                <a:solidFill>
                  <a:schemeClr val="accent5">
                    <a:lumMod val="50000"/>
                  </a:schemeClr>
                </a:solidFill>
                <a:latin typeface="Times New Roman" panose="02020603050405020304" pitchFamily="18" charset="0"/>
                <a:cs typeface="Times New Roman" panose="02020603050405020304" pitchFamily="18" charset="0"/>
              </a:rPr>
              <a:t>KPIs</a:t>
            </a:r>
            <a:r>
              <a:rPr lang="en-US" sz="2000" b="1" dirty="0">
                <a:solidFill>
                  <a:schemeClr val="accent5">
                    <a:lumMod val="50000"/>
                  </a:schemeClr>
                </a:solidFill>
              </a:rPr>
              <a:t>  </a:t>
            </a:r>
            <a:r>
              <a:rPr lang="ar-EG" sz="2000" b="1" dirty="0">
                <a:solidFill>
                  <a:schemeClr val="accent5">
                    <a:lumMod val="50000"/>
                  </a:schemeClr>
                </a:solidFill>
              </a:rPr>
              <a:t>ونظام إدارة العملاء </a:t>
            </a:r>
            <a:r>
              <a:rPr lang="en-US" sz="2000" b="1" dirty="0">
                <a:solidFill>
                  <a:schemeClr val="accent5">
                    <a:lumMod val="50000"/>
                  </a:schemeClr>
                </a:solidFill>
                <a:latin typeface="Times New Roman" panose="02020603050405020304" pitchFamily="18" charset="0"/>
                <a:cs typeface="Times New Roman" panose="02020603050405020304" pitchFamily="18" charset="0"/>
              </a:rPr>
              <a:t>CRM</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أخطاء قاتلة تُهدر الميزانية وتُفقدك العملاء</a:t>
            </a:r>
          </a:p>
          <a:p>
            <a:pPr marL="342900" indent="-342900" algn="r" rtl="1">
              <a:lnSpc>
                <a:spcPct val="150000"/>
              </a:lnSpc>
              <a:buFont typeface="Wingdings" panose="05000000000000000000" pitchFamily="2" charset="2"/>
              <a:buChar char="§"/>
            </a:pPr>
            <a:r>
              <a:rPr lang="ar-EG" sz="2000" b="1" dirty="0">
                <a:solidFill>
                  <a:schemeClr val="accent5">
                    <a:lumMod val="50000"/>
                  </a:schemeClr>
                </a:solidFill>
              </a:rPr>
              <a:t>نموذج تطبيقي متكامل (قصة رحلة عميل)</a:t>
            </a:r>
          </a:p>
        </p:txBody>
      </p:sp>
    </p:spTree>
    <p:extLst>
      <p:ext uri="{BB962C8B-B14F-4D97-AF65-F5344CB8AC3E}">
        <p14:creationId xmlns:p14="http://schemas.microsoft.com/office/powerpoint/2010/main" val="181922792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DF9A8-A01F-8CC3-76F6-4D3A2A775E2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4FAF375-270F-6997-A6AA-E72B84D6C449}"/>
              </a:ext>
            </a:extLst>
          </p:cNvPr>
          <p:cNvPicPr>
            <a:picLocks noChangeAspect="1"/>
          </p:cNvPicPr>
          <p:nvPr/>
        </p:nvPicPr>
        <p:blipFill>
          <a:blip r:embed="rId3"/>
          <a:stretch>
            <a:fillRect/>
          </a:stretch>
        </p:blipFill>
        <p:spPr>
          <a:xfrm>
            <a:off x="0" y="18288"/>
            <a:ext cx="12192000" cy="6821424"/>
          </a:xfrm>
          <a:prstGeom prst="rect">
            <a:avLst/>
          </a:prstGeom>
        </p:spPr>
      </p:pic>
      <p:sp>
        <p:nvSpPr>
          <p:cNvPr id="2" name="Right Triangle 1">
            <a:extLst>
              <a:ext uri="{FF2B5EF4-FFF2-40B4-BE49-F238E27FC236}">
                <a16:creationId xmlns:a16="http://schemas.microsoft.com/office/drawing/2014/main" id="{9F8FF323-3D89-759B-592A-D99906989A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A44D12D-4ED5-67AC-0795-AF60AA9BDD5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9" name="Picture 8">
            <a:extLst>
              <a:ext uri="{FF2B5EF4-FFF2-40B4-BE49-F238E27FC236}">
                <a16:creationId xmlns:a16="http://schemas.microsoft.com/office/drawing/2014/main" id="{B0CCBE0B-44DB-C371-042D-027BF64EE946}"/>
              </a:ext>
            </a:extLst>
          </p:cNvPr>
          <p:cNvPicPr>
            <a:picLocks noChangeAspect="1"/>
          </p:cNvPicPr>
          <p:nvPr/>
        </p:nvPicPr>
        <p:blipFill>
          <a:blip r:embed="rId4"/>
          <a:stretch>
            <a:fillRect/>
          </a:stretch>
        </p:blipFill>
        <p:spPr>
          <a:xfrm>
            <a:off x="18307" y="18288"/>
            <a:ext cx="12173693" cy="6821424"/>
          </a:xfrm>
          <a:prstGeom prst="rect">
            <a:avLst/>
          </a:prstGeom>
        </p:spPr>
      </p:pic>
      <p:pic>
        <p:nvPicPr>
          <p:cNvPr id="6" name="Graphic 21">
            <a:extLst>
              <a:ext uri="{FF2B5EF4-FFF2-40B4-BE49-F238E27FC236}">
                <a16:creationId xmlns:a16="http://schemas.microsoft.com/office/drawing/2014/main" id="{78373663-DB6C-A469-B610-218ACC10E4D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86334" y="-176691"/>
            <a:ext cx="2305141" cy="1076343"/>
          </a:xfrm>
          <a:prstGeom prst="rect">
            <a:avLst/>
          </a:prstGeom>
        </p:spPr>
      </p:pic>
    </p:spTree>
    <p:extLst>
      <p:ext uri="{BB962C8B-B14F-4D97-AF65-F5344CB8AC3E}">
        <p14:creationId xmlns:p14="http://schemas.microsoft.com/office/powerpoint/2010/main" val="160835257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DC0A84E-B180-B041-2D43-F6F75E070B1E}"/>
              </a:ext>
            </a:extLst>
          </p:cNvPr>
          <p:cNvPicPr>
            <a:picLocks noChangeAspect="1"/>
          </p:cNvPicPr>
          <p:nvPr/>
        </p:nvPicPr>
        <p:blipFill>
          <a:blip r:embed="rId2"/>
          <a:stretch>
            <a:fillRect/>
          </a:stretch>
        </p:blipFill>
        <p:spPr>
          <a:xfrm>
            <a:off x="0" y="18288"/>
            <a:ext cx="12192000" cy="6821424"/>
          </a:xfrm>
          <a:prstGeom prst="rect">
            <a:avLst/>
          </a:prstGeom>
        </p:spPr>
      </p:pic>
      <p:sp>
        <p:nvSpPr>
          <p:cNvPr id="29" name="Rectangle 28"/>
          <p:cNvSpPr/>
          <p:nvPr/>
        </p:nvSpPr>
        <p:spPr>
          <a:xfrm>
            <a:off x="2305141" y="574565"/>
            <a:ext cx="977698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0869"/>
            <a:ext cx="2305141" cy="1076343"/>
          </a:xfrm>
          <a:prstGeom prst="rect">
            <a:avLst/>
          </a:prstGeom>
        </p:spPr>
      </p:pic>
      <p:sp>
        <p:nvSpPr>
          <p:cNvPr id="11" name="Rectangle 10">
            <a:extLst>
              <a:ext uri="{FF2B5EF4-FFF2-40B4-BE49-F238E27FC236}">
                <a16:creationId xmlns:a16="http://schemas.microsoft.com/office/drawing/2014/main" id="{8D3C9262-B8DE-5586-C0FD-FC6E040AF61E}"/>
              </a:ext>
            </a:extLst>
          </p:cNvPr>
          <p:cNvSpPr/>
          <p:nvPr/>
        </p:nvSpPr>
        <p:spPr>
          <a:xfrm>
            <a:off x="2305140" y="669445"/>
            <a:ext cx="9776990" cy="936307"/>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D54942E-6282-83D6-770E-9829C51272E5}"/>
              </a:ext>
            </a:extLst>
          </p:cNvPr>
          <p:cNvSpPr txBox="1"/>
          <p:nvPr/>
        </p:nvSpPr>
        <p:spPr>
          <a:xfrm>
            <a:off x="0" y="1581751"/>
            <a:ext cx="12191999" cy="5019131"/>
          </a:xfrm>
          <a:prstGeom prst="rect">
            <a:avLst/>
          </a:prstGeom>
          <a:noFill/>
        </p:spPr>
        <p:txBody>
          <a:bodyPr wrap="square">
            <a:spAutoFit/>
          </a:bodyPr>
          <a:lstStyle/>
          <a:p>
            <a:pPr algn="justLow" rtl="1">
              <a:lnSpc>
                <a:spcPct val="150000"/>
              </a:lnSpc>
            </a:pPr>
            <a:r>
              <a:rPr lang="ar-EG" sz="2400" dirty="0">
                <a:solidFill>
                  <a:srgbClr val="002060"/>
                </a:solidFill>
                <a:cs typeface="+mj-cs"/>
              </a:rPr>
              <a:t>توضح رحلة العميل الرقمية المراحل التي يمر بها الشخص منذ لحظة معرفته بالمشروع وحتى الشراء والعودة مرة أخرى. وقد تبدأ الرحلة من إعلان أو نتيجة بحث أو منشور على منصات التواصل، ثم تتطور مع قراءة المحتوى ومقارنة الخدمات والتواصل مع الشركة.</a:t>
            </a:r>
          </a:p>
          <a:p>
            <a:pPr algn="justLow" rtl="1">
              <a:lnSpc>
                <a:spcPct val="150000"/>
              </a:lnSpc>
            </a:pPr>
            <a:r>
              <a:rPr lang="ar-EG" sz="2400" dirty="0">
                <a:solidFill>
                  <a:srgbClr val="002060"/>
                </a:solidFill>
                <a:cs typeface="+mj-cs"/>
              </a:rPr>
              <a:t>أيضا تساعدك رحلة العميل الرقمية على فهم الخطوات التي يمر بها الشخص منذ لحظة معرفته بمشروعك وحتى تحوله إلى عميل، ثم استمراره في التعامل معك بعد الشراء.</a:t>
            </a:r>
          </a:p>
          <a:p>
            <a:pPr algn="justLow" rtl="1">
              <a:lnSpc>
                <a:spcPct val="150000"/>
              </a:lnSpc>
            </a:pPr>
            <a:r>
              <a:rPr lang="ar-EG" sz="2400" dirty="0">
                <a:solidFill>
                  <a:srgbClr val="002060"/>
                </a:solidFill>
                <a:cs typeface="+mj-cs"/>
              </a:rPr>
              <a:t>فعندما تفهم هذه الرحلة، يصبح بإمكانك تقديم الرسالة المناسبة في الوقت المناسب. فالشخص الذي يسمع عن شركتك لأول مرة لا يحتاج إلى العرض نفسه الذي يحتاج إليه عميل قارن بينك وبين المنافسين وأصبح مستعدًا لاتخاذ القرار.</a:t>
            </a:r>
          </a:p>
          <a:p>
            <a:pPr algn="justLow" rtl="1">
              <a:lnSpc>
                <a:spcPct val="150000"/>
              </a:lnSpc>
            </a:pPr>
            <a:r>
              <a:rPr lang="ar-EG" sz="2400" dirty="0">
                <a:solidFill>
                  <a:srgbClr val="002060"/>
                </a:solidFill>
                <a:cs typeface="+mj-cs"/>
              </a:rPr>
              <a:t>لذا في هذه المحاضرة، نوضح مراحل رحلة العميل، وكيف يمكن ربط المحتوى والإعلانات والموقع وواتساب والمبيعات داخل مسار واضح يساعد على زيادة الطلبات وبناء علاقات طويلة مع العملاء.</a:t>
            </a:r>
            <a:endParaRPr lang="en-US" sz="2400" dirty="0">
              <a:solidFill>
                <a:srgbClr val="002060"/>
              </a:solidFill>
              <a:cs typeface="+mj-cs"/>
            </a:endParaRPr>
          </a:p>
        </p:txBody>
      </p:sp>
      <p:sp>
        <p:nvSpPr>
          <p:cNvPr id="10" name="Rectangle: Rounded Corners 9">
            <a:extLst>
              <a:ext uri="{FF2B5EF4-FFF2-40B4-BE49-F238E27FC236}">
                <a16:creationId xmlns:a16="http://schemas.microsoft.com/office/drawing/2014/main" id="{A1B46CCE-434C-4868-9AFC-8A72BF5013F9}"/>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99F2A-766A-F7D5-0FDF-295FE9140BBF}"/>
            </a:ext>
          </a:extLst>
        </p:cNvPr>
        <p:cNvGrpSpPr/>
        <p:nvPr/>
      </p:nvGrpSpPr>
      <p:grpSpPr>
        <a:xfrm>
          <a:off x="0" y="0"/>
          <a:ext cx="0" cy="0"/>
          <a:chOff x="0" y="0"/>
          <a:chExt cx="0" cy="0"/>
        </a:xfrm>
      </p:grpSpPr>
      <p:pic>
        <p:nvPicPr>
          <p:cNvPr id="19" name="Picture 18">
            <a:extLst>
              <a:ext uri="{FF2B5EF4-FFF2-40B4-BE49-F238E27FC236}">
                <a16:creationId xmlns:a16="http://schemas.microsoft.com/office/drawing/2014/main" id="{3E3590AE-CFB4-D8BF-017F-7541FE0C805F}"/>
              </a:ext>
            </a:extLst>
          </p:cNvPr>
          <p:cNvPicPr>
            <a:picLocks noChangeAspect="1"/>
          </p:cNvPicPr>
          <p:nvPr/>
        </p:nvPicPr>
        <p:blipFill>
          <a:blip r:embed="rId2"/>
          <a:stretch>
            <a:fillRect/>
          </a:stretch>
        </p:blipFill>
        <p:spPr>
          <a:xfrm>
            <a:off x="0" y="18288"/>
            <a:ext cx="12192000" cy="6821424"/>
          </a:xfrm>
          <a:prstGeom prst="rect">
            <a:avLst/>
          </a:prstGeom>
        </p:spPr>
      </p:pic>
      <p:sp>
        <p:nvSpPr>
          <p:cNvPr id="24" name="Rectangle 23">
            <a:extLst>
              <a:ext uri="{FF2B5EF4-FFF2-40B4-BE49-F238E27FC236}">
                <a16:creationId xmlns:a16="http://schemas.microsoft.com/office/drawing/2014/main" id="{B8BD010E-E23C-477D-0925-86151950C866}"/>
              </a:ext>
            </a:extLst>
          </p:cNvPr>
          <p:cNvSpPr/>
          <p:nvPr/>
        </p:nvSpPr>
        <p:spPr>
          <a:xfrm>
            <a:off x="2402541" y="562947"/>
            <a:ext cx="97894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C1B7F1C-3963-C605-0097-4D7E636BEA16}"/>
              </a:ext>
            </a:extLst>
          </p:cNvPr>
          <p:cNvSpPr/>
          <p:nvPr/>
        </p:nvSpPr>
        <p:spPr>
          <a:xfrm>
            <a:off x="2286000" y="658382"/>
            <a:ext cx="9789459" cy="887497"/>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ما المقصود برحلة </a:t>
            </a:r>
            <a:r>
              <a:rPr lang="ar-EG" sz="2800" b="1" dirty="0">
                <a:solidFill>
                  <a:schemeClr val="bg1"/>
                </a:solidFill>
                <a:latin typeface="Times New Roman" panose="02020603050405020304" pitchFamily="18" charset="0"/>
                <a:cs typeface="Times New Roman" panose="02020603050405020304" pitchFamily="18" charset="0"/>
              </a:rPr>
              <a:t>(</a:t>
            </a:r>
            <a:r>
              <a:rPr lang="ar-SA" sz="2800" b="1" dirty="0">
                <a:solidFill>
                  <a:schemeClr val="bg1"/>
                </a:solidFill>
                <a:latin typeface="Times New Roman" panose="02020603050405020304" pitchFamily="18" charset="0"/>
                <a:cs typeface="Times New Roman" panose="02020603050405020304" pitchFamily="18" charset="0"/>
              </a:rPr>
              <a:t>العميل الرقمية</a:t>
            </a:r>
            <a:r>
              <a:rPr lang="ar-EG" sz="2800" b="1" dirty="0">
                <a:solidFill>
                  <a:schemeClr val="bg1"/>
                </a:solidFill>
                <a:latin typeface="Times New Roman" panose="02020603050405020304" pitchFamily="18" charset="0"/>
                <a:cs typeface="Times New Roman" panose="02020603050405020304" pitchFamily="18" charset="0"/>
              </a:rPr>
              <a:t>)</a:t>
            </a:r>
            <a:r>
              <a:rPr lang="ar-SA" sz="2800" b="1" dirty="0">
                <a:solidFill>
                  <a:schemeClr val="bg1"/>
                </a:solidFill>
                <a:latin typeface="Times New Roman" panose="02020603050405020304" pitchFamily="18" charset="0"/>
                <a:cs typeface="Times New Roman" panose="02020603050405020304" pitchFamily="18" charset="0"/>
              </a:rPr>
              <a:t> وكيف تبدأ؟</a:t>
            </a:r>
          </a:p>
        </p:txBody>
      </p:sp>
      <p:pic>
        <p:nvPicPr>
          <p:cNvPr id="17" name="Graphic 21">
            <a:extLst>
              <a:ext uri="{FF2B5EF4-FFF2-40B4-BE49-F238E27FC236}">
                <a16:creationId xmlns:a16="http://schemas.microsoft.com/office/drawing/2014/main" id="{CCE0B3B5-B1C4-920F-F719-CA26003811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3" name="Rectangle: Rounded Corners 2">
            <a:extLst>
              <a:ext uri="{FF2B5EF4-FFF2-40B4-BE49-F238E27FC236}">
                <a16:creationId xmlns:a16="http://schemas.microsoft.com/office/drawing/2014/main" id="{016529C6-45FA-32C3-85DD-1B2B461A428F}"/>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2C7DF8-5C85-2EF8-1802-C7A685897D61}"/>
              </a:ext>
            </a:extLst>
          </p:cNvPr>
          <p:cNvSpPr txBox="1"/>
          <p:nvPr/>
        </p:nvSpPr>
        <p:spPr>
          <a:xfrm>
            <a:off x="4896465" y="1669583"/>
            <a:ext cx="7099612" cy="5656164"/>
          </a:xfrm>
          <a:prstGeom prst="rect">
            <a:avLst/>
          </a:prstGeom>
          <a:noFill/>
        </p:spPr>
        <p:txBody>
          <a:bodyPr wrap="square">
            <a:spAutoFit/>
          </a:bodyPr>
          <a:lstStyle/>
          <a:p>
            <a:pPr algn="justLow" rtl="1">
              <a:lnSpc>
                <a:spcPct val="150000"/>
              </a:lnSpc>
            </a:pPr>
            <a:r>
              <a:rPr lang="ar-EG" sz="2000" dirty="0">
                <a:solidFill>
                  <a:srgbClr val="002060"/>
                </a:solidFill>
                <a:cs typeface="+mj-cs"/>
              </a:rPr>
              <a:t>رحلة العميل الرقمية هي مجموعة المراحل والتفاعلات التي يمر بها الشخص أثناء تعرفه على العلامة التجارية، وبحثه عن الحل، ومقارنته بين الخيارات، واتخاذه قرار الشراء، ثم تقييم تجربته بعد ذلك....</a:t>
            </a:r>
            <a:r>
              <a:rPr lang="ar-EG" sz="2000" b="1" dirty="0">
                <a:solidFill>
                  <a:srgbClr val="C00000"/>
                </a:solidFill>
                <a:cs typeface="+mj-cs"/>
              </a:rPr>
              <a:t>قد تبدأ الرحلة من:</a:t>
            </a:r>
          </a:p>
          <a:p>
            <a:pPr algn="justLow" rtl="1">
              <a:lnSpc>
                <a:spcPct val="150000"/>
              </a:lnSpc>
            </a:pPr>
            <a:r>
              <a:rPr lang="ar-EG" sz="2000" u="sng" dirty="0">
                <a:solidFill>
                  <a:srgbClr val="002060"/>
                </a:solidFill>
                <a:cs typeface="+mj-cs"/>
              </a:rPr>
              <a:t>نتيجة في محرك البحث - إعلان ممول- فيديو على تيك توك- منشور على إنستغرام- توصية من عميل سابق- تقييم في خرائط جوجل - رسالة واتساب- مقال داخل المدونة- زيارة مباشرة للموقع- بريد إلكتروني- إعادة استهداف إعلانية.</a:t>
            </a:r>
          </a:p>
          <a:p>
            <a:pPr algn="justLow" rtl="1">
              <a:lnSpc>
                <a:spcPct val="150000"/>
              </a:lnSpc>
            </a:pPr>
            <a:r>
              <a:rPr lang="ar-EG" sz="2000" dirty="0">
                <a:solidFill>
                  <a:srgbClr val="002060"/>
                </a:solidFill>
                <a:cs typeface="+mj-cs"/>
              </a:rPr>
              <a:t>ولا تسير الرحلة دائمًا في خط مستقيم. فقد يشاهد المستخدم الإعلان، ثم يغادر، وبعد أسبوع يبحث عن اسم الشركة، ثم يقرأ التقييمات، ويتواصل، لكنه لا يتعاقد إلا بعد متابعة جديدة.</a:t>
            </a:r>
          </a:p>
          <a:p>
            <a:pPr algn="justLow" rtl="1">
              <a:lnSpc>
                <a:spcPct val="150000"/>
              </a:lnSpc>
            </a:pPr>
            <a:r>
              <a:rPr lang="ar-EG" sz="2000" dirty="0">
                <a:solidFill>
                  <a:srgbClr val="002060"/>
                </a:solidFill>
                <a:cs typeface="+mj-cs"/>
              </a:rPr>
              <a:t>لذلك، يجب ألا تُقاس الرحلة بالنقرة الأخيرة فقط، بل بجميع نقاط التواصل التي ساعدت العميل على اتخاذ القرار.</a:t>
            </a:r>
          </a:p>
          <a:p>
            <a:pPr algn="justLow" rtl="1">
              <a:lnSpc>
                <a:spcPct val="150000"/>
              </a:lnSpc>
            </a:pPr>
            <a:endParaRPr lang="ar-EG" sz="2400" dirty="0">
              <a:solidFill>
                <a:srgbClr val="002060"/>
              </a:solidFill>
            </a:endParaRPr>
          </a:p>
        </p:txBody>
      </p:sp>
      <p:pic>
        <p:nvPicPr>
          <p:cNvPr id="8" name="Picture 7">
            <a:extLst>
              <a:ext uri="{FF2B5EF4-FFF2-40B4-BE49-F238E27FC236}">
                <a16:creationId xmlns:a16="http://schemas.microsoft.com/office/drawing/2014/main" id="{871FB067-EABD-4DFA-A33F-96D31EAB7DFC}"/>
              </a:ext>
            </a:extLst>
          </p:cNvPr>
          <p:cNvPicPr>
            <a:picLocks noChangeAspect="1"/>
          </p:cNvPicPr>
          <p:nvPr/>
        </p:nvPicPr>
        <p:blipFill>
          <a:blip r:embed="rId4"/>
          <a:stretch>
            <a:fillRect/>
          </a:stretch>
        </p:blipFill>
        <p:spPr>
          <a:xfrm>
            <a:off x="0" y="1630141"/>
            <a:ext cx="4896465" cy="5080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7803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C6B10-8940-5625-E02E-700D7F49E7B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A9C7F5A-1D34-F25B-918B-67E8726B83BD}"/>
              </a:ext>
            </a:extLst>
          </p:cNvPr>
          <p:cNvPicPr>
            <a:picLocks noChangeAspect="1"/>
          </p:cNvPicPr>
          <p:nvPr/>
        </p:nvPicPr>
        <p:blipFill>
          <a:blip r:embed="rId3">
            <a:alphaModFix amt="35000"/>
          </a:blip>
          <a:stretch>
            <a:fillRect/>
          </a:stretch>
        </p:blipFill>
        <p:spPr>
          <a:xfrm>
            <a:off x="0" y="-63796"/>
            <a:ext cx="12192000" cy="6985591"/>
          </a:xfrm>
          <a:prstGeom prst="rect">
            <a:avLst/>
          </a:prstGeom>
        </p:spPr>
      </p:pic>
      <p:pic>
        <p:nvPicPr>
          <p:cNvPr id="6" name="Graphic 21">
            <a:extLst>
              <a:ext uri="{FF2B5EF4-FFF2-40B4-BE49-F238E27FC236}">
                <a16:creationId xmlns:a16="http://schemas.microsoft.com/office/drawing/2014/main" id="{337F235F-A855-32D0-AA39-C344F82659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pic>
        <p:nvPicPr>
          <p:cNvPr id="8" name="Picture 7">
            <a:extLst>
              <a:ext uri="{FF2B5EF4-FFF2-40B4-BE49-F238E27FC236}">
                <a16:creationId xmlns:a16="http://schemas.microsoft.com/office/drawing/2014/main" id="{DBFC7B77-EC34-F196-209A-0A3AF8C667C2}"/>
              </a:ext>
            </a:extLst>
          </p:cNvPr>
          <p:cNvPicPr>
            <a:picLocks noChangeAspect="1"/>
          </p:cNvPicPr>
          <p:nvPr/>
        </p:nvPicPr>
        <p:blipFill>
          <a:blip r:embed="rId5"/>
          <a:stretch>
            <a:fillRect/>
          </a:stretch>
        </p:blipFill>
        <p:spPr>
          <a:xfrm>
            <a:off x="2535099" y="764969"/>
            <a:ext cx="9656901" cy="978169"/>
          </a:xfrm>
          <a:prstGeom prst="rect">
            <a:avLst/>
          </a:prstGeom>
        </p:spPr>
      </p:pic>
      <p:sp>
        <p:nvSpPr>
          <p:cNvPr id="12" name="Rectangle 11">
            <a:extLst>
              <a:ext uri="{FF2B5EF4-FFF2-40B4-BE49-F238E27FC236}">
                <a16:creationId xmlns:a16="http://schemas.microsoft.com/office/drawing/2014/main" id="{B2B376B5-FFB3-7377-6872-5619B5C97982}"/>
              </a:ext>
            </a:extLst>
          </p:cNvPr>
          <p:cNvSpPr/>
          <p:nvPr/>
        </p:nvSpPr>
        <p:spPr>
          <a:xfrm>
            <a:off x="2668711" y="671787"/>
            <a:ext cx="93896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688625CD-DC87-B918-15C8-5CDDBD11BF23}"/>
              </a:ext>
            </a:extLst>
          </p:cNvPr>
          <p:cNvSpPr/>
          <p:nvPr/>
        </p:nvSpPr>
        <p:spPr>
          <a:xfrm>
            <a:off x="4871290" y="279727"/>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01D6119-916E-8C68-918A-040B9384B2CA}"/>
              </a:ext>
            </a:extLst>
          </p:cNvPr>
          <p:cNvSpPr txBox="1"/>
          <p:nvPr/>
        </p:nvSpPr>
        <p:spPr>
          <a:xfrm>
            <a:off x="3196714" y="1023221"/>
            <a:ext cx="6216444" cy="461665"/>
          </a:xfrm>
          <a:prstGeom prst="rect">
            <a:avLst/>
          </a:prstGeom>
          <a:noFill/>
        </p:spPr>
        <p:txBody>
          <a:bodyPr wrap="square">
            <a:spAutoFit/>
          </a:bodyPr>
          <a:lstStyle/>
          <a:p>
            <a:pPr algn="r" rtl="1"/>
            <a:r>
              <a:rPr lang="ar-EG" sz="2400" b="1" dirty="0">
                <a:solidFill>
                  <a:schemeClr val="bg1"/>
                </a:solidFill>
              </a:rPr>
              <a:t>لماذا يجب فهم رحلة العميل؟</a:t>
            </a:r>
            <a:endParaRPr lang="en-US" sz="2400" b="1" dirty="0">
              <a:solidFill>
                <a:schemeClr val="bg1"/>
              </a:solidFill>
            </a:endParaRPr>
          </a:p>
        </p:txBody>
      </p:sp>
      <p:sp>
        <p:nvSpPr>
          <p:cNvPr id="13" name="TextBox 12">
            <a:extLst>
              <a:ext uri="{FF2B5EF4-FFF2-40B4-BE49-F238E27FC236}">
                <a16:creationId xmlns:a16="http://schemas.microsoft.com/office/drawing/2014/main" id="{22D18597-568B-5E66-822B-CE387714D8BA}"/>
              </a:ext>
            </a:extLst>
          </p:cNvPr>
          <p:cNvSpPr txBox="1"/>
          <p:nvPr/>
        </p:nvSpPr>
        <p:spPr>
          <a:xfrm>
            <a:off x="265470" y="1743138"/>
            <a:ext cx="11724021" cy="5078313"/>
          </a:xfrm>
          <a:prstGeom prst="rect">
            <a:avLst/>
          </a:prstGeom>
          <a:noFill/>
        </p:spPr>
        <p:txBody>
          <a:bodyPr wrap="square">
            <a:spAutoFit/>
          </a:bodyPr>
          <a:lstStyle/>
          <a:p>
            <a:pPr algn="r" rtl="1">
              <a:lnSpc>
                <a:spcPct val="150000"/>
              </a:lnSpc>
            </a:pPr>
            <a:r>
              <a:rPr lang="ar-EG" sz="2400" dirty="0">
                <a:solidFill>
                  <a:schemeClr val="accent1">
                    <a:lumMod val="50000"/>
                  </a:schemeClr>
                </a:solidFill>
                <a:cs typeface="+mj-cs"/>
              </a:rPr>
              <a:t>عندما لا تكون رحلة العميل واضحة، تنفذ الشركة أنشطة تسويقية منفصلة دون معرفة دور كل نشاط.</a:t>
            </a:r>
          </a:p>
          <a:p>
            <a:pPr algn="r" rtl="1"/>
            <a:r>
              <a:rPr lang="ar-EG" sz="2400" dirty="0">
                <a:solidFill>
                  <a:schemeClr val="accent1">
                    <a:lumMod val="50000"/>
                  </a:schemeClr>
                </a:solidFill>
                <a:cs typeface="+mj-cs"/>
              </a:rPr>
              <a:t>قد تنشر المحتوى، وتشغّل الإعلانات، وتكتب المقالات، وترد على واتساب، لكن لا يوجد ترابط بين هذه العناصر. </a:t>
            </a:r>
          </a:p>
          <a:p>
            <a:pPr algn="r" rtl="1"/>
            <a:r>
              <a:rPr lang="ar-EG" sz="2400" b="1" dirty="0">
                <a:solidFill>
                  <a:srgbClr val="C00000"/>
                </a:solidFill>
                <a:cs typeface="+mj-cs"/>
              </a:rPr>
              <a:t>أما عند فهم الرحلة، يمكنك معرفة:</a:t>
            </a:r>
          </a:p>
          <a:p>
            <a:pPr algn="r" rtl="1"/>
            <a:endParaRPr lang="ar-EG" sz="2000" dirty="0">
              <a:solidFill>
                <a:schemeClr val="accent1">
                  <a:lumMod val="50000"/>
                </a:schemeClr>
              </a:solidFill>
              <a:cs typeface="+mj-cs"/>
            </a:endParaRPr>
          </a:p>
          <a:p>
            <a:pPr marL="342900" indent="-342900" algn="r" rtl="1">
              <a:buFont typeface="Wingdings" panose="05000000000000000000" pitchFamily="2" charset="2"/>
              <a:buChar char="q"/>
            </a:pPr>
            <a:r>
              <a:rPr lang="ar-EG" sz="2400" dirty="0">
                <a:solidFill>
                  <a:schemeClr val="accent1">
                    <a:lumMod val="50000"/>
                  </a:schemeClr>
                </a:solidFill>
                <a:cs typeface="+mj-cs"/>
              </a:rPr>
              <a:t>كيف يتعرف العميل على المنتج؟</a:t>
            </a:r>
          </a:p>
          <a:p>
            <a:pPr marL="342900" indent="-342900" algn="r" rtl="1">
              <a:buFont typeface="Wingdings" panose="05000000000000000000" pitchFamily="2" charset="2"/>
              <a:buChar char="q"/>
            </a:pPr>
            <a:r>
              <a:rPr lang="ar-EG" sz="2400" dirty="0">
                <a:solidFill>
                  <a:schemeClr val="accent1">
                    <a:lumMod val="50000"/>
                  </a:schemeClr>
                </a:solidFill>
                <a:cs typeface="+mj-cs"/>
              </a:rPr>
              <a:t>ما الأسئلة التي يطرحها في كل مرحلة؟</a:t>
            </a:r>
          </a:p>
          <a:p>
            <a:pPr marL="342900" indent="-342900" algn="r" rtl="1">
              <a:buFont typeface="Wingdings" panose="05000000000000000000" pitchFamily="2" charset="2"/>
              <a:buChar char="q"/>
            </a:pPr>
            <a:r>
              <a:rPr lang="ar-EG" sz="2400" dirty="0">
                <a:solidFill>
                  <a:schemeClr val="accent1">
                    <a:lumMod val="50000"/>
                  </a:schemeClr>
                </a:solidFill>
                <a:cs typeface="+mj-cs"/>
              </a:rPr>
              <a:t>ما الذي يجعله ينتقل إلى الخطوة التالية؟</a:t>
            </a:r>
          </a:p>
          <a:p>
            <a:pPr marL="342900" indent="-342900" algn="r" rtl="1">
              <a:buFont typeface="Wingdings" panose="05000000000000000000" pitchFamily="2" charset="2"/>
              <a:buChar char="q"/>
            </a:pPr>
            <a:r>
              <a:rPr lang="ar-EG" sz="2400" dirty="0">
                <a:solidFill>
                  <a:schemeClr val="accent1">
                    <a:lumMod val="50000"/>
                  </a:schemeClr>
                </a:solidFill>
                <a:cs typeface="+mj-cs"/>
              </a:rPr>
              <a:t>أين يشعر بالتردد؟</a:t>
            </a:r>
          </a:p>
          <a:p>
            <a:pPr marL="342900" indent="-342900" algn="r" rtl="1">
              <a:buFont typeface="Wingdings" panose="05000000000000000000" pitchFamily="2" charset="2"/>
              <a:buChar char="q"/>
            </a:pPr>
            <a:r>
              <a:rPr lang="ar-EG" sz="2400" dirty="0">
                <a:solidFill>
                  <a:schemeClr val="accent1">
                    <a:lumMod val="50000"/>
                  </a:schemeClr>
                </a:solidFill>
                <a:cs typeface="+mj-cs"/>
              </a:rPr>
              <a:t>لماذا يغادر الموقع؟</a:t>
            </a:r>
          </a:p>
          <a:p>
            <a:pPr marL="342900" indent="-342900" algn="r" rtl="1">
              <a:buFont typeface="Wingdings" panose="05000000000000000000" pitchFamily="2" charset="2"/>
              <a:buChar char="q"/>
            </a:pPr>
            <a:r>
              <a:rPr lang="ar-EG" sz="2400" dirty="0">
                <a:solidFill>
                  <a:schemeClr val="accent1">
                    <a:lumMod val="50000"/>
                  </a:schemeClr>
                </a:solidFill>
                <a:cs typeface="+mj-cs"/>
              </a:rPr>
              <a:t>لماذا لا يرد بعد استلام العرض؟</a:t>
            </a:r>
          </a:p>
          <a:p>
            <a:pPr marL="342900" indent="-342900" algn="r" rtl="1">
              <a:buFont typeface="Wingdings" panose="05000000000000000000" pitchFamily="2" charset="2"/>
              <a:buChar char="q"/>
            </a:pPr>
            <a:r>
              <a:rPr lang="ar-EG" sz="2400" dirty="0">
                <a:solidFill>
                  <a:schemeClr val="accent1">
                    <a:lumMod val="50000"/>
                  </a:schemeClr>
                </a:solidFill>
                <a:cs typeface="+mj-cs"/>
              </a:rPr>
              <a:t>ما الذي يدفعه للعودة؟</a:t>
            </a:r>
          </a:p>
          <a:p>
            <a:pPr marL="342900" indent="-342900" algn="r" rtl="1">
              <a:buFont typeface="Wingdings" panose="05000000000000000000" pitchFamily="2" charset="2"/>
              <a:buChar char="q"/>
            </a:pPr>
            <a:r>
              <a:rPr lang="ar-EG" sz="2400" dirty="0">
                <a:solidFill>
                  <a:schemeClr val="accent1">
                    <a:lumMod val="50000"/>
                  </a:schemeClr>
                </a:solidFill>
                <a:cs typeface="+mj-cs"/>
              </a:rPr>
              <a:t>كيف يتحول إلى عميل متكرر؟</a:t>
            </a:r>
          </a:p>
          <a:p>
            <a:pPr algn="r" rtl="1"/>
            <a:r>
              <a:rPr lang="ar-EG" sz="2400" dirty="0">
                <a:solidFill>
                  <a:schemeClr val="accent1">
                    <a:lumMod val="50000"/>
                  </a:schemeClr>
                </a:solidFill>
                <a:cs typeface="+mj-cs"/>
              </a:rPr>
              <a:t>                                     </a:t>
            </a:r>
            <a:r>
              <a:rPr lang="ar-EG" sz="2400" dirty="0">
                <a:solidFill>
                  <a:srgbClr val="C00000"/>
                </a:solidFill>
                <a:cs typeface="+mj-cs"/>
              </a:rPr>
              <a:t>وبالتالي، تستطيع تحسين كل نقطة بدل التركيز على الإعلان وحده</a:t>
            </a:r>
            <a:r>
              <a:rPr lang="ar-EG" sz="2400" dirty="0">
                <a:solidFill>
                  <a:schemeClr val="accent1">
                    <a:lumMod val="50000"/>
                  </a:schemeClr>
                </a:solidFill>
                <a:cs typeface="+mj-cs"/>
              </a:rPr>
              <a:t>.</a:t>
            </a:r>
          </a:p>
        </p:txBody>
      </p:sp>
      <p:pic>
        <p:nvPicPr>
          <p:cNvPr id="17" name="Picture 16">
            <a:extLst>
              <a:ext uri="{FF2B5EF4-FFF2-40B4-BE49-F238E27FC236}">
                <a16:creationId xmlns:a16="http://schemas.microsoft.com/office/drawing/2014/main" id="{C6045C67-5B08-1978-E96B-B23A3E2F7AA7}"/>
              </a:ext>
            </a:extLst>
          </p:cNvPr>
          <p:cNvPicPr>
            <a:picLocks noChangeAspect="1"/>
          </p:cNvPicPr>
          <p:nvPr/>
        </p:nvPicPr>
        <p:blipFill>
          <a:blip r:embed="rId6"/>
          <a:stretch>
            <a:fillRect/>
          </a:stretch>
        </p:blipFill>
        <p:spPr>
          <a:xfrm>
            <a:off x="358392" y="2757213"/>
            <a:ext cx="4887863" cy="3335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5031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B287A-CFE6-6DEB-278E-DB6960D80379}"/>
            </a:ext>
          </a:extLst>
        </p:cNvPr>
        <p:cNvGrpSpPr/>
        <p:nvPr/>
      </p:nvGrpSpPr>
      <p:grpSpPr>
        <a:xfrm>
          <a:off x="0" y="0"/>
          <a:ext cx="0" cy="0"/>
          <a:chOff x="0" y="0"/>
          <a:chExt cx="0" cy="0"/>
        </a:xfrm>
      </p:grpSpPr>
      <p:pic>
        <p:nvPicPr>
          <p:cNvPr id="20" name="Picture 19">
            <a:extLst>
              <a:ext uri="{FF2B5EF4-FFF2-40B4-BE49-F238E27FC236}">
                <a16:creationId xmlns:a16="http://schemas.microsoft.com/office/drawing/2014/main" id="{F771D23B-C374-1A90-DC28-DEA98E35D513}"/>
              </a:ext>
            </a:extLst>
          </p:cNvPr>
          <p:cNvPicPr>
            <a:picLocks noChangeAspect="1"/>
          </p:cNvPicPr>
          <p:nvPr/>
        </p:nvPicPr>
        <p:blipFill>
          <a:blip r:embed="rId2">
            <a:alphaModFix amt="35000"/>
          </a:blip>
          <a:stretch>
            <a:fillRect/>
          </a:stretch>
        </p:blipFill>
        <p:spPr>
          <a:xfrm>
            <a:off x="0" y="136382"/>
            <a:ext cx="12192000" cy="6523497"/>
          </a:xfrm>
          <a:prstGeom prst="rect">
            <a:avLst/>
          </a:prstGeom>
        </p:spPr>
      </p:pic>
      <p:sp>
        <p:nvSpPr>
          <p:cNvPr id="24" name="Rectangle 23">
            <a:extLst>
              <a:ext uri="{FF2B5EF4-FFF2-40B4-BE49-F238E27FC236}">
                <a16:creationId xmlns:a16="http://schemas.microsoft.com/office/drawing/2014/main" id="{1BA96333-861D-3FB4-BACB-7789531B6502}"/>
              </a:ext>
            </a:extLst>
          </p:cNvPr>
          <p:cNvSpPr/>
          <p:nvPr/>
        </p:nvSpPr>
        <p:spPr>
          <a:xfrm flipV="1">
            <a:off x="2432315" y="57163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4808850-1EE9-7A9B-4F28-6AFC800738AF}"/>
              </a:ext>
            </a:extLst>
          </p:cNvPr>
          <p:cNvSpPr/>
          <p:nvPr/>
        </p:nvSpPr>
        <p:spPr>
          <a:xfrm>
            <a:off x="2421682" y="658382"/>
            <a:ext cx="9653777" cy="76207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الفرق بين رحلة العميل ومسار المبيعات</a:t>
            </a:r>
            <a:r>
              <a:rPr lang="ar-EG" sz="2800" b="1" dirty="0">
                <a:solidFill>
                  <a:schemeClr val="bg1"/>
                </a:solidFill>
                <a:latin typeface="Times New Roman" panose="02020603050405020304" pitchFamily="18" charset="0"/>
                <a:cs typeface="Times New Roman" panose="02020603050405020304" pitchFamily="18" charset="0"/>
              </a:rPr>
              <a:t>..</a:t>
            </a:r>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90F0FCAB-6D3D-CAFB-F8BC-CDE9101DD7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3" name="Rectangle: Rounded Corners 2">
            <a:extLst>
              <a:ext uri="{FF2B5EF4-FFF2-40B4-BE49-F238E27FC236}">
                <a16:creationId xmlns:a16="http://schemas.microsoft.com/office/drawing/2014/main" id="{966F9E67-0C1A-6C5D-C706-547D3D0C9265}"/>
              </a:ext>
            </a:extLst>
          </p:cNvPr>
          <p:cNvSpPr/>
          <p:nvPr/>
        </p:nvSpPr>
        <p:spPr>
          <a:xfrm>
            <a:off x="4766014" y="198121"/>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DC72A9E-0257-15FE-F7AD-730DBACB86E0}"/>
              </a:ext>
            </a:extLst>
          </p:cNvPr>
          <p:cNvSpPr txBox="1"/>
          <p:nvPr/>
        </p:nvSpPr>
        <p:spPr>
          <a:xfrm>
            <a:off x="5873763" y="2197958"/>
            <a:ext cx="6201696" cy="3266985"/>
          </a:xfrm>
          <a:prstGeom prst="rect">
            <a:avLst/>
          </a:prstGeom>
          <a:noFill/>
        </p:spPr>
        <p:txBody>
          <a:bodyPr wrap="square">
            <a:spAutoFit/>
          </a:bodyPr>
          <a:lstStyle/>
          <a:p>
            <a:pPr algn="r" rtl="1">
              <a:lnSpc>
                <a:spcPct val="150000"/>
              </a:lnSpc>
            </a:pPr>
            <a:r>
              <a:rPr lang="ar-EG" sz="2000" b="1" dirty="0">
                <a:solidFill>
                  <a:srgbClr val="C00000"/>
                </a:solidFill>
              </a:rPr>
              <a:t>مسار المبيعات يركز على الخطوات التي تضعها الشركة لتحويل العميل، مثل:</a:t>
            </a:r>
          </a:p>
          <a:p>
            <a:pPr marL="285750" indent="-285750" algn="r" rtl="1">
              <a:lnSpc>
                <a:spcPct val="150000"/>
              </a:lnSpc>
              <a:buFont typeface="Wingdings" panose="05000000000000000000" pitchFamily="2" charset="2"/>
              <a:buChar char="q"/>
            </a:pPr>
            <a:r>
              <a:rPr lang="ar-EG" sz="2000" dirty="0">
                <a:solidFill>
                  <a:srgbClr val="002060"/>
                </a:solidFill>
              </a:rPr>
              <a:t>جمع بياناته.</a:t>
            </a:r>
          </a:p>
          <a:p>
            <a:pPr marL="285750" indent="-285750" algn="r" rtl="1">
              <a:lnSpc>
                <a:spcPct val="150000"/>
              </a:lnSpc>
              <a:buFont typeface="Wingdings" panose="05000000000000000000" pitchFamily="2" charset="2"/>
              <a:buChar char="q"/>
            </a:pPr>
            <a:r>
              <a:rPr lang="ar-EG" sz="2000" dirty="0">
                <a:solidFill>
                  <a:srgbClr val="002060"/>
                </a:solidFill>
              </a:rPr>
              <a:t>التواصل معه.</a:t>
            </a:r>
          </a:p>
          <a:p>
            <a:pPr marL="285750" indent="-285750" algn="r" rtl="1">
              <a:lnSpc>
                <a:spcPct val="150000"/>
              </a:lnSpc>
              <a:buFont typeface="Wingdings" panose="05000000000000000000" pitchFamily="2" charset="2"/>
              <a:buChar char="q"/>
            </a:pPr>
            <a:r>
              <a:rPr lang="ar-EG" sz="2000" dirty="0">
                <a:solidFill>
                  <a:srgbClr val="002060"/>
                </a:solidFill>
              </a:rPr>
              <a:t>تقديم العرض.</a:t>
            </a:r>
          </a:p>
          <a:p>
            <a:pPr marL="285750" indent="-285750" algn="r" rtl="1">
              <a:lnSpc>
                <a:spcPct val="150000"/>
              </a:lnSpc>
              <a:buFont typeface="Wingdings" panose="05000000000000000000" pitchFamily="2" charset="2"/>
              <a:buChar char="q"/>
            </a:pPr>
            <a:r>
              <a:rPr lang="ar-EG" sz="2000" dirty="0">
                <a:solidFill>
                  <a:srgbClr val="002060"/>
                </a:solidFill>
              </a:rPr>
              <a:t>المتابعة.</a:t>
            </a:r>
          </a:p>
          <a:p>
            <a:pPr marL="285750" indent="-285750" algn="r" rtl="1">
              <a:lnSpc>
                <a:spcPct val="150000"/>
              </a:lnSpc>
              <a:buFont typeface="Wingdings" panose="05000000000000000000" pitchFamily="2" charset="2"/>
              <a:buChar char="q"/>
            </a:pPr>
            <a:r>
              <a:rPr lang="ar-EG" sz="2000" dirty="0">
                <a:solidFill>
                  <a:srgbClr val="002060"/>
                </a:solidFill>
              </a:rPr>
              <a:t>إغلاق الصفقة</a:t>
            </a:r>
          </a:p>
        </p:txBody>
      </p:sp>
      <p:sp>
        <p:nvSpPr>
          <p:cNvPr id="7" name="TextBox 6">
            <a:extLst>
              <a:ext uri="{FF2B5EF4-FFF2-40B4-BE49-F238E27FC236}">
                <a16:creationId xmlns:a16="http://schemas.microsoft.com/office/drawing/2014/main" id="{47487E21-0A76-FDD4-808A-FFBD53B99FD5}"/>
              </a:ext>
            </a:extLst>
          </p:cNvPr>
          <p:cNvSpPr txBox="1"/>
          <p:nvPr/>
        </p:nvSpPr>
        <p:spPr>
          <a:xfrm>
            <a:off x="3568622" y="1421731"/>
            <a:ext cx="6201696" cy="461665"/>
          </a:xfrm>
          <a:prstGeom prst="rect">
            <a:avLst/>
          </a:prstGeom>
          <a:noFill/>
        </p:spPr>
        <p:txBody>
          <a:bodyPr wrap="square">
            <a:spAutoFit/>
          </a:bodyPr>
          <a:lstStyle/>
          <a:p>
            <a:pPr algn="ctr" rtl="1"/>
            <a:r>
              <a:rPr kumimoji="0" lang="ar-EG" sz="2400" b="0" i="0" u="sng" strike="noStrike" kern="1200" cap="none" spc="0" normalizeH="0" baseline="0" noProof="0" dirty="0">
                <a:ln>
                  <a:noFill/>
                </a:ln>
                <a:solidFill>
                  <a:srgbClr val="002060"/>
                </a:solidFill>
                <a:effectLst/>
                <a:uLnTx/>
                <a:uFillTx/>
                <a:latin typeface="Calibri"/>
                <a:ea typeface="+mn-ea"/>
                <a:cs typeface="Arial" panose="020B0604020202020204" pitchFamily="34" charset="0"/>
              </a:rPr>
              <a:t>يُستخدم المصطلحان أحيانًا بالمعنى نفسه، لكن يوجد فرق بسيط</a:t>
            </a:r>
            <a:endParaRPr lang="en-US" sz="2400" u="sng" dirty="0">
              <a:solidFill>
                <a:srgbClr val="002060"/>
              </a:solidFill>
            </a:endParaRPr>
          </a:p>
        </p:txBody>
      </p:sp>
      <p:sp>
        <p:nvSpPr>
          <p:cNvPr id="9" name="TextBox 8">
            <a:extLst>
              <a:ext uri="{FF2B5EF4-FFF2-40B4-BE49-F238E27FC236}">
                <a16:creationId xmlns:a16="http://schemas.microsoft.com/office/drawing/2014/main" id="{FE8F2998-78F8-EAA1-E7A3-2C5E86771B88}"/>
              </a:ext>
            </a:extLst>
          </p:cNvPr>
          <p:cNvSpPr txBox="1"/>
          <p:nvPr/>
        </p:nvSpPr>
        <p:spPr>
          <a:xfrm>
            <a:off x="-327933" y="2073065"/>
            <a:ext cx="6201696" cy="3420873"/>
          </a:xfrm>
          <a:prstGeom prst="rect">
            <a:avLst/>
          </a:prstGeom>
          <a:noFill/>
        </p:spPr>
        <p:txBody>
          <a:bodyPr wrap="square">
            <a:spAutoFit/>
          </a:bodyPr>
          <a:lstStyle/>
          <a:p>
            <a:pPr algn="r" rtl="1">
              <a:lnSpc>
                <a:spcPct val="200000"/>
              </a:lnSpc>
            </a:pPr>
            <a:r>
              <a:rPr lang="ar-EG" sz="2000" b="1" dirty="0">
                <a:solidFill>
                  <a:srgbClr val="C00000"/>
                </a:solidFill>
              </a:rPr>
              <a:t>أما رحلة العميل فتنظر إلى التجربة من وجهة نظر العميل نفسه:</a:t>
            </a:r>
          </a:p>
          <a:p>
            <a:pPr marL="285750" indent="-285750" algn="r" rtl="1">
              <a:lnSpc>
                <a:spcPct val="150000"/>
              </a:lnSpc>
              <a:buFont typeface="Wingdings" panose="05000000000000000000" pitchFamily="2" charset="2"/>
              <a:buChar char="q"/>
            </a:pPr>
            <a:r>
              <a:rPr lang="ar-EG" sz="2000" dirty="0">
                <a:solidFill>
                  <a:schemeClr val="accent5">
                    <a:lumMod val="50000"/>
                  </a:schemeClr>
                </a:solidFill>
              </a:rPr>
              <a:t>كيف عرف الشركة؟</a:t>
            </a:r>
          </a:p>
          <a:p>
            <a:pPr marL="285750" indent="-285750" algn="r" rtl="1">
              <a:lnSpc>
                <a:spcPct val="150000"/>
              </a:lnSpc>
              <a:buFont typeface="Wingdings" panose="05000000000000000000" pitchFamily="2" charset="2"/>
              <a:buChar char="q"/>
            </a:pPr>
            <a:r>
              <a:rPr lang="ar-EG" sz="2000" dirty="0">
                <a:solidFill>
                  <a:schemeClr val="accent5">
                    <a:lumMod val="50000"/>
                  </a:schemeClr>
                </a:solidFill>
              </a:rPr>
              <a:t>ماذا شعر عندما شاهد الإعلان؟</a:t>
            </a:r>
          </a:p>
          <a:p>
            <a:pPr marL="285750" indent="-285750" algn="r" rtl="1">
              <a:lnSpc>
                <a:spcPct val="150000"/>
              </a:lnSpc>
              <a:buFont typeface="Wingdings" panose="05000000000000000000" pitchFamily="2" charset="2"/>
              <a:buChar char="q"/>
            </a:pPr>
            <a:r>
              <a:rPr lang="ar-EG" sz="2000" dirty="0">
                <a:solidFill>
                  <a:schemeClr val="accent5">
                    <a:lumMod val="50000"/>
                  </a:schemeClr>
                </a:solidFill>
              </a:rPr>
              <a:t>هل وجد المعلومات بسهولة؟</a:t>
            </a:r>
          </a:p>
          <a:p>
            <a:pPr marL="285750" indent="-285750" algn="r" rtl="1">
              <a:lnSpc>
                <a:spcPct val="150000"/>
              </a:lnSpc>
              <a:buFont typeface="Wingdings" panose="05000000000000000000" pitchFamily="2" charset="2"/>
              <a:buChar char="q"/>
            </a:pPr>
            <a:r>
              <a:rPr lang="ar-EG" sz="2000" dirty="0">
                <a:solidFill>
                  <a:schemeClr val="accent5">
                    <a:lumMod val="50000"/>
                  </a:schemeClr>
                </a:solidFill>
              </a:rPr>
              <a:t>هل كان الرد واضحًا؟</a:t>
            </a:r>
          </a:p>
          <a:p>
            <a:pPr marL="285750" indent="-285750" algn="r" rtl="1">
              <a:lnSpc>
                <a:spcPct val="150000"/>
              </a:lnSpc>
              <a:buFont typeface="Wingdings" panose="05000000000000000000" pitchFamily="2" charset="2"/>
              <a:buChar char="q"/>
            </a:pPr>
            <a:r>
              <a:rPr lang="ar-EG" sz="2000" dirty="0">
                <a:solidFill>
                  <a:schemeClr val="accent5">
                    <a:lumMod val="50000"/>
                  </a:schemeClr>
                </a:solidFill>
              </a:rPr>
              <a:t>هل وجد السعر مناسبًا؟</a:t>
            </a:r>
          </a:p>
          <a:p>
            <a:pPr marL="285750" indent="-285750" algn="r" rtl="1">
              <a:lnSpc>
                <a:spcPct val="150000"/>
              </a:lnSpc>
              <a:buFont typeface="Wingdings" panose="05000000000000000000" pitchFamily="2" charset="2"/>
              <a:buChar char="q"/>
            </a:pPr>
            <a:r>
              <a:rPr lang="ar-EG" sz="2000" dirty="0">
                <a:solidFill>
                  <a:schemeClr val="accent5">
                    <a:lumMod val="50000"/>
                  </a:schemeClr>
                </a:solidFill>
              </a:rPr>
              <a:t>كيف كانت تجربته بعد الشراء؟</a:t>
            </a:r>
          </a:p>
        </p:txBody>
      </p:sp>
      <p:sp>
        <p:nvSpPr>
          <p:cNvPr id="11" name="TextBox 10">
            <a:extLst>
              <a:ext uri="{FF2B5EF4-FFF2-40B4-BE49-F238E27FC236}">
                <a16:creationId xmlns:a16="http://schemas.microsoft.com/office/drawing/2014/main" id="{ED46DE3C-3A71-9EC8-FB9E-060D4A7252BE}"/>
              </a:ext>
            </a:extLst>
          </p:cNvPr>
          <p:cNvSpPr txBox="1"/>
          <p:nvPr/>
        </p:nvSpPr>
        <p:spPr>
          <a:xfrm>
            <a:off x="2108277" y="6145272"/>
            <a:ext cx="9967182" cy="400110"/>
          </a:xfrm>
          <a:prstGeom prst="rect">
            <a:avLst/>
          </a:prstGeom>
          <a:noFill/>
        </p:spPr>
        <p:txBody>
          <a:bodyPr wrap="square">
            <a:spAutoFit/>
          </a:bodyPr>
          <a:lstStyle/>
          <a:p>
            <a:pPr algn="ctr" rtl="1"/>
            <a:r>
              <a:rPr lang="ar-EG" sz="2000" b="1" dirty="0">
                <a:solidFill>
                  <a:srgbClr val="C00000"/>
                </a:solidFill>
              </a:rPr>
              <a:t>لذلك، يساعد مسار المبيعات على تنظيم عمل الفريق، بينما تساعد رحلة العميل على تحسين التجربة الكاملة.</a:t>
            </a:r>
            <a:endParaRPr lang="en-US" sz="2000" b="1" dirty="0">
              <a:solidFill>
                <a:srgbClr val="C00000"/>
              </a:solidFill>
            </a:endParaRPr>
          </a:p>
        </p:txBody>
      </p:sp>
    </p:spTree>
    <p:extLst>
      <p:ext uri="{BB962C8B-B14F-4D97-AF65-F5344CB8AC3E}">
        <p14:creationId xmlns:p14="http://schemas.microsoft.com/office/powerpoint/2010/main" val="50423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DA1ED-B805-28C4-ADA5-5F62D7C5401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0F8C3B8-89EE-46DF-A04C-31CBAB6BD09E}"/>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025CF59F-5BDB-1CA1-3D3F-58598F9DF0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7" name="Rectangle: Folded Corner 6">
            <a:extLst>
              <a:ext uri="{FF2B5EF4-FFF2-40B4-BE49-F238E27FC236}">
                <a16:creationId xmlns:a16="http://schemas.microsoft.com/office/drawing/2014/main" id="{B9A01F2D-197F-95DA-A602-A16FA75A1381}"/>
              </a:ext>
            </a:extLst>
          </p:cNvPr>
          <p:cNvSpPr/>
          <p:nvPr/>
        </p:nvSpPr>
        <p:spPr>
          <a:xfrm>
            <a:off x="752168" y="2698955"/>
            <a:ext cx="5958348" cy="2161871"/>
          </a:xfrm>
          <a:prstGeom prst="foldedCorner">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path path="circle">
              <a:fillToRect l="100000" b="100000"/>
            </a:path>
            <a:tileRect t="-100000" r="-100000"/>
          </a:gradFill>
          <a:effectLst>
            <a:outerShdw blurRad="152400" dist="317500" dir="5400000" sx="90000" sy="-19000" rotWithShape="0">
              <a:prstClr val="black">
                <a:alpha val="15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رحلة العميل الرقمية.. </a:t>
            </a:r>
            <a:endPar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4455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F62E5-A138-27D8-5CF2-98DD3A6CFAD7}"/>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68DA4D65-A253-D3FB-6DE4-56E1C018107C}"/>
              </a:ext>
            </a:extLst>
          </p:cNvPr>
          <p:cNvPicPr>
            <a:picLocks noChangeAspect="1"/>
          </p:cNvPicPr>
          <p:nvPr/>
        </p:nvPicPr>
        <p:blipFill>
          <a:blip r:embed="rId2">
            <a:alphaModFix/>
          </a:blip>
          <a:stretch>
            <a:fillRect/>
          </a:stretch>
        </p:blipFill>
        <p:spPr>
          <a:xfrm>
            <a:off x="0" y="0"/>
            <a:ext cx="12192000" cy="6690360"/>
          </a:xfrm>
          <a:prstGeom prst="rect">
            <a:avLst/>
          </a:prstGeom>
        </p:spPr>
      </p:pic>
      <p:sp>
        <p:nvSpPr>
          <p:cNvPr id="24" name="Rectangle 23">
            <a:extLst>
              <a:ext uri="{FF2B5EF4-FFF2-40B4-BE49-F238E27FC236}">
                <a16:creationId xmlns:a16="http://schemas.microsoft.com/office/drawing/2014/main" id="{AE099988-5226-B40B-8EBD-0A138E7040AA}"/>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7" name="Graphic 21">
            <a:extLst>
              <a:ext uri="{FF2B5EF4-FFF2-40B4-BE49-F238E27FC236}">
                <a16:creationId xmlns:a16="http://schemas.microsoft.com/office/drawing/2014/main" id="{B093733B-195B-546B-BAFD-BC76B6D07B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0" name="Rectangle: Rounded Corners 29">
            <a:extLst>
              <a:ext uri="{FF2B5EF4-FFF2-40B4-BE49-F238E27FC236}">
                <a16:creationId xmlns:a16="http://schemas.microsoft.com/office/drawing/2014/main" id="{F6B93EC3-C5F8-1643-6E61-27115C3AF42A}"/>
              </a:ext>
            </a:extLst>
          </p:cNvPr>
          <p:cNvSpPr/>
          <p:nvPr/>
        </p:nvSpPr>
        <p:spPr>
          <a:xfrm>
            <a:off x="2305141" y="2466719"/>
            <a:ext cx="6119389"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مرحلة الاهتمام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2" name="Rectangle: Rounded Corners 31">
            <a:extLst>
              <a:ext uri="{FF2B5EF4-FFF2-40B4-BE49-F238E27FC236}">
                <a16:creationId xmlns:a16="http://schemas.microsoft.com/office/drawing/2014/main" id="{CE007EE6-F372-8C5D-680B-089477C49AE7}"/>
              </a:ext>
            </a:extLst>
          </p:cNvPr>
          <p:cNvSpPr/>
          <p:nvPr/>
        </p:nvSpPr>
        <p:spPr>
          <a:xfrm>
            <a:off x="8694638" y="1751786"/>
            <a:ext cx="630865" cy="542261"/>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chemeClr val="accent5">
                    <a:lumMod val="50000"/>
                  </a:schemeClr>
                </a:solidFill>
                <a:effectLst/>
                <a:uLnTx/>
                <a:uFillTx/>
                <a:latin typeface="Times New Roman" panose="02020603050405020304" pitchFamily="18" charset="0"/>
                <a:ea typeface="+mn-ea"/>
                <a:cs typeface="Times New Roman" panose="02020603050405020304" pitchFamily="18" charset="0"/>
              </a:rPr>
              <a:t>1</a:t>
            </a:r>
            <a:endParaRPr kumimoji="0" lang="en-US" sz="2400" b="1" i="0" u="none" strike="noStrike" kern="0" cap="none" spc="0" normalizeH="0" baseline="0" noProof="0" dirty="0">
              <a:ln>
                <a:noFill/>
              </a:ln>
              <a:solidFill>
                <a:schemeClr val="accent5">
                  <a:lumMod val="50000"/>
                </a:schemeClr>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6BED3D38-7235-C070-4B9A-F943CA383A36}"/>
              </a:ext>
            </a:extLst>
          </p:cNvPr>
          <p:cNvSpPr/>
          <p:nvPr/>
        </p:nvSpPr>
        <p:spPr>
          <a:xfrm>
            <a:off x="8694638" y="2501994"/>
            <a:ext cx="630865"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p>
        </p:txBody>
      </p:sp>
      <p:sp>
        <p:nvSpPr>
          <p:cNvPr id="36" name="Rectangle: Rounded Corners 35">
            <a:extLst>
              <a:ext uri="{FF2B5EF4-FFF2-40B4-BE49-F238E27FC236}">
                <a16:creationId xmlns:a16="http://schemas.microsoft.com/office/drawing/2014/main" id="{712083A1-2DC3-960A-7C39-089630506164}"/>
              </a:ext>
            </a:extLst>
          </p:cNvPr>
          <p:cNvSpPr/>
          <p:nvPr/>
        </p:nvSpPr>
        <p:spPr>
          <a:xfrm>
            <a:off x="2305141" y="3223277"/>
            <a:ext cx="6119389"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مرحلة المقارنة</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8" name="Rectangle: Rounded Corners 37">
            <a:extLst>
              <a:ext uri="{FF2B5EF4-FFF2-40B4-BE49-F238E27FC236}">
                <a16:creationId xmlns:a16="http://schemas.microsoft.com/office/drawing/2014/main" id="{89D4B028-B4B2-B5BF-327D-396A17E7601D}"/>
              </a:ext>
            </a:extLst>
          </p:cNvPr>
          <p:cNvSpPr/>
          <p:nvPr/>
        </p:nvSpPr>
        <p:spPr>
          <a:xfrm>
            <a:off x="2305141" y="3934047"/>
            <a:ext cx="6119389"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مرحلة اتخاذ القرار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0" name="Rectangle: Rounded Corners 39">
            <a:extLst>
              <a:ext uri="{FF2B5EF4-FFF2-40B4-BE49-F238E27FC236}">
                <a16:creationId xmlns:a16="http://schemas.microsoft.com/office/drawing/2014/main" id="{DD7BAF32-9E1D-0CE9-8757-4715E73CE655}"/>
              </a:ext>
            </a:extLst>
          </p:cNvPr>
          <p:cNvSpPr/>
          <p:nvPr/>
        </p:nvSpPr>
        <p:spPr>
          <a:xfrm>
            <a:off x="2305141" y="4693442"/>
            <a:ext cx="6119389"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مرحلة الشراء</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2" name="Rectangle: Rounded Corners 41">
            <a:extLst>
              <a:ext uri="{FF2B5EF4-FFF2-40B4-BE49-F238E27FC236}">
                <a16:creationId xmlns:a16="http://schemas.microsoft.com/office/drawing/2014/main" id="{87316C00-5FE5-EF6F-2230-8EAF25C769F6}"/>
              </a:ext>
            </a:extLst>
          </p:cNvPr>
          <p:cNvSpPr/>
          <p:nvPr/>
        </p:nvSpPr>
        <p:spPr>
          <a:xfrm>
            <a:off x="2305141" y="5452837"/>
            <a:ext cx="6119389"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مرحلة تجربة ما بعد الشراء</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4" name="Rectangle: Rounded Corners 43">
            <a:extLst>
              <a:ext uri="{FF2B5EF4-FFF2-40B4-BE49-F238E27FC236}">
                <a16:creationId xmlns:a16="http://schemas.microsoft.com/office/drawing/2014/main" id="{C4908713-6E6A-D13C-C926-3A19E98CA2B2}"/>
              </a:ext>
            </a:extLst>
          </p:cNvPr>
          <p:cNvSpPr/>
          <p:nvPr/>
        </p:nvSpPr>
        <p:spPr>
          <a:xfrm>
            <a:off x="8694638" y="3258872"/>
            <a:ext cx="630865" cy="542261"/>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chemeClr val="accent5">
                    <a:lumMod val="50000"/>
                  </a:schemeClr>
                </a:solidFill>
                <a:effectLst/>
                <a:uLnTx/>
                <a:uFillTx/>
                <a:latin typeface="Times New Roman" panose="02020603050405020304" pitchFamily="18" charset="0"/>
                <a:ea typeface="+mn-ea"/>
                <a:cs typeface="Times New Roman" panose="02020603050405020304" pitchFamily="18" charset="0"/>
              </a:rPr>
              <a:t>3</a:t>
            </a:r>
          </a:p>
        </p:txBody>
      </p:sp>
      <p:sp>
        <p:nvSpPr>
          <p:cNvPr id="46" name="Rectangle: Rounded Corners 45">
            <a:extLst>
              <a:ext uri="{FF2B5EF4-FFF2-40B4-BE49-F238E27FC236}">
                <a16:creationId xmlns:a16="http://schemas.microsoft.com/office/drawing/2014/main" id="{C104E2A8-F7A0-3D31-F28B-C25ADB7EC2E2}"/>
              </a:ext>
            </a:extLst>
          </p:cNvPr>
          <p:cNvSpPr/>
          <p:nvPr/>
        </p:nvSpPr>
        <p:spPr>
          <a:xfrm>
            <a:off x="8694638" y="3973392"/>
            <a:ext cx="630865" cy="542261"/>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p>
        </p:txBody>
      </p:sp>
      <p:sp>
        <p:nvSpPr>
          <p:cNvPr id="48" name="Rectangle: Rounded Corners 47">
            <a:extLst>
              <a:ext uri="{FF2B5EF4-FFF2-40B4-BE49-F238E27FC236}">
                <a16:creationId xmlns:a16="http://schemas.microsoft.com/office/drawing/2014/main" id="{F462FB91-87F3-5C1C-EE18-387A39D6D25B}"/>
              </a:ext>
            </a:extLst>
          </p:cNvPr>
          <p:cNvSpPr/>
          <p:nvPr/>
        </p:nvSpPr>
        <p:spPr>
          <a:xfrm>
            <a:off x="8694638" y="4684188"/>
            <a:ext cx="630865" cy="542261"/>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5</a:t>
            </a:r>
          </a:p>
        </p:txBody>
      </p:sp>
      <p:sp>
        <p:nvSpPr>
          <p:cNvPr id="71" name="Rectangle: Rounded Corners 70">
            <a:extLst>
              <a:ext uri="{FF2B5EF4-FFF2-40B4-BE49-F238E27FC236}">
                <a16:creationId xmlns:a16="http://schemas.microsoft.com/office/drawing/2014/main" id="{4D9EEC66-8BB8-0B89-FE94-6FBD88457ECF}"/>
              </a:ext>
            </a:extLst>
          </p:cNvPr>
          <p:cNvSpPr/>
          <p:nvPr/>
        </p:nvSpPr>
        <p:spPr>
          <a:xfrm>
            <a:off x="8694638" y="5430556"/>
            <a:ext cx="630865" cy="542261"/>
          </a:xfrm>
          <a:prstGeom prst="roundRect">
            <a:avLst/>
          </a:prstGeom>
          <a:solidFill>
            <a:schemeClr val="accent5">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6</a:t>
            </a:r>
          </a:p>
        </p:txBody>
      </p:sp>
      <p:sp>
        <p:nvSpPr>
          <p:cNvPr id="4" name="Rectangle: Rounded Corners 3">
            <a:extLst>
              <a:ext uri="{FF2B5EF4-FFF2-40B4-BE49-F238E27FC236}">
                <a16:creationId xmlns:a16="http://schemas.microsoft.com/office/drawing/2014/main" id="{9142CA28-2242-A9F8-04D6-82C2EC8DC1DE}"/>
              </a:ext>
            </a:extLst>
          </p:cNvPr>
          <p:cNvSpPr/>
          <p:nvPr/>
        </p:nvSpPr>
        <p:spPr>
          <a:xfrm>
            <a:off x="2305141" y="1744033"/>
            <a:ext cx="6119389"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مرحلة الوعي</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Rectangle: Rounded Corners 2">
            <a:extLst>
              <a:ext uri="{FF2B5EF4-FFF2-40B4-BE49-F238E27FC236}">
                <a16:creationId xmlns:a16="http://schemas.microsoft.com/office/drawing/2014/main" id="{118909B7-F532-6137-99E9-939B712944C7}"/>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المحاضرة الثالثة: رحلة العميل الرقمية: كيف تحول الزائر إلى عميل دائم</a:t>
            </a:r>
            <a:endPar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7A0642DE-8C30-037E-6071-515E5DD09A9D}"/>
              </a:ext>
            </a:extLst>
          </p:cNvPr>
          <p:cNvSpPr/>
          <p:nvPr/>
        </p:nvSpPr>
        <p:spPr>
          <a:xfrm>
            <a:off x="2232421" y="670922"/>
            <a:ext cx="9858570" cy="80826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800" b="1" dirty="0">
                <a:solidFill>
                  <a:schemeClr val="bg1"/>
                </a:solidFill>
                <a:latin typeface="Times New Roman" panose="02020603050405020304" pitchFamily="18" charset="0"/>
                <a:cs typeface="Times New Roman" panose="02020603050405020304" pitchFamily="18" charset="0"/>
              </a:rPr>
              <a:t>مراحل رحلة العميل الرقمية.. </a:t>
            </a:r>
            <a:endParaRPr lang="ar-SA"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23CDC48-3A4B-B2EF-377F-090EFBE5DE0F}"/>
              </a:ext>
            </a:extLst>
          </p:cNvPr>
          <p:cNvSpPr/>
          <p:nvPr/>
        </p:nvSpPr>
        <p:spPr>
          <a:xfrm>
            <a:off x="2305141" y="6168255"/>
            <a:ext cx="6119389" cy="542261"/>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15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مرحلة الولاء والعودة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8F43E878-0004-EBBF-6159-7D793413D5FD}"/>
              </a:ext>
            </a:extLst>
          </p:cNvPr>
          <p:cNvSpPr/>
          <p:nvPr/>
        </p:nvSpPr>
        <p:spPr>
          <a:xfrm>
            <a:off x="8663947" y="6158177"/>
            <a:ext cx="630865" cy="542261"/>
          </a:xfrm>
          <a:prstGeom prst="roundRect">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7</a:t>
            </a: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27246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2BB8D-4718-EC2B-ACD0-5BB2A74C9E8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C46B5DE-C74A-DFEC-DF57-9A4BD9B0A084}"/>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EBBAB36A-7731-591D-ABB5-E5AE0A5311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43578507-9C17-F09D-9187-4E22B14E4C7F}"/>
              </a:ext>
            </a:extLst>
          </p:cNvPr>
          <p:cNvSpPr/>
          <p:nvPr/>
        </p:nvSpPr>
        <p:spPr>
          <a:xfrm>
            <a:off x="7006393" y="2814441"/>
            <a:ext cx="5390975" cy="1356707"/>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المرحلة الأولى: مرحلة الوعي.</a:t>
            </a:r>
          </a:p>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EG"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2811BCEF-F542-827C-7A7C-794AC6A6D293}"/>
              </a:ext>
            </a:extLst>
          </p:cNvPr>
          <p:cNvPicPr>
            <a:picLocks noChangeAspect="1"/>
          </p:cNvPicPr>
          <p:nvPr/>
        </p:nvPicPr>
        <p:blipFill>
          <a:blip r:embed="rId5"/>
          <a:stretch>
            <a:fillRect/>
          </a:stretch>
        </p:blipFill>
        <p:spPr>
          <a:xfrm>
            <a:off x="129202" y="1621861"/>
            <a:ext cx="6791325" cy="4086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C6601624-AA6C-5D54-B92C-6B4D2B1B0D4F}"/>
              </a:ext>
            </a:extLst>
          </p:cNvPr>
          <p:cNvPicPr>
            <a:picLocks noChangeAspect="1"/>
          </p:cNvPicPr>
          <p:nvPr/>
        </p:nvPicPr>
        <p:blipFill>
          <a:blip r:embed="rId6"/>
          <a:stretch>
            <a:fillRect/>
          </a:stretch>
        </p:blipFill>
        <p:spPr>
          <a:xfrm>
            <a:off x="8547998" y="3492795"/>
            <a:ext cx="2609314" cy="640135"/>
          </a:xfrm>
          <a:prstGeom prst="rect">
            <a:avLst/>
          </a:prstGeom>
        </p:spPr>
      </p:pic>
    </p:spTree>
    <p:extLst>
      <p:ext uri="{BB962C8B-B14F-4D97-AF65-F5344CB8AC3E}">
        <p14:creationId xmlns:p14="http://schemas.microsoft.com/office/powerpoint/2010/main" val="2400881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A18D3-EAA0-9292-BF86-89F432918C6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0371DB83-5BEF-B6A4-D947-9C4820DB6B8F}"/>
              </a:ext>
            </a:extLst>
          </p:cNvPr>
          <p:cNvPicPr>
            <a:picLocks noChangeAspect="1"/>
          </p:cNvPicPr>
          <p:nvPr/>
        </p:nvPicPr>
        <p:blipFill>
          <a:blip r:embed="rId2"/>
          <a:stretch>
            <a:fillRect/>
          </a:stretch>
        </p:blipFill>
        <p:spPr>
          <a:xfrm>
            <a:off x="0" y="36576"/>
            <a:ext cx="12192000" cy="6821424"/>
          </a:xfrm>
          <a:prstGeom prst="rect">
            <a:avLst/>
          </a:prstGeom>
        </p:spPr>
      </p:pic>
      <p:sp>
        <p:nvSpPr>
          <p:cNvPr id="24" name="Rectangle 23">
            <a:extLst>
              <a:ext uri="{FF2B5EF4-FFF2-40B4-BE49-F238E27FC236}">
                <a16:creationId xmlns:a16="http://schemas.microsoft.com/office/drawing/2014/main" id="{94203416-8376-F8C3-E679-7EABBF6E9528}"/>
              </a:ext>
            </a:extLst>
          </p:cNvPr>
          <p:cNvSpPr/>
          <p:nvPr/>
        </p:nvSpPr>
        <p:spPr>
          <a:xfrm>
            <a:off x="2421682" y="520258"/>
            <a:ext cx="97703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a:extLst>
              <a:ext uri="{FF2B5EF4-FFF2-40B4-BE49-F238E27FC236}">
                <a16:creationId xmlns:a16="http://schemas.microsoft.com/office/drawing/2014/main" id="{D91D0896-E689-29AD-F51D-80441E6EDE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4" name="Rectangle: Rounded Corners 3">
            <a:extLst>
              <a:ext uri="{FF2B5EF4-FFF2-40B4-BE49-F238E27FC236}">
                <a16:creationId xmlns:a16="http://schemas.microsoft.com/office/drawing/2014/main" id="{0334F90C-2C96-58E3-DCD0-6E0E48737834}"/>
              </a:ext>
            </a:extLst>
          </p:cNvPr>
          <p:cNvSpPr/>
          <p:nvPr/>
        </p:nvSpPr>
        <p:spPr>
          <a:xfrm>
            <a:off x="4876801" y="120287"/>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59617D-4C32-A08A-C706-C7B3A62A2470}"/>
              </a:ext>
            </a:extLst>
          </p:cNvPr>
          <p:cNvSpPr txBox="1"/>
          <p:nvPr/>
        </p:nvSpPr>
        <p:spPr>
          <a:xfrm>
            <a:off x="116541" y="1405296"/>
            <a:ext cx="11947639" cy="5575309"/>
          </a:xfrm>
          <a:prstGeom prst="rect">
            <a:avLst/>
          </a:prstGeom>
          <a:noFill/>
        </p:spPr>
        <p:txBody>
          <a:bodyPr wrap="square">
            <a:spAutoFit/>
          </a:bodyPr>
          <a:lstStyle/>
          <a:p>
            <a:pPr algn="just" rtl="1">
              <a:lnSpc>
                <a:spcPct val="150000"/>
              </a:lnSpc>
            </a:pPr>
            <a:r>
              <a:rPr lang="ar-EG" sz="2000" b="1" dirty="0">
                <a:solidFill>
                  <a:srgbClr val="002060"/>
                </a:solidFill>
              </a:rPr>
              <a:t>في مرحلة الوعي، يشعر العميل بوجود مشكلة أو احتياج معين، لكنه لا يعرف علامتك التجارية بعد، وربما لا يعرف الحل الأنسب لمشكلته. </a:t>
            </a:r>
          </a:p>
          <a:p>
            <a:pPr algn="just" rtl="1">
              <a:lnSpc>
                <a:spcPct val="150000"/>
              </a:lnSpc>
            </a:pPr>
            <a:r>
              <a:rPr lang="ar-EG" sz="2000" b="1" dirty="0">
                <a:solidFill>
                  <a:srgbClr val="002060"/>
                </a:solidFill>
              </a:rPr>
              <a:t>على سبيل المثال: </a:t>
            </a:r>
            <a:r>
              <a:rPr lang="ar-EG" sz="2000" dirty="0">
                <a:solidFill>
                  <a:srgbClr val="002060"/>
                </a:solidFill>
              </a:rPr>
              <a:t>قد يلاحظ الشخص أنه يعاني من جفاف شديد في البشرة، أو ألم في الظهر أثناء العمل، أو بطء في هاتفه المحمول، لكنه لا يعرف السبب الدقيق ولا المنتج المناسب لعلاج هذه المشكلة</a:t>
            </a:r>
            <a:r>
              <a:rPr lang="ar-EG" sz="2000" b="1" dirty="0">
                <a:solidFill>
                  <a:srgbClr val="002060"/>
                </a:solidFill>
              </a:rPr>
              <a:t>. </a:t>
            </a:r>
          </a:p>
          <a:p>
            <a:pPr algn="r" rtl="1">
              <a:lnSpc>
                <a:spcPct val="150000"/>
              </a:lnSpc>
            </a:pPr>
            <a:r>
              <a:rPr lang="ar-EG" sz="2000" b="1" dirty="0">
                <a:solidFill>
                  <a:srgbClr val="002060"/>
                </a:solidFill>
              </a:rPr>
              <a:t>في هذه المرحلة، يبحث العميل عن معلومات عامة وشرح للمشكلة، مثل:</a:t>
            </a:r>
          </a:p>
          <a:p>
            <a:pPr marL="342900" indent="-342900" algn="r" rtl="1">
              <a:lnSpc>
                <a:spcPct val="150000"/>
              </a:lnSpc>
              <a:buFont typeface="Wingdings" panose="05000000000000000000" pitchFamily="2" charset="2"/>
              <a:buChar char="q"/>
            </a:pPr>
            <a:r>
              <a:rPr lang="ar-EG" sz="2000" dirty="0">
                <a:solidFill>
                  <a:srgbClr val="002060"/>
                </a:solidFill>
              </a:rPr>
              <a:t>ما هي أسباب جفاف البشرة في فصل الشتاء؟</a:t>
            </a:r>
          </a:p>
          <a:p>
            <a:pPr marL="342900" indent="-342900" algn="r" rtl="1">
              <a:lnSpc>
                <a:spcPct val="150000"/>
              </a:lnSpc>
              <a:buFont typeface="Wingdings" panose="05000000000000000000" pitchFamily="2" charset="2"/>
              <a:buChar char="q"/>
            </a:pPr>
            <a:r>
              <a:rPr lang="ar-EG" sz="2000" dirty="0">
                <a:solidFill>
                  <a:srgbClr val="002060"/>
                </a:solidFill>
              </a:rPr>
              <a:t>كيف أتخلص من ألم الظهر أثناء الجلوس الطويل؟</a:t>
            </a:r>
          </a:p>
          <a:p>
            <a:pPr marL="342900" indent="-342900" algn="r" rtl="1">
              <a:lnSpc>
                <a:spcPct val="150000"/>
              </a:lnSpc>
              <a:buFont typeface="Wingdings" panose="05000000000000000000" pitchFamily="2" charset="2"/>
              <a:buChar char="q"/>
            </a:pPr>
            <a:r>
              <a:rPr lang="ar-EG" sz="2000" dirty="0">
                <a:solidFill>
                  <a:srgbClr val="002060"/>
                </a:solidFill>
              </a:rPr>
              <a:t>ما سبب انخفاض سرعة الهاتف فجأة؟</a:t>
            </a:r>
          </a:p>
          <a:p>
            <a:pPr marL="342900" indent="-342900" algn="r" rtl="1">
              <a:lnSpc>
                <a:spcPct val="150000"/>
              </a:lnSpc>
              <a:buFont typeface="Wingdings" panose="05000000000000000000" pitchFamily="2" charset="2"/>
              <a:buChar char="q"/>
            </a:pPr>
            <a:r>
              <a:rPr lang="ar-EG" sz="2000" dirty="0">
                <a:solidFill>
                  <a:srgbClr val="002060"/>
                </a:solidFill>
              </a:rPr>
              <a:t>كيف أختار الحذاء المناسب للمشي الرياضي؟</a:t>
            </a:r>
          </a:p>
          <a:p>
            <a:pPr marL="342900" indent="-342900" algn="r" rtl="1">
              <a:lnSpc>
                <a:spcPct val="150000"/>
              </a:lnSpc>
              <a:buFont typeface="Wingdings" panose="05000000000000000000" pitchFamily="2" charset="2"/>
              <a:buChar char="q"/>
            </a:pPr>
            <a:r>
              <a:rPr lang="ar-EG" sz="2000" dirty="0">
                <a:solidFill>
                  <a:srgbClr val="002060"/>
                </a:solidFill>
              </a:rPr>
              <a:t>ما هي الطرق الطبيعية لتحسين جودة النوم؟</a:t>
            </a:r>
          </a:p>
          <a:p>
            <a:pPr marL="342900" indent="-342900" algn="r" rtl="1">
              <a:lnSpc>
                <a:spcPct val="150000"/>
              </a:lnSpc>
              <a:buFont typeface="Wingdings" panose="05000000000000000000" pitchFamily="2" charset="2"/>
              <a:buChar char="q"/>
            </a:pPr>
            <a:r>
              <a:rPr lang="ar-EG" sz="2000" dirty="0">
                <a:solidFill>
                  <a:srgbClr val="002060"/>
                </a:solidFill>
              </a:rPr>
              <a:t>الهدف من المحتوى في هذه المرحلة:</a:t>
            </a:r>
          </a:p>
          <a:p>
            <a:pPr algn="just" rtl="1">
              <a:lnSpc>
                <a:spcPct val="150000"/>
              </a:lnSpc>
            </a:pPr>
            <a:r>
              <a:rPr lang="ar-EG" sz="2000" b="1" dirty="0">
                <a:solidFill>
                  <a:srgbClr val="002060"/>
                </a:solidFill>
              </a:rPr>
              <a:t>       </a:t>
            </a:r>
            <a:r>
              <a:rPr lang="ar-EG" sz="2000" b="1" u="sng" dirty="0">
                <a:solidFill>
                  <a:srgbClr val="002060"/>
                </a:solidFill>
              </a:rPr>
              <a:t>وهنا يجب أن يركز المحتوى في مرحلة الوعي على شرح المشكلة وتوعية العميل وتوضيح أسبابها، دون محاولة بيع منتج مباشر أو التعصب لعلامة تجارية محددة</a:t>
            </a:r>
          </a:p>
        </p:txBody>
      </p:sp>
      <p:sp>
        <p:nvSpPr>
          <p:cNvPr id="12" name="Rectangle 11">
            <a:extLst>
              <a:ext uri="{FF2B5EF4-FFF2-40B4-BE49-F238E27FC236}">
                <a16:creationId xmlns:a16="http://schemas.microsoft.com/office/drawing/2014/main" id="{374D2BCC-8BBE-E671-00D8-A03A09344835}"/>
              </a:ext>
            </a:extLst>
          </p:cNvPr>
          <p:cNvSpPr/>
          <p:nvPr/>
        </p:nvSpPr>
        <p:spPr>
          <a:xfrm>
            <a:off x="2421682" y="603969"/>
            <a:ext cx="9757561" cy="84294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schemeClr val="bg1"/>
                </a:solidFill>
                <a:latin typeface="Times New Roman" panose="02020603050405020304" pitchFamily="18" charset="0"/>
                <a:cs typeface="Times New Roman" panose="02020603050405020304" pitchFamily="18" charset="0"/>
              </a:rPr>
              <a:t>المرحلة الأولى: مرحلة الوعي    </a:t>
            </a:r>
            <a:r>
              <a:rPr lang="en-US" sz="2400" b="1" dirty="0">
                <a:solidFill>
                  <a:schemeClr val="bg1"/>
                </a:solidFill>
                <a:latin typeface="Times New Roman" panose="02020603050405020304" pitchFamily="18" charset="0"/>
                <a:cs typeface="Times New Roman" panose="02020603050405020304" pitchFamily="18" charset="0"/>
              </a:rPr>
              <a:t>Awareness Stage</a:t>
            </a:r>
            <a:r>
              <a:rPr lang="ar-EG" sz="2400" b="1" dirty="0">
                <a:solidFill>
                  <a:schemeClr val="bg1"/>
                </a:solidFill>
                <a:latin typeface="Times New Roman" panose="02020603050405020304" pitchFamily="18" charset="0"/>
                <a:cs typeface="Times New Roman" panose="02020603050405020304" pitchFamily="18" charset="0"/>
              </a:rPr>
              <a:t> </a:t>
            </a:r>
            <a:endParaRPr lang="ar-SA"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61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74DD1-6E70-37BE-A193-34E5C9325B9F}"/>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BF0B4A1-1ADE-CB84-B6C3-D04D65898362}"/>
              </a:ext>
            </a:extLst>
          </p:cNvPr>
          <p:cNvPicPr>
            <a:picLocks noChangeAspect="1"/>
          </p:cNvPicPr>
          <p:nvPr/>
        </p:nvPicPr>
        <p:blipFill>
          <a:blip r:embed="rId2"/>
          <a:stretch>
            <a:fillRect/>
          </a:stretch>
        </p:blipFill>
        <p:spPr>
          <a:xfrm>
            <a:off x="0" y="-29404"/>
            <a:ext cx="12192000" cy="6821424"/>
          </a:xfrm>
          <a:prstGeom prst="rect">
            <a:avLst/>
          </a:prstGeom>
        </p:spPr>
      </p:pic>
      <p:sp>
        <p:nvSpPr>
          <p:cNvPr id="24" name="Rectangle 23">
            <a:extLst>
              <a:ext uri="{FF2B5EF4-FFF2-40B4-BE49-F238E27FC236}">
                <a16:creationId xmlns:a16="http://schemas.microsoft.com/office/drawing/2014/main" id="{C24D9850-C0ED-684F-D6B7-206E74635BF0}"/>
              </a:ext>
            </a:extLst>
          </p:cNvPr>
          <p:cNvSpPr/>
          <p:nvPr/>
        </p:nvSpPr>
        <p:spPr>
          <a:xfrm>
            <a:off x="2421682" y="520258"/>
            <a:ext cx="97703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a:extLst>
              <a:ext uri="{FF2B5EF4-FFF2-40B4-BE49-F238E27FC236}">
                <a16:creationId xmlns:a16="http://schemas.microsoft.com/office/drawing/2014/main" id="{A0DC5727-55BE-AB23-B460-965E257F38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3" name="Rectangle: Rounded Corners 2">
            <a:extLst>
              <a:ext uri="{FF2B5EF4-FFF2-40B4-BE49-F238E27FC236}">
                <a16:creationId xmlns:a16="http://schemas.microsoft.com/office/drawing/2014/main" id="{B907A3FD-1453-4D80-32B0-A280BF50CF4A}"/>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81B374A-EED5-88D6-FE8C-70623FA06CE7}"/>
              </a:ext>
            </a:extLst>
          </p:cNvPr>
          <p:cNvSpPr/>
          <p:nvPr/>
        </p:nvSpPr>
        <p:spPr>
          <a:xfrm>
            <a:off x="2421682" y="603969"/>
            <a:ext cx="9757561" cy="61985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EG" sz="2400" b="1" dirty="0">
                <a:solidFill>
                  <a:schemeClr val="bg1"/>
                </a:solidFill>
                <a:latin typeface="Times New Roman" panose="02020603050405020304" pitchFamily="18" charset="0"/>
                <a:cs typeface="Times New Roman" panose="02020603050405020304" pitchFamily="18" charset="0"/>
              </a:rPr>
              <a:t>مرحلة الوعي..</a:t>
            </a:r>
          </a:p>
        </p:txBody>
      </p:sp>
      <p:sp>
        <p:nvSpPr>
          <p:cNvPr id="9" name="TextBox 8">
            <a:extLst>
              <a:ext uri="{FF2B5EF4-FFF2-40B4-BE49-F238E27FC236}">
                <a16:creationId xmlns:a16="http://schemas.microsoft.com/office/drawing/2014/main" id="{664C684A-1CCC-6AB5-2145-5EE79A034BF7}"/>
              </a:ext>
            </a:extLst>
          </p:cNvPr>
          <p:cNvSpPr txBox="1"/>
          <p:nvPr/>
        </p:nvSpPr>
        <p:spPr>
          <a:xfrm>
            <a:off x="1784555" y="1901014"/>
            <a:ext cx="10113706" cy="4893647"/>
          </a:xfrm>
          <a:prstGeom prst="rect">
            <a:avLst/>
          </a:prstGeom>
          <a:noFill/>
        </p:spPr>
        <p:txBody>
          <a:bodyPr wrap="square">
            <a:spAutoFit/>
          </a:bodyPr>
          <a:lstStyle/>
          <a:p>
            <a:pPr algn="justLow" rtl="1">
              <a:lnSpc>
                <a:spcPct val="150000"/>
              </a:lnSpc>
            </a:pPr>
            <a:r>
              <a:rPr lang="ar-EG" sz="2400" dirty="0">
                <a:solidFill>
                  <a:srgbClr val="002060"/>
                </a:solidFill>
              </a:rPr>
              <a:t>يمكن فى هذه المرحلة التركيز على استخدام:</a:t>
            </a:r>
          </a:p>
          <a:p>
            <a:pPr marL="342900" indent="-342900" algn="justLow" rtl="1">
              <a:lnSpc>
                <a:spcPct val="150000"/>
              </a:lnSpc>
              <a:buFont typeface="Wingdings" panose="05000000000000000000" pitchFamily="2" charset="2"/>
              <a:buChar char="q"/>
            </a:pPr>
            <a:r>
              <a:rPr lang="ar-EG" sz="2400" dirty="0">
                <a:solidFill>
                  <a:srgbClr val="002060"/>
                </a:solidFill>
              </a:rPr>
              <a:t>المقالات التعليمية.</a:t>
            </a:r>
          </a:p>
          <a:p>
            <a:pPr marL="342900" indent="-342900" algn="justLow" rtl="1">
              <a:buFont typeface="Wingdings" panose="05000000000000000000" pitchFamily="2" charset="2"/>
              <a:buChar char="q"/>
            </a:pPr>
            <a:r>
              <a:rPr lang="ar-EG" sz="2400" dirty="0">
                <a:solidFill>
                  <a:srgbClr val="002060"/>
                </a:solidFill>
              </a:rPr>
              <a:t>الفيديوهات القصيرة.</a:t>
            </a:r>
          </a:p>
          <a:p>
            <a:pPr marL="342900" indent="-342900" algn="justLow" rtl="1">
              <a:buFont typeface="Wingdings" panose="05000000000000000000" pitchFamily="2" charset="2"/>
              <a:buChar char="q"/>
            </a:pPr>
            <a:r>
              <a:rPr lang="ar-EG" sz="2400" dirty="0">
                <a:solidFill>
                  <a:srgbClr val="002060"/>
                </a:solidFill>
              </a:rPr>
              <a:t>النصائح.</a:t>
            </a:r>
          </a:p>
          <a:p>
            <a:pPr marL="342900" indent="-342900" algn="justLow" rtl="1">
              <a:buFont typeface="Wingdings" panose="05000000000000000000" pitchFamily="2" charset="2"/>
              <a:buChar char="q"/>
            </a:pPr>
            <a:r>
              <a:rPr lang="ar-EG" sz="2400" dirty="0">
                <a:solidFill>
                  <a:srgbClr val="002060"/>
                </a:solidFill>
              </a:rPr>
              <a:t>الإنفوجرافيك.</a:t>
            </a:r>
          </a:p>
          <a:p>
            <a:pPr marL="342900" indent="-342900" algn="justLow" rtl="1">
              <a:buFont typeface="Wingdings" panose="05000000000000000000" pitchFamily="2" charset="2"/>
              <a:buChar char="q"/>
            </a:pPr>
            <a:r>
              <a:rPr lang="ar-EG" sz="2400" dirty="0">
                <a:solidFill>
                  <a:srgbClr val="002060"/>
                </a:solidFill>
              </a:rPr>
              <a:t>المنشورات التوعوية.</a:t>
            </a:r>
          </a:p>
          <a:p>
            <a:pPr marL="342900" indent="-342900" algn="justLow" rtl="1">
              <a:buFont typeface="Wingdings" panose="05000000000000000000" pitchFamily="2" charset="2"/>
              <a:buChar char="q"/>
            </a:pPr>
            <a:r>
              <a:rPr lang="ar-EG" sz="2400" dirty="0">
                <a:solidFill>
                  <a:srgbClr val="002060"/>
                </a:solidFill>
              </a:rPr>
              <a:t>الأسئلة الشائعة.</a:t>
            </a:r>
          </a:p>
          <a:p>
            <a:pPr marL="342900" indent="-342900" algn="justLow" rtl="1">
              <a:buFont typeface="Wingdings" panose="05000000000000000000" pitchFamily="2" charset="2"/>
              <a:buChar char="q"/>
            </a:pPr>
            <a:r>
              <a:rPr lang="ar-EG" sz="2400" dirty="0">
                <a:solidFill>
                  <a:srgbClr val="002060"/>
                </a:solidFill>
              </a:rPr>
              <a:t>المقارنات البسيطة.</a:t>
            </a:r>
          </a:p>
          <a:p>
            <a:pPr marL="342900" indent="-342900" algn="justLow" rtl="1">
              <a:buFont typeface="Wingdings" panose="05000000000000000000" pitchFamily="2" charset="2"/>
              <a:buChar char="q"/>
            </a:pPr>
            <a:r>
              <a:rPr lang="ar-EG" sz="2400" dirty="0">
                <a:solidFill>
                  <a:srgbClr val="002060"/>
                </a:solidFill>
              </a:rPr>
              <a:t>أخطاء شائعة.</a:t>
            </a:r>
          </a:p>
          <a:p>
            <a:pPr marL="342900" indent="-342900" algn="justLow" rtl="1">
              <a:buFont typeface="Wingdings" panose="05000000000000000000" pitchFamily="2" charset="2"/>
              <a:buChar char="q"/>
            </a:pPr>
            <a:r>
              <a:rPr lang="ar-EG" sz="2400" dirty="0">
                <a:solidFill>
                  <a:srgbClr val="002060"/>
                </a:solidFill>
              </a:rPr>
              <a:t>إحصاءات وتحليلات.</a:t>
            </a:r>
          </a:p>
          <a:p>
            <a:pPr marL="342900" indent="-342900" algn="justLow" rtl="1">
              <a:buFont typeface="Wingdings" panose="05000000000000000000" pitchFamily="2" charset="2"/>
              <a:buChar char="q"/>
            </a:pPr>
            <a:r>
              <a:rPr lang="ar-EG" sz="2400" dirty="0">
                <a:solidFill>
                  <a:srgbClr val="002060"/>
                </a:solidFill>
              </a:rPr>
              <a:t>محتوى قبل وبعد.</a:t>
            </a:r>
          </a:p>
          <a:p>
            <a:pPr algn="justLow" rtl="1"/>
            <a:r>
              <a:rPr lang="ar-EG" sz="2400" dirty="0">
                <a:solidFill>
                  <a:srgbClr val="002060"/>
                </a:solidFill>
              </a:rPr>
              <a:t>              </a:t>
            </a:r>
            <a:r>
              <a:rPr lang="ar-EG" sz="2400" dirty="0">
                <a:solidFill>
                  <a:srgbClr val="C00000"/>
                </a:solidFill>
              </a:rPr>
              <a:t>فالهدف هنا ليس دفع العميل للشراء فورًا، بل جذب انتباهه وإظهار أنك تفهم المشكلة.</a:t>
            </a:r>
          </a:p>
        </p:txBody>
      </p:sp>
      <p:sp>
        <p:nvSpPr>
          <p:cNvPr id="11" name="Rectangle 10">
            <a:extLst>
              <a:ext uri="{FF2B5EF4-FFF2-40B4-BE49-F238E27FC236}">
                <a16:creationId xmlns:a16="http://schemas.microsoft.com/office/drawing/2014/main" id="{152DA0B7-7FE3-D001-BE94-BEE999F14BA8}"/>
              </a:ext>
            </a:extLst>
          </p:cNvPr>
          <p:cNvSpPr/>
          <p:nvPr/>
        </p:nvSpPr>
        <p:spPr>
          <a:xfrm>
            <a:off x="0" y="1255574"/>
            <a:ext cx="12179243" cy="61369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2400" b="1" dirty="0">
                <a:solidFill>
                  <a:schemeClr val="bg1"/>
                </a:solidFill>
                <a:latin typeface="Times New Roman" panose="02020603050405020304" pitchFamily="18" charset="0"/>
                <a:cs typeface="Times New Roman" panose="02020603050405020304" pitchFamily="18" charset="0"/>
              </a:rPr>
              <a:t>المحتوى المناسب لمرحلة الوعي</a:t>
            </a:r>
          </a:p>
        </p:txBody>
      </p:sp>
    </p:spTree>
    <p:extLst>
      <p:ext uri="{BB962C8B-B14F-4D97-AF65-F5344CB8AC3E}">
        <p14:creationId xmlns:p14="http://schemas.microsoft.com/office/powerpoint/2010/main" val="1542082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7BCB2-8A0D-B73C-C097-C3F4CDAE3076}"/>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DC83C518-A013-97C1-BAFF-7629D6F443FC}"/>
              </a:ext>
            </a:extLst>
          </p:cNvPr>
          <p:cNvPicPr>
            <a:picLocks noChangeAspect="1"/>
          </p:cNvPicPr>
          <p:nvPr/>
        </p:nvPicPr>
        <p:blipFill>
          <a:blip r:embed="rId2"/>
          <a:stretch>
            <a:fillRect/>
          </a:stretch>
        </p:blipFill>
        <p:spPr>
          <a:xfrm>
            <a:off x="0" y="-155745"/>
            <a:ext cx="12192000" cy="6821424"/>
          </a:xfrm>
          <a:prstGeom prst="rect">
            <a:avLst/>
          </a:prstGeom>
        </p:spPr>
      </p:pic>
      <p:sp>
        <p:nvSpPr>
          <p:cNvPr id="24" name="Rectangle 23">
            <a:extLst>
              <a:ext uri="{FF2B5EF4-FFF2-40B4-BE49-F238E27FC236}">
                <a16:creationId xmlns:a16="http://schemas.microsoft.com/office/drawing/2014/main" id="{4E6FDDE6-B039-EAB2-F362-6286CBD19562}"/>
              </a:ext>
            </a:extLst>
          </p:cNvPr>
          <p:cNvSpPr/>
          <p:nvPr/>
        </p:nvSpPr>
        <p:spPr>
          <a:xfrm flipV="1">
            <a:off x="2421682" y="565977"/>
            <a:ext cx="97703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3A06648-BB3F-3DDE-2D60-405DA1AD1FB3}"/>
              </a:ext>
            </a:extLst>
          </p:cNvPr>
          <p:cNvSpPr/>
          <p:nvPr/>
        </p:nvSpPr>
        <p:spPr>
          <a:xfrm>
            <a:off x="2421682" y="658382"/>
            <a:ext cx="9653777" cy="80106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indent="-457200" algn="ctr" rtl="1">
              <a:buFont typeface="Wingdings" panose="05000000000000000000" pitchFamily="2" charset="2"/>
              <a:buChar char="q"/>
            </a:pPr>
            <a:r>
              <a:rPr lang="ar-SA" sz="2400" b="1" dirty="0">
                <a:solidFill>
                  <a:schemeClr val="bg1"/>
                </a:solidFill>
                <a:latin typeface="Times New Roman" panose="02020603050405020304" pitchFamily="18" charset="0"/>
                <a:cs typeface="Times New Roman" panose="02020603050405020304" pitchFamily="18" charset="0"/>
              </a:rPr>
              <a:t>كيف تصل إلى العميل</a:t>
            </a:r>
            <a:r>
              <a:rPr lang="ar-EG" sz="2400" b="1" dirty="0">
                <a:solidFill>
                  <a:schemeClr val="bg1"/>
                </a:solidFill>
                <a:latin typeface="Times New Roman" panose="02020603050405020304" pitchFamily="18" charset="0"/>
                <a:cs typeface="Times New Roman" panose="02020603050405020304" pitchFamily="18" charset="0"/>
              </a:rPr>
              <a:t> الرقمي </a:t>
            </a:r>
            <a:r>
              <a:rPr lang="ar-SA" sz="2400" b="1" dirty="0">
                <a:solidFill>
                  <a:schemeClr val="bg1"/>
                </a:solidFill>
                <a:latin typeface="Times New Roman" panose="02020603050405020304" pitchFamily="18" charset="0"/>
                <a:cs typeface="Times New Roman" panose="02020603050405020304" pitchFamily="18" charset="0"/>
              </a:rPr>
              <a:t> في مرحلة الوعي؟</a:t>
            </a:r>
          </a:p>
        </p:txBody>
      </p:sp>
      <p:pic>
        <p:nvPicPr>
          <p:cNvPr id="17" name="Graphic 21">
            <a:extLst>
              <a:ext uri="{FF2B5EF4-FFF2-40B4-BE49-F238E27FC236}">
                <a16:creationId xmlns:a16="http://schemas.microsoft.com/office/drawing/2014/main" id="{D2887BFF-112C-7344-C531-9CCB767B61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3" name="Rectangle: Rounded Corners 2">
            <a:extLst>
              <a:ext uri="{FF2B5EF4-FFF2-40B4-BE49-F238E27FC236}">
                <a16:creationId xmlns:a16="http://schemas.microsoft.com/office/drawing/2014/main" id="{10D7D9B4-1DED-B3F8-2978-78DE0A64195A}"/>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D7B150D-35B9-70B4-B773-FD2AA3273A43}"/>
              </a:ext>
            </a:extLst>
          </p:cNvPr>
          <p:cNvSpPr txBox="1"/>
          <p:nvPr/>
        </p:nvSpPr>
        <p:spPr>
          <a:xfrm>
            <a:off x="674957" y="1642320"/>
            <a:ext cx="11267767" cy="4807535"/>
          </a:xfrm>
          <a:prstGeom prst="rect">
            <a:avLst/>
          </a:prstGeom>
          <a:noFill/>
        </p:spPr>
        <p:txBody>
          <a:bodyPr wrap="square">
            <a:spAutoFit/>
          </a:bodyPr>
          <a:lstStyle/>
          <a:p>
            <a:pPr algn="justLow" rtl="1"/>
            <a:r>
              <a:rPr lang="ar-EG" sz="2000" b="1" dirty="0">
                <a:solidFill>
                  <a:schemeClr val="accent1">
                    <a:lumMod val="50000"/>
                  </a:schemeClr>
                </a:solidFill>
              </a:rPr>
              <a:t>قنوات الوصول للعميل الرقمي في مرحلة الوعي:</a:t>
            </a:r>
          </a:p>
          <a:p>
            <a:pPr algn="justLow" rtl="1"/>
            <a:endParaRPr lang="ar-EG" sz="2000" dirty="0">
              <a:solidFill>
                <a:schemeClr val="accent1">
                  <a:lumMod val="50000"/>
                </a:schemeClr>
              </a:solidFill>
            </a:endParaRPr>
          </a:p>
          <a:p>
            <a:pPr algn="justLow" rtl="1">
              <a:lnSpc>
                <a:spcPct val="150000"/>
              </a:lnSpc>
            </a:pPr>
            <a:r>
              <a:rPr lang="ar-EG" sz="2000" dirty="0">
                <a:solidFill>
                  <a:schemeClr val="accent1">
                    <a:lumMod val="50000"/>
                  </a:schemeClr>
                </a:solidFill>
                <a:cs typeface="+mj-cs"/>
              </a:rPr>
              <a:t>1. </a:t>
            </a:r>
            <a:r>
              <a:rPr lang="ar-EG" sz="2000" b="1" dirty="0">
                <a:solidFill>
                  <a:schemeClr val="accent1">
                    <a:lumMod val="50000"/>
                  </a:schemeClr>
                </a:solidFill>
                <a:cs typeface="+mj-cs"/>
              </a:rPr>
              <a:t>تحسين محركات البحث </a:t>
            </a:r>
            <a:r>
              <a:rPr lang="en-US" sz="2000" b="1" dirty="0">
                <a:solidFill>
                  <a:schemeClr val="accent1">
                    <a:lumMod val="50000"/>
                  </a:schemeClr>
                </a:solidFill>
                <a:latin typeface="Times New Roman" panose="02020603050405020304" pitchFamily="18" charset="0"/>
                <a:cs typeface="Times New Roman" panose="02020603050405020304" pitchFamily="18" charset="0"/>
              </a:rPr>
              <a:t>SEO</a:t>
            </a:r>
            <a:r>
              <a:rPr lang="en-US" sz="2000" b="1" dirty="0">
                <a:solidFill>
                  <a:schemeClr val="accent1">
                    <a:lumMod val="50000"/>
                  </a:schemeClr>
                </a:solidFill>
                <a:cs typeface="+mj-cs"/>
              </a:rPr>
              <a:t>: </a:t>
            </a:r>
            <a:r>
              <a:rPr lang="ar-EG" sz="2000" b="1" dirty="0">
                <a:solidFill>
                  <a:schemeClr val="accent1">
                    <a:lumMod val="50000"/>
                  </a:schemeClr>
                </a:solidFill>
                <a:cs typeface="+mj-cs"/>
              </a:rPr>
              <a:t> </a:t>
            </a:r>
            <a:r>
              <a:rPr lang="ar-EG" sz="2000" dirty="0">
                <a:solidFill>
                  <a:schemeClr val="accent1">
                    <a:lumMod val="50000"/>
                  </a:schemeClr>
                </a:solidFill>
                <a:cs typeface="+mj-cs"/>
              </a:rPr>
              <a:t>كتابة مقالات توعوية تجيب عن الأسئلة الشائعة التي يبحث عنها العميل في جوجل. </a:t>
            </a:r>
          </a:p>
          <a:p>
            <a:pPr algn="justLow" rtl="1">
              <a:lnSpc>
                <a:spcPct val="150000"/>
              </a:lnSpc>
            </a:pPr>
            <a:r>
              <a:rPr lang="ar-EG" sz="2000" dirty="0">
                <a:solidFill>
                  <a:schemeClr val="accent1">
                    <a:lumMod val="50000"/>
                  </a:schemeClr>
                </a:solidFill>
                <a:cs typeface="+mj-cs"/>
              </a:rPr>
              <a:t>مثال: مقال بعنوان "كيف تتخلص من جفاف البشرة في الشتاء؟" أو "ما أسباب ألم الظهر أثناء العمل على المكتب؟" (عندما يجد العميل إجابة مفيدة لمشكلته، يبدأ بالتعرف على علامتك التجارية والاهتمام بها). </a:t>
            </a:r>
          </a:p>
          <a:p>
            <a:pPr algn="justLow" rtl="1">
              <a:lnSpc>
                <a:spcPct val="150000"/>
              </a:lnSpc>
            </a:pPr>
            <a:r>
              <a:rPr lang="ar-EG" sz="2000" dirty="0">
                <a:solidFill>
                  <a:schemeClr val="accent1">
                    <a:lumMod val="50000"/>
                  </a:schemeClr>
                </a:solidFill>
                <a:cs typeface="+mj-cs"/>
              </a:rPr>
              <a:t>2. </a:t>
            </a:r>
            <a:r>
              <a:rPr lang="ar-EG" sz="2000" b="1" dirty="0">
                <a:solidFill>
                  <a:schemeClr val="accent1">
                    <a:lumMod val="50000"/>
                  </a:schemeClr>
                </a:solidFill>
                <a:cs typeface="+mj-cs"/>
              </a:rPr>
              <a:t>منصات التواصل الاجتماعي</a:t>
            </a:r>
            <a:r>
              <a:rPr lang="ar-EG" sz="2000" dirty="0">
                <a:solidFill>
                  <a:schemeClr val="accent1">
                    <a:lumMod val="50000"/>
                  </a:schemeClr>
                </a:solidFill>
                <a:cs typeface="+mj-cs"/>
              </a:rPr>
              <a:t>: استخدام فيديوهات قصيرة تبدأ بطرح مشكلة يومية واضحة يواجهها المستهلك. </a:t>
            </a:r>
          </a:p>
          <a:p>
            <a:pPr algn="justLow" rtl="1">
              <a:lnSpc>
                <a:spcPct val="150000"/>
              </a:lnSpc>
            </a:pPr>
            <a:r>
              <a:rPr lang="ar-EG" sz="2000" dirty="0">
                <a:solidFill>
                  <a:schemeClr val="accent1">
                    <a:lumMod val="50000"/>
                  </a:schemeClr>
                </a:solidFill>
                <a:cs typeface="+mj-cs"/>
              </a:rPr>
              <a:t>مثال: "هل تعاني من صعوبة في النوم بالليل؟ المشكلة قد تكون في نوع الوسادة التي تستخدمها."</a:t>
            </a:r>
          </a:p>
          <a:p>
            <a:pPr algn="justLow" rtl="1">
              <a:lnSpc>
                <a:spcPct val="150000"/>
              </a:lnSpc>
            </a:pPr>
            <a:r>
              <a:rPr lang="ar-EG" sz="2000" dirty="0">
                <a:solidFill>
                  <a:schemeClr val="accent1">
                    <a:lumMod val="50000"/>
                  </a:schemeClr>
                </a:solidFill>
                <a:cs typeface="+mj-cs"/>
              </a:rPr>
              <a:t>3. </a:t>
            </a:r>
            <a:r>
              <a:rPr lang="ar-EG" sz="2000" b="1" dirty="0">
                <a:solidFill>
                  <a:schemeClr val="accent1">
                    <a:lumMod val="50000"/>
                  </a:schemeClr>
                </a:solidFill>
                <a:cs typeface="+mj-cs"/>
              </a:rPr>
              <a:t>الإعلانات التوعوية: </a:t>
            </a:r>
            <a:r>
              <a:rPr lang="ar-EG" sz="2000" dirty="0">
                <a:solidFill>
                  <a:schemeClr val="accent1">
                    <a:lumMod val="50000"/>
                  </a:schemeClr>
                </a:solidFill>
                <a:cs typeface="+mj-cs"/>
              </a:rPr>
              <a:t>تشغيل إعلانات فيديو أو نشر محتوى تعليمي خفيف للوصول إلى جمهور جديد لا يعرف علامتك التجارية بعد، بدلاً من التركيز على الإعلانات البيعية المباشرة. </a:t>
            </a:r>
          </a:p>
          <a:p>
            <a:pPr algn="justLow" rtl="1">
              <a:lnSpc>
                <a:spcPct val="150000"/>
              </a:lnSpc>
            </a:pPr>
            <a:r>
              <a:rPr lang="ar-EG" sz="2000" dirty="0">
                <a:solidFill>
                  <a:schemeClr val="accent1">
                    <a:lumMod val="50000"/>
                  </a:schemeClr>
                </a:solidFill>
                <a:cs typeface="+mj-cs"/>
              </a:rPr>
              <a:t>4. </a:t>
            </a:r>
            <a:r>
              <a:rPr lang="ar-EG" sz="2000" b="1" dirty="0">
                <a:solidFill>
                  <a:schemeClr val="accent1">
                    <a:lumMod val="50000"/>
                  </a:schemeClr>
                </a:solidFill>
                <a:cs typeface="+mj-cs"/>
              </a:rPr>
              <a:t>التوصيات والتقييمات: </a:t>
            </a:r>
            <a:r>
              <a:rPr lang="ar-EG" sz="2000" dirty="0">
                <a:solidFill>
                  <a:schemeClr val="accent1">
                    <a:lumMod val="50000"/>
                  </a:schemeClr>
                </a:solidFill>
                <a:cs typeface="+mj-cs"/>
              </a:rPr>
              <a:t>عرض تجارب وآراء العملاء السابقين الحقيقية، مما يساعد الجمهور الجديد على معرفة العلامة التجارية وبناء انطباع مبدئي يتسم بالمصداقية. </a:t>
            </a:r>
          </a:p>
        </p:txBody>
      </p:sp>
    </p:spTree>
    <p:extLst>
      <p:ext uri="{BB962C8B-B14F-4D97-AF65-F5344CB8AC3E}">
        <p14:creationId xmlns:p14="http://schemas.microsoft.com/office/powerpoint/2010/main" val="1238162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2CA1F-D883-CE81-72E9-D7FE6003F20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AF51958-9CD5-D5EF-0D54-8B1B7DAFBB8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AE85FBD-AC5D-ADC4-5ACC-3003ED1FAF84}"/>
              </a:ext>
            </a:extLst>
          </p:cNvPr>
          <p:cNvSpPr/>
          <p:nvPr/>
        </p:nvSpPr>
        <p:spPr>
          <a:xfrm>
            <a:off x="2653888" y="658382"/>
            <a:ext cx="9421571" cy="73624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indent="-457200" algn="ctr" rtl="1">
              <a:buFont typeface="Wingdings" panose="05000000000000000000" pitchFamily="2" charset="2"/>
              <a:buChar char="q"/>
            </a:pPr>
            <a:r>
              <a:rPr lang="ar-SA" sz="2400" b="1" dirty="0">
                <a:solidFill>
                  <a:schemeClr val="bg1"/>
                </a:solidFill>
                <a:latin typeface="Times New Roman" panose="02020603050405020304" pitchFamily="18" charset="0"/>
                <a:cs typeface="Times New Roman" panose="02020603050405020304" pitchFamily="18" charset="0"/>
              </a:rPr>
              <a:t>أخطاء </a:t>
            </a:r>
            <a:r>
              <a:rPr lang="ar-EG" sz="2400" b="1" dirty="0">
                <a:solidFill>
                  <a:schemeClr val="bg1"/>
                </a:solidFill>
                <a:latin typeface="Times New Roman" panose="02020603050405020304" pitchFamily="18" charset="0"/>
                <a:cs typeface="Times New Roman" panose="02020603050405020304" pitchFamily="18" charset="0"/>
              </a:rPr>
              <a:t>ترتكتبها </a:t>
            </a:r>
            <a:r>
              <a:rPr lang="ar-SA" sz="2400" b="1" dirty="0">
                <a:solidFill>
                  <a:schemeClr val="bg1"/>
                </a:solidFill>
                <a:latin typeface="Times New Roman" panose="02020603050405020304" pitchFamily="18" charset="0"/>
                <a:cs typeface="Times New Roman" panose="02020603050405020304" pitchFamily="18" charset="0"/>
              </a:rPr>
              <a:t>الشركات في مرحلة الوعي</a:t>
            </a:r>
            <a:r>
              <a:rPr lang="ar-EG" sz="2400" b="1" dirty="0">
                <a:solidFill>
                  <a:schemeClr val="bg1"/>
                </a:solidFill>
                <a:latin typeface="Times New Roman" panose="02020603050405020304" pitchFamily="18" charset="0"/>
                <a:cs typeface="Times New Roman" panose="02020603050405020304" pitchFamily="18" charset="0"/>
              </a:rPr>
              <a:t>...</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D227F407-7267-0DBF-1CFE-006566D1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41" y="-29404"/>
            <a:ext cx="2305141" cy="1076343"/>
          </a:xfrm>
          <a:prstGeom prst="rect">
            <a:avLst/>
          </a:prstGeom>
        </p:spPr>
      </p:pic>
      <p:sp>
        <p:nvSpPr>
          <p:cNvPr id="3" name="Rectangle: Rounded Corners 2">
            <a:extLst>
              <a:ext uri="{FF2B5EF4-FFF2-40B4-BE49-F238E27FC236}">
                <a16:creationId xmlns:a16="http://schemas.microsoft.com/office/drawing/2014/main" id="{DCEA517F-88A2-393C-F4CB-2E2E23D02080}"/>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6FE3A13F-2DF3-4880-7A83-28E36821CFA6}"/>
              </a:ext>
            </a:extLst>
          </p:cNvPr>
          <p:cNvSpPr txBox="1"/>
          <p:nvPr/>
        </p:nvSpPr>
        <p:spPr>
          <a:xfrm>
            <a:off x="294968" y="1329168"/>
            <a:ext cx="11780491" cy="5463034"/>
          </a:xfrm>
          <a:prstGeom prst="rect">
            <a:avLst/>
          </a:prstGeom>
          <a:noFill/>
        </p:spPr>
        <p:txBody>
          <a:bodyPr wrap="square">
            <a:spAutoFit/>
          </a:bodyPr>
          <a:lstStyle/>
          <a:p>
            <a:pPr algn="justLow" rtl="1">
              <a:lnSpc>
                <a:spcPct val="150000"/>
              </a:lnSpc>
            </a:pPr>
            <a:r>
              <a:rPr lang="ar-EG" sz="2000" b="1" u="sng" dirty="0">
                <a:solidFill>
                  <a:schemeClr val="accent1">
                    <a:lumMod val="50000"/>
                  </a:schemeClr>
                </a:solidFill>
              </a:rPr>
              <a:t>في مرحلة الوعي، يبحث العميل عن فهم مشكلته وتلمّس الحلول المتاحة، لذلك فإن ممارسة أي ضغط بيعي خادع أو مباشر تُنفّره وتُفقده الثقة في العلامة التجارية. </a:t>
            </a:r>
          </a:p>
          <a:p>
            <a:pPr algn="r" rtl="1"/>
            <a:br>
              <a:rPr lang="ar-EG" sz="600" dirty="0">
                <a:solidFill>
                  <a:schemeClr val="accent1">
                    <a:lumMod val="50000"/>
                  </a:schemeClr>
                </a:solidFill>
              </a:rPr>
            </a:br>
            <a:r>
              <a:rPr lang="ar-EG" sz="2000" b="1" dirty="0">
                <a:solidFill>
                  <a:srgbClr val="C00000"/>
                </a:solidFill>
              </a:rPr>
              <a:t>أبرز الأخطاء في هذه المرحلة:</a:t>
            </a:r>
          </a:p>
          <a:p>
            <a:pPr algn="r" rtl="1"/>
            <a:endParaRPr lang="ar-EG" sz="300" dirty="0">
              <a:solidFill>
                <a:schemeClr val="accent1">
                  <a:lumMod val="50000"/>
                </a:schemeClr>
              </a:solidFill>
            </a:endParaRP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rPr>
              <a:t>بدء الإعلان بالسعر دون توضيح القيمة</a:t>
            </a:r>
            <a:r>
              <a:rPr lang="ar-EG" sz="2000" dirty="0">
                <a:solidFill>
                  <a:schemeClr val="accent1">
                    <a:lumMod val="50000"/>
                  </a:schemeClr>
                </a:solidFill>
              </a:rPr>
              <a:t>: إبراز تكلفة المنتج قبل أن يفهم العميل الفائدة الحقيقية وكيف يحل مشكلته. </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rPr>
              <a:t>مطالبة العميل بالشراء فوراً</a:t>
            </a:r>
            <a:r>
              <a:rPr lang="ar-EG" sz="2000" dirty="0">
                <a:solidFill>
                  <a:schemeClr val="accent1">
                    <a:lumMod val="50000"/>
                  </a:schemeClr>
                </a:solidFill>
              </a:rPr>
              <a:t>: الضغط لاتخاذ قرار الشراء في أول تفاعل وقبل بناء أي ثقة مبدئية. </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rPr>
              <a:t>استخدام مصطلحات معقدة</a:t>
            </a:r>
            <a:r>
              <a:rPr lang="ar-EG" sz="2000" dirty="0">
                <a:solidFill>
                  <a:schemeClr val="accent1">
                    <a:lumMod val="50000"/>
                  </a:schemeClr>
                </a:solidFill>
              </a:rPr>
              <a:t>: استخدام لغة تقنية أو معقدة تصعّب على المستهلك العادي فهم الحل. </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rPr>
              <a:t>الحديث عن الشركة فقط</a:t>
            </a:r>
            <a:r>
              <a:rPr lang="ar-EG" sz="2000" dirty="0">
                <a:solidFill>
                  <a:schemeClr val="accent1">
                    <a:lumMod val="50000"/>
                  </a:schemeClr>
                </a:solidFill>
              </a:rPr>
              <a:t>: التركيز على استعراض قوة العلامة التجارية بدلاً من الاهتمام باحتياج العميل نفسه. </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rPr>
              <a:t>تجاهل المشكلة الأساسية للجمهور</a:t>
            </a:r>
            <a:r>
              <a:rPr lang="ar-EG" sz="2000" dirty="0">
                <a:solidFill>
                  <a:schemeClr val="accent1">
                    <a:lumMod val="50000"/>
                  </a:schemeClr>
                </a:solidFill>
              </a:rPr>
              <a:t>: إغفال الاحتياج أو الألم الذي يعاني منه العميل ويبحث عن علاج له. </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rPr>
              <a:t>نشر محتوى بيعي طوال الوقت</a:t>
            </a:r>
            <a:r>
              <a:rPr lang="ar-EG" sz="2000" dirty="0">
                <a:solidFill>
                  <a:schemeClr val="accent1">
                    <a:lumMod val="50000"/>
                  </a:schemeClr>
                </a:solidFill>
              </a:rPr>
              <a:t>: الاعتماد المفرط على الإعلانات والعروض الجافة دون تقديم محتوى توعوي نافع. </a:t>
            </a:r>
          </a:p>
          <a:p>
            <a:pPr marL="342900" indent="-342900" algn="r" rtl="1">
              <a:lnSpc>
                <a:spcPct val="150000"/>
              </a:lnSpc>
              <a:buFont typeface="Wingdings" panose="05000000000000000000" pitchFamily="2" charset="2"/>
              <a:buChar char="q"/>
            </a:pPr>
            <a:r>
              <a:rPr lang="ar-EG" sz="2000" b="1" dirty="0">
                <a:solidFill>
                  <a:schemeClr val="accent1">
                    <a:lumMod val="50000"/>
                  </a:schemeClr>
                </a:solidFill>
              </a:rPr>
              <a:t>عدم استخدام أمثلة واقعية</a:t>
            </a:r>
            <a:r>
              <a:rPr lang="ar-EG" sz="2000" dirty="0">
                <a:solidFill>
                  <a:schemeClr val="accent1">
                    <a:lumMod val="50000"/>
                  </a:schemeClr>
                </a:solidFill>
              </a:rPr>
              <a:t>: تقديم نصائح نظرية مجردة لا تمس حياة العميل وتجاربه اليومية. </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rPr>
              <a:t>تكرار محتوى المنافسين</a:t>
            </a:r>
            <a:r>
              <a:rPr lang="ar-EG" sz="2000" dirty="0">
                <a:solidFill>
                  <a:schemeClr val="accent1">
                    <a:lumMod val="50000"/>
                  </a:schemeClr>
                </a:solidFill>
              </a:rPr>
              <a:t>: تقديم نفس الأفكار المكررة دون تقديم لمسة مميزة تنطبع في ذهن العميل. </a:t>
            </a:r>
            <a:endParaRPr lang="ar-EG" dirty="0"/>
          </a:p>
          <a:p>
            <a:pPr algn="r" rtl="1"/>
            <a:r>
              <a:rPr lang="en-US" dirty="0"/>
              <a:t>💡 </a:t>
            </a:r>
            <a:r>
              <a:rPr lang="ar-EG" sz="2000" b="1" dirty="0">
                <a:solidFill>
                  <a:schemeClr val="accent1">
                    <a:lumMod val="50000"/>
                  </a:schemeClr>
                </a:solidFill>
              </a:rPr>
              <a:t>قاعدة أساسية: "</a:t>
            </a:r>
            <a:r>
              <a:rPr lang="ar-EG" sz="2000" b="1" dirty="0">
                <a:solidFill>
                  <a:srgbClr val="C00000"/>
                </a:solidFill>
              </a:rPr>
              <a:t>العميل في مرحلة الوعي يحتاج إلى الفهم والتوعية بأسلوب سلس، وليس إلى ضغط تسويقي للبيع المباشر."</a:t>
            </a:r>
          </a:p>
        </p:txBody>
      </p:sp>
    </p:spTree>
    <p:extLst>
      <p:ext uri="{BB962C8B-B14F-4D97-AF65-F5344CB8AC3E}">
        <p14:creationId xmlns:p14="http://schemas.microsoft.com/office/powerpoint/2010/main" val="320761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479BC-5F0B-A133-362A-0E61AC9A730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8AB08C1-3C6A-2808-4C42-12E80E85D350}"/>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F2B73D41-46D1-EB94-0494-434B99E933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2A575B20-80C1-FDDD-24F5-758C16C9BABD}"/>
              </a:ext>
            </a:extLst>
          </p:cNvPr>
          <p:cNvSpPr/>
          <p:nvPr/>
        </p:nvSpPr>
        <p:spPr>
          <a:xfrm>
            <a:off x="5560142" y="2890828"/>
            <a:ext cx="6923091" cy="1076343"/>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المرحلة الثانية: مرحلة الاهتمام</a:t>
            </a:r>
          </a:p>
          <a:p>
            <a:pPr marL="0" marR="0" lvl="1" indent="0" algn="ctr" defTabSz="914400" rtl="1"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Consideration Stage</a:t>
            </a:r>
            <a:endPar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descr="Interested people are interesting | by Shahbano Ijaz | Medium">
            <a:extLst>
              <a:ext uri="{FF2B5EF4-FFF2-40B4-BE49-F238E27FC236}">
                <a16:creationId xmlns:a16="http://schemas.microsoft.com/office/drawing/2014/main" id="{75823027-FCB3-12B5-5388-19A787C1DCB0}"/>
              </a:ext>
            </a:extLst>
          </p:cNvPr>
          <p:cNvPicPr>
            <a:picLocks noChangeAspect="1"/>
          </p:cNvPicPr>
          <p:nvPr/>
        </p:nvPicPr>
        <p:blipFill>
          <a:blip r:embed="rId5"/>
          <a:stretch>
            <a:fillRect/>
          </a:stretch>
        </p:blipFill>
        <p:spPr>
          <a:xfrm>
            <a:off x="284498" y="2127078"/>
            <a:ext cx="4829175" cy="36801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43827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7CB28-49CE-C166-3FA2-562BA640C3D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67BCC56-7375-969B-CC33-0DA0D0074B14}"/>
              </a:ext>
            </a:extLst>
          </p:cNvPr>
          <p:cNvPicPr>
            <a:picLocks noChangeAspect="1"/>
          </p:cNvPicPr>
          <p:nvPr/>
        </p:nvPicPr>
        <p:blipFill>
          <a:blip r:embed="rId3"/>
          <a:stretch>
            <a:fillRect/>
          </a:stretch>
        </p:blipFill>
        <p:spPr>
          <a:xfrm>
            <a:off x="0" y="-107725"/>
            <a:ext cx="12192000" cy="6822282"/>
          </a:xfrm>
          <a:prstGeom prst="rect">
            <a:avLst/>
          </a:prstGeom>
        </p:spPr>
      </p:pic>
      <p:sp>
        <p:nvSpPr>
          <p:cNvPr id="24" name="Rectangle 23">
            <a:extLst>
              <a:ext uri="{FF2B5EF4-FFF2-40B4-BE49-F238E27FC236}">
                <a16:creationId xmlns:a16="http://schemas.microsoft.com/office/drawing/2014/main" id="{D00DC149-68E0-6A9A-F1A7-DC3B6E97B69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452DD6-34CF-6FBC-E009-F0BA2DCFCCFC}"/>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schemeClr val="bg1"/>
                </a:solidFill>
                <a:latin typeface="Times New Roman" panose="02020603050405020304" pitchFamily="18" charset="0"/>
                <a:cs typeface="Times New Roman" panose="02020603050405020304" pitchFamily="18" charset="0"/>
              </a:rPr>
              <a:t>المرحلة الثانية: مرحلة الاهتمام</a:t>
            </a:r>
            <a:r>
              <a:rPr lang="en-US" sz="2400" b="1" dirty="0">
                <a:solidFill>
                  <a:schemeClr val="bg1"/>
                </a:solidFill>
                <a:latin typeface="Times New Roman" panose="02020603050405020304" pitchFamily="18" charset="0"/>
                <a:cs typeface="Times New Roman" panose="02020603050405020304" pitchFamily="18" charset="0"/>
              </a:rPr>
              <a:t> Consideration Stage  </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044AD87D-EDAF-CAB9-A740-5B3E731347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31B6E51B-BB2C-FB43-2685-8831DF3A2A41}"/>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B80F7-8298-8467-431D-E76638CD6EF1}"/>
              </a:ext>
            </a:extLst>
          </p:cNvPr>
          <p:cNvSpPr txBox="1"/>
          <p:nvPr/>
        </p:nvSpPr>
        <p:spPr>
          <a:xfrm>
            <a:off x="2232420" y="1859726"/>
            <a:ext cx="9748685" cy="4191981"/>
          </a:xfrm>
          <a:prstGeom prst="rect">
            <a:avLst/>
          </a:prstGeom>
          <a:noFill/>
        </p:spPr>
        <p:txBody>
          <a:bodyPr wrap="square">
            <a:spAutoFit/>
          </a:bodyPr>
          <a:lstStyle/>
          <a:p>
            <a:pPr algn="ctr" rtl="1">
              <a:lnSpc>
                <a:spcPct val="150000"/>
              </a:lnSpc>
            </a:pPr>
            <a:r>
              <a:rPr lang="ar-EG" sz="2000" b="1" dirty="0">
                <a:solidFill>
                  <a:srgbClr val="002060"/>
                </a:solidFill>
                <a:cs typeface="+mj-cs"/>
              </a:rPr>
              <a:t>بعد أن يدرك العميل وجود المشكلة، يبدأ في البحث عن الحلول والخيارات المتاحة للوصول إلى الأفضل له. </a:t>
            </a:r>
          </a:p>
          <a:p>
            <a:pPr algn="r" rtl="1">
              <a:lnSpc>
                <a:spcPct val="150000"/>
              </a:lnSpc>
            </a:pPr>
            <a:r>
              <a:rPr lang="ar-EG" sz="2000" dirty="0">
                <a:solidFill>
                  <a:srgbClr val="002060"/>
                </a:solidFill>
                <a:cs typeface="+mj-cs"/>
              </a:rPr>
              <a:t>قد يسأل العميل أسئلة مثل:</a:t>
            </a:r>
          </a:p>
          <a:p>
            <a:pPr marL="285750" indent="-285750" algn="r" rtl="1">
              <a:lnSpc>
                <a:spcPct val="150000"/>
              </a:lnSpc>
              <a:buFont typeface="Wingdings" panose="05000000000000000000" pitchFamily="2" charset="2"/>
              <a:buChar char="q"/>
            </a:pPr>
            <a:r>
              <a:rPr lang="ar-EG" sz="2000" dirty="0">
                <a:solidFill>
                  <a:srgbClr val="002060"/>
                </a:solidFill>
                <a:cs typeface="+mj-cs"/>
              </a:rPr>
              <a:t>هل هذا المنتج/الخدمة هو الحل الأنسب لمشكلتي؟</a:t>
            </a:r>
          </a:p>
          <a:p>
            <a:pPr marL="285750" indent="-285750" algn="r" rtl="1">
              <a:lnSpc>
                <a:spcPct val="150000"/>
              </a:lnSpc>
              <a:buFont typeface="Wingdings" panose="05000000000000000000" pitchFamily="2" charset="2"/>
              <a:buChar char="q"/>
            </a:pPr>
            <a:r>
              <a:rPr lang="ar-EG" sz="2000" dirty="0">
                <a:solidFill>
                  <a:srgbClr val="002060"/>
                </a:solidFill>
                <a:cs typeface="+mj-cs"/>
              </a:rPr>
              <a:t>ما الفرق بين هذا الخيار والخيارات الأخرى في السوق؟</a:t>
            </a:r>
          </a:p>
          <a:p>
            <a:pPr marL="285750" indent="-285750" algn="r" rtl="1">
              <a:lnSpc>
                <a:spcPct val="150000"/>
              </a:lnSpc>
              <a:buFont typeface="Wingdings" panose="05000000000000000000" pitchFamily="2" charset="2"/>
              <a:buChar char="q"/>
            </a:pPr>
            <a:r>
              <a:rPr lang="ar-EG" sz="2000" dirty="0">
                <a:solidFill>
                  <a:srgbClr val="002060"/>
                </a:solidFill>
                <a:cs typeface="+mj-cs"/>
              </a:rPr>
              <a:t>ما هي الميزات الأساسية والمواصفات التي أحتاجها؟</a:t>
            </a:r>
          </a:p>
          <a:p>
            <a:pPr marL="285750" indent="-285750" algn="r" rtl="1">
              <a:lnSpc>
                <a:spcPct val="150000"/>
              </a:lnSpc>
              <a:buFont typeface="Wingdings" panose="05000000000000000000" pitchFamily="2" charset="2"/>
              <a:buChar char="q"/>
            </a:pPr>
            <a:r>
              <a:rPr lang="ar-EG" sz="2000" dirty="0">
                <a:solidFill>
                  <a:srgbClr val="002060"/>
                </a:solidFill>
                <a:cs typeface="+mj-cs"/>
              </a:rPr>
              <a:t>كم تكلفة هذا الحل وهل يتناسب مع ميزانيتي؟</a:t>
            </a:r>
          </a:p>
          <a:p>
            <a:pPr marL="285750" indent="-285750" algn="r" rtl="1">
              <a:lnSpc>
                <a:spcPct val="150000"/>
              </a:lnSpc>
              <a:buFont typeface="Wingdings" panose="05000000000000000000" pitchFamily="2" charset="2"/>
              <a:buChar char="q"/>
            </a:pPr>
            <a:r>
              <a:rPr lang="ar-EG" sz="2000" dirty="0">
                <a:solidFill>
                  <a:srgbClr val="002060"/>
                </a:solidFill>
                <a:cs typeface="+mj-cs"/>
              </a:rPr>
              <a:t>هل المنتج ذو جودة وموثوق؟</a:t>
            </a:r>
          </a:p>
          <a:p>
            <a:pPr marL="285750" indent="-285750" algn="r" rtl="1">
              <a:lnSpc>
                <a:spcPct val="150000"/>
              </a:lnSpc>
              <a:buFont typeface="Wingdings" panose="05000000000000000000" pitchFamily="2" charset="2"/>
              <a:buChar char="q"/>
            </a:pPr>
            <a:r>
              <a:rPr lang="ar-EG" sz="2000" dirty="0">
                <a:solidFill>
                  <a:srgbClr val="002060"/>
                </a:solidFill>
                <a:cs typeface="+mj-cs"/>
              </a:rPr>
              <a:t>ما هي آراء وتجارب العملاء السابقين الذين استخدموا هذا المنتج؟</a:t>
            </a:r>
          </a:p>
          <a:p>
            <a:pPr algn="r" rtl="1">
              <a:lnSpc>
                <a:spcPct val="150000"/>
              </a:lnSpc>
            </a:pPr>
            <a:r>
              <a:rPr lang="ar-EG" sz="2000" dirty="0">
                <a:solidFill>
                  <a:srgbClr val="002060"/>
                </a:solidFill>
                <a:cs typeface="+mj-cs"/>
              </a:rPr>
              <a:t>        </a:t>
            </a:r>
            <a:r>
              <a:rPr lang="ar-EG" sz="2000" b="1" dirty="0">
                <a:solidFill>
                  <a:srgbClr val="002060"/>
                </a:solidFill>
                <a:cs typeface="+mj-cs"/>
              </a:rPr>
              <a:t>هنا يصبح العميل أكثر اهتماماً بالحلول، ولكنه لم يحدد بعد العلامة التجارية أو الشركة التي سيشتري منها. </a:t>
            </a:r>
          </a:p>
        </p:txBody>
      </p:sp>
    </p:spTree>
    <p:extLst>
      <p:ext uri="{BB962C8B-B14F-4D97-AF65-F5344CB8AC3E}">
        <p14:creationId xmlns:p14="http://schemas.microsoft.com/office/powerpoint/2010/main" val="2298238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E578D-AF5F-890E-D9A9-832C1085B44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E825B1F-C37F-D650-7584-72CCF0793BBF}"/>
              </a:ext>
            </a:extLst>
          </p:cNvPr>
          <p:cNvPicPr>
            <a:picLocks noChangeAspect="1"/>
          </p:cNvPicPr>
          <p:nvPr/>
        </p:nvPicPr>
        <p:blipFill>
          <a:blip r:embed="rId2"/>
          <a:stretch>
            <a:fillRect/>
          </a:stretch>
        </p:blipFill>
        <p:spPr>
          <a:xfrm>
            <a:off x="-95693" y="0"/>
            <a:ext cx="12192000" cy="6822282"/>
          </a:xfrm>
          <a:prstGeom prst="rect">
            <a:avLst/>
          </a:prstGeom>
        </p:spPr>
      </p:pic>
      <p:sp>
        <p:nvSpPr>
          <p:cNvPr id="24" name="Rectangle 23">
            <a:extLst>
              <a:ext uri="{FF2B5EF4-FFF2-40B4-BE49-F238E27FC236}">
                <a16:creationId xmlns:a16="http://schemas.microsoft.com/office/drawing/2014/main" id="{B153B010-5E5F-F68D-B3C3-9E10B25ADFC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5B871D5-5955-DDFB-0AC7-7EC9F987266F}"/>
              </a:ext>
            </a:extLst>
          </p:cNvPr>
          <p:cNvSpPr/>
          <p:nvPr/>
        </p:nvSpPr>
        <p:spPr>
          <a:xfrm>
            <a:off x="2232420" y="675484"/>
            <a:ext cx="9959580" cy="107634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المحتوى المناسب لمرحلة الاهتمام</a:t>
            </a:r>
            <a:r>
              <a:rPr lang="ar-EG" sz="2400" b="1" dirty="0">
                <a:solidFill>
                  <a:schemeClr val="bg1"/>
                </a:solidFill>
                <a:latin typeface="Times New Roman" panose="02020603050405020304" pitchFamily="18" charset="0"/>
                <a:cs typeface="Times New Roman" panose="02020603050405020304" pitchFamily="18" charset="0"/>
              </a:rPr>
              <a:t> بالعميل الرقمي..</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D259FE39-BBC2-D928-50EB-B5C82033AA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E84E7E39-937F-C7FC-41DF-49C2D496FD67}"/>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B19DC89-D796-029E-C4B4-77C4D98478FD}"/>
              </a:ext>
            </a:extLst>
          </p:cNvPr>
          <p:cNvSpPr txBox="1"/>
          <p:nvPr/>
        </p:nvSpPr>
        <p:spPr>
          <a:xfrm>
            <a:off x="1991030" y="1930665"/>
            <a:ext cx="9601201" cy="4191981"/>
          </a:xfrm>
          <a:prstGeom prst="rect">
            <a:avLst/>
          </a:prstGeom>
          <a:noFill/>
        </p:spPr>
        <p:txBody>
          <a:bodyPr wrap="square">
            <a:spAutoFit/>
          </a:bodyPr>
          <a:lstStyle/>
          <a:p>
            <a:pPr algn="r" rtl="1">
              <a:lnSpc>
                <a:spcPct val="150000"/>
              </a:lnSpc>
            </a:pPr>
            <a:r>
              <a:rPr lang="ar-EG" sz="2000" dirty="0">
                <a:solidFill>
                  <a:srgbClr val="002060"/>
                </a:solidFill>
              </a:rPr>
              <a:t>من المحتويات المناسبة الاستخدم فى مرحلة الاهتمام لضمان الوصول إلى العميل الرقمي، ما يلي: </a:t>
            </a:r>
          </a:p>
          <a:p>
            <a:pPr marL="342900" indent="-342900" algn="r" rtl="1">
              <a:lnSpc>
                <a:spcPct val="150000"/>
              </a:lnSpc>
              <a:buFont typeface="Wingdings" panose="05000000000000000000" pitchFamily="2" charset="2"/>
              <a:buChar char="q"/>
            </a:pPr>
            <a:r>
              <a:rPr lang="ar-EG" sz="2000" dirty="0">
                <a:solidFill>
                  <a:srgbClr val="002060"/>
                </a:solidFill>
              </a:rPr>
              <a:t>مقارنات تفصيلية.</a:t>
            </a:r>
          </a:p>
          <a:p>
            <a:pPr marL="285750" indent="-285750" algn="r" rtl="1">
              <a:buFont typeface="Wingdings" panose="05000000000000000000" pitchFamily="2" charset="2"/>
              <a:buChar char="q"/>
            </a:pPr>
            <a:r>
              <a:rPr lang="ar-EG" sz="2000" dirty="0">
                <a:solidFill>
                  <a:srgbClr val="002060"/>
                </a:solidFill>
              </a:rPr>
              <a:t>أدلة عملية.</a:t>
            </a:r>
          </a:p>
          <a:p>
            <a:pPr marL="285750" indent="-285750" algn="r" rtl="1">
              <a:buFont typeface="Wingdings" panose="05000000000000000000" pitchFamily="2" charset="2"/>
              <a:buChar char="q"/>
            </a:pPr>
            <a:r>
              <a:rPr lang="ar-EG" sz="2000" dirty="0">
                <a:solidFill>
                  <a:srgbClr val="002060"/>
                </a:solidFill>
              </a:rPr>
              <a:t>شرح الخدمات.</a:t>
            </a:r>
          </a:p>
          <a:p>
            <a:pPr marL="285750" indent="-285750" algn="r" rtl="1">
              <a:buFont typeface="Wingdings" panose="05000000000000000000" pitchFamily="2" charset="2"/>
              <a:buChar char="q"/>
            </a:pPr>
            <a:r>
              <a:rPr lang="ar-EG" sz="2000" dirty="0">
                <a:solidFill>
                  <a:srgbClr val="002060"/>
                </a:solidFill>
              </a:rPr>
              <a:t>مقاطع تعرض خطوات العمل.</a:t>
            </a:r>
          </a:p>
          <a:p>
            <a:pPr marL="285750" indent="-285750" algn="r" rtl="1">
              <a:buFont typeface="Wingdings" panose="05000000000000000000" pitchFamily="2" charset="2"/>
              <a:buChar char="q"/>
            </a:pPr>
            <a:r>
              <a:rPr lang="ar-EG" sz="2000" dirty="0">
                <a:solidFill>
                  <a:srgbClr val="002060"/>
                </a:solidFill>
              </a:rPr>
              <a:t>دراسات حالة.</a:t>
            </a:r>
          </a:p>
          <a:p>
            <a:pPr marL="285750" indent="-285750" algn="r" rtl="1">
              <a:buFont typeface="Wingdings" panose="05000000000000000000" pitchFamily="2" charset="2"/>
              <a:buChar char="q"/>
            </a:pPr>
            <a:r>
              <a:rPr lang="ar-EG" sz="2000" dirty="0">
                <a:solidFill>
                  <a:srgbClr val="002060"/>
                </a:solidFill>
              </a:rPr>
              <a:t>نماذج أعمال.</a:t>
            </a:r>
          </a:p>
          <a:p>
            <a:pPr marL="285750" indent="-285750" algn="r" rtl="1">
              <a:buFont typeface="Wingdings" panose="05000000000000000000" pitchFamily="2" charset="2"/>
              <a:buChar char="q"/>
            </a:pPr>
            <a:r>
              <a:rPr lang="ar-EG" sz="2000" dirty="0">
                <a:solidFill>
                  <a:srgbClr val="002060"/>
                </a:solidFill>
              </a:rPr>
              <a:t>أسئلة وأجوبة.</a:t>
            </a:r>
          </a:p>
          <a:p>
            <a:pPr marL="285750" indent="-285750" algn="r" rtl="1">
              <a:buFont typeface="Wingdings" panose="05000000000000000000" pitchFamily="2" charset="2"/>
              <a:buChar char="q"/>
            </a:pPr>
            <a:r>
              <a:rPr lang="ar-EG" sz="2000" dirty="0">
                <a:solidFill>
                  <a:srgbClr val="002060"/>
                </a:solidFill>
              </a:rPr>
              <a:t>مقالات عن الأسعار.</a:t>
            </a:r>
          </a:p>
          <a:p>
            <a:pPr marL="285750" indent="-285750" algn="r" rtl="1">
              <a:buFont typeface="Wingdings" panose="05000000000000000000" pitchFamily="2" charset="2"/>
              <a:buChar char="q"/>
            </a:pPr>
            <a:r>
              <a:rPr lang="ar-EG" sz="2000" dirty="0">
                <a:solidFill>
                  <a:srgbClr val="002060"/>
                </a:solidFill>
              </a:rPr>
              <a:t>توضيح الأخطاء والحلول.</a:t>
            </a:r>
          </a:p>
          <a:p>
            <a:pPr marL="285750" indent="-285750" algn="r" rtl="1">
              <a:buFont typeface="Wingdings" panose="05000000000000000000" pitchFamily="2" charset="2"/>
              <a:buChar char="q"/>
            </a:pPr>
            <a:r>
              <a:rPr lang="ar-EG" sz="2000" dirty="0">
                <a:solidFill>
                  <a:srgbClr val="002060"/>
                </a:solidFill>
              </a:rPr>
              <a:t>ندوات أو استشارات مختصرة.</a:t>
            </a:r>
          </a:p>
          <a:p>
            <a:pPr algn="ctr" rtl="1">
              <a:lnSpc>
                <a:spcPct val="150000"/>
              </a:lnSpc>
            </a:pPr>
            <a:r>
              <a:rPr lang="ar-EG" sz="2000" b="1" dirty="0">
                <a:solidFill>
                  <a:srgbClr val="002060"/>
                </a:solidFill>
                <a:cs typeface="+mj-cs"/>
              </a:rPr>
              <a:t>في هذه المرحلة، يجب أن تساعد العميل على فهم الخيارات، مع توضيح طريقة عملك دون المبالغة في البيع</a:t>
            </a:r>
            <a:r>
              <a:rPr lang="ar-EG" dirty="0"/>
              <a:t>.</a:t>
            </a:r>
          </a:p>
        </p:txBody>
      </p:sp>
    </p:spTree>
    <p:extLst>
      <p:ext uri="{BB962C8B-B14F-4D97-AF65-F5344CB8AC3E}">
        <p14:creationId xmlns:p14="http://schemas.microsoft.com/office/powerpoint/2010/main" val="357983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B86A7-4099-00CC-C14C-F06B10674D2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E5DC2CE-6057-9E8A-998C-DC1E239C5123}"/>
              </a:ext>
            </a:extLst>
          </p:cNvPr>
          <p:cNvPicPr>
            <a:picLocks noChangeAspect="1"/>
          </p:cNvPicPr>
          <p:nvPr/>
        </p:nvPicPr>
        <p:blipFill>
          <a:blip r:embed="rId3"/>
          <a:stretch>
            <a:fillRect/>
          </a:stretch>
        </p:blipFill>
        <p:spPr>
          <a:xfrm>
            <a:off x="0" y="0"/>
            <a:ext cx="12483234" cy="69855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B32B3DC7-1BA3-D97D-FB4E-9830A67D00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2376D87D-7CD6-4058-F859-27778D23F138}"/>
              </a:ext>
            </a:extLst>
          </p:cNvPr>
          <p:cNvSpPr/>
          <p:nvPr/>
        </p:nvSpPr>
        <p:spPr>
          <a:xfrm>
            <a:off x="6309116" y="2890828"/>
            <a:ext cx="5882884" cy="1533688"/>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المرحلة الثالثة: مرحلة المقارنة</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1" indent="0" algn="ctr" defTabSz="914400" rtl="1"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Evaluation Stage</a:t>
            </a:r>
            <a:endPar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a:extLst>
              <a:ext uri="{FF2B5EF4-FFF2-40B4-BE49-F238E27FC236}">
                <a16:creationId xmlns:a16="http://schemas.microsoft.com/office/drawing/2014/main" id="{1A404F0B-762A-E752-59AF-43D79AC5CB32}"/>
              </a:ext>
            </a:extLst>
          </p:cNvPr>
          <p:cNvPicPr>
            <a:picLocks noChangeAspect="1"/>
          </p:cNvPicPr>
          <p:nvPr/>
        </p:nvPicPr>
        <p:blipFill>
          <a:blip r:embed="rId5"/>
          <a:stretch>
            <a:fillRect/>
          </a:stretch>
        </p:blipFill>
        <p:spPr>
          <a:xfrm>
            <a:off x="213115" y="1518555"/>
            <a:ext cx="5882886" cy="4587277"/>
          </a:xfrm>
          <a:prstGeom prst="rect">
            <a:avLst/>
          </a:prstGeom>
        </p:spPr>
      </p:pic>
    </p:spTree>
    <p:extLst>
      <p:ext uri="{BB962C8B-B14F-4D97-AF65-F5344CB8AC3E}">
        <p14:creationId xmlns:p14="http://schemas.microsoft.com/office/powerpoint/2010/main" val="919919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82F90-3409-9A9F-E5FC-BCCFC50EFA6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ED26B71-FD7F-6FED-ECC9-CF27C834E6FF}"/>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EB36B116-CD59-2381-4B5D-DA77D6EB567B}"/>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7139A58-C16C-8B29-8939-B8AD0CF151F8}"/>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schemeClr val="bg1"/>
                </a:solidFill>
                <a:latin typeface="Times New Roman" panose="02020603050405020304" pitchFamily="18" charset="0"/>
                <a:cs typeface="Times New Roman" panose="02020603050405020304" pitchFamily="18" charset="0"/>
              </a:rPr>
              <a:t>المرحلة الثالثة: مرحلة المقارنة</a:t>
            </a:r>
            <a:r>
              <a:rPr lang="en-US" sz="2400" b="1" dirty="0">
                <a:solidFill>
                  <a:schemeClr val="bg1"/>
                </a:solidFill>
                <a:latin typeface="Times New Roman" panose="02020603050405020304" pitchFamily="18" charset="0"/>
                <a:cs typeface="Times New Roman" panose="02020603050405020304" pitchFamily="18" charset="0"/>
              </a:rPr>
              <a:t> </a:t>
            </a:r>
            <a:r>
              <a:rPr lang="en-US" sz="2400" dirty="0"/>
              <a:t> </a:t>
            </a:r>
            <a:r>
              <a:rPr lang="en-US" sz="2400" b="1" dirty="0">
                <a:latin typeface="Times New Roman" panose="02020603050405020304" pitchFamily="18" charset="0"/>
                <a:cs typeface="Times New Roman" panose="02020603050405020304" pitchFamily="18" charset="0"/>
              </a:rPr>
              <a:t>Evaluation Stage    </a:t>
            </a:r>
            <a:r>
              <a:rPr lang="ar-EG"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 </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338CF920-CD12-D1AA-34A4-6B8708138A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CAAC7879-3488-4B64-1456-33E15BA1FF25}"/>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EC3730B4-660C-90B4-084F-DA6FE6900A17}"/>
              </a:ext>
            </a:extLst>
          </p:cNvPr>
          <p:cNvSpPr txBox="1"/>
          <p:nvPr/>
        </p:nvSpPr>
        <p:spPr>
          <a:xfrm>
            <a:off x="1152570" y="2007008"/>
            <a:ext cx="10557649" cy="1845185"/>
          </a:xfrm>
          <a:prstGeom prst="rect">
            <a:avLst/>
          </a:prstGeom>
          <a:noFill/>
        </p:spPr>
        <p:txBody>
          <a:bodyPr wrap="square">
            <a:spAutoFit/>
          </a:bodyPr>
          <a:lstStyle/>
          <a:p>
            <a:pPr algn="justLow" rtl="1">
              <a:lnSpc>
                <a:spcPct val="200000"/>
              </a:lnSpc>
            </a:pPr>
            <a:r>
              <a:rPr lang="ar-EG" sz="2000" b="1" dirty="0">
                <a:solidFill>
                  <a:srgbClr val="002060"/>
                </a:solidFill>
                <a:cs typeface="+mj-cs"/>
              </a:rPr>
              <a:t>في مرحلة المقارنة، أصبح العميل يعرف نوع الحل، ويبدأ في تقييم الشركات أو العروض المختلفة. وغالبًا يراجع:</a:t>
            </a:r>
          </a:p>
          <a:p>
            <a:pPr algn="justLow" rtl="1">
              <a:lnSpc>
                <a:spcPct val="200000"/>
              </a:lnSpc>
            </a:pPr>
            <a:r>
              <a:rPr lang="ar-EG" sz="2000" b="1" dirty="0">
                <a:solidFill>
                  <a:srgbClr val="002060"/>
                </a:solidFill>
                <a:cs typeface="+mj-cs"/>
              </a:rPr>
              <a:t>الأسعار، الخبرة، نماذج الأعمال، التقييمات، سرعة الرد، تفاصيل الخدمة، مدة التنفيذ، الضمان، الدعم.، أسلوب التواصل، وضوح العرض، مستوى التخصص... الخ </a:t>
            </a:r>
          </a:p>
        </p:txBody>
      </p:sp>
      <p:sp>
        <p:nvSpPr>
          <p:cNvPr id="9" name="TextBox 8">
            <a:extLst>
              <a:ext uri="{FF2B5EF4-FFF2-40B4-BE49-F238E27FC236}">
                <a16:creationId xmlns:a16="http://schemas.microsoft.com/office/drawing/2014/main" id="{60CC3656-6A45-5F50-B316-42B34478D85C}"/>
              </a:ext>
            </a:extLst>
          </p:cNvPr>
          <p:cNvSpPr txBox="1"/>
          <p:nvPr/>
        </p:nvSpPr>
        <p:spPr>
          <a:xfrm>
            <a:off x="1152570" y="4107374"/>
            <a:ext cx="10557649" cy="2351285"/>
          </a:xfrm>
          <a:prstGeom prst="rect">
            <a:avLst/>
          </a:prstGeom>
          <a:noFill/>
        </p:spPr>
        <p:txBody>
          <a:bodyPr wrap="square">
            <a:spAutoFit/>
          </a:bodyPr>
          <a:lstStyle/>
          <a:p>
            <a:pPr algn="justLow" rtl="1">
              <a:lnSpc>
                <a:spcPct val="150000"/>
              </a:lnSpc>
            </a:pPr>
            <a:r>
              <a:rPr lang="ar-EG" sz="2000" b="1" dirty="0">
                <a:solidFill>
                  <a:srgbClr val="002060"/>
                </a:solidFill>
                <a:cs typeface="+mj-cs"/>
              </a:rPr>
              <a:t>- وتؤثر عدة عوامل في قرار العميل أثناء المقارنة، ولا يقتصر الأمر على السعر فقط. </a:t>
            </a:r>
          </a:p>
          <a:p>
            <a:pPr algn="justLow" rtl="1">
              <a:lnSpc>
                <a:spcPct val="150000"/>
              </a:lnSpc>
            </a:pPr>
            <a:r>
              <a:rPr lang="ar-EG" sz="2000" b="1" dirty="0">
                <a:solidFill>
                  <a:srgbClr val="002060"/>
                </a:solidFill>
                <a:cs typeface="+mj-cs"/>
              </a:rPr>
              <a:t>فعلى سبيل المثال: </a:t>
            </a:r>
            <a:r>
              <a:rPr lang="ar-EG" sz="2000" dirty="0">
                <a:solidFill>
                  <a:srgbClr val="002060"/>
                </a:solidFill>
                <a:cs typeface="+mj-cs"/>
              </a:rPr>
              <a:t>قد يختار عرضًا أعلى تكلفة عندما يجد نطاق العمل واضحًا والتواصل احترافيًا. أحيانًا يرفض العميل عرضًا أرخص بسبب غموض التفاصيل أو ضعف نماذج الأعمال. لذلك، يجب توضيح مميزات الخدمة وخطوات التنفيذ والمدة المتوقعة. إلى جانب ذلك، تساعد التقييمات الحقيقية ودراسات الحالة على زيادة الثقة. ونتيجة لذلك، يصبح انتقال العميل إلى مرحلة اتخاذ القرار أكثر سهولة.</a:t>
            </a:r>
            <a:endParaRPr lang="en-US" sz="2000" dirty="0">
              <a:solidFill>
                <a:srgbClr val="002060"/>
              </a:solidFill>
              <a:cs typeface="+mj-cs"/>
            </a:endParaRPr>
          </a:p>
        </p:txBody>
      </p:sp>
    </p:spTree>
    <p:extLst>
      <p:ext uri="{BB962C8B-B14F-4D97-AF65-F5344CB8AC3E}">
        <p14:creationId xmlns:p14="http://schemas.microsoft.com/office/powerpoint/2010/main" val="1459561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8F6EF-55D5-9B34-7690-5A3CE4478C8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3219F29C-CBD5-15F3-0FBA-CAAB4BD6E082}"/>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6FD26B1B-FEF3-F937-0130-40D63EFFE2F8}"/>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5C682AD-4C52-E20B-C042-84FD2B8E15F8}"/>
              </a:ext>
            </a:extLst>
          </p:cNvPr>
          <p:cNvSpPr/>
          <p:nvPr/>
        </p:nvSpPr>
        <p:spPr>
          <a:xfrm>
            <a:off x="2232420" y="675484"/>
            <a:ext cx="9959580" cy="107634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كيف تساعد العميل في المقارنة؟</a:t>
            </a:r>
          </a:p>
        </p:txBody>
      </p:sp>
      <p:pic>
        <p:nvPicPr>
          <p:cNvPr id="17" name="Graphic 21">
            <a:extLst>
              <a:ext uri="{FF2B5EF4-FFF2-40B4-BE49-F238E27FC236}">
                <a16:creationId xmlns:a16="http://schemas.microsoft.com/office/drawing/2014/main" id="{F86AD3B6-C717-6099-62A0-D419F53CC4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BFCB92DF-58A1-59D9-1C88-3D75F6DE8161}"/>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1EA9D5C-403A-C50B-12ED-E1C872AEF851}"/>
              </a:ext>
            </a:extLst>
          </p:cNvPr>
          <p:cNvSpPr txBox="1"/>
          <p:nvPr/>
        </p:nvSpPr>
        <p:spPr>
          <a:xfrm>
            <a:off x="1002890" y="2059186"/>
            <a:ext cx="10265583" cy="3046988"/>
          </a:xfrm>
          <a:prstGeom prst="rect">
            <a:avLst/>
          </a:prstGeom>
          <a:noFill/>
        </p:spPr>
        <p:txBody>
          <a:bodyPr wrap="square">
            <a:spAutoFit/>
          </a:bodyPr>
          <a:lstStyle/>
          <a:p>
            <a:pPr marL="342900" indent="-342900" algn="justLow" rtl="1">
              <a:buFont typeface="Wingdings" panose="05000000000000000000" pitchFamily="2" charset="2"/>
              <a:buChar char="q"/>
            </a:pPr>
            <a:r>
              <a:rPr lang="ar-EG" sz="2400" b="1" dirty="0">
                <a:solidFill>
                  <a:schemeClr val="accent1">
                    <a:lumMod val="50000"/>
                  </a:schemeClr>
                </a:solidFill>
                <a:cs typeface="+mj-cs"/>
              </a:rPr>
              <a:t>اعرض نماذج حقيقية</a:t>
            </a:r>
            <a:endParaRPr lang="ar-EG" sz="2400" dirty="0">
              <a:solidFill>
                <a:schemeClr val="accent1">
                  <a:lumMod val="50000"/>
                </a:schemeClr>
              </a:solidFill>
              <a:cs typeface="+mj-cs"/>
            </a:endParaRPr>
          </a:p>
          <a:p>
            <a:pPr algn="justLow" rtl="1"/>
            <a:r>
              <a:rPr lang="ar-EG" sz="2400" dirty="0">
                <a:solidFill>
                  <a:schemeClr val="accent1">
                    <a:lumMod val="50000"/>
                  </a:schemeClr>
                </a:solidFill>
                <a:cs typeface="+mj-cs"/>
              </a:rPr>
              <a:t>أضف أعمالًا أو نتائج أو حالات تمت معالجتها، مع عدم نشر معلومات حساسة.</a:t>
            </a:r>
          </a:p>
          <a:p>
            <a:pPr algn="justLow" rtl="1"/>
            <a:endParaRPr lang="ar-EG" sz="2400" b="1" dirty="0">
              <a:solidFill>
                <a:schemeClr val="accent1">
                  <a:lumMod val="50000"/>
                </a:schemeClr>
              </a:solidFill>
              <a:cs typeface="+mj-cs"/>
            </a:endParaRPr>
          </a:p>
          <a:p>
            <a:pPr marL="342900" indent="-342900" algn="justLow" rtl="1">
              <a:buFont typeface="Wingdings" panose="05000000000000000000" pitchFamily="2" charset="2"/>
              <a:buChar char="q"/>
            </a:pPr>
            <a:r>
              <a:rPr lang="ar-EG" sz="2400" b="1" dirty="0">
                <a:solidFill>
                  <a:schemeClr val="accent1">
                    <a:lumMod val="50000"/>
                  </a:schemeClr>
                </a:solidFill>
                <a:cs typeface="+mj-cs"/>
              </a:rPr>
              <a:t>وضح طريقة العمل</a:t>
            </a:r>
          </a:p>
          <a:p>
            <a:pPr algn="justLow" rtl="1"/>
            <a:r>
              <a:rPr lang="ar-EG" sz="2400" dirty="0">
                <a:solidFill>
                  <a:schemeClr val="accent1">
                    <a:lumMod val="50000"/>
                  </a:schemeClr>
                </a:solidFill>
                <a:cs typeface="+mj-cs"/>
              </a:rPr>
              <a:t>أخبر العميل بما سيحدث بعد التواصل، ومن المسؤول عن التنفيذ، وكيف تتم المتابعة.</a:t>
            </a:r>
          </a:p>
          <a:p>
            <a:pPr algn="justLow" rtl="1"/>
            <a:endParaRPr lang="ar-EG" sz="2400" b="1" dirty="0">
              <a:solidFill>
                <a:schemeClr val="accent1">
                  <a:lumMod val="50000"/>
                </a:schemeClr>
              </a:solidFill>
              <a:cs typeface="+mj-cs"/>
            </a:endParaRPr>
          </a:p>
          <a:p>
            <a:pPr marL="342900" indent="-342900" algn="justLow" rtl="1">
              <a:buFont typeface="Wingdings" panose="05000000000000000000" pitchFamily="2" charset="2"/>
              <a:buChar char="q"/>
            </a:pPr>
            <a:r>
              <a:rPr lang="ar-EG" sz="2400" b="1" dirty="0">
                <a:solidFill>
                  <a:schemeClr val="accent1">
                    <a:lumMod val="50000"/>
                  </a:schemeClr>
                </a:solidFill>
                <a:cs typeface="+mj-cs"/>
              </a:rPr>
              <a:t>أجب عن الأسئلة الصعبة</a:t>
            </a:r>
          </a:p>
          <a:p>
            <a:pPr algn="justLow" rtl="1"/>
            <a:r>
              <a:rPr lang="ar-EG" sz="2400" dirty="0">
                <a:solidFill>
                  <a:schemeClr val="accent1">
                    <a:lumMod val="50000"/>
                  </a:schemeClr>
                </a:solidFill>
                <a:cs typeface="+mj-cs"/>
              </a:rPr>
              <a:t>لا تتجنب الإجابة عن الأسئلة المتعلقة بالسعر والمدة والنتائج. فكلما كانت إجاباتك واضحة، زادت الثقة.</a:t>
            </a:r>
            <a:endParaRPr lang="en-US" sz="2400" dirty="0">
              <a:solidFill>
                <a:schemeClr val="accent1">
                  <a:lumMod val="50000"/>
                </a:schemeClr>
              </a:solidFill>
              <a:cs typeface="+mj-cs"/>
            </a:endParaRPr>
          </a:p>
        </p:txBody>
      </p:sp>
    </p:spTree>
    <p:extLst>
      <p:ext uri="{BB962C8B-B14F-4D97-AF65-F5344CB8AC3E}">
        <p14:creationId xmlns:p14="http://schemas.microsoft.com/office/powerpoint/2010/main" val="1099504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53748-2280-F610-5D87-32F83AB3DBE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05570C44-922D-3085-8616-EA9C655DA297}"/>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BD66B136-FA6B-31FD-0DA3-B7CF7D2320CD}"/>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143DCE1-6DA1-F84E-337D-76735323F7A9}"/>
              </a:ext>
            </a:extLst>
          </p:cNvPr>
          <p:cNvSpPr/>
          <p:nvPr/>
        </p:nvSpPr>
        <p:spPr>
          <a:xfrm>
            <a:off x="2232420" y="675484"/>
            <a:ext cx="9959580" cy="107634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0" algn="ctr" rtl="1">
              <a:buNone/>
            </a:pPr>
            <a:r>
              <a:rPr lang="ar-EG" sz="2400" b="1" i="0" u="none" strike="noStrike" dirty="0">
                <a:solidFill>
                  <a:schemeClr val="bg1"/>
                </a:solidFill>
                <a:effectLst/>
                <a:latin typeface="Almarai"/>
              </a:rPr>
              <a:t>صفحة الخدمة ودورها في رحلة العميل الرقمية</a:t>
            </a:r>
            <a:endParaRPr lang="en-US" sz="2400" b="1" i="0" u="none" strike="noStrike" dirty="0">
              <a:solidFill>
                <a:schemeClr val="bg1"/>
              </a:solidFill>
              <a:effectLst/>
              <a:latin typeface="Almarai"/>
            </a:endParaRPr>
          </a:p>
        </p:txBody>
      </p:sp>
      <p:pic>
        <p:nvPicPr>
          <p:cNvPr id="17" name="Graphic 21">
            <a:extLst>
              <a:ext uri="{FF2B5EF4-FFF2-40B4-BE49-F238E27FC236}">
                <a16:creationId xmlns:a16="http://schemas.microsoft.com/office/drawing/2014/main" id="{DB3B01A8-03E0-BADD-FB64-3F51CCEF6E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672E6682-894E-DD74-3BA0-883919CE54BB}"/>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15BEC23-491F-3BE1-07B8-7DCB061AFD02}"/>
              </a:ext>
            </a:extLst>
          </p:cNvPr>
          <p:cNvSpPr txBox="1"/>
          <p:nvPr/>
        </p:nvSpPr>
        <p:spPr>
          <a:xfrm>
            <a:off x="711124" y="1813958"/>
            <a:ext cx="11371006" cy="4524315"/>
          </a:xfrm>
          <a:prstGeom prst="rect">
            <a:avLst/>
          </a:prstGeom>
          <a:noFill/>
        </p:spPr>
        <p:txBody>
          <a:bodyPr wrap="square">
            <a:spAutoFit/>
          </a:bodyPr>
          <a:lstStyle/>
          <a:p>
            <a:pPr algn="justLow" rtl="1"/>
            <a:r>
              <a:rPr lang="ar-EG" sz="2400" dirty="0">
                <a:solidFill>
                  <a:schemeClr val="accent1">
                    <a:lumMod val="50000"/>
                  </a:schemeClr>
                </a:solidFill>
              </a:rPr>
              <a:t>صفحة الخدمة ليست مجرد مكان لعرض وصف طويل.بل يجب أن تساعد العميل على الانتقال من الاهتمام إلى اتخاذ القرار، لذا يفضل أن تحتوي على</a:t>
            </a:r>
            <a:r>
              <a:rPr lang="ar-EG" sz="2000" dirty="0">
                <a:solidFill>
                  <a:schemeClr val="accent1">
                    <a:lumMod val="50000"/>
                  </a:schemeClr>
                </a:solidFill>
              </a:rPr>
              <a:t>:</a:t>
            </a:r>
          </a:p>
          <a:p>
            <a:pPr marL="285750" indent="-285750" algn="r" rtl="1">
              <a:buFont typeface="Wingdings" panose="05000000000000000000" pitchFamily="2" charset="2"/>
              <a:buChar char="q"/>
            </a:pPr>
            <a:r>
              <a:rPr lang="ar-EG" sz="2000" dirty="0">
                <a:solidFill>
                  <a:schemeClr val="accent1">
                    <a:lumMod val="50000"/>
                  </a:schemeClr>
                </a:solidFill>
              </a:rPr>
              <a:t>عنوان واضح.</a:t>
            </a:r>
          </a:p>
          <a:p>
            <a:pPr marL="285750" indent="-285750" algn="r" rtl="1">
              <a:buFont typeface="Wingdings" panose="05000000000000000000" pitchFamily="2" charset="2"/>
              <a:buChar char="q"/>
            </a:pPr>
            <a:r>
              <a:rPr lang="ar-EG" sz="2000" dirty="0">
                <a:solidFill>
                  <a:schemeClr val="accent1">
                    <a:lumMod val="50000"/>
                  </a:schemeClr>
                </a:solidFill>
              </a:rPr>
              <a:t>المشكلة التي تعالجها الخدمة.</a:t>
            </a:r>
          </a:p>
          <a:p>
            <a:pPr marL="285750" indent="-285750" algn="r" rtl="1">
              <a:buFont typeface="Wingdings" panose="05000000000000000000" pitchFamily="2" charset="2"/>
              <a:buChar char="q"/>
            </a:pPr>
            <a:r>
              <a:rPr lang="ar-EG" sz="2000" dirty="0">
                <a:solidFill>
                  <a:schemeClr val="accent1">
                    <a:lumMod val="50000"/>
                  </a:schemeClr>
                </a:solidFill>
              </a:rPr>
              <a:t>الفوائد.</a:t>
            </a:r>
          </a:p>
          <a:p>
            <a:pPr marL="285750" indent="-285750" algn="r" rtl="1">
              <a:buFont typeface="Wingdings" panose="05000000000000000000" pitchFamily="2" charset="2"/>
              <a:buChar char="q"/>
            </a:pPr>
            <a:r>
              <a:rPr lang="ar-EG" sz="2000" dirty="0">
                <a:solidFill>
                  <a:schemeClr val="accent1">
                    <a:lumMod val="50000"/>
                  </a:schemeClr>
                </a:solidFill>
              </a:rPr>
              <a:t>نطاق العمل.</a:t>
            </a:r>
          </a:p>
          <a:p>
            <a:pPr marL="285750" indent="-285750" algn="r" rtl="1">
              <a:buFont typeface="Wingdings" panose="05000000000000000000" pitchFamily="2" charset="2"/>
              <a:buChar char="q"/>
            </a:pPr>
            <a:r>
              <a:rPr lang="ar-EG" sz="2000" dirty="0">
                <a:solidFill>
                  <a:schemeClr val="accent1">
                    <a:lumMod val="50000"/>
                  </a:schemeClr>
                </a:solidFill>
              </a:rPr>
              <a:t>خطوات التنفيذ.</a:t>
            </a:r>
          </a:p>
          <a:p>
            <a:pPr marL="285750" indent="-285750" algn="r" rtl="1">
              <a:buFont typeface="Wingdings" panose="05000000000000000000" pitchFamily="2" charset="2"/>
              <a:buChar char="q"/>
            </a:pPr>
            <a:r>
              <a:rPr lang="ar-EG" sz="2000" dirty="0">
                <a:solidFill>
                  <a:schemeClr val="accent1">
                    <a:lumMod val="50000"/>
                  </a:schemeClr>
                </a:solidFill>
              </a:rPr>
              <a:t>المدة.</a:t>
            </a:r>
          </a:p>
          <a:p>
            <a:pPr marL="285750" indent="-285750" algn="r" rtl="1">
              <a:buFont typeface="Wingdings" panose="05000000000000000000" pitchFamily="2" charset="2"/>
              <a:buChar char="q"/>
            </a:pPr>
            <a:r>
              <a:rPr lang="ar-EG" sz="2000" dirty="0">
                <a:solidFill>
                  <a:schemeClr val="accent1">
                    <a:lumMod val="50000"/>
                  </a:schemeClr>
                </a:solidFill>
              </a:rPr>
              <a:t>نماذج الأعمال.</a:t>
            </a:r>
          </a:p>
          <a:p>
            <a:pPr marL="285750" indent="-285750" algn="r" rtl="1">
              <a:buFont typeface="Wingdings" panose="05000000000000000000" pitchFamily="2" charset="2"/>
              <a:buChar char="q"/>
            </a:pPr>
            <a:r>
              <a:rPr lang="ar-EG" sz="2000" dirty="0">
                <a:solidFill>
                  <a:schemeClr val="accent1">
                    <a:lumMod val="50000"/>
                  </a:schemeClr>
                </a:solidFill>
              </a:rPr>
              <a:t>تقييمات.</a:t>
            </a:r>
          </a:p>
          <a:p>
            <a:pPr marL="285750" indent="-285750" algn="r" rtl="1">
              <a:buFont typeface="Wingdings" panose="05000000000000000000" pitchFamily="2" charset="2"/>
              <a:buChar char="q"/>
            </a:pPr>
            <a:r>
              <a:rPr lang="ar-EG" sz="2000" dirty="0">
                <a:solidFill>
                  <a:schemeClr val="accent1">
                    <a:lumMod val="50000"/>
                  </a:schemeClr>
                </a:solidFill>
              </a:rPr>
              <a:t>أسئلة شائعة.</a:t>
            </a:r>
          </a:p>
          <a:p>
            <a:pPr marL="285750" indent="-285750" algn="r" rtl="1">
              <a:buFont typeface="Wingdings" panose="05000000000000000000" pitchFamily="2" charset="2"/>
              <a:buChar char="q"/>
            </a:pPr>
            <a:r>
              <a:rPr lang="ar-EG" sz="2000" dirty="0">
                <a:solidFill>
                  <a:schemeClr val="accent1">
                    <a:lumMod val="50000"/>
                  </a:schemeClr>
                </a:solidFill>
              </a:rPr>
              <a:t>زر تواصل.</a:t>
            </a:r>
          </a:p>
          <a:p>
            <a:pPr marL="285750" indent="-285750" algn="r" rtl="1">
              <a:buFont typeface="Wingdings" panose="05000000000000000000" pitchFamily="2" charset="2"/>
              <a:buChar char="q"/>
            </a:pPr>
            <a:r>
              <a:rPr lang="ar-EG" sz="2000" dirty="0">
                <a:solidFill>
                  <a:schemeClr val="accent1">
                    <a:lumMod val="50000"/>
                  </a:schemeClr>
                </a:solidFill>
              </a:rPr>
              <a:t>نموذج مختصر.</a:t>
            </a:r>
          </a:p>
          <a:p>
            <a:pPr algn="ctr" rtl="1"/>
            <a:r>
              <a:rPr lang="ar-EG" sz="2000" b="1" dirty="0">
                <a:solidFill>
                  <a:schemeClr val="accent1">
                    <a:lumMod val="50000"/>
                  </a:schemeClr>
                </a:solidFill>
              </a:rPr>
              <a:t>كما يجب أن تتوافق رسالة الصفحة مع الإعلان أو المقال الذي جاء منه الزائر</a:t>
            </a:r>
            <a:r>
              <a:rPr lang="ar-EG" sz="2000" dirty="0">
                <a:solidFill>
                  <a:schemeClr val="accent1">
                    <a:lumMod val="50000"/>
                  </a:schemeClr>
                </a:solidFill>
              </a:rPr>
              <a:t>.</a:t>
            </a:r>
          </a:p>
        </p:txBody>
      </p:sp>
    </p:spTree>
    <p:extLst>
      <p:ext uri="{BB962C8B-B14F-4D97-AF65-F5344CB8AC3E}">
        <p14:creationId xmlns:p14="http://schemas.microsoft.com/office/powerpoint/2010/main" val="2991319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6D75A-9926-D8F5-1AAE-51EEDFA87BE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F5D3432-0A82-6D80-5D33-1FFA0DD03E6A}"/>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80B2A10F-9A57-5606-AFE1-4F6F3CE54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BB7104B4-8F92-2BE2-23CA-3AC5E43FC968}"/>
              </a:ext>
            </a:extLst>
          </p:cNvPr>
          <p:cNvSpPr/>
          <p:nvPr/>
        </p:nvSpPr>
        <p:spPr>
          <a:xfrm>
            <a:off x="6096000" y="2890828"/>
            <a:ext cx="6387234" cy="1887649"/>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المرحلة الرابعة: مرحلة اتخاذ القرار</a:t>
            </a:r>
          </a:p>
          <a:p>
            <a:pPr marL="0" marR="0" lvl="1" indent="0" algn="ctr" defTabSz="914400" rtl="1" eaLnBrk="1" fontAlgn="auto" latinLnBrk="0" hangingPunct="1">
              <a:lnSpc>
                <a:spcPct val="100000"/>
              </a:lnSpc>
              <a:spcBef>
                <a:spcPts val="0"/>
              </a:spcBef>
              <a:spcAft>
                <a:spcPts val="0"/>
              </a:spcAft>
              <a:buClrTx/>
              <a:buSzTx/>
              <a:buFontTx/>
              <a:buNone/>
              <a:tabLst/>
              <a:defRPr/>
            </a:pPr>
            <a:r>
              <a:rPr lang="en-US" sz="2400" b="1" dirty="0">
                <a:latin typeface="Times New Roman" panose="02020603050405020304" pitchFamily="18" charset="0"/>
                <a:cs typeface="Times New Roman" panose="02020603050405020304" pitchFamily="18" charset="0"/>
              </a:rPr>
              <a:t>Making a decision </a:t>
            </a:r>
            <a:endPar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pic>
        <p:nvPicPr>
          <p:cNvPr id="2" name="Picture 1" descr="Making Decision Stock Illustrations – 55,726 Making Decision Stock Illustrations, Vectors &amp; Clipart - Dreamstime">
            <a:extLst>
              <a:ext uri="{FF2B5EF4-FFF2-40B4-BE49-F238E27FC236}">
                <a16:creationId xmlns:a16="http://schemas.microsoft.com/office/drawing/2014/main" id="{6955062E-B3C1-CD7B-1C81-34DD5A3D4B8E}"/>
              </a:ext>
            </a:extLst>
          </p:cNvPr>
          <p:cNvPicPr>
            <a:picLocks noChangeAspect="1"/>
          </p:cNvPicPr>
          <p:nvPr/>
        </p:nvPicPr>
        <p:blipFill>
          <a:blip r:embed="rId5"/>
          <a:stretch>
            <a:fillRect/>
          </a:stretch>
        </p:blipFill>
        <p:spPr>
          <a:xfrm>
            <a:off x="304800" y="1512631"/>
            <a:ext cx="5486400" cy="4629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12926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ED4B5-E59E-5948-0976-09FE77527D1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169280CC-E2ED-323B-27A0-8978B33C210F}"/>
              </a:ext>
            </a:extLst>
          </p:cNvPr>
          <p:cNvPicPr>
            <a:picLocks noChangeAspect="1"/>
          </p:cNvPicPr>
          <p:nvPr/>
        </p:nvPicPr>
        <p:blipFill>
          <a:blip r:embed="rId2"/>
          <a:stretch>
            <a:fillRect/>
          </a:stretch>
        </p:blipFill>
        <p:spPr>
          <a:xfrm>
            <a:off x="0" y="0"/>
            <a:ext cx="12192000" cy="6822282"/>
          </a:xfrm>
          <a:prstGeom prst="rect">
            <a:avLst/>
          </a:prstGeom>
        </p:spPr>
      </p:pic>
      <p:sp>
        <p:nvSpPr>
          <p:cNvPr id="24" name="Rectangle 23">
            <a:extLst>
              <a:ext uri="{FF2B5EF4-FFF2-40B4-BE49-F238E27FC236}">
                <a16:creationId xmlns:a16="http://schemas.microsoft.com/office/drawing/2014/main" id="{7BC85064-4D02-BB23-0EE0-8BE8013DEBD3}"/>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0626E6C-1869-DB2E-2693-62E0775618DA}"/>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المرحلة الرابعة: اتخاذ القرار</a:t>
            </a:r>
            <a:r>
              <a:rPr lang="en-US" sz="2400" b="1" dirty="0">
                <a:solidFill>
                  <a:schemeClr val="bg1"/>
                </a:solidFill>
                <a:latin typeface="Times New Roman" panose="02020603050405020304" pitchFamily="18" charset="0"/>
                <a:cs typeface="Times New Roman" panose="02020603050405020304" pitchFamily="18" charset="0"/>
              </a:rPr>
              <a:t> Making a decision  </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434F7478-2DB8-75EF-F8D3-33E7FF7FFA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A340C3DD-F3A2-9056-1ED5-9CD868E3D60C}"/>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A3C02F-D125-9627-F72C-474562DD7EBB}"/>
              </a:ext>
            </a:extLst>
          </p:cNvPr>
          <p:cNvSpPr txBox="1"/>
          <p:nvPr/>
        </p:nvSpPr>
        <p:spPr>
          <a:xfrm>
            <a:off x="-224913" y="1689338"/>
            <a:ext cx="12307043" cy="400110"/>
          </a:xfrm>
          <a:prstGeom prst="rect">
            <a:avLst/>
          </a:prstGeom>
          <a:noFill/>
        </p:spPr>
        <p:txBody>
          <a:bodyPr wrap="square">
            <a:spAutoFit/>
          </a:bodyPr>
          <a:lstStyle/>
          <a:p>
            <a:pPr algn="justLow" rtl="1"/>
            <a:r>
              <a:rPr lang="ar-EG" sz="2000" b="1" dirty="0">
                <a:solidFill>
                  <a:schemeClr val="accent1">
                    <a:lumMod val="50000"/>
                  </a:schemeClr>
                </a:solidFill>
              </a:rPr>
              <a:t>في هذه المرحلة، يكون العميل قريبًا من التواصل أو الشراء، لكنه يحتاج إلى سبب أخير يساعده على اتخاذ القرار</a:t>
            </a:r>
            <a:r>
              <a:rPr lang="ar-EG" sz="2000" b="1" dirty="0"/>
              <a:t> فقد يحتاج إلى: </a:t>
            </a:r>
            <a:endParaRPr lang="en-US" sz="2000" b="1" dirty="0"/>
          </a:p>
        </p:txBody>
      </p:sp>
      <p:sp>
        <p:nvSpPr>
          <p:cNvPr id="9" name="TextBox 8">
            <a:extLst>
              <a:ext uri="{FF2B5EF4-FFF2-40B4-BE49-F238E27FC236}">
                <a16:creationId xmlns:a16="http://schemas.microsoft.com/office/drawing/2014/main" id="{AE79CE72-E288-A4E5-E702-3224A9E032A3}"/>
              </a:ext>
            </a:extLst>
          </p:cNvPr>
          <p:cNvSpPr txBox="1"/>
          <p:nvPr/>
        </p:nvSpPr>
        <p:spPr>
          <a:xfrm>
            <a:off x="2921410" y="2089448"/>
            <a:ext cx="7667932" cy="4732834"/>
          </a:xfrm>
          <a:prstGeom prst="rect">
            <a:avLst/>
          </a:prstGeom>
          <a:noFill/>
        </p:spPr>
        <p:txBody>
          <a:bodyPr wrap="square">
            <a:spAutoFit/>
          </a:bodyPr>
          <a:lstStyle/>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عرض سعر واضح.</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استشارة قصيرة.</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توضيح نقطة معينة.</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ضمان.</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تقييمات إضافية.</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إثبات خبرة.</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رد سريع.</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متابعة مهنية.</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rPr>
              <a:t>معرفة الخطوة التالية.</a:t>
            </a:r>
          </a:p>
          <a:p>
            <a:pPr algn="ctr" rtl="1">
              <a:lnSpc>
                <a:spcPct val="150000"/>
              </a:lnSpc>
            </a:pPr>
            <a:r>
              <a:rPr lang="ar-EG" sz="2400" b="1" dirty="0">
                <a:solidFill>
                  <a:srgbClr val="C00000"/>
                </a:solidFill>
              </a:rPr>
              <a:t>هنا يصبح دور فريق المبيعات وخدمة العملاء مهمًا جدًا</a:t>
            </a:r>
            <a:r>
              <a:rPr lang="ar-EG" dirty="0"/>
              <a:t>.</a:t>
            </a:r>
          </a:p>
        </p:txBody>
      </p:sp>
    </p:spTree>
    <p:extLst>
      <p:ext uri="{BB962C8B-B14F-4D97-AF65-F5344CB8AC3E}">
        <p14:creationId xmlns:p14="http://schemas.microsoft.com/office/powerpoint/2010/main" val="251452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75CD3-A90C-41EA-B541-16A1680A34CA}"/>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5E1231BB-230C-3808-5BC5-CDD6CFFBD418}"/>
              </a:ext>
            </a:extLst>
          </p:cNvPr>
          <p:cNvPicPr>
            <a:picLocks noChangeAspect="1"/>
          </p:cNvPicPr>
          <p:nvPr/>
        </p:nvPicPr>
        <p:blipFill>
          <a:blip r:embed="rId2"/>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E6A1BEF3-FE37-423C-C9C4-19B971B063C4}"/>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a:extLst>
              <a:ext uri="{FF2B5EF4-FFF2-40B4-BE49-F238E27FC236}">
                <a16:creationId xmlns:a16="http://schemas.microsoft.com/office/drawing/2014/main" id="{028BE1A2-3DEC-4F38-16D4-90BE97B645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6" name="Rectangle: Rounded Corners 5">
            <a:extLst>
              <a:ext uri="{FF2B5EF4-FFF2-40B4-BE49-F238E27FC236}">
                <a16:creationId xmlns:a16="http://schemas.microsoft.com/office/drawing/2014/main" id="{E92CFEB8-F747-44B2-A4AF-F8EF6139C240}"/>
              </a:ext>
            </a:extLst>
          </p:cNvPr>
          <p:cNvSpPr/>
          <p:nvPr/>
        </p:nvSpPr>
        <p:spPr>
          <a:xfrm>
            <a:off x="2232420" y="1641663"/>
            <a:ext cx="9536793"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a:latin typeface="Times New Roman" panose="02020603050405020304" pitchFamily="18" charset="0"/>
                <a:cs typeface="Times New Roman" panose="02020603050405020304" pitchFamily="18" charset="0"/>
              </a:rPr>
              <a:t>عوامل حسم قرار الشراء وتحويل العميل</a:t>
            </a:r>
            <a:endParaRPr lang="en-US" sz="2400" b="1" dirty="0">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338692DB-7C54-19B3-C522-D20C9B41060E}"/>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24C9181-7932-8E16-DB15-132D205C5BE4}"/>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اتخاذ القرار</a:t>
            </a:r>
          </a:p>
        </p:txBody>
      </p:sp>
      <p:sp>
        <p:nvSpPr>
          <p:cNvPr id="9" name="TextBox 8">
            <a:extLst>
              <a:ext uri="{FF2B5EF4-FFF2-40B4-BE49-F238E27FC236}">
                <a16:creationId xmlns:a16="http://schemas.microsoft.com/office/drawing/2014/main" id="{3CD04F02-64C2-28E0-6E6F-2B85D7CA4833}"/>
              </a:ext>
            </a:extLst>
          </p:cNvPr>
          <p:cNvSpPr txBox="1"/>
          <p:nvPr/>
        </p:nvSpPr>
        <p:spPr>
          <a:xfrm>
            <a:off x="5323682" y="2257893"/>
            <a:ext cx="6201696" cy="400110"/>
          </a:xfrm>
          <a:prstGeom prst="rect">
            <a:avLst/>
          </a:prstGeom>
          <a:noFill/>
        </p:spPr>
        <p:txBody>
          <a:bodyPr wrap="square">
            <a:spAutoFit/>
          </a:bodyPr>
          <a:lstStyle/>
          <a:p>
            <a:pPr algn="justLow" rtl="1"/>
            <a:r>
              <a:rPr lang="ar-EG" sz="2000" dirty="0">
                <a:cs typeface="+mj-cs"/>
              </a:rPr>
              <a:t>1</a:t>
            </a:r>
            <a:r>
              <a:rPr lang="ar-EG" sz="2000" b="1" dirty="0">
                <a:solidFill>
                  <a:schemeClr val="accent1">
                    <a:lumMod val="50000"/>
                  </a:schemeClr>
                </a:solidFill>
              </a:rPr>
              <a:t>. سرعة الرد تؤثر في القرار:</a:t>
            </a:r>
            <a:endParaRPr lang="en-US" sz="2000" b="1" dirty="0">
              <a:solidFill>
                <a:schemeClr val="accent1">
                  <a:lumMod val="50000"/>
                </a:schemeClr>
              </a:solidFill>
            </a:endParaRPr>
          </a:p>
        </p:txBody>
      </p:sp>
      <p:sp>
        <p:nvSpPr>
          <p:cNvPr id="11" name="TextBox 10">
            <a:extLst>
              <a:ext uri="{FF2B5EF4-FFF2-40B4-BE49-F238E27FC236}">
                <a16:creationId xmlns:a16="http://schemas.microsoft.com/office/drawing/2014/main" id="{6297417D-CC32-EBEF-5B2D-7971587B96D4}"/>
              </a:ext>
            </a:extLst>
          </p:cNvPr>
          <p:cNvSpPr txBox="1"/>
          <p:nvPr/>
        </p:nvSpPr>
        <p:spPr>
          <a:xfrm>
            <a:off x="796414" y="2719558"/>
            <a:ext cx="11105534" cy="3785652"/>
          </a:xfrm>
          <a:prstGeom prst="rect">
            <a:avLst/>
          </a:prstGeom>
          <a:noFill/>
        </p:spPr>
        <p:txBody>
          <a:bodyPr wrap="square">
            <a:spAutoFit/>
          </a:bodyPr>
          <a:lstStyle/>
          <a:p>
            <a:pPr algn="justLow" rtl="1"/>
            <a:r>
              <a:rPr lang="ar-EG" sz="2000" dirty="0">
                <a:solidFill>
                  <a:schemeClr val="accent1">
                    <a:lumMod val="50000"/>
                  </a:schemeClr>
                </a:solidFill>
              </a:rPr>
              <a:t>عندما يرسل العميل استفساراً أو طلباً، قد يتواصل في الوقت نفسه مع أكثر من متجر أو بائع. فإذا تأخر الرد، قد يفقد العميل اهتمامه أو يتجه للشراء من منافس آخر. </a:t>
            </a:r>
          </a:p>
          <a:p>
            <a:pPr algn="justLow" rtl="1"/>
            <a:r>
              <a:rPr lang="ar-EG" sz="2000" dirty="0">
                <a:solidFill>
                  <a:schemeClr val="accent1">
                    <a:lumMod val="50000"/>
                  </a:schemeClr>
                </a:solidFill>
              </a:rPr>
              <a:t>لكن السرعة وحدها لا تكفي، بل يجب أن يكون الرد:</a:t>
            </a:r>
          </a:p>
          <a:p>
            <a:pPr marL="342900" indent="-342900" algn="justLow" rtl="1">
              <a:buFont typeface="Wingdings" panose="05000000000000000000" pitchFamily="2" charset="2"/>
              <a:buChar char="q"/>
            </a:pPr>
            <a:r>
              <a:rPr lang="ar-EG" sz="2000" b="1" dirty="0">
                <a:solidFill>
                  <a:schemeClr val="accent1">
                    <a:lumMod val="50000"/>
                  </a:schemeClr>
                </a:solidFill>
              </a:rPr>
              <a:t>واضحاً.</a:t>
            </a:r>
          </a:p>
          <a:p>
            <a:pPr marL="342900" indent="-342900" algn="justLow" rtl="1">
              <a:buFont typeface="Wingdings" panose="05000000000000000000" pitchFamily="2" charset="2"/>
              <a:buChar char="q"/>
            </a:pPr>
            <a:r>
              <a:rPr lang="ar-EG" sz="2000" b="1" dirty="0">
                <a:solidFill>
                  <a:schemeClr val="accent1">
                    <a:lumMod val="50000"/>
                  </a:schemeClr>
                </a:solidFill>
              </a:rPr>
              <a:t>مرتبطاً بطلب العميل المباشر.</a:t>
            </a:r>
          </a:p>
          <a:p>
            <a:pPr marL="342900" indent="-342900" algn="justLow" rtl="1">
              <a:buFont typeface="Wingdings" panose="05000000000000000000" pitchFamily="2" charset="2"/>
              <a:buChar char="q"/>
            </a:pPr>
            <a:r>
              <a:rPr lang="ar-EG" sz="2000" b="1" dirty="0">
                <a:solidFill>
                  <a:schemeClr val="accent1">
                    <a:lumMod val="50000"/>
                  </a:schemeClr>
                </a:solidFill>
              </a:rPr>
              <a:t>بعيداً عن الردود الجاهزة والنسخ العام.</a:t>
            </a:r>
          </a:p>
          <a:p>
            <a:pPr marL="342900" indent="-342900" algn="justLow" rtl="1">
              <a:buFont typeface="Wingdings" panose="05000000000000000000" pitchFamily="2" charset="2"/>
              <a:buChar char="q"/>
            </a:pPr>
            <a:r>
              <a:rPr lang="ar-EG" sz="2000" b="1" dirty="0">
                <a:solidFill>
                  <a:schemeClr val="accent1">
                    <a:lumMod val="50000"/>
                  </a:schemeClr>
                </a:solidFill>
              </a:rPr>
              <a:t>متضمناً سؤالاً يساعد على فهم احتياج العميل بدقة.</a:t>
            </a:r>
          </a:p>
          <a:p>
            <a:pPr marL="342900" indent="-342900" algn="justLow" rtl="1">
              <a:buFont typeface="Wingdings" panose="05000000000000000000" pitchFamily="2" charset="2"/>
              <a:buChar char="q"/>
            </a:pPr>
            <a:r>
              <a:rPr lang="ar-EG" sz="2000" b="1" dirty="0">
                <a:solidFill>
                  <a:schemeClr val="accent1">
                    <a:lumMod val="50000"/>
                  </a:schemeClr>
                </a:solidFill>
              </a:rPr>
              <a:t>موضحاً للخطوة التالية (مثل كيفية الشراء أو تأكيد الطلب). </a:t>
            </a:r>
          </a:p>
          <a:p>
            <a:pPr algn="justLow" rtl="1"/>
            <a:r>
              <a:rPr lang="ar-EG" sz="2000" b="1" dirty="0">
                <a:solidFill>
                  <a:srgbClr val="C00000"/>
                </a:solidFill>
              </a:rPr>
              <a:t>مثال لرد فعال:</a:t>
            </a:r>
          </a:p>
          <a:p>
            <a:pPr algn="justLow" rtl="1"/>
            <a:r>
              <a:rPr lang="ar-EG" sz="2000" dirty="0">
                <a:solidFill>
                  <a:schemeClr val="accent1">
                    <a:lumMod val="50000"/>
                  </a:schemeClr>
                </a:solidFill>
              </a:rPr>
              <a:t>"أهلاً وسهلاً بك، شكراً لتواصلك معنا! هل تبحث عن [اسم المنتج] للاستخدام الشخصي أم كهدية؟ وما هي المواصفات الأهم بالنسبة لك لنرشح لك الخيار الأنسب؟"</a:t>
            </a:r>
          </a:p>
          <a:p>
            <a:pPr algn="ctr" rtl="1"/>
            <a:r>
              <a:rPr lang="ar-EG" sz="2000" dirty="0">
                <a:solidFill>
                  <a:schemeClr val="accent1">
                    <a:lumMod val="50000"/>
                  </a:schemeClr>
                </a:solidFill>
              </a:rPr>
              <a:t>(</a:t>
            </a:r>
            <a:r>
              <a:rPr lang="ar-EG" sz="2000" b="1" dirty="0">
                <a:solidFill>
                  <a:srgbClr val="C00000"/>
                </a:solidFill>
              </a:rPr>
              <a:t>هذا الرد أفضل بكثير من إرسال قائمة أسعار طويلة دون فهم احتياج العميل أولاً). </a:t>
            </a:r>
          </a:p>
        </p:txBody>
      </p:sp>
    </p:spTree>
    <p:extLst>
      <p:ext uri="{BB962C8B-B14F-4D97-AF65-F5344CB8AC3E}">
        <p14:creationId xmlns:p14="http://schemas.microsoft.com/office/powerpoint/2010/main" val="2890262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FAF0B-A9D2-3791-BAD9-6288E145425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520CDB5D-E267-748A-36B7-BECB4FFE76AB}"/>
              </a:ext>
            </a:extLst>
          </p:cNvPr>
          <p:cNvPicPr>
            <a:picLocks noChangeAspect="1"/>
          </p:cNvPicPr>
          <p:nvPr/>
        </p:nvPicPr>
        <p:blipFill>
          <a:blip r:embed="rId2"/>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F5A93D21-5869-1F98-DA31-3B76163B0C0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a:extLst>
              <a:ext uri="{FF2B5EF4-FFF2-40B4-BE49-F238E27FC236}">
                <a16:creationId xmlns:a16="http://schemas.microsoft.com/office/drawing/2014/main" id="{76257B02-ED3F-3432-B03C-6B6991346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6" name="Rectangle: Rounded Corners 5">
            <a:extLst>
              <a:ext uri="{FF2B5EF4-FFF2-40B4-BE49-F238E27FC236}">
                <a16:creationId xmlns:a16="http://schemas.microsoft.com/office/drawing/2014/main" id="{D5C0C37E-C406-9D52-C04B-2B38BC8FA2BA}"/>
              </a:ext>
            </a:extLst>
          </p:cNvPr>
          <p:cNvSpPr/>
          <p:nvPr/>
        </p:nvSpPr>
        <p:spPr>
          <a:xfrm>
            <a:off x="2232420" y="1641663"/>
            <a:ext cx="9536793"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a:latin typeface="Times New Roman" panose="02020603050405020304" pitchFamily="18" charset="0"/>
                <a:cs typeface="Times New Roman" panose="02020603050405020304" pitchFamily="18" charset="0"/>
              </a:rPr>
              <a:t>عوامل حسم قرار الشراء وتحويل العميل</a:t>
            </a:r>
            <a:endParaRPr lang="en-US" sz="2400" b="1" dirty="0">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3B9A061D-3944-B523-AAF3-78AF678D4CCC}"/>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EF452D8-FF9D-6E1C-ACEA-63D6FC952472}"/>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اتخاذ القرار</a:t>
            </a:r>
          </a:p>
        </p:txBody>
      </p:sp>
      <p:sp>
        <p:nvSpPr>
          <p:cNvPr id="4" name="TextBox 3">
            <a:extLst>
              <a:ext uri="{FF2B5EF4-FFF2-40B4-BE49-F238E27FC236}">
                <a16:creationId xmlns:a16="http://schemas.microsoft.com/office/drawing/2014/main" id="{9DCDE066-343F-0500-9E2E-04572458081D}"/>
              </a:ext>
            </a:extLst>
          </p:cNvPr>
          <p:cNvSpPr txBox="1"/>
          <p:nvPr/>
        </p:nvSpPr>
        <p:spPr>
          <a:xfrm>
            <a:off x="422787" y="2658681"/>
            <a:ext cx="11493910" cy="3939540"/>
          </a:xfrm>
          <a:prstGeom prst="rect">
            <a:avLst/>
          </a:prstGeom>
          <a:noFill/>
        </p:spPr>
        <p:txBody>
          <a:bodyPr wrap="square">
            <a:spAutoFit/>
          </a:bodyPr>
          <a:lstStyle/>
          <a:p>
            <a:pPr algn="justLow" rtl="1">
              <a:lnSpc>
                <a:spcPct val="150000"/>
              </a:lnSpc>
            </a:pPr>
            <a:r>
              <a:rPr lang="ar-EG" sz="2000" dirty="0">
                <a:solidFill>
                  <a:schemeClr val="accent1">
                    <a:lumMod val="50000"/>
                  </a:schemeClr>
                </a:solidFill>
                <a:cs typeface="+mj-cs"/>
              </a:rPr>
              <a:t>قد تختلف احتياجات العملاء حتى لو طلبوا المنتج أو الخدمة نفسها. فالعميل الذي يبحث عن منتج للاستخدام اليومي الخفيف يحتاج إلى ترشيح مختلف عن عميل يبحث عن منتج للاستخدام الاحترافي المكثف.</a:t>
            </a:r>
          </a:p>
          <a:p>
            <a:pPr algn="justLow" rtl="1">
              <a:lnSpc>
                <a:spcPct val="150000"/>
              </a:lnSpc>
            </a:pPr>
            <a:r>
              <a:rPr lang="ar-EG" sz="2000" b="1" dirty="0">
                <a:solidFill>
                  <a:schemeClr val="accent1">
                    <a:lumMod val="50000"/>
                  </a:schemeClr>
                </a:solidFill>
                <a:cs typeface="+mj-cs"/>
              </a:rPr>
              <a:t>لذلك، يجب أن يوضح العرض أو الترشيح المقدم للعميل:</a:t>
            </a:r>
          </a:p>
          <a:p>
            <a:pPr marL="285750" indent="-285750" algn="justLow" rtl="1">
              <a:buFont typeface="Wingdings" panose="05000000000000000000" pitchFamily="2" charset="2"/>
              <a:buChar char="q"/>
            </a:pPr>
            <a:r>
              <a:rPr lang="ar-EG" sz="2000" dirty="0">
                <a:solidFill>
                  <a:schemeClr val="accent1">
                    <a:lumMod val="50000"/>
                  </a:schemeClr>
                </a:solidFill>
                <a:cs typeface="+mj-cs"/>
              </a:rPr>
              <a:t>فهم احتياج العميل المحدد.</a:t>
            </a:r>
          </a:p>
          <a:p>
            <a:pPr marL="285750" indent="-285750" algn="justLow" rtl="1">
              <a:buFont typeface="Wingdings" panose="05000000000000000000" pitchFamily="2" charset="2"/>
              <a:buChar char="q"/>
            </a:pPr>
            <a:r>
              <a:rPr lang="ar-EG" sz="2000" dirty="0">
                <a:solidFill>
                  <a:schemeClr val="accent1">
                    <a:lumMod val="50000"/>
                  </a:schemeClr>
                </a:solidFill>
                <a:cs typeface="+mj-cs"/>
              </a:rPr>
              <a:t>المنتج أو الحل المرشح له.</a:t>
            </a:r>
          </a:p>
          <a:p>
            <a:pPr marL="285750" indent="-285750" algn="justLow" rtl="1">
              <a:buFont typeface="Wingdings" panose="05000000000000000000" pitchFamily="2" charset="2"/>
              <a:buChar char="q"/>
            </a:pPr>
            <a:r>
              <a:rPr lang="ar-EG" sz="2000" dirty="0">
                <a:solidFill>
                  <a:schemeClr val="accent1">
                    <a:lumMod val="50000"/>
                  </a:schemeClr>
                </a:solidFill>
                <a:cs typeface="+mj-cs"/>
              </a:rPr>
              <a:t>ميزات المنتج والمنافع التي سيحصل عليها.</a:t>
            </a:r>
          </a:p>
          <a:p>
            <a:pPr marL="285750" indent="-285750" algn="justLow" rtl="1">
              <a:buFont typeface="Wingdings" panose="05000000000000000000" pitchFamily="2" charset="2"/>
              <a:buChar char="q"/>
            </a:pPr>
            <a:r>
              <a:rPr lang="ar-EG" sz="2000" dirty="0">
                <a:solidFill>
                  <a:schemeClr val="accent1">
                    <a:lumMod val="50000"/>
                  </a:schemeClr>
                </a:solidFill>
                <a:cs typeface="+mj-cs"/>
              </a:rPr>
              <a:t>التكلفة الإجمالية وخيارات الدفع.</a:t>
            </a:r>
          </a:p>
          <a:p>
            <a:pPr marL="285750" indent="-285750" algn="justLow" rtl="1">
              <a:buFont typeface="Wingdings" panose="05000000000000000000" pitchFamily="2" charset="2"/>
              <a:buChar char="q"/>
            </a:pPr>
            <a:r>
              <a:rPr lang="ar-EG" sz="2000" dirty="0">
                <a:solidFill>
                  <a:schemeClr val="accent1">
                    <a:lumMod val="50000"/>
                  </a:schemeClr>
                </a:solidFill>
                <a:cs typeface="+mj-cs"/>
              </a:rPr>
              <a:t>مدة التوصيل أو التسليم.</a:t>
            </a:r>
          </a:p>
          <a:p>
            <a:pPr marL="285750" indent="-285750" algn="justLow" rtl="1">
              <a:buFont typeface="Wingdings" panose="05000000000000000000" pitchFamily="2" charset="2"/>
              <a:buChar char="q"/>
            </a:pPr>
            <a:r>
              <a:rPr lang="ar-EG" sz="2000" dirty="0">
                <a:solidFill>
                  <a:schemeClr val="accent1">
                    <a:lumMod val="50000"/>
                  </a:schemeClr>
                </a:solidFill>
                <a:cs typeface="+mj-cs"/>
              </a:rPr>
              <a:t>الضمان وسياسة الاستبدال والاسترجاع.</a:t>
            </a:r>
          </a:p>
          <a:p>
            <a:pPr marL="285750" indent="-285750" algn="justLow" rtl="1">
              <a:buFont typeface="Wingdings" panose="05000000000000000000" pitchFamily="2" charset="2"/>
              <a:buChar char="q"/>
            </a:pPr>
            <a:r>
              <a:rPr lang="ar-EG" sz="2000" dirty="0">
                <a:solidFill>
                  <a:schemeClr val="accent1">
                    <a:lumMod val="50000"/>
                  </a:schemeClr>
                </a:solidFill>
                <a:cs typeface="+mj-cs"/>
              </a:rPr>
              <a:t>خدمات ما بعد البيع والتواصل.</a:t>
            </a:r>
          </a:p>
          <a:p>
            <a:pPr algn="ctr" rtl="1"/>
            <a:r>
              <a:rPr lang="ar-EG" sz="2000" b="1" dirty="0">
                <a:solidFill>
                  <a:schemeClr val="accent1">
                    <a:lumMod val="50000"/>
                  </a:schemeClr>
                </a:solidFill>
                <a:cs typeface="+mj-cs"/>
              </a:rPr>
              <a:t>(العرض المخصص والواضح يقلل التردد ويزيد فرصة إتمام الشراء).</a:t>
            </a:r>
          </a:p>
        </p:txBody>
      </p:sp>
      <p:sp>
        <p:nvSpPr>
          <p:cNvPr id="10" name="TextBox 9">
            <a:extLst>
              <a:ext uri="{FF2B5EF4-FFF2-40B4-BE49-F238E27FC236}">
                <a16:creationId xmlns:a16="http://schemas.microsoft.com/office/drawing/2014/main" id="{35B25F6B-02D3-B5D5-574A-4FB6A8A98A6A}"/>
              </a:ext>
            </a:extLst>
          </p:cNvPr>
          <p:cNvSpPr txBox="1"/>
          <p:nvPr/>
        </p:nvSpPr>
        <p:spPr>
          <a:xfrm>
            <a:off x="5567517" y="2275708"/>
            <a:ext cx="6201696" cy="400110"/>
          </a:xfrm>
          <a:prstGeom prst="rect">
            <a:avLst/>
          </a:prstGeom>
          <a:noFill/>
        </p:spPr>
        <p:txBody>
          <a:bodyPr wrap="square">
            <a:spAutoFit/>
          </a:bodyPr>
          <a:lstStyle/>
          <a:p>
            <a:pPr algn="r" rtl="1"/>
            <a:r>
              <a:rPr lang="ar-EG" sz="2000" b="1" dirty="0">
                <a:solidFill>
                  <a:schemeClr val="accent1">
                    <a:lumMod val="50000"/>
                  </a:schemeClr>
                </a:solidFill>
                <a:cs typeface="+mj-cs"/>
              </a:rPr>
              <a:t>2. تجنب تقديم عرض/توصية عامة موحدة للجميع:</a:t>
            </a:r>
          </a:p>
        </p:txBody>
      </p:sp>
    </p:spTree>
    <p:extLst>
      <p:ext uri="{BB962C8B-B14F-4D97-AF65-F5344CB8AC3E}">
        <p14:creationId xmlns:p14="http://schemas.microsoft.com/office/powerpoint/2010/main" val="609625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6E7C9-6D74-7544-793B-28CE2CF6813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FA55D50F-02C2-1D1B-E5A0-0CA3EF87F11F}"/>
              </a:ext>
            </a:extLst>
          </p:cNvPr>
          <p:cNvPicPr>
            <a:picLocks noChangeAspect="1"/>
          </p:cNvPicPr>
          <p:nvPr/>
        </p:nvPicPr>
        <p:blipFill>
          <a:blip r:embed="rId2"/>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6178600E-A0C4-1043-FC4A-9EFC15BE26CE}"/>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a:extLst>
              <a:ext uri="{FF2B5EF4-FFF2-40B4-BE49-F238E27FC236}">
                <a16:creationId xmlns:a16="http://schemas.microsoft.com/office/drawing/2014/main" id="{A151DB6C-EB41-D015-8280-1E5977AADC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6" name="Rectangle: Rounded Corners 5">
            <a:extLst>
              <a:ext uri="{FF2B5EF4-FFF2-40B4-BE49-F238E27FC236}">
                <a16:creationId xmlns:a16="http://schemas.microsoft.com/office/drawing/2014/main" id="{ACC18C90-40A5-8153-A4B2-20AD5D006A17}"/>
              </a:ext>
            </a:extLst>
          </p:cNvPr>
          <p:cNvSpPr/>
          <p:nvPr/>
        </p:nvSpPr>
        <p:spPr>
          <a:xfrm>
            <a:off x="2232420" y="1641663"/>
            <a:ext cx="9536793" cy="54226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a:latin typeface="Times New Roman" panose="02020603050405020304" pitchFamily="18" charset="0"/>
                <a:cs typeface="Times New Roman" panose="02020603050405020304" pitchFamily="18" charset="0"/>
              </a:rPr>
              <a:t>عوامل حسم قرار الشراء وتحويل العميل</a:t>
            </a:r>
            <a:endParaRPr lang="en-US" sz="2400" b="1" dirty="0">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BF9B81C-71B5-4D19-C690-E4FD8F6FBE06}"/>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FCF0898-3F81-EA50-BE7D-FBAE07C8B8AD}"/>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اتخاذ القرار</a:t>
            </a:r>
          </a:p>
        </p:txBody>
      </p:sp>
      <p:sp>
        <p:nvSpPr>
          <p:cNvPr id="7" name="TextBox 6">
            <a:extLst>
              <a:ext uri="{FF2B5EF4-FFF2-40B4-BE49-F238E27FC236}">
                <a16:creationId xmlns:a16="http://schemas.microsoft.com/office/drawing/2014/main" id="{0627B699-D0B3-314B-8999-2DD31471A2CE}"/>
              </a:ext>
            </a:extLst>
          </p:cNvPr>
          <p:cNvSpPr txBox="1"/>
          <p:nvPr/>
        </p:nvSpPr>
        <p:spPr>
          <a:xfrm>
            <a:off x="1268361" y="2204354"/>
            <a:ext cx="10338619" cy="4653646"/>
          </a:xfrm>
          <a:prstGeom prst="rect">
            <a:avLst/>
          </a:prstGeom>
          <a:noFill/>
        </p:spPr>
        <p:txBody>
          <a:bodyPr wrap="square">
            <a:spAutoFit/>
          </a:bodyPr>
          <a:lstStyle/>
          <a:p>
            <a:pPr algn="r" rtl="1">
              <a:lnSpc>
                <a:spcPct val="150000"/>
              </a:lnSpc>
            </a:pPr>
            <a:r>
              <a:rPr lang="ar-EG" sz="2000" b="1" dirty="0">
                <a:solidFill>
                  <a:schemeClr val="accent1">
                    <a:lumMod val="50000"/>
                  </a:schemeClr>
                </a:solidFill>
                <a:cs typeface="+mj-cs"/>
              </a:rPr>
              <a:t>3. دور عناصر الثقة في مرحلة القرار:</a:t>
            </a:r>
          </a:p>
          <a:p>
            <a:pPr algn="r" rtl="1">
              <a:lnSpc>
                <a:spcPct val="150000"/>
              </a:lnSpc>
            </a:pPr>
            <a:r>
              <a:rPr lang="ar-EG" sz="2000" dirty="0">
                <a:solidFill>
                  <a:schemeClr val="accent1">
                    <a:lumMod val="50000"/>
                  </a:schemeClr>
                </a:solidFill>
                <a:cs typeface="+mj-cs"/>
              </a:rPr>
              <a:t>قبل إتمام عملية الدفع، يبحث العميل دائماً عن أي علامة أو إشارة تؤكد له أن قراره آمن وأن المنتج موثوق.</a:t>
            </a:r>
          </a:p>
          <a:p>
            <a:pPr algn="r" rtl="1">
              <a:lnSpc>
                <a:spcPct val="150000"/>
              </a:lnSpc>
            </a:pPr>
            <a:r>
              <a:rPr lang="ar-EG" sz="2000" b="1" dirty="0">
                <a:solidFill>
                  <a:srgbClr val="C00000"/>
                </a:solidFill>
                <a:cs typeface="+mj-cs"/>
              </a:rPr>
              <a:t>يمكن تعزيز الثقة باستخدام:</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تقييمات وآراء حقيقية من عملاء سابقين.</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سياسة استرجاع وضمان واضحة.</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طرق دفع آمنة وموثوقة (مثل الدفع عند الاستلام أو بوابات الدفع المعتمدة).</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معلومات تواصل رسمية وواضحة (رقم خدمة العملاء، الموقع).</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توضيح مواصفات المنتج بدقة وشفافية.</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محتوى يوضح جودة المنتج وخبرة العلامة التجارية.</a:t>
            </a:r>
          </a:p>
          <a:p>
            <a:pPr algn="ctr" rtl="1">
              <a:lnSpc>
                <a:spcPct val="150000"/>
              </a:lnSpc>
            </a:pPr>
            <a:r>
              <a:rPr lang="ar-EG" sz="2000" dirty="0">
                <a:solidFill>
                  <a:schemeClr val="accent1">
                    <a:lumMod val="50000"/>
                  </a:schemeClr>
                </a:solidFill>
                <a:cs typeface="+mj-cs"/>
              </a:rPr>
              <a:t>(</a:t>
            </a:r>
            <a:r>
              <a:rPr lang="ar-EG" sz="2000" b="1" dirty="0">
                <a:solidFill>
                  <a:schemeClr val="accent1">
                    <a:lumMod val="50000"/>
                  </a:schemeClr>
                </a:solidFill>
                <a:cs typeface="+mj-cs"/>
              </a:rPr>
              <a:t>توزيع عناصر الثقة في صفحة المنتج وسلة الشراء يساعد على تقليل تردد العميل وحسم قرار الشراء</a:t>
            </a:r>
            <a:r>
              <a:rPr lang="ar-EG" sz="2000" dirty="0">
                <a:solidFill>
                  <a:schemeClr val="accent1">
                    <a:lumMod val="50000"/>
                  </a:schemeClr>
                </a:solidFill>
                <a:cs typeface="+mj-cs"/>
              </a:rPr>
              <a:t>).</a:t>
            </a:r>
          </a:p>
        </p:txBody>
      </p:sp>
    </p:spTree>
    <p:extLst>
      <p:ext uri="{BB962C8B-B14F-4D97-AF65-F5344CB8AC3E}">
        <p14:creationId xmlns:p14="http://schemas.microsoft.com/office/powerpoint/2010/main" val="3574886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AAB8C-420D-20BA-E97B-4F5ECFEB6C4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477E2C9C-894B-2B61-CC03-EC342E7EF0E0}"/>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58AFE9B2-AC4D-D29D-97A5-37C985FE6A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7C0274A0-883A-BFE2-591D-2CF3CA7E86E0}"/>
              </a:ext>
            </a:extLst>
          </p:cNvPr>
          <p:cNvSpPr/>
          <p:nvPr/>
        </p:nvSpPr>
        <p:spPr>
          <a:xfrm>
            <a:off x="5619134" y="2890828"/>
            <a:ext cx="6864099" cy="1430449"/>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المرحلة الخامسة: مرحلة الشراء</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1" indent="0" algn="ctr" defTabSz="914400" rtl="1" eaLnBrk="1" fontAlgn="auto" latinLnBrk="0" hangingPunct="1">
              <a:lnSpc>
                <a:spcPct val="15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Purchase Stage</a:t>
            </a:r>
            <a:endPar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5" name="Picture 4" descr="Purchasing Stock Illustrations – 41,341 Purchasing Stock Illustrations,  Vectors &amp; Clipart - Dreamstime">
            <a:extLst>
              <a:ext uri="{FF2B5EF4-FFF2-40B4-BE49-F238E27FC236}">
                <a16:creationId xmlns:a16="http://schemas.microsoft.com/office/drawing/2014/main" id="{3BB6DF54-5951-AB56-AD98-D3780F93CCF8}"/>
              </a:ext>
            </a:extLst>
          </p:cNvPr>
          <p:cNvPicPr>
            <a:picLocks noChangeAspect="1"/>
          </p:cNvPicPr>
          <p:nvPr/>
        </p:nvPicPr>
        <p:blipFill>
          <a:blip r:embed="rId5"/>
          <a:stretch>
            <a:fillRect/>
          </a:stretch>
        </p:blipFill>
        <p:spPr>
          <a:xfrm>
            <a:off x="459515" y="1645137"/>
            <a:ext cx="4908897" cy="40919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5315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65BAC-4949-72D8-73E6-70650C6C61C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05CDFCD-CAEE-6565-933E-05024237BC8A}"/>
              </a:ext>
            </a:extLst>
          </p:cNvPr>
          <p:cNvPicPr>
            <a:picLocks noChangeAspect="1"/>
          </p:cNvPicPr>
          <p:nvPr/>
        </p:nvPicPr>
        <p:blipFill>
          <a:blip r:embed="rId3"/>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B0416CC4-C773-FB7C-9EEF-5AC69E0B6144}"/>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48F137E-F5FD-3E43-CAAF-1E3B3F0D6401}"/>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المرحلة الخامسة: الشراء</a:t>
            </a:r>
            <a:r>
              <a:rPr lang="en-US" sz="2400" b="1" dirty="0">
                <a:solidFill>
                  <a:schemeClr val="bg1"/>
                </a:solidFill>
                <a:latin typeface="Times New Roman" panose="02020603050405020304" pitchFamily="18" charset="0"/>
                <a:cs typeface="Times New Roman" panose="02020603050405020304" pitchFamily="18" charset="0"/>
              </a:rPr>
              <a:t> </a:t>
            </a:r>
            <a:r>
              <a:rPr lang="ar-EG" sz="2400" b="1" dirty="0">
                <a:solidFill>
                  <a:schemeClr val="bg1"/>
                </a:solidFill>
                <a:latin typeface="Times New Roman" panose="02020603050405020304" pitchFamily="18" charset="0"/>
                <a:cs typeface="Times New Roman" panose="02020603050405020304" pitchFamily="18" charset="0"/>
              </a:rPr>
              <a:t> </a:t>
            </a:r>
            <a:r>
              <a:rPr lang="en-US" sz="2400" dirty="0"/>
              <a:t> </a:t>
            </a:r>
            <a:r>
              <a:rPr lang="en-US" sz="2400" b="1" dirty="0">
                <a:latin typeface="Times New Roman" panose="02020603050405020304" pitchFamily="18" charset="0"/>
                <a:cs typeface="Times New Roman" panose="02020603050405020304" pitchFamily="18" charset="0"/>
              </a:rPr>
              <a:t>Purchase Stage</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AC38C34F-142A-D064-293E-6E137FFB4E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6CC5146C-AF52-A012-17B2-E523F4A282DD}"/>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9C6C426-3604-C1C1-F6D6-27190FD2F87A}"/>
              </a:ext>
            </a:extLst>
          </p:cNvPr>
          <p:cNvSpPr txBox="1"/>
          <p:nvPr/>
        </p:nvSpPr>
        <p:spPr>
          <a:xfrm>
            <a:off x="1152570" y="1928310"/>
            <a:ext cx="10574593" cy="4191981"/>
          </a:xfrm>
          <a:prstGeom prst="rect">
            <a:avLst/>
          </a:prstGeom>
          <a:noFill/>
        </p:spPr>
        <p:txBody>
          <a:bodyPr wrap="square">
            <a:spAutoFit/>
          </a:bodyPr>
          <a:lstStyle/>
          <a:p>
            <a:pPr algn="justLow" rtl="1">
              <a:lnSpc>
                <a:spcPct val="150000"/>
              </a:lnSpc>
            </a:pPr>
            <a:r>
              <a:rPr lang="ar-EG" sz="2000" dirty="0">
                <a:solidFill>
                  <a:schemeClr val="accent1">
                    <a:lumMod val="50000"/>
                  </a:schemeClr>
                </a:solidFill>
                <a:cs typeface="+mj-cs"/>
              </a:rPr>
              <a:t>إتمام عملية الدفع لا يعني انتهاء رحلة العميل، بل تبدأ هنا مرحلة مهمة جداً يجب إدارتها بعناية لبناء الولاء ورضا العميل.</a:t>
            </a:r>
          </a:p>
          <a:p>
            <a:pPr algn="justLow" rtl="1">
              <a:lnSpc>
                <a:spcPct val="150000"/>
              </a:lnSpc>
            </a:pPr>
            <a:r>
              <a:rPr lang="ar-EG" sz="2000" b="1" dirty="0">
                <a:solidFill>
                  <a:srgbClr val="C00000"/>
                </a:solidFill>
                <a:cs typeface="+mj-cs"/>
              </a:rPr>
              <a:t>1. طمأنة العميل فور الشراء</a:t>
            </a:r>
          </a:p>
          <a:p>
            <a:pPr algn="justLow" rtl="1">
              <a:lnSpc>
                <a:spcPct val="150000"/>
              </a:lnSpc>
            </a:pPr>
            <a:r>
              <a:rPr lang="ar-EG" sz="2000" dirty="0">
                <a:solidFill>
                  <a:schemeClr val="accent1">
                    <a:lumMod val="50000"/>
                  </a:schemeClr>
                </a:solidFill>
                <a:cs typeface="+mj-cs"/>
              </a:rPr>
              <a:t>بعد الشراء مباشرة، يطرح العميل أسئلة أساسية لمعرفة حالة طلبه:</a:t>
            </a:r>
          </a:p>
          <a:p>
            <a:pPr marL="342900" indent="-342900" algn="justLow" rtl="1">
              <a:lnSpc>
                <a:spcPct val="150000"/>
              </a:lnSpc>
              <a:buFont typeface="Wingdings" panose="05000000000000000000" pitchFamily="2" charset="2"/>
              <a:buChar char="q"/>
            </a:pPr>
            <a:r>
              <a:rPr lang="ar-EG" sz="2000" dirty="0">
                <a:solidFill>
                  <a:schemeClr val="accent1">
                    <a:lumMod val="50000"/>
                  </a:schemeClr>
                </a:solidFill>
                <a:cs typeface="+mj-cs"/>
              </a:rPr>
              <a:t>هل تم استلام المبلغ وتأكيد الطلب بنجاح؟</a:t>
            </a:r>
          </a:p>
          <a:p>
            <a:pPr marL="342900" indent="-342900" algn="justLow" rtl="1">
              <a:lnSpc>
                <a:spcPct val="150000"/>
              </a:lnSpc>
              <a:buFont typeface="Wingdings" panose="05000000000000000000" pitchFamily="2" charset="2"/>
              <a:buChar char="q"/>
            </a:pPr>
            <a:r>
              <a:rPr lang="ar-EG" sz="2000" dirty="0">
                <a:solidFill>
                  <a:schemeClr val="accent1">
                    <a:lumMod val="50000"/>
                  </a:schemeClr>
                </a:solidFill>
                <a:cs typeface="+mj-cs"/>
              </a:rPr>
              <a:t>متى سيتم تجهيز وشحن الطلب؟</a:t>
            </a:r>
          </a:p>
          <a:p>
            <a:pPr marL="342900" indent="-342900" algn="justLow" rtl="1">
              <a:lnSpc>
                <a:spcPct val="150000"/>
              </a:lnSpc>
              <a:buFont typeface="Wingdings" panose="05000000000000000000" pitchFamily="2" charset="2"/>
              <a:buChar char="q"/>
            </a:pPr>
            <a:r>
              <a:rPr lang="ar-EG" sz="2000" dirty="0">
                <a:solidFill>
                  <a:schemeClr val="accent1">
                    <a:lumMod val="50000"/>
                  </a:schemeClr>
                </a:solidFill>
                <a:cs typeface="+mj-cs"/>
              </a:rPr>
              <a:t>ما هو رقم الطلب ورابط التتبع؟</a:t>
            </a:r>
          </a:p>
          <a:p>
            <a:pPr marL="342900" indent="-342900" algn="justLow" rtl="1">
              <a:lnSpc>
                <a:spcPct val="150000"/>
              </a:lnSpc>
              <a:buFont typeface="Wingdings" panose="05000000000000000000" pitchFamily="2" charset="2"/>
              <a:buChar char="q"/>
            </a:pPr>
            <a:r>
              <a:rPr lang="ar-EG" sz="2000" dirty="0">
                <a:solidFill>
                  <a:schemeClr val="accent1">
                    <a:lumMod val="50000"/>
                  </a:schemeClr>
                </a:solidFill>
                <a:cs typeface="+mj-cs"/>
              </a:rPr>
              <a:t>متى موعد الوصول أو التسليم المتوقع؟</a:t>
            </a:r>
          </a:p>
          <a:p>
            <a:pPr marL="342900" indent="-342900" algn="justLow" rtl="1">
              <a:lnSpc>
                <a:spcPct val="150000"/>
              </a:lnSpc>
              <a:buFont typeface="Wingdings" panose="05000000000000000000" pitchFamily="2" charset="2"/>
              <a:buChar char="q"/>
            </a:pPr>
            <a:r>
              <a:rPr lang="ar-EG" sz="2000" dirty="0">
                <a:solidFill>
                  <a:schemeClr val="accent1">
                    <a:lumMod val="50000"/>
                  </a:schemeClr>
                </a:solidFill>
                <a:cs typeface="+mj-cs"/>
              </a:rPr>
              <a:t>كيف يمكنني التواصل مع خدمة العملاء إذا احتجت لاستفسار أو تعديل؟</a:t>
            </a:r>
          </a:p>
          <a:p>
            <a:pPr algn="ctr" rtl="1">
              <a:lnSpc>
                <a:spcPct val="150000"/>
              </a:lnSpc>
            </a:pPr>
            <a:r>
              <a:rPr lang="ar-EG" sz="2000" dirty="0">
                <a:solidFill>
                  <a:schemeClr val="accent1">
                    <a:lumMod val="50000"/>
                  </a:schemeClr>
                </a:solidFill>
                <a:cs typeface="+mj-cs"/>
              </a:rPr>
              <a:t>(</a:t>
            </a:r>
            <a:r>
              <a:rPr lang="ar-EG" sz="2000" b="1" dirty="0">
                <a:solidFill>
                  <a:schemeClr val="accent1">
                    <a:lumMod val="50000"/>
                  </a:schemeClr>
                </a:solidFill>
                <a:cs typeface="+mj-cs"/>
              </a:rPr>
              <a:t>غياب هذه المعلومات يجعل العميل يشعر بالقلق والتردد حتى لو كان المنتج ممتازاً).</a:t>
            </a:r>
          </a:p>
        </p:txBody>
      </p:sp>
    </p:spTree>
    <p:extLst>
      <p:ext uri="{BB962C8B-B14F-4D97-AF65-F5344CB8AC3E}">
        <p14:creationId xmlns:p14="http://schemas.microsoft.com/office/powerpoint/2010/main" val="1649163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607FB-0731-9B1A-5100-BEAB7F5C4C5E}"/>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114E1418-31DB-0703-9539-A02FEF84AF33}"/>
              </a:ext>
            </a:extLst>
          </p:cNvPr>
          <p:cNvPicPr>
            <a:picLocks noChangeAspect="1"/>
          </p:cNvPicPr>
          <p:nvPr/>
        </p:nvPicPr>
        <p:blipFill>
          <a:blip r:embed="rId3"/>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AB08139C-5CF0-E700-0B02-7B925B0D099E}"/>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F93C8EE-0CAD-BD19-1E14-5F0EB7F9D6C0}"/>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المرحلة الخامسة: الشراء</a:t>
            </a:r>
          </a:p>
        </p:txBody>
      </p:sp>
      <p:pic>
        <p:nvPicPr>
          <p:cNvPr id="17" name="Graphic 21">
            <a:extLst>
              <a:ext uri="{FF2B5EF4-FFF2-40B4-BE49-F238E27FC236}">
                <a16:creationId xmlns:a16="http://schemas.microsoft.com/office/drawing/2014/main" id="{6D210F10-5A9D-410E-4B1D-809DAB9A73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835DF161-8FFF-1994-A9F0-F84485A5B7E1}"/>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87D2F8-38F8-AFC5-2ECE-F23A9F3D13C1}"/>
              </a:ext>
            </a:extLst>
          </p:cNvPr>
          <p:cNvSpPr txBox="1"/>
          <p:nvPr/>
        </p:nvSpPr>
        <p:spPr>
          <a:xfrm>
            <a:off x="2109019" y="1813958"/>
            <a:ext cx="9586451" cy="4653646"/>
          </a:xfrm>
          <a:prstGeom prst="rect">
            <a:avLst/>
          </a:prstGeom>
          <a:noFill/>
        </p:spPr>
        <p:txBody>
          <a:bodyPr wrap="square">
            <a:spAutoFit/>
          </a:bodyPr>
          <a:lstStyle/>
          <a:p>
            <a:pPr algn="justLow" rtl="1">
              <a:lnSpc>
                <a:spcPct val="150000"/>
              </a:lnSpc>
            </a:pPr>
            <a:r>
              <a:rPr lang="ar-EG" sz="2000" b="1" dirty="0">
                <a:solidFill>
                  <a:srgbClr val="C00000"/>
                </a:solidFill>
                <a:cs typeface="+mj-cs"/>
              </a:rPr>
              <a:t>2. جعل تجربة ما بعد الشراء منظمة وسلسة</a:t>
            </a:r>
          </a:p>
          <a:p>
            <a:pPr algn="justLow" rtl="1">
              <a:lnSpc>
                <a:spcPct val="150000"/>
              </a:lnSpc>
            </a:pPr>
            <a:r>
              <a:rPr lang="ar-EG" sz="2000" dirty="0">
                <a:solidFill>
                  <a:srgbClr val="002060"/>
                </a:solidFill>
                <a:cs typeface="+mj-cs"/>
              </a:rPr>
              <a:t>يمكن إرسال رسالة تأكيد مباشرة (عبر البريد الإلكتروني أو الرسائل النصية / واتساب) تتضمن:</a:t>
            </a:r>
          </a:p>
          <a:p>
            <a:pPr marL="342900" indent="-342900" algn="justLow" rtl="1">
              <a:lnSpc>
                <a:spcPct val="150000"/>
              </a:lnSpc>
              <a:buFont typeface="Wingdings" panose="05000000000000000000" pitchFamily="2" charset="2"/>
              <a:buChar char="q"/>
            </a:pPr>
            <a:r>
              <a:rPr lang="ar-EG" sz="2000" dirty="0">
                <a:solidFill>
                  <a:srgbClr val="002060"/>
                </a:solidFill>
                <a:cs typeface="+mj-cs"/>
              </a:rPr>
              <a:t>تأكيد استلام الطلب ورقم المرجعية.</a:t>
            </a:r>
          </a:p>
          <a:p>
            <a:pPr marL="342900" indent="-342900" algn="justLow" rtl="1">
              <a:lnSpc>
                <a:spcPct val="150000"/>
              </a:lnSpc>
              <a:buFont typeface="Wingdings" panose="05000000000000000000" pitchFamily="2" charset="2"/>
              <a:buChar char="q"/>
            </a:pPr>
            <a:r>
              <a:rPr lang="ar-EG" sz="2000" dirty="0">
                <a:solidFill>
                  <a:srgbClr val="002060"/>
                </a:solidFill>
                <a:cs typeface="+mj-cs"/>
              </a:rPr>
              <a:t>ملخص المنتجات المشتراة والتكلفة النهائية (الفاتورة).</a:t>
            </a:r>
          </a:p>
          <a:p>
            <a:pPr marL="342900" indent="-342900" algn="justLow" rtl="1">
              <a:lnSpc>
                <a:spcPct val="150000"/>
              </a:lnSpc>
              <a:buFont typeface="Wingdings" panose="05000000000000000000" pitchFamily="2" charset="2"/>
              <a:buChar char="q"/>
            </a:pPr>
            <a:r>
              <a:rPr lang="ar-EG" sz="2000" dirty="0">
                <a:solidFill>
                  <a:srgbClr val="002060"/>
                </a:solidFill>
                <a:cs typeface="+mj-cs"/>
              </a:rPr>
              <a:t>الموعد المتوقع للتوصيل أو التسليم.</a:t>
            </a:r>
          </a:p>
          <a:p>
            <a:pPr marL="342900" indent="-342900" algn="justLow" rtl="1">
              <a:lnSpc>
                <a:spcPct val="150000"/>
              </a:lnSpc>
              <a:buFont typeface="Wingdings" panose="05000000000000000000" pitchFamily="2" charset="2"/>
              <a:buChar char="q"/>
            </a:pPr>
            <a:r>
              <a:rPr lang="ar-EG" sz="2000" dirty="0">
                <a:solidFill>
                  <a:srgbClr val="002060"/>
                </a:solidFill>
                <a:cs typeface="+mj-cs"/>
              </a:rPr>
              <a:t>رابط تتبع حالة الشحنة.</a:t>
            </a:r>
          </a:p>
          <a:p>
            <a:pPr marL="342900" indent="-342900" algn="justLow" rtl="1">
              <a:lnSpc>
                <a:spcPct val="150000"/>
              </a:lnSpc>
              <a:buFont typeface="Wingdings" panose="05000000000000000000" pitchFamily="2" charset="2"/>
              <a:buChar char="q"/>
            </a:pPr>
            <a:r>
              <a:rPr lang="ar-EG" sz="2000" dirty="0">
                <a:solidFill>
                  <a:srgbClr val="002060"/>
                </a:solidFill>
                <a:cs typeface="+mj-cs"/>
              </a:rPr>
              <a:t>وسائل التواصل المباشرة مع خدمة العملاء.</a:t>
            </a:r>
          </a:p>
          <a:p>
            <a:pPr marL="342900" indent="-342900" algn="justLow" rtl="1">
              <a:lnSpc>
                <a:spcPct val="150000"/>
              </a:lnSpc>
              <a:buFont typeface="Wingdings" panose="05000000000000000000" pitchFamily="2" charset="2"/>
              <a:buChar char="q"/>
            </a:pPr>
            <a:r>
              <a:rPr lang="ar-EG" sz="2000" dirty="0">
                <a:solidFill>
                  <a:srgbClr val="002060"/>
                </a:solidFill>
                <a:cs typeface="+mj-cs"/>
              </a:rPr>
              <a:t>توضيح مختصر لسياسة الإرجاع أو الاستبدال.</a:t>
            </a:r>
          </a:p>
          <a:p>
            <a:pPr marL="342900" indent="-342900" algn="justLow" rtl="1">
              <a:lnSpc>
                <a:spcPct val="150000"/>
              </a:lnSpc>
              <a:buFont typeface="Wingdings" panose="05000000000000000000" pitchFamily="2" charset="2"/>
              <a:buChar char="q"/>
            </a:pPr>
            <a:r>
              <a:rPr lang="ar-EG" sz="2000" dirty="0">
                <a:solidFill>
                  <a:srgbClr val="002060"/>
                </a:solidFill>
                <a:cs typeface="+mj-cs"/>
              </a:rPr>
              <a:t>الخطوة التالية (مثل: "سنرسل لك تنبيهاً فور خروج الطلب للتوصيل").</a:t>
            </a:r>
          </a:p>
          <a:p>
            <a:pPr algn="ctr" rtl="1">
              <a:lnSpc>
                <a:spcPct val="150000"/>
              </a:lnSpc>
            </a:pPr>
            <a:r>
              <a:rPr lang="ar-EG" sz="2000" dirty="0">
                <a:solidFill>
                  <a:srgbClr val="002060"/>
                </a:solidFill>
                <a:cs typeface="+mj-cs"/>
              </a:rPr>
              <a:t>(</a:t>
            </a:r>
            <a:r>
              <a:rPr lang="ar-EG" sz="2000" b="1" dirty="0">
                <a:solidFill>
                  <a:srgbClr val="C00000"/>
                </a:solidFill>
                <a:cs typeface="+mj-cs"/>
              </a:rPr>
              <a:t>هذا التنظيم يعطي العميل انطباعاً بالاحترافية والأمان، ويقلل من الاستفسارات المتكررة لخدمة العملاء</a:t>
            </a:r>
            <a:r>
              <a:rPr lang="ar-EG" sz="2000" dirty="0">
                <a:solidFill>
                  <a:srgbClr val="002060"/>
                </a:solidFill>
                <a:cs typeface="+mj-cs"/>
              </a:rPr>
              <a:t>).</a:t>
            </a:r>
          </a:p>
        </p:txBody>
      </p:sp>
    </p:spTree>
    <p:extLst>
      <p:ext uri="{BB962C8B-B14F-4D97-AF65-F5344CB8AC3E}">
        <p14:creationId xmlns:p14="http://schemas.microsoft.com/office/powerpoint/2010/main" val="2162592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308A1-ADB5-71EB-9435-D382612441D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D4C0383-BD0A-F5A3-9191-87B3112ADB26}"/>
              </a:ext>
            </a:extLst>
          </p:cNvPr>
          <p:cNvPicPr>
            <a:picLocks noChangeAspect="1"/>
          </p:cNvPicPr>
          <p:nvPr/>
        </p:nvPicPr>
        <p:blipFill>
          <a:blip r:embed="rId3"/>
          <a:stretch>
            <a:fillRect/>
          </a:stretch>
        </p:blipFill>
        <p:spPr>
          <a:xfrm>
            <a:off x="0" y="0"/>
            <a:ext cx="12483234" cy="6985591"/>
          </a:xfrm>
          <a:prstGeom prst="rect">
            <a:avLst/>
          </a:prstGeom>
        </p:spPr>
      </p:pic>
      <p:pic>
        <p:nvPicPr>
          <p:cNvPr id="6" name="Graphic 21">
            <a:extLst>
              <a:ext uri="{FF2B5EF4-FFF2-40B4-BE49-F238E27FC236}">
                <a16:creationId xmlns:a16="http://schemas.microsoft.com/office/drawing/2014/main" id="{3B0BB7BA-150D-DB48-7F72-6E844C74858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E0BE089B-000E-EE54-8E69-BA14A37D756E}"/>
              </a:ext>
            </a:extLst>
          </p:cNvPr>
          <p:cNvSpPr/>
          <p:nvPr/>
        </p:nvSpPr>
        <p:spPr>
          <a:xfrm>
            <a:off x="6621186" y="3023419"/>
            <a:ext cx="5355189" cy="1628080"/>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المرحلة السادسة: مرحلة تجربة ما بعد الشراء</a:t>
            </a:r>
          </a:p>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EG" sz="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1" indent="0" algn="ctr" defTabSz="914400" rtl="1"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Post-Purchase Experience Stage</a:t>
            </a:r>
            <a:endPar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descr="Post purchase shopify customers">
            <a:extLst>
              <a:ext uri="{FF2B5EF4-FFF2-40B4-BE49-F238E27FC236}">
                <a16:creationId xmlns:a16="http://schemas.microsoft.com/office/drawing/2014/main" id="{930A5909-CDED-13E5-E6B0-E3C67E51F02D}"/>
              </a:ext>
            </a:extLst>
          </p:cNvPr>
          <p:cNvPicPr>
            <a:picLocks noChangeAspect="1"/>
          </p:cNvPicPr>
          <p:nvPr/>
        </p:nvPicPr>
        <p:blipFill>
          <a:blip r:embed="rId5"/>
          <a:stretch>
            <a:fillRect/>
          </a:stretch>
        </p:blipFill>
        <p:spPr>
          <a:xfrm>
            <a:off x="215625" y="1368308"/>
            <a:ext cx="6025992" cy="49442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5217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72A14-2E8E-2CEB-D92B-75E84732F6C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02348D4A-F985-8D47-D089-06EFECAF4B1F}"/>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473A3F1C-C07E-8FA3-3E08-D0494FB659F2}"/>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2E0A21D-9D69-7BBC-82E6-6721BF026439}"/>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المرحلة السادسة: تجربة ما بعد الشراء</a:t>
            </a:r>
            <a:r>
              <a:rPr lang="en-US" sz="2400" b="1" dirty="0">
                <a:solidFill>
                  <a:schemeClr val="bg1"/>
                </a:solidFill>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Post-Purchase Experience Stage</a:t>
            </a:r>
            <a:r>
              <a:rPr lang="en-US" sz="2400" b="1" dirty="0">
                <a:solidFill>
                  <a:schemeClr val="bg1"/>
                </a:solidFill>
                <a:latin typeface="Times New Roman" panose="02020603050405020304" pitchFamily="18" charset="0"/>
                <a:cs typeface="Times New Roman" panose="02020603050405020304" pitchFamily="18" charset="0"/>
              </a:rPr>
              <a:t>  </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63D5BA77-6E2B-870E-9187-9F19D0B421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63746423-FCFE-084E-09E4-296FF9D190BF}"/>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8A2B66B-5288-5E7F-3B29-55554931D6F8}"/>
              </a:ext>
            </a:extLst>
          </p:cNvPr>
          <p:cNvSpPr txBox="1"/>
          <p:nvPr/>
        </p:nvSpPr>
        <p:spPr>
          <a:xfrm>
            <a:off x="516193" y="1563846"/>
            <a:ext cx="11429999" cy="1427955"/>
          </a:xfrm>
          <a:prstGeom prst="rect">
            <a:avLst/>
          </a:prstGeom>
          <a:noFill/>
        </p:spPr>
        <p:txBody>
          <a:bodyPr wrap="square">
            <a:spAutoFit/>
          </a:bodyPr>
          <a:lstStyle/>
          <a:p>
            <a:pPr algn="justLow" rtl="1">
              <a:lnSpc>
                <a:spcPct val="150000"/>
              </a:lnSpc>
            </a:pPr>
            <a:r>
              <a:rPr lang="ar-EG" sz="2000" dirty="0">
                <a:solidFill>
                  <a:schemeClr val="accent1">
                    <a:lumMod val="50000"/>
                  </a:schemeClr>
                </a:solidFill>
                <a:cs typeface="+mj-cs"/>
              </a:rPr>
              <a:t>تجربة ما بعد البيع هي الفاصل الحقيقي الذي يحدد ما إذا كان العميل سيعود للشراء مرة أخرى (الشراء التكراري)، أو يوصي بالمتجر لأصدقائه وعائلته (التسويق الشفهي -  </a:t>
            </a:r>
            <a:r>
              <a:rPr lang="en-US" sz="2000" dirty="0">
                <a:solidFill>
                  <a:schemeClr val="accent1">
                    <a:lumMod val="50000"/>
                  </a:schemeClr>
                </a:solidFill>
                <a:latin typeface="Times New Roman" panose="02020603050405020304" pitchFamily="18" charset="0"/>
                <a:cs typeface="Times New Roman" panose="02020603050405020304" pitchFamily="18" charset="0"/>
              </a:rPr>
              <a:t>Word of Mouth</a:t>
            </a:r>
            <a:r>
              <a:rPr lang="ar-EG" sz="2000" dirty="0">
                <a:solidFill>
                  <a:schemeClr val="accent1">
                    <a:lumMod val="50000"/>
                  </a:schemeClr>
                </a:solidFill>
                <a:cs typeface="+mj-cs"/>
              </a:rPr>
              <a:t>) فقد يكون المنتج ممتازاً، لكن ضعف التواصل بعد التسليم أو الإهمال في حل المشكلات يترك انطباعاً سلبياً يمنع العميل من العودة.</a:t>
            </a:r>
            <a:endParaRPr lang="en-US" sz="2000" dirty="0">
              <a:solidFill>
                <a:schemeClr val="accent1">
                  <a:lumMod val="50000"/>
                </a:schemeClr>
              </a:solidFill>
              <a:cs typeface="+mj-cs"/>
            </a:endParaRPr>
          </a:p>
        </p:txBody>
      </p:sp>
      <p:sp>
        <p:nvSpPr>
          <p:cNvPr id="9" name="TextBox 8">
            <a:extLst>
              <a:ext uri="{FF2B5EF4-FFF2-40B4-BE49-F238E27FC236}">
                <a16:creationId xmlns:a16="http://schemas.microsoft.com/office/drawing/2014/main" id="{382FB4EA-81DC-580C-E5C1-569C0B2EFC74}"/>
              </a:ext>
            </a:extLst>
          </p:cNvPr>
          <p:cNvSpPr txBox="1"/>
          <p:nvPr/>
        </p:nvSpPr>
        <p:spPr>
          <a:xfrm>
            <a:off x="1209368" y="2919084"/>
            <a:ext cx="10466439" cy="3360985"/>
          </a:xfrm>
          <a:prstGeom prst="rect">
            <a:avLst/>
          </a:prstGeom>
          <a:noFill/>
        </p:spPr>
        <p:txBody>
          <a:bodyPr wrap="square">
            <a:spAutoFit/>
          </a:bodyPr>
          <a:lstStyle/>
          <a:p>
            <a:pPr algn="r" rtl="1">
              <a:lnSpc>
                <a:spcPct val="150000"/>
              </a:lnSpc>
            </a:pPr>
            <a:r>
              <a:rPr lang="ar-EG" sz="2400" b="1" dirty="0">
                <a:solidFill>
                  <a:srgbClr val="C00000"/>
                </a:solidFill>
                <a:cs typeface="+mj-cs"/>
              </a:rPr>
              <a:t>1. الركائز الأساسية لخدمة ما بعد البيع:</a:t>
            </a:r>
            <a:endParaRPr lang="ar-EG" sz="2400" b="1" dirty="0">
              <a:solidFill>
                <a:schemeClr val="accent1">
                  <a:lumMod val="50000"/>
                </a:schemeClr>
              </a:solidFill>
              <a:cs typeface="+mj-cs"/>
            </a:endParaRPr>
          </a:p>
          <a:p>
            <a:pPr marL="285750" indent="-285750" algn="justLow" rtl="1">
              <a:lnSpc>
                <a:spcPct val="150000"/>
              </a:lnSpc>
              <a:buFont typeface="Wingdings" panose="05000000000000000000" pitchFamily="2" charset="2"/>
              <a:buChar char="q"/>
            </a:pPr>
            <a:r>
              <a:rPr lang="ar-EG" sz="2000" b="1" dirty="0">
                <a:solidFill>
                  <a:schemeClr val="accent1">
                    <a:lumMod val="50000"/>
                  </a:schemeClr>
                </a:solidFill>
                <a:cs typeface="+mj-cs"/>
              </a:rPr>
              <a:t>متابعة العميل</a:t>
            </a:r>
            <a:r>
              <a:rPr lang="ar-EG" sz="2000" dirty="0">
                <a:solidFill>
                  <a:schemeClr val="accent1">
                    <a:lumMod val="50000"/>
                  </a:schemeClr>
                </a:solidFill>
                <a:cs typeface="+mj-cs"/>
              </a:rPr>
              <a:t>: التأكد من وصول المنتج بسلامة وبحالة جيدة.</a:t>
            </a:r>
          </a:p>
          <a:p>
            <a:pPr marL="285750" indent="-285750" algn="justLow" rtl="1">
              <a:lnSpc>
                <a:spcPct val="150000"/>
              </a:lnSpc>
              <a:buFont typeface="Wingdings" panose="05000000000000000000" pitchFamily="2" charset="2"/>
              <a:buChar char="q"/>
            </a:pPr>
            <a:r>
              <a:rPr lang="ar-EG" sz="2000" b="1" dirty="0">
                <a:solidFill>
                  <a:schemeClr val="accent1">
                    <a:lumMod val="50000"/>
                  </a:schemeClr>
                </a:solidFill>
                <a:cs typeface="+mj-cs"/>
              </a:rPr>
              <a:t>تقديم تعليمات الاستخدام</a:t>
            </a:r>
            <a:r>
              <a:rPr lang="ar-EG" sz="2000" dirty="0">
                <a:solidFill>
                  <a:schemeClr val="accent1">
                    <a:lumMod val="50000"/>
                  </a:schemeClr>
                </a:solidFill>
                <a:cs typeface="+mj-cs"/>
              </a:rPr>
              <a:t>: توفير دليل بسيط، أو بطاقة إرشادات، أو مقطع فيديو يوضح كيفية استخدام المنتج أو العناية به.</a:t>
            </a:r>
          </a:p>
          <a:p>
            <a:pPr marL="285750" indent="-285750" algn="justLow" rtl="1">
              <a:lnSpc>
                <a:spcPct val="150000"/>
              </a:lnSpc>
              <a:buFont typeface="Wingdings" panose="05000000000000000000" pitchFamily="2" charset="2"/>
              <a:buChar char="q"/>
            </a:pPr>
            <a:r>
              <a:rPr lang="ar-EG" sz="2000" b="1" dirty="0">
                <a:solidFill>
                  <a:schemeClr val="accent1">
                    <a:lumMod val="50000"/>
                  </a:schemeClr>
                </a:solidFill>
                <a:cs typeface="+mj-cs"/>
              </a:rPr>
              <a:t>الرد على الاستفسارات</a:t>
            </a:r>
            <a:r>
              <a:rPr lang="ar-EG" sz="2000" dirty="0">
                <a:solidFill>
                  <a:schemeClr val="accent1">
                    <a:lumMod val="50000"/>
                  </a:schemeClr>
                </a:solidFill>
                <a:cs typeface="+mj-cs"/>
              </a:rPr>
              <a:t>: الإجابة السريعة على أي سؤال يطرحه العميل بعد الشراء.</a:t>
            </a:r>
          </a:p>
          <a:p>
            <a:pPr marL="285750" indent="-285750" algn="justLow" rtl="1">
              <a:lnSpc>
                <a:spcPct val="150000"/>
              </a:lnSpc>
              <a:buFont typeface="Wingdings" panose="05000000000000000000" pitchFamily="2" charset="2"/>
              <a:buChar char="q"/>
            </a:pPr>
            <a:r>
              <a:rPr lang="ar-EG" sz="2000" b="1" dirty="0">
                <a:solidFill>
                  <a:schemeClr val="accent1">
                    <a:lumMod val="50000"/>
                  </a:schemeClr>
                </a:solidFill>
                <a:cs typeface="+mj-cs"/>
              </a:rPr>
              <a:t>معالجة المشكلات بمرونة</a:t>
            </a:r>
            <a:r>
              <a:rPr lang="ar-EG" sz="2000" dirty="0">
                <a:solidFill>
                  <a:schemeClr val="accent1">
                    <a:lumMod val="50000"/>
                  </a:schemeClr>
                </a:solidFill>
                <a:cs typeface="+mj-cs"/>
              </a:rPr>
              <a:t>: التعامل السريع مع طلبات الاستبدال، الإرجاع، أو معالجة عيوب التصنيع إن وجدت.</a:t>
            </a:r>
          </a:p>
          <a:p>
            <a:pPr marL="285750" indent="-285750" algn="justLow" rtl="1">
              <a:lnSpc>
                <a:spcPct val="150000"/>
              </a:lnSpc>
              <a:buFont typeface="Wingdings" panose="05000000000000000000" pitchFamily="2" charset="2"/>
              <a:buChar char="q"/>
            </a:pPr>
            <a:r>
              <a:rPr lang="ar-EG" sz="2000" b="1" dirty="0">
                <a:solidFill>
                  <a:schemeClr val="accent1">
                    <a:lumMod val="50000"/>
                  </a:schemeClr>
                </a:solidFill>
                <a:cs typeface="+mj-cs"/>
              </a:rPr>
              <a:t>التأكد من رضا العميل: </a:t>
            </a:r>
            <a:r>
              <a:rPr lang="ar-EG" sz="2000" dirty="0">
                <a:solidFill>
                  <a:schemeClr val="accent1">
                    <a:lumMod val="50000"/>
                  </a:schemeClr>
                </a:solidFill>
                <a:cs typeface="+mj-cs"/>
              </a:rPr>
              <a:t>الاطمئنان على أن المنتج يلبي توقعات العميل واحتياجه.</a:t>
            </a:r>
          </a:p>
          <a:p>
            <a:pPr marL="285750" indent="-285750" algn="justLow" rtl="1">
              <a:lnSpc>
                <a:spcPct val="150000"/>
              </a:lnSpc>
              <a:buFont typeface="Wingdings" panose="05000000000000000000" pitchFamily="2" charset="2"/>
              <a:buChar char="q"/>
            </a:pPr>
            <a:r>
              <a:rPr lang="ar-EG" sz="2000" b="1" dirty="0">
                <a:solidFill>
                  <a:schemeClr val="accent1">
                    <a:lumMod val="50000"/>
                  </a:schemeClr>
                </a:solidFill>
                <a:cs typeface="+mj-cs"/>
              </a:rPr>
              <a:t>توفير قنوات دعم واضحة</a:t>
            </a:r>
            <a:r>
              <a:rPr lang="ar-EG" sz="2000" dirty="0">
                <a:solidFill>
                  <a:schemeClr val="accent1">
                    <a:lumMod val="50000"/>
                  </a:schemeClr>
                </a:solidFill>
                <a:cs typeface="+mj-cs"/>
              </a:rPr>
              <a:t>: توضيح كيفية التواصل مع خدمة العملاء في حال وجود أي استفسار لاحقاً.</a:t>
            </a:r>
          </a:p>
        </p:txBody>
      </p:sp>
    </p:spTree>
    <p:extLst>
      <p:ext uri="{BB962C8B-B14F-4D97-AF65-F5344CB8AC3E}">
        <p14:creationId xmlns:p14="http://schemas.microsoft.com/office/powerpoint/2010/main" val="3504779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C4F43-CE39-EB39-4476-9D0FEBF15C2D}"/>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4AB5BBC6-3FF6-A877-7809-7FC57182C17D}"/>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2DFE5B67-3D70-4861-6DBC-1BC6BC9EE449}"/>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F66558B-8507-56DC-4758-7249908A60DB}"/>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المرحلة السادسة: تجربة ما بعد الشراء</a:t>
            </a:r>
          </a:p>
        </p:txBody>
      </p:sp>
      <p:pic>
        <p:nvPicPr>
          <p:cNvPr id="17" name="Graphic 21">
            <a:extLst>
              <a:ext uri="{FF2B5EF4-FFF2-40B4-BE49-F238E27FC236}">
                <a16:creationId xmlns:a16="http://schemas.microsoft.com/office/drawing/2014/main" id="{9AC00205-3475-D51B-9E72-75FC008322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2754961A-72DB-6870-E99A-2887A2A27E90}"/>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8A406FA-9CB2-9880-20FA-4668DA23E6F3}"/>
              </a:ext>
            </a:extLst>
          </p:cNvPr>
          <p:cNvSpPr txBox="1"/>
          <p:nvPr/>
        </p:nvSpPr>
        <p:spPr>
          <a:xfrm>
            <a:off x="206477" y="1794454"/>
            <a:ext cx="11474246" cy="4290277"/>
          </a:xfrm>
          <a:prstGeom prst="rect">
            <a:avLst/>
          </a:prstGeom>
          <a:noFill/>
        </p:spPr>
        <p:txBody>
          <a:bodyPr wrap="square">
            <a:spAutoFit/>
          </a:bodyPr>
          <a:lstStyle/>
          <a:p>
            <a:pPr algn="r" rtl="1">
              <a:lnSpc>
                <a:spcPct val="150000"/>
              </a:lnSpc>
            </a:pPr>
            <a:r>
              <a:rPr lang="ar-EG" sz="2400" dirty="0">
                <a:solidFill>
                  <a:srgbClr val="C00000"/>
                </a:solidFill>
                <a:cs typeface="+mj-cs"/>
              </a:rPr>
              <a:t>2. طلب التقييم في الوقت المناسب </a:t>
            </a:r>
            <a:r>
              <a:rPr lang="en-US" sz="2400" dirty="0">
                <a:solidFill>
                  <a:srgbClr val="C00000"/>
                </a:solidFill>
                <a:latin typeface="Times New Roman" panose="02020603050405020304" pitchFamily="18" charset="0"/>
                <a:cs typeface="+mj-cs"/>
              </a:rPr>
              <a:t>Customer Reviews</a:t>
            </a:r>
          </a:p>
          <a:p>
            <a:pPr algn="ctr" rtl="1">
              <a:lnSpc>
                <a:spcPct val="150000"/>
              </a:lnSpc>
            </a:pPr>
            <a:r>
              <a:rPr lang="ar-EG" sz="2000" b="1" dirty="0">
                <a:solidFill>
                  <a:schemeClr val="accent1">
                    <a:lumMod val="50000"/>
                  </a:schemeClr>
                </a:solidFill>
                <a:cs typeface="+mj-cs"/>
              </a:rPr>
              <a:t>لا تطلب التقييم فور الشراء أو قبل أن يحصل العميل على فرصة حقيقية لتجربة المنتج واستخدامه.</a:t>
            </a:r>
          </a:p>
          <a:p>
            <a:pPr algn="ctr" rtl="1">
              <a:lnSpc>
                <a:spcPct val="150000"/>
              </a:lnSpc>
            </a:pPr>
            <a:r>
              <a:rPr lang="ar-EG" sz="2000" b="1" dirty="0">
                <a:solidFill>
                  <a:schemeClr val="accent1">
                    <a:lumMod val="50000"/>
                  </a:schemeClr>
                </a:solidFill>
                <a:cs typeface="+mj-cs"/>
              </a:rPr>
              <a:t>أفضل الأوقات لطلب التقييم:</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بعد استلام العميل للمنتج ومرور فترة مناسبة لاستخدامه.</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بعد تقديم خدمة دعم ناجحة أو الإجابة على استفسار للعميل.</a:t>
            </a:r>
          </a:p>
          <a:p>
            <a:pPr marL="342900" indent="-342900" algn="r" rtl="1">
              <a:lnSpc>
                <a:spcPct val="150000"/>
              </a:lnSpc>
              <a:buFont typeface="Wingdings" panose="05000000000000000000" pitchFamily="2" charset="2"/>
              <a:buChar char="q"/>
            </a:pPr>
            <a:r>
              <a:rPr lang="ar-EG" sz="2000" dirty="0">
                <a:solidFill>
                  <a:schemeClr val="accent1">
                    <a:lumMod val="50000"/>
                  </a:schemeClr>
                </a:solidFill>
                <a:cs typeface="+mj-cs"/>
              </a:rPr>
              <a:t>بعد حل مشكلة واجهت العميل بنجاح ورضاه عن الحل.</a:t>
            </a:r>
          </a:p>
          <a:p>
            <a:pPr algn="r" rtl="1">
              <a:lnSpc>
                <a:spcPct val="150000"/>
              </a:lnSpc>
            </a:pPr>
            <a:r>
              <a:rPr lang="ar-EG" sz="2000" dirty="0">
                <a:solidFill>
                  <a:schemeClr val="accent1">
                    <a:lumMod val="50000"/>
                  </a:schemeClr>
                </a:solidFill>
                <a:cs typeface="+mj-cs"/>
              </a:rPr>
              <a:t>صياغة مقترحة لطلب التقييم </a:t>
            </a:r>
            <a:r>
              <a:rPr lang="en-US" sz="2000" dirty="0">
                <a:solidFill>
                  <a:schemeClr val="accent1">
                    <a:lumMod val="50000"/>
                  </a:schemeClr>
                </a:solidFill>
                <a:cs typeface="+mj-cs"/>
              </a:rPr>
              <a:t>B2C: </a:t>
            </a:r>
            <a:endParaRPr lang="ar-EG" sz="2000" dirty="0">
              <a:solidFill>
                <a:schemeClr val="accent1">
                  <a:lumMod val="50000"/>
                </a:schemeClr>
              </a:solidFill>
              <a:cs typeface="+mj-cs"/>
            </a:endParaRPr>
          </a:p>
          <a:p>
            <a:pPr algn="ctr" rtl="1">
              <a:lnSpc>
                <a:spcPct val="150000"/>
              </a:lnSpc>
            </a:pPr>
            <a:r>
              <a:rPr lang="ar-EG" sz="2000" dirty="0">
                <a:solidFill>
                  <a:schemeClr val="accent1">
                    <a:lumMod val="50000"/>
                  </a:schemeClr>
                </a:solidFill>
                <a:cs typeface="+mj-cs"/>
              </a:rPr>
              <a:t>"يسعدنا جداً معرفة رأيك وتجربتك مع المنتَج! ملاحظاتك تساعدنا دائماً على تطوير خدماتنا وتقديم الأفضل لك."</a:t>
            </a:r>
          </a:p>
          <a:p>
            <a:pPr algn="ctr" rtl="1">
              <a:lnSpc>
                <a:spcPct val="150000"/>
              </a:lnSpc>
            </a:pPr>
            <a:r>
              <a:rPr lang="ar-EG" sz="2000" b="1" dirty="0">
                <a:solidFill>
                  <a:srgbClr val="C00000"/>
                </a:solidFill>
                <a:cs typeface="+mj-cs"/>
              </a:rPr>
              <a:t>(تنبيه</a:t>
            </a:r>
            <a:r>
              <a:rPr lang="en-US" sz="2000" b="1" dirty="0">
                <a:solidFill>
                  <a:srgbClr val="C00000"/>
                </a:solidFill>
                <a:cs typeface="+mj-cs"/>
              </a:rPr>
              <a:t>: </a:t>
            </a:r>
            <a:r>
              <a:rPr lang="ar-EG" sz="2000" b="1" dirty="0">
                <a:solidFill>
                  <a:srgbClr val="C00000"/>
                </a:solidFill>
                <a:cs typeface="+mj-cs"/>
              </a:rPr>
              <a:t>يُفضل عدم توجيه العميل لكتابة كلمات محددة أو إملائه التقييم، بل اتركه يصف تجربته بحرية وبأسلوبه الخاص).</a:t>
            </a:r>
          </a:p>
        </p:txBody>
      </p:sp>
    </p:spTree>
    <p:extLst>
      <p:ext uri="{BB962C8B-B14F-4D97-AF65-F5344CB8AC3E}">
        <p14:creationId xmlns:p14="http://schemas.microsoft.com/office/powerpoint/2010/main" val="2642208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BDD9D-2F04-65F8-58AA-C8ED260C4E0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8970D22-8BA3-5B2B-A701-3A5A03664541}"/>
              </a:ext>
            </a:extLst>
          </p:cNvPr>
          <p:cNvPicPr>
            <a:picLocks noChangeAspect="1"/>
          </p:cNvPicPr>
          <p:nvPr/>
        </p:nvPicPr>
        <p:blipFill>
          <a:blip r:embed="rId3"/>
          <a:stretch>
            <a:fillRect/>
          </a:stretch>
        </p:blipFill>
        <p:spPr>
          <a:xfrm>
            <a:off x="-128102" y="0"/>
            <a:ext cx="12483234" cy="6985591"/>
          </a:xfrm>
          <a:prstGeom prst="rect">
            <a:avLst/>
          </a:prstGeom>
        </p:spPr>
      </p:pic>
      <p:pic>
        <p:nvPicPr>
          <p:cNvPr id="6" name="Graphic 21">
            <a:extLst>
              <a:ext uri="{FF2B5EF4-FFF2-40B4-BE49-F238E27FC236}">
                <a16:creationId xmlns:a16="http://schemas.microsoft.com/office/drawing/2014/main" id="{2C97F096-55B4-D18E-D1A6-1F274C70AA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102" y="-204441"/>
            <a:ext cx="2930426" cy="1368308"/>
          </a:xfrm>
          <a:prstGeom prst="rect">
            <a:avLst/>
          </a:prstGeom>
        </p:spPr>
      </p:pic>
      <p:sp>
        <p:nvSpPr>
          <p:cNvPr id="3" name="Rectangle 2">
            <a:extLst>
              <a:ext uri="{FF2B5EF4-FFF2-40B4-BE49-F238E27FC236}">
                <a16:creationId xmlns:a16="http://schemas.microsoft.com/office/drawing/2014/main" id="{AD0384B6-14A6-7432-4843-01B591CE868C}"/>
              </a:ext>
            </a:extLst>
          </p:cNvPr>
          <p:cNvSpPr/>
          <p:nvPr/>
        </p:nvSpPr>
        <p:spPr>
          <a:xfrm>
            <a:off x="5718263" y="2890828"/>
            <a:ext cx="6657621" cy="1076343"/>
          </a:xfrm>
          <a:prstGeom prst="rect">
            <a:avLst/>
          </a:prstGeom>
          <a:solidFill>
            <a:srgbClr val="203E5F"/>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1"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المرحلة السابعة: مرحلة الولاء وإعادة الشراء</a:t>
            </a:r>
          </a:p>
          <a:p>
            <a:pPr marL="0" marR="0" lvl="1" indent="0" algn="ctr" defTabSz="914400" rtl="1" eaLnBrk="1" fontAlgn="auto" latinLnBrk="0" hangingPunct="1">
              <a:lnSpc>
                <a:spcPct val="100000"/>
              </a:lnSpc>
              <a:spcBef>
                <a:spcPts val="0"/>
              </a:spcBef>
              <a:spcAft>
                <a:spcPts val="0"/>
              </a:spcAft>
              <a:buClrTx/>
              <a:buSzTx/>
              <a:buFontTx/>
              <a:buNone/>
              <a:tabLst/>
              <a:defRPr/>
            </a:pPr>
            <a:endParaRPr kumimoji="0" lang="ar-EG" sz="7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1" indent="0" algn="ctr"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Brand  </a:t>
            </a:r>
            <a:r>
              <a:rPr lang="en-US" sz="2400" b="1" dirty="0">
                <a:latin typeface="Times New Roman" panose="02020603050405020304" pitchFamily="18" charset="0"/>
                <a:cs typeface="Times New Roman" panose="02020603050405020304" pitchFamily="18" charset="0"/>
              </a:rPr>
              <a:t>Loyalty</a:t>
            </a:r>
            <a:endParaRPr kumimoji="0" lang="ar-SA" sz="2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ED4C547-8F2C-EDB7-6B69-9E174B213734}"/>
              </a:ext>
            </a:extLst>
          </p:cNvPr>
          <p:cNvPicPr>
            <a:picLocks noChangeAspect="1"/>
          </p:cNvPicPr>
          <p:nvPr/>
        </p:nvPicPr>
        <p:blipFill>
          <a:blip r:embed="rId5"/>
          <a:stretch>
            <a:fillRect/>
          </a:stretch>
        </p:blipFill>
        <p:spPr>
          <a:xfrm>
            <a:off x="169606" y="1778295"/>
            <a:ext cx="5486400" cy="39883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83141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BB646-5064-38E3-E281-11D80861E505}"/>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E7C6AD73-1A49-67C5-9511-8AF524710FE6}"/>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401C8DCE-D5A7-30F9-CF06-292A4D49C3C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93878D1-78C7-33F0-3FBD-C7B0274D3237}"/>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400" b="1" dirty="0">
                <a:solidFill>
                  <a:schemeClr val="bg1"/>
                </a:solidFill>
                <a:latin typeface="Times New Roman" panose="02020603050405020304" pitchFamily="18" charset="0"/>
                <a:cs typeface="Times New Roman" panose="02020603050405020304" pitchFamily="18" charset="0"/>
              </a:rPr>
              <a:t>المرحلة السابعة: مرحلة الولاء وإعادة الشراء</a:t>
            </a:r>
            <a:r>
              <a:rPr lang="en-US" sz="2800" b="1" dirty="0">
                <a:solidFill>
                  <a:schemeClr val="bg1"/>
                </a:solidFill>
                <a:latin typeface="Times New Roman" panose="02020603050405020304" pitchFamily="18" charset="0"/>
                <a:cs typeface="Times New Roman" panose="02020603050405020304" pitchFamily="18" charset="0"/>
              </a:rPr>
              <a:t>Brand  Loyalty </a:t>
            </a:r>
          </a:p>
          <a:p>
            <a:pPr marL="0" lvl="1" algn="ctr" rtl="1"/>
            <a:endParaRPr lang="ar-SA" sz="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B359CBCF-FE8F-154F-9423-ADE637C7B3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2AA6F0C2-2028-198D-AA78-F7726191E845}"/>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9D56CC7-E20E-637C-B11E-5AA36795A54F}"/>
              </a:ext>
            </a:extLst>
          </p:cNvPr>
          <p:cNvSpPr txBox="1"/>
          <p:nvPr/>
        </p:nvSpPr>
        <p:spPr>
          <a:xfrm>
            <a:off x="0" y="1643117"/>
            <a:ext cx="12192000" cy="5069145"/>
          </a:xfrm>
          <a:prstGeom prst="rect">
            <a:avLst/>
          </a:prstGeom>
          <a:noFill/>
        </p:spPr>
        <p:txBody>
          <a:bodyPr wrap="square">
            <a:spAutoFit/>
          </a:bodyPr>
          <a:lstStyle/>
          <a:p>
            <a:pPr algn="justLow" rtl="1">
              <a:lnSpc>
                <a:spcPct val="150000"/>
              </a:lnSpc>
            </a:pPr>
            <a:r>
              <a:rPr lang="ar-EG" b="1" dirty="0">
                <a:solidFill>
                  <a:srgbClr val="002060"/>
                </a:solidFill>
                <a:cs typeface="+mj-cs"/>
              </a:rPr>
              <a:t>العميل الحالي أقل تكلفة في التسويق وأسهل في إقناعه بالشراء مجدداً مقارنة بالعميل الجديد؛ لأنه جرب المنتج بالفعل وبنى ثقة مع العلامة التجارية.</a:t>
            </a:r>
          </a:p>
          <a:p>
            <a:pPr algn="ctr" rtl="1">
              <a:lnSpc>
                <a:spcPct val="150000"/>
              </a:lnSpc>
            </a:pPr>
            <a:r>
              <a:rPr lang="ar-EG" sz="2000" b="1" dirty="0">
                <a:solidFill>
                  <a:srgbClr val="C00000"/>
                </a:solidFill>
                <a:cs typeface="+mj-cs"/>
              </a:rPr>
              <a:t>كيفية تشجيع العميل على العودة والشراء مرة أخرى:</a:t>
            </a:r>
          </a:p>
          <a:p>
            <a:pPr marL="285750" indent="-285750" algn="justLow" rtl="1">
              <a:lnSpc>
                <a:spcPct val="150000"/>
              </a:lnSpc>
              <a:buFont typeface="Wingdings" panose="05000000000000000000" pitchFamily="2" charset="2"/>
              <a:buChar char="q"/>
            </a:pPr>
            <a:r>
              <a:rPr lang="ar-EG" sz="2000" b="1" dirty="0">
                <a:solidFill>
                  <a:srgbClr val="002060"/>
                </a:solidFill>
                <a:cs typeface="+mj-cs"/>
              </a:rPr>
              <a:t>برامج الولاء والمكافآت</a:t>
            </a:r>
            <a:r>
              <a:rPr lang="ar-EG" sz="2000" dirty="0">
                <a:solidFill>
                  <a:srgbClr val="002060"/>
                </a:solidFill>
                <a:cs typeface="+mj-cs"/>
              </a:rPr>
              <a:t>: جمع نقاط مع كل عملية شراء لاستبدالها بخصومات أو منتجات مجانية.</a:t>
            </a:r>
          </a:p>
          <a:p>
            <a:pPr marL="285750" indent="-285750" algn="justLow" rtl="1">
              <a:lnSpc>
                <a:spcPct val="150000"/>
              </a:lnSpc>
              <a:buFont typeface="Wingdings" panose="05000000000000000000" pitchFamily="2" charset="2"/>
              <a:buChar char="q"/>
            </a:pPr>
            <a:r>
              <a:rPr lang="ar-EG" sz="2000" b="1" dirty="0">
                <a:solidFill>
                  <a:srgbClr val="002060"/>
                </a:solidFill>
                <a:cs typeface="+mj-cs"/>
              </a:rPr>
              <a:t>تقديم منتجات مكملة </a:t>
            </a:r>
            <a:r>
              <a:rPr lang="en-US" sz="2000" dirty="0">
                <a:solidFill>
                  <a:srgbClr val="002060"/>
                </a:solidFill>
                <a:latin typeface="Times New Roman" panose="02020603050405020304" pitchFamily="18" charset="0"/>
                <a:cs typeface="Times New Roman" panose="02020603050405020304" pitchFamily="18" charset="0"/>
              </a:rPr>
              <a:t>Cross-selling</a:t>
            </a:r>
            <a:r>
              <a:rPr lang="en-US" sz="2000" dirty="0">
                <a:solidFill>
                  <a:srgbClr val="002060"/>
                </a:solidFill>
                <a:cs typeface="+mj-cs"/>
              </a:rPr>
              <a:t>: </a:t>
            </a:r>
            <a:r>
              <a:rPr lang="ar-EG" sz="2000" dirty="0">
                <a:solidFill>
                  <a:srgbClr val="002060"/>
                </a:solidFill>
                <a:cs typeface="+mj-cs"/>
              </a:rPr>
              <a:t>اقتراح منتجات تتكامل مع ما اشتراه العميل سابقاً (مثل: اقتراح حافظة لهاتف اشتراه مؤخراً).</a:t>
            </a:r>
          </a:p>
          <a:p>
            <a:pPr marL="285750" indent="-285750" algn="justLow" rtl="1">
              <a:lnSpc>
                <a:spcPct val="150000"/>
              </a:lnSpc>
              <a:buFont typeface="Wingdings" panose="05000000000000000000" pitchFamily="2" charset="2"/>
              <a:buChar char="q"/>
            </a:pPr>
            <a:r>
              <a:rPr lang="ar-EG" sz="2000" b="1" dirty="0">
                <a:solidFill>
                  <a:srgbClr val="002060"/>
                </a:solidFill>
                <a:cs typeface="+mj-cs"/>
              </a:rPr>
              <a:t>عروض وتوصيات مخصصة</a:t>
            </a:r>
            <a:r>
              <a:rPr lang="ar-EG" sz="2000" dirty="0">
                <a:solidFill>
                  <a:srgbClr val="002060"/>
                </a:solidFill>
                <a:cs typeface="+mj-cs"/>
              </a:rPr>
              <a:t>: إرسال خصومات حصرية بناءً على اهتمامات العميل ومشترياته السابقة (مثل: خصم في مناسَبة خاصة أو عيد ميلاده).</a:t>
            </a:r>
          </a:p>
          <a:p>
            <a:pPr marL="285750" indent="-285750" algn="justLow" rtl="1">
              <a:lnSpc>
                <a:spcPct val="150000"/>
              </a:lnSpc>
              <a:buFont typeface="Wingdings" panose="05000000000000000000" pitchFamily="2" charset="2"/>
              <a:buChar char="q"/>
            </a:pPr>
            <a:r>
              <a:rPr lang="ar-EG" sz="2000" b="1" dirty="0">
                <a:solidFill>
                  <a:srgbClr val="002060"/>
                </a:solidFill>
                <a:cs typeface="+mj-cs"/>
              </a:rPr>
              <a:t>التذكير بإعادة الطلب</a:t>
            </a:r>
            <a:r>
              <a:rPr lang="ar-EG" sz="2000" dirty="0">
                <a:solidFill>
                  <a:srgbClr val="002060"/>
                </a:solidFill>
                <a:cs typeface="+mj-cs"/>
              </a:rPr>
              <a:t>: (للمنتجات الاستهلاكية) تذكير العميل بلباقة عند قرب نفاد المنتج (مثل: القهوة، مستحضرات التجميل، أو المكملات).</a:t>
            </a:r>
          </a:p>
          <a:p>
            <a:pPr marL="285750" indent="-285750" algn="justLow" rtl="1">
              <a:lnSpc>
                <a:spcPct val="150000"/>
              </a:lnSpc>
              <a:buFont typeface="Wingdings" panose="05000000000000000000" pitchFamily="2" charset="2"/>
              <a:buChar char="q"/>
            </a:pPr>
            <a:r>
              <a:rPr lang="ar-EG" sz="2000" b="1" dirty="0">
                <a:solidFill>
                  <a:srgbClr val="002060"/>
                </a:solidFill>
                <a:cs typeface="+mj-cs"/>
              </a:rPr>
              <a:t>إتاحة أولوية ومميزات خاصة</a:t>
            </a:r>
            <a:r>
              <a:rPr lang="ar-EG" sz="2000" dirty="0">
                <a:solidFill>
                  <a:srgbClr val="002060"/>
                </a:solidFill>
                <a:cs typeface="+mj-cs"/>
              </a:rPr>
              <a:t>: إعطاء العملاء الدائمين فرصة الاطلاع أو الشراء المبكر من التشكيلات والمنتجات الجديدة قبل طرحها للعامة.</a:t>
            </a:r>
          </a:p>
          <a:p>
            <a:pPr marL="285750" indent="-285750" algn="justLow" rtl="1">
              <a:lnSpc>
                <a:spcPct val="150000"/>
              </a:lnSpc>
              <a:buFont typeface="Wingdings" panose="05000000000000000000" pitchFamily="2" charset="2"/>
              <a:buChar char="q"/>
            </a:pPr>
            <a:r>
              <a:rPr lang="ar-EG" sz="2000" b="1" dirty="0">
                <a:solidFill>
                  <a:srgbClr val="002060"/>
                </a:solidFill>
                <a:cs typeface="+mj-cs"/>
              </a:rPr>
              <a:t>محتوى مخصص ومفيد</a:t>
            </a:r>
            <a:r>
              <a:rPr lang="ar-EG" sz="2000" dirty="0">
                <a:solidFill>
                  <a:srgbClr val="002060"/>
                </a:solidFill>
                <a:cs typeface="+mj-cs"/>
              </a:rPr>
              <a:t>: إرسال نصائح وأفكار تساعد العميل على الاستفادة القصوى من المنتج الذي اشتراه.</a:t>
            </a:r>
          </a:p>
          <a:p>
            <a:pPr algn="justLow" rtl="1">
              <a:lnSpc>
                <a:spcPct val="150000"/>
              </a:lnSpc>
            </a:pPr>
            <a:r>
              <a:rPr lang="ar-EG" dirty="0">
                <a:solidFill>
                  <a:srgbClr val="002060"/>
                </a:solidFill>
                <a:cs typeface="+mj-cs"/>
              </a:rPr>
              <a:t>⚠️ </a:t>
            </a:r>
            <a:r>
              <a:rPr lang="ar-EG" sz="2000" b="1" dirty="0">
                <a:solidFill>
                  <a:srgbClr val="C00000"/>
                </a:solidFill>
                <a:cs typeface="+mj-cs"/>
              </a:rPr>
              <a:t>تنبيه هام :</a:t>
            </a:r>
          </a:p>
          <a:p>
            <a:pPr algn="ctr" rtl="1">
              <a:lnSpc>
                <a:spcPct val="150000"/>
              </a:lnSpc>
            </a:pPr>
            <a:r>
              <a:rPr lang="ar-EG" sz="2000" u="sng" dirty="0">
                <a:solidFill>
                  <a:srgbClr val="C00000"/>
                </a:solidFill>
                <a:cs typeface="+mj-cs"/>
              </a:rPr>
              <a:t>يجب تجنب الإزعاج: فالإفراط في إرسال الرسائل الإعلانية المتكررة أو العروض غير المرتبطة باهتمام العميل يؤدي إلى نتيجة عكسية</a:t>
            </a:r>
          </a:p>
          <a:p>
            <a:pPr algn="ctr" rtl="1">
              <a:lnSpc>
                <a:spcPct val="150000"/>
              </a:lnSpc>
            </a:pPr>
            <a:r>
              <a:rPr lang="ar-EG" sz="2000" u="sng" dirty="0">
                <a:solidFill>
                  <a:srgbClr val="C00000"/>
                </a:solidFill>
                <a:cs typeface="+mj-cs"/>
              </a:rPr>
              <a:t> (مثل حظر الرسائل أو إلغاء المتابعة). الأهم هو القيمَة والتوقيت المناسِب</a:t>
            </a:r>
            <a:r>
              <a:rPr lang="ar-EG" dirty="0">
                <a:solidFill>
                  <a:srgbClr val="002060"/>
                </a:solidFill>
                <a:cs typeface="+mj-cs"/>
              </a:rPr>
              <a:t>.</a:t>
            </a:r>
          </a:p>
        </p:txBody>
      </p:sp>
    </p:spTree>
    <p:extLst>
      <p:ext uri="{BB962C8B-B14F-4D97-AF65-F5344CB8AC3E}">
        <p14:creationId xmlns:p14="http://schemas.microsoft.com/office/powerpoint/2010/main" val="887198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724D5-262E-2638-2ED1-2AAC5597379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0710530-68A2-F166-4C40-A2EEB2CB6233}"/>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FB2D4D69-D8D5-F9F2-6A1F-902358BC99D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9972669-D414-4C24-EAAD-41F51A684AC6}"/>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خريطة نقاط التواصل </a:t>
            </a:r>
            <a:r>
              <a:rPr lang="en-US" sz="2800" b="1" dirty="0">
                <a:solidFill>
                  <a:schemeClr val="bg1"/>
                </a:solidFill>
                <a:latin typeface="Times New Roman" panose="02020603050405020304" pitchFamily="18" charset="0"/>
                <a:cs typeface="Times New Roman" panose="02020603050405020304" pitchFamily="18" charset="0"/>
              </a:rPr>
              <a:t> Touchpoints – </a:t>
            </a:r>
            <a:r>
              <a:rPr lang="ar-SA" sz="2800" b="1" dirty="0">
                <a:solidFill>
                  <a:schemeClr val="bg1"/>
                </a:solidFill>
                <a:latin typeface="Times New Roman" panose="02020603050405020304" pitchFamily="18" charset="0"/>
                <a:cs typeface="Times New Roman" panose="02020603050405020304" pitchFamily="18" charset="0"/>
              </a:rPr>
              <a:t>أين يتقاطع العميل معنا؟</a:t>
            </a:r>
          </a:p>
        </p:txBody>
      </p:sp>
      <p:pic>
        <p:nvPicPr>
          <p:cNvPr id="17" name="Graphic 21">
            <a:extLst>
              <a:ext uri="{FF2B5EF4-FFF2-40B4-BE49-F238E27FC236}">
                <a16:creationId xmlns:a16="http://schemas.microsoft.com/office/drawing/2014/main" id="{06F456D3-992E-A7E9-CDF6-601C003C3D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A90DBA23-5A17-52BF-40D2-B3E133A16523}"/>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D560BDF-590F-D7F7-8ABB-17979B643F5D}"/>
              </a:ext>
            </a:extLst>
          </p:cNvPr>
          <p:cNvSpPr txBox="1"/>
          <p:nvPr/>
        </p:nvSpPr>
        <p:spPr>
          <a:xfrm>
            <a:off x="734961" y="1757205"/>
            <a:ext cx="10722077" cy="3939540"/>
          </a:xfrm>
          <a:prstGeom prst="rect">
            <a:avLst/>
          </a:prstGeom>
          <a:noFill/>
        </p:spPr>
        <p:txBody>
          <a:bodyPr wrap="square">
            <a:spAutoFit/>
          </a:bodyPr>
          <a:lstStyle/>
          <a:p>
            <a:pPr algn="justLow" rtl="1"/>
            <a:r>
              <a:rPr lang="ar-EG" sz="2000" dirty="0">
                <a:solidFill>
                  <a:schemeClr val="accent1">
                    <a:lumMod val="50000"/>
                  </a:schemeClr>
                </a:solidFill>
                <a:cs typeface="+mj-cs"/>
              </a:rPr>
              <a:t>نقطة التواصل ليست مجرد إعلان؛ بل هي كل لحظة احتكاك يمر بها العميل مع مشروعك، بدءاً من أول فيديو قصير يراه، مروراً بمحادثة الواتساب أو الفاتورة، وحتى خدمة ما بعد البيع.</a:t>
            </a:r>
          </a:p>
          <a:p>
            <a:pPr algn="justLow" rtl="1"/>
            <a:r>
              <a:rPr lang="ar-EG" sz="2000" dirty="0">
                <a:solidFill>
                  <a:schemeClr val="accent1">
                    <a:lumMod val="50000"/>
                  </a:schemeClr>
                </a:solidFill>
                <a:cs typeface="+mj-cs"/>
              </a:rPr>
              <a:t> </a:t>
            </a:r>
          </a:p>
          <a:p>
            <a:pPr algn="justLow" rtl="1">
              <a:lnSpc>
                <a:spcPct val="150000"/>
              </a:lnSpc>
            </a:pPr>
            <a:r>
              <a:rPr lang="ar-EG" sz="2000" b="1" dirty="0">
                <a:solidFill>
                  <a:srgbClr val="C00000"/>
                </a:solidFill>
                <a:cs typeface="+mj-cs"/>
              </a:rPr>
              <a:t>كيف نراجع ونطور نقاط التواصل؟.... عند تصميم رحلة العميل، اسأل نفسك دائماً عند كل نقطة تفاعل:</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cs typeface="+mj-cs"/>
              </a:rPr>
              <a:t>هل رسالتنا وهويتنا موحدة في كل مكان؟ (كي لا يرى العميل شيئاً في الإعلان ويكتشف واقعاً مختلفاً في المتجر).</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cs typeface="+mj-cs"/>
              </a:rPr>
              <a:t>هل الرد سريع والروابط تعمل بسهولة على الجوال؟</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cs typeface="+mj-cs"/>
              </a:rPr>
              <a:t>هل يعرف العميل ما هي الخطوة التالية بوضوح؟</a:t>
            </a:r>
          </a:p>
          <a:p>
            <a:pPr marL="342900" indent="-342900" algn="justLow" rtl="1">
              <a:lnSpc>
                <a:spcPct val="150000"/>
              </a:lnSpc>
              <a:buFont typeface="Wingdings" panose="05000000000000000000" pitchFamily="2" charset="2"/>
              <a:buChar char="q"/>
            </a:pPr>
            <a:r>
              <a:rPr lang="ar-EG" sz="2000" b="1" dirty="0">
                <a:solidFill>
                  <a:schemeClr val="accent1">
                    <a:lumMod val="50000"/>
                  </a:schemeClr>
                </a:solidFill>
                <a:cs typeface="+mj-cs"/>
              </a:rPr>
              <a:t>هل توجد أي نقطة تسبب التردد أو القلق للعميل في هذه اللحظة؟</a:t>
            </a:r>
          </a:p>
          <a:p>
            <a:pPr algn="justLow" rtl="1"/>
            <a:r>
              <a:rPr lang="ar-EG" sz="2000" dirty="0">
                <a:solidFill>
                  <a:schemeClr val="accent1">
                    <a:lumMod val="50000"/>
                  </a:schemeClr>
                </a:solidFill>
                <a:cs typeface="+mj-cs"/>
              </a:rPr>
              <a:t> </a:t>
            </a:r>
          </a:p>
          <a:p>
            <a:pPr algn="justLow" rtl="1"/>
            <a:r>
              <a:rPr lang="en-US" sz="2000" dirty="0">
                <a:solidFill>
                  <a:schemeClr val="accent1">
                    <a:lumMod val="50000"/>
                  </a:schemeClr>
                </a:solidFill>
                <a:cs typeface="+mj-cs"/>
              </a:rPr>
              <a:t>💡 </a:t>
            </a:r>
            <a:r>
              <a:rPr lang="ar-EG" sz="2000" b="1" dirty="0">
                <a:solidFill>
                  <a:srgbClr val="C00000"/>
                </a:solidFill>
                <a:cs typeface="+mj-cs"/>
              </a:rPr>
              <a:t>قاعدة هامة: </a:t>
            </a:r>
            <a:r>
              <a:rPr lang="ar-EG" sz="2000" dirty="0">
                <a:solidFill>
                  <a:schemeClr val="accent1">
                    <a:lumMod val="50000"/>
                  </a:schemeClr>
                </a:solidFill>
                <a:cs typeface="+mj-cs"/>
              </a:rPr>
              <a:t>اكتشاف الثغرات في نقاط التواصل البسيطة يرفع المبيعات دون الحاجة لزيادة ميزانية الإعلانات.</a:t>
            </a:r>
          </a:p>
        </p:txBody>
      </p:sp>
    </p:spTree>
    <p:extLst>
      <p:ext uri="{BB962C8B-B14F-4D97-AF65-F5344CB8AC3E}">
        <p14:creationId xmlns:p14="http://schemas.microsoft.com/office/powerpoint/2010/main" val="2307279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26021-C202-3D2A-66F8-0F539681A26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2C84533C-EB8B-B265-71D6-F8ECA4B729FA}"/>
              </a:ext>
            </a:extLst>
          </p:cNvPr>
          <p:cNvPicPr>
            <a:picLocks noChangeAspect="1"/>
          </p:cNvPicPr>
          <p:nvPr/>
        </p:nvPicPr>
        <p:blipFill>
          <a:blip r:embed="rId2"/>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20E1936B-4802-F19E-6101-885A56AF6FA6}"/>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798A2C3-0E6A-99E6-1A03-EF608505BD93}"/>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هندسة المحتوى وإعادة الاستهداف الذكي </a:t>
            </a:r>
            <a:r>
              <a:rPr lang="en-US" sz="2800" b="1" dirty="0">
                <a:solidFill>
                  <a:schemeClr val="bg1"/>
                </a:solidFill>
                <a:latin typeface="Times New Roman" panose="02020603050405020304" pitchFamily="18" charset="0"/>
                <a:cs typeface="Times New Roman" panose="02020603050405020304" pitchFamily="18" charset="0"/>
              </a:rPr>
              <a:t>Retargeting</a:t>
            </a:r>
            <a:endParaRPr lang="ar-SA" sz="28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FBC184EE-0F99-A831-220F-039FF89346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1A2DB332-6A21-DB95-DCB7-A834BE3A5DB6}"/>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9589D30-1297-9BF6-84B0-03D93AA13643}"/>
              </a:ext>
            </a:extLst>
          </p:cNvPr>
          <p:cNvSpPr txBox="1"/>
          <p:nvPr/>
        </p:nvSpPr>
        <p:spPr>
          <a:xfrm>
            <a:off x="353961" y="1679609"/>
            <a:ext cx="11459497" cy="4961423"/>
          </a:xfrm>
          <a:prstGeom prst="rect">
            <a:avLst/>
          </a:prstGeom>
          <a:noFill/>
        </p:spPr>
        <p:txBody>
          <a:bodyPr wrap="square">
            <a:spAutoFit/>
          </a:bodyPr>
          <a:lstStyle/>
          <a:p>
            <a:pPr algn="ctr" rtl="1"/>
            <a:r>
              <a:rPr lang="ar-EG" sz="2000" b="1" dirty="0">
                <a:solidFill>
                  <a:schemeClr val="accent1">
                    <a:lumMod val="50000"/>
                  </a:schemeClr>
                </a:solidFill>
                <a:cs typeface="+mj-cs"/>
              </a:rPr>
              <a:t>لا تقدم نفس المحتوى أو الإعلان لجميع الناس؛ لأن كل عميل يقف في مرحلة مختلفة ويحتاج إلى رسالة تناسبه.</a:t>
            </a:r>
          </a:p>
          <a:p>
            <a:pPr algn="justLow" rtl="1"/>
            <a:r>
              <a:rPr lang="ar-EG" sz="2000" dirty="0">
                <a:solidFill>
                  <a:schemeClr val="accent1">
                    <a:lumMod val="50000"/>
                  </a:schemeClr>
                </a:solidFill>
                <a:cs typeface="+mj-cs"/>
              </a:rPr>
              <a:t> </a:t>
            </a:r>
          </a:p>
          <a:p>
            <a:pPr algn="justLow" rtl="1"/>
            <a:r>
              <a:rPr lang="ar-EG" sz="2000" b="1" dirty="0">
                <a:solidFill>
                  <a:srgbClr val="C00000"/>
                </a:solidFill>
                <a:cs typeface="+mj-cs"/>
              </a:rPr>
              <a:t>توزيع المحتوى حسب مرحلة العميل:</a:t>
            </a:r>
          </a:p>
          <a:p>
            <a:pPr algn="justLow" rtl="1"/>
            <a:endParaRPr lang="ar-EG" sz="2000" b="1" dirty="0">
              <a:solidFill>
                <a:schemeClr val="accent1">
                  <a:lumMod val="50000"/>
                </a:schemeClr>
              </a:solidFill>
              <a:cs typeface="+mj-cs"/>
            </a:endParaRPr>
          </a:p>
          <a:p>
            <a:pPr marL="342900" indent="-342900" algn="justLow" rtl="1">
              <a:buFont typeface="Wingdings" panose="05000000000000000000" pitchFamily="2" charset="2"/>
              <a:buChar char="q"/>
            </a:pPr>
            <a:r>
              <a:rPr lang="ar-EG" sz="2000" b="1" dirty="0">
                <a:solidFill>
                  <a:schemeClr val="accent1">
                    <a:lumMod val="50000"/>
                  </a:schemeClr>
                </a:solidFill>
                <a:cs typeface="+mj-cs"/>
              </a:rPr>
              <a:t>مرحلة الوعي: </a:t>
            </a:r>
            <a:r>
              <a:rPr lang="ar-EG" sz="2000" dirty="0">
                <a:solidFill>
                  <a:schemeClr val="accent1">
                    <a:lumMod val="50000"/>
                  </a:schemeClr>
                </a:solidFill>
                <a:cs typeface="+mj-cs"/>
              </a:rPr>
              <a:t>نلفت انتباهه بمحتوى خفيف ومفيد (نصائح سريعة، أخطاء شائعة، وفيديوهات تشرح المشكلة).</a:t>
            </a:r>
          </a:p>
          <a:p>
            <a:pPr marL="342900" indent="-342900" algn="justLow" rtl="1">
              <a:buFont typeface="Wingdings" panose="05000000000000000000" pitchFamily="2" charset="2"/>
              <a:buChar char="q"/>
            </a:pPr>
            <a:r>
              <a:rPr lang="ar-EG" sz="2000" dirty="0">
                <a:solidFill>
                  <a:schemeClr val="accent1">
                    <a:lumMod val="50000"/>
                  </a:schemeClr>
                </a:solidFill>
                <a:cs typeface="+mj-cs"/>
              </a:rPr>
              <a:t> </a:t>
            </a:r>
          </a:p>
          <a:p>
            <a:pPr marL="342900" indent="-342900" algn="justLow" rtl="1">
              <a:buFont typeface="Wingdings" panose="05000000000000000000" pitchFamily="2" charset="2"/>
              <a:buChar char="q"/>
            </a:pPr>
            <a:r>
              <a:rPr lang="ar-EG" sz="2000" b="1" dirty="0">
                <a:solidFill>
                  <a:schemeClr val="accent1">
                    <a:lumMod val="50000"/>
                  </a:schemeClr>
                </a:solidFill>
                <a:cs typeface="+mj-cs"/>
              </a:rPr>
              <a:t>مرحلة الاهتمام</a:t>
            </a:r>
            <a:r>
              <a:rPr lang="ar-EG" sz="2000" dirty="0">
                <a:solidFill>
                  <a:schemeClr val="accent1">
                    <a:lumMod val="50000"/>
                  </a:schemeClr>
                </a:solidFill>
                <a:cs typeface="+mj-cs"/>
              </a:rPr>
              <a:t>: نساعده على المفاضلة (أدلة شراء، مقارنات بين الخيارات، وشرح مفصل للميزات).</a:t>
            </a:r>
          </a:p>
          <a:p>
            <a:pPr marL="342900" indent="-342900" algn="justLow" rtl="1">
              <a:buFont typeface="Wingdings" panose="05000000000000000000" pitchFamily="2" charset="2"/>
              <a:buChar char="q"/>
            </a:pPr>
            <a:r>
              <a:rPr lang="ar-EG" sz="2000" dirty="0">
                <a:solidFill>
                  <a:schemeClr val="accent1">
                    <a:lumMod val="50000"/>
                  </a:schemeClr>
                </a:solidFill>
                <a:cs typeface="+mj-cs"/>
              </a:rPr>
              <a:t> </a:t>
            </a:r>
          </a:p>
          <a:p>
            <a:pPr marL="342900" indent="-342900" algn="justLow" rtl="1">
              <a:buFont typeface="Wingdings" panose="05000000000000000000" pitchFamily="2" charset="2"/>
              <a:buChar char="q"/>
            </a:pPr>
            <a:r>
              <a:rPr lang="ar-EG" sz="2000" b="1" dirty="0">
                <a:solidFill>
                  <a:schemeClr val="accent1">
                    <a:lumMod val="50000"/>
                  </a:schemeClr>
                </a:solidFill>
                <a:cs typeface="+mj-cs"/>
              </a:rPr>
              <a:t>مرحلة القرار</a:t>
            </a:r>
            <a:r>
              <a:rPr lang="ar-EG" sz="2000" dirty="0">
                <a:solidFill>
                  <a:schemeClr val="accent1">
                    <a:lumMod val="50000"/>
                  </a:schemeClr>
                </a:solidFill>
                <a:cs typeface="+mj-cs"/>
              </a:rPr>
              <a:t>: نحسم ترده (تقييمات عملاء سابقين، ضمانات، تفاصيل الشراء، وإجابات الأسئلة الشائعة).</a:t>
            </a:r>
          </a:p>
          <a:p>
            <a:pPr marL="342900" indent="-342900" algn="justLow" rtl="1">
              <a:buFont typeface="Wingdings" panose="05000000000000000000" pitchFamily="2" charset="2"/>
              <a:buChar char="q"/>
            </a:pPr>
            <a:r>
              <a:rPr lang="ar-EG" sz="2000" dirty="0">
                <a:solidFill>
                  <a:schemeClr val="accent1">
                    <a:lumMod val="50000"/>
                  </a:schemeClr>
                </a:solidFill>
                <a:cs typeface="+mj-cs"/>
              </a:rPr>
              <a:t> </a:t>
            </a:r>
          </a:p>
          <a:p>
            <a:pPr marL="342900" indent="-342900" algn="justLow" rtl="1">
              <a:buFont typeface="Wingdings" panose="05000000000000000000" pitchFamily="2" charset="2"/>
              <a:buChar char="q"/>
            </a:pPr>
            <a:r>
              <a:rPr lang="ar-EG" sz="2000" b="1" dirty="0">
                <a:solidFill>
                  <a:schemeClr val="accent1">
                    <a:lumMod val="50000"/>
                  </a:schemeClr>
                </a:solidFill>
                <a:cs typeface="+mj-cs"/>
              </a:rPr>
              <a:t>مرحلة ما بعد الشراء: </a:t>
            </a:r>
            <a:r>
              <a:rPr lang="ar-EG" sz="2000" dirty="0">
                <a:solidFill>
                  <a:schemeClr val="accent1">
                    <a:lumMod val="50000"/>
                  </a:schemeClr>
                </a:solidFill>
                <a:cs typeface="+mj-cs"/>
              </a:rPr>
              <a:t>نبني ارتباطه بالبراند (طرق الاستخدام، نصائح للعناية بالمنتج، وتحديثات مفيدة).</a:t>
            </a:r>
          </a:p>
          <a:p>
            <a:pPr algn="justLow" rtl="1"/>
            <a:r>
              <a:rPr lang="ar-EG" sz="2000" dirty="0">
                <a:solidFill>
                  <a:schemeClr val="accent1">
                    <a:lumMod val="50000"/>
                  </a:schemeClr>
                </a:solidFill>
                <a:cs typeface="+mj-cs"/>
              </a:rPr>
              <a:t> </a:t>
            </a:r>
          </a:p>
          <a:p>
            <a:pPr algn="justLow" rtl="1"/>
            <a:r>
              <a:rPr lang="ar-EG" sz="2000" b="1" dirty="0">
                <a:solidFill>
                  <a:srgbClr val="C00000"/>
                </a:solidFill>
                <a:cs typeface="+mj-cs"/>
              </a:rPr>
              <a:t>إعادة الاستهداف الذكي </a:t>
            </a:r>
            <a:r>
              <a:rPr lang="en-US" sz="2000" dirty="0">
                <a:solidFill>
                  <a:schemeClr val="accent1">
                    <a:lumMod val="50000"/>
                  </a:schemeClr>
                </a:solidFill>
                <a:latin typeface="Times New Roman" panose="02020603050405020304" pitchFamily="18" charset="0"/>
                <a:cs typeface="Times New Roman" panose="02020603050405020304" pitchFamily="18" charset="0"/>
              </a:rPr>
              <a:t>Retargeting</a:t>
            </a:r>
          </a:p>
          <a:p>
            <a:pPr algn="justLow" rtl="1">
              <a:lnSpc>
                <a:spcPct val="150000"/>
              </a:lnSpc>
            </a:pPr>
            <a:r>
              <a:rPr lang="ar-EG" sz="2000" dirty="0">
                <a:solidFill>
                  <a:schemeClr val="accent1">
                    <a:lumMod val="50000"/>
                  </a:schemeClr>
                </a:solidFill>
                <a:cs typeface="+mj-cs"/>
              </a:rPr>
              <a:t>إذا زار العميل سلة الشراء ولم يكمل الطلب، لا نعرض له مقالاً تعليمياً عاماً، بل وجه له إعلاناً يتضمن تقييمات مشجعة أو خصماً مخصصاً لتحفيزه على حسم القرار فوراً.</a:t>
            </a:r>
          </a:p>
        </p:txBody>
      </p:sp>
    </p:spTree>
    <p:extLst>
      <p:ext uri="{BB962C8B-B14F-4D97-AF65-F5344CB8AC3E}">
        <p14:creationId xmlns:p14="http://schemas.microsoft.com/office/powerpoint/2010/main" val="3850444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873AB-7E95-7D0C-EB9F-F25340CA0F1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8338A652-04FD-65AF-3CDC-8CF3BEF6E9C9}"/>
              </a:ext>
            </a:extLst>
          </p:cNvPr>
          <p:cNvPicPr>
            <a:picLocks noChangeAspect="1"/>
          </p:cNvPicPr>
          <p:nvPr/>
        </p:nvPicPr>
        <p:blipFill>
          <a:blip r:embed="rId2"/>
          <a:stretch>
            <a:fillRect/>
          </a:stretch>
        </p:blipFill>
        <p:spPr>
          <a:xfrm>
            <a:off x="0" y="35718"/>
            <a:ext cx="12192000" cy="6822282"/>
          </a:xfrm>
          <a:prstGeom prst="rect">
            <a:avLst/>
          </a:prstGeom>
        </p:spPr>
      </p:pic>
      <p:sp>
        <p:nvSpPr>
          <p:cNvPr id="24" name="Rectangle 23">
            <a:extLst>
              <a:ext uri="{FF2B5EF4-FFF2-40B4-BE49-F238E27FC236}">
                <a16:creationId xmlns:a16="http://schemas.microsoft.com/office/drawing/2014/main" id="{9308144C-24B1-80B3-34C5-107ECBC78C56}"/>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17E550D-5CD9-25BA-B711-C1787B2BB5C9}"/>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schemeClr val="bg1"/>
                </a:solidFill>
                <a:latin typeface="Times New Roman" panose="02020603050405020304" pitchFamily="18" charset="0"/>
                <a:cs typeface="Times New Roman" panose="02020603050405020304" pitchFamily="18" charset="0"/>
              </a:rPr>
              <a:t>توظيف </a:t>
            </a:r>
            <a:r>
              <a:rPr lang="ar-SA" sz="2400" b="1" dirty="0">
                <a:solidFill>
                  <a:schemeClr val="bg1"/>
                </a:solidFill>
                <a:latin typeface="Times New Roman" panose="02020603050405020304" pitchFamily="18" charset="0"/>
                <a:cs typeface="Times New Roman" panose="02020603050405020304" pitchFamily="18" charset="0"/>
              </a:rPr>
              <a:t>الواتساب كقناة مبيعات متكاملة (وليس مجرد دردشة)</a:t>
            </a:r>
          </a:p>
        </p:txBody>
      </p:sp>
      <p:pic>
        <p:nvPicPr>
          <p:cNvPr id="17" name="Graphic 21">
            <a:extLst>
              <a:ext uri="{FF2B5EF4-FFF2-40B4-BE49-F238E27FC236}">
                <a16:creationId xmlns:a16="http://schemas.microsoft.com/office/drawing/2014/main" id="{B8833E94-D186-7C99-A223-A5DD2E4BC3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704C2EAD-A8D5-3CD1-CD48-0B80044337BA}"/>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22AFE03-B26D-9015-F0E2-D21A1B3072D4}"/>
              </a:ext>
            </a:extLst>
          </p:cNvPr>
          <p:cNvSpPr txBox="1"/>
          <p:nvPr/>
        </p:nvSpPr>
        <p:spPr>
          <a:xfrm>
            <a:off x="1356852" y="1905452"/>
            <a:ext cx="9453715" cy="677108"/>
          </a:xfrm>
          <a:prstGeom prst="rect">
            <a:avLst/>
          </a:prstGeom>
          <a:noFill/>
        </p:spPr>
        <p:txBody>
          <a:bodyPr wrap="square">
            <a:spAutoFit/>
          </a:bodyPr>
          <a:lstStyle/>
          <a:p>
            <a:pPr algn="r" rtl="1"/>
            <a:r>
              <a:rPr lang="ar-EG" sz="2000" b="1" dirty="0">
                <a:solidFill>
                  <a:srgbClr val="002060"/>
                </a:solidFill>
              </a:rPr>
              <a:t>الواتساب ليس مجرد تطبيق لتلقي الرسائل، بل هو محطة رئيسية لبناء الثقة وحسم البيع إذا تم إدارته بذكاء.</a:t>
            </a:r>
          </a:p>
          <a:p>
            <a:endParaRPr lang="ar-EG" dirty="0"/>
          </a:p>
        </p:txBody>
      </p:sp>
      <p:sp>
        <p:nvSpPr>
          <p:cNvPr id="6" name="TextBox 5">
            <a:extLst>
              <a:ext uri="{FF2B5EF4-FFF2-40B4-BE49-F238E27FC236}">
                <a16:creationId xmlns:a16="http://schemas.microsoft.com/office/drawing/2014/main" id="{BBDF9580-562D-A29B-23E6-5BF20B661A69}"/>
              </a:ext>
            </a:extLst>
          </p:cNvPr>
          <p:cNvSpPr txBox="1"/>
          <p:nvPr/>
        </p:nvSpPr>
        <p:spPr>
          <a:xfrm>
            <a:off x="1224116" y="2582560"/>
            <a:ext cx="10146890" cy="2862322"/>
          </a:xfrm>
          <a:prstGeom prst="rect">
            <a:avLst/>
          </a:prstGeom>
          <a:noFill/>
        </p:spPr>
        <p:txBody>
          <a:bodyPr wrap="square">
            <a:spAutoFit/>
          </a:bodyPr>
          <a:lstStyle/>
          <a:p>
            <a:pPr algn="ctr" rtl="1"/>
            <a:r>
              <a:rPr lang="ar-EG" sz="2000" b="1" dirty="0">
                <a:solidFill>
                  <a:srgbClr val="C00000"/>
                </a:solidFill>
                <a:cs typeface="+mj-cs"/>
              </a:rPr>
              <a:t>كيف ننظم قناة الواتساب للعميل؟</a:t>
            </a:r>
          </a:p>
          <a:p>
            <a:pPr algn="r" rtl="1"/>
            <a:endParaRPr lang="ar-EG" sz="2000" dirty="0">
              <a:solidFill>
                <a:srgbClr val="002060"/>
              </a:solidFill>
              <a:cs typeface="+mj-cs"/>
            </a:endParaRPr>
          </a:p>
          <a:p>
            <a:pPr algn="r" rtl="1"/>
            <a:r>
              <a:rPr lang="ar-EG" sz="2000" b="1" dirty="0">
                <a:solidFill>
                  <a:srgbClr val="002060"/>
                </a:solidFill>
                <a:cs typeface="+mj-cs"/>
              </a:rPr>
              <a:t>الرسالة الترحيبية والآلية: </a:t>
            </a:r>
            <a:r>
              <a:rPr lang="ar-EG" sz="2000" dirty="0">
                <a:solidFill>
                  <a:srgbClr val="002060"/>
                </a:solidFill>
                <a:cs typeface="+mj-cs"/>
              </a:rPr>
              <a:t>تُعرف بالمشروع وتوضح وقت الرد فوراً، دون أن تحل محل التواصل البشري المباشر.</a:t>
            </a:r>
          </a:p>
          <a:p>
            <a:pPr algn="r" rtl="1"/>
            <a:r>
              <a:rPr lang="ar-EG" sz="2000" dirty="0">
                <a:solidFill>
                  <a:srgbClr val="002060"/>
                </a:solidFill>
                <a:cs typeface="+mj-cs"/>
              </a:rPr>
              <a:t> </a:t>
            </a:r>
          </a:p>
          <a:p>
            <a:pPr algn="r" rtl="1"/>
            <a:r>
              <a:rPr lang="ar-EG" sz="2000" b="1" dirty="0">
                <a:solidFill>
                  <a:srgbClr val="002060"/>
                </a:solidFill>
                <a:cs typeface="+mj-cs"/>
              </a:rPr>
              <a:t>الردود الجاهزة والذكية: </a:t>
            </a:r>
            <a:r>
              <a:rPr lang="ar-EG" sz="2000" dirty="0">
                <a:solidFill>
                  <a:srgbClr val="002060"/>
                </a:solidFill>
                <a:cs typeface="+mj-cs"/>
              </a:rPr>
              <a:t>إعداد إجابات سريعة ومصاغة بأسلوب ودود للأسئلة المتكررة لتجنب تأخير العميل.</a:t>
            </a:r>
          </a:p>
          <a:p>
            <a:pPr algn="r" rtl="1"/>
            <a:r>
              <a:rPr lang="ar-EG" sz="2000" dirty="0">
                <a:solidFill>
                  <a:srgbClr val="002060"/>
                </a:solidFill>
                <a:cs typeface="+mj-cs"/>
              </a:rPr>
              <a:t> </a:t>
            </a:r>
          </a:p>
          <a:p>
            <a:pPr algn="r" rtl="1"/>
            <a:r>
              <a:rPr lang="ar-EG" sz="2000" b="1" dirty="0">
                <a:solidFill>
                  <a:srgbClr val="002060"/>
                </a:solidFill>
                <a:cs typeface="+mj-cs"/>
              </a:rPr>
              <a:t>تصنيف العملاء: </a:t>
            </a:r>
            <a:r>
              <a:rPr lang="ar-EG" sz="2000" dirty="0">
                <a:solidFill>
                  <a:srgbClr val="002060"/>
                </a:solidFill>
                <a:cs typeface="+mj-cs"/>
              </a:rPr>
              <a:t>تنظيم المحادثات بناءً على اهتماماتهم لتجنب إرسال رسائل عشوائية أو مزعجة.</a:t>
            </a:r>
          </a:p>
          <a:p>
            <a:pPr algn="r" rtl="1"/>
            <a:r>
              <a:rPr lang="ar-EG" sz="2000" dirty="0">
                <a:solidFill>
                  <a:srgbClr val="002060"/>
                </a:solidFill>
                <a:cs typeface="+mj-cs"/>
              </a:rPr>
              <a:t> </a:t>
            </a:r>
          </a:p>
          <a:p>
            <a:pPr algn="r" rtl="1"/>
            <a:r>
              <a:rPr lang="ar-EG" sz="2000" b="1" dirty="0">
                <a:solidFill>
                  <a:srgbClr val="002060"/>
                </a:solidFill>
                <a:cs typeface="+mj-cs"/>
              </a:rPr>
              <a:t>المتابعة اللبقة: </a:t>
            </a:r>
            <a:r>
              <a:rPr lang="ar-EG" sz="2000" dirty="0">
                <a:solidFill>
                  <a:srgbClr val="002060"/>
                </a:solidFill>
                <a:cs typeface="+mj-cs"/>
              </a:rPr>
              <a:t>التواصل مع العميل الذي أبدى اهتماماً سابقاً بأسلوب مساعد وليس ضاغطاً.</a:t>
            </a:r>
          </a:p>
        </p:txBody>
      </p:sp>
    </p:spTree>
    <p:extLst>
      <p:ext uri="{BB962C8B-B14F-4D97-AF65-F5344CB8AC3E}">
        <p14:creationId xmlns:p14="http://schemas.microsoft.com/office/powerpoint/2010/main" val="4185010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59DE8-CDF6-B1C9-0EFE-20F97917C30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5D4E0179-4759-E266-2F8A-02D3C3454FB9}"/>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E0645FEE-E49C-5AC3-FC85-37EAC2E68A8F}"/>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C0A619F-1AFC-4A87-50F3-C80AE91247D4}"/>
              </a:ext>
            </a:extLst>
          </p:cNvPr>
          <p:cNvSpPr/>
          <p:nvPr/>
        </p:nvSpPr>
        <p:spPr>
          <a:xfrm>
            <a:off x="2232420" y="675485"/>
            <a:ext cx="9959580" cy="90404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قياس الأداء </a:t>
            </a:r>
            <a:r>
              <a:rPr lang="en-US" sz="2800" b="1" dirty="0">
                <a:solidFill>
                  <a:schemeClr val="bg1"/>
                </a:solidFill>
                <a:latin typeface="Times New Roman" panose="02020603050405020304" pitchFamily="18" charset="0"/>
                <a:cs typeface="Times New Roman" panose="02020603050405020304" pitchFamily="18" charset="0"/>
              </a:rPr>
              <a:t>KPIs </a:t>
            </a:r>
            <a:r>
              <a:rPr lang="ar-EG" sz="2800" b="1" dirty="0">
                <a:solidFill>
                  <a:schemeClr val="bg1"/>
                </a:solidFill>
                <a:latin typeface="Times New Roman" panose="02020603050405020304" pitchFamily="18" charset="0"/>
                <a:cs typeface="Times New Roman" panose="02020603050405020304" pitchFamily="18" charset="0"/>
              </a:rPr>
              <a:t> </a:t>
            </a:r>
            <a:r>
              <a:rPr lang="ar-SA" sz="2800" b="1" dirty="0">
                <a:solidFill>
                  <a:schemeClr val="bg1"/>
                </a:solidFill>
                <a:latin typeface="Times New Roman" panose="02020603050405020304" pitchFamily="18" charset="0"/>
                <a:cs typeface="Times New Roman" panose="02020603050405020304" pitchFamily="18" charset="0"/>
              </a:rPr>
              <a:t>ونظام إدارة العملاء </a:t>
            </a:r>
            <a:r>
              <a:rPr lang="en-US" sz="2800" b="1" dirty="0">
                <a:solidFill>
                  <a:schemeClr val="bg1"/>
                </a:solidFill>
                <a:latin typeface="Times New Roman" panose="02020603050405020304" pitchFamily="18" charset="0"/>
                <a:cs typeface="Times New Roman" panose="02020603050405020304" pitchFamily="18" charset="0"/>
              </a:rPr>
              <a:t>CRM</a:t>
            </a:r>
          </a:p>
        </p:txBody>
      </p:sp>
      <p:pic>
        <p:nvPicPr>
          <p:cNvPr id="17" name="Graphic 21">
            <a:extLst>
              <a:ext uri="{FF2B5EF4-FFF2-40B4-BE49-F238E27FC236}">
                <a16:creationId xmlns:a16="http://schemas.microsoft.com/office/drawing/2014/main" id="{24F24780-C86D-8132-9921-93D1B2085D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CA96F8B2-3109-0A6F-8CF0-33C33925348D}"/>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04ACDA8-F66C-1924-8BD9-BB8B3CC94C7D}"/>
              </a:ext>
            </a:extLst>
          </p:cNvPr>
          <p:cNvSpPr txBox="1"/>
          <p:nvPr/>
        </p:nvSpPr>
        <p:spPr>
          <a:xfrm>
            <a:off x="324466" y="1579531"/>
            <a:ext cx="11757664" cy="4007315"/>
          </a:xfrm>
          <a:prstGeom prst="rect">
            <a:avLst/>
          </a:prstGeom>
          <a:noFill/>
        </p:spPr>
        <p:txBody>
          <a:bodyPr wrap="square">
            <a:spAutoFit/>
          </a:bodyPr>
          <a:lstStyle/>
          <a:p>
            <a:r>
              <a:rPr lang="ar-EG" dirty="0"/>
              <a:t> </a:t>
            </a:r>
          </a:p>
          <a:p>
            <a:pPr algn="ctr" rtl="1">
              <a:lnSpc>
                <a:spcPct val="150000"/>
              </a:lnSpc>
            </a:pPr>
            <a:r>
              <a:rPr lang="ar-EG" sz="2000" b="1" dirty="0">
                <a:solidFill>
                  <a:srgbClr val="C00000"/>
                </a:solidFill>
                <a:cs typeface="+mj-cs"/>
              </a:rPr>
              <a:t>ما لا يمكن قياسه لا يمكن تحسينه. ... فنجاح رحلة العميل يُقاس بمؤشرات مختلفة لكل مرحلة:</a:t>
            </a:r>
          </a:p>
          <a:p>
            <a:pPr marL="342900" indent="-342900" algn="justLow" rtl="1">
              <a:lnSpc>
                <a:spcPct val="150000"/>
              </a:lnSpc>
              <a:buFont typeface="Wingdings" panose="05000000000000000000" pitchFamily="2" charset="2"/>
              <a:buChar char="q"/>
            </a:pPr>
            <a:r>
              <a:rPr lang="ar-EG" sz="2000" b="1" dirty="0">
                <a:solidFill>
                  <a:srgbClr val="002060"/>
                </a:solidFill>
                <a:cs typeface="+mj-cs"/>
              </a:rPr>
              <a:t>مرحلة الوعي: تُقاس بـ </a:t>
            </a:r>
            <a:r>
              <a:rPr lang="ar-EG" sz="2000" dirty="0">
                <a:solidFill>
                  <a:srgbClr val="002060"/>
                </a:solidFill>
                <a:cs typeface="+mj-cs"/>
              </a:rPr>
              <a:t>(عدد مرات الظهور، المشاهدات، وزيارات المتجر).</a:t>
            </a:r>
          </a:p>
          <a:p>
            <a:pPr marL="342900" indent="-342900" algn="justLow" rtl="1">
              <a:lnSpc>
                <a:spcPct val="150000"/>
              </a:lnSpc>
              <a:buFont typeface="Wingdings" panose="05000000000000000000" pitchFamily="2" charset="2"/>
              <a:buChar char="q"/>
            </a:pPr>
            <a:r>
              <a:rPr lang="ar-EG" sz="2000" b="1" dirty="0">
                <a:solidFill>
                  <a:srgbClr val="002060"/>
                </a:solidFill>
                <a:cs typeface="+mj-cs"/>
              </a:rPr>
              <a:t>مرحلة الاهتمام: تُقاس بـ </a:t>
            </a:r>
            <a:r>
              <a:rPr lang="ar-EG" sz="2000" dirty="0">
                <a:solidFill>
                  <a:srgbClr val="002060"/>
                </a:solidFill>
                <a:cs typeface="+mj-cs"/>
              </a:rPr>
              <a:t>(مدة البقاء في الصفحة، والتفاعل مع المحتوى).</a:t>
            </a:r>
          </a:p>
          <a:p>
            <a:pPr marL="342900" indent="-342900" algn="justLow" rtl="1">
              <a:lnSpc>
                <a:spcPct val="150000"/>
              </a:lnSpc>
              <a:buFont typeface="Wingdings" panose="05000000000000000000" pitchFamily="2" charset="2"/>
              <a:buChar char="q"/>
            </a:pPr>
            <a:r>
              <a:rPr lang="ar-EG" sz="2000" b="1" dirty="0">
                <a:solidFill>
                  <a:srgbClr val="002060"/>
                </a:solidFill>
                <a:cs typeface="+mj-cs"/>
              </a:rPr>
              <a:t>مرحلة القرار: تُقاس بـ </a:t>
            </a:r>
            <a:r>
              <a:rPr lang="ar-EG" sz="2000" dirty="0">
                <a:solidFill>
                  <a:srgbClr val="002060"/>
                </a:solidFill>
                <a:cs typeface="+mj-cs"/>
              </a:rPr>
              <a:t>(عدد الاستفسارات، طلبات التواصل، ونسبة التحويل).</a:t>
            </a:r>
          </a:p>
          <a:p>
            <a:pPr marL="342900" indent="-342900" algn="justLow" rtl="1">
              <a:lnSpc>
                <a:spcPct val="150000"/>
              </a:lnSpc>
              <a:buFont typeface="Wingdings" panose="05000000000000000000" pitchFamily="2" charset="2"/>
              <a:buChar char="q"/>
            </a:pPr>
            <a:r>
              <a:rPr lang="ar-EG" sz="2000" b="1" dirty="0">
                <a:solidFill>
                  <a:srgbClr val="002060"/>
                </a:solidFill>
                <a:cs typeface="+mj-cs"/>
              </a:rPr>
              <a:t>مرحلة الولاء: تُقاس بـ </a:t>
            </a:r>
            <a:r>
              <a:rPr lang="ar-EG" sz="2000" dirty="0">
                <a:solidFill>
                  <a:srgbClr val="002060"/>
                </a:solidFill>
                <a:cs typeface="+mj-cs"/>
              </a:rPr>
              <a:t>(معدل تكرار الشراء، التقييمات الإيجابية، والتوصيات).</a:t>
            </a:r>
          </a:p>
          <a:p>
            <a:pPr algn="ctr" rtl="1">
              <a:lnSpc>
                <a:spcPct val="150000"/>
              </a:lnSpc>
            </a:pPr>
            <a:r>
              <a:rPr lang="ar-EG" sz="2000" b="1" dirty="0">
                <a:solidFill>
                  <a:srgbClr val="C00000"/>
                </a:solidFill>
                <a:cs typeface="+mj-cs"/>
              </a:rPr>
              <a:t>لماذا نستخدم نظام تسجيل العملاء </a:t>
            </a:r>
            <a:r>
              <a:rPr lang="en-US" sz="2000" b="1" dirty="0">
                <a:solidFill>
                  <a:srgbClr val="C00000"/>
                </a:solidFill>
                <a:latin typeface="Times New Roman" panose="02020603050405020304" pitchFamily="18" charset="0"/>
                <a:cs typeface="+mj-cs"/>
              </a:rPr>
              <a:t>CRM</a:t>
            </a:r>
            <a:r>
              <a:rPr lang="en-US" sz="2000" b="1" dirty="0">
                <a:solidFill>
                  <a:srgbClr val="C00000"/>
                </a:solidFill>
                <a:cs typeface="+mj-cs"/>
              </a:rPr>
              <a:t>؟</a:t>
            </a:r>
          </a:p>
          <a:p>
            <a:pPr algn="justLow" rtl="1">
              <a:lnSpc>
                <a:spcPct val="150000"/>
              </a:lnSpc>
            </a:pPr>
            <a:r>
              <a:rPr lang="ar-EG" sz="2000" dirty="0">
                <a:solidFill>
                  <a:srgbClr val="002060"/>
                </a:solidFill>
                <a:cs typeface="+mj-cs"/>
              </a:rPr>
              <a:t>لتوثيق بيانات العميل، واحتياجه، وسبب عدم الشراء إن وجد. فهذه البيانات هي التي تُغذي فريق التسويق لتطوير الإعلانات وتحسين العروض باستمرار.</a:t>
            </a:r>
          </a:p>
        </p:txBody>
      </p:sp>
    </p:spTree>
    <p:extLst>
      <p:ext uri="{BB962C8B-B14F-4D97-AF65-F5344CB8AC3E}">
        <p14:creationId xmlns:p14="http://schemas.microsoft.com/office/powerpoint/2010/main" val="2384604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A7D83-8423-583C-F531-91740B293FBF}"/>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6DB051A-E3BD-C047-9CA1-0B73EE2994AE}"/>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96383612-EBA6-54B6-05FF-884747179A8A}"/>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90445F2-866F-E71B-0EDB-CA991A0D5FB3}"/>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أخطاء قاتلة تُهدر الميزانية وتُفقدك العملاء</a:t>
            </a:r>
          </a:p>
        </p:txBody>
      </p:sp>
      <p:pic>
        <p:nvPicPr>
          <p:cNvPr id="17" name="Graphic 21">
            <a:extLst>
              <a:ext uri="{FF2B5EF4-FFF2-40B4-BE49-F238E27FC236}">
                <a16:creationId xmlns:a16="http://schemas.microsoft.com/office/drawing/2014/main" id="{94B53D4A-4BE4-3B7A-54F3-63D1CD91E4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B25E48E8-33B1-6403-3FC4-191A2A211BE0}"/>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DBFBB02-CB9A-3FE4-D223-16EF3F8A2DE2}"/>
              </a:ext>
            </a:extLst>
          </p:cNvPr>
          <p:cNvSpPr txBox="1"/>
          <p:nvPr/>
        </p:nvSpPr>
        <p:spPr>
          <a:xfrm>
            <a:off x="1152570" y="2080615"/>
            <a:ext cx="10280331" cy="3477875"/>
          </a:xfrm>
          <a:prstGeom prst="rect">
            <a:avLst/>
          </a:prstGeom>
          <a:noFill/>
        </p:spPr>
        <p:txBody>
          <a:bodyPr wrap="square">
            <a:spAutoFit/>
          </a:bodyPr>
          <a:lstStyle/>
          <a:p>
            <a:pPr algn="ctr" rtl="1"/>
            <a:r>
              <a:rPr lang="ar-EG" sz="2000" b="1" dirty="0">
                <a:solidFill>
                  <a:srgbClr val="C00000"/>
                </a:solidFill>
                <a:cs typeface="+mj-cs"/>
              </a:rPr>
              <a:t>تسرب العملاء من رحلة الشراء يحدث غالباً بسبب أخطاء تنشيطية بسيطة يمكنك تجنبها:</a:t>
            </a:r>
          </a:p>
          <a:p>
            <a:pPr algn="r" rtl="1"/>
            <a:endParaRPr lang="ar-EG" sz="2000" dirty="0">
              <a:solidFill>
                <a:schemeClr val="tx2">
                  <a:lumMod val="50000"/>
                </a:schemeClr>
              </a:solidFill>
              <a:cs typeface="+mj-cs"/>
            </a:endParaRPr>
          </a:p>
          <a:p>
            <a:pPr marL="285750" indent="-285750" algn="r" rtl="1">
              <a:buFont typeface="Wingdings" panose="05000000000000000000" pitchFamily="2" charset="2"/>
              <a:buChar char="q"/>
            </a:pPr>
            <a:r>
              <a:rPr lang="ar-EG" sz="2000" b="1" dirty="0">
                <a:solidFill>
                  <a:srgbClr val="C00000"/>
                </a:solidFill>
                <a:cs typeface="+mj-cs"/>
              </a:rPr>
              <a:t>توجيه كل الإعلانات للصفحة الرئيسية</a:t>
            </a:r>
            <a:r>
              <a:rPr lang="ar-EG" sz="2000" dirty="0">
                <a:solidFill>
                  <a:schemeClr val="tx2">
                    <a:lumMod val="50000"/>
                  </a:schemeClr>
                </a:solidFill>
                <a:cs typeface="+mj-cs"/>
              </a:rPr>
              <a:t>: </a:t>
            </a:r>
            <a:r>
              <a:rPr lang="ar-EG" sz="2000" dirty="0">
                <a:solidFill>
                  <a:schemeClr val="accent1">
                    <a:lumMod val="50000"/>
                  </a:schemeClr>
                </a:solidFill>
                <a:cs typeface="+mj-cs"/>
              </a:rPr>
              <a:t>بدلاً من توجيه العميل مباشرة لصفحة المنتج المطلوب</a:t>
            </a:r>
            <a:r>
              <a:rPr lang="ar-EG" sz="2000" dirty="0">
                <a:solidFill>
                  <a:schemeClr val="tx2">
                    <a:lumMod val="50000"/>
                  </a:schemeClr>
                </a:solidFill>
                <a:cs typeface="+mj-cs"/>
              </a:rPr>
              <a:t>.</a:t>
            </a:r>
          </a:p>
          <a:p>
            <a:pPr algn="r" rtl="1"/>
            <a:endParaRPr lang="ar-EG" sz="2000" dirty="0">
              <a:solidFill>
                <a:schemeClr val="tx2">
                  <a:lumMod val="50000"/>
                </a:schemeClr>
              </a:solidFill>
              <a:cs typeface="+mj-cs"/>
            </a:endParaRPr>
          </a:p>
          <a:p>
            <a:pPr marL="285750" indent="-285750" algn="r" rtl="1">
              <a:buFont typeface="Wingdings" panose="05000000000000000000" pitchFamily="2" charset="2"/>
              <a:buChar char="q"/>
            </a:pPr>
            <a:r>
              <a:rPr lang="ar-EG" sz="2000" b="1" dirty="0">
                <a:solidFill>
                  <a:srgbClr val="C00000"/>
                </a:solidFill>
                <a:cs typeface="+mj-cs"/>
              </a:rPr>
              <a:t>استخدام رسالة واحدة موحدة للجميع</a:t>
            </a:r>
            <a:r>
              <a:rPr lang="ar-EG" sz="2000" dirty="0">
                <a:solidFill>
                  <a:schemeClr val="tx2">
                    <a:lumMod val="50000"/>
                  </a:schemeClr>
                </a:solidFill>
                <a:cs typeface="+mj-cs"/>
              </a:rPr>
              <a:t>: </a:t>
            </a:r>
            <a:r>
              <a:rPr lang="ar-EG" sz="2000" dirty="0">
                <a:solidFill>
                  <a:schemeClr val="accent1">
                    <a:lumMod val="50000"/>
                  </a:schemeClr>
                </a:solidFill>
                <a:cs typeface="+mj-cs"/>
              </a:rPr>
              <a:t>دون مراعاة الفروق بين العميل الجديد والعميل الذي يتردد في السلة</a:t>
            </a:r>
            <a:r>
              <a:rPr lang="ar-EG" sz="2000" dirty="0">
                <a:solidFill>
                  <a:schemeClr val="tx2">
                    <a:lumMod val="50000"/>
                  </a:schemeClr>
                </a:solidFill>
                <a:cs typeface="+mj-cs"/>
              </a:rPr>
              <a:t>.</a:t>
            </a:r>
          </a:p>
          <a:p>
            <a:pPr algn="r" rtl="1"/>
            <a:endParaRPr lang="ar-EG" sz="2000" dirty="0">
              <a:solidFill>
                <a:schemeClr val="tx2">
                  <a:lumMod val="50000"/>
                </a:schemeClr>
              </a:solidFill>
              <a:cs typeface="+mj-cs"/>
            </a:endParaRPr>
          </a:p>
          <a:p>
            <a:pPr marL="285750" indent="-285750" algn="r" rtl="1">
              <a:buFont typeface="Wingdings" panose="05000000000000000000" pitchFamily="2" charset="2"/>
              <a:buChar char="q"/>
            </a:pPr>
            <a:r>
              <a:rPr lang="ar-EG" sz="2000" b="1" dirty="0">
                <a:solidFill>
                  <a:srgbClr val="C00000"/>
                </a:solidFill>
                <a:cs typeface="+mj-cs"/>
              </a:rPr>
              <a:t>التأخر في الرد</a:t>
            </a:r>
            <a:r>
              <a:rPr lang="ar-EG" sz="2000" dirty="0">
                <a:solidFill>
                  <a:schemeClr val="tx2">
                    <a:lumMod val="50000"/>
                  </a:schemeClr>
                </a:solidFill>
                <a:cs typeface="+mj-cs"/>
              </a:rPr>
              <a:t>: </a:t>
            </a:r>
            <a:r>
              <a:rPr lang="ar-EG" sz="2000" dirty="0">
                <a:solidFill>
                  <a:schemeClr val="accent1">
                    <a:lumMod val="50000"/>
                  </a:schemeClr>
                </a:solidFill>
                <a:cs typeface="+mj-cs"/>
              </a:rPr>
              <a:t>العميل في البيئة الرقمية لا ينتظر؛ وإذا تأخرت سيشتري من المنافس الأسرع.</a:t>
            </a:r>
          </a:p>
          <a:p>
            <a:pPr algn="r" rtl="1"/>
            <a:endParaRPr lang="ar-EG" sz="2000" dirty="0">
              <a:solidFill>
                <a:schemeClr val="accent1">
                  <a:lumMod val="50000"/>
                </a:schemeClr>
              </a:solidFill>
              <a:cs typeface="+mj-cs"/>
            </a:endParaRPr>
          </a:p>
          <a:p>
            <a:pPr marL="285750" indent="-285750" algn="r" rtl="1">
              <a:buFont typeface="Wingdings" panose="05000000000000000000" pitchFamily="2" charset="2"/>
              <a:buChar char="q"/>
            </a:pPr>
            <a:r>
              <a:rPr lang="ar-EG" sz="2000" b="1" dirty="0">
                <a:solidFill>
                  <a:srgbClr val="C00000"/>
                </a:solidFill>
                <a:cs typeface="+mj-cs"/>
              </a:rPr>
              <a:t>تعقيد خطوات الطلب</a:t>
            </a:r>
            <a:r>
              <a:rPr lang="ar-EG" sz="2000" dirty="0">
                <a:solidFill>
                  <a:schemeClr val="tx2">
                    <a:lumMod val="50000"/>
                  </a:schemeClr>
                </a:solidFill>
                <a:cs typeface="+mj-cs"/>
              </a:rPr>
              <a:t>: </a:t>
            </a:r>
            <a:r>
              <a:rPr lang="ar-EG" sz="2000" dirty="0">
                <a:solidFill>
                  <a:schemeClr val="accent1">
                    <a:lumMod val="50000"/>
                  </a:schemeClr>
                </a:solidFill>
                <a:cs typeface="+mj-cs"/>
              </a:rPr>
              <a:t>كثرة البيانات المطلوبة والشاشات تؤدي لترك السلة.</a:t>
            </a:r>
          </a:p>
          <a:p>
            <a:pPr algn="r" rtl="1"/>
            <a:endParaRPr lang="ar-EG" sz="2000" dirty="0">
              <a:solidFill>
                <a:schemeClr val="tx2">
                  <a:lumMod val="50000"/>
                </a:schemeClr>
              </a:solidFill>
              <a:cs typeface="+mj-cs"/>
            </a:endParaRPr>
          </a:p>
          <a:p>
            <a:pPr marL="285750" indent="-285750" algn="r" rtl="1">
              <a:buFont typeface="Wingdings" panose="05000000000000000000" pitchFamily="2" charset="2"/>
              <a:buChar char="q"/>
            </a:pPr>
            <a:r>
              <a:rPr lang="ar-EG" sz="2000" b="1" dirty="0">
                <a:solidFill>
                  <a:srgbClr val="C00000"/>
                </a:solidFill>
                <a:cs typeface="+mj-cs"/>
              </a:rPr>
              <a:t>إهمال ما بعد البيع</a:t>
            </a:r>
            <a:r>
              <a:rPr lang="ar-EG" sz="2000" dirty="0">
                <a:solidFill>
                  <a:schemeClr val="tx2">
                    <a:lumMod val="50000"/>
                  </a:schemeClr>
                </a:solidFill>
                <a:cs typeface="+mj-cs"/>
              </a:rPr>
              <a:t>: </a:t>
            </a:r>
            <a:r>
              <a:rPr lang="ar-EG" sz="2000" dirty="0">
                <a:solidFill>
                  <a:schemeClr val="accent1">
                    <a:lumMod val="50000"/>
                  </a:schemeClr>
                </a:solidFill>
                <a:cs typeface="+mj-cs"/>
              </a:rPr>
              <a:t>الانقطاع التام فور استلام المبلغ يقتل فرصة تحول العميل إلى مشتري مستمر أو داعم للعلامة التجارية</a:t>
            </a:r>
            <a:r>
              <a:rPr lang="ar-EG" dirty="0">
                <a:solidFill>
                  <a:schemeClr val="accent1">
                    <a:lumMod val="50000"/>
                  </a:schemeClr>
                </a:solidFill>
              </a:rPr>
              <a:t>.</a:t>
            </a:r>
          </a:p>
        </p:txBody>
      </p:sp>
    </p:spTree>
    <p:extLst>
      <p:ext uri="{BB962C8B-B14F-4D97-AF65-F5344CB8AC3E}">
        <p14:creationId xmlns:p14="http://schemas.microsoft.com/office/powerpoint/2010/main" val="4237114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2BD8B-C999-A001-E870-7FCD7A12BAF7}"/>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7B58C0A6-F1D8-5FBA-9334-7D98BAA99DB6}"/>
              </a:ext>
            </a:extLst>
          </p:cNvPr>
          <p:cNvPicPr>
            <a:picLocks noChangeAspect="1"/>
          </p:cNvPicPr>
          <p:nvPr/>
        </p:nvPicPr>
        <p:blipFill>
          <a:blip r:embed="rId2"/>
          <a:stretch>
            <a:fillRect/>
          </a:stretch>
        </p:blipFill>
        <p:spPr>
          <a:xfrm>
            <a:off x="0" y="17859"/>
            <a:ext cx="12192000" cy="6822282"/>
          </a:xfrm>
          <a:prstGeom prst="rect">
            <a:avLst/>
          </a:prstGeom>
        </p:spPr>
      </p:pic>
      <p:sp>
        <p:nvSpPr>
          <p:cNvPr id="24" name="Rectangle 23">
            <a:extLst>
              <a:ext uri="{FF2B5EF4-FFF2-40B4-BE49-F238E27FC236}">
                <a16:creationId xmlns:a16="http://schemas.microsoft.com/office/drawing/2014/main" id="{801D0616-9481-D49C-1CA2-51252B36E12B}"/>
              </a:ext>
            </a:extLst>
          </p:cNvPr>
          <p:cNvSpPr/>
          <p:nvPr/>
        </p:nvSpPr>
        <p:spPr>
          <a:xfrm>
            <a:off x="2232420" y="567634"/>
            <a:ext cx="99595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C9304CA-B525-31E2-FF95-1F8621B25540}"/>
              </a:ext>
            </a:extLst>
          </p:cNvPr>
          <p:cNvSpPr/>
          <p:nvPr/>
        </p:nvSpPr>
        <p:spPr>
          <a:xfrm>
            <a:off x="2232420" y="675484"/>
            <a:ext cx="9959580"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SA" sz="2800" b="1" dirty="0">
                <a:solidFill>
                  <a:schemeClr val="bg1"/>
                </a:solidFill>
                <a:latin typeface="Times New Roman" panose="02020603050405020304" pitchFamily="18" charset="0"/>
                <a:cs typeface="Times New Roman" panose="02020603050405020304" pitchFamily="18" charset="0"/>
              </a:rPr>
              <a:t>نموذج تطبيقي متكامل (قصة رحلة عميل)</a:t>
            </a:r>
          </a:p>
        </p:txBody>
      </p:sp>
      <p:pic>
        <p:nvPicPr>
          <p:cNvPr id="17" name="Graphic 21">
            <a:extLst>
              <a:ext uri="{FF2B5EF4-FFF2-40B4-BE49-F238E27FC236}">
                <a16:creationId xmlns:a16="http://schemas.microsoft.com/office/drawing/2014/main" id="{72FA1E80-7B36-47F3-40B7-C34BD60013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69"/>
            <a:ext cx="2305141" cy="1076343"/>
          </a:xfrm>
          <a:prstGeom prst="rect">
            <a:avLst/>
          </a:prstGeom>
        </p:spPr>
      </p:pic>
      <p:sp>
        <p:nvSpPr>
          <p:cNvPr id="3" name="Rectangle: Rounded Corners 2">
            <a:extLst>
              <a:ext uri="{FF2B5EF4-FFF2-40B4-BE49-F238E27FC236}">
                <a16:creationId xmlns:a16="http://schemas.microsoft.com/office/drawing/2014/main" id="{750C4570-37D6-0A75-3B79-B5E4B8BCB14D}"/>
              </a:ext>
            </a:extLst>
          </p:cNvPr>
          <p:cNvSpPr/>
          <p:nvPr/>
        </p:nvSpPr>
        <p:spPr>
          <a:xfrm>
            <a:off x="4766931" y="147484"/>
            <a:ext cx="7315199" cy="3999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000" b="1" dirty="0">
                <a:solidFill>
                  <a:srgbClr val="002060"/>
                </a:solidFill>
                <a:latin typeface="Times New Roman" panose="02020603050405020304" pitchFamily="18" charset="0"/>
                <a:cs typeface="Times New Roman" panose="02020603050405020304" pitchFamily="18" charset="0"/>
              </a:rPr>
              <a:t>المحاضرة الثالثة: رحلة العميل الرقمية: كيف تحول الزائر إلى عميل دائم</a:t>
            </a:r>
            <a:endParaRPr lang="en-US" sz="2000" b="1" dirty="0">
              <a:solidFill>
                <a:srgbClr val="002060"/>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404E28A-1484-3DB6-D352-1A3B0ACA588D}"/>
              </a:ext>
            </a:extLst>
          </p:cNvPr>
          <p:cNvSpPr txBox="1"/>
          <p:nvPr/>
        </p:nvSpPr>
        <p:spPr>
          <a:xfrm>
            <a:off x="1194619" y="2043049"/>
            <a:ext cx="10559846" cy="3390095"/>
          </a:xfrm>
          <a:prstGeom prst="rect">
            <a:avLst/>
          </a:prstGeom>
          <a:noFill/>
        </p:spPr>
        <p:txBody>
          <a:bodyPr wrap="square">
            <a:spAutoFit/>
          </a:bodyPr>
          <a:lstStyle/>
          <a:p>
            <a:pPr algn="ctr" rtl="1"/>
            <a:r>
              <a:rPr lang="ar-EG" sz="2000" b="1" dirty="0">
                <a:solidFill>
                  <a:srgbClr val="C00000"/>
                </a:solidFill>
              </a:rPr>
              <a:t>لتخيل الرحلة كاملة، لنشاهد كيف يتحول الزائر إلى عميل دائم من خلال خطة مترابطة:</a:t>
            </a:r>
            <a:br>
              <a:rPr lang="ar-EG" dirty="0"/>
            </a:br>
            <a:endParaRPr lang="ar-EG" sz="2000" dirty="0">
              <a:solidFill>
                <a:schemeClr val="accent1">
                  <a:lumMod val="50000"/>
                </a:schemeClr>
              </a:solidFill>
              <a:cs typeface="+mj-cs"/>
            </a:endParaRP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cs typeface="+mj-cs"/>
              </a:rPr>
              <a:t>الوعي: </a:t>
            </a:r>
            <a:r>
              <a:rPr lang="ar-EG" sz="2000" dirty="0">
                <a:solidFill>
                  <a:schemeClr val="accent1">
                    <a:lumMod val="50000"/>
                  </a:schemeClr>
                </a:solidFill>
                <a:cs typeface="+mj-cs"/>
              </a:rPr>
              <a:t>يواجه العميل مشكلة في اختيار المنتج المناسب، فيشاهد فيديو قصير يشرح الحل بأسلوب بسيط.</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cs typeface="+mj-cs"/>
              </a:rPr>
              <a:t>الاهتمام: </a:t>
            </a:r>
            <a:r>
              <a:rPr lang="ar-EG" sz="2000" dirty="0">
                <a:solidFill>
                  <a:schemeClr val="accent1">
                    <a:lumMod val="50000"/>
                  </a:schemeClr>
                </a:solidFill>
                <a:cs typeface="+mj-cs"/>
              </a:rPr>
              <a:t>ينقر على الرابط فيقرأ دليلاً مفصلاً يتضمن مقارنات وضحت له الخيار الأفضل، ثم ينتقل لصفحة المنتج.</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cs typeface="+mj-cs"/>
              </a:rPr>
              <a:t>القرار: </a:t>
            </a:r>
            <a:r>
              <a:rPr lang="ar-EG" sz="2000" dirty="0">
                <a:solidFill>
                  <a:schemeClr val="accent1">
                    <a:lumMod val="50000"/>
                  </a:schemeClr>
                </a:solidFill>
                <a:cs typeface="+mj-cs"/>
              </a:rPr>
              <a:t>يتردد ويغلق الصفحة، فيظهر له إعلان إعادة استهداف يعرض تقييمات لعملاء جربوا نفس المنتج. يدخل على الواتساب، فيتلقى إجابة فورية ومخصصة لتساؤله، ويقوم بالشراء.</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cs typeface="+mj-cs"/>
              </a:rPr>
              <a:t>ما بعد الشراء</a:t>
            </a:r>
            <a:r>
              <a:rPr lang="ar-EG" sz="2000" dirty="0">
                <a:solidFill>
                  <a:schemeClr val="accent1">
                    <a:lumMod val="50000"/>
                  </a:schemeClr>
                </a:solidFill>
                <a:cs typeface="+mj-cs"/>
              </a:rPr>
              <a:t>: تصله رسالة تأكيد مباشرة برابط التتبع، وعند استلام الشحنة يجد بطاقة شكر وإرشادات استخدام سريعة.</a:t>
            </a:r>
          </a:p>
          <a:p>
            <a:pPr marL="285750" indent="-285750" algn="r" rtl="1">
              <a:lnSpc>
                <a:spcPct val="150000"/>
              </a:lnSpc>
              <a:buFont typeface="Wingdings" panose="05000000000000000000" pitchFamily="2" charset="2"/>
              <a:buChar char="q"/>
            </a:pPr>
            <a:r>
              <a:rPr lang="ar-EG" sz="2000" b="1" dirty="0">
                <a:solidFill>
                  <a:schemeClr val="accent1">
                    <a:lumMod val="50000"/>
                  </a:schemeClr>
                </a:solidFill>
                <a:cs typeface="+mj-cs"/>
              </a:rPr>
              <a:t>الولاء والتوصية: </a:t>
            </a:r>
            <a:r>
              <a:rPr lang="ar-EG" sz="2000" dirty="0">
                <a:solidFill>
                  <a:schemeClr val="accent1">
                    <a:lumMod val="50000"/>
                  </a:schemeClr>
                </a:solidFill>
                <a:cs typeface="+mj-cs"/>
              </a:rPr>
              <a:t>تصله رسالة للاطمئنان على تجربته بعد أسبوع، فيترك تقييماً ممتازاً ويقترح المنتج لأصدقائه.</a:t>
            </a:r>
          </a:p>
        </p:txBody>
      </p:sp>
    </p:spTree>
    <p:extLst>
      <p:ext uri="{BB962C8B-B14F-4D97-AF65-F5344CB8AC3E}">
        <p14:creationId xmlns:p14="http://schemas.microsoft.com/office/powerpoint/2010/main" val="3521343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125" y="-75738"/>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351953" y="253872"/>
            <a:ext cx="7868545" cy="60736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ملخص المحاضرة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5B7AFE20-E575-842E-C5AA-9C773A47DE3F}"/>
              </a:ext>
            </a:extLst>
          </p:cNvPr>
          <p:cNvSpPr txBox="1"/>
          <p:nvPr/>
        </p:nvSpPr>
        <p:spPr>
          <a:xfrm>
            <a:off x="764458" y="1473432"/>
            <a:ext cx="10663084" cy="3911135"/>
          </a:xfrm>
          <a:prstGeom prst="rect">
            <a:avLst/>
          </a:prstGeom>
          <a:noFill/>
        </p:spPr>
        <p:txBody>
          <a:bodyPr wrap="square">
            <a:spAutoFit/>
          </a:bodyPr>
          <a:lstStyle/>
          <a:p>
            <a:pPr algn="justLow" rtl="1">
              <a:lnSpc>
                <a:spcPct val="150000"/>
              </a:lnSpc>
            </a:pPr>
            <a:r>
              <a:rPr lang="ar-EG" sz="2400" dirty="0">
                <a:solidFill>
                  <a:schemeClr val="accent1">
                    <a:lumMod val="50000"/>
                  </a:schemeClr>
                </a:solidFill>
                <a:cs typeface="+mj-cs"/>
              </a:rPr>
              <a:t>تناولت المحاضرة رحلة العميل الرقمية للمستهلك النهائي كمسار شمولي متكامل؛ حيث تبدأ بمرحلة الوعي لتشخيص مشكلة العميل بأسلوب توعوي سلس دون ضغط بيعي، ثم تنتقل مباشرة إلى مرحلة الاهتمام لمساعدته على مقارنة الحلول واختيار الأنسب، وصولاً إلى حسم مرحلة القرار عبر الاستجابة السريعة وتعزيز عناصر الثقة، لتبدأ بعد ذلك مرحلة الشراء بتأكيد الطلب وطمأنة العميل وتتبع شحنته بوضوح، وأخيراً تستمر الرحلة في مرحلتي ما بعد البيع والولاء من خلال تقديم الدعم المرن وطلب التقييم الذكي لتحويل العميل الراضي إلى مصدر للتوصيات، مع التأكيد المستمر على ضرورة تناسق جميع نقاط التواصل وتكامل الأدوات التسويقية لضمان نجاح الرحلة.</a:t>
            </a:r>
            <a:endParaRPr lang="en-US" sz="2400" dirty="0">
              <a:solidFill>
                <a:schemeClr val="accent1">
                  <a:lumMod val="50000"/>
                </a:schemeClr>
              </a:solidFill>
              <a:cs typeface="+mj-cs"/>
            </a:endParaRPr>
          </a:p>
        </p:txBody>
      </p:sp>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E47A16A5-6AB2-1BAA-1389-0018919B916C}"/>
              </a:ext>
            </a:extLst>
          </p:cNvPr>
          <p:cNvPicPr>
            <a:picLocks noChangeAspect="1"/>
          </p:cNvPicPr>
          <p:nvPr/>
        </p:nvPicPr>
        <p:blipFill>
          <a:blip r:embed="rId2"/>
          <a:stretch>
            <a:fillRect/>
          </a:stretch>
        </p:blipFill>
        <p:spPr>
          <a:xfrm>
            <a:off x="-3" y="0"/>
            <a:ext cx="12179809" cy="6858000"/>
          </a:xfrm>
          <a:prstGeom prst="rect">
            <a:avLst/>
          </a:prstGeom>
        </p:spPr>
      </p:pic>
      <p:sp>
        <p:nvSpPr>
          <p:cNvPr id="11" name="Rectangle 10">
            <a:extLst>
              <a:ext uri="{FF2B5EF4-FFF2-40B4-BE49-F238E27FC236}">
                <a16:creationId xmlns:a16="http://schemas.microsoft.com/office/drawing/2014/main" id="{7DF1A506-788B-42C0-B845-C4F64162E815}"/>
              </a:ext>
            </a:extLst>
          </p:cNvPr>
          <p:cNvSpPr/>
          <p:nvPr/>
        </p:nvSpPr>
        <p:spPr>
          <a:xfrm>
            <a:off x="9165266" y="1667527"/>
            <a:ext cx="3026734"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mj-cs"/>
              </a:rPr>
              <a:t>المحاضرة </a:t>
            </a:r>
            <a:r>
              <a:rPr lang="ar-EG" sz="2400" b="1" dirty="0">
                <a:latin typeface="Alexandria" charset="0"/>
                <a:cs typeface="+mj-cs"/>
              </a:rPr>
              <a:t>الرابعة</a:t>
            </a:r>
            <a:endParaRPr lang="ar-SA" sz="2400" b="1" dirty="0">
              <a:latin typeface="Alexandria" charset="0"/>
              <a:cs typeface="+mj-cs"/>
            </a:endParaRPr>
          </a:p>
        </p:txBody>
      </p:sp>
      <p:sp>
        <p:nvSpPr>
          <p:cNvPr id="2" name="Rectangle 1">
            <a:extLst>
              <a:ext uri="{FF2B5EF4-FFF2-40B4-BE49-F238E27FC236}">
                <a16:creationId xmlns:a16="http://schemas.microsoft.com/office/drawing/2014/main" id="{C968BFFB-0F79-3E24-6758-E2BAD6D0C62C}"/>
              </a:ext>
            </a:extLst>
          </p:cNvPr>
          <p:cNvSpPr/>
          <p:nvPr/>
        </p:nvSpPr>
        <p:spPr>
          <a:xfrm>
            <a:off x="-1" y="6269502"/>
            <a:ext cx="12191999" cy="72479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mj-cs"/>
              </a:rPr>
              <a:t>ا</a:t>
            </a:r>
            <a:r>
              <a:rPr lang="ar-SA" sz="2800" b="1" dirty="0">
                <a:solidFill>
                  <a:schemeClr val="bg1"/>
                </a:solidFill>
                <a:latin typeface="Alexandria" charset="0"/>
                <a:cs typeface="+mj-cs"/>
              </a:rPr>
              <a:t>لمحاضرة </a:t>
            </a:r>
            <a:r>
              <a:rPr lang="ar-EG" sz="2800" b="1" dirty="0">
                <a:solidFill>
                  <a:schemeClr val="bg1"/>
                </a:solidFill>
                <a:latin typeface="Alexandria" charset="0"/>
                <a:cs typeface="+mj-cs"/>
              </a:rPr>
              <a:t>القادمة</a:t>
            </a:r>
            <a:endParaRPr lang="ar-SA" sz="2800" b="1" dirty="0">
              <a:solidFill>
                <a:schemeClr val="bg1"/>
              </a:solidFill>
              <a:latin typeface="Alexandria" charset="0"/>
              <a:cs typeface="+mj-cs"/>
            </a:endParaRP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4"/>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 y="1407686"/>
            <a:ext cx="12192001" cy="878315"/>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kumimoji="0" lang="ar-EG" sz="2400" b="1" i="0" u="none" strike="noStrike" kern="1200" cap="none" spc="0" normalizeH="0" baseline="0" noProof="0" dirty="0">
                <a:ln>
                  <a:noFill/>
                </a:ln>
                <a:solidFill>
                  <a:schemeClr val="bg1"/>
                </a:solidFill>
                <a:effectLst/>
                <a:uLnTx/>
                <a:uFillTx/>
                <a:latin typeface="Calibri"/>
                <a:ea typeface="+mn-ea"/>
              </a:rPr>
              <a:t>التسويق عبر محركات البحث</a:t>
            </a:r>
            <a:endParaRPr lang="ar-SA" sz="2400" b="1" dirty="0">
              <a:solidFill>
                <a:schemeClr val="bg1"/>
              </a:solidFill>
              <a:latin typeface="Alexandria" charset="0"/>
            </a:endParaRPr>
          </a:p>
        </p:txBody>
      </p:sp>
      <p:sp>
        <p:nvSpPr>
          <p:cNvPr id="5" name="TextBox 4">
            <a:extLst>
              <a:ext uri="{FF2B5EF4-FFF2-40B4-BE49-F238E27FC236}">
                <a16:creationId xmlns:a16="http://schemas.microsoft.com/office/drawing/2014/main" id="{6ADD824B-2EF8-B9AE-D2DF-AA0DB1B51E09}"/>
              </a:ext>
            </a:extLst>
          </p:cNvPr>
          <p:cNvSpPr txBox="1"/>
          <p:nvPr/>
        </p:nvSpPr>
        <p:spPr>
          <a:xfrm>
            <a:off x="259158" y="2511017"/>
            <a:ext cx="8646947" cy="3368614"/>
          </a:xfrm>
          <a:prstGeom prst="rect">
            <a:avLst/>
          </a:prstGeom>
          <a:noFill/>
        </p:spPr>
        <p:txBody>
          <a:bodyPr wrap="square">
            <a:spAutoFit/>
          </a:bodyPr>
          <a:lstStyle/>
          <a:p>
            <a:pPr algn="justLow" rtl="1">
              <a:lnSpc>
                <a:spcPct val="150000"/>
              </a:lnSpc>
            </a:pPr>
            <a:r>
              <a:rPr lang="ar-EG" sz="2000" b="1" dirty="0">
                <a:solidFill>
                  <a:schemeClr val="accent1">
                    <a:lumMod val="50000"/>
                  </a:schemeClr>
                </a:solidFill>
              </a:rPr>
              <a:t>تتناول محاضرتنا القادمة موضوع "التسويق عبر محركات البحث" كإحدى أهم الاستراتيجيات الرقمية للوصول إلى العميل في لحظة التعبير الفعلي عن الاحتياج (</a:t>
            </a:r>
            <a:r>
              <a:rPr lang="en-US" sz="2000" b="1" dirty="0">
                <a:solidFill>
                  <a:schemeClr val="accent1">
                    <a:lumMod val="50000"/>
                  </a:schemeClr>
                </a:solidFill>
                <a:latin typeface="Times New Roman" panose="02020603050405020304" pitchFamily="18" charset="0"/>
                <a:cs typeface="Times New Roman" panose="02020603050405020304" pitchFamily="18" charset="0"/>
              </a:rPr>
              <a:t>Intent-Based Marketing</a:t>
            </a:r>
            <a:r>
              <a:rPr lang="ar-EG" sz="2000" b="1" dirty="0">
                <a:solidFill>
                  <a:schemeClr val="accent1">
                    <a:lumMod val="50000"/>
                  </a:schemeClr>
                </a:solidFill>
                <a:latin typeface="Times New Roman" panose="02020603050405020304" pitchFamily="18" charset="0"/>
                <a:cs typeface="Times New Roman" panose="02020603050405020304" pitchFamily="18" charset="0"/>
              </a:rPr>
              <a:t>)</a:t>
            </a:r>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Low" rtl="1">
              <a:lnSpc>
                <a:spcPct val="150000"/>
              </a:lnSpc>
            </a:pPr>
            <a:r>
              <a:rPr lang="ar-EG" sz="2000" b="1" dirty="0">
                <a:solidFill>
                  <a:schemeClr val="accent1">
                    <a:lumMod val="50000"/>
                  </a:schemeClr>
                </a:solidFill>
              </a:rPr>
              <a:t>سننتقل من نماذج التسويق التقليدية القائمة على المداهمة والمقاطعة، إلى نماذج الاستجابة المباشرة للطلب القائم، حيث تتلاقى نية العميل الشرائية مع الحل الذي يقدمه المشروع. </a:t>
            </a:r>
            <a:endParaRPr lang="en-US" sz="2000" b="1" dirty="0">
              <a:solidFill>
                <a:schemeClr val="accent1">
                  <a:lumMod val="50000"/>
                </a:schemeClr>
              </a:solidFill>
            </a:endParaRPr>
          </a:p>
          <a:p>
            <a:pPr algn="justLow" rtl="1">
              <a:lnSpc>
                <a:spcPct val="150000"/>
              </a:lnSpc>
            </a:pPr>
            <a:endParaRPr lang="en-US" sz="2000" b="1" dirty="0">
              <a:solidFill>
                <a:srgbClr val="C00000"/>
              </a:solidFill>
            </a:endParaRPr>
          </a:p>
          <a:p>
            <a:pPr algn="ctr" rtl="1">
              <a:lnSpc>
                <a:spcPct val="150000"/>
              </a:lnSpc>
            </a:pPr>
            <a:r>
              <a:rPr lang="ar-EG" sz="2400" b="1" dirty="0">
                <a:solidFill>
                  <a:srgbClr val="C00000"/>
                </a:solidFill>
              </a:rPr>
              <a:t>استعدوا لاكتشاف أحد أكثر مجالات التسويق الرقمي ربحية وتأثيراً في سوق العمل</a:t>
            </a:r>
            <a:endParaRPr lang="en-US" sz="2400" b="1" dirty="0">
              <a:solidFill>
                <a:srgbClr val="C00000"/>
              </a:solidFill>
            </a:endParaRPr>
          </a:p>
          <a:p>
            <a:pPr algn="justLow" rtl="1">
              <a:lnSpc>
                <a:spcPct val="150000"/>
              </a:lnSpc>
            </a:pPr>
            <a:endParaRPr lang="en-US" sz="2000" b="1" dirty="0">
              <a:solidFill>
                <a:schemeClr val="accent1">
                  <a:lumMod val="50000"/>
                </a:schemeClr>
              </a:solidFill>
            </a:endParaRP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33717" y="5753767"/>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7112"/>
            <a:ext cx="2580006" cy="1204686"/>
          </a:xfrm>
          <a:prstGeom prst="rect">
            <a:avLst/>
          </a:prstGeom>
        </p:spPr>
      </p:pic>
      <p:sp>
        <p:nvSpPr>
          <p:cNvPr id="3" name="TextBox 2">
            <a:extLst>
              <a:ext uri="{FF2B5EF4-FFF2-40B4-BE49-F238E27FC236}">
                <a16:creationId xmlns:a16="http://schemas.microsoft.com/office/drawing/2014/main" id="{BCDEE939-D9A5-CC39-FEE5-8FEE0B50EA95}"/>
              </a:ext>
            </a:extLst>
          </p:cNvPr>
          <p:cNvSpPr txBox="1"/>
          <p:nvPr/>
        </p:nvSpPr>
        <p:spPr>
          <a:xfrm>
            <a:off x="-1072978" y="5753767"/>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mj-cs"/>
              </a:rPr>
              <a:t>شكراً لحضوركم</a:t>
            </a:r>
            <a:endParaRPr lang="en-US" sz="4400" b="1" dirty="0">
              <a:solidFill>
                <a:schemeClr val="bg1"/>
              </a:solidFill>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3093D19C-622F-48A9-850D-1E40D3223726}"/>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6762</TotalTime>
  <Words>4350</Words>
  <Application>Microsoft Office PowerPoint</Application>
  <PresentationFormat>Widescreen</PresentationFormat>
  <Paragraphs>427</Paragraphs>
  <Slides>45</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Almarai</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72</cp:revision>
  <dcterms:created xsi:type="dcterms:W3CDTF">2023-04-29T09:08:00Z</dcterms:created>
  <dcterms:modified xsi:type="dcterms:W3CDTF">2026-10-04T04:34:15Z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