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46"/>
  </p:notesMasterIdLst>
  <p:sldIdLst>
    <p:sldId id="303" r:id="rId2"/>
    <p:sldId id="363" r:id="rId3"/>
    <p:sldId id="403" r:id="rId4"/>
    <p:sldId id="404" r:id="rId5"/>
    <p:sldId id="405" r:id="rId6"/>
    <p:sldId id="406" r:id="rId7"/>
    <p:sldId id="407" r:id="rId8"/>
    <p:sldId id="408" r:id="rId9"/>
    <p:sldId id="409" r:id="rId10"/>
    <p:sldId id="410" r:id="rId11"/>
    <p:sldId id="411" r:id="rId12"/>
    <p:sldId id="412" r:id="rId13"/>
    <p:sldId id="413" r:id="rId14"/>
    <p:sldId id="414" r:id="rId15"/>
    <p:sldId id="415" r:id="rId16"/>
    <p:sldId id="416" r:id="rId17"/>
    <p:sldId id="417" r:id="rId18"/>
    <p:sldId id="418" r:id="rId19"/>
    <p:sldId id="419" r:id="rId20"/>
    <p:sldId id="420" r:id="rId21"/>
    <p:sldId id="421" r:id="rId22"/>
    <p:sldId id="422" r:id="rId23"/>
    <p:sldId id="423" r:id="rId24"/>
    <p:sldId id="424" r:id="rId25"/>
    <p:sldId id="425" r:id="rId26"/>
    <p:sldId id="426" r:id="rId27"/>
    <p:sldId id="427" r:id="rId28"/>
    <p:sldId id="428" r:id="rId29"/>
    <p:sldId id="429" r:id="rId30"/>
    <p:sldId id="430" r:id="rId31"/>
    <p:sldId id="431" r:id="rId32"/>
    <p:sldId id="432" r:id="rId33"/>
    <p:sldId id="433" r:id="rId34"/>
    <p:sldId id="435" r:id="rId35"/>
    <p:sldId id="434" r:id="rId36"/>
    <p:sldId id="436" r:id="rId37"/>
    <p:sldId id="437" r:id="rId38"/>
    <p:sldId id="438" r:id="rId39"/>
    <p:sldId id="439" r:id="rId40"/>
    <p:sldId id="440" r:id="rId41"/>
    <p:sldId id="441" r:id="rId42"/>
    <p:sldId id="442" r:id="rId43"/>
    <p:sldId id="402" r:id="rId44"/>
    <p:sldId id="349"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24" y="-7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7/18/2023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7/18/2023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1.png"/><Relationship Id="rId7"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Fundamentals of </a:t>
            </a:r>
          </a:p>
          <a:p>
            <a:r>
              <a:rPr lang="en-US" sz="4000" b="1" dirty="0">
                <a:solidFill>
                  <a:schemeClr val="bg1"/>
                </a:solidFill>
                <a:latin typeface="Tajawal Medium" panose="00000600000000000000" pitchFamily="2" charset="-78"/>
                <a:cs typeface="Tajawal Medium" panose="00000600000000000000" pitchFamily="2" charset="-78"/>
              </a:rPr>
              <a:t>Risk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xmlns="" id="{30BDC001-1C3C-B8DA-24DF-01E90AFFD831}"/>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76400"/>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6" name="Title 1">
            <a:extLst>
              <a:ext uri="{FF2B5EF4-FFF2-40B4-BE49-F238E27FC236}">
                <a16:creationId xmlns:a16="http://schemas.microsoft.com/office/drawing/2014/main" xmlns="" id="{34D472CD-9CF4-7000-1F0E-35A7689A6AB9}"/>
              </a:ext>
            </a:extLst>
          </p:cNvPr>
          <p:cNvSpPr txBox="1">
            <a:spLocks/>
          </p:cNvSpPr>
          <p:nvPr/>
        </p:nvSpPr>
        <p:spPr>
          <a:xfrm>
            <a:off x="1771923" y="1958727"/>
            <a:ext cx="8499475" cy="35738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smtClean="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Upside </a:t>
            </a: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of risk</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105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Opportunity assessment</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11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Riskiness index</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11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Upside in strategy</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11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Upside in projects</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105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Upside in operations</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11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Strategic risk response</a:t>
            </a: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endParaRPr kumimoji="0" lang="en-US" sz="105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100000"/>
              </a:lnSpc>
              <a:spcBef>
                <a:spcPct val="0"/>
              </a:spcBef>
              <a:spcAft>
                <a:spcPts val="0"/>
              </a:spcAft>
              <a:buClrTx/>
              <a:buSzTx/>
              <a:buFont typeface="+mj-lt"/>
              <a:buAutoNum type="arabicPeriod"/>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Types of </a:t>
            </a:r>
            <a:r>
              <a:rPr kumimoji="0" lang="en-US" sz="1800" b="1" i="0" u="none" strike="noStrike" kern="1200" cap="none" spc="0" normalizeH="0" baseline="0" noProof="0" dirty="0" smtClean="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controls</a:t>
            </a:r>
            <a:endPar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8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771923" y="1768018"/>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7" name="TextBox 6">
            <a:extLst>
              <a:ext uri="{FF2B5EF4-FFF2-40B4-BE49-F238E27FC236}">
                <a16:creationId xmlns:a16="http://schemas.microsoft.com/office/drawing/2014/main" xmlns="" id="{CDBE22D0-BDC8-E5A1-A0FB-5EA577E072A8}"/>
              </a:ext>
            </a:extLst>
          </p:cNvPr>
          <p:cNvSpPr txBox="1"/>
          <p:nvPr/>
        </p:nvSpPr>
        <p:spPr>
          <a:xfrm>
            <a:off x="1325357" y="2397112"/>
            <a:ext cx="10164417"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 belief amongst risk management practitioners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makes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significant contribution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operation of the organization, and this contribution is often described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upside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In simple terms, </a:t>
            </a:r>
            <a:r>
              <a:rPr kumimoji="0" lang="en-US" sz="2000" b="1" i="0" u="sng" strike="noStrike" kern="0" cap="none" spc="0" normalizeH="0" baseline="0" noProof="0" dirty="0">
                <a:ln>
                  <a:noFill/>
                </a:ln>
                <a:solidFill>
                  <a:prstClr val="black"/>
                </a:solidFill>
                <a:effectLst/>
                <a:uLnTx/>
                <a:uFillTx/>
              </a:rPr>
              <a:t>the upside of risk </a:t>
            </a:r>
            <a:r>
              <a:rPr kumimoji="0" lang="en-US" sz="2000" b="0" i="0" u="none" strike="noStrike" kern="0" cap="none" spc="0" normalizeH="0" baseline="0" noProof="0" dirty="0">
                <a:ln>
                  <a:noFill/>
                </a:ln>
                <a:solidFill>
                  <a:prstClr val="black"/>
                </a:solidFill>
                <a:effectLst/>
                <a:uLnTx/>
                <a:uFillTx/>
              </a:rPr>
              <a:t>is achieved when </a:t>
            </a:r>
            <a:r>
              <a:rPr kumimoji="0" lang="en-US" sz="2000" b="1" i="0" u="sng" strike="noStrike" kern="0" cap="none" spc="0" normalizeH="0" baseline="0" noProof="0" dirty="0">
                <a:ln>
                  <a:noFill/>
                </a:ln>
                <a:solidFill>
                  <a:prstClr val="black"/>
                </a:solidFill>
                <a:effectLst/>
                <a:uLnTx/>
                <a:uFillTx/>
              </a:rPr>
              <a:t>the benefits obtained from taking the risk</a:t>
            </a:r>
            <a:r>
              <a:rPr kumimoji="0" lang="en-US" sz="2000" b="0" i="0" u="none" strike="noStrike" kern="0" cap="none" spc="0" normalizeH="0" baseline="0" noProof="0" dirty="0">
                <a:ln>
                  <a:noFill/>
                </a:ln>
                <a:solidFill>
                  <a:prstClr val="black"/>
                </a:solidFill>
                <a:effectLst/>
                <a:uLnTx/>
                <a:uFillTx/>
              </a:rPr>
              <a:t> are </a:t>
            </a:r>
            <a:r>
              <a:rPr kumimoji="0" lang="en-US" sz="2000" b="1" i="0" u="sng" strike="noStrike" kern="0" cap="none" spc="0" normalizeH="0" baseline="0" noProof="0" dirty="0">
                <a:ln>
                  <a:noFill/>
                </a:ln>
                <a:solidFill>
                  <a:prstClr val="black"/>
                </a:solidFill>
                <a:effectLst/>
                <a:uLnTx/>
                <a:uFillTx/>
              </a:rPr>
              <a:t>greater than any benefit </a:t>
            </a:r>
            <a:r>
              <a:rPr kumimoji="0" lang="en-US" sz="2000" b="0" i="0" u="none" strike="noStrike" kern="0" cap="none" spc="0" normalizeH="0" baseline="0" noProof="0" dirty="0">
                <a:ln>
                  <a:noFill/>
                </a:ln>
                <a:solidFill>
                  <a:prstClr val="black"/>
                </a:solidFill>
                <a:effectLst/>
                <a:uLnTx/>
                <a:uFillTx/>
              </a:rPr>
              <a:t>that would have resulted from not </a:t>
            </a:r>
            <a:r>
              <a:rPr kumimoji="0" lang="en-US" sz="2000" b="1" i="0" u="sng" strike="noStrike" kern="0" cap="none" spc="0" normalizeH="0" baseline="0" noProof="0" dirty="0">
                <a:ln>
                  <a:noFill/>
                </a:ln>
                <a:solidFill>
                  <a:prstClr val="black"/>
                </a:solidFill>
                <a:effectLst/>
                <a:uLnTx/>
                <a:uFillTx/>
              </a:rPr>
              <a:t>taking</a:t>
            </a:r>
            <a:r>
              <a:rPr kumimoji="0" lang="en-US" sz="2000" b="0" i="0" u="none" strike="noStrike" kern="0" cap="none" spc="0" normalizeH="0" baseline="0" noProof="0" dirty="0">
                <a:ln>
                  <a:noFill/>
                </a:ln>
                <a:solidFill>
                  <a:prstClr val="black"/>
                </a:solidFill>
                <a:effectLst/>
                <a:uLnTx/>
                <a:uFillTx/>
              </a:rPr>
              <a:t> it.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 In other words, the organization has received </a:t>
            </a:r>
            <a:r>
              <a:rPr kumimoji="0" lang="en-US" sz="2000" b="1" i="0" u="sng" strike="noStrike" kern="0" cap="none" spc="0" normalizeH="0" baseline="0" noProof="0" dirty="0">
                <a:ln>
                  <a:noFill/>
                </a:ln>
                <a:solidFill>
                  <a:prstClr val="black"/>
                </a:solidFill>
                <a:effectLst/>
                <a:uLnTx/>
                <a:uFillTx/>
              </a:rPr>
              <a:t>an overall benefit </a:t>
            </a:r>
            <a:r>
              <a:rPr kumimoji="0" lang="en-US" sz="2000" b="0" i="0" u="none" strike="noStrike" kern="0" cap="none" spc="0" normalizeH="0" baseline="0" noProof="0" dirty="0">
                <a:ln>
                  <a:noFill/>
                </a:ln>
                <a:solidFill>
                  <a:prstClr val="black"/>
                </a:solidFill>
                <a:effectLst/>
                <a:uLnTx/>
                <a:uFillTx/>
              </a:rPr>
              <a:t>from </a:t>
            </a:r>
            <a:r>
              <a:rPr kumimoji="0" lang="en-US" sz="2000" b="1" i="0" u="sng" strike="noStrike" kern="0" cap="none" spc="0" normalizeH="0" baseline="0" noProof="0" dirty="0">
                <a:ln>
                  <a:noFill/>
                </a:ln>
                <a:solidFill>
                  <a:prstClr val="black"/>
                </a:solidFill>
                <a:effectLst/>
                <a:uLnTx/>
                <a:uFillTx/>
              </a:rPr>
              <a:t>undertaking the activities </a:t>
            </a:r>
            <a:r>
              <a:rPr kumimoji="0" lang="en-US" sz="2000" b="0" i="0" u="none" strike="noStrike" kern="0" cap="none" spc="0" normalizeH="0" baseline="0" noProof="0" dirty="0">
                <a:ln>
                  <a:noFill/>
                </a:ln>
                <a:solidFill>
                  <a:prstClr val="black"/>
                </a:solidFill>
                <a:effectLst/>
                <a:uLnTx/>
                <a:uFillTx/>
              </a:rPr>
              <a:t>that resulted </a:t>
            </a:r>
            <a:r>
              <a:rPr kumimoji="0" lang="en-US" sz="2000" b="1" i="0" u="sng" strike="noStrike" kern="0" cap="none" spc="0" normalizeH="0" baseline="0" noProof="0" dirty="0">
                <a:ln>
                  <a:noFill/>
                </a:ln>
                <a:solidFill>
                  <a:prstClr val="black"/>
                </a:solidFill>
                <a:effectLst/>
                <a:uLnTx/>
                <a:uFillTx/>
              </a:rPr>
              <a:t>in exposure to the risk </a:t>
            </a:r>
            <a:r>
              <a:rPr kumimoji="0" lang="en-US" sz="2000" b="0" i="0" u="none" strike="noStrike" kern="0" cap="none" spc="0" normalizeH="0" baseline="0" noProof="0" dirty="0">
                <a:ln>
                  <a:noFill/>
                </a:ln>
                <a:solidFill>
                  <a:prstClr val="black"/>
                </a:solidFill>
                <a:effectLst/>
                <a:uLnTx/>
                <a:uFillTx/>
              </a:rPr>
              <a:t>or set of risks involved.</a:t>
            </a:r>
          </a:p>
        </p:txBody>
      </p:sp>
    </p:spTree>
    <p:extLst>
      <p:ext uri="{BB962C8B-B14F-4D97-AF65-F5344CB8AC3E}">
        <p14:creationId xmlns:p14="http://schemas.microsoft.com/office/powerpoint/2010/main" val="63600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771923" y="1768018"/>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6" name="TextBox 5">
            <a:extLst>
              <a:ext uri="{FF2B5EF4-FFF2-40B4-BE49-F238E27FC236}">
                <a16:creationId xmlns:a16="http://schemas.microsoft.com/office/drawing/2014/main" xmlns="" id="{876326E5-D069-8858-15E2-8F900930B586}"/>
              </a:ext>
            </a:extLst>
          </p:cNvPr>
          <p:cNvSpPr txBox="1"/>
          <p:nvPr/>
        </p:nvSpPr>
        <p:spPr>
          <a:xfrm>
            <a:off x="1378791" y="2199105"/>
            <a:ext cx="10199799" cy="3730317"/>
          </a:xfrm>
          <a:prstGeom prst="rect">
            <a:avLst/>
          </a:prstGeom>
          <a:noFill/>
        </p:spPr>
        <p:txBody>
          <a:bodyPr wrap="square">
            <a:spAutoFit/>
          </a:bodyPr>
          <a:lstStyle/>
          <a:p>
            <a:pPr marL="285750" indent="-285750" algn="just" defTabSz="914400">
              <a:lnSpc>
                <a:spcPct val="150000"/>
              </a:lnSpc>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For example:</a:t>
            </a:r>
          </a:p>
          <a:p>
            <a:pPr marL="342900" indent="-342900" algn="just" defTabSz="914400">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a manufacturing company that produces waste by-products that create a disposal problem may achieve the upside of risk by selling the unwanted byproduct or by identifying a means of adding value to the waste product and selling it as another product stream.</a:t>
            </a:r>
          </a:p>
          <a:p>
            <a:pPr algn="just" defTabSz="914400">
              <a:lnSpc>
                <a:spcPct val="150000"/>
              </a:lnSpc>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lnSpc>
                <a:spcPct val="150000"/>
              </a:lnSpc>
              <a:buFont typeface="Wingdings" panose="05000000000000000000" pitchFamily="2" charset="2"/>
              <a:buChar char="ü"/>
            </a:pPr>
            <a:r>
              <a:rPr lang="en-US" sz="2000" dirty="0">
                <a:solidFill>
                  <a:prstClr val="black"/>
                </a:solidFill>
                <a:latin typeface="Times New Roman" panose="02020603050405020304" pitchFamily="18" charset="0"/>
                <a:cs typeface="Times New Roman" panose="02020603050405020304" pitchFamily="18" charset="0"/>
              </a:rPr>
              <a:t> This is an example of identifying a difficulty for the business and, in solving that difficulty, acquiring additional benefits that had not been foreseen and were not otherwise available.</a:t>
            </a:r>
          </a:p>
          <a:p>
            <a:pPr marL="285750" indent="-285750" algn="just" defTabSz="91440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4760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771923" y="1768018"/>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7" name="TextBox 6">
            <a:extLst>
              <a:ext uri="{FF2B5EF4-FFF2-40B4-BE49-F238E27FC236}">
                <a16:creationId xmlns:a16="http://schemas.microsoft.com/office/drawing/2014/main" xmlns="" id="{F96A940B-B585-099B-5606-A3DD7666E079}"/>
              </a:ext>
            </a:extLst>
          </p:cNvPr>
          <p:cNvSpPr txBox="1"/>
          <p:nvPr/>
        </p:nvSpPr>
        <p:spPr>
          <a:xfrm>
            <a:off x="1307666" y="2533727"/>
            <a:ext cx="10199799" cy="1883657"/>
          </a:xfrm>
          <a:prstGeom prst="rect">
            <a:avLst/>
          </a:prstGeom>
          <a:noFill/>
        </p:spPr>
        <p:txBody>
          <a:bodyPr wrap="square">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solidFill>
                  <a:prstClr val="black"/>
                </a:solidFill>
                <a:latin typeface="Times New Roman" panose="02020603050405020304" pitchFamily="18" charset="0"/>
                <a:cs typeface="Times New Roman" panose="02020603050405020304" pitchFamily="18" charset="0"/>
              </a:rPr>
              <a:t>In simple terms, the upside of risk may just be the reward for taking the risk in the first place.</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en-US" sz="2000" dirty="0">
              <a:solidFill>
                <a:prstClr val="black"/>
              </a:solidFill>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000" dirty="0">
                <a:solidFill>
                  <a:srgbClr val="FF0000"/>
                </a:solidFill>
                <a:latin typeface="Times New Roman" panose="02020603050405020304" pitchFamily="18" charset="0"/>
                <a:cs typeface="Times New Roman" panose="02020603050405020304" pitchFamily="18" charset="0"/>
              </a:rPr>
              <a:t>For example</a:t>
            </a:r>
            <a:r>
              <a:rPr lang="en-US" sz="2000" dirty="0">
                <a:solidFill>
                  <a:prstClr val="black"/>
                </a:solidFill>
                <a:latin typeface="Times New Roman" panose="02020603050405020304" pitchFamily="18" charset="0"/>
                <a:cs typeface="Times New Roman" panose="02020603050405020304" pitchFamily="18" charset="0"/>
              </a:rPr>
              <a:t>:  Climbing a challenging mountain may be a significant risk, but the upside of taking that risk is when the climber has safely reached the summit and gains that reward.</a:t>
            </a:r>
          </a:p>
        </p:txBody>
      </p:sp>
    </p:spTree>
    <p:extLst>
      <p:ext uri="{BB962C8B-B14F-4D97-AF65-F5344CB8AC3E}">
        <p14:creationId xmlns:p14="http://schemas.microsoft.com/office/powerpoint/2010/main" val="3900324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6" name="TextBox 5">
            <a:extLst>
              <a:ext uri="{FF2B5EF4-FFF2-40B4-BE49-F238E27FC236}">
                <a16:creationId xmlns:a16="http://schemas.microsoft.com/office/drawing/2014/main" xmlns="" id="{996433CC-D12E-4E29-8756-8C70B2FF0A7B}"/>
              </a:ext>
            </a:extLst>
          </p:cNvPr>
          <p:cNvSpPr txBox="1"/>
          <p:nvPr/>
        </p:nvSpPr>
        <p:spPr>
          <a:xfrm>
            <a:off x="1069694" y="2076510"/>
            <a:ext cx="10668000" cy="3647152"/>
          </a:xfrm>
          <a:prstGeom prst="rect">
            <a:avLst/>
          </a:prstGeom>
          <a:noFill/>
          <a:ln>
            <a:solidFill>
              <a:sysClr val="windowText" lastClr="000000"/>
            </a:solidFill>
          </a:ln>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FF0000"/>
                </a:solidFill>
                <a:effectLst/>
                <a:uLnTx/>
                <a:uFillTx/>
              </a:rPr>
              <a:t>Defining the upside of risk:</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100" b="1" i="0" u="sng" strike="noStrike" kern="0" cap="none" spc="0" normalizeH="0" baseline="0" noProof="0" dirty="0">
              <a:ln>
                <a:noFill/>
              </a:ln>
              <a:solidFill>
                <a:srgbClr val="FF000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rPr>
              <a:t>Fewer disruptions </a:t>
            </a:r>
            <a:r>
              <a:rPr kumimoji="0" lang="en-US" sz="2000" b="0" i="1" u="none" strike="noStrike" kern="0" cap="none" spc="0" normalizeH="0" baseline="0" noProof="0" dirty="0">
                <a:ln>
                  <a:noFill/>
                </a:ln>
                <a:solidFill>
                  <a:prstClr val="black"/>
                </a:solidFill>
                <a:effectLst/>
                <a:uLnTx/>
                <a:uFillTx/>
              </a:rPr>
              <a:t>to normal operations and </a:t>
            </a:r>
            <a:r>
              <a:rPr kumimoji="0" lang="en-US" sz="2000" b="1" i="1" u="sng" strike="noStrike" kern="0" cap="none" spc="0" normalizeH="0" baseline="0" noProof="0" dirty="0">
                <a:ln>
                  <a:noFill/>
                </a:ln>
                <a:solidFill>
                  <a:prstClr val="black"/>
                </a:solidFill>
                <a:effectLst/>
                <a:uLnTx/>
                <a:uFillTx/>
              </a:rPr>
              <a:t>greater operational efficiency </a:t>
            </a:r>
            <a:r>
              <a:rPr kumimoji="0" lang="en-US" sz="2000" b="0" i="1" u="none" strike="noStrike" kern="0" cap="none" spc="0" normalizeH="0" baseline="0" noProof="0" dirty="0">
                <a:ln>
                  <a:noFill/>
                </a:ln>
                <a:solidFill>
                  <a:prstClr val="black"/>
                </a:solidFill>
                <a:effectLst/>
                <a:uLnTx/>
                <a:uFillTx/>
              </a:rPr>
              <a:t>resulting in less downside of risk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rPr>
              <a:t>Ability to </a:t>
            </a:r>
            <a:r>
              <a:rPr kumimoji="0" lang="en-US" sz="2000" b="0" i="1" u="sng" strike="noStrike" kern="0" cap="none" spc="0" normalizeH="0" baseline="0" noProof="0" dirty="0">
                <a:ln>
                  <a:noFill/>
                </a:ln>
                <a:solidFill>
                  <a:prstClr val="black"/>
                </a:solidFill>
                <a:effectLst/>
                <a:uLnTx/>
                <a:uFillTx/>
              </a:rPr>
              <a:t>seize an opportunity </a:t>
            </a:r>
            <a:r>
              <a:rPr kumimoji="0" lang="en-US" sz="2000" b="0" i="1" u="none" strike="noStrike" kern="0" cap="none" spc="0" normalizeH="0" baseline="0" noProof="0" dirty="0">
                <a:ln>
                  <a:noFill/>
                </a:ln>
                <a:solidFill>
                  <a:prstClr val="black"/>
                </a:solidFill>
                <a:effectLst/>
                <a:uLnTx/>
                <a:uFillTx/>
              </a:rPr>
              <a:t>because </a:t>
            </a:r>
            <a:r>
              <a:rPr kumimoji="0" lang="en-US" sz="2000" b="1" i="1" u="sng" strike="noStrike" kern="0" cap="none" spc="0" normalizeH="0" baseline="0" noProof="0" dirty="0">
                <a:ln>
                  <a:noFill/>
                </a:ln>
                <a:solidFill>
                  <a:prstClr val="black"/>
                </a:solidFill>
                <a:effectLst/>
                <a:uLnTx/>
                <a:uFillTx/>
              </a:rPr>
              <a:t>competitors did not identify </a:t>
            </a:r>
            <a:r>
              <a:rPr kumimoji="0" lang="en-US" sz="2000" b="0" i="1" u="none" strike="noStrike" kern="0" cap="none" spc="0" normalizeH="0" baseline="0" noProof="0" dirty="0">
                <a:ln>
                  <a:noFill/>
                </a:ln>
                <a:solidFill>
                  <a:prstClr val="black"/>
                </a:solidFill>
                <a:effectLst/>
                <a:uLnTx/>
                <a:uFillTx/>
              </a:rPr>
              <a:t>the </a:t>
            </a:r>
            <a:r>
              <a:rPr kumimoji="0" lang="en-US" sz="2000" b="1" i="1" u="sng" strike="noStrike" kern="0" cap="none" spc="0" normalizeH="0" baseline="0" noProof="0" dirty="0">
                <a:ln>
                  <a:noFill/>
                </a:ln>
                <a:solidFill>
                  <a:prstClr val="black"/>
                </a:solidFill>
                <a:effectLst/>
                <a:uLnTx/>
                <a:uFillTx/>
              </a:rPr>
              <a:t>cost-effective solution to a risky feature of a contract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rPr>
              <a:t>Specifically </a:t>
            </a:r>
            <a:r>
              <a:rPr kumimoji="0" lang="en-US" sz="2000" b="1" i="1" u="sng" strike="noStrike" kern="0" cap="none" spc="0" normalizeH="0" baseline="0" noProof="0" dirty="0">
                <a:ln>
                  <a:noFill/>
                </a:ln>
                <a:solidFill>
                  <a:prstClr val="black"/>
                </a:solidFill>
                <a:effectLst/>
                <a:uLnTx/>
                <a:uFillTx/>
              </a:rPr>
              <a:t>identifying positive events </a:t>
            </a:r>
            <a:r>
              <a:rPr kumimoji="0" lang="en-US" sz="2000" b="0" i="1" u="none" strike="noStrike" kern="0" cap="none" spc="0" normalizeH="0" baseline="0" noProof="0" dirty="0">
                <a:ln>
                  <a:noFill/>
                </a:ln>
                <a:solidFill>
                  <a:prstClr val="black"/>
                </a:solidFill>
                <a:effectLst/>
                <a:uLnTx/>
                <a:uFillTx/>
              </a:rPr>
              <a:t>during </a:t>
            </a:r>
            <a:r>
              <a:rPr kumimoji="0" lang="en-US" sz="2000" b="1" i="1" u="sng" strike="noStrike" kern="0" cap="none" spc="0" normalizeH="0" baseline="0" noProof="0" dirty="0">
                <a:ln>
                  <a:noFill/>
                </a:ln>
                <a:solidFill>
                  <a:prstClr val="black"/>
                </a:solidFill>
                <a:effectLst/>
                <a:uLnTx/>
                <a:uFillTx/>
              </a:rPr>
              <a:t>the risk assessment and deciding </a:t>
            </a:r>
            <a:r>
              <a:rPr kumimoji="0" lang="en-US" sz="2000" b="0" i="1" u="none" strike="noStrike" kern="0" cap="none" spc="0" normalizeH="0" baseline="0" noProof="0" dirty="0">
                <a:ln>
                  <a:noFill/>
                </a:ln>
                <a:solidFill>
                  <a:prstClr val="black"/>
                </a:solidFill>
                <a:effectLst/>
                <a:uLnTx/>
                <a:uFillTx/>
              </a:rPr>
              <a:t>how to encourage those events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1" u="sng" strike="noStrike" kern="0" cap="none" spc="0" normalizeH="0" baseline="0" noProof="0" dirty="0">
                <a:ln>
                  <a:noFill/>
                </a:ln>
                <a:solidFill>
                  <a:prstClr val="black"/>
                </a:solidFill>
                <a:effectLst/>
                <a:uLnTx/>
                <a:uFillTx/>
              </a:rPr>
              <a:t>Opportunity management</a:t>
            </a:r>
            <a:r>
              <a:rPr kumimoji="0" lang="en-US" sz="2000" b="0" i="1" u="none" strike="noStrike" kern="0" cap="none" spc="0" normalizeH="0" baseline="0" noProof="0" dirty="0">
                <a:ln>
                  <a:noFill/>
                </a:ln>
                <a:solidFill>
                  <a:prstClr val="black"/>
                </a:solidFill>
                <a:effectLst/>
                <a:uLnTx/>
                <a:uFillTx/>
              </a:rPr>
              <a:t>, by completing a detailed review of a </a:t>
            </a:r>
            <a:r>
              <a:rPr kumimoji="0" lang="en-US" sz="2000" b="1" i="1" u="sng" strike="noStrike" kern="0" cap="none" spc="0" normalizeH="0" baseline="0" noProof="0" dirty="0">
                <a:ln>
                  <a:noFill/>
                </a:ln>
                <a:solidFill>
                  <a:prstClr val="black"/>
                </a:solidFill>
                <a:effectLst/>
                <a:uLnTx/>
                <a:uFillTx/>
              </a:rPr>
              <a:t>business opportunity before deciding to embrace it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1" u="none" strike="noStrike" kern="0" cap="none" spc="0" normalizeH="0" baseline="0" noProof="0" dirty="0">
                <a:ln>
                  <a:noFill/>
                </a:ln>
                <a:solidFill>
                  <a:prstClr val="black"/>
                </a:solidFill>
                <a:effectLst/>
                <a:uLnTx/>
                <a:uFillTx/>
              </a:rPr>
              <a:t> </a:t>
            </a:r>
            <a:r>
              <a:rPr kumimoji="0" lang="en-US" sz="2000" b="1" i="1" u="sng" strike="noStrike" kern="0" cap="none" spc="0" normalizeH="0" baseline="0" noProof="0" dirty="0">
                <a:ln>
                  <a:noFill/>
                </a:ln>
                <a:solidFill>
                  <a:prstClr val="black"/>
                </a:solidFill>
                <a:effectLst/>
                <a:uLnTx/>
                <a:uFillTx/>
              </a:rPr>
              <a:t>Achieving a positive outcome in difficult circumstances </a:t>
            </a:r>
            <a:r>
              <a:rPr kumimoji="0" lang="en-US" sz="2000" b="0" i="1" u="none" strike="noStrike" kern="0" cap="none" spc="0" normalizeH="0" baseline="0" noProof="0" dirty="0">
                <a:ln>
                  <a:noFill/>
                </a:ln>
                <a:solidFill>
                  <a:prstClr val="black"/>
                </a:solidFill>
                <a:effectLst/>
                <a:uLnTx/>
                <a:uFillTx/>
              </a:rPr>
              <a:t>as an </a:t>
            </a:r>
            <a:r>
              <a:rPr kumimoji="0" lang="en-US" sz="2000" b="1" i="1" u="sng" strike="noStrike" kern="0" cap="none" spc="0" normalizeH="0" baseline="0" noProof="0" dirty="0">
                <a:ln>
                  <a:noFill/>
                </a:ln>
                <a:solidFill>
                  <a:prstClr val="black"/>
                </a:solidFill>
                <a:effectLst/>
                <a:uLnTx/>
                <a:uFillTx/>
              </a:rPr>
              <a:t>unintended</a:t>
            </a:r>
            <a:r>
              <a:rPr kumimoji="0" lang="en-US" sz="2000" b="0" i="1" u="none" strike="noStrike" kern="0" cap="none" spc="0" normalizeH="0" baseline="0" noProof="0" dirty="0">
                <a:ln>
                  <a:noFill/>
                </a:ln>
                <a:solidFill>
                  <a:prstClr val="black"/>
                </a:solidFill>
                <a:effectLst/>
                <a:uLnTx/>
                <a:uFillTx/>
              </a:rPr>
              <a:t> and/or </a:t>
            </a:r>
            <a:r>
              <a:rPr kumimoji="0" lang="en-US" sz="2000" b="1" i="1" u="sng" strike="noStrike" kern="0" cap="none" spc="0" normalizeH="0" baseline="0" noProof="0" dirty="0">
                <a:ln>
                  <a:noFill/>
                </a:ln>
                <a:solidFill>
                  <a:prstClr val="black"/>
                </a:solidFill>
                <a:effectLst/>
                <a:uLnTx/>
                <a:uFillTx/>
              </a:rPr>
              <a:t>automatic</a:t>
            </a:r>
            <a:r>
              <a:rPr kumimoji="0" lang="en-US" sz="2000" b="0" i="1" u="none" strike="noStrike" kern="0" cap="none" spc="0" normalizeH="0" baseline="0" noProof="0" dirty="0">
                <a:ln>
                  <a:noFill/>
                </a:ln>
                <a:solidFill>
                  <a:prstClr val="black"/>
                </a:solidFill>
                <a:effectLst/>
                <a:uLnTx/>
                <a:uFillTx/>
              </a:rPr>
              <a:t> result of good risk management</a:t>
            </a:r>
          </a:p>
        </p:txBody>
      </p:sp>
    </p:spTree>
    <p:extLst>
      <p:ext uri="{BB962C8B-B14F-4D97-AF65-F5344CB8AC3E}">
        <p14:creationId xmlns:p14="http://schemas.microsoft.com/office/powerpoint/2010/main" val="41983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7" name="TextBox 6">
            <a:extLst>
              <a:ext uri="{FF2B5EF4-FFF2-40B4-BE49-F238E27FC236}">
                <a16:creationId xmlns:a16="http://schemas.microsoft.com/office/drawing/2014/main" xmlns="" id="{8AB5C1C3-5730-68DC-048B-860A650A382F}"/>
              </a:ext>
            </a:extLst>
          </p:cNvPr>
          <p:cNvSpPr txBox="1"/>
          <p:nvPr/>
        </p:nvSpPr>
        <p:spPr>
          <a:xfrm>
            <a:off x="1339462" y="2468392"/>
            <a:ext cx="10046875"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Honesty box and the upside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Consider the case of the vendor in Wall Street, New York City, who set up a stand and sold donuts and coffee to passers-by as they went in and out of their office buildings.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During the breakfast and lunch hours, he always had long lines of customers waiting. He noticed that the time wait discouraged many customers who left and went elsewhere.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9526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6" name="TextBox 5">
            <a:extLst>
              <a:ext uri="{FF2B5EF4-FFF2-40B4-BE49-F238E27FC236}">
                <a16:creationId xmlns:a16="http://schemas.microsoft.com/office/drawing/2014/main" xmlns="" id="{D2B128E3-C05C-999A-D766-4F5C99E24559}"/>
              </a:ext>
            </a:extLst>
          </p:cNvPr>
          <p:cNvSpPr txBox="1"/>
          <p:nvPr/>
        </p:nvSpPr>
        <p:spPr>
          <a:xfrm>
            <a:off x="1364043" y="2153258"/>
            <a:ext cx="9986116" cy="286232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Honesty box and the upside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He also noticed that, as he was a one-man show, the biggest bottleneck preventing him from selling more donuts and coffee was the disproportionate amount of time it took to make change for his customers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Finally, he put a small basket on the side of his stand filled with dollar bills and coins, trusting his customers to make their own change.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You might think that customers would accidentally count wrong or intentionally take extra quarters from the basket, but what he found was the opposite – most customers responded by being completely honest, often leaving him with larger-than-normal tips.</a:t>
            </a:r>
          </a:p>
        </p:txBody>
      </p:sp>
    </p:spTree>
    <p:extLst>
      <p:ext uri="{BB962C8B-B14F-4D97-AF65-F5344CB8AC3E}">
        <p14:creationId xmlns:p14="http://schemas.microsoft.com/office/powerpoint/2010/main" val="3892699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algn="just" defTabSz="914400">
              <a:defRPr/>
            </a:pPr>
            <a:r>
              <a:rPr lang="en-US" sz="20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7" name="TextBox 6">
            <a:extLst>
              <a:ext uri="{FF2B5EF4-FFF2-40B4-BE49-F238E27FC236}">
                <a16:creationId xmlns:a16="http://schemas.microsoft.com/office/drawing/2014/main" xmlns="" id="{A5543BDD-CDB5-7CFD-BB0C-39248B66A6A7}"/>
              </a:ext>
            </a:extLst>
          </p:cNvPr>
          <p:cNvSpPr txBox="1"/>
          <p:nvPr/>
        </p:nvSpPr>
        <p:spPr>
          <a:xfrm>
            <a:off x="1337004" y="2258218"/>
            <a:ext cx="10042500" cy="2246769"/>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Honesty box and the upside of risk</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Also, he was able to move customers through at twice the pace because he didn’t have to make change.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addition, he found that his customers liked being trusted and kept coming back. By extending trust in this way, he was able to double his revenues without adding any new cost.</a:t>
            </a:r>
          </a:p>
        </p:txBody>
      </p:sp>
    </p:spTree>
    <p:extLst>
      <p:ext uri="{BB962C8B-B14F-4D97-AF65-F5344CB8AC3E}">
        <p14:creationId xmlns:p14="http://schemas.microsoft.com/office/powerpoint/2010/main" val="1128519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Opportunity assessment:</a:t>
            </a:r>
          </a:p>
        </p:txBody>
      </p:sp>
      <p:sp>
        <p:nvSpPr>
          <p:cNvPr id="6" name="TextBox 5">
            <a:extLst>
              <a:ext uri="{FF2B5EF4-FFF2-40B4-BE49-F238E27FC236}">
                <a16:creationId xmlns:a16="http://schemas.microsoft.com/office/drawing/2014/main" xmlns="" id="{D49EF7D9-486B-82F7-65D9-14AE64BC208F}"/>
              </a:ext>
            </a:extLst>
          </p:cNvPr>
          <p:cNvSpPr txBox="1"/>
          <p:nvPr/>
        </p:nvSpPr>
        <p:spPr>
          <a:xfrm>
            <a:off x="1299170" y="2223631"/>
            <a:ext cx="9902230"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opportunity evaluation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designed to identify the additional profit opportunities that could arise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winning that business.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will also look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potential disadvantages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successfully acquiring the client prospect.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undertaking such 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assessment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there has to be the possibility that the organization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advise the client prospect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they do not wish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tender for the business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74794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Opportunity assessment:</a:t>
            </a:r>
          </a:p>
        </p:txBody>
      </p:sp>
      <p:sp>
        <p:nvSpPr>
          <p:cNvPr id="7" name="TextBox 6">
            <a:extLst>
              <a:ext uri="{FF2B5EF4-FFF2-40B4-BE49-F238E27FC236}">
                <a16:creationId xmlns:a16="http://schemas.microsoft.com/office/drawing/2014/main" xmlns="" id="{7F3368BE-49F6-DA10-83DA-2672398D1239}"/>
              </a:ext>
            </a:extLst>
          </p:cNvPr>
          <p:cNvSpPr txBox="1"/>
          <p:nvPr/>
        </p:nvSpPr>
        <p:spPr>
          <a:xfrm>
            <a:off x="1154525" y="2468392"/>
            <a:ext cx="10046875"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seeking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identify opportunities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many organizations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facilitate a risk assessment workshop</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seeks to identify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analyze hazards and opportunities at the same time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rPr>
              <a:t>One of the challenges when undertaking </a:t>
            </a:r>
            <a:r>
              <a:rPr kumimoji="0" lang="en-US" sz="2000" b="1" i="0" u="sng" strike="noStrike" kern="0" cap="none" spc="0" normalizeH="0" baseline="0" noProof="0" dirty="0">
                <a:ln>
                  <a:noFill/>
                </a:ln>
                <a:solidFill>
                  <a:prstClr val="black"/>
                </a:solidFill>
                <a:effectLst/>
                <a:uLnTx/>
                <a:uFillTx/>
              </a:rPr>
              <a:t>a risk assessment workshop </a:t>
            </a:r>
            <a:r>
              <a:rPr kumimoji="0" lang="en-US" sz="2000" b="0" i="0" u="none" strike="noStrike" kern="0" cap="none" spc="0" normalizeH="0" baseline="0" noProof="0" dirty="0">
                <a:ln>
                  <a:noFill/>
                </a:ln>
                <a:solidFill>
                  <a:prstClr val="black"/>
                </a:solidFill>
                <a:effectLst/>
                <a:uLnTx/>
                <a:uFillTx/>
              </a:rPr>
              <a:t>that covers both </a:t>
            </a:r>
            <a:r>
              <a:rPr kumimoji="0" lang="en-US" sz="2000" b="1" i="0" u="sng" strike="noStrike" kern="0" cap="none" spc="0" normalizeH="0" baseline="0" noProof="0" dirty="0">
                <a:ln>
                  <a:noFill/>
                </a:ln>
                <a:solidFill>
                  <a:prstClr val="black"/>
                </a:solidFill>
                <a:effectLst/>
                <a:uLnTx/>
                <a:uFillTx/>
              </a:rPr>
              <a:t>opportunities and hazards </a:t>
            </a:r>
            <a:r>
              <a:rPr kumimoji="0" lang="en-US" sz="2000" b="0" i="0" u="none" strike="noStrike" kern="0" cap="none" spc="0" normalizeH="0" baseline="0" noProof="0" dirty="0">
                <a:ln>
                  <a:noFill/>
                </a:ln>
                <a:solidFill>
                  <a:prstClr val="black"/>
                </a:solidFill>
                <a:effectLst/>
                <a:uLnTx/>
                <a:uFillTx/>
              </a:rPr>
              <a:t>is that </a:t>
            </a:r>
            <a:r>
              <a:rPr kumimoji="0" lang="en-US" sz="2000" b="1" i="0" u="sng" strike="noStrike" kern="0" cap="none" spc="0" normalizeH="0" baseline="0" noProof="0" dirty="0">
                <a:ln>
                  <a:noFill/>
                </a:ln>
                <a:solidFill>
                  <a:prstClr val="black"/>
                </a:solidFill>
                <a:effectLst/>
                <a:uLnTx/>
                <a:uFillTx/>
              </a:rPr>
              <a:t>a wide range </a:t>
            </a:r>
            <a:r>
              <a:rPr kumimoji="0" lang="en-US" sz="2000" b="0" i="0" u="none" strike="noStrike" kern="0" cap="none" spc="0" normalizeH="0" baseline="0" noProof="0" dirty="0">
                <a:ln>
                  <a:noFill/>
                </a:ln>
                <a:solidFill>
                  <a:prstClr val="black"/>
                </a:solidFill>
                <a:effectLst/>
                <a:uLnTx/>
                <a:uFillTx/>
              </a:rPr>
              <a:t>of people will need to </a:t>
            </a:r>
            <a:r>
              <a:rPr kumimoji="0" lang="en-US" sz="2000" b="1" i="0" u="sng" strike="noStrike" kern="0" cap="none" spc="0" normalizeH="0" baseline="0" noProof="0" dirty="0">
                <a:ln>
                  <a:noFill/>
                </a:ln>
                <a:solidFill>
                  <a:prstClr val="black"/>
                </a:solidFill>
                <a:effectLst/>
                <a:uLnTx/>
                <a:uFillTx/>
              </a:rPr>
              <a:t>attend the workshop</a:t>
            </a:r>
            <a:r>
              <a:rPr kumimoji="0" lang="en-US" sz="2000" b="0" i="0" u="none" strike="noStrike" kern="0" cap="none" spc="0" normalizeH="0" baseline="0" noProof="0" dirty="0">
                <a:ln>
                  <a:noFill/>
                </a:ln>
                <a:solidFill>
                  <a:prstClr val="black"/>
                </a:solidFill>
                <a:effectLst/>
                <a:uLnTx/>
                <a:uFillTx/>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rPr>
              <a:t>Hazards</a:t>
            </a:r>
            <a:r>
              <a:rPr kumimoji="0" lang="en-US" sz="2000" b="0" i="0" u="none" strike="noStrike" kern="0" cap="none" spc="0" normalizeH="0" baseline="0" noProof="0" dirty="0">
                <a:ln>
                  <a:noFill/>
                </a:ln>
                <a:solidFill>
                  <a:prstClr val="black"/>
                </a:solidFill>
                <a:effectLst/>
                <a:uLnTx/>
                <a:uFillTx/>
              </a:rPr>
              <a:t> tend to be </a:t>
            </a:r>
            <a:r>
              <a:rPr kumimoji="0" lang="en-US" sz="2000" b="0" i="0" u="sng" strike="noStrike" kern="0" cap="none" spc="0" normalizeH="0" baseline="0" noProof="0" dirty="0">
                <a:ln>
                  <a:noFill/>
                </a:ln>
                <a:solidFill>
                  <a:prstClr val="black"/>
                </a:solidFill>
                <a:effectLst/>
                <a:uLnTx/>
                <a:uFillTx/>
              </a:rPr>
              <a:t>operational-</a:t>
            </a:r>
            <a:r>
              <a:rPr kumimoji="0" lang="en-US" sz="2000" b="0" i="0" u="none" strike="noStrike" kern="0" cap="none" spc="0" normalizeH="0" baseline="0" noProof="0" dirty="0">
                <a:ln>
                  <a:noFill/>
                </a:ln>
                <a:solidFill>
                  <a:prstClr val="black"/>
                </a:solidFill>
                <a:effectLst/>
                <a:uLnTx/>
                <a:uFillTx/>
              </a:rPr>
              <a:t> and </a:t>
            </a:r>
            <a:r>
              <a:rPr kumimoji="0" lang="en-US" sz="2000" b="1" i="0" u="sng" strike="noStrike" kern="0" cap="none" spc="0" normalizeH="0" baseline="0" noProof="0" dirty="0">
                <a:ln>
                  <a:noFill/>
                </a:ln>
                <a:solidFill>
                  <a:prstClr val="black"/>
                </a:solidFill>
                <a:effectLst/>
                <a:uLnTx/>
                <a:uFillTx/>
              </a:rPr>
              <a:t>compliance-related,</a:t>
            </a:r>
            <a:r>
              <a:rPr kumimoji="0" lang="en-US" sz="2000" b="0" i="0" u="none" strike="noStrike" kern="0" cap="none" spc="0" normalizeH="0" baseline="0" noProof="0" dirty="0">
                <a:ln>
                  <a:noFill/>
                </a:ln>
                <a:solidFill>
                  <a:prstClr val="black"/>
                </a:solidFill>
                <a:effectLst/>
                <a:uLnTx/>
                <a:uFillTx/>
              </a:rPr>
              <a:t> whereas </a:t>
            </a:r>
            <a:r>
              <a:rPr kumimoji="0" lang="en-US" sz="2000" b="1" i="0" u="sng" strike="noStrike" kern="0" cap="none" spc="0" normalizeH="0" baseline="0" noProof="0" dirty="0">
                <a:ln>
                  <a:noFill/>
                </a:ln>
                <a:solidFill>
                  <a:prstClr val="black"/>
                </a:solidFill>
                <a:effectLst/>
                <a:uLnTx/>
                <a:uFillTx/>
              </a:rPr>
              <a:t>opportunities</a:t>
            </a:r>
            <a:r>
              <a:rPr kumimoji="0" lang="en-US" sz="2000" b="0" i="0" u="none" strike="noStrike" kern="0" cap="none" spc="0" normalizeH="0" baseline="0" noProof="0" dirty="0">
                <a:ln>
                  <a:noFill/>
                </a:ln>
                <a:solidFill>
                  <a:prstClr val="black"/>
                </a:solidFill>
                <a:effectLst/>
                <a:uLnTx/>
                <a:uFillTx/>
              </a:rPr>
              <a:t> tend to be associated with </a:t>
            </a:r>
            <a:r>
              <a:rPr kumimoji="0" lang="en-US" sz="2000" b="1" i="0" u="sng" strike="noStrike" kern="0" cap="none" spc="0" normalizeH="0" baseline="0" noProof="0" dirty="0">
                <a:ln>
                  <a:noFill/>
                </a:ln>
                <a:solidFill>
                  <a:prstClr val="black"/>
                </a:solidFill>
                <a:effectLst/>
                <a:uLnTx/>
                <a:uFillTx/>
              </a:rPr>
              <a:t>strategy and tactics</a:t>
            </a:r>
            <a:r>
              <a:rPr kumimoji="0" lang="en-US" sz="2000" b="0" i="0" u="none" strike="noStrike" kern="0" cap="none" spc="0" normalizeH="0" baseline="0" noProof="0" dirty="0">
                <a:ln>
                  <a:noFill/>
                </a:ln>
                <a:solidFill>
                  <a:prstClr val="black"/>
                </a:solidFill>
                <a:effectLst/>
                <a:uLnTx/>
                <a:uFillTx/>
              </a:rPr>
              <a:t>. </a:t>
            </a:r>
          </a:p>
        </p:txBody>
      </p:sp>
    </p:spTree>
    <p:extLst>
      <p:ext uri="{BB962C8B-B14F-4D97-AF65-F5344CB8AC3E}">
        <p14:creationId xmlns:p14="http://schemas.microsoft.com/office/powerpoint/2010/main" val="310528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Opportunity assessment:</a:t>
            </a:r>
          </a:p>
        </p:txBody>
      </p:sp>
      <p:sp>
        <p:nvSpPr>
          <p:cNvPr id="6" name="TextBox 5">
            <a:extLst>
              <a:ext uri="{FF2B5EF4-FFF2-40B4-BE49-F238E27FC236}">
                <a16:creationId xmlns:a16="http://schemas.microsoft.com/office/drawing/2014/main" xmlns="" id="{775E8A84-9398-00F7-B60D-DDA67D8906ED}"/>
              </a:ext>
            </a:extLst>
          </p:cNvPr>
          <p:cNvSpPr txBox="1"/>
          <p:nvPr/>
        </p:nvSpPr>
        <p:spPr>
          <a:xfrm>
            <a:off x="1384128" y="2374613"/>
            <a:ext cx="10046875" cy="2806987"/>
          </a:xfrm>
          <a:prstGeom prst="rect">
            <a:avLst/>
          </a:prstGeom>
          <a:noFill/>
        </p:spPr>
        <p:txBody>
          <a:bodyPr wrap="square">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 with hazard risks,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identification and analysis of opportunities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to be followed by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evaluation of the opportunities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identification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actions or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will need to be in place to ensure that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anticipated benefits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more likely to be achieved.</a:t>
            </a: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opportunity assessment methodology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need to be applied to the opportunities that have been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identified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analyzed and recorded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the risk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matrix</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84428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Riskiness index:</a:t>
            </a:r>
          </a:p>
        </p:txBody>
      </p:sp>
      <p:sp>
        <p:nvSpPr>
          <p:cNvPr id="7" name="TextBox 6">
            <a:extLst>
              <a:ext uri="{FF2B5EF4-FFF2-40B4-BE49-F238E27FC236}">
                <a16:creationId xmlns:a16="http://schemas.microsoft.com/office/drawing/2014/main" xmlns="" id="{02C97964-4ABE-AC47-166D-C2C5B7270C6A}"/>
              </a:ext>
            </a:extLst>
          </p:cNvPr>
          <p:cNvSpPr txBox="1"/>
          <p:nvPr/>
        </p:nvSpPr>
        <p:spPr>
          <a:xfrm>
            <a:off x="1409862" y="2151591"/>
            <a:ext cx="9995408"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One of the features 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enterprise risk management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develop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consolidated view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exposure of the organization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approach </a:t>
            </a:r>
            <a:r>
              <a:rPr lang="en-US" sz="2000" kern="0" dirty="0">
                <a:solidFill>
                  <a:prstClr val="black"/>
                </a:solidFill>
                <a:latin typeface="Times New Roman" panose="02020603050405020304" pitchFamily="18" charset="0"/>
                <a:cs typeface="Times New Roman" panose="02020603050405020304" pitchFamily="18" charset="0"/>
              </a:rPr>
              <a:t>used </a:t>
            </a:r>
            <a:r>
              <a:rPr lang="en-US" sz="2000" kern="0">
                <a:solidFill>
                  <a:prstClr val="black"/>
                </a:solidFill>
                <a:latin typeface="Times New Roman" panose="02020603050405020304" pitchFamily="18" charset="0"/>
                <a:cs typeface="Times New Roman" panose="02020603050405020304" pitchFamily="18" charset="0"/>
              </a:rPr>
              <a:t>i</a:t>
            </a:r>
            <a:r>
              <a:rPr kumimoji="0" lang="en-US" sz="2000" b="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calculating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total risk exposure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organization is similar to the approach taken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measurement and quantification of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operational risk management.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idea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present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semi-quantitative approach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takes a snapshot of the overall level of risk embedded in the organization.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111139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Riskiness index:</a:t>
            </a:r>
          </a:p>
        </p:txBody>
      </p:sp>
      <p:sp>
        <p:nvSpPr>
          <p:cNvPr id="6" name="TextBox 5">
            <a:extLst>
              <a:ext uri="{FF2B5EF4-FFF2-40B4-BE49-F238E27FC236}">
                <a16:creationId xmlns:a16="http://schemas.microsoft.com/office/drawing/2014/main" xmlns="" id="{CE4214F0-39AC-BF13-1C56-9335EA38022E}"/>
              </a:ext>
            </a:extLst>
          </p:cNvPr>
          <p:cNvSpPr txBox="1"/>
          <p:nvPr/>
        </p:nvSpPr>
        <p:spPr>
          <a:xfrm>
            <a:off x="1364043" y="2547215"/>
            <a:ext cx="9902229"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overall level of risk will take account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strategy currently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followed by the organization, the projects that are in progress, and the nature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routine operations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being undertaken.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Riskiness index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approach can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offer an opportunity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benchmark 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performance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track changes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over time.</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36167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Riskiness index:</a:t>
            </a:r>
          </a:p>
        </p:txBody>
      </p:sp>
      <p:sp>
        <p:nvSpPr>
          <p:cNvPr id="7" name="TextBox 6">
            <a:extLst>
              <a:ext uri="{FF2B5EF4-FFF2-40B4-BE49-F238E27FC236}">
                <a16:creationId xmlns:a16="http://schemas.microsoft.com/office/drawing/2014/main" xmlns="" id="{60D76191-1C61-966C-D9C6-2EB116106907}"/>
              </a:ext>
            </a:extLst>
          </p:cNvPr>
          <p:cNvSpPr txBox="1"/>
          <p:nvPr/>
        </p:nvSpPr>
        <p:spPr>
          <a:xfrm>
            <a:off x="1364043" y="2156396"/>
            <a:ext cx="10033623" cy="347787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Calculating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riskiness index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an organization requires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identification</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of the hazard risks actually being taken by that organization.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In other words,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evaluating the riskiness index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an organization helps to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identify the actual risk exposure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that organization.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Having identified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actual level of risk embedded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within an organization, the board of that organization can then ask whether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portfolio of risks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within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appetite and/or the risk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organization and compatible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the risk attitude of the board.</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9781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Riskiness index:</a:t>
            </a:r>
          </a:p>
        </p:txBody>
      </p:sp>
      <p:sp>
        <p:nvSpPr>
          <p:cNvPr id="6" name="TextBox 5">
            <a:extLst>
              <a:ext uri="{FF2B5EF4-FFF2-40B4-BE49-F238E27FC236}">
                <a16:creationId xmlns:a16="http://schemas.microsoft.com/office/drawing/2014/main" xmlns="" id="{F2B1D153-A019-0C2C-A74A-4C19DA7F83B7}"/>
              </a:ext>
            </a:extLst>
          </p:cNvPr>
          <p:cNvSpPr txBox="1"/>
          <p:nvPr/>
        </p:nvSpPr>
        <p:spPr>
          <a:xfrm>
            <a:off x="1525563" y="2350697"/>
            <a:ext cx="10033623" cy="3170099"/>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C00000"/>
                </a:solidFill>
                <a:effectLst/>
                <a:uLnTx/>
                <a:uFillTx/>
              </a:rPr>
              <a:t>For example: </a:t>
            </a:r>
            <a:r>
              <a:rPr kumimoji="0" lang="en-US" sz="2000" b="0" i="0" u="none" strike="noStrike" kern="0" cap="none" spc="0" normalizeH="0" baseline="0" noProof="0" dirty="0">
                <a:ln>
                  <a:noFill/>
                </a:ln>
                <a:solidFill>
                  <a:prstClr val="black"/>
                </a:solidFill>
                <a:effectLst/>
                <a:uLnTx/>
                <a:uFillTx/>
              </a:rPr>
              <a:t>The 2016 version of the UK Corporate Governance Code contains the following: requirement for companies listed on the London Stock Exchange: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rPr>
              <a:t>The board is responsible for determining the nature and extent of the principal risks it is willing to take in achieving its strategic objectives.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rPr>
              <a:t>Organizations should be careful to ensure that, having identified the risks that they are taking by a mechanism similar to calculating the riskiness index, the board does not then simply decide that the risks it is currently taking must be the same as the risks it is willing to take.</a:t>
            </a:r>
          </a:p>
        </p:txBody>
      </p:sp>
    </p:spTree>
    <p:extLst>
      <p:ext uri="{BB962C8B-B14F-4D97-AF65-F5344CB8AC3E}">
        <p14:creationId xmlns:p14="http://schemas.microsoft.com/office/powerpoint/2010/main" val="3122076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strategy</a:t>
            </a:r>
          </a:p>
        </p:txBody>
      </p:sp>
      <p:sp>
        <p:nvSpPr>
          <p:cNvPr id="7" name="TextBox 6">
            <a:extLst>
              <a:ext uri="{FF2B5EF4-FFF2-40B4-BE49-F238E27FC236}">
                <a16:creationId xmlns:a16="http://schemas.microsoft.com/office/drawing/2014/main" xmlns="" id="{1E8F656D-2ECE-19C0-7387-FF9B8EDB8375}"/>
              </a:ext>
            </a:extLst>
          </p:cNvPr>
          <p:cNvSpPr txBox="1"/>
          <p:nvPr/>
        </p:nvSpPr>
        <p:spPr>
          <a:xfrm>
            <a:off x="1177251" y="2468392"/>
            <a:ext cx="10046272" cy="2554545"/>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Organizations will have </a:t>
            </a:r>
            <a:r>
              <a:rPr lang="en-US" sz="2000" b="1" u="sng" dirty="0">
                <a:solidFill>
                  <a:srgbClr val="000000"/>
                </a:solidFill>
                <a:latin typeface="Times New Roman" panose="02020603050405020304" pitchFamily="18" charset="0"/>
                <a:cs typeface="Times New Roman" panose="02020603050405020304" pitchFamily="18" charset="0"/>
              </a:rPr>
              <a:t>a mission statement</a:t>
            </a:r>
            <a:r>
              <a:rPr lang="en-US" sz="2000" dirty="0">
                <a:solidFill>
                  <a:srgbClr val="000000"/>
                </a:solidFill>
                <a:latin typeface="Times New Roman" panose="02020603050405020304" pitchFamily="18" charset="0"/>
                <a:cs typeface="Times New Roman" panose="02020603050405020304" pitchFamily="18" charset="0"/>
              </a:rPr>
              <a:t>, together with a set of corporate objectives and an </a:t>
            </a:r>
            <a:r>
              <a:rPr lang="en-US" sz="2000" b="1" u="sng" dirty="0">
                <a:solidFill>
                  <a:srgbClr val="000000"/>
                </a:solidFill>
                <a:latin typeface="Times New Roman" panose="02020603050405020304" pitchFamily="18" charset="0"/>
                <a:cs typeface="Times New Roman" panose="02020603050405020304" pitchFamily="18" charset="0"/>
              </a:rPr>
              <a:t>understanding of the expectations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u="sng" dirty="0">
                <a:solidFill>
                  <a:srgbClr val="000000"/>
                </a:solidFill>
                <a:latin typeface="Times New Roman" panose="02020603050405020304" pitchFamily="18" charset="0"/>
                <a:cs typeface="Times New Roman" panose="02020603050405020304" pitchFamily="18" charset="0"/>
              </a:rPr>
              <a:t>different stakeholders </a:t>
            </a:r>
            <a:r>
              <a:rPr lang="en-US" sz="2000" dirty="0">
                <a:solidFill>
                  <a:srgbClr val="000000"/>
                </a:solidFill>
                <a:latin typeface="Times New Roman" panose="02020603050405020304" pitchFamily="18" charset="0"/>
                <a:cs typeface="Times New Roman" panose="02020603050405020304" pitchFamily="18" charset="0"/>
              </a:rPr>
              <a:t>in the organization. </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board of the organization then needs to </a:t>
            </a:r>
            <a:r>
              <a:rPr lang="en-US" sz="2000" b="1" u="sng" dirty="0">
                <a:solidFill>
                  <a:srgbClr val="000000"/>
                </a:solidFill>
                <a:latin typeface="Times New Roman" panose="02020603050405020304" pitchFamily="18" charset="0"/>
                <a:cs typeface="Times New Roman" panose="02020603050405020304" pitchFamily="18" charset="0"/>
              </a:rPr>
              <a:t>develop an effective and efficient strategy </a:t>
            </a:r>
            <a:r>
              <a:rPr lang="en-US" sz="2000" dirty="0">
                <a:solidFill>
                  <a:srgbClr val="000000"/>
                </a:solidFill>
                <a:latin typeface="Times New Roman" panose="02020603050405020304" pitchFamily="18" charset="0"/>
                <a:cs typeface="Times New Roman" panose="02020603050405020304" pitchFamily="18" charset="0"/>
              </a:rPr>
              <a:t>that will deliver exactly </a:t>
            </a:r>
            <a:r>
              <a:rPr lang="en-US" sz="2000" b="1" u="sng" dirty="0">
                <a:solidFill>
                  <a:srgbClr val="000000"/>
                </a:solidFill>
                <a:latin typeface="Times New Roman" panose="02020603050405020304" pitchFamily="18" charset="0"/>
                <a:cs typeface="Times New Roman" panose="02020603050405020304" pitchFamily="18" charset="0"/>
              </a:rPr>
              <a:t>what is expected </a:t>
            </a:r>
            <a:r>
              <a:rPr lang="en-US" sz="2000" dirty="0">
                <a:solidFill>
                  <a:srgbClr val="000000"/>
                </a:solidFill>
                <a:latin typeface="Times New Roman" panose="02020603050405020304" pitchFamily="18" charset="0"/>
                <a:cs typeface="Times New Roman" panose="02020603050405020304" pitchFamily="18" charset="0"/>
              </a:rPr>
              <a:t>in terms of the mission, objectives and expectations.</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order to make </a:t>
            </a:r>
            <a:r>
              <a:rPr lang="en-US" sz="2000" b="1" u="sng" dirty="0">
                <a:solidFill>
                  <a:srgbClr val="000000"/>
                </a:solidFill>
                <a:latin typeface="Times New Roman" panose="02020603050405020304" pitchFamily="18" charset="0"/>
                <a:cs typeface="Times New Roman" panose="02020603050405020304" pitchFamily="18" charset="0"/>
              </a:rPr>
              <a:t>correct strategic decisions</a:t>
            </a:r>
            <a:r>
              <a:rPr lang="en-US" sz="2000" dirty="0">
                <a:solidFill>
                  <a:srgbClr val="000000"/>
                </a:solidFill>
                <a:latin typeface="Times New Roman" panose="02020603050405020304" pitchFamily="18" charset="0"/>
                <a:cs typeface="Times New Roman" panose="02020603050405020304" pitchFamily="18" charset="0"/>
              </a:rPr>
              <a:t>, the board of the organization will need </a:t>
            </a:r>
            <a:r>
              <a:rPr lang="en-US" sz="2000" b="1" u="sng" dirty="0">
                <a:solidFill>
                  <a:srgbClr val="000000"/>
                </a:solidFill>
                <a:latin typeface="Times New Roman" panose="02020603050405020304" pitchFamily="18" charset="0"/>
                <a:cs typeface="Times New Roman" panose="02020603050405020304" pitchFamily="18" charset="0"/>
              </a:rPr>
              <a:t>access to risk information</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53138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strategy</a:t>
            </a:r>
          </a:p>
        </p:txBody>
      </p:sp>
      <p:sp>
        <p:nvSpPr>
          <p:cNvPr id="6" name="TextBox 5">
            <a:extLst>
              <a:ext uri="{FF2B5EF4-FFF2-40B4-BE49-F238E27FC236}">
                <a16:creationId xmlns:a16="http://schemas.microsoft.com/office/drawing/2014/main" xmlns="" id="{F8DFC71B-1261-8487-2FDE-EF3C8CD89724}"/>
              </a:ext>
            </a:extLst>
          </p:cNvPr>
          <p:cNvSpPr txBox="1"/>
          <p:nvPr/>
        </p:nvSpPr>
        <p:spPr>
          <a:xfrm>
            <a:off x="1525563" y="2633292"/>
            <a:ext cx="9715570" cy="1631216"/>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A risk </a:t>
            </a:r>
            <a:r>
              <a:rPr lang="en-US" sz="2000" b="1" u="sng" dirty="0">
                <a:solidFill>
                  <a:srgbClr val="000000"/>
                </a:solidFill>
                <a:latin typeface="Times New Roman" panose="02020603050405020304" pitchFamily="18" charset="0"/>
                <a:cs typeface="Times New Roman" panose="02020603050405020304" pitchFamily="18" charset="0"/>
              </a:rPr>
              <a:t>assessment</a:t>
            </a:r>
            <a:r>
              <a:rPr lang="en-US" sz="2000" dirty="0">
                <a:solidFill>
                  <a:srgbClr val="000000"/>
                </a:solidFill>
                <a:latin typeface="Times New Roman" panose="02020603050405020304" pitchFamily="18" charset="0"/>
                <a:cs typeface="Times New Roman" panose="02020603050405020304" pitchFamily="18" charset="0"/>
              </a:rPr>
              <a:t> of the </a:t>
            </a:r>
            <a:r>
              <a:rPr lang="en-US" sz="2000" b="1" u="sng" dirty="0">
                <a:solidFill>
                  <a:srgbClr val="000000"/>
                </a:solidFill>
                <a:latin typeface="Times New Roman" panose="02020603050405020304" pitchFamily="18" charset="0"/>
                <a:cs typeface="Times New Roman" panose="02020603050405020304" pitchFamily="18" charset="0"/>
              </a:rPr>
              <a:t>proposed strategy</a:t>
            </a:r>
            <a:r>
              <a:rPr lang="en-US" sz="2000" dirty="0">
                <a:solidFill>
                  <a:srgbClr val="000000"/>
                </a:solidFill>
                <a:latin typeface="Times New Roman" panose="02020603050405020304" pitchFamily="18" charset="0"/>
                <a:cs typeface="Times New Roman" panose="02020603050405020304" pitchFamily="18" charset="0"/>
              </a:rPr>
              <a:t>, together with a risk assessment of </a:t>
            </a:r>
            <a:r>
              <a:rPr lang="en-US" sz="2000" b="1" u="sng" dirty="0">
                <a:solidFill>
                  <a:srgbClr val="000000"/>
                </a:solidFill>
                <a:latin typeface="Times New Roman" panose="02020603050405020304" pitchFamily="18" charset="0"/>
                <a:cs typeface="Times New Roman" panose="02020603050405020304" pitchFamily="18" charset="0"/>
              </a:rPr>
              <a:t>any viable alternative strategies</a:t>
            </a:r>
            <a:r>
              <a:rPr lang="en-US" sz="2000" dirty="0">
                <a:solidFill>
                  <a:srgbClr val="000000"/>
                </a:solidFill>
                <a:latin typeface="Times New Roman" panose="02020603050405020304" pitchFamily="18" charset="0"/>
                <a:cs typeface="Times New Roman" panose="02020603050405020304" pitchFamily="18" charset="0"/>
              </a:rPr>
              <a:t>, should be undertaken. </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availability of this </a:t>
            </a:r>
            <a:r>
              <a:rPr lang="en-US" sz="2000" b="1" u="sng" dirty="0">
                <a:solidFill>
                  <a:srgbClr val="000000"/>
                </a:solidFill>
                <a:latin typeface="Times New Roman" panose="02020603050405020304" pitchFamily="18" charset="0"/>
                <a:cs typeface="Times New Roman" panose="02020603050405020304" pitchFamily="18" charset="0"/>
              </a:rPr>
              <a:t>risk assessment information </a:t>
            </a:r>
            <a:r>
              <a:rPr lang="en-US" sz="2000" dirty="0">
                <a:solidFill>
                  <a:srgbClr val="000000"/>
                </a:solidFill>
                <a:latin typeface="Times New Roman" panose="02020603050405020304" pitchFamily="18" charset="0"/>
                <a:cs typeface="Times New Roman" panose="02020603050405020304" pitchFamily="18" charset="0"/>
              </a:rPr>
              <a:t>will ensure that the strategic </a:t>
            </a:r>
            <a:r>
              <a:rPr lang="en-US" sz="2000" b="1" u="sng" dirty="0">
                <a:solidFill>
                  <a:srgbClr val="000000"/>
                </a:solidFill>
                <a:latin typeface="Times New Roman" panose="02020603050405020304" pitchFamily="18" charset="0"/>
                <a:cs typeface="Times New Roman" panose="02020603050405020304" pitchFamily="18" charset="0"/>
              </a:rPr>
              <a:t>decisions are more likely to be correct</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786475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projects</a:t>
            </a:r>
          </a:p>
        </p:txBody>
      </p:sp>
      <p:sp>
        <p:nvSpPr>
          <p:cNvPr id="7" name="TextBox 6">
            <a:extLst>
              <a:ext uri="{FF2B5EF4-FFF2-40B4-BE49-F238E27FC236}">
                <a16:creationId xmlns:a16="http://schemas.microsoft.com/office/drawing/2014/main" xmlns="" id="{16930554-CCAB-48FB-1C48-1DF4769F8DA7}"/>
              </a:ext>
            </a:extLst>
          </p:cNvPr>
          <p:cNvSpPr txBox="1"/>
          <p:nvPr/>
        </p:nvSpPr>
        <p:spPr>
          <a:xfrm>
            <a:off x="1404007" y="2083047"/>
            <a:ext cx="10007118" cy="3477875"/>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It is essential that every organization adopts </a:t>
            </a:r>
            <a:r>
              <a:rPr lang="en-US" sz="2000" b="1" u="sng" dirty="0">
                <a:solidFill>
                  <a:srgbClr val="000000"/>
                </a:solidFill>
                <a:latin typeface="Times New Roman" panose="02020603050405020304" pitchFamily="18" charset="0"/>
                <a:cs typeface="Times New Roman" panose="02020603050405020304" pitchFamily="18" charset="0"/>
              </a:rPr>
              <a:t>the correct core processes. </a:t>
            </a:r>
          </a:p>
          <a:p>
            <a:pPr marL="342900" indent="-342900" algn="just" defTabSz="914400">
              <a:buFont typeface="Wingdings" panose="05000000000000000000" pitchFamily="2" charset="2"/>
              <a:buChar char="§"/>
            </a:pPr>
            <a:endParaRPr lang="en-US" sz="2000" b="1" u="sng"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 core process may be considered as the collection of </a:t>
            </a:r>
            <a:r>
              <a:rPr lang="en-US" sz="2000" b="1" u="sng" dirty="0">
                <a:solidFill>
                  <a:srgbClr val="000000"/>
                </a:solidFill>
                <a:latin typeface="Times New Roman" panose="02020603050405020304" pitchFamily="18" charset="0"/>
                <a:cs typeface="Times New Roman" panose="02020603050405020304" pitchFamily="18" charset="0"/>
              </a:rPr>
              <a:t>activities that deliver </a:t>
            </a:r>
            <a:r>
              <a:rPr lang="en-US" sz="2000" dirty="0">
                <a:solidFill>
                  <a:srgbClr val="000000"/>
                </a:solidFill>
                <a:latin typeface="Times New Roman" panose="02020603050405020304" pitchFamily="18" charset="0"/>
                <a:cs typeface="Times New Roman" panose="02020603050405020304" pitchFamily="18" charset="0"/>
              </a:rPr>
              <a:t>a specific </a:t>
            </a:r>
            <a:r>
              <a:rPr lang="en-US" sz="2000" b="1" u="sng" dirty="0">
                <a:solidFill>
                  <a:srgbClr val="000000"/>
                </a:solidFill>
                <a:latin typeface="Times New Roman" panose="02020603050405020304" pitchFamily="18" charset="0"/>
                <a:cs typeface="Times New Roman" panose="02020603050405020304" pitchFamily="18" charset="0"/>
              </a:rPr>
              <a:t>stakeholder expectation</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This is the meaning of </a:t>
            </a:r>
            <a:r>
              <a:rPr lang="en-US" sz="2000" b="1" u="sng" dirty="0">
                <a:solidFill>
                  <a:srgbClr val="000000"/>
                </a:solidFill>
                <a:latin typeface="Times New Roman" panose="02020603050405020304" pitchFamily="18" charset="0"/>
                <a:cs typeface="Times New Roman" panose="02020603050405020304" pitchFamily="18" charset="0"/>
              </a:rPr>
              <a:t>core process </a:t>
            </a:r>
            <a:r>
              <a:rPr lang="en-US" sz="2000" dirty="0">
                <a:solidFill>
                  <a:srgbClr val="000000"/>
                </a:solidFill>
                <a:latin typeface="Times New Roman" panose="02020603050405020304" pitchFamily="18" charset="0"/>
                <a:cs typeface="Times New Roman" panose="02020603050405020304" pitchFamily="18" charset="0"/>
              </a:rPr>
              <a:t>that is allocated by </a:t>
            </a:r>
            <a:r>
              <a:rPr lang="en-US" sz="2000" b="1" u="sng" dirty="0">
                <a:solidFill>
                  <a:srgbClr val="000000"/>
                </a:solidFill>
                <a:latin typeface="Times New Roman" panose="02020603050405020304" pitchFamily="18" charset="0"/>
                <a:cs typeface="Times New Roman" panose="02020603050405020304" pitchFamily="18" charset="0"/>
              </a:rPr>
              <a:t>business process re-engineering (BPR) </a:t>
            </a:r>
            <a:r>
              <a:rPr lang="en-US" sz="2000" dirty="0">
                <a:solidFill>
                  <a:srgbClr val="000000"/>
                </a:solidFill>
                <a:latin typeface="Times New Roman" panose="02020603050405020304" pitchFamily="18" charset="0"/>
                <a:cs typeface="Times New Roman" panose="02020603050405020304" pitchFamily="18" charset="0"/>
              </a:rPr>
              <a:t>practitioners.</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There is a difference between a </a:t>
            </a:r>
            <a:r>
              <a:rPr lang="en-US" sz="2000" b="1" u="sng" dirty="0">
                <a:solidFill>
                  <a:srgbClr val="000000"/>
                </a:solidFill>
                <a:latin typeface="Times New Roman" panose="02020603050405020304" pitchFamily="18" charset="0"/>
                <a:cs typeface="Times New Roman" panose="02020603050405020304" pitchFamily="18" charset="0"/>
              </a:rPr>
              <a:t>process being efficient and effective</a:t>
            </a:r>
            <a:r>
              <a:rPr lang="en-US" sz="2000" dirty="0">
                <a:solidFill>
                  <a:srgbClr val="000000"/>
                </a:solidFill>
                <a:latin typeface="Times New Roman" panose="02020603050405020304" pitchFamily="18" charset="0"/>
                <a:cs typeface="Times New Roman" panose="02020603050405020304" pitchFamily="18" charset="0"/>
              </a:rPr>
              <a:t>. An efficient process means that there </a:t>
            </a:r>
            <a:r>
              <a:rPr lang="en-US" sz="2000" b="1" u="sng" dirty="0">
                <a:solidFill>
                  <a:srgbClr val="000000"/>
                </a:solidFill>
                <a:latin typeface="Times New Roman" panose="02020603050405020304" pitchFamily="18" charset="0"/>
                <a:cs typeface="Times New Roman" panose="02020603050405020304" pitchFamily="18" charset="0"/>
              </a:rPr>
              <a:t>is no disruption and no excess cost</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3015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projects</a:t>
            </a:r>
          </a:p>
        </p:txBody>
      </p:sp>
      <p:sp>
        <p:nvSpPr>
          <p:cNvPr id="6" name="TextBox 5">
            <a:extLst>
              <a:ext uri="{FF2B5EF4-FFF2-40B4-BE49-F238E27FC236}">
                <a16:creationId xmlns:a16="http://schemas.microsoft.com/office/drawing/2014/main" xmlns="" id="{DD25FB82-7C06-4C50-8B7C-B733999F889F}"/>
              </a:ext>
            </a:extLst>
          </p:cNvPr>
          <p:cNvSpPr txBox="1"/>
          <p:nvPr/>
        </p:nvSpPr>
        <p:spPr>
          <a:xfrm>
            <a:off x="1493608" y="2186165"/>
            <a:ext cx="10007118" cy="2862322"/>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However, the process </a:t>
            </a:r>
            <a:r>
              <a:rPr lang="en-US" sz="2000" b="1" u="sng" dirty="0">
                <a:solidFill>
                  <a:srgbClr val="000000"/>
                </a:solidFill>
                <a:latin typeface="Times New Roman" panose="02020603050405020304" pitchFamily="18" charset="0"/>
                <a:cs typeface="Times New Roman" panose="02020603050405020304" pitchFamily="18" charset="0"/>
              </a:rPr>
              <a:t>may be the incorrect </a:t>
            </a:r>
            <a:r>
              <a:rPr lang="en-US" sz="2000" dirty="0">
                <a:solidFill>
                  <a:srgbClr val="000000"/>
                </a:solidFill>
                <a:latin typeface="Times New Roman" panose="02020603050405020304" pitchFamily="18" charset="0"/>
                <a:cs typeface="Times New Roman" panose="02020603050405020304" pitchFamily="18" charset="0"/>
              </a:rPr>
              <a:t>one for </a:t>
            </a:r>
            <a:r>
              <a:rPr lang="en-US" sz="2000" b="1" u="sng" dirty="0">
                <a:solidFill>
                  <a:srgbClr val="000000"/>
                </a:solidFill>
                <a:latin typeface="Times New Roman" panose="02020603050405020304" pitchFamily="18" charset="0"/>
                <a:cs typeface="Times New Roman" panose="02020603050405020304" pitchFamily="18" charset="0"/>
              </a:rPr>
              <a:t>cost-effectively delivering the requirements</a:t>
            </a:r>
            <a:r>
              <a:rPr lang="en-US" sz="2000" dirty="0">
                <a:solidFill>
                  <a:srgbClr val="000000"/>
                </a:solidFill>
                <a:latin typeface="Times New Roman" panose="02020603050405020304" pitchFamily="18" charset="0"/>
                <a:cs typeface="Times New Roman" panose="02020603050405020304" pitchFamily="18" charset="0"/>
              </a:rPr>
              <a:t>. Where processes need to be improved, a project will normally be undertaken and change achieved.</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In circumstances where a series of projects are required, this is often referred </a:t>
            </a:r>
            <a:r>
              <a:rPr lang="en-US" sz="2000" b="1" u="sng" dirty="0">
                <a:solidFill>
                  <a:srgbClr val="000000"/>
                </a:solidFill>
                <a:latin typeface="Times New Roman" panose="02020603050405020304" pitchFamily="18" charset="0"/>
                <a:cs typeface="Times New Roman" panose="02020603050405020304" pitchFamily="18" charset="0"/>
              </a:rPr>
              <a:t>to as a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 </a:t>
            </a:r>
          </a:p>
          <a:p>
            <a:pPr marL="342900" indent="-342900" algn="just" defTabSz="9144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When a project, or </a:t>
            </a:r>
            <a:r>
              <a:rPr lang="en-US" sz="2000" b="1" u="sng" dirty="0" err="1">
                <a:solidFill>
                  <a:srgbClr val="000000"/>
                </a:solidFill>
                <a:latin typeface="Times New Roman" panose="02020603050405020304" pitchFamily="18" charset="0"/>
                <a:cs typeface="Times New Roman" panose="02020603050405020304" pitchFamily="18" charset="0"/>
              </a:rPr>
              <a:t>programme</a:t>
            </a:r>
            <a:r>
              <a:rPr lang="en-US" sz="2000" b="1" u="sng" dirty="0">
                <a:solidFill>
                  <a:srgbClr val="000000"/>
                </a:solidFill>
                <a:latin typeface="Times New Roman" panose="02020603050405020304" pitchFamily="18" charset="0"/>
                <a:cs typeface="Times New Roman" panose="02020603050405020304" pitchFamily="18" charset="0"/>
              </a:rPr>
              <a:t> of work</a:t>
            </a:r>
            <a:r>
              <a:rPr lang="en-US" sz="2000" dirty="0">
                <a:solidFill>
                  <a:srgbClr val="000000"/>
                </a:solidFill>
                <a:latin typeface="Times New Roman" panose="02020603050405020304" pitchFamily="18" charset="0"/>
                <a:cs typeface="Times New Roman" panose="02020603050405020304" pitchFamily="18" charset="0"/>
              </a:rPr>
              <a:t>, is implemented by an organization, the desire will normally be to improve </a:t>
            </a:r>
            <a:r>
              <a:rPr lang="en-US" sz="2000" b="1" u="sng" dirty="0">
                <a:solidFill>
                  <a:srgbClr val="000000"/>
                </a:solidFill>
                <a:latin typeface="Times New Roman" panose="02020603050405020304" pitchFamily="18" charset="0"/>
                <a:cs typeface="Times New Roman" panose="02020603050405020304" pitchFamily="18" charset="0"/>
              </a:rPr>
              <a:t>the effectiveness and/or efficiency of core processes.</a:t>
            </a:r>
          </a:p>
        </p:txBody>
      </p:sp>
    </p:spTree>
    <p:extLst>
      <p:ext uri="{BB962C8B-B14F-4D97-AF65-F5344CB8AC3E}">
        <p14:creationId xmlns:p14="http://schemas.microsoft.com/office/powerpoint/2010/main" val="2044326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projects</a:t>
            </a:r>
          </a:p>
        </p:txBody>
      </p:sp>
      <p:sp>
        <p:nvSpPr>
          <p:cNvPr id="7" name="TextBox 6">
            <a:extLst>
              <a:ext uri="{FF2B5EF4-FFF2-40B4-BE49-F238E27FC236}">
                <a16:creationId xmlns:a16="http://schemas.microsoft.com/office/drawing/2014/main" xmlns="" id="{A0EA6E7F-7196-C437-4F1B-015C7F7EB623}"/>
              </a:ext>
            </a:extLst>
          </p:cNvPr>
          <p:cNvSpPr txBox="1"/>
          <p:nvPr/>
        </p:nvSpPr>
        <p:spPr>
          <a:xfrm>
            <a:off x="1364043" y="2267617"/>
            <a:ext cx="9902229"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embracing opportunities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Consider two simple examples where the global financial crisis has resulted in benefit or upside of risk for organizations.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 international restaurant brand has discovered that landlords in city center locations are looking for tenants. This has enabled the restaurant business to relocate into busier parts of a city center at reduced rents, whilst also increasing trade and profits.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443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projects</a:t>
            </a:r>
          </a:p>
        </p:txBody>
      </p:sp>
      <p:sp>
        <p:nvSpPr>
          <p:cNvPr id="7" name="TextBox 6">
            <a:extLst>
              <a:ext uri="{FF2B5EF4-FFF2-40B4-BE49-F238E27FC236}">
                <a16:creationId xmlns:a16="http://schemas.microsoft.com/office/drawing/2014/main" xmlns="" id="{A0EA6E7F-7196-C437-4F1B-015C7F7EB623}"/>
              </a:ext>
            </a:extLst>
          </p:cNvPr>
          <p:cNvSpPr txBox="1"/>
          <p:nvPr/>
        </p:nvSpPr>
        <p:spPr>
          <a:xfrm>
            <a:off x="1306545" y="2459504"/>
            <a:ext cx="9902229" cy="193899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embracing opportunities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With the reduction in industrial activity resulting from the global financial crisis, an electricity generating company has been able to decommission old, costly generating facilities, and thereby reduce the overall cost per unit of producing electricity. This has increased profit per unit and enabled the company to revise strategic plans for future additional generating capacity to reduce generating costs over the long term</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7631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operations</a:t>
            </a:r>
          </a:p>
        </p:txBody>
      </p:sp>
      <p:sp>
        <p:nvSpPr>
          <p:cNvPr id="6" name="TextBox 5">
            <a:extLst>
              <a:ext uri="{FF2B5EF4-FFF2-40B4-BE49-F238E27FC236}">
                <a16:creationId xmlns:a16="http://schemas.microsoft.com/office/drawing/2014/main" xmlns="" id="{C6F3A1E0-EFC6-A238-F976-8E45A7075DB9}"/>
              </a:ext>
            </a:extLst>
          </p:cNvPr>
          <p:cNvSpPr txBox="1"/>
          <p:nvPr/>
        </p:nvSpPr>
        <p:spPr>
          <a:xfrm>
            <a:off x="1437747" y="2107345"/>
            <a:ext cx="9763653" cy="286232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a fundamental requirement for organizations that they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have effective and efficient operations.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Efficient operations should make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best use of the resources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organization and should operate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without unplanned disruption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Undertaking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efficient operations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use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minimum resources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produce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maximum output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deliver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greatest benefit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the organization. Operations also need to be effective in that they represent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best way of conducting the operations. </a:t>
            </a:r>
          </a:p>
        </p:txBody>
      </p:sp>
    </p:spTree>
    <p:extLst>
      <p:ext uri="{BB962C8B-B14F-4D97-AF65-F5344CB8AC3E}">
        <p14:creationId xmlns:p14="http://schemas.microsoft.com/office/powerpoint/2010/main" val="793864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Defining the upside of risk</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Upside in operations</a:t>
            </a:r>
          </a:p>
        </p:txBody>
      </p:sp>
      <p:sp>
        <p:nvSpPr>
          <p:cNvPr id="7" name="TextBox 6">
            <a:extLst>
              <a:ext uri="{FF2B5EF4-FFF2-40B4-BE49-F238E27FC236}">
                <a16:creationId xmlns:a16="http://schemas.microsoft.com/office/drawing/2014/main" xmlns="" id="{15CE6DCA-24DD-F471-3C32-CF2C6AA151FA}"/>
              </a:ext>
            </a:extLst>
          </p:cNvPr>
          <p:cNvSpPr txBox="1"/>
          <p:nvPr/>
        </p:nvSpPr>
        <p:spPr>
          <a:xfrm>
            <a:off x="1525739" y="2573393"/>
            <a:ext cx="9763653" cy="1938992"/>
          </a:xfrm>
          <a:prstGeom prst="rect">
            <a:avLst/>
          </a:prstGeom>
          <a:solidFill>
            <a:sysClr val="window" lastClr="FFFFFF">
              <a:lumMod val="6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For example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it is possible to have an efficient journey by car or bus across a busy city.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the effective way to travel in many large cities is by means of the metro or underground system.</a:t>
            </a:r>
          </a:p>
        </p:txBody>
      </p:sp>
    </p:spTree>
    <p:extLst>
      <p:ext uri="{BB962C8B-B14F-4D97-AF65-F5344CB8AC3E}">
        <p14:creationId xmlns:p14="http://schemas.microsoft.com/office/powerpoint/2010/main" val="1843670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6" name="TextBox 5">
            <a:extLst>
              <a:ext uri="{FF2B5EF4-FFF2-40B4-BE49-F238E27FC236}">
                <a16:creationId xmlns:a16="http://schemas.microsoft.com/office/drawing/2014/main" xmlns="" id="{D748D7A1-3CA7-6F8B-4F4C-C535702651FF}"/>
              </a:ext>
            </a:extLst>
          </p:cNvPr>
          <p:cNvSpPr txBox="1"/>
          <p:nvPr/>
        </p:nvSpPr>
        <p:spPr>
          <a:xfrm>
            <a:off x="1540311" y="2213450"/>
            <a:ext cx="9902229" cy="255454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overall approach to the management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control and opportunity risks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similar to the approach adopted for the management of hazard risks.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sufficient differences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the range of options available for these to be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presented separately.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worth remembering that projects normally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reflect and implement the tactics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are being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employed to implement strategy</a:t>
            </a:r>
          </a:p>
        </p:txBody>
      </p:sp>
    </p:spTree>
    <p:extLst>
      <p:ext uri="{BB962C8B-B14F-4D97-AF65-F5344CB8AC3E}">
        <p14:creationId xmlns:p14="http://schemas.microsoft.com/office/powerpoint/2010/main" val="1009686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7" name="TextBox 6">
            <a:extLst>
              <a:ext uri="{FF2B5EF4-FFF2-40B4-BE49-F238E27FC236}">
                <a16:creationId xmlns:a16="http://schemas.microsoft.com/office/drawing/2014/main" xmlns="" id="{7D90411B-D073-892B-3B5B-00BC789C8C42}"/>
              </a:ext>
            </a:extLst>
          </p:cNvPr>
          <p:cNvSpPr txBox="1"/>
          <p:nvPr/>
        </p:nvSpPr>
        <p:spPr>
          <a:xfrm>
            <a:off x="1456451" y="2193503"/>
            <a:ext cx="9902229" cy="286232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4Ts of hazard risk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type of controls that are most likely to be associated with each type of hazard risk response.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next figure suggests that 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range of responses available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for the management of opportunity risks.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Developing and implementing effective and efficient strategy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require the evaluation of  the level of risk associated with each available strategy and the level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reward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strategy will deliver.</a:t>
            </a:r>
          </a:p>
        </p:txBody>
      </p:sp>
    </p:spTree>
    <p:extLst>
      <p:ext uri="{BB962C8B-B14F-4D97-AF65-F5344CB8AC3E}">
        <p14:creationId xmlns:p14="http://schemas.microsoft.com/office/powerpoint/2010/main" val="3916528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6" name="TextBox 5">
            <a:extLst>
              <a:ext uri="{FF2B5EF4-FFF2-40B4-BE49-F238E27FC236}">
                <a16:creationId xmlns:a16="http://schemas.microsoft.com/office/drawing/2014/main" xmlns="" id="{B77D8B7F-6B20-F07E-B79F-AB98CF874C38}"/>
              </a:ext>
            </a:extLst>
          </p:cNvPr>
          <p:cNvSpPr txBox="1"/>
          <p:nvPr/>
        </p:nvSpPr>
        <p:spPr>
          <a:xfrm>
            <a:off x="1525563" y="2412252"/>
            <a:ext cx="9902229" cy="193899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4E’s of opportunity management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set out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exist, explore, exploit and exit.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There is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close relationship between the 4Es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status of the organization, as illustrated in next figure.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start-up operation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face a higher level of risk and low potential rewards.</a:t>
            </a:r>
          </a:p>
        </p:txBody>
      </p:sp>
    </p:spTree>
    <p:extLst>
      <p:ext uri="{BB962C8B-B14F-4D97-AF65-F5344CB8AC3E}">
        <p14:creationId xmlns:p14="http://schemas.microsoft.com/office/powerpoint/2010/main" val="2682019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7" name="TextBox 6">
            <a:extLst>
              <a:ext uri="{FF2B5EF4-FFF2-40B4-BE49-F238E27FC236}">
                <a16:creationId xmlns:a16="http://schemas.microsoft.com/office/drawing/2014/main" xmlns="" id="{9F2428FC-15BA-1CEB-50D3-7413DF2EBB7B}"/>
              </a:ext>
            </a:extLst>
          </p:cNvPr>
          <p:cNvSpPr txBox="1"/>
          <p:nvPr/>
        </p:nvSpPr>
        <p:spPr>
          <a:xfrm>
            <a:off x="1566700" y="2503944"/>
            <a:ext cx="9681732" cy="163121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Entrepreneurial opportunities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be explored at this time. As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organization grows, potential rewards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will increase while the level of risk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remain high.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will seek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achieve growth</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but may feel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growth is too slow or the level of risk remains too high</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if so it will exit from those operations.</a:t>
            </a:r>
          </a:p>
        </p:txBody>
      </p:sp>
    </p:spTree>
    <p:extLst>
      <p:ext uri="{BB962C8B-B14F-4D97-AF65-F5344CB8AC3E}">
        <p14:creationId xmlns:p14="http://schemas.microsoft.com/office/powerpoint/2010/main" val="4081121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pic>
        <p:nvPicPr>
          <p:cNvPr id="6" name="Picture 5">
            <a:extLst>
              <a:ext uri="{FF2B5EF4-FFF2-40B4-BE49-F238E27FC236}">
                <a16:creationId xmlns:a16="http://schemas.microsoft.com/office/drawing/2014/main" xmlns="" id="{9B4FE238-0C29-3102-43F8-0D9B7B0C49B0}"/>
              </a:ext>
            </a:extLst>
          </p:cNvPr>
          <p:cNvPicPr>
            <a:picLocks noChangeAspect="1"/>
          </p:cNvPicPr>
          <p:nvPr/>
        </p:nvPicPr>
        <p:blipFill>
          <a:blip r:embed="rId8"/>
          <a:stretch>
            <a:fillRect/>
          </a:stretch>
        </p:blipFill>
        <p:spPr>
          <a:xfrm>
            <a:off x="2209799" y="2213451"/>
            <a:ext cx="8653169" cy="3506824"/>
          </a:xfrm>
          <a:prstGeom prst="rect">
            <a:avLst/>
          </a:prstGeom>
        </p:spPr>
      </p:pic>
    </p:spTree>
    <p:extLst>
      <p:ext uri="{BB962C8B-B14F-4D97-AF65-F5344CB8AC3E}">
        <p14:creationId xmlns:p14="http://schemas.microsoft.com/office/powerpoint/2010/main" val="340429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7" name="TextBox 6">
            <a:extLst>
              <a:ext uri="{FF2B5EF4-FFF2-40B4-BE49-F238E27FC236}">
                <a16:creationId xmlns:a16="http://schemas.microsoft.com/office/drawing/2014/main" xmlns="" id="{D0DB7607-4048-D0D7-AF0E-9ED66316AF62}"/>
              </a:ext>
            </a:extLst>
          </p:cNvPr>
          <p:cNvSpPr txBox="1"/>
          <p:nvPr/>
        </p:nvSpPr>
        <p:spPr>
          <a:xfrm>
            <a:off x="1526879" y="2213450"/>
            <a:ext cx="9761374" cy="317009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After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period of growth</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should be achieving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high reward for a reduced risk.</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represents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phase where the organization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will exploit opportunities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until competitors arrive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is a mature operation.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mature operations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exposed to the possibility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decline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although many organizations choose to exist in a mature, declining market, where risk exposure is low and so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potential rewards.</a:t>
            </a:r>
          </a:p>
        </p:txBody>
      </p:sp>
    </p:spTree>
    <p:extLst>
      <p:ext uri="{BB962C8B-B14F-4D97-AF65-F5344CB8AC3E}">
        <p14:creationId xmlns:p14="http://schemas.microsoft.com/office/powerpoint/2010/main" val="3182742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6" name="TextBox 5">
            <a:extLst>
              <a:ext uri="{FF2B5EF4-FFF2-40B4-BE49-F238E27FC236}">
                <a16:creationId xmlns:a16="http://schemas.microsoft.com/office/drawing/2014/main" xmlns="" id="{C7866E18-0234-C207-74BD-9528B44C1C7C}"/>
              </a:ext>
            </a:extLst>
          </p:cNvPr>
          <p:cNvSpPr txBox="1"/>
          <p:nvPr/>
        </p:nvSpPr>
        <p:spPr>
          <a:xfrm>
            <a:off x="1525563" y="1981262"/>
            <a:ext cx="9902229" cy="286232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application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4Es to the management of strategic</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opportunity or speculative risks is consistent with the description of risk and reward offered</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pursuing opportunity risks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development of strategic objectives are the most important issues for many organizations.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 management input into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strategic decision making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not always be as robust and well structured as the risk management input into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operations and projects.</a:t>
            </a:r>
          </a:p>
        </p:txBody>
      </p:sp>
    </p:spTree>
    <p:extLst>
      <p:ext uri="{BB962C8B-B14F-4D97-AF65-F5344CB8AC3E}">
        <p14:creationId xmlns:p14="http://schemas.microsoft.com/office/powerpoint/2010/main" val="1735987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pic>
        <p:nvPicPr>
          <p:cNvPr id="7" name="Picture 6">
            <a:extLst>
              <a:ext uri="{FF2B5EF4-FFF2-40B4-BE49-F238E27FC236}">
                <a16:creationId xmlns:a16="http://schemas.microsoft.com/office/drawing/2014/main" xmlns="" id="{CB571261-0322-1728-E24C-09760251A0C4}"/>
              </a:ext>
            </a:extLst>
          </p:cNvPr>
          <p:cNvPicPr>
            <a:picLocks noChangeAspect="1"/>
          </p:cNvPicPr>
          <p:nvPr/>
        </p:nvPicPr>
        <p:blipFill>
          <a:blip r:embed="rId8"/>
          <a:stretch>
            <a:fillRect/>
          </a:stretch>
        </p:blipFill>
        <p:spPr>
          <a:xfrm>
            <a:off x="2607015" y="2213450"/>
            <a:ext cx="7316130" cy="3522918"/>
          </a:xfrm>
          <a:prstGeom prst="rect">
            <a:avLst/>
          </a:prstGeom>
        </p:spPr>
      </p:pic>
    </p:spTree>
    <p:extLst>
      <p:ext uri="{BB962C8B-B14F-4D97-AF65-F5344CB8AC3E}">
        <p14:creationId xmlns:p14="http://schemas.microsoft.com/office/powerpoint/2010/main" val="2764227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6" name="TextBox 5">
            <a:extLst>
              <a:ext uri="{FF2B5EF4-FFF2-40B4-BE49-F238E27FC236}">
                <a16:creationId xmlns:a16="http://schemas.microsoft.com/office/drawing/2014/main" xmlns="" id="{8F987235-3566-5622-0BAB-A123965C56EB}"/>
              </a:ext>
            </a:extLst>
          </p:cNvPr>
          <p:cNvSpPr txBox="1"/>
          <p:nvPr/>
        </p:nvSpPr>
        <p:spPr>
          <a:xfrm>
            <a:off x="1371417" y="2213450"/>
            <a:ext cx="10115545" cy="317009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organization may find that it has a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viable business opportunity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but does not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have the resources to exploit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on its own.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these circumstances, the organization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three main choices: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may exit the opportunity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because it does not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have the risk appetite or risk capacity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pursue that opportunity. </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sell the opportunity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 to an organization that does have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appetite, capacity and resources to exploit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opportunity </a:t>
            </a:r>
          </a:p>
          <a:p>
            <a:pPr marL="457200" marR="0" lvl="0" indent="-457200" algn="just"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or it may seek to share that opportunity.</a:t>
            </a:r>
          </a:p>
        </p:txBody>
      </p:sp>
    </p:spTree>
    <p:extLst>
      <p:ext uri="{BB962C8B-B14F-4D97-AF65-F5344CB8AC3E}">
        <p14:creationId xmlns:p14="http://schemas.microsoft.com/office/powerpoint/2010/main" val="429075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7" name="TextBox 6">
            <a:extLst>
              <a:ext uri="{FF2B5EF4-FFF2-40B4-BE49-F238E27FC236}">
                <a16:creationId xmlns:a16="http://schemas.microsoft.com/office/drawing/2014/main" xmlns="" id="{B525C160-8AD1-7F8E-6007-D1F9B59E54C3}"/>
              </a:ext>
            </a:extLst>
          </p:cNvPr>
          <p:cNvSpPr txBox="1"/>
          <p:nvPr/>
        </p:nvSpPr>
        <p:spPr>
          <a:xfrm>
            <a:off x="1456451" y="2743200"/>
            <a:ext cx="9902229" cy="1883657"/>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Opportunity evaluation and response</a:t>
            </a:r>
          </a:p>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purpose of the evaluation and response is to decide which opportunities require a response and what the recommended response will be. The following are the key terms and concepts when deciding how to respond to an opportunity and they can be used in combination:</a:t>
            </a:r>
          </a:p>
        </p:txBody>
      </p:sp>
    </p:spTree>
    <p:extLst>
      <p:ext uri="{BB962C8B-B14F-4D97-AF65-F5344CB8AC3E}">
        <p14:creationId xmlns:p14="http://schemas.microsoft.com/office/powerpoint/2010/main" val="3876877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Strategic risk response</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Strategic risk response</a:t>
            </a:r>
          </a:p>
        </p:txBody>
      </p:sp>
      <p:sp>
        <p:nvSpPr>
          <p:cNvPr id="7" name="TextBox 6">
            <a:extLst>
              <a:ext uri="{FF2B5EF4-FFF2-40B4-BE49-F238E27FC236}">
                <a16:creationId xmlns:a16="http://schemas.microsoft.com/office/drawing/2014/main" xmlns="" id="{B525C160-8AD1-7F8E-6007-D1F9B59E54C3}"/>
              </a:ext>
            </a:extLst>
          </p:cNvPr>
          <p:cNvSpPr txBox="1"/>
          <p:nvPr/>
        </p:nvSpPr>
        <p:spPr>
          <a:xfrm>
            <a:off x="1525563" y="2285547"/>
            <a:ext cx="9902229" cy="2862322"/>
          </a:xfrm>
          <a:prstGeom prst="rect">
            <a:avLst/>
          </a:prstGeom>
          <a:solidFill>
            <a:sysClr val="window" lastClr="FFFFFF">
              <a:lumMod val="6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Opportunity evaluation and response</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Enhance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opportunity equivalent of ‘mitigating’ a risk is to enhance the opportunity by increasing the probability and/or the impact.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Exploit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equivalent to the ‘avoid’ response, but the ‘exploit’ strategy seeks to make the opportunity definitely happen.</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Ignore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‘acceptance’ strategy takes no measures to deal with a hazard risk, and opportunities can be ignored, with a reactive approach but no explicit actions.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Sharing</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2697806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Risk control techniques</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controls:</a:t>
            </a:r>
          </a:p>
        </p:txBody>
      </p:sp>
      <p:sp>
        <p:nvSpPr>
          <p:cNvPr id="6" name="TextBox 5">
            <a:extLst>
              <a:ext uri="{FF2B5EF4-FFF2-40B4-BE49-F238E27FC236}">
                <a16:creationId xmlns:a16="http://schemas.microsoft.com/office/drawing/2014/main" xmlns="" id="{275B490B-0E58-2340-8A27-B731EEC029F1}"/>
              </a:ext>
            </a:extLst>
          </p:cNvPr>
          <p:cNvSpPr txBox="1"/>
          <p:nvPr/>
        </p:nvSpPr>
        <p:spPr>
          <a:xfrm>
            <a:off x="1503440" y="2495733"/>
            <a:ext cx="9761373" cy="2246769"/>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are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range of controls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can be applied to hazard risks. The most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convenient classification system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to describe these controls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preventive, corrective, directive and detective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relation to hazard risks, the control options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preventive, corrective, directive and detective (PCDD)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represent a clear hierarchy of controls.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7022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Risk control techniques</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controls:</a:t>
            </a:r>
          </a:p>
        </p:txBody>
      </p:sp>
      <p:pic>
        <p:nvPicPr>
          <p:cNvPr id="7" name="Picture 6">
            <a:extLst>
              <a:ext uri="{FF2B5EF4-FFF2-40B4-BE49-F238E27FC236}">
                <a16:creationId xmlns:a16="http://schemas.microsoft.com/office/drawing/2014/main" xmlns="" id="{7BA7CCF1-7EFB-BC1A-4A59-7CDB27118512}"/>
              </a:ext>
            </a:extLst>
          </p:cNvPr>
          <p:cNvPicPr>
            <a:picLocks noChangeAspect="1"/>
          </p:cNvPicPr>
          <p:nvPr/>
        </p:nvPicPr>
        <p:blipFill>
          <a:blip r:embed="rId8"/>
          <a:stretch>
            <a:fillRect/>
          </a:stretch>
        </p:blipFill>
        <p:spPr>
          <a:xfrm>
            <a:off x="3834581" y="2015962"/>
            <a:ext cx="7366819" cy="3555159"/>
          </a:xfrm>
          <a:prstGeom prst="rect">
            <a:avLst/>
          </a:prstGeom>
        </p:spPr>
      </p:pic>
    </p:spTree>
    <p:extLst>
      <p:ext uri="{BB962C8B-B14F-4D97-AF65-F5344CB8AC3E}">
        <p14:creationId xmlns:p14="http://schemas.microsoft.com/office/powerpoint/2010/main" val="3000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Risk control techniques</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controls:</a:t>
            </a:r>
          </a:p>
        </p:txBody>
      </p:sp>
      <p:sp>
        <p:nvSpPr>
          <p:cNvPr id="6" name="TextBox 5">
            <a:extLst>
              <a:ext uri="{FF2B5EF4-FFF2-40B4-BE49-F238E27FC236}">
                <a16:creationId xmlns:a16="http://schemas.microsoft.com/office/drawing/2014/main" xmlns="" id="{1EA4E309-04BC-D4E4-EA35-C77721D0DDAA}"/>
              </a:ext>
            </a:extLst>
          </p:cNvPr>
          <p:cNvSpPr txBox="1"/>
          <p:nvPr/>
        </p:nvSpPr>
        <p:spPr>
          <a:xfrm>
            <a:off x="1525563" y="2193503"/>
            <a:ext cx="9902229" cy="132343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1. Preventive (terminate):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controls are designed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limit the possibility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an undesirable outcome being realized. The more important it is to stop an undesirable outcome, then the more important it is to implement appropriate preventive controls</a:t>
            </a:r>
          </a:p>
        </p:txBody>
      </p:sp>
      <p:sp>
        <p:nvSpPr>
          <p:cNvPr id="8" name="TextBox 7">
            <a:extLst>
              <a:ext uri="{FF2B5EF4-FFF2-40B4-BE49-F238E27FC236}">
                <a16:creationId xmlns:a16="http://schemas.microsoft.com/office/drawing/2014/main" xmlns="" id="{D184D14B-ED3D-6E9A-2372-EF56FE61760B}"/>
              </a:ext>
            </a:extLst>
          </p:cNvPr>
          <p:cNvSpPr txBox="1"/>
          <p:nvPr/>
        </p:nvSpPr>
        <p:spPr>
          <a:xfrm>
            <a:off x="1550144" y="3815099"/>
            <a:ext cx="10026891" cy="132343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Corrective (treat):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controls are designed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limit the scope for loss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reduce any undesirable outcomes that have been realized. They may also provide a route of recourse to achieve some recovery against loss or damage.</a:t>
            </a:r>
          </a:p>
        </p:txBody>
      </p:sp>
    </p:spTree>
    <p:extLst>
      <p:ext uri="{BB962C8B-B14F-4D97-AF65-F5344CB8AC3E}">
        <p14:creationId xmlns:p14="http://schemas.microsoft.com/office/powerpoint/2010/main" val="107283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Risk control techniques</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controls:</a:t>
            </a:r>
          </a:p>
        </p:txBody>
      </p:sp>
      <p:sp>
        <p:nvSpPr>
          <p:cNvPr id="7" name="TextBox 6">
            <a:extLst>
              <a:ext uri="{FF2B5EF4-FFF2-40B4-BE49-F238E27FC236}">
                <a16:creationId xmlns:a16="http://schemas.microsoft.com/office/drawing/2014/main" xmlns="" id="{BC3F2432-E74A-C9FE-CC40-FEBD5B3B4ED9}"/>
              </a:ext>
            </a:extLst>
          </p:cNvPr>
          <p:cNvSpPr txBox="1"/>
          <p:nvPr/>
        </p:nvSpPr>
        <p:spPr>
          <a:xfrm>
            <a:off x="1299171" y="2193503"/>
            <a:ext cx="9902229" cy="132343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Directive (transfer)</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controls are designed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ensure that a particular outcome is achieved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They are based on giving directions to people on how to ensure that losses do not occur. They are important, but depend on people following established safe systems of work.</a:t>
            </a:r>
          </a:p>
        </p:txBody>
      </p:sp>
      <p:sp>
        <p:nvSpPr>
          <p:cNvPr id="9" name="TextBox 8">
            <a:extLst>
              <a:ext uri="{FF2B5EF4-FFF2-40B4-BE49-F238E27FC236}">
                <a16:creationId xmlns:a16="http://schemas.microsoft.com/office/drawing/2014/main" xmlns="" id="{7FA0AD6E-E5A4-DCAA-57BB-2755AA842598}"/>
              </a:ext>
            </a:extLst>
          </p:cNvPr>
          <p:cNvSpPr txBox="1"/>
          <p:nvPr/>
        </p:nvSpPr>
        <p:spPr>
          <a:xfrm>
            <a:off x="1364043" y="3806813"/>
            <a:ext cx="9777509" cy="132343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4 Detective (tolerate)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These controls are designed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identify occasions when undesirable outcomes have been realized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Their effect is, by definition,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‘after the event’</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so they are only appropriate when it is possible to accept that the loss or damage has occurred.</a:t>
            </a:r>
          </a:p>
        </p:txBody>
      </p:sp>
    </p:spTree>
    <p:extLst>
      <p:ext uri="{BB962C8B-B14F-4D97-AF65-F5344CB8AC3E}">
        <p14:creationId xmlns:p14="http://schemas.microsoft.com/office/powerpoint/2010/main" val="235589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Risk control techniques</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controls:</a:t>
            </a:r>
          </a:p>
        </p:txBody>
      </p:sp>
      <p:pic>
        <p:nvPicPr>
          <p:cNvPr id="6" name="Picture 5">
            <a:extLst>
              <a:ext uri="{FF2B5EF4-FFF2-40B4-BE49-F238E27FC236}">
                <a16:creationId xmlns:a16="http://schemas.microsoft.com/office/drawing/2014/main" xmlns="" id="{7C206DF5-E1EB-9598-D954-A63051D64F70}"/>
              </a:ext>
            </a:extLst>
          </p:cNvPr>
          <p:cNvPicPr>
            <a:picLocks noChangeAspect="1"/>
          </p:cNvPicPr>
          <p:nvPr/>
        </p:nvPicPr>
        <p:blipFill>
          <a:blip r:embed="rId8"/>
          <a:stretch>
            <a:fillRect/>
          </a:stretch>
        </p:blipFill>
        <p:spPr>
          <a:xfrm>
            <a:off x="2743200" y="2091258"/>
            <a:ext cx="8797060" cy="3558309"/>
          </a:xfrm>
          <a:prstGeom prst="rect">
            <a:avLst/>
          </a:prstGeom>
        </p:spPr>
      </p:pic>
    </p:spTree>
    <p:extLst>
      <p:ext uri="{BB962C8B-B14F-4D97-AF65-F5344CB8AC3E}">
        <p14:creationId xmlns:p14="http://schemas.microsoft.com/office/powerpoint/2010/main" val="368224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Risk control techniques</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controls:</a:t>
            </a:r>
          </a:p>
        </p:txBody>
      </p:sp>
      <p:sp>
        <p:nvSpPr>
          <p:cNvPr id="7" name="TextBox 6">
            <a:extLst>
              <a:ext uri="{FF2B5EF4-FFF2-40B4-BE49-F238E27FC236}">
                <a16:creationId xmlns:a16="http://schemas.microsoft.com/office/drawing/2014/main" xmlns="" id="{67D537E6-AFDB-F738-1EFA-3F58DEDFB6B0}"/>
              </a:ext>
            </a:extLst>
          </p:cNvPr>
          <p:cNvSpPr txBox="1"/>
          <p:nvPr/>
        </p:nvSpPr>
        <p:spPr>
          <a:xfrm>
            <a:off x="1364043" y="2193503"/>
            <a:ext cx="10087851" cy="335476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Financial controls for charities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reason for having financial controls is to reduce the risk of error and fraud. Errors are likely to result in a loss of money, because donors are more likely to give money to charities that they can trust.</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1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Once you have established your financial controls, they should be discussed and approved by the trustees. You need to ensure that you have the support of all trustees before implementing any new controls.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1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Then, implement the financial controls noting who is responsible for each control. By making someone accountable for a financial control, it is more likely to be effective.</a:t>
            </a:r>
          </a:p>
        </p:txBody>
      </p:sp>
    </p:spTree>
    <p:extLst>
      <p:ext uri="{BB962C8B-B14F-4D97-AF65-F5344CB8AC3E}">
        <p14:creationId xmlns:p14="http://schemas.microsoft.com/office/powerpoint/2010/main" val="901043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dirty="0">
                <a:solidFill>
                  <a:prstClr val="white"/>
                </a:solidFill>
                <a:latin typeface="Times New Roman" panose="02020603050405020304" pitchFamily="18" charset="0"/>
                <a:cs typeface="Times New Roman" panose="02020603050405020304" pitchFamily="18" charset="0"/>
              </a:rPr>
              <a:t>Risk control techniques</a:t>
            </a:r>
            <a:endParaRPr lang="en-US" sz="40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xmlns="" id="{72CE3618-67DB-3B8E-0EC7-BF1074CD520E}"/>
              </a:ext>
            </a:extLst>
          </p:cNvPr>
          <p:cNvSpPr txBox="1"/>
          <p:nvPr/>
        </p:nvSpPr>
        <p:spPr>
          <a:xfrm>
            <a:off x="1525563" y="1656453"/>
            <a:ext cx="8397582"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controls:</a:t>
            </a:r>
          </a:p>
        </p:txBody>
      </p:sp>
      <p:sp>
        <p:nvSpPr>
          <p:cNvPr id="6" name="TextBox 5">
            <a:extLst>
              <a:ext uri="{FF2B5EF4-FFF2-40B4-BE49-F238E27FC236}">
                <a16:creationId xmlns:a16="http://schemas.microsoft.com/office/drawing/2014/main" xmlns="" id="{024CD010-9883-2535-9F04-B477F42AE802}"/>
              </a:ext>
            </a:extLst>
          </p:cNvPr>
          <p:cNvSpPr txBox="1"/>
          <p:nvPr/>
        </p:nvSpPr>
        <p:spPr>
          <a:xfrm>
            <a:off x="1401430" y="2193503"/>
            <a:ext cx="10104769" cy="347787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Financial controls for charities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Controls are only good if they are relevant; therefore, you need to ensure that you routinely review your controls to see if they are still effective.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As things change, you need to think about making changes to your controls as your organization evolves.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can be hard to make changes to existing controls, but assessing why the controls are no longer valid and how new controls can help the organization will help you in putting the changes into place.</a:t>
            </a:r>
          </a:p>
        </p:txBody>
      </p:sp>
    </p:spTree>
    <p:extLst>
      <p:ext uri="{BB962C8B-B14F-4D97-AF65-F5344CB8AC3E}">
        <p14:creationId xmlns:p14="http://schemas.microsoft.com/office/powerpoint/2010/main" val="4201845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xmlns="" id="{2BC869EB-5623-4AA1-9123-4AF9DF916049}"/>
              </a:ext>
            </a:extLst>
          </p:cNvPr>
          <p:cNvSpPr/>
          <p:nvPr/>
        </p:nvSpPr>
        <p:spPr>
          <a:xfrm>
            <a:off x="1423125" y="1685495"/>
            <a:ext cx="9345750"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6</a:t>
            </a:r>
          </a:p>
        </p:txBody>
      </p:sp>
      <p:pic>
        <p:nvPicPr>
          <p:cNvPr id="49"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xmlns=""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xmlns=""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9175057" y="248508"/>
            <a:ext cx="2649477" cy="1166001"/>
          </a:xfrm>
          <a:prstGeom prst="rect">
            <a:avLst/>
          </a:prstGeom>
        </p:spPr>
      </p:pic>
      <p:graphicFrame>
        <p:nvGraphicFramePr>
          <p:cNvPr id="11" name="Table 11"/>
          <p:cNvGraphicFramePr>
            <a:graphicFrameLocks noGrp="1"/>
          </p:cNvGraphicFramePr>
          <p:nvPr/>
        </p:nvGraphicFramePr>
        <p:xfrm>
          <a:off x="1549779" y="1768018"/>
          <a:ext cx="9219096" cy="7558836"/>
        </p:xfrm>
        <a:graphic>
          <a:graphicData uri="http://schemas.openxmlformats.org/drawingml/2006/table">
            <a:tbl>
              <a:tblPr firstRow="1" bandRow="1">
                <a:tableStyleId>{5C22544A-7EE6-4342-B048-85BDC9FD1C3A}</a:tableStyleId>
              </a:tblPr>
              <a:tblGrid>
                <a:gridCol w="8626608">
                  <a:extLst>
                    <a:ext uri="{9D8B030D-6E8A-4147-A177-3AD203B41FA5}">
                      <a16:colId xmlns:a16="http://schemas.microsoft.com/office/drawing/2014/main" xmlns="" val="20000"/>
                    </a:ext>
                  </a:extLst>
                </a:gridCol>
                <a:gridCol w="592488">
                  <a:extLst>
                    <a:ext uri="{9D8B030D-6E8A-4147-A177-3AD203B41FA5}">
                      <a16:colId xmlns:a16="http://schemas.microsoft.com/office/drawing/2014/main" xmlns="" val="20001"/>
                    </a:ext>
                  </a:extLst>
                </a:gridCol>
              </a:tblGrid>
              <a:tr h="4998516">
                <a:tc>
                  <a:txBody>
                    <a:bodyPr/>
                    <a:lstStyle/>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mn-lt"/>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Verdana"/>
                        <a:ea typeface="+mn-ea"/>
                        <a:cs typeface="+mn-cs"/>
                      </a:endParaRPr>
                    </a:p>
                    <a:p>
                      <a:pPr marL="457200" marR="0" lvl="1" indent="0" algn="l" defTabSz="914400" rtl="0" eaLnBrk="1" fontAlgn="base" latinLnBrk="0" hangingPunct="1">
                        <a:lnSpc>
                          <a:spcPct val="150000"/>
                        </a:lnSpc>
                        <a:spcBef>
                          <a:spcPct val="2000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Verdana"/>
                        <a:ea typeface="+mn-ea"/>
                        <a:cs typeface="+mn-cs"/>
                      </a:endParaRPr>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0"/>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1"/>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2"/>
                  </a:ext>
                </a:extLst>
              </a:tr>
              <a:tr h="621304">
                <a:tc>
                  <a:txBody>
                    <a:bodyPr/>
                    <a:lstStyle/>
                    <a:p>
                      <a:pPr>
                        <a:lnSpc>
                          <a:spcPct val="150000"/>
                        </a:lnSpc>
                      </a:pPr>
                      <a:endParaRPr lang="ar-JO" sz="2400" dirty="0"/>
                    </a:p>
                  </a:txBody>
                  <a:tcPr>
                    <a:noFill/>
                  </a:tcPr>
                </a:tc>
                <a:tc>
                  <a:txBody>
                    <a:bodyPr/>
                    <a:lstStyle/>
                    <a:p>
                      <a:pPr>
                        <a:lnSpc>
                          <a:spcPct val="150000"/>
                        </a:lnSpc>
                      </a:pPr>
                      <a:endParaRPr lang="ar-JO" sz="2400"/>
                    </a:p>
                  </a:txBody>
                  <a:tcPr>
                    <a:noFill/>
                  </a:tcPr>
                </a:tc>
                <a:extLst>
                  <a:ext uri="{0D108BD9-81ED-4DB2-BD59-A6C34878D82A}">
                    <a16:rowId xmlns:a16="http://schemas.microsoft.com/office/drawing/2014/main" xmlns="" val="10003"/>
                  </a:ext>
                </a:extLst>
              </a:tr>
              <a:tr h="621304">
                <a:tc>
                  <a:txBody>
                    <a:bodyPr/>
                    <a:lstStyle/>
                    <a:p>
                      <a:pPr>
                        <a:lnSpc>
                          <a:spcPct val="150000"/>
                        </a:lnSpc>
                      </a:pPr>
                      <a:endParaRPr lang="ar-JO" sz="2400" dirty="0"/>
                    </a:p>
                  </a:txBody>
                  <a:tcPr>
                    <a:noFill/>
                  </a:tcPr>
                </a:tc>
                <a:tc>
                  <a:txBody>
                    <a:bodyPr/>
                    <a:lstStyle/>
                    <a:p>
                      <a:pPr>
                        <a:lnSpc>
                          <a:spcPct val="150000"/>
                        </a:lnSpc>
                      </a:pPr>
                      <a:endParaRPr lang="ar-JO" sz="2400" dirty="0"/>
                    </a:p>
                  </a:txBody>
                  <a:tcPr>
                    <a:no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37313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742</TotalTime>
  <Words>3180</Words>
  <Application>Microsoft Office PowerPoint</Application>
  <PresentationFormat>Custom</PresentationFormat>
  <Paragraphs>318</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aum</cp:lastModifiedBy>
  <cp:revision>48</cp:revision>
  <dcterms:created xsi:type="dcterms:W3CDTF">2006-08-16T00:00:00Z</dcterms:created>
  <dcterms:modified xsi:type="dcterms:W3CDTF">2023-07-18T11:45:56Z</dcterms:modified>
</cp:coreProperties>
</file>