
<file path=[Content_Types].xml><?xml version="1.0" encoding="utf-8"?>
<Types xmlns="http://schemas.openxmlformats.org/package/2006/content-types">
  <Default Extension="png" ContentType="image/png"/>
  <Default Extension="svg" ContentType="image/svg+xml"/>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4"/>
  </p:sldMasterIdLst>
  <p:notesMasterIdLst>
    <p:notesMasterId r:id="rId52"/>
  </p:notesMasterIdLst>
  <p:sldIdLst>
    <p:sldId id="543" r:id="rId5"/>
    <p:sldId id="549" r:id="rId6"/>
    <p:sldId id="555" r:id="rId7"/>
    <p:sldId id="556" r:id="rId8"/>
    <p:sldId id="557" r:id="rId9"/>
    <p:sldId id="558" r:id="rId10"/>
    <p:sldId id="559" r:id="rId11"/>
    <p:sldId id="560" r:id="rId12"/>
    <p:sldId id="561" r:id="rId13"/>
    <p:sldId id="562" r:id="rId14"/>
    <p:sldId id="563" r:id="rId15"/>
    <p:sldId id="564" r:id="rId16"/>
    <p:sldId id="565" r:id="rId17"/>
    <p:sldId id="566" r:id="rId18"/>
    <p:sldId id="567" r:id="rId19"/>
    <p:sldId id="568" r:id="rId20"/>
    <p:sldId id="569" r:id="rId21"/>
    <p:sldId id="570" r:id="rId22"/>
    <p:sldId id="571" r:id="rId23"/>
    <p:sldId id="572" r:id="rId24"/>
    <p:sldId id="573" r:id="rId25"/>
    <p:sldId id="574" r:id="rId26"/>
    <p:sldId id="575" r:id="rId27"/>
    <p:sldId id="576" r:id="rId28"/>
    <p:sldId id="577" r:id="rId29"/>
    <p:sldId id="578" r:id="rId30"/>
    <p:sldId id="579" r:id="rId31"/>
    <p:sldId id="580" r:id="rId32"/>
    <p:sldId id="581" r:id="rId33"/>
    <p:sldId id="599" r:id="rId34"/>
    <p:sldId id="583" r:id="rId35"/>
    <p:sldId id="584" r:id="rId36"/>
    <p:sldId id="600" r:id="rId37"/>
    <p:sldId id="586" r:id="rId38"/>
    <p:sldId id="587" r:id="rId39"/>
    <p:sldId id="588" r:id="rId40"/>
    <p:sldId id="589" r:id="rId41"/>
    <p:sldId id="590" r:id="rId42"/>
    <p:sldId id="591" r:id="rId43"/>
    <p:sldId id="592" r:id="rId44"/>
    <p:sldId id="593" r:id="rId45"/>
    <p:sldId id="594" r:id="rId46"/>
    <p:sldId id="595" r:id="rId47"/>
    <p:sldId id="596" r:id="rId48"/>
    <p:sldId id="597" r:id="rId49"/>
    <p:sldId id="598" r:id="rId50"/>
    <p:sldId id="349" r:id="rId51"/>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543"/>
            <p14:sldId id="549"/>
            <p14:sldId id="555"/>
            <p14:sldId id="556"/>
            <p14:sldId id="557"/>
            <p14:sldId id="558"/>
            <p14:sldId id="559"/>
            <p14:sldId id="560"/>
            <p14:sldId id="561"/>
            <p14:sldId id="562"/>
            <p14:sldId id="563"/>
            <p14:sldId id="564"/>
            <p14:sldId id="565"/>
            <p14:sldId id="566"/>
            <p14:sldId id="567"/>
            <p14:sldId id="568"/>
            <p14:sldId id="569"/>
            <p14:sldId id="570"/>
            <p14:sldId id="571"/>
            <p14:sldId id="572"/>
            <p14:sldId id="573"/>
            <p14:sldId id="574"/>
            <p14:sldId id="575"/>
            <p14:sldId id="576"/>
            <p14:sldId id="577"/>
            <p14:sldId id="578"/>
            <p14:sldId id="579"/>
            <p14:sldId id="580"/>
            <p14:sldId id="581"/>
            <p14:sldId id="599"/>
            <p14:sldId id="583"/>
            <p14:sldId id="584"/>
            <p14:sldId id="600"/>
            <p14:sldId id="586"/>
            <p14:sldId id="587"/>
            <p14:sldId id="588"/>
            <p14:sldId id="589"/>
            <p14:sldId id="590"/>
            <p14:sldId id="591"/>
            <p14:sldId id="592"/>
            <p14:sldId id="593"/>
            <p14:sldId id="594"/>
            <p14:sldId id="595"/>
            <p14:sldId id="596"/>
            <p14:sldId id="597"/>
            <p14:sldId id="598"/>
            <p14:sldId id="349"/>
          </p14:sldIdLst>
        </p14:section>
        <p14:section name="Untitled Section" id="{2F6AD2C2-46A9-4BC4-94FF-3A698A8E8EFB}">
          <p14:sldIdLst/>
        </p14:section>
      </p14:sectionLst>
    </p:ext>
    <p:ext uri="{EFAFB233-063F-42B5-8137-9DF3F51BA10A}">
      <p15:sldGuideLst xmlns:p15="http://schemas.microsoft.com/office/powerpoint/2012/main" xmlns="">
        <p15:guide id="1" orient="horz" pos="2160">
          <p15:clr>
            <a:srgbClr val="A4A3A4"/>
          </p15:clr>
        </p15:guide>
        <p15:guide id="2" pos="384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AC748"/>
    <a:srgbClr val="FFFFFF"/>
    <a:srgbClr val="2D3956"/>
    <a:srgbClr val="000000"/>
    <a:srgbClr val="669BBC"/>
    <a:srgbClr val="8E5A6D"/>
    <a:srgbClr val="852F4A"/>
    <a:srgbClr val="4472C4"/>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xmlns=""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9622"/>
    <p:restoredTop sz="93864" autoAdjust="0"/>
  </p:normalViewPr>
  <p:slideViewPr>
    <p:cSldViewPr snapToGrid="0">
      <p:cViewPr>
        <p:scale>
          <a:sx n="70" d="100"/>
          <a:sy n="70" d="100"/>
        </p:scale>
        <p:origin x="-876" y="-72"/>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9" Type="http://schemas.openxmlformats.org/officeDocument/2006/relationships/slide" Target="slides/slide35.xml"/><Relationship Id="rId21" Type="http://schemas.openxmlformats.org/officeDocument/2006/relationships/slide" Target="slides/slide17.xml"/><Relationship Id="rId34" Type="http://schemas.openxmlformats.org/officeDocument/2006/relationships/slide" Target="slides/slide30.xml"/><Relationship Id="rId42" Type="http://schemas.openxmlformats.org/officeDocument/2006/relationships/slide" Target="slides/slide38.xml"/><Relationship Id="rId47" Type="http://schemas.openxmlformats.org/officeDocument/2006/relationships/slide" Target="slides/slide43.xml"/><Relationship Id="rId50" Type="http://schemas.openxmlformats.org/officeDocument/2006/relationships/slide" Target="slides/slide46.xml"/><Relationship Id="rId55" Type="http://schemas.openxmlformats.org/officeDocument/2006/relationships/theme" Target="theme/theme1.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slide" Target="slides/slide34.xml"/><Relationship Id="rId46" Type="http://schemas.openxmlformats.org/officeDocument/2006/relationships/slide" Target="slides/slide42.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slide" Target="slides/slide16.xml"/><Relationship Id="rId29" Type="http://schemas.openxmlformats.org/officeDocument/2006/relationships/slide" Target="slides/slide25.xml"/><Relationship Id="rId41" Type="http://schemas.openxmlformats.org/officeDocument/2006/relationships/slide" Target="slides/slide37.xml"/><Relationship Id="rId54" Type="http://schemas.openxmlformats.org/officeDocument/2006/relationships/viewProps" Target="viewProps.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slide" Target="slides/slide33.xml"/><Relationship Id="rId40" Type="http://schemas.openxmlformats.org/officeDocument/2006/relationships/slide" Target="slides/slide36.xml"/><Relationship Id="rId45" Type="http://schemas.openxmlformats.org/officeDocument/2006/relationships/slide" Target="slides/slide41.xml"/><Relationship Id="rId53" Type="http://schemas.openxmlformats.org/officeDocument/2006/relationships/presProps" Target="presProps.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49" Type="http://schemas.openxmlformats.org/officeDocument/2006/relationships/slide" Target="slides/slide45.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slide" Target="slides/slide27.xml"/><Relationship Id="rId44" Type="http://schemas.openxmlformats.org/officeDocument/2006/relationships/slide" Target="slides/slide40.xml"/><Relationship Id="rId52" Type="http://schemas.openxmlformats.org/officeDocument/2006/relationships/notesMaster" Target="notesMasters/notesMaster1.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openxmlformats.org/officeDocument/2006/relationships/slide" Target="slides/slide39.xml"/><Relationship Id="rId48" Type="http://schemas.openxmlformats.org/officeDocument/2006/relationships/slide" Target="slides/slide44.xml"/><Relationship Id="rId56" Type="http://schemas.openxmlformats.org/officeDocument/2006/relationships/tableStyles" Target="tableStyles.xml"/><Relationship Id="rId8" Type="http://schemas.openxmlformats.org/officeDocument/2006/relationships/slide" Target="slides/slide4.xml"/><Relationship Id="rId51" Type="http://schemas.openxmlformats.org/officeDocument/2006/relationships/slide" Target="slides/slide47.xml"/><Relationship Id="rId3" Type="http://schemas.openxmlformats.org/officeDocument/2006/relationships/customXml" Target="../customXml/item3.xml"/></Relationships>
</file>

<file path=ppt/diagrams/_rels/data2.xml.rels><?xml version="1.0" encoding="UTF-8" standalone="yes"?>
<Relationships xmlns="http://schemas.openxmlformats.org/package/2006/relationships"><Relationship Id="rId8" Type="http://schemas.openxmlformats.org/officeDocument/2006/relationships/image" Target="../media/image17.svg"/><Relationship Id="rId3" Type="http://schemas.openxmlformats.org/officeDocument/2006/relationships/image" Target="../media/image11.png"/><Relationship Id="rId7" Type="http://schemas.openxmlformats.org/officeDocument/2006/relationships/image" Target="../media/image13.png"/><Relationship Id="rId2" Type="http://schemas.openxmlformats.org/officeDocument/2006/relationships/image" Target="../media/image11.svg"/><Relationship Id="rId1" Type="http://schemas.openxmlformats.org/officeDocument/2006/relationships/image" Target="../media/image10.png"/><Relationship Id="rId6" Type="http://schemas.openxmlformats.org/officeDocument/2006/relationships/image" Target="../media/image15.svg"/><Relationship Id="rId5" Type="http://schemas.openxmlformats.org/officeDocument/2006/relationships/image" Target="../media/image12.png"/><Relationship Id="rId10" Type="http://schemas.openxmlformats.org/officeDocument/2006/relationships/image" Target="../media/image19.svg"/><Relationship Id="rId4" Type="http://schemas.openxmlformats.org/officeDocument/2006/relationships/image" Target="../media/image13.svg"/><Relationship Id="rId9" Type="http://schemas.openxmlformats.org/officeDocument/2006/relationships/image" Target="../media/image14.png"/></Relationships>
</file>

<file path=ppt/diagrams/_rels/drawing2.xml.rels><?xml version="1.0" encoding="UTF-8" standalone="yes"?>
<Relationships xmlns="http://schemas.openxmlformats.org/package/2006/relationships"><Relationship Id="rId8" Type="http://schemas.openxmlformats.org/officeDocument/2006/relationships/image" Target="../media/image17.svg"/><Relationship Id="rId3" Type="http://schemas.openxmlformats.org/officeDocument/2006/relationships/image" Target="../media/image11.png"/><Relationship Id="rId7" Type="http://schemas.openxmlformats.org/officeDocument/2006/relationships/image" Target="../media/image13.png"/><Relationship Id="rId2" Type="http://schemas.openxmlformats.org/officeDocument/2006/relationships/image" Target="../media/image11.svg"/><Relationship Id="rId1" Type="http://schemas.openxmlformats.org/officeDocument/2006/relationships/image" Target="../media/image10.png"/><Relationship Id="rId6" Type="http://schemas.openxmlformats.org/officeDocument/2006/relationships/image" Target="../media/image15.svg"/><Relationship Id="rId5" Type="http://schemas.openxmlformats.org/officeDocument/2006/relationships/image" Target="../media/image12.png"/><Relationship Id="rId10" Type="http://schemas.openxmlformats.org/officeDocument/2006/relationships/image" Target="../media/image19.svg"/><Relationship Id="rId4" Type="http://schemas.openxmlformats.org/officeDocument/2006/relationships/image" Target="../media/image13.svg"/><Relationship Id="rId9" Type="http://schemas.openxmlformats.org/officeDocument/2006/relationships/image" Target="../media/image14.png"/></Relationships>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18/5/colors/Iconchunking_neutralbg_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a:alpha val="0"/>
      </a:schemeClr>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bg1">
        <a:lumMod val="95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4D0F7F36-B18A-4893-80CB-C5DA1C692E45}" type="doc">
      <dgm:prSet loTypeId="urn:microsoft.com/office/officeart/2016/7/layout/BasicLinearProcessNumbered" loCatId="process" qsTypeId="urn:microsoft.com/office/officeart/2005/8/quickstyle/simple1" qsCatId="simple" csTypeId="urn:microsoft.com/office/officeart/2005/8/colors/accent1_2" csCatId="accent1" phldr="1"/>
      <dgm:spPr/>
      <dgm:t>
        <a:bodyPr/>
        <a:lstStyle/>
        <a:p>
          <a:endParaRPr lang="en-US"/>
        </a:p>
      </dgm:t>
    </dgm:pt>
    <dgm:pt modelId="{DA675FDC-F7D7-4A51-9C47-FD9CCCAB512F}">
      <dgm:prSet custT="1"/>
      <dgm:spPr/>
      <dgm:t>
        <a:bodyPr/>
        <a:lstStyle/>
        <a:p>
          <a:pPr algn="l"/>
          <a:r>
            <a:rPr lang="en-US" altLang="ar-JO" sz="1600" dirty="0" smtClean="0"/>
            <a:t>Explain the challenges involved in the entrepreneur’s role as leader and what it takes to be a successful leader.</a:t>
          </a:r>
        </a:p>
        <a:p>
          <a:pPr algn="justLow" rtl="1"/>
          <a:r>
            <a:rPr lang="ar-EG" altLang="ar-JO" sz="1600" dirty="0" smtClean="0"/>
            <a:t>شرح التحديات التي ينطوي عليها دور رائد الأعمال كقائد وما يتطلبه الأمر ليكون قائدًا ناجحًا.</a:t>
          </a:r>
        </a:p>
      </dgm:t>
    </dgm:pt>
    <dgm:pt modelId="{78389A05-8CBE-4576-BFD1-4E13989DAB82}" type="parTrans" cxnId="{07911A54-F251-4A7A-826A-266808DCDE4A}">
      <dgm:prSet/>
      <dgm:spPr/>
      <dgm:t>
        <a:bodyPr/>
        <a:lstStyle/>
        <a:p>
          <a:endParaRPr lang="en-US"/>
        </a:p>
      </dgm:t>
    </dgm:pt>
    <dgm:pt modelId="{65CB1FED-A658-401D-8B8F-8AA7F15E30D1}" type="sibTrans" cxnId="{07911A54-F251-4A7A-826A-266808DCDE4A}">
      <dgm:prSet phldrT="1" phldr="0"/>
      <dgm:spPr/>
      <dgm:t>
        <a:bodyPr/>
        <a:lstStyle/>
        <a:p>
          <a:r>
            <a:rPr lang="en-US"/>
            <a:t>1</a:t>
          </a:r>
        </a:p>
      </dgm:t>
    </dgm:pt>
    <dgm:pt modelId="{30C03686-5CD4-4341-AB7F-235602341EC6}">
      <dgm:prSet custT="1"/>
      <dgm:spPr/>
      <dgm:t>
        <a:bodyPr/>
        <a:lstStyle/>
        <a:p>
          <a:pPr algn="l" rtl="0"/>
          <a:r>
            <a:rPr lang="en-US" altLang="ar-JO" sz="1600" dirty="0" smtClean="0"/>
            <a:t>Describe the importance of hiring the right employees and how to avoid making hiring mistakes.</a:t>
          </a:r>
        </a:p>
        <a:p>
          <a:pPr algn="justLow" rtl="1"/>
          <a:r>
            <a:rPr lang="ar-EG" altLang="ar-JO" sz="1600" dirty="0" smtClean="0"/>
            <a:t>وصف أهمية توظيف الموظفين المناسبين وكيفية تجنب الأخطاء في التوظيف.</a:t>
          </a:r>
        </a:p>
      </dgm:t>
    </dgm:pt>
    <dgm:pt modelId="{75A09E2D-BBF6-3A4B-95E1-8B7B2AF3D46C}" type="parTrans" cxnId="{6F7489CA-F9EE-4442-9619-75CB3584A8E3}">
      <dgm:prSet/>
      <dgm:spPr/>
      <dgm:t>
        <a:bodyPr/>
        <a:lstStyle/>
        <a:p>
          <a:endParaRPr lang="en-US"/>
        </a:p>
      </dgm:t>
    </dgm:pt>
    <dgm:pt modelId="{7988F77E-CD14-7E4C-970D-6DA6E3F9A355}" type="sibTrans" cxnId="{6F7489CA-F9EE-4442-9619-75CB3584A8E3}">
      <dgm:prSet phldrT="2" phldr="0"/>
      <dgm:spPr/>
      <dgm:t>
        <a:bodyPr/>
        <a:lstStyle/>
        <a:p>
          <a:r>
            <a:rPr lang="en-US"/>
            <a:t>2</a:t>
          </a:r>
        </a:p>
      </dgm:t>
    </dgm:pt>
    <dgm:pt modelId="{9DF1EA0A-CBCD-624D-9171-1E74A9D1D150}">
      <dgm:prSet custT="1"/>
      <dgm:spPr/>
      <dgm:t>
        <a:bodyPr/>
        <a:lstStyle/>
        <a:p>
          <a:pPr algn="l" rtl="0"/>
          <a:r>
            <a:rPr lang="en-US" sz="1800" b="0" dirty="0" smtClean="0"/>
            <a:t>Explain how to create a company culture that encourages employee retention.</a:t>
          </a:r>
        </a:p>
        <a:p>
          <a:pPr algn="justLow" rtl="1"/>
          <a:r>
            <a:rPr lang="ar-EG" sz="1800" b="0" dirty="0" smtClean="0"/>
            <a:t>شرح كيفية إنشاء ثقافة الشركة التي تشجع على الاحتفاظ بالموظفين.</a:t>
          </a:r>
        </a:p>
      </dgm:t>
    </dgm:pt>
    <dgm:pt modelId="{78D2FBC8-A507-A644-9889-F88EF0E051D7}" type="parTrans" cxnId="{001D95B2-425E-D740-8C4E-FF0E8636E453}">
      <dgm:prSet/>
      <dgm:spPr/>
      <dgm:t>
        <a:bodyPr/>
        <a:lstStyle/>
        <a:p>
          <a:endParaRPr lang="en-US"/>
        </a:p>
      </dgm:t>
    </dgm:pt>
    <dgm:pt modelId="{B53652D0-D31C-DE4C-ABA7-63016467FC8D}" type="sibTrans" cxnId="{001D95B2-425E-D740-8C4E-FF0E8636E453}">
      <dgm:prSet phldrT="3" phldr="0"/>
      <dgm:spPr/>
      <dgm:t>
        <a:bodyPr/>
        <a:lstStyle/>
        <a:p>
          <a:r>
            <a:rPr lang="en-US"/>
            <a:t>3</a:t>
          </a:r>
        </a:p>
      </dgm:t>
    </dgm:pt>
    <dgm:pt modelId="{D75C3D26-4FB6-FB44-B055-4390444A81D5}">
      <dgm:prSet custT="1"/>
      <dgm:spPr/>
      <dgm:t>
        <a:bodyPr/>
        <a:lstStyle/>
        <a:p>
          <a:pPr algn="l"/>
          <a:r>
            <a:rPr lang="en-US" sz="1800" dirty="0" smtClean="0"/>
            <a:t>Explain how to reward employees and encourage retention. </a:t>
          </a:r>
        </a:p>
        <a:p>
          <a:pPr algn="justLow" rtl="1"/>
          <a:r>
            <a:rPr lang="ar-EG" sz="1800" dirty="0" smtClean="0"/>
            <a:t>اشرح كيفية مكافأة الموظفين وتشجيع الاحتفاظ بهم.</a:t>
          </a:r>
        </a:p>
      </dgm:t>
    </dgm:pt>
    <dgm:pt modelId="{269E46FF-A86D-E44B-87B1-24B47ABD824F}" type="parTrans" cxnId="{5D6169BC-A6A3-304F-A0D3-4246A03D8F2C}">
      <dgm:prSet/>
      <dgm:spPr/>
      <dgm:t>
        <a:bodyPr/>
        <a:lstStyle/>
        <a:p>
          <a:endParaRPr lang="en-US"/>
        </a:p>
      </dgm:t>
    </dgm:pt>
    <dgm:pt modelId="{97E15B54-247A-A142-97A4-34AE249548D5}" type="sibTrans" cxnId="{5D6169BC-A6A3-304F-A0D3-4246A03D8F2C}">
      <dgm:prSet phldrT="4" phldr="0"/>
      <dgm:spPr/>
      <dgm:t>
        <a:bodyPr/>
        <a:lstStyle/>
        <a:p>
          <a:r>
            <a:rPr lang="en-US"/>
            <a:t>4</a:t>
          </a:r>
        </a:p>
      </dgm:t>
    </dgm:pt>
    <dgm:pt modelId="{165E1ADF-ECB7-D84D-B176-674A062F5620}" type="pres">
      <dgm:prSet presAssocID="{4D0F7F36-B18A-4893-80CB-C5DA1C692E45}" presName="Name0" presStyleCnt="0">
        <dgm:presLayoutVars>
          <dgm:animLvl val="lvl"/>
          <dgm:resizeHandles val="exact"/>
        </dgm:presLayoutVars>
      </dgm:prSet>
      <dgm:spPr/>
      <dgm:t>
        <a:bodyPr/>
        <a:lstStyle/>
        <a:p>
          <a:pPr rtl="1"/>
          <a:endParaRPr lang="ar-EG"/>
        </a:p>
      </dgm:t>
    </dgm:pt>
    <dgm:pt modelId="{03771D70-288C-7941-B468-7F78B6F6028C}" type="pres">
      <dgm:prSet presAssocID="{DA675FDC-F7D7-4A51-9C47-FD9CCCAB512F}" presName="compositeNode" presStyleCnt="0">
        <dgm:presLayoutVars>
          <dgm:bulletEnabled val="1"/>
        </dgm:presLayoutVars>
      </dgm:prSet>
      <dgm:spPr/>
    </dgm:pt>
    <dgm:pt modelId="{38DB463E-CDCA-9F42-874A-116356B9E14A}" type="pres">
      <dgm:prSet presAssocID="{DA675FDC-F7D7-4A51-9C47-FD9CCCAB512F}" presName="bgRect" presStyleLbl="bgAccFollowNode1" presStyleIdx="0" presStyleCnt="4"/>
      <dgm:spPr/>
      <dgm:t>
        <a:bodyPr/>
        <a:lstStyle/>
        <a:p>
          <a:pPr rtl="1"/>
          <a:endParaRPr lang="ar-EG"/>
        </a:p>
      </dgm:t>
    </dgm:pt>
    <dgm:pt modelId="{9375364D-3525-7A4A-AF47-DE85CB4751A5}" type="pres">
      <dgm:prSet presAssocID="{65CB1FED-A658-401D-8B8F-8AA7F15E30D1}" presName="sibTransNodeCircle" presStyleLbl="alignNode1" presStyleIdx="0" presStyleCnt="8">
        <dgm:presLayoutVars>
          <dgm:chMax val="0"/>
          <dgm:bulletEnabled/>
        </dgm:presLayoutVars>
      </dgm:prSet>
      <dgm:spPr/>
      <dgm:t>
        <a:bodyPr/>
        <a:lstStyle/>
        <a:p>
          <a:pPr rtl="1"/>
          <a:endParaRPr lang="ar-EG"/>
        </a:p>
      </dgm:t>
    </dgm:pt>
    <dgm:pt modelId="{7A97EFE9-4922-9040-B03A-666DE024012F}" type="pres">
      <dgm:prSet presAssocID="{DA675FDC-F7D7-4A51-9C47-FD9CCCAB512F}" presName="bottomLine" presStyleLbl="alignNode1" presStyleIdx="1" presStyleCnt="8">
        <dgm:presLayoutVars/>
      </dgm:prSet>
      <dgm:spPr/>
    </dgm:pt>
    <dgm:pt modelId="{C68D3687-2372-554D-89E1-99B46DE8A4F2}" type="pres">
      <dgm:prSet presAssocID="{DA675FDC-F7D7-4A51-9C47-FD9CCCAB512F}" presName="nodeText" presStyleLbl="bgAccFollowNode1" presStyleIdx="0" presStyleCnt="4">
        <dgm:presLayoutVars>
          <dgm:bulletEnabled val="1"/>
        </dgm:presLayoutVars>
      </dgm:prSet>
      <dgm:spPr/>
      <dgm:t>
        <a:bodyPr/>
        <a:lstStyle/>
        <a:p>
          <a:pPr rtl="1"/>
          <a:endParaRPr lang="ar-EG"/>
        </a:p>
      </dgm:t>
    </dgm:pt>
    <dgm:pt modelId="{A4C924EA-CDB8-5D42-9515-A9B310554A9C}" type="pres">
      <dgm:prSet presAssocID="{65CB1FED-A658-401D-8B8F-8AA7F15E30D1}" presName="sibTrans" presStyleCnt="0"/>
      <dgm:spPr/>
    </dgm:pt>
    <dgm:pt modelId="{3CE2E627-4C51-274B-86EA-BDA3F3108E45}" type="pres">
      <dgm:prSet presAssocID="{30C03686-5CD4-4341-AB7F-235602341EC6}" presName="compositeNode" presStyleCnt="0">
        <dgm:presLayoutVars>
          <dgm:bulletEnabled val="1"/>
        </dgm:presLayoutVars>
      </dgm:prSet>
      <dgm:spPr/>
    </dgm:pt>
    <dgm:pt modelId="{5E332C19-BF18-2E48-9238-2375B481F858}" type="pres">
      <dgm:prSet presAssocID="{30C03686-5CD4-4341-AB7F-235602341EC6}" presName="bgRect" presStyleLbl="bgAccFollowNode1" presStyleIdx="1" presStyleCnt="4"/>
      <dgm:spPr/>
      <dgm:t>
        <a:bodyPr/>
        <a:lstStyle/>
        <a:p>
          <a:pPr rtl="1"/>
          <a:endParaRPr lang="ar-EG"/>
        </a:p>
      </dgm:t>
    </dgm:pt>
    <dgm:pt modelId="{89648563-B73A-8B44-9E56-D80BB3A64777}" type="pres">
      <dgm:prSet presAssocID="{7988F77E-CD14-7E4C-970D-6DA6E3F9A355}" presName="sibTransNodeCircle" presStyleLbl="alignNode1" presStyleIdx="2" presStyleCnt="8">
        <dgm:presLayoutVars>
          <dgm:chMax val="0"/>
          <dgm:bulletEnabled/>
        </dgm:presLayoutVars>
      </dgm:prSet>
      <dgm:spPr/>
      <dgm:t>
        <a:bodyPr/>
        <a:lstStyle/>
        <a:p>
          <a:pPr rtl="1"/>
          <a:endParaRPr lang="ar-EG"/>
        </a:p>
      </dgm:t>
    </dgm:pt>
    <dgm:pt modelId="{2946BC43-0CD7-DC4B-9AE1-7835A3A65B18}" type="pres">
      <dgm:prSet presAssocID="{30C03686-5CD4-4341-AB7F-235602341EC6}" presName="bottomLine" presStyleLbl="alignNode1" presStyleIdx="3" presStyleCnt="8">
        <dgm:presLayoutVars/>
      </dgm:prSet>
      <dgm:spPr/>
    </dgm:pt>
    <dgm:pt modelId="{E52C819B-947D-C940-9869-98E2CDA30214}" type="pres">
      <dgm:prSet presAssocID="{30C03686-5CD4-4341-AB7F-235602341EC6}" presName="nodeText" presStyleLbl="bgAccFollowNode1" presStyleIdx="1" presStyleCnt="4">
        <dgm:presLayoutVars>
          <dgm:bulletEnabled val="1"/>
        </dgm:presLayoutVars>
      </dgm:prSet>
      <dgm:spPr/>
      <dgm:t>
        <a:bodyPr/>
        <a:lstStyle/>
        <a:p>
          <a:pPr rtl="1"/>
          <a:endParaRPr lang="ar-EG"/>
        </a:p>
      </dgm:t>
    </dgm:pt>
    <dgm:pt modelId="{42A5ED61-0CA3-1E49-B277-15BDD7396396}" type="pres">
      <dgm:prSet presAssocID="{7988F77E-CD14-7E4C-970D-6DA6E3F9A355}" presName="sibTrans" presStyleCnt="0"/>
      <dgm:spPr/>
    </dgm:pt>
    <dgm:pt modelId="{E47C21D9-84D1-DD4A-BAE0-EB48D365A0F7}" type="pres">
      <dgm:prSet presAssocID="{9DF1EA0A-CBCD-624D-9171-1E74A9D1D150}" presName="compositeNode" presStyleCnt="0">
        <dgm:presLayoutVars>
          <dgm:bulletEnabled val="1"/>
        </dgm:presLayoutVars>
      </dgm:prSet>
      <dgm:spPr/>
    </dgm:pt>
    <dgm:pt modelId="{CD774B7F-8481-5A4F-914B-C04BAB7C02AB}" type="pres">
      <dgm:prSet presAssocID="{9DF1EA0A-CBCD-624D-9171-1E74A9D1D150}" presName="bgRect" presStyleLbl="bgAccFollowNode1" presStyleIdx="2" presStyleCnt="4"/>
      <dgm:spPr/>
      <dgm:t>
        <a:bodyPr/>
        <a:lstStyle/>
        <a:p>
          <a:pPr rtl="1"/>
          <a:endParaRPr lang="ar-EG"/>
        </a:p>
      </dgm:t>
    </dgm:pt>
    <dgm:pt modelId="{4885487E-1B4E-E646-8256-7701441E4481}" type="pres">
      <dgm:prSet presAssocID="{B53652D0-D31C-DE4C-ABA7-63016467FC8D}" presName="sibTransNodeCircle" presStyleLbl="alignNode1" presStyleIdx="4" presStyleCnt="8">
        <dgm:presLayoutVars>
          <dgm:chMax val="0"/>
          <dgm:bulletEnabled/>
        </dgm:presLayoutVars>
      </dgm:prSet>
      <dgm:spPr/>
      <dgm:t>
        <a:bodyPr/>
        <a:lstStyle/>
        <a:p>
          <a:pPr rtl="1"/>
          <a:endParaRPr lang="ar-EG"/>
        </a:p>
      </dgm:t>
    </dgm:pt>
    <dgm:pt modelId="{FFDCBA2C-8478-4C47-BEDB-F5D771DA54C1}" type="pres">
      <dgm:prSet presAssocID="{9DF1EA0A-CBCD-624D-9171-1E74A9D1D150}" presName="bottomLine" presStyleLbl="alignNode1" presStyleIdx="5" presStyleCnt="8">
        <dgm:presLayoutVars/>
      </dgm:prSet>
      <dgm:spPr/>
    </dgm:pt>
    <dgm:pt modelId="{A9E5C87F-0621-AD46-9565-450A6AF427A6}" type="pres">
      <dgm:prSet presAssocID="{9DF1EA0A-CBCD-624D-9171-1E74A9D1D150}" presName="nodeText" presStyleLbl="bgAccFollowNode1" presStyleIdx="2" presStyleCnt="4">
        <dgm:presLayoutVars>
          <dgm:bulletEnabled val="1"/>
        </dgm:presLayoutVars>
      </dgm:prSet>
      <dgm:spPr/>
      <dgm:t>
        <a:bodyPr/>
        <a:lstStyle/>
        <a:p>
          <a:pPr rtl="1"/>
          <a:endParaRPr lang="ar-EG"/>
        </a:p>
      </dgm:t>
    </dgm:pt>
    <dgm:pt modelId="{DEBDDF2C-DE35-9746-A0AD-D86C7783BA30}" type="pres">
      <dgm:prSet presAssocID="{B53652D0-D31C-DE4C-ABA7-63016467FC8D}" presName="sibTrans" presStyleCnt="0"/>
      <dgm:spPr/>
    </dgm:pt>
    <dgm:pt modelId="{FABB6FD4-F2EB-6D47-B6EF-A01C19C588B1}" type="pres">
      <dgm:prSet presAssocID="{D75C3D26-4FB6-FB44-B055-4390444A81D5}" presName="compositeNode" presStyleCnt="0">
        <dgm:presLayoutVars>
          <dgm:bulletEnabled val="1"/>
        </dgm:presLayoutVars>
      </dgm:prSet>
      <dgm:spPr/>
    </dgm:pt>
    <dgm:pt modelId="{E9C8F0D4-8349-DF4D-B803-2A6C815760AB}" type="pres">
      <dgm:prSet presAssocID="{D75C3D26-4FB6-FB44-B055-4390444A81D5}" presName="bgRect" presStyleLbl="bgAccFollowNode1" presStyleIdx="3" presStyleCnt="4"/>
      <dgm:spPr/>
      <dgm:t>
        <a:bodyPr/>
        <a:lstStyle/>
        <a:p>
          <a:pPr rtl="1"/>
          <a:endParaRPr lang="ar-EG"/>
        </a:p>
      </dgm:t>
    </dgm:pt>
    <dgm:pt modelId="{4AD441FB-6FD8-6D47-9B4B-03D5CB64039D}" type="pres">
      <dgm:prSet presAssocID="{97E15B54-247A-A142-97A4-34AE249548D5}" presName="sibTransNodeCircle" presStyleLbl="alignNode1" presStyleIdx="6" presStyleCnt="8">
        <dgm:presLayoutVars>
          <dgm:chMax val="0"/>
          <dgm:bulletEnabled/>
        </dgm:presLayoutVars>
      </dgm:prSet>
      <dgm:spPr/>
      <dgm:t>
        <a:bodyPr/>
        <a:lstStyle/>
        <a:p>
          <a:pPr rtl="1"/>
          <a:endParaRPr lang="ar-EG"/>
        </a:p>
      </dgm:t>
    </dgm:pt>
    <dgm:pt modelId="{1FD1B7AD-515E-B44D-8938-73FFD5277152}" type="pres">
      <dgm:prSet presAssocID="{D75C3D26-4FB6-FB44-B055-4390444A81D5}" presName="bottomLine" presStyleLbl="alignNode1" presStyleIdx="7" presStyleCnt="8">
        <dgm:presLayoutVars/>
      </dgm:prSet>
      <dgm:spPr/>
    </dgm:pt>
    <dgm:pt modelId="{6002E11F-5BA3-E043-87C8-2267B6D6FBF0}" type="pres">
      <dgm:prSet presAssocID="{D75C3D26-4FB6-FB44-B055-4390444A81D5}" presName="nodeText" presStyleLbl="bgAccFollowNode1" presStyleIdx="3" presStyleCnt="4">
        <dgm:presLayoutVars>
          <dgm:bulletEnabled val="1"/>
        </dgm:presLayoutVars>
      </dgm:prSet>
      <dgm:spPr/>
      <dgm:t>
        <a:bodyPr/>
        <a:lstStyle/>
        <a:p>
          <a:pPr rtl="1"/>
          <a:endParaRPr lang="ar-EG"/>
        </a:p>
      </dgm:t>
    </dgm:pt>
  </dgm:ptLst>
  <dgm:cxnLst>
    <dgm:cxn modelId="{6E22C922-9085-476A-9EF5-B070C87A0491}" type="presOf" srcId="{30C03686-5CD4-4341-AB7F-235602341EC6}" destId="{E52C819B-947D-C940-9869-98E2CDA30214}" srcOrd="1" destOrd="0" presId="urn:microsoft.com/office/officeart/2016/7/layout/BasicLinearProcessNumbered"/>
    <dgm:cxn modelId="{B8725245-6FB9-4B0D-86D5-277801AB157D}" type="presOf" srcId="{97E15B54-247A-A142-97A4-34AE249548D5}" destId="{4AD441FB-6FD8-6D47-9B4B-03D5CB64039D}" srcOrd="0" destOrd="0" presId="urn:microsoft.com/office/officeart/2016/7/layout/BasicLinearProcessNumbered"/>
    <dgm:cxn modelId="{BB3CDDC9-DA08-429A-880E-43B4F08F805A}" type="presOf" srcId="{D75C3D26-4FB6-FB44-B055-4390444A81D5}" destId="{6002E11F-5BA3-E043-87C8-2267B6D6FBF0}" srcOrd="1" destOrd="0" presId="urn:microsoft.com/office/officeart/2016/7/layout/BasicLinearProcessNumbered"/>
    <dgm:cxn modelId="{5D6169BC-A6A3-304F-A0D3-4246A03D8F2C}" srcId="{4D0F7F36-B18A-4893-80CB-C5DA1C692E45}" destId="{D75C3D26-4FB6-FB44-B055-4390444A81D5}" srcOrd="3" destOrd="0" parTransId="{269E46FF-A86D-E44B-87B1-24B47ABD824F}" sibTransId="{97E15B54-247A-A142-97A4-34AE249548D5}"/>
    <dgm:cxn modelId="{F200F74D-1D93-4A3A-9CB7-5FF4980B9BC8}" type="presOf" srcId="{7988F77E-CD14-7E4C-970D-6DA6E3F9A355}" destId="{89648563-B73A-8B44-9E56-D80BB3A64777}" srcOrd="0" destOrd="0" presId="urn:microsoft.com/office/officeart/2016/7/layout/BasicLinearProcessNumbered"/>
    <dgm:cxn modelId="{EE3F4905-D014-4EF6-92BA-E1CE810BBB1D}" type="presOf" srcId="{4D0F7F36-B18A-4893-80CB-C5DA1C692E45}" destId="{165E1ADF-ECB7-D84D-B176-674A062F5620}" srcOrd="0" destOrd="0" presId="urn:microsoft.com/office/officeart/2016/7/layout/BasicLinearProcessNumbered"/>
    <dgm:cxn modelId="{7B8A3B86-5725-4C9B-B8B8-A4BF347A179E}" type="presOf" srcId="{65CB1FED-A658-401D-8B8F-8AA7F15E30D1}" destId="{9375364D-3525-7A4A-AF47-DE85CB4751A5}" srcOrd="0" destOrd="0" presId="urn:microsoft.com/office/officeart/2016/7/layout/BasicLinearProcessNumbered"/>
    <dgm:cxn modelId="{70296D12-BA9C-4B7B-9FF7-CA8AFEA5DC16}" type="presOf" srcId="{B53652D0-D31C-DE4C-ABA7-63016467FC8D}" destId="{4885487E-1B4E-E646-8256-7701441E4481}" srcOrd="0" destOrd="0" presId="urn:microsoft.com/office/officeart/2016/7/layout/BasicLinearProcessNumbered"/>
    <dgm:cxn modelId="{AF328237-514E-4951-8E9D-38BBB4DA1F44}" type="presOf" srcId="{9DF1EA0A-CBCD-624D-9171-1E74A9D1D150}" destId="{A9E5C87F-0621-AD46-9565-450A6AF427A6}" srcOrd="1" destOrd="0" presId="urn:microsoft.com/office/officeart/2016/7/layout/BasicLinearProcessNumbered"/>
    <dgm:cxn modelId="{71433093-4E43-45EB-9A9A-4F03EFDF7797}" type="presOf" srcId="{D75C3D26-4FB6-FB44-B055-4390444A81D5}" destId="{E9C8F0D4-8349-DF4D-B803-2A6C815760AB}" srcOrd="0" destOrd="0" presId="urn:microsoft.com/office/officeart/2016/7/layout/BasicLinearProcessNumbered"/>
    <dgm:cxn modelId="{6F7489CA-F9EE-4442-9619-75CB3584A8E3}" srcId="{4D0F7F36-B18A-4893-80CB-C5DA1C692E45}" destId="{30C03686-5CD4-4341-AB7F-235602341EC6}" srcOrd="1" destOrd="0" parTransId="{75A09E2D-BBF6-3A4B-95E1-8B7B2AF3D46C}" sibTransId="{7988F77E-CD14-7E4C-970D-6DA6E3F9A355}"/>
    <dgm:cxn modelId="{EB734E3A-8CF7-437B-9C8F-B6C4B190F35B}" type="presOf" srcId="{DA675FDC-F7D7-4A51-9C47-FD9CCCAB512F}" destId="{C68D3687-2372-554D-89E1-99B46DE8A4F2}" srcOrd="1" destOrd="0" presId="urn:microsoft.com/office/officeart/2016/7/layout/BasicLinearProcessNumbered"/>
    <dgm:cxn modelId="{E917BD50-6DC0-4A6B-B14A-0562D909F9B0}" type="presOf" srcId="{9DF1EA0A-CBCD-624D-9171-1E74A9D1D150}" destId="{CD774B7F-8481-5A4F-914B-C04BAB7C02AB}" srcOrd="0" destOrd="0" presId="urn:microsoft.com/office/officeart/2016/7/layout/BasicLinearProcessNumbered"/>
    <dgm:cxn modelId="{94198185-6870-4AD8-8BE2-7D0642314106}" type="presOf" srcId="{DA675FDC-F7D7-4A51-9C47-FD9CCCAB512F}" destId="{38DB463E-CDCA-9F42-874A-116356B9E14A}" srcOrd="0" destOrd="0" presId="urn:microsoft.com/office/officeart/2016/7/layout/BasicLinearProcessNumbered"/>
    <dgm:cxn modelId="{001D95B2-425E-D740-8C4E-FF0E8636E453}" srcId="{4D0F7F36-B18A-4893-80CB-C5DA1C692E45}" destId="{9DF1EA0A-CBCD-624D-9171-1E74A9D1D150}" srcOrd="2" destOrd="0" parTransId="{78D2FBC8-A507-A644-9889-F88EF0E051D7}" sibTransId="{B53652D0-D31C-DE4C-ABA7-63016467FC8D}"/>
    <dgm:cxn modelId="{07911A54-F251-4A7A-826A-266808DCDE4A}" srcId="{4D0F7F36-B18A-4893-80CB-C5DA1C692E45}" destId="{DA675FDC-F7D7-4A51-9C47-FD9CCCAB512F}" srcOrd="0" destOrd="0" parTransId="{78389A05-8CBE-4576-BFD1-4E13989DAB82}" sibTransId="{65CB1FED-A658-401D-8B8F-8AA7F15E30D1}"/>
    <dgm:cxn modelId="{214C781A-CB9B-4DFF-8A9C-63CC6A4EB7ED}" type="presOf" srcId="{30C03686-5CD4-4341-AB7F-235602341EC6}" destId="{5E332C19-BF18-2E48-9238-2375B481F858}" srcOrd="0" destOrd="0" presId="urn:microsoft.com/office/officeart/2016/7/layout/BasicLinearProcessNumbered"/>
    <dgm:cxn modelId="{0DF8FCAB-7905-445F-A946-682F07CEDA44}" type="presParOf" srcId="{165E1ADF-ECB7-D84D-B176-674A062F5620}" destId="{03771D70-288C-7941-B468-7F78B6F6028C}" srcOrd="0" destOrd="0" presId="urn:microsoft.com/office/officeart/2016/7/layout/BasicLinearProcessNumbered"/>
    <dgm:cxn modelId="{29C167C7-6C90-4A6C-AFB4-0E307F2B960D}" type="presParOf" srcId="{03771D70-288C-7941-B468-7F78B6F6028C}" destId="{38DB463E-CDCA-9F42-874A-116356B9E14A}" srcOrd="0" destOrd="0" presId="urn:microsoft.com/office/officeart/2016/7/layout/BasicLinearProcessNumbered"/>
    <dgm:cxn modelId="{AA6D7992-20DC-447D-8126-4C63D1621AA1}" type="presParOf" srcId="{03771D70-288C-7941-B468-7F78B6F6028C}" destId="{9375364D-3525-7A4A-AF47-DE85CB4751A5}" srcOrd="1" destOrd="0" presId="urn:microsoft.com/office/officeart/2016/7/layout/BasicLinearProcessNumbered"/>
    <dgm:cxn modelId="{DEE604BB-C720-4436-B6F2-1B72C9E46FE4}" type="presParOf" srcId="{03771D70-288C-7941-B468-7F78B6F6028C}" destId="{7A97EFE9-4922-9040-B03A-666DE024012F}" srcOrd="2" destOrd="0" presId="urn:microsoft.com/office/officeart/2016/7/layout/BasicLinearProcessNumbered"/>
    <dgm:cxn modelId="{1D2CA463-FA0F-4B14-8BDE-90F3808A7051}" type="presParOf" srcId="{03771D70-288C-7941-B468-7F78B6F6028C}" destId="{C68D3687-2372-554D-89E1-99B46DE8A4F2}" srcOrd="3" destOrd="0" presId="urn:microsoft.com/office/officeart/2016/7/layout/BasicLinearProcessNumbered"/>
    <dgm:cxn modelId="{0EA0BDA8-AC1A-41F9-A29F-637F70BF3860}" type="presParOf" srcId="{165E1ADF-ECB7-D84D-B176-674A062F5620}" destId="{A4C924EA-CDB8-5D42-9515-A9B310554A9C}" srcOrd="1" destOrd="0" presId="urn:microsoft.com/office/officeart/2016/7/layout/BasicLinearProcessNumbered"/>
    <dgm:cxn modelId="{29BCE846-3B2F-4BAF-ABF7-2DBAC96724FD}" type="presParOf" srcId="{165E1ADF-ECB7-D84D-B176-674A062F5620}" destId="{3CE2E627-4C51-274B-86EA-BDA3F3108E45}" srcOrd="2" destOrd="0" presId="urn:microsoft.com/office/officeart/2016/7/layout/BasicLinearProcessNumbered"/>
    <dgm:cxn modelId="{2ED9ED60-F653-4496-85EE-48C9646A5D64}" type="presParOf" srcId="{3CE2E627-4C51-274B-86EA-BDA3F3108E45}" destId="{5E332C19-BF18-2E48-9238-2375B481F858}" srcOrd="0" destOrd="0" presId="urn:microsoft.com/office/officeart/2016/7/layout/BasicLinearProcessNumbered"/>
    <dgm:cxn modelId="{0A0D164A-7A5D-4BD2-9FE1-ADFB6006B8DF}" type="presParOf" srcId="{3CE2E627-4C51-274B-86EA-BDA3F3108E45}" destId="{89648563-B73A-8B44-9E56-D80BB3A64777}" srcOrd="1" destOrd="0" presId="urn:microsoft.com/office/officeart/2016/7/layout/BasicLinearProcessNumbered"/>
    <dgm:cxn modelId="{8BB86B56-5D1A-4525-BF38-3661C3B95745}" type="presParOf" srcId="{3CE2E627-4C51-274B-86EA-BDA3F3108E45}" destId="{2946BC43-0CD7-DC4B-9AE1-7835A3A65B18}" srcOrd="2" destOrd="0" presId="urn:microsoft.com/office/officeart/2016/7/layout/BasicLinearProcessNumbered"/>
    <dgm:cxn modelId="{16E2D5F4-1807-4AD4-B579-55D2FD0F7913}" type="presParOf" srcId="{3CE2E627-4C51-274B-86EA-BDA3F3108E45}" destId="{E52C819B-947D-C940-9869-98E2CDA30214}" srcOrd="3" destOrd="0" presId="urn:microsoft.com/office/officeart/2016/7/layout/BasicLinearProcessNumbered"/>
    <dgm:cxn modelId="{76DFC7A1-D234-424E-BB89-DC8BEB4DD4CE}" type="presParOf" srcId="{165E1ADF-ECB7-D84D-B176-674A062F5620}" destId="{42A5ED61-0CA3-1E49-B277-15BDD7396396}" srcOrd="3" destOrd="0" presId="urn:microsoft.com/office/officeart/2016/7/layout/BasicLinearProcessNumbered"/>
    <dgm:cxn modelId="{24830AC0-5C0E-46E6-872B-BB2A315111AC}" type="presParOf" srcId="{165E1ADF-ECB7-D84D-B176-674A062F5620}" destId="{E47C21D9-84D1-DD4A-BAE0-EB48D365A0F7}" srcOrd="4" destOrd="0" presId="urn:microsoft.com/office/officeart/2016/7/layout/BasicLinearProcessNumbered"/>
    <dgm:cxn modelId="{28ACB090-4BD4-411F-97E7-BC32AAADF555}" type="presParOf" srcId="{E47C21D9-84D1-DD4A-BAE0-EB48D365A0F7}" destId="{CD774B7F-8481-5A4F-914B-C04BAB7C02AB}" srcOrd="0" destOrd="0" presId="urn:microsoft.com/office/officeart/2016/7/layout/BasicLinearProcessNumbered"/>
    <dgm:cxn modelId="{9F7BD27C-381A-4C31-8E58-F5B5F0A7852A}" type="presParOf" srcId="{E47C21D9-84D1-DD4A-BAE0-EB48D365A0F7}" destId="{4885487E-1B4E-E646-8256-7701441E4481}" srcOrd="1" destOrd="0" presId="urn:microsoft.com/office/officeart/2016/7/layout/BasicLinearProcessNumbered"/>
    <dgm:cxn modelId="{68406E06-C888-466D-8A5D-8C00FCE530FA}" type="presParOf" srcId="{E47C21D9-84D1-DD4A-BAE0-EB48D365A0F7}" destId="{FFDCBA2C-8478-4C47-BEDB-F5D771DA54C1}" srcOrd="2" destOrd="0" presId="urn:microsoft.com/office/officeart/2016/7/layout/BasicLinearProcessNumbered"/>
    <dgm:cxn modelId="{0A845CF7-2CC0-4336-8DDD-1C0226827FD2}" type="presParOf" srcId="{E47C21D9-84D1-DD4A-BAE0-EB48D365A0F7}" destId="{A9E5C87F-0621-AD46-9565-450A6AF427A6}" srcOrd="3" destOrd="0" presId="urn:microsoft.com/office/officeart/2016/7/layout/BasicLinearProcessNumbered"/>
    <dgm:cxn modelId="{9EC5E16C-D6D1-4C33-837B-19C84035B56F}" type="presParOf" srcId="{165E1ADF-ECB7-D84D-B176-674A062F5620}" destId="{DEBDDF2C-DE35-9746-A0AD-D86C7783BA30}" srcOrd="5" destOrd="0" presId="urn:microsoft.com/office/officeart/2016/7/layout/BasicLinearProcessNumbered"/>
    <dgm:cxn modelId="{6BCA6ECE-702E-4D1D-A35A-F9BE6DDEB72A}" type="presParOf" srcId="{165E1ADF-ECB7-D84D-B176-674A062F5620}" destId="{FABB6FD4-F2EB-6D47-B6EF-A01C19C588B1}" srcOrd="6" destOrd="0" presId="urn:microsoft.com/office/officeart/2016/7/layout/BasicLinearProcessNumbered"/>
    <dgm:cxn modelId="{BE59D51A-227D-4B5C-A534-AB457D7FD81E}" type="presParOf" srcId="{FABB6FD4-F2EB-6D47-B6EF-A01C19C588B1}" destId="{E9C8F0D4-8349-DF4D-B803-2A6C815760AB}" srcOrd="0" destOrd="0" presId="urn:microsoft.com/office/officeart/2016/7/layout/BasicLinearProcessNumbered"/>
    <dgm:cxn modelId="{D7F2CB17-CCDE-49E1-80C3-C7CAD23B2832}" type="presParOf" srcId="{FABB6FD4-F2EB-6D47-B6EF-A01C19C588B1}" destId="{4AD441FB-6FD8-6D47-9B4B-03D5CB64039D}" srcOrd="1" destOrd="0" presId="urn:microsoft.com/office/officeart/2016/7/layout/BasicLinearProcessNumbered"/>
    <dgm:cxn modelId="{42F08BD5-3E55-482C-8871-B70DDE8E465B}" type="presParOf" srcId="{FABB6FD4-F2EB-6D47-B6EF-A01C19C588B1}" destId="{1FD1B7AD-515E-B44D-8938-73FFD5277152}" srcOrd="2" destOrd="0" presId="urn:microsoft.com/office/officeart/2016/7/layout/BasicLinearProcessNumbered"/>
    <dgm:cxn modelId="{5949CA25-8735-4680-8240-5E5F10A5D878}" type="presParOf" srcId="{FABB6FD4-F2EB-6D47-B6EF-A01C19C588B1}" destId="{6002E11F-5BA3-E043-87C8-2267B6D6FBF0}" srcOrd="3" destOrd="0" presId="urn:microsoft.com/office/officeart/2016/7/layout/BasicLinearProcessNumbered"/>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B2C1BDC4-07CA-45EE-94E0-A0C8C969B1E9}" type="doc">
      <dgm:prSet loTypeId="urn:microsoft.com/office/officeart/2018/2/layout/IconLabelList" loCatId="icon" qsTypeId="urn:microsoft.com/office/officeart/2005/8/quickstyle/simple1" qsCatId="simple" csTypeId="urn:microsoft.com/office/officeart/2018/5/colors/Iconchunking_neutralbg_colorful1" csCatId="colorful" phldr="1"/>
      <dgm:spPr/>
      <dgm:t>
        <a:bodyPr/>
        <a:lstStyle/>
        <a:p>
          <a:endParaRPr lang="en-US"/>
        </a:p>
      </dgm:t>
    </dgm:pt>
    <dgm:pt modelId="{AD621681-9D53-4AE9-8501-F349D1A72E4B}">
      <dgm:prSet/>
      <dgm:spPr/>
      <dgm:t>
        <a:bodyPr/>
        <a:lstStyle/>
        <a:p>
          <a:r>
            <a:rPr lang="en-US" b="1" dirty="0"/>
            <a:t>Commit to hire the best talent. </a:t>
          </a:r>
          <a:endParaRPr lang="en-US" dirty="0"/>
        </a:p>
      </dgm:t>
    </dgm:pt>
    <dgm:pt modelId="{A5FCD5BF-4B38-4642-A460-B779C807CA0E}" type="parTrans" cxnId="{1CF5AB1E-6BC1-4D62-A06C-93E2ADAAACD0}">
      <dgm:prSet/>
      <dgm:spPr/>
      <dgm:t>
        <a:bodyPr/>
        <a:lstStyle/>
        <a:p>
          <a:endParaRPr lang="en-US"/>
        </a:p>
      </dgm:t>
    </dgm:pt>
    <dgm:pt modelId="{48777B1E-00D8-49A0-83BD-F8C23CFAAC19}" type="sibTrans" cxnId="{1CF5AB1E-6BC1-4D62-A06C-93E2ADAAACD0}">
      <dgm:prSet/>
      <dgm:spPr/>
      <dgm:t>
        <a:bodyPr/>
        <a:lstStyle/>
        <a:p>
          <a:endParaRPr lang="en-US"/>
        </a:p>
      </dgm:t>
    </dgm:pt>
    <dgm:pt modelId="{09613489-1F24-49C1-9520-3D7C90A70CE8}">
      <dgm:prSet/>
      <dgm:spPr/>
      <dgm:t>
        <a:bodyPr/>
        <a:lstStyle/>
        <a:p>
          <a:r>
            <a:rPr lang="en-US" b="1" dirty="0"/>
            <a:t>Elevate recruiting to a strategic position. </a:t>
          </a:r>
          <a:endParaRPr lang="en-US" dirty="0"/>
        </a:p>
      </dgm:t>
    </dgm:pt>
    <dgm:pt modelId="{3A39EC92-1187-4CF6-9E9C-456F7150BB9C}" type="parTrans" cxnId="{67208C84-C25B-41D0-A071-4CBF6965DF0A}">
      <dgm:prSet/>
      <dgm:spPr/>
      <dgm:t>
        <a:bodyPr/>
        <a:lstStyle/>
        <a:p>
          <a:endParaRPr lang="en-US"/>
        </a:p>
      </dgm:t>
    </dgm:pt>
    <dgm:pt modelId="{23B43580-8529-4C31-BCB0-3B08F468A8F4}" type="sibTrans" cxnId="{67208C84-C25B-41D0-A071-4CBF6965DF0A}">
      <dgm:prSet/>
      <dgm:spPr/>
      <dgm:t>
        <a:bodyPr/>
        <a:lstStyle/>
        <a:p>
          <a:endParaRPr lang="en-US"/>
        </a:p>
      </dgm:t>
    </dgm:pt>
    <dgm:pt modelId="{767015A7-11EC-45F8-A5D3-E47FC69ACFD0}">
      <dgm:prSet/>
      <dgm:spPr/>
      <dgm:t>
        <a:bodyPr/>
        <a:lstStyle/>
        <a:p>
          <a:r>
            <a:rPr lang="en-US" b="1" dirty="0"/>
            <a:t>Create practical job descriptions and job specifications.</a:t>
          </a:r>
          <a:endParaRPr lang="en-US" dirty="0"/>
        </a:p>
      </dgm:t>
    </dgm:pt>
    <dgm:pt modelId="{3400B7E2-18E5-46CF-932F-6C531963E8C0}" type="parTrans" cxnId="{5D96B7E1-BC91-4271-8CE5-6F53537C7367}">
      <dgm:prSet/>
      <dgm:spPr/>
      <dgm:t>
        <a:bodyPr/>
        <a:lstStyle/>
        <a:p>
          <a:endParaRPr lang="en-US"/>
        </a:p>
      </dgm:t>
    </dgm:pt>
    <dgm:pt modelId="{EAB1DD65-C8E3-4991-810E-F036724D57B6}" type="sibTrans" cxnId="{5D96B7E1-BC91-4271-8CE5-6F53537C7367}">
      <dgm:prSet/>
      <dgm:spPr/>
      <dgm:t>
        <a:bodyPr/>
        <a:lstStyle/>
        <a:p>
          <a:endParaRPr lang="en-US"/>
        </a:p>
      </dgm:t>
    </dgm:pt>
    <dgm:pt modelId="{F39BC32D-B4C3-4B47-BD66-1F43A1D9552C}">
      <dgm:prSet/>
      <dgm:spPr/>
      <dgm:t>
        <a:bodyPr/>
        <a:lstStyle/>
        <a:p>
          <a:r>
            <a:rPr lang="en-US" b="1" dirty="0"/>
            <a:t>Plan an effective interview. </a:t>
          </a:r>
          <a:endParaRPr lang="en-US" dirty="0"/>
        </a:p>
      </dgm:t>
    </dgm:pt>
    <dgm:pt modelId="{4D9D6005-03F5-4138-B892-D7428621453B}" type="parTrans" cxnId="{F6C27108-5537-475B-8E58-FEED6AE3B8CF}">
      <dgm:prSet/>
      <dgm:spPr/>
      <dgm:t>
        <a:bodyPr/>
        <a:lstStyle/>
        <a:p>
          <a:endParaRPr lang="en-US"/>
        </a:p>
      </dgm:t>
    </dgm:pt>
    <dgm:pt modelId="{CE048404-D195-4C88-BDFC-152DDBC0DA6D}" type="sibTrans" cxnId="{F6C27108-5537-475B-8E58-FEED6AE3B8CF}">
      <dgm:prSet/>
      <dgm:spPr/>
      <dgm:t>
        <a:bodyPr/>
        <a:lstStyle/>
        <a:p>
          <a:endParaRPr lang="en-US"/>
        </a:p>
      </dgm:t>
    </dgm:pt>
    <dgm:pt modelId="{AC214C14-2CAA-49BA-BC30-477C46A4FF06}">
      <dgm:prSet/>
      <dgm:spPr/>
      <dgm:t>
        <a:bodyPr/>
        <a:lstStyle/>
        <a:p>
          <a:r>
            <a:rPr lang="en-US" b="1" dirty="0"/>
            <a:t>Conduct the interview</a:t>
          </a:r>
          <a:endParaRPr lang="en-US" dirty="0"/>
        </a:p>
      </dgm:t>
    </dgm:pt>
    <dgm:pt modelId="{43FCE5C9-0475-42EE-B84A-97CA7E40D39F}" type="parTrans" cxnId="{147C6E0A-F8CC-480D-98EA-4F833276CD16}">
      <dgm:prSet/>
      <dgm:spPr/>
      <dgm:t>
        <a:bodyPr/>
        <a:lstStyle/>
        <a:p>
          <a:endParaRPr lang="en-US"/>
        </a:p>
      </dgm:t>
    </dgm:pt>
    <dgm:pt modelId="{63F27C07-48A5-42CD-B0AC-798B2B7F4D24}" type="sibTrans" cxnId="{147C6E0A-F8CC-480D-98EA-4F833276CD16}">
      <dgm:prSet/>
      <dgm:spPr/>
      <dgm:t>
        <a:bodyPr/>
        <a:lstStyle/>
        <a:p>
          <a:endParaRPr lang="en-US"/>
        </a:p>
      </dgm:t>
    </dgm:pt>
    <dgm:pt modelId="{8574D4E2-13D1-4B7F-8237-53818B2E2C00}" type="pres">
      <dgm:prSet presAssocID="{B2C1BDC4-07CA-45EE-94E0-A0C8C969B1E9}" presName="root" presStyleCnt="0">
        <dgm:presLayoutVars>
          <dgm:dir/>
          <dgm:resizeHandles val="exact"/>
        </dgm:presLayoutVars>
      </dgm:prSet>
      <dgm:spPr/>
      <dgm:t>
        <a:bodyPr/>
        <a:lstStyle/>
        <a:p>
          <a:pPr rtl="1"/>
          <a:endParaRPr lang="ar-EG"/>
        </a:p>
      </dgm:t>
    </dgm:pt>
    <dgm:pt modelId="{F63D6C0C-E951-49CE-8C4A-B0D07880476B}" type="pres">
      <dgm:prSet presAssocID="{AD621681-9D53-4AE9-8501-F349D1A72E4B}" presName="compNode" presStyleCnt="0"/>
      <dgm:spPr/>
    </dgm:pt>
    <dgm:pt modelId="{DB15DE31-8CCB-47A4-9EEE-8FD23DC340C0}" type="pres">
      <dgm:prSet presAssocID="{AD621681-9D53-4AE9-8501-F349D1A72E4B}" presName="iconRect" presStyleLbl="node1" presStyleIdx="0" presStyleCnt="5"/>
      <dgm:spPr>
        <a:blipFill>
          <a:blip xmlns:r="http://schemas.openxmlformats.org/officeDocument/2006/relationships" r:embed="rId1" cstate="print">
            <a:extLst>
              <a:ext uri="{28A0092B-C50C-407E-A947-70E740481C1C}">
                <a14:useLocalDpi xmlns:a14="http://schemas.microsoft.com/office/drawing/2010/main" val="0"/>
              </a:ext>
              <a:ext uri="{96DAC541-7B7A-43D3-8B79-37D633B846F1}">
                <asvg:svgBlip xmlns="" xmlns:asvg="http://schemas.microsoft.com/office/drawing/2016/SVG/main" r:embed="rId2"/>
              </a:ext>
            </a:extLst>
          </a:blip>
          <a:stretch>
            <a:fillRect/>
          </a:stretch>
        </a:blipFill>
        <a:ln>
          <a:noFill/>
        </a:ln>
      </dgm:spPr>
      <dgm:t>
        <a:bodyPr/>
        <a:lstStyle/>
        <a:p>
          <a:pPr rtl="1"/>
          <a:endParaRPr lang="ar-EG"/>
        </a:p>
      </dgm:t>
      <dgm:extLst>
        <a:ext uri="{E40237B7-FDA0-4F09-8148-C483321AD2D9}">
          <dgm14:cNvPr xmlns:dgm14="http://schemas.microsoft.com/office/drawing/2010/diagram" id="0" name="" descr="Contract"/>
        </a:ext>
      </dgm:extLst>
    </dgm:pt>
    <dgm:pt modelId="{09F4B991-1BFF-4686-B327-DD82F09056EC}" type="pres">
      <dgm:prSet presAssocID="{AD621681-9D53-4AE9-8501-F349D1A72E4B}" presName="spaceRect" presStyleCnt="0"/>
      <dgm:spPr/>
    </dgm:pt>
    <dgm:pt modelId="{CE9A3F91-28D5-480A-A127-404631BC5C63}" type="pres">
      <dgm:prSet presAssocID="{AD621681-9D53-4AE9-8501-F349D1A72E4B}" presName="textRect" presStyleLbl="revTx" presStyleIdx="0" presStyleCnt="5">
        <dgm:presLayoutVars>
          <dgm:chMax val="1"/>
          <dgm:chPref val="1"/>
        </dgm:presLayoutVars>
      </dgm:prSet>
      <dgm:spPr/>
      <dgm:t>
        <a:bodyPr/>
        <a:lstStyle/>
        <a:p>
          <a:pPr rtl="1"/>
          <a:endParaRPr lang="ar-EG"/>
        </a:p>
      </dgm:t>
    </dgm:pt>
    <dgm:pt modelId="{9E120700-BB5C-4132-9DB3-90973325DF0A}" type="pres">
      <dgm:prSet presAssocID="{48777B1E-00D8-49A0-83BD-F8C23CFAAC19}" presName="sibTrans" presStyleCnt="0"/>
      <dgm:spPr/>
    </dgm:pt>
    <dgm:pt modelId="{4CCF104E-4095-4865-B494-FCAE83EA8FB0}" type="pres">
      <dgm:prSet presAssocID="{09613489-1F24-49C1-9520-3D7C90A70CE8}" presName="compNode" presStyleCnt="0"/>
      <dgm:spPr/>
    </dgm:pt>
    <dgm:pt modelId="{05F9B1FA-AE67-440E-A388-19F9AC82C0B6}" type="pres">
      <dgm:prSet presAssocID="{09613489-1F24-49C1-9520-3D7C90A70CE8}" presName="iconRect" presStyleLbl="node1" presStyleIdx="1" presStyleCnt="5"/>
      <dgm:spPr>
        <a:blipFill>
          <a:blip xmlns:r="http://schemas.openxmlformats.org/officeDocument/2006/relationships" r:embed="rId3" cstate="print">
            <a:extLst>
              <a:ext uri="{28A0092B-C50C-407E-A947-70E740481C1C}">
                <a14:useLocalDpi xmlns:a14="http://schemas.microsoft.com/office/drawing/2010/main" val="0"/>
              </a:ext>
              <a:ext uri="{96DAC541-7B7A-43D3-8B79-37D633B846F1}">
                <asvg:svgBlip xmlns="" xmlns:asvg="http://schemas.microsoft.com/office/drawing/2016/SVG/main" r:embed="rId4"/>
              </a:ext>
            </a:extLst>
          </a:blip>
          <a:stretch>
            <a:fillRect/>
          </a:stretch>
        </a:blipFill>
        <a:ln>
          <a:noFill/>
        </a:ln>
      </dgm:spPr>
      <dgm:t>
        <a:bodyPr/>
        <a:lstStyle/>
        <a:p>
          <a:pPr rtl="1"/>
          <a:endParaRPr lang="ar-EG"/>
        </a:p>
      </dgm:t>
      <dgm:extLst>
        <a:ext uri="{E40237B7-FDA0-4F09-8148-C483321AD2D9}">
          <dgm14:cNvPr xmlns:dgm14="http://schemas.microsoft.com/office/drawing/2010/diagram" id="0" name="" descr="Business Growth"/>
        </a:ext>
      </dgm:extLst>
    </dgm:pt>
    <dgm:pt modelId="{7B4FBE37-D0E8-4929-AFF2-F3A89973C7F9}" type="pres">
      <dgm:prSet presAssocID="{09613489-1F24-49C1-9520-3D7C90A70CE8}" presName="spaceRect" presStyleCnt="0"/>
      <dgm:spPr/>
    </dgm:pt>
    <dgm:pt modelId="{B76F5701-B50B-467E-8896-C536E2F9CCC1}" type="pres">
      <dgm:prSet presAssocID="{09613489-1F24-49C1-9520-3D7C90A70CE8}" presName="textRect" presStyleLbl="revTx" presStyleIdx="1" presStyleCnt="5">
        <dgm:presLayoutVars>
          <dgm:chMax val="1"/>
          <dgm:chPref val="1"/>
        </dgm:presLayoutVars>
      </dgm:prSet>
      <dgm:spPr/>
      <dgm:t>
        <a:bodyPr/>
        <a:lstStyle/>
        <a:p>
          <a:pPr rtl="1"/>
          <a:endParaRPr lang="ar-EG"/>
        </a:p>
      </dgm:t>
    </dgm:pt>
    <dgm:pt modelId="{BADDF4A5-B231-434A-BC34-9055AE43EA68}" type="pres">
      <dgm:prSet presAssocID="{23B43580-8529-4C31-BCB0-3B08F468A8F4}" presName="sibTrans" presStyleCnt="0"/>
      <dgm:spPr/>
    </dgm:pt>
    <dgm:pt modelId="{358E74A5-DAC7-4628-BE7A-25C03102D0EF}" type="pres">
      <dgm:prSet presAssocID="{767015A7-11EC-45F8-A5D3-E47FC69ACFD0}" presName="compNode" presStyleCnt="0"/>
      <dgm:spPr/>
    </dgm:pt>
    <dgm:pt modelId="{ACB80E98-4DC1-494F-9510-91567616298A}" type="pres">
      <dgm:prSet presAssocID="{767015A7-11EC-45F8-A5D3-E47FC69ACFD0}" presName="iconRect" presStyleLbl="node1" presStyleIdx="2" presStyleCnt="5"/>
      <dgm:spPr>
        <a:blipFill>
          <a:blip xmlns:r="http://schemas.openxmlformats.org/officeDocument/2006/relationships" r:embed="rId5" cstate="print">
            <a:extLst>
              <a:ext uri="{28A0092B-C50C-407E-A947-70E740481C1C}">
                <a14:useLocalDpi xmlns:a14="http://schemas.microsoft.com/office/drawing/2010/main" val="0"/>
              </a:ext>
              <a:ext uri="{96DAC541-7B7A-43D3-8B79-37D633B846F1}">
                <asvg:svgBlip xmlns="" xmlns:asvg="http://schemas.microsoft.com/office/drawing/2016/SVG/main" r:embed="rId6"/>
              </a:ext>
            </a:extLst>
          </a:blip>
          <a:stretch>
            <a:fillRect/>
          </a:stretch>
        </a:blipFill>
        <a:ln>
          <a:noFill/>
        </a:ln>
      </dgm:spPr>
      <dgm:t>
        <a:bodyPr/>
        <a:lstStyle/>
        <a:p>
          <a:pPr rtl="1"/>
          <a:endParaRPr lang="ar-EG"/>
        </a:p>
      </dgm:t>
      <dgm:extLst>
        <a:ext uri="{E40237B7-FDA0-4F09-8148-C483321AD2D9}">
          <dgm14:cNvPr xmlns:dgm14="http://schemas.microsoft.com/office/drawing/2010/diagram" id="0" name="" descr="Briefcase"/>
        </a:ext>
      </dgm:extLst>
    </dgm:pt>
    <dgm:pt modelId="{C55CE52C-3B6B-4E83-97B8-3C2421DC934C}" type="pres">
      <dgm:prSet presAssocID="{767015A7-11EC-45F8-A5D3-E47FC69ACFD0}" presName="spaceRect" presStyleCnt="0"/>
      <dgm:spPr/>
    </dgm:pt>
    <dgm:pt modelId="{26D15223-4D7C-44EC-AF04-C23EC47524A4}" type="pres">
      <dgm:prSet presAssocID="{767015A7-11EC-45F8-A5D3-E47FC69ACFD0}" presName="textRect" presStyleLbl="revTx" presStyleIdx="2" presStyleCnt="5">
        <dgm:presLayoutVars>
          <dgm:chMax val="1"/>
          <dgm:chPref val="1"/>
        </dgm:presLayoutVars>
      </dgm:prSet>
      <dgm:spPr/>
      <dgm:t>
        <a:bodyPr/>
        <a:lstStyle/>
        <a:p>
          <a:pPr rtl="1"/>
          <a:endParaRPr lang="ar-EG"/>
        </a:p>
      </dgm:t>
    </dgm:pt>
    <dgm:pt modelId="{337FB0E2-C1C2-4FEF-83A8-781FA6712BEB}" type="pres">
      <dgm:prSet presAssocID="{EAB1DD65-C8E3-4991-810E-F036724D57B6}" presName="sibTrans" presStyleCnt="0"/>
      <dgm:spPr/>
    </dgm:pt>
    <dgm:pt modelId="{DF656C1A-6A9F-4CA7-A558-64BAD0B74655}" type="pres">
      <dgm:prSet presAssocID="{F39BC32D-B4C3-4B47-BD66-1F43A1D9552C}" presName="compNode" presStyleCnt="0"/>
      <dgm:spPr/>
    </dgm:pt>
    <dgm:pt modelId="{ADFEF58B-E924-403B-A63F-DD71CF055C6F}" type="pres">
      <dgm:prSet presAssocID="{F39BC32D-B4C3-4B47-BD66-1F43A1D9552C}" presName="iconRect" presStyleLbl="node1" presStyleIdx="3" presStyleCnt="5"/>
      <dgm:spPr>
        <a:blipFill>
          <a:blip xmlns:r="http://schemas.openxmlformats.org/officeDocument/2006/relationships" r:embed="rId7" cstate="print">
            <a:extLst>
              <a:ext uri="{28A0092B-C50C-407E-A947-70E740481C1C}">
                <a14:useLocalDpi xmlns:a14="http://schemas.microsoft.com/office/drawing/2010/main" val="0"/>
              </a:ext>
              <a:ext uri="{96DAC541-7B7A-43D3-8B79-37D633B846F1}">
                <asvg:svgBlip xmlns="" xmlns:asvg="http://schemas.microsoft.com/office/drawing/2016/SVG/main" r:embed="rId8"/>
              </a:ext>
            </a:extLst>
          </a:blip>
          <a:stretch>
            <a:fillRect/>
          </a:stretch>
        </a:blipFill>
        <a:ln>
          <a:noFill/>
        </a:ln>
      </dgm:spPr>
      <dgm:t>
        <a:bodyPr/>
        <a:lstStyle/>
        <a:p>
          <a:pPr rtl="1"/>
          <a:endParaRPr lang="ar-EG"/>
        </a:p>
      </dgm:t>
      <dgm:extLst>
        <a:ext uri="{E40237B7-FDA0-4F09-8148-C483321AD2D9}">
          <dgm14:cNvPr xmlns:dgm14="http://schemas.microsoft.com/office/drawing/2010/diagram" id="0" name="" descr="Check List"/>
        </a:ext>
      </dgm:extLst>
    </dgm:pt>
    <dgm:pt modelId="{E9AC9CF4-A37A-4F03-8194-F7DB44D983B8}" type="pres">
      <dgm:prSet presAssocID="{F39BC32D-B4C3-4B47-BD66-1F43A1D9552C}" presName="spaceRect" presStyleCnt="0"/>
      <dgm:spPr/>
    </dgm:pt>
    <dgm:pt modelId="{176E3DA1-1DF0-4D6A-A93C-A64AB9484DF0}" type="pres">
      <dgm:prSet presAssocID="{F39BC32D-B4C3-4B47-BD66-1F43A1D9552C}" presName="textRect" presStyleLbl="revTx" presStyleIdx="3" presStyleCnt="5">
        <dgm:presLayoutVars>
          <dgm:chMax val="1"/>
          <dgm:chPref val="1"/>
        </dgm:presLayoutVars>
      </dgm:prSet>
      <dgm:spPr/>
      <dgm:t>
        <a:bodyPr/>
        <a:lstStyle/>
        <a:p>
          <a:pPr rtl="1"/>
          <a:endParaRPr lang="ar-EG"/>
        </a:p>
      </dgm:t>
    </dgm:pt>
    <dgm:pt modelId="{C8439E7E-391C-400D-87B3-5252A0E4693B}" type="pres">
      <dgm:prSet presAssocID="{CE048404-D195-4C88-BDFC-152DDBC0DA6D}" presName="sibTrans" presStyleCnt="0"/>
      <dgm:spPr/>
    </dgm:pt>
    <dgm:pt modelId="{91DF9FB3-9A85-44A9-9432-9EB19FAB201F}" type="pres">
      <dgm:prSet presAssocID="{AC214C14-2CAA-49BA-BC30-477C46A4FF06}" presName="compNode" presStyleCnt="0"/>
      <dgm:spPr/>
    </dgm:pt>
    <dgm:pt modelId="{B9B718C5-CDC5-451D-9E0D-8443810B005A}" type="pres">
      <dgm:prSet presAssocID="{AC214C14-2CAA-49BA-BC30-477C46A4FF06}" presName="iconRect" presStyleLbl="node1" presStyleIdx="4" presStyleCnt="5"/>
      <dgm:spPr>
        <a:blipFill>
          <a:blip xmlns:r="http://schemas.openxmlformats.org/officeDocument/2006/relationships" r:embed="rId9" cstate="print">
            <a:extLst>
              <a:ext uri="{28A0092B-C50C-407E-A947-70E740481C1C}">
                <a14:useLocalDpi xmlns:a14="http://schemas.microsoft.com/office/drawing/2010/main" val="0"/>
              </a:ext>
              <a:ext uri="{96DAC541-7B7A-43D3-8B79-37D633B846F1}">
                <asvg:svgBlip xmlns="" xmlns:asvg="http://schemas.microsoft.com/office/drawing/2016/SVG/main" r:embed="rId10"/>
              </a:ext>
            </a:extLst>
          </a:blip>
          <a:stretch>
            <a:fillRect/>
          </a:stretch>
        </a:blipFill>
        <a:ln>
          <a:noFill/>
        </a:ln>
      </dgm:spPr>
      <dgm:t>
        <a:bodyPr/>
        <a:lstStyle/>
        <a:p>
          <a:pPr rtl="1"/>
          <a:endParaRPr lang="ar-EG"/>
        </a:p>
      </dgm:t>
      <dgm:extLst>
        <a:ext uri="{E40237B7-FDA0-4F09-8148-C483321AD2D9}">
          <dgm14:cNvPr xmlns:dgm14="http://schemas.microsoft.com/office/drawing/2010/diagram" id="0" name="" descr="Chat"/>
        </a:ext>
      </dgm:extLst>
    </dgm:pt>
    <dgm:pt modelId="{111F968E-3DE3-4ABF-A3B3-49AEEBDAF01B}" type="pres">
      <dgm:prSet presAssocID="{AC214C14-2CAA-49BA-BC30-477C46A4FF06}" presName="spaceRect" presStyleCnt="0"/>
      <dgm:spPr/>
    </dgm:pt>
    <dgm:pt modelId="{EACE88D6-6835-42CF-A81D-19F48C08B3F8}" type="pres">
      <dgm:prSet presAssocID="{AC214C14-2CAA-49BA-BC30-477C46A4FF06}" presName="textRect" presStyleLbl="revTx" presStyleIdx="4" presStyleCnt="5">
        <dgm:presLayoutVars>
          <dgm:chMax val="1"/>
          <dgm:chPref val="1"/>
        </dgm:presLayoutVars>
      </dgm:prSet>
      <dgm:spPr/>
      <dgm:t>
        <a:bodyPr/>
        <a:lstStyle/>
        <a:p>
          <a:pPr rtl="1"/>
          <a:endParaRPr lang="ar-EG"/>
        </a:p>
      </dgm:t>
    </dgm:pt>
  </dgm:ptLst>
  <dgm:cxnLst>
    <dgm:cxn modelId="{5D96B7E1-BC91-4271-8CE5-6F53537C7367}" srcId="{B2C1BDC4-07CA-45EE-94E0-A0C8C969B1E9}" destId="{767015A7-11EC-45F8-A5D3-E47FC69ACFD0}" srcOrd="2" destOrd="0" parTransId="{3400B7E2-18E5-46CF-932F-6C531963E8C0}" sibTransId="{EAB1DD65-C8E3-4991-810E-F036724D57B6}"/>
    <dgm:cxn modelId="{1FFA1E9B-4959-485D-8198-60A304BA1D26}" type="presOf" srcId="{B2C1BDC4-07CA-45EE-94E0-A0C8C969B1E9}" destId="{8574D4E2-13D1-4B7F-8237-53818B2E2C00}" srcOrd="0" destOrd="0" presId="urn:microsoft.com/office/officeart/2018/2/layout/IconLabelList"/>
    <dgm:cxn modelId="{6FA94213-2927-4484-B6DB-3617F660B3F3}" type="presOf" srcId="{F39BC32D-B4C3-4B47-BD66-1F43A1D9552C}" destId="{176E3DA1-1DF0-4D6A-A93C-A64AB9484DF0}" srcOrd="0" destOrd="0" presId="urn:microsoft.com/office/officeart/2018/2/layout/IconLabelList"/>
    <dgm:cxn modelId="{C47A3E58-F535-4914-9487-1D4B02DD0333}" type="presOf" srcId="{09613489-1F24-49C1-9520-3D7C90A70CE8}" destId="{B76F5701-B50B-467E-8896-C536E2F9CCC1}" srcOrd="0" destOrd="0" presId="urn:microsoft.com/office/officeart/2018/2/layout/IconLabelList"/>
    <dgm:cxn modelId="{F85A032B-81B9-4E67-8856-9D6EC7728FDC}" type="presOf" srcId="{AC214C14-2CAA-49BA-BC30-477C46A4FF06}" destId="{EACE88D6-6835-42CF-A81D-19F48C08B3F8}" srcOrd="0" destOrd="0" presId="urn:microsoft.com/office/officeart/2018/2/layout/IconLabelList"/>
    <dgm:cxn modelId="{F6C27108-5537-475B-8E58-FEED6AE3B8CF}" srcId="{B2C1BDC4-07CA-45EE-94E0-A0C8C969B1E9}" destId="{F39BC32D-B4C3-4B47-BD66-1F43A1D9552C}" srcOrd="3" destOrd="0" parTransId="{4D9D6005-03F5-4138-B892-D7428621453B}" sibTransId="{CE048404-D195-4C88-BDFC-152DDBC0DA6D}"/>
    <dgm:cxn modelId="{0B4BD3B0-C173-4CF2-B3E4-0A9E5AB6F25E}" type="presOf" srcId="{AD621681-9D53-4AE9-8501-F349D1A72E4B}" destId="{CE9A3F91-28D5-480A-A127-404631BC5C63}" srcOrd="0" destOrd="0" presId="urn:microsoft.com/office/officeart/2018/2/layout/IconLabelList"/>
    <dgm:cxn modelId="{1CF5AB1E-6BC1-4D62-A06C-93E2ADAAACD0}" srcId="{B2C1BDC4-07CA-45EE-94E0-A0C8C969B1E9}" destId="{AD621681-9D53-4AE9-8501-F349D1A72E4B}" srcOrd="0" destOrd="0" parTransId="{A5FCD5BF-4B38-4642-A460-B779C807CA0E}" sibTransId="{48777B1E-00D8-49A0-83BD-F8C23CFAAC19}"/>
    <dgm:cxn modelId="{1F9E0F7C-5C13-4241-9B5E-9EF0B25DD9BD}" type="presOf" srcId="{767015A7-11EC-45F8-A5D3-E47FC69ACFD0}" destId="{26D15223-4D7C-44EC-AF04-C23EC47524A4}" srcOrd="0" destOrd="0" presId="urn:microsoft.com/office/officeart/2018/2/layout/IconLabelList"/>
    <dgm:cxn modelId="{67208C84-C25B-41D0-A071-4CBF6965DF0A}" srcId="{B2C1BDC4-07CA-45EE-94E0-A0C8C969B1E9}" destId="{09613489-1F24-49C1-9520-3D7C90A70CE8}" srcOrd="1" destOrd="0" parTransId="{3A39EC92-1187-4CF6-9E9C-456F7150BB9C}" sibTransId="{23B43580-8529-4C31-BCB0-3B08F468A8F4}"/>
    <dgm:cxn modelId="{147C6E0A-F8CC-480D-98EA-4F833276CD16}" srcId="{B2C1BDC4-07CA-45EE-94E0-A0C8C969B1E9}" destId="{AC214C14-2CAA-49BA-BC30-477C46A4FF06}" srcOrd="4" destOrd="0" parTransId="{43FCE5C9-0475-42EE-B84A-97CA7E40D39F}" sibTransId="{63F27C07-48A5-42CD-B0AC-798B2B7F4D24}"/>
    <dgm:cxn modelId="{3AEBC27F-211E-4B83-AF65-389D01536FB9}" type="presParOf" srcId="{8574D4E2-13D1-4B7F-8237-53818B2E2C00}" destId="{F63D6C0C-E951-49CE-8C4A-B0D07880476B}" srcOrd="0" destOrd="0" presId="urn:microsoft.com/office/officeart/2018/2/layout/IconLabelList"/>
    <dgm:cxn modelId="{8821DC85-6C04-44E4-AE7B-D0A780021085}" type="presParOf" srcId="{F63D6C0C-E951-49CE-8C4A-B0D07880476B}" destId="{DB15DE31-8CCB-47A4-9EEE-8FD23DC340C0}" srcOrd="0" destOrd="0" presId="urn:microsoft.com/office/officeart/2018/2/layout/IconLabelList"/>
    <dgm:cxn modelId="{9EFC5371-5E91-4981-9663-D8DAF7A0B9FB}" type="presParOf" srcId="{F63D6C0C-E951-49CE-8C4A-B0D07880476B}" destId="{09F4B991-1BFF-4686-B327-DD82F09056EC}" srcOrd="1" destOrd="0" presId="urn:microsoft.com/office/officeart/2018/2/layout/IconLabelList"/>
    <dgm:cxn modelId="{20DE61F3-E33F-409E-9A6B-AF8EAFAEF993}" type="presParOf" srcId="{F63D6C0C-E951-49CE-8C4A-B0D07880476B}" destId="{CE9A3F91-28D5-480A-A127-404631BC5C63}" srcOrd="2" destOrd="0" presId="urn:microsoft.com/office/officeart/2018/2/layout/IconLabelList"/>
    <dgm:cxn modelId="{3ECB832D-0C1A-414F-A1F7-8128E8F3DD25}" type="presParOf" srcId="{8574D4E2-13D1-4B7F-8237-53818B2E2C00}" destId="{9E120700-BB5C-4132-9DB3-90973325DF0A}" srcOrd="1" destOrd="0" presId="urn:microsoft.com/office/officeart/2018/2/layout/IconLabelList"/>
    <dgm:cxn modelId="{4502D7D3-FBC0-41B7-9A9A-16B58486FA9F}" type="presParOf" srcId="{8574D4E2-13D1-4B7F-8237-53818B2E2C00}" destId="{4CCF104E-4095-4865-B494-FCAE83EA8FB0}" srcOrd="2" destOrd="0" presId="urn:microsoft.com/office/officeart/2018/2/layout/IconLabelList"/>
    <dgm:cxn modelId="{55DFBF1B-3B57-43CE-8F16-8733DE69753B}" type="presParOf" srcId="{4CCF104E-4095-4865-B494-FCAE83EA8FB0}" destId="{05F9B1FA-AE67-440E-A388-19F9AC82C0B6}" srcOrd="0" destOrd="0" presId="urn:microsoft.com/office/officeart/2018/2/layout/IconLabelList"/>
    <dgm:cxn modelId="{7F1A4B93-D76A-499A-90FE-63089A1C475A}" type="presParOf" srcId="{4CCF104E-4095-4865-B494-FCAE83EA8FB0}" destId="{7B4FBE37-D0E8-4929-AFF2-F3A89973C7F9}" srcOrd="1" destOrd="0" presId="urn:microsoft.com/office/officeart/2018/2/layout/IconLabelList"/>
    <dgm:cxn modelId="{909863B4-FD38-480F-97C3-DFA4DE11A320}" type="presParOf" srcId="{4CCF104E-4095-4865-B494-FCAE83EA8FB0}" destId="{B76F5701-B50B-467E-8896-C536E2F9CCC1}" srcOrd="2" destOrd="0" presId="urn:microsoft.com/office/officeart/2018/2/layout/IconLabelList"/>
    <dgm:cxn modelId="{E685BEC4-BD1D-40EC-A311-F48CDCEE6614}" type="presParOf" srcId="{8574D4E2-13D1-4B7F-8237-53818B2E2C00}" destId="{BADDF4A5-B231-434A-BC34-9055AE43EA68}" srcOrd="3" destOrd="0" presId="urn:microsoft.com/office/officeart/2018/2/layout/IconLabelList"/>
    <dgm:cxn modelId="{5977EA46-EB3B-4773-8084-48183F05F7F6}" type="presParOf" srcId="{8574D4E2-13D1-4B7F-8237-53818B2E2C00}" destId="{358E74A5-DAC7-4628-BE7A-25C03102D0EF}" srcOrd="4" destOrd="0" presId="urn:microsoft.com/office/officeart/2018/2/layout/IconLabelList"/>
    <dgm:cxn modelId="{3D0F3C23-1F82-4B78-A0E5-0A697283F33A}" type="presParOf" srcId="{358E74A5-DAC7-4628-BE7A-25C03102D0EF}" destId="{ACB80E98-4DC1-494F-9510-91567616298A}" srcOrd="0" destOrd="0" presId="urn:microsoft.com/office/officeart/2018/2/layout/IconLabelList"/>
    <dgm:cxn modelId="{021B9CDD-2316-4349-A62D-AA211EFFDE35}" type="presParOf" srcId="{358E74A5-DAC7-4628-BE7A-25C03102D0EF}" destId="{C55CE52C-3B6B-4E83-97B8-3C2421DC934C}" srcOrd="1" destOrd="0" presId="urn:microsoft.com/office/officeart/2018/2/layout/IconLabelList"/>
    <dgm:cxn modelId="{2A947E3C-8606-4FF8-B969-FE20AF90336E}" type="presParOf" srcId="{358E74A5-DAC7-4628-BE7A-25C03102D0EF}" destId="{26D15223-4D7C-44EC-AF04-C23EC47524A4}" srcOrd="2" destOrd="0" presId="urn:microsoft.com/office/officeart/2018/2/layout/IconLabelList"/>
    <dgm:cxn modelId="{C6B4BECA-A335-4A57-80E8-AE4171BD3A04}" type="presParOf" srcId="{8574D4E2-13D1-4B7F-8237-53818B2E2C00}" destId="{337FB0E2-C1C2-4FEF-83A8-781FA6712BEB}" srcOrd="5" destOrd="0" presId="urn:microsoft.com/office/officeart/2018/2/layout/IconLabelList"/>
    <dgm:cxn modelId="{C7A1702E-5BD6-48DC-8473-695A5995B005}" type="presParOf" srcId="{8574D4E2-13D1-4B7F-8237-53818B2E2C00}" destId="{DF656C1A-6A9F-4CA7-A558-64BAD0B74655}" srcOrd="6" destOrd="0" presId="urn:microsoft.com/office/officeart/2018/2/layout/IconLabelList"/>
    <dgm:cxn modelId="{1DB8C2B4-3EC3-4DA3-B38B-75DD4BDD939D}" type="presParOf" srcId="{DF656C1A-6A9F-4CA7-A558-64BAD0B74655}" destId="{ADFEF58B-E924-403B-A63F-DD71CF055C6F}" srcOrd="0" destOrd="0" presId="urn:microsoft.com/office/officeart/2018/2/layout/IconLabelList"/>
    <dgm:cxn modelId="{77763974-33D8-427C-A8D6-CF1ECAD736FB}" type="presParOf" srcId="{DF656C1A-6A9F-4CA7-A558-64BAD0B74655}" destId="{E9AC9CF4-A37A-4F03-8194-F7DB44D983B8}" srcOrd="1" destOrd="0" presId="urn:microsoft.com/office/officeart/2018/2/layout/IconLabelList"/>
    <dgm:cxn modelId="{86F060B1-1AE4-412A-964C-C62449C0F7B0}" type="presParOf" srcId="{DF656C1A-6A9F-4CA7-A558-64BAD0B74655}" destId="{176E3DA1-1DF0-4D6A-A93C-A64AB9484DF0}" srcOrd="2" destOrd="0" presId="urn:microsoft.com/office/officeart/2018/2/layout/IconLabelList"/>
    <dgm:cxn modelId="{34840805-0CFC-444A-8207-F5899205C3D8}" type="presParOf" srcId="{8574D4E2-13D1-4B7F-8237-53818B2E2C00}" destId="{C8439E7E-391C-400D-87B3-5252A0E4693B}" srcOrd="7" destOrd="0" presId="urn:microsoft.com/office/officeart/2018/2/layout/IconLabelList"/>
    <dgm:cxn modelId="{98FD026B-C60B-4F6B-8077-DBC51AD6C73C}" type="presParOf" srcId="{8574D4E2-13D1-4B7F-8237-53818B2E2C00}" destId="{91DF9FB3-9A85-44A9-9432-9EB19FAB201F}" srcOrd="8" destOrd="0" presId="urn:microsoft.com/office/officeart/2018/2/layout/IconLabelList"/>
    <dgm:cxn modelId="{DB9F171B-5034-4D5B-AE7B-944E87B023D7}" type="presParOf" srcId="{91DF9FB3-9A85-44A9-9432-9EB19FAB201F}" destId="{B9B718C5-CDC5-451D-9E0D-8443810B005A}" srcOrd="0" destOrd="0" presId="urn:microsoft.com/office/officeart/2018/2/layout/IconLabelList"/>
    <dgm:cxn modelId="{446CB88D-6C3C-41A1-84C5-CB239B5B3340}" type="presParOf" srcId="{91DF9FB3-9A85-44A9-9432-9EB19FAB201F}" destId="{111F968E-3DE3-4ABF-A3B3-49AEEBDAF01B}" srcOrd="1" destOrd="0" presId="urn:microsoft.com/office/officeart/2018/2/layout/IconLabelList"/>
    <dgm:cxn modelId="{4C9007CE-339B-4772-8393-34C1BEFA1369}" type="presParOf" srcId="{91DF9FB3-9A85-44A9-9432-9EB19FAB201F}" destId="{EACE88D6-6835-42CF-A81D-19F48C08B3F8}" srcOrd="2" destOrd="0" presId="urn:microsoft.com/office/officeart/2018/2/layout/IconLabelList"/>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38DB463E-CDCA-9F42-874A-116356B9E14A}">
      <dsp:nvSpPr>
        <dsp:cNvPr id="0" name=""/>
        <dsp:cNvSpPr/>
      </dsp:nvSpPr>
      <dsp:spPr>
        <a:xfrm>
          <a:off x="3319" y="404926"/>
          <a:ext cx="2633481" cy="3686873"/>
        </a:xfrm>
        <a:prstGeom prst="rect">
          <a:avLst/>
        </a:prstGeom>
        <a:solidFill>
          <a:schemeClr val="accent1">
            <a:alpha val="90000"/>
            <a:tint val="40000"/>
            <a:hueOff val="0"/>
            <a:satOff val="0"/>
            <a:lumOff val="0"/>
            <a:alphaOff val="0"/>
          </a:schemeClr>
        </a:solidFill>
        <a:ln w="12700" cap="flat" cmpd="sng" algn="ctr">
          <a:solidFill>
            <a:schemeClr val="accent1">
              <a:alpha val="90000"/>
              <a:tint val="4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205316" tIns="330200" rIns="205316" bIns="330200" numCol="1" spcCol="1270" anchor="t" anchorCtr="0">
          <a:noAutofit/>
        </a:bodyPr>
        <a:lstStyle/>
        <a:p>
          <a:pPr lvl="0" algn="l" defTabSz="711200">
            <a:lnSpc>
              <a:spcPct val="90000"/>
            </a:lnSpc>
            <a:spcBef>
              <a:spcPct val="0"/>
            </a:spcBef>
            <a:spcAft>
              <a:spcPct val="35000"/>
            </a:spcAft>
          </a:pPr>
          <a:r>
            <a:rPr lang="en-US" altLang="ar-JO" sz="1600" kern="1200" dirty="0" smtClean="0"/>
            <a:t>Explain the challenges involved in the entrepreneur’s role as leader and what it takes to be a successful leader.</a:t>
          </a:r>
        </a:p>
        <a:p>
          <a:pPr lvl="0" algn="justLow" defTabSz="711200" rtl="1">
            <a:lnSpc>
              <a:spcPct val="90000"/>
            </a:lnSpc>
            <a:spcBef>
              <a:spcPct val="0"/>
            </a:spcBef>
            <a:spcAft>
              <a:spcPct val="35000"/>
            </a:spcAft>
          </a:pPr>
          <a:r>
            <a:rPr lang="ar-EG" altLang="ar-JO" sz="1600" kern="1200" dirty="0" smtClean="0"/>
            <a:t>شرح التحديات التي ينطوي عليها دور رائد الأعمال كقائد وما يتطلبه الأمر ليكون قائدًا ناجحًا.</a:t>
          </a:r>
        </a:p>
      </dsp:txBody>
      <dsp:txXfrm>
        <a:off x="3319" y="1805938"/>
        <a:ext cx="2633481" cy="2212124"/>
      </dsp:txXfrm>
    </dsp:sp>
    <dsp:sp modelId="{9375364D-3525-7A4A-AF47-DE85CB4751A5}">
      <dsp:nvSpPr>
        <dsp:cNvPr id="0" name=""/>
        <dsp:cNvSpPr/>
      </dsp:nvSpPr>
      <dsp:spPr>
        <a:xfrm>
          <a:off x="767029" y="773613"/>
          <a:ext cx="1106062" cy="1106062"/>
        </a:xfrm>
        <a:prstGeom prst="ellipse">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86233" tIns="12700" rIns="86233" bIns="12700" numCol="1" spcCol="1270" anchor="ctr" anchorCtr="0">
          <a:noAutofit/>
        </a:bodyPr>
        <a:lstStyle/>
        <a:p>
          <a:pPr lvl="0" algn="ctr" defTabSz="2133600">
            <a:lnSpc>
              <a:spcPct val="90000"/>
            </a:lnSpc>
            <a:spcBef>
              <a:spcPct val="0"/>
            </a:spcBef>
            <a:spcAft>
              <a:spcPct val="35000"/>
            </a:spcAft>
          </a:pPr>
          <a:r>
            <a:rPr lang="en-US" sz="4800" kern="1200"/>
            <a:t>1</a:t>
          </a:r>
        </a:p>
      </dsp:txBody>
      <dsp:txXfrm>
        <a:off x="929008" y="935592"/>
        <a:ext cx="782104" cy="782104"/>
      </dsp:txXfrm>
    </dsp:sp>
    <dsp:sp modelId="{7A97EFE9-4922-9040-B03A-666DE024012F}">
      <dsp:nvSpPr>
        <dsp:cNvPr id="0" name=""/>
        <dsp:cNvSpPr/>
      </dsp:nvSpPr>
      <dsp:spPr>
        <a:xfrm>
          <a:off x="3319" y="4091727"/>
          <a:ext cx="2633481" cy="72"/>
        </a:xfrm>
        <a:prstGeom prst="rect">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5E332C19-BF18-2E48-9238-2375B481F858}">
      <dsp:nvSpPr>
        <dsp:cNvPr id="0" name=""/>
        <dsp:cNvSpPr/>
      </dsp:nvSpPr>
      <dsp:spPr>
        <a:xfrm>
          <a:off x="2900149" y="404926"/>
          <a:ext cx="2633481" cy="3686873"/>
        </a:xfrm>
        <a:prstGeom prst="rect">
          <a:avLst/>
        </a:prstGeom>
        <a:solidFill>
          <a:schemeClr val="accent1">
            <a:alpha val="90000"/>
            <a:tint val="40000"/>
            <a:hueOff val="0"/>
            <a:satOff val="0"/>
            <a:lumOff val="0"/>
            <a:alphaOff val="0"/>
          </a:schemeClr>
        </a:solidFill>
        <a:ln w="12700" cap="flat" cmpd="sng" algn="ctr">
          <a:solidFill>
            <a:schemeClr val="accent1">
              <a:alpha val="90000"/>
              <a:tint val="4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205316" tIns="330200" rIns="205316" bIns="330200" numCol="1" spcCol="1270" anchor="t" anchorCtr="0">
          <a:noAutofit/>
        </a:bodyPr>
        <a:lstStyle/>
        <a:p>
          <a:pPr lvl="0" algn="l" defTabSz="711200" rtl="0">
            <a:lnSpc>
              <a:spcPct val="90000"/>
            </a:lnSpc>
            <a:spcBef>
              <a:spcPct val="0"/>
            </a:spcBef>
            <a:spcAft>
              <a:spcPct val="35000"/>
            </a:spcAft>
          </a:pPr>
          <a:r>
            <a:rPr lang="en-US" altLang="ar-JO" sz="1600" kern="1200" dirty="0" smtClean="0"/>
            <a:t>Describe the importance of hiring the right employees and how to avoid making hiring mistakes.</a:t>
          </a:r>
        </a:p>
        <a:p>
          <a:pPr lvl="0" algn="justLow" defTabSz="711200" rtl="1">
            <a:lnSpc>
              <a:spcPct val="90000"/>
            </a:lnSpc>
            <a:spcBef>
              <a:spcPct val="0"/>
            </a:spcBef>
            <a:spcAft>
              <a:spcPct val="35000"/>
            </a:spcAft>
          </a:pPr>
          <a:r>
            <a:rPr lang="ar-EG" altLang="ar-JO" sz="1600" kern="1200" dirty="0" smtClean="0"/>
            <a:t>وصف أهمية توظيف الموظفين المناسبين وكيفية تجنب الأخطاء في التوظيف.</a:t>
          </a:r>
        </a:p>
      </dsp:txBody>
      <dsp:txXfrm>
        <a:off x="2900149" y="1805938"/>
        <a:ext cx="2633481" cy="2212124"/>
      </dsp:txXfrm>
    </dsp:sp>
    <dsp:sp modelId="{89648563-B73A-8B44-9E56-D80BB3A64777}">
      <dsp:nvSpPr>
        <dsp:cNvPr id="0" name=""/>
        <dsp:cNvSpPr/>
      </dsp:nvSpPr>
      <dsp:spPr>
        <a:xfrm>
          <a:off x="3663858" y="773613"/>
          <a:ext cx="1106062" cy="1106062"/>
        </a:xfrm>
        <a:prstGeom prst="ellipse">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86233" tIns="12700" rIns="86233" bIns="12700" numCol="1" spcCol="1270" anchor="ctr" anchorCtr="0">
          <a:noAutofit/>
        </a:bodyPr>
        <a:lstStyle/>
        <a:p>
          <a:pPr lvl="0" algn="ctr" defTabSz="2133600">
            <a:lnSpc>
              <a:spcPct val="90000"/>
            </a:lnSpc>
            <a:spcBef>
              <a:spcPct val="0"/>
            </a:spcBef>
            <a:spcAft>
              <a:spcPct val="35000"/>
            </a:spcAft>
          </a:pPr>
          <a:r>
            <a:rPr lang="en-US" sz="4800" kern="1200"/>
            <a:t>2</a:t>
          </a:r>
        </a:p>
      </dsp:txBody>
      <dsp:txXfrm>
        <a:off x="3825837" y="935592"/>
        <a:ext cx="782104" cy="782104"/>
      </dsp:txXfrm>
    </dsp:sp>
    <dsp:sp modelId="{2946BC43-0CD7-DC4B-9AE1-7835A3A65B18}">
      <dsp:nvSpPr>
        <dsp:cNvPr id="0" name=""/>
        <dsp:cNvSpPr/>
      </dsp:nvSpPr>
      <dsp:spPr>
        <a:xfrm>
          <a:off x="2900149" y="4091727"/>
          <a:ext cx="2633481" cy="72"/>
        </a:xfrm>
        <a:prstGeom prst="rect">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CD774B7F-8481-5A4F-914B-C04BAB7C02AB}">
      <dsp:nvSpPr>
        <dsp:cNvPr id="0" name=""/>
        <dsp:cNvSpPr/>
      </dsp:nvSpPr>
      <dsp:spPr>
        <a:xfrm>
          <a:off x="5796978" y="404926"/>
          <a:ext cx="2633481" cy="3686873"/>
        </a:xfrm>
        <a:prstGeom prst="rect">
          <a:avLst/>
        </a:prstGeom>
        <a:solidFill>
          <a:schemeClr val="accent1">
            <a:alpha val="90000"/>
            <a:tint val="40000"/>
            <a:hueOff val="0"/>
            <a:satOff val="0"/>
            <a:lumOff val="0"/>
            <a:alphaOff val="0"/>
          </a:schemeClr>
        </a:solidFill>
        <a:ln w="12700" cap="flat" cmpd="sng" algn="ctr">
          <a:solidFill>
            <a:schemeClr val="accent1">
              <a:alpha val="90000"/>
              <a:tint val="4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205316" tIns="330200" rIns="205316" bIns="330200" numCol="1" spcCol="1270" anchor="t" anchorCtr="0">
          <a:noAutofit/>
        </a:bodyPr>
        <a:lstStyle/>
        <a:p>
          <a:pPr lvl="0" algn="l" defTabSz="800100" rtl="0">
            <a:lnSpc>
              <a:spcPct val="90000"/>
            </a:lnSpc>
            <a:spcBef>
              <a:spcPct val="0"/>
            </a:spcBef>
            <a:spcAft>
              <a:spcPct val="35000"/>
            </a:spcAft>
          </a:pPr>
          <a:r>
            <a:rPr lang="en-US" sz="1800" b="0" kern="1200" dirty="0" smtClean="0"/>
            <a:t>Explain how to create a company culture that encourages employee retention.</a:t>
          </a:r>
        </a:p>
        <a:p>
          <a:pPr lvl="0" algn="justLow" defTabSz="800100" rtl="1">
            <a:lnSpc>
              <a:spcPct val="90000"/>
            </a:lnSpc>
            <a:spcBef>
              <a:spcPct val="0"/>
            </a:spcBef>
            <a:spcAft>
              <a:spcPct val="35000"/>
            </a:spcAft>
          </a:pPr>
          <a:r>
            <a:rPr lang="ar-EG" sz="1800" b="0" kern="1200" dirty="0" smtClean="0"/>
            <a:t>شرح كيفية إنشاء ثقافة الشركة التي تشجع على الاحتفاظ بالموظفين.</a:t>
          </a:r>
        </a:p>
      </dsp:txBody>
      <dsp:txXfrm>
        <a:off x="5796978" y="1805938"/>
        <a:ext cx="2633481" cy="2212124"/>
      </dsp:txXfrm>
    </dsp:sp>
    <dsp:sp modelId="{4885487E-1B4E-E646-8256-7701441E4481}">
      <dsp:nvSpPr>
        <dsp:cNvPr id="0" name=""/>
        <dsp:cNvSpPr/>
      </dsp:nvSpPr>
      <dsp:spPr>
        <a:xfrm>
          <a:off x="6560688" y="773613"/>
          <a:ext cx="1106062" cy="1106062"/>
        </a:xfrm>
        <a:prstGeom prst="ellipse">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86233" tIns="12700" rIns="86233" bIns="12700" numCol="1" spcCol="1270" anchor="ctr" anchorCtr="0">
          <a:noAutofit/>
        </a:bodyPr>
        <a:lstStyle/>
        <a:p>
          <a:pPr lvl="0" algn="ctr" defTabSz="2133600">
            <a:lnSpc>
              <a:spcPct val="90000"/>
            </a:lnSpc>
            <a:spcBef>
              <a:spcPct val="0"/>
            </a:spcBef>
            <a:spcAft>
              <a:spcPct val="35000"/>
            </a:spcAft>
          </a:pPr>
          <a:r>
            <a:rPr lang="en-US" sz="4800" kern="1200"/>
            <a:t>3</a:t>
          </a:r>
        </a:p>
      </dsp:txBody>
      <dsp:txXfrm>
        <a:off x="6722667" y="935592"/>
        <a:ext cx="782104" cy="782104"/>
      </dsp:txXfrm>
    </dsp:sp>
    <dsp:sp modelId="{FFDCBA2C-8478-4C47-BEDB-F5D771DA54C1}">
      <dsp:nvSpPr>
        <dsp:cNvPr id="0" name=""/>
        <dsp:cNvSpPr/>
      </dsp:nvSpPr>
      <dsp:spPr>
        <a:xfrm>
          <a:off x="5796978" y="4091727"/>
          <a:ext cx="2633481" cy="72"/>
        </a:xfrm>
        <a:prstGeom prst="rect">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E9C8F0D4-8349-DF4D-B803-2A6C815760AB}">
      <dsp:nvSpPr>
        <dsp:cNvPr id="0" name=""/>
        <dsp:cNvSpPr/>
      </dsp:nvSpPr>
      <dsp:spPr>
        <a:xfrm>
          <a:off x="8693808" y="404926"/>
          <a:ext cx="2633481" cy="3686873"/>
        </a:xfrm>
        <a:prstGeom prst="rect">
          <a:avLst/>
        </a:prstGeom>
        <a:solidFill>
          <a:schemeClr val="accent1">
            <a:alpha val="90000"/>
            <a:tint val="40000"/>
            <a:hueOff val="0"/>
            <a:satOff val="0"/>
            <a:lumOff val="0"/>
            <a:alphaOff val="0"/>
          </a:schemeClr>
        </a:solidFill>
        <a:ln w="12700" cap="flat" cmpd="sng" algn="ctr">
          <a:solidFill>
            <a:schemeClr val="accent1">
              <a:alpha val="90000"/>
              <a:tint val="4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205316" tIns="330200" rIns="205316" bIns="330200" numCol="1" spcCol="1270" anchor="t" anchorCtr="0">
          <a:noAutofit/>
        </a:bodyPr>
        <a:lstStyle/>
        <a:p>
          <a:pPr lvl="0" algn="l" defTabSz="800100">
            <a:lnSpc>
              <a:spcPct val="90000"/>
            </a:lnSpc>
            <a:spcBef>
              <a:spcPct val="0"/>
            </a:spcBef>
            <a:spcAft>
              <a:spcPct val="35000"/>
            </a:spcAft>
          </a:pPr>
          <a:r>
            <a:rPr lang="en-US" sz="1800" kern="1200" dirty="0" smtClean="0"/>
            <a:t>Explain how to reward employees and encourage retention. </a:t>
          </a:r>
        </a:p>
        <a:p>
          <a:pPr lvl="0" algn="justLow" defTabSz="800100" rtl="1">
            <a:lnSpc>
              <a:spcPct val="90000"/>
            </a:lnSpc>
            <a:spcBef>
              <a:spcPct val="0"/>
            </a:spcBef>
            <a:spcAft>
              <a:spcPct val="35000"/>
            </a:spcAft>
          </a:pPr>
          <a:r>
            <a:rPr lang="ar-EG" sz="1800" kern="1200" dirty="0" smtClean="0"/>
            <a:t>اشرح كيفية مكافأة الموظفين وتشجيع الاحتفاظ بهم.</a:t>
          </a:r>
        </a:p>
      </dsp:txBody>
      <dsp:txXfrm>
        <a:off x="8693808" y="1805938"/>
        <a:ext cx="2633481" cy="2212124"/>
      </dsp:txXfrm>
    </dsp:sp>
    <dsp:sp modelId="{4AD441FB-6FD8-6D47-9B4B-03D5CB64039D}">
      <dsp:nvSpPr>
        <dsp:cNvPr id="0" name=""/>
        <dsp:cNvSpPr/>
      </dsp:nvSpPr>
      <dsp:spPr>
        <a:xfrm>
          <a:off x="9457517" y="773613"/>
          <a:ext cx="1106062" cy="1106062"/>
        </a:xfrm>
        <a:prstGeom prst="ellipse">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86233" tIns="12700" rIns="86233" bIns="12700" numCol="1" spcCol="1270" anchor="ctr" anchorCtr="0">
          <a:noAutofit/>
        </a:bodyPr>
        <a:lstStyle/>
        <a:p>
          <a:pPr lvl="0" algn="ctr" defTabSz="2133600">
            <a:lnSpc>
              <a:spcPct val="90000"/>
            </a:lnSpc>
            <a:spcBef>
              <a:spcPct val="0"/>
            </a:spcBef>
            <a:spcAft>
              <a:spcPct val="35000"/>
            </a:spcAft>
          </a:pPr>
          <a:r>
            <a:rPr lang="en-US" sz="4800" kern="1200"/>
            <a:t>4</a:t>
          </a:r>
        </a:p>
      </dsp:txBody>
      <dsp:txXfrm>
        <a:off x="9619496" y="935592"/>
        <a:ext cx="782104" cy="782104"/>
      </dsp:txXfrm>
    </dsp:sp>
    <dsp:sp modelId="{1FD1B7AD-515E-B44D-8938-73FFD5277152}">
      <dsp:nvSpPr>
        <dsp:cNvPr id="0" name=""/>
        <dsp:cNvSpPr/>
      </dsp:nvSpPr>
      <dsp:spPr>
        <a:xfrm>
          <a:off x="8693808" y="4091727"/>
          <a:ext cx="2633481" cy="72"/>
        </a:xfrm>
        <a:prstGeom prst="rect">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DB15DE31-8CCB-47A4-9EEE-8FD23DC340C0}">
      <dsp:nvSpPr>
        <dsp:cNvPr id="0" name=""/>
        <dsp:cNvSpPr/>
      </dsp:nvSpPr>
      <dsp:spPr>
        <a:xfrm>
          <a:off x="828914" y="1196282"/>
          <a:ext cx="810000" cy="810000"/>
        </a:xfrm>
        <a:prstGeom prst="rect">
          <a:avLst/>
        </a:prstGeom>
        <a:blipFill>
          <a:blip xmlns:r="http://schemas.openxmlformats.org/officeDocument/2006/relationships" r:embed="rId1" cstate="print">
            <a:extLst>
              <a:ext uri="{28A0092B-C50C-407E-A947-70E740481C1C}">
                <a14:useLocalDpi xmlns:a14="http://schemas.microsoft.com/office/drawing/2010/main" val="0"/>
              </a:ext>
              <a:ext uri="{96DAC541-7B7A-43D3-8B79-37D633B846F1}">
                <asvg:svgBlip xmlns="" xmlns:asvg="http://schemas.microsoft.com/office/drawing/2016/SVG/main" r:embed="rId2"/>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CE9A3F91-28D5-480A-A127-404631BC5C63}">
      <dsp:nvSpPr>
        <dsp:cNvPr id="0" name=""/>
        <dsp:cNvSpPr/>
      </dsp:nvSpPr>
      <dsp:spPr>
        <a:xfrm>
          <a:off x="333914" y="2276522"/>
          <a:ext cx="1800000" cy="72000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t" anchorCtr="0">
          <a:noAutofit/>
        </a:bodyPr>
        <a:lstStyle/>
        <a:p>
          <a:pPr lvl="0" algn="ctr" defTabSz="755650">
            <a:lnSpc>
              <a:spcPct val="90000"/>
            </a:lnSpc>
            <a:spcBef>
              <a:spcPct val="0"/>
            </a:spcBef>
            <a:spcAft>
              <a:spcPct val="35000"/>
            </a:spcAft>
          </a:pPr>
          <a:r>
            <a:rPr lang="en-US" sz="1700" b="1" kern="1200" dirty="0"/>
            <a:t>Commit to hire the best talent. </a:t>
          </a:r>
          <a:endParaRPr lang="en-US" sz="1700" kern="1200" dirty="0"/>
        </a:p>
      </dsp:txBody>
      <dsp:txXfrm>
        <a:off x="333914" y="2276522"/>
        <a:ext cx="1800000" cy="720000"/>
      </dsp:txXfrm>
    </dsp:sp>
    <dsp:sp modelId="{05F9B1FA-AE67-440E-A388-19F9AC82C0B6}">
      <dsp:nvSpPr>
        <dsp:cNvPr id="0" name=""/>
        <dsp:cNvSpPr/>
      </dsp:nvSpPr>
      <dsp:spPr>
        <a:xfrm>
          <a:off x="2943914" y="1196282"/>
          <a:ext cx="810000" cy="810000"/>
        </a:xfrm>
        <a:prstGeom prst="rect">
          <a:avLst/>
        </a:prstGeom>
        <a:blipFill>
          <a:blip xmlns:r="http://schemas.openxmlformats.org/officeDocument/2006/relationships" r:embed="rId3" cstate="print">
            <a:extLst>
              <a:ext uri="{28A0092B-C50C-407E-A947-70E740481C1C}">
                <a14:useLocalDpi xmlns:a14="http://schemas.microsoft.com/office/drawing/2010/main" val="0"/>
              </a:ext>
              <a:ext uri="{96DAC541-7B7A-43D3-8B79-37D633B846F1}">
                <asvg:svgBlip xmlns="" xmlns:asvg="http://schemas.microsoft.com/office/drawing/2016/SVG/main" r:embed="rId4"/>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B76F5701-B50B-467E-8896-C536E2F9CCC1}">
      <dsp:nvSpPr>
        <dsp:cNvPr id="0" name=""/>
        <dsp:cNvSpPr/>
      </dsp:nvSpPr>
      <dsp:spPr>
        <a:xfrm>
          <a:off x="2448914" y="2276522"/>
          <a:ext cx="1800000" cy="72000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t" anchorCtr="0">
          <a:noAutofit/>
        </a:bodyPr>
        <a:lstStyle/>
        <a:p>
          <a:pPr lvl="0" algn="ctr" defTabSz="755650">
            <a:lnSpc>
              <a:spcPct val="90000"/>
            </a:lnSpc>
            <a:spcBef>
              <a:spcPct val="0"/>
            </a:spcBef>
            <a:spcAft>
              <a:spcPct val="35000"/>
            </a:spcAft>
          </a:pPr>
          <a:r>
            <a:rPr lang="en-US" sz="1700" b="1" kern="1200" dirty="0"/>
            <a:t>Elevate recruiting to a strategic position. </a:t>
          </a:r>
          <a:endParaRPr lang="en-US" sz="1700" kern="1200" dirty="0"/>
        </a:p>
      </dsp:txBody>
      <dsp:txXfrm>
        <a:off x="2448914" y="2276522"/>
        <a:ext cx="1800000" cy="720000"/>
      </dsp:txXfrm>
    </dsp:sp>
    <dsp:sp modelId="{ACB80E98-4DC1-494F-9510-91567616298A}">
      <dsp:nvSpPr>
        <dsp:cNvPr id="0" name=""/>
        <dsp:cNvSpPr/>
      </dsp:nvSpPr>
      <dsp:spPr>
        <a:xfrm>
          <a:off x="5058914" y="1196282"/>
          <a:ext cx="810000" cy="810000"/>
        </a:xfrm>
        <a:prstGeom prst="rect">
          <a:avLst/>
        </a:prstGeom>
        <a:blipFill>
          <a:blip xmlns:r="http://schemas.openxmlformats.org/officeDocument/2006/relationships" r:embed="rId5" cstate="print">
            <a:extLst>
              <a:ext uri="{28A0092B-C50C-407E-A947-70E740481C1C}">
                <a14:useLocalDpi xmlns:a14="http://schemas.microsoft.com/office/drawing/2010/main" val="0"/>
              </a:ext>
              <a:ext uri="{96DAC541-7B7A-43D3-8B79-37D633B846F1}">
                <asvg:svgBlip xmlns="" xmlns:asvg="http://schemas.microsoft.com/office/drawing/2016/SVG/main" r:embed="rId6"/>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26D15223-4D7C-44EC-AF04-C23EC47524A4}">
      <dsp:nvSpPr>
        <dsp:cNvPr id="0" name=""/>
        <dsp:cNvSpPr/>
      </dsp:nvSpPr>
      <dsp:spPr>
        <a:xfrm>
          <a:off x="4563914" y="2276522"/>
          <a:ext cx="1800000" cy="72000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t" anchorCtr="0">
          <a:noAutofit/>
        </a:bodyPr>
        <a:lstStyle/>
        <a:p>
          <a:pPr lvl="0" algn="ctr" defTabSz="755650">
            <a:lnSpc>
              <a:spcPct val="90000"/>
            </a:lnSpc>
            <a:spcBef>
              <a:spcPct val="0"/>
            </a:spcBef>
            <a:spcAft>
              <a:spcPct val="35000"/>
            </a:spcAft>
          </a:pPr>
          <a:r>
            <a:rPr lang="en-US" sz="1700" b="1" kern="1200" dirty="0"/>
            <a:t>Create practical job descriptions and job specifications.</a:t>
          </a:r>
          <a:endParaRPr lang="en-US" sz="1700" kern="1200" dirty="0"/>
        </a:p>
      </dsp:txBody>
      <dsp:txXfrm>
        <a:off x="4563914" y="2276522"/>
        <a:ext cx="1800000" cy="720000"/>
      </dsp:txXfrm>
    </dsp:sp>
    <dsp:sp modelId="{ADFEF58B-E924-403B-A63F-DD71CF055C6F}">
      <dsp:nvSpPr>
        <dsp:cNvPr id="0" name=""/>
        <dsp:cNvSpPr/>
      </dsp:nvSpPr>
      <dsp:spPr>
        <a:xfrm>
          <a:off x="7173914" y="1196282"/>
          <a:ext cx="810000" cy="810000"/>
        </a:xfrm>
        <a:prstGeom prst="rect">
          <a:avLst/>
        </a:prstGeom>
        <a:blipFill>
          <a:blip xmlns:r="http://schemas.openxmlformats.org/officeDocument/2006/relationships" r:embed="rId7" cstate="print">
            <a:extLst>
              <a:ext uri="{28A0092B-C50C-407E-A947-70E740481C1C}">
                <a14:useLocalDpi xmlns:a14="http://schemas.microsoft.com/office/drawing/2010/main" val="0"/>
              </a:ext>
              <a:ext uri="{96DAC541-7B7A-43D3-8B79-37D633B846F1}">
                <asvg:svgBlip xmlns="" xmlns:asvg="http://schemas.microsoft.com/office/drawing/2016/SVG/main" r:embed="rId8"/>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176E3DA1-1DF0-4D6A-A93C-A64AB9484DF0}">
      <dsp:nvSpPr>
        <dsp:cNvPr id="0" name=""/>
        <dsp:cNvSpPr/>
      </dsp:nvSpPr>
      <dsp:spPr>
        <a:xfrm>
          <a:off x="6678914" y="2276522"/>
          <a:ext cx="1800000" cy="72000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t" anchorCtr="0">
          <a:noAutofit/>
        </a:bodyPr>
        <a:lstStyle/>
        <a:p>
          <a:pPr lvl="0" algn="ctr" defTabSz="755650">
            <a:lnSpc>
              <a:spcPct val="90000"/>
            </a:lnSpc>
            <a:spcBef>
              <a:spcPct val="0"/>
            </a:spcBef>
            <a:spcAft>
              <a:spcPct val="35000"/>
            </a:spcAft>
          </a:pPr>
          <a:r>
            <a:rPr lang="en-US" sz="1700" b="1" kern="1200" dirty="0"/>
            <a:t>Plan an effective interview. </a:t>
          </a:r>
          <a:endParaRPr lang="en-US" sz="1700" kern="1200" dirty="0"/>
        </a:p>
      </dsp:txBody>
      <dsp:txXfrm>
        <a:off x="6678914" y="2276522"/>
        <a:ext cx="1800000" cy="720000"/>
      </dsp:txXfrm>
    </dsp:sp>
    <dsp:sp modelId="{B9B718C5-CDC5-451D-9E0D-8443810B005A}">
      <dsp:nvSpPr>
        <dsp:cNvPr id="0" name=""/>
        <dsp:cNvSpPr/>
      </dsp:nvSpPr>
      <dsp:spPr>
        <a:xfrm>
          <a:off x="9288914" y="1196282"/>
          <a:ext cx="810000" cy="810000"/>
        </a:xfrm>
        <a:prstGeom prst="rect">
          <a:avLst/>
        </a:prstGeom>
        <a:blipFill>
          <a:blip xmlns:r="http://schemas.openxmlformats.org/officeDocument/2006/relationships" r:embed="rId9" cstate="print">
            <a:extLst>
              <a:ext uri="{28A0092B-C50C-407E-A947-70E740481C1C}">
                <a14:useLocalDpi xmlns:a14="http://schemas.microsoft.com/office/drawing/2010/main" val="0"/>
              </a:ext>
              <a:ext uri="{96DAC541-7B7A-43D3-8B79-37D633B846F1}">
                <asvg:svgBlip xmlns="" xmlns:asvg="http://schemas.microsoft.com/office/drawing/2016/SVG/main" r:embed="rId10"/>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EACE88D6-6835-42CF-A81D-19F48C08B3F8}">
      <dsp:nvSpPr>
        <dsp:cNvPr id="0" name=""/>
        <dsp:cNvSpPr/>
      </dsp:nvSpPr>
      <dsp:spPr>
        <a:xfrm>
          <a:off x="8793914" y="2276522"/>
          <a:ext cx="1800000" cy="72000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t" anchorCtr="0">
          <a:noAutofit/>
        </a:bodyPr>
        <a:lstStyle/>
        <a:p>
          <a:pPr lvl="0" algn="ctr" defTabSz="755650">
            <a:lnSpc>
              <a:spcPct val="90000"/>
            </a:lnSpc>
            <a:spcBef>
              <a:spcPct val="0"/>
            </a:spcBef>
            <a:spcAft>
              <a:spcPct val="35000"/>
            </a:spcAft>
          </a:pPr>
          <a:r>
            <a:rPr lang="en-US" sz="1700" b="1" kern="1200" dirty="0"/>
            <a:t>Conduct the interview</a:t>
          </a:r>
          <a:endParaRPr lang="en-US" sz="1700" kern="1200" dirty="0"/>
        </a:p>
      </dsp:txBody>
      <dsp:txXfrm>
        <a:off x="8793914" y="2276522"/>
        <a:ext cx="1800000" cy="720000"/>
      </dsp:txXfrm>
    </dsp:sp>
  </dsp:spTree>
</dsp:drawing>
</file>

<file path=ppt/diagrams/layout1.xml><?xml version="1.0" encoding="utf-8"?>
<dgm:layoutDef xmlns:dgm="http://schemas.openxmlformats.org/drawingml/2006/diagram" xmlns:a="http://schemas.openxmlformats.org/drawingml/2006/main" uniqueId="urn:microsoft.com/office/officeart/2016/7/layout/BasicLinearProcessNumbered">
  <dgm:title val="Basic Linear Process Numbered"/>
  <dgm:desc val="Used to show a progression; a timeline; sequential steps in a task, process, or workflow; or to emphasize movement or direction. Automatic numbers have been introduced to show the steps of the process which appears in a circle. Level 1 and Level 2 text appear in a rectangle."/>
  <dgm:catLst>
    <dgm:cat type="process" pri="500"/>
  </dgm:catLst>
  <dgm:sampData>
    <dgm:dataModel>
      <dgm:ptLst>
        <dgm:pt modelId="0" type="doc"/>
        <dgm:pt modelId="1">
          <dgm:prSet phldr="1"/>
        </dgm:pt>
        <dgm:pt modelId="11">
          <dgm:prSet phldr="1"/>
        </dgm:pt>
        <dgm:pt modelId="2">
          <dgm:prSet phldr="1"/>
        </dgm:pt>
        <dgm:pt modelId="21">
          <dgm:prSet phldr="1"/>
        </dgm:pt>
        <dgm:pt modelId="3">
          <dgm:prSet phldr="1"/>
        </dgm:pt>
        <dgm:pt modelId="31">
          <dgm:prSet phldr="1"/>
        </dgm:pt>
        <dgm:pt modelId="101" type="sibTrans" cxnId="4">
          <dgm:prSet phldrT="1"/>
          <dgm:t>
            <a:bodyPr/>
            <a:lstStyle/>
            <a:p>
              <a:r>
                <a:t>1</a:t>
              </a:r>
            </a:p>
          </dgm:t>
        </dgm:pt>
        <dgm:pt modelId="201" type="sibTrans" cxnId="5">
          <dgm:prSet phldrT="2"/>
          <dgm:t>
            <a:bodyPr/>
            <a:lstStyle/>
            <a:p>
              <a:r>
                <a:t>2</a:t>
              </a:r>
            </a:p>
          </dgm:t>
        </dgm:pt>
        <dgm:pt modelId="301" type="sibTrans" cxnId="6">
          <dgm:prSet phldrT="3"/>
          <dgm:t>
            <a:bodyPr/>
            <a:lstStyle/>
            <a:p>
              <a:r>
                <a:t>3</a:t>
              </a:r>
            </a:p>
          </dgm:t>
        </dgm:pt>
      </dgm:ptLst>
      <dgm:cxnLst>
        <dgm:cxn modelId="4" srcId="0" destId="1" srcOrd="0" destOrd="0" sibTransId="101"/>
        <dgm:cxn modelId="5" srcId="0" destId="2" srcOrd="1" destOrd="0" sibTransId="201"/>
        <dgm:cxn modelId="6" srcId="0" destId="3" srcOrd="2" destOrd="0" sibTransId="301"/>
        <dgm:cxn modelId="13" srcId="1" destId="11" srcOrd="0" destOrd="0"/>
        <dgm:cxn modelId="23" srcId="2" destId="21" srcOrd="0" destOrd="0"/>
        <dgm:cxn modelId="33" srcId="3" destId="31" srcOrd="0" destOrd="0"/>
      </dgm:cxnLst>
      <dgm:bg/>
      <dgm:whole/>
    </dgm:dataModel>
  </dgm:sampData>
  <dgm:styleData>
    <dgm:dataModel>
      <dgm:ptLst>
        <dgm:pt modelId="0" type="doc"/>
        <dgm:pt modelId="1"/>
        <dgm:pt modelId="11"/>
        <dgm:pt modelId="2"/>
        <dgm:pt modelId="21"/>
      </dgm:ptLst>
      <dgm:cxnLst>
        <dgm:cxn modelId="4" srcId="0" destId="1" srcOrd="0" destOrd="0"/>
        <dgm:cxn modelId="5" srcId="0" destId="2" srcOrd="1" destOrd="0"/>
        <dgm:cxn modelId="13" srcId="1" destId="11" srcOrd="0" destOrd="0"/>
        <dgm:cxn modelId="23" srcId="2" destId="2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Name0">
    <dgm:varLst>
      <dgm:animLvl val="lvl"/>
      <dgm:resizeHandles val="exact"/>
    </dgm:varLst>
    <dgm:alg type="lin">
      <dgm:param type="linDir" val="fromL"/>
      <dgm:param type="nodeVertAlign" val="t"/>
    </dgm:alg>
    <dgm:shape xmlns:r="http://schemas.openxmlformats.org/officeDocument/2006/relationships" r:blip="">
      <dgm:adjLst/>
    </dgm:shape>
    <dgm:presOf/>
    <dgm:constrLst>
      <dgm:constr type="h" for="ch" forName="compositeNode" refType="h"/>
      <dgm:constr type="w" for="ch" forName="compositeNode" refType="w"/>
      <dgm:constr type="w" for="des" forName="simulatedConn" refType="w" refFor="ch" refForName="compositeNode" fact="0.15"/>
      <dgm:constr type="h" for="des" forName="simulatedConn" refType="w" refFor="des" refForName="simulatedConn"/>
      <dgm:constr type="h" for="des" forName="vSp1" refType="w" refFor="ch" refForName="compositeNode" fact="0.8"/>
      <dgm:constr type="h" for="des" forName="vSp2" refType="w" refFor="ch" refForName="compositeNode" fact="0.07"/>
      <dgm:constr type="w" for="ch" forName="vProcSp" refType="w" refFor="des" refForName="simulatedConn" op="equ"/>
      <dgm:constr type="h" for="ch" forName="vProcSp" refType="h" refFor="ch" refForName="compositeNode" op="equ"/>
      <dgm:constr type="w" for="ch" forName="sibTrans" refType="w" refFor="ch" refForName="compositeNode" fact="0.1"/>
      <dgm:constr type="primFontSz" for="des" forName="sibTransNodeCircle" op="equ"/>
      <dgm:constr type="primFontSz" for="des" forName="nodeText" op="equ"/>
      <dgm:constr type="h" for="des" forName="sibTransNodeCircle" op="equ"/>
      <dgm:constr type="w" for="des" forName="sibTransNodeCircle" op="equ"/>
    </dgm:constrLst>
    <dgm:ruleLst>
      <dgm:rule type="h" val="NaN" fact="1.2" max="NaN"/>
    </dgm:ruleLst>
    <dgm:forEach name="Name4" axis="ch" ptType="node">
      <dgm:layoutNode name="compositeNode">
        <dgm:varLst>
          <dgm:bulletEnabled val="1"/>
        </dgm:varLst>
        <dgm:alg type="composite"/>
        <dgm:constrLst>
          <dgm:constr type="h" refType="w" op="lte" fact="1.4"/>
          <dgm:constr type="w" for="ch" forName="bgRect" refType="w"/>
          <dgm:constr type="h" for="ch" forName="bgRect" refType="h"/>
          <dgm:constr type="t" for="ch" forName="bgRect"/>
          <dgm:constr type="l" for="ch" forName="bgRect"/>
          <dgm:constr type="h" for="ch" forName="sibTransNodeCircle" refType="h" refFor="ch" refForName="bgRect" fact="0.3"/>
          <dgm:constr type="w" for="ch" forName="sibTransNodeCircle" refType="h" refFor="ch" refForName="sibTransNodeCircle"/>
          <dgm:constr type="ctrX" for="ch" forName="sibTransNodeCircle" refType="w" fact="0.5"/>
          <dgm:constr type="ctrY" for="ch" forName="sibTransNodeCircle" refType="h" fact="0.25"/>
          <dgm:constr type="r" for="ch" forName="nodeText" refType="r" refFor="ch" refForName="bgRect"/>
          <dgm:constr type="h" for="ch" forName="nodeText" refType="h" refFor="ch" refForName="bgRect" fact="0.6"/>
          <dgm:constr type="t" for="ch" forName="nodeText" refType="h" refFor="ch" refForName="bgRect" fact="0.38"/>
          <dgm:constr type="b" for="ch" forName="bottomLine" refType="b" refFor="ch" refForName="bgRect"/>
          <dgm:constr type="w" for="ch" forName="bottomLine" refType="w" refFor="ch" refForName="bgRect"/>
          <dgm:constr type="h" for="ch" forName="bottomLine" val="0.002"/>
        </dgm:constrLst>
        <dgm:ruleLst/>
        <dgm:layoutNode name="bgRect" styleLbl="bgAccFollowNode1">
          <dgm:alg type="sp"/>
          <dgm:shape xmlns:r="http://schemas.openxmlformats.org/officeDocument/2006/relationships" type="rect" r:blip="">
            <dgm:adjLst/>
          </dgm:shape>
          <dgm:presOf axis="self"/>
          <dgm:constrLst/>
          <dgm:ruleLst/>
        </dgm:layoutNode>
        <dgm:forEach name="Name19" axis="followSib" ptType="sibTrans" hideLastTrans="0" cnt="1">
          <dgm:layoutNode name="sibTransNodeCircle" styleLbl="alignNode1">
            <dgm:varLst>
              <dgm:chMax val="0"/>
              <dgm:bulletEnabled/>
            </dgm:varLst>
            <dgm:presOf axis="self" ptType="sibTrans"/>
            <dgm:alg type="tx">
              <dgm:param type="txAnchorVert" val="mid"/>
              <dgm:param type="txAnchorHorzCh" val="ctr"/>
            </dgm:alg>
            <dgm:shape xmlns:r="http://schemas.openxmlformats.org/officeDocument/2006/relationships" type="ellipse" r:blip="">
              <dgm:adjLst/>
            </dgm:shape>
            <dgm:constrLst>
              <dgm:constr type="w" refType="h" op="lte"/>
              <dgm:constr type="primFontSz" val="48"/>
              <dgm:constr type="tMarg" val="1"/>
              <dgm:constr type="lMarg" refType="w" fact="0.221"/>
              <dgm:constr type="rMarg" refType="w" fact="0.221"/>
              <dgm:constr type="bMarg" val="1"/>
            </dgm:constrLst>
            <dgm:ruleLst>
              <dgm:rule type="primFontSz" val="14" fact="NaN" max="NaN"/>
            </dgm:ruleLst>
          </dgm:layoutNode>
        </dgm:forEach>
        <dgm:layoutNode name="bottomLine" styleLbl="alignNode1">
          <dgm:varLst/>
          <dgm:presOf/>
          <dgm:alg type="sp"/>
          <dgm:shape xmlns:r="http://schemas.openxmlformats.org/officeDocument/2006/relationships" type="rect" r:blip="">
            <dgm:adjLst/>
          </dgm:shape>
          <dgm:constrLst/>
          <dgm:ruleLst/>
        </dgm:layoutNode>
        <dgm:layoutNode name="nodeText" styleLbl="bgAccFollowNode1" moveWith="bgRect">
          <dgm:varLst>
            <dgm:bulletEnabled val="1"/>
          </dgm:varLst>
          <dgm:alg type="tx">
            <dgm:param type="parTxLTRAlign" val="l"/>
            <dgm:param type="parTxRTLAlign" val="r"/>
            <dgm:param type="txAnchorVert" val="t"/>
          </dgm:alg>
          <dgm:shape xmlns:r="http://schemas.openxmlformats.org/officeDocument/2006/relationships" type="rect" r:blip="" zOrderOff="-1" hideGeom="1">
            <dgm:adjLst/>
          </dgm:shape>
          <dgm:presOf axis="desOrSelf" ptType="node"/>
          <dgm:constrLst>
            <dgm:constr type="primFontSz" val="26"/>
            <dgm:constr type="tMarg" val="26"/>
            <dgm:constr type="lMarg" refType="w" fact="0.221"/>
            <dgm:constr type="rMarg" refType="w" fact="0.221"/>
            <dgm:constr type="bMarg" val="26"/>
          </dgm:constrLst>
          <dgm:ruleLst>
            <dgm:rule type="primFontSz" val="11" fact="NaN" max="NaN"/>
          </dgm:ruleLst>
        </dgm:layoutNode>
      </dgm:layoutNode>
      <dgm:forEach name="Name14" axis="followSib" ptType="sibTrans" cnt="1">
        <dgm:layoutNode name="sibTrans">
          <dgm:alg type="sp"/>
          <dgm:shape xmlns:r="http://schemas.openxmlformats.org/officeDocument/2006/relationships" r:blip="">
            <dgm:adjLst/>
          </dgm:shape>
          <dgm:presOf/>
          <dgm:constrLst/>
          <dgm:ruleLst/>
        </dgm:layoutNode>
      </dgm:forEach>
    </dgm:forEach>
  </dgm:layoutNode>
  <dgm:extLst>
    <a:ext uri="{4F341089-5ED1-44EC-B178-C955D00A3D55}">
      <dgm1611:autoBuNodeInfoLst xmlns:dgm1611="http://schemas.microsoft.com/office/drawing/2016/11/diagram" xmlns="">
        <dgm1611:autoBuNodeInfo lvl="1" ptType="sibTrans">
          <dgm1611:buPr prefix="" leadZeros="0">
            <a:buAutoNum type="arabicParenBoth"/>
          </dgm1611:buPr>
        </dgm1611:autoBuNodeInfo>
      </dgm1611:autoBuNodeInfoLst>
    </a:ext>
  </dgm:extLst>
</dgm:layoutDef>
</file>

<file path=ppt/diagrams/layout2.xml><?xml version="1.0" encoding="utf-8"?>
<dgm:layoutDef xmlns:dgm="http://schemas.openxmlformats.org/drawingml/2006/diagram" xmlns:a="http://schemas.openxmlformats.org/drawingml/2006/main" uniqueId="urn:microsoft.com/office/officeart/2018/2/layout/IconLabelList">
  <dgm:title val="Icon Label List"/>
  <dgm:desc val="Use to show non-sequential or grouped chunks of information accompanied by a related visuals. Works best with icons or small pictures with short text captions."/>
  <dgm:catLst>
    <dgm:cat type="icon" pri="500"/>
  </dgm:catLst>
  <dgm:sampData useDef="1">
    <dgm:dataModel>
      <dgm:ptLst/>
      <dgm:bg/>
      <dgm:whole/>
    </dgm:dataModel>
  </dgm:sampData>
  <dgm:styleData useDef="1">
    <dgm:dataModel>
      <dgm:ptLst/>
      <dgm:bg/>
      <dgm:whole/>
    </dgm:dataModel>
  </dgm:styleData>
  <dgm:clrData useDef="1">
    <dgm:dataModel>
      <dgm:ptLst/>
      <dgm:bg/>
      <dgm:whole/>
    </dgm:dataModel>
  </dgm:clrData>
  <dgm:layoutNode name="root">
    <dgm:varLst>
      <dgm:dir/>
      <dgm:resizeHandles val="exact"/>
    </dgm:varLst>
    <dgm:choose name="Name0">
      <dgm:if name="Name1" axis="self" func="var" arg="dir" op="equ" val="norm">
        <dgm:alg type="snake">
          <dgm:param type="grDir" val="tL"/>
          <dgm:param type="flowDir" val="row"/>
          <dgm:param type="contDir" val="sameDir"/>
          <dgm:param type="off" val="ctr"/>
          <dgm:param type="vertAlign" val="mid"/>
          <dgm:param type="horzAlign" val="ctr"/>
        </dgm:alg>
      </dgm:if>
      <dgm:else name="Name2">
        <dgm:alg type="snake">
          <dgm:param type="grDir" val="tR"/>
          <dgm:param type="flowDir" val="row"/>
          <dgm:param type="contDir" val="sameDir"/>
          <dgm:param type="off" val="ctr"/>
          <dgm:param type="vertAlign" val="mid"/>
          <dgm:param type="horzAlign" val="ctr"/>
        </dgm:alg>
      </dgm:else>
    </dgm:choose>
    <dgm:shape xmlns:r="http://schemas.openxmlformats.org/officeDocument/2006/relationships" r:blip="">
      <dgm:adjLst/>
    </dgm:shape>
    <dgm:presOf/>
    <dgm:choose name="Name3">
      <dgm:if name="Name4" axis="ch" ptType="node" func="cnt" op="lte" val="2">
        <dgm:constrLst>
          <dgm:constr type="h" for="ch" forName="compNode" refType="h" fact="0.4"/>
          <dgm:constr type="w" for="ch" forName="compNode" val="120"/>
          <dgm:constr type="w" for="ch" forName="sibTrans" refType="w" refFor="ch" refForName="compNode" fact="0.175"/>
          <dgm:constr type="sp" refType="w" refFor="ch" refForName="compNode" op="equ" fact="0.25"/>
          <dgm:constr type="primFontSz" for="des" ptType="node" op="equ" val="50"/>
          <dgm:constr type="h" for="des" forName="compNode" op="equ"/>
          <dgm:constr type="h" for="des" forName="textRect" op="equ"/>
        </dgm:constrLst>
      </dgm:if>
      <dgm:if name="Name5" axis="ch" ptType="node" func="cnt" op="lte" val="4">
        <dgm:constrLst>
          <dgm:constr type="h" for="ch" forName="compNode" refType="h" fact="0.4"/>
          <dgm:constr type="w" for="ch" forName="compNode" refType="w"/>
          <dgm:constr type="w" for="ch" forName="sibTrans" refType="w" refFor="ch" refForName="compNode" fact="0.175"/>
          <dgm:constr type="sp" refType="w" refFor="ch" refForName="compNode" op="equ" fact="0.25"/>
          <dgm:constr type="primFontSz" for="des" ptType="node" op="equ" val="36"/>
          <dgm:constr type="h" for="des" forName="compNode" op="equ"/>
          <dgm:constr type="h" for="des" forName="textRect" op="equ"/>
        </dgm:constrLst>
      </dgm:if>
      <dgm:else name="Name6">
        <dgm:constrLst>
          <dgm:constr type="h" for="ch" forName="compNode" refType="h" fact="0.4"/>
          <dgm:constr type="w" for="ch" forName="compNode" refType="w"/>
          <dgm:constr type="w" for="ch" forName="sibTrans" refType="w" refFor="ch" refForName="compNode" fact="0.175"/>
          <dgm:constr type="sp" refType="w" refFor="ch" refForName="compNode" op="equ" fact="0.25"/>
          <dgm:constr type="primFontSz" for="des" ptType="node" op="equ" val="24"/>
          <dgm:constr type="h" for="des" forName="compNode" op="equ"/>
          <dgm:constr type="h" for="des" forName="textRect" op="equ"/>
        </dgm:constrLst>
      </dgm:else>
    </dgm:choose>
    <dgm:ruleLst>
      <dgm:rule type="w" for="ch" forName="compNode" val="50" fact="NaN" max="NaN"/>
    </dgm:ruleLst>
    <dgm:forEach name="Name7" axis="ch" ptType="node">
      <dgm:layoutNode name="compNode">
        <dgm:alg type="composite"/>
        <dgm:shape xmlns:r="http://schemas.openxmlformats.org/officeDocument/2006/relationships" r:blip="">
          <dgm:adjLst/>
        </dgm:shape>
        <dgm:presOf axis="self"/>
        <dgm:constrLst>
          <dgm:constr type="w" for="ch" forName="iconRect" refType="w" fact="0.45"/>
          <dgm:constr type="h" for="ch" forName="iconRect" refType="w" refFor="ch" refForName="iconRect"/>
          <dgm:constr type="ctrX" for="ch" forName="iconRect" refType="w" fact="0.5"/>
          <dgm:constr type="t" for="ch" forName="iconRect"/>
          <dgm:constr type="h" for="ch" forName="spaceRect" refType="h" fact="0.15"/>
          <dgm:constr type="w" for="ch" forName="spaceRect" refType="w"/>
          <dgm:constr type="l" for="ch" forName="spaceRect"/>
          <dgm:constr type="t" for="ch" forName="spaceRect" refType="b" refFor="ch" refForName="iconRect"/>
          <dgm:constr type="h" for="ch" forName="textRect" val="20"/>
          <dgm:constr type="w" for="ch" forName="textRect" refType="w"/>
          <dgm:constr type="l" for="ch" forName="textRect"/>
          <dgm:constr type="t" for="ch" forName="textRect" refType="b" refFor="ch" refForName="spaceRect"/>
        </dgm:constrLst>
        <dgm:ruleLst>
          <dgm:rule type="h" val="INF" fact="NaN" max="NaN"/>
        </dgm:ruleLst>
        <dgm:layoutNode name="iconRect" styleLbl="node1">
          <dgm:alg type="sp"/>
          <dgm:shape xmlns:r="http://schemas.openxmlformats.org/officeDocument/2006/relationships" type="rect" r:blip="" blipPhldr="1">
            <dgm:adjLst/>
          </dgm:shape>
          <dgm:presOf/>
          <dgm:constrLst/>
          <dgm:ruleLst/>
        </dgm:layoutNode>
        <dgm:layoutNode name="spaceRect">
          <dgm:alg type="sp"/>
          <dgm:shape xmlns:r="http://schemas.openxmlformats.org/officeDocument/2006/relationships" r:blip="">
            <dgm:adjLst/>
          </dgm:shape>
          <dgm:presOf/>
          <dgm:constrLst/>
          <dgm:ruleLst/>
        </dgm:layoutNode>
        <dgm:layoutNode name="textRect" styleLbl="revTx">
          <dgm:varLst>
            <dgm:chMax val="1"/>
            <dgm:chPref val="1"/>
          </dgm:varLst>
          <dgm:alg type="tx">
            <dgm:param type="txAnchorVert" val="t"/>
          </dgm:alg>
          <dgm:shape xmlns:r="http://schemas.openxmlformats.org/officeDocument/2006/relationships" type="rect" r:blip="">
            <dgm:adjLst/>
          </dgm:shape>
          <dgm:presOf axis="self" ptType="node"/>
          <dgm:constrLst>
            <dgm:constr type="lMarg"/>
            <dgm:constr type="rMarg"/>
            <dgm:constr type="tMarg"/>
            <dgm:constr type="bMarg"/>
          </dgm:constrLst>
          <dgm:ruleLst>
            <dgm:rule type="primFontSz" val="11" fact="NaN" max="NaN"/>
            <dgm:rule type="h" val="INF" fact="NaN" max="NaN"/>
          </dgm:ruleLst>
        </dgm:layoutNode>
      </dgm:layoutNode>
      <dgm:forEach name="Name8" axis="followSib" ptType="sibTrans" cnt="1">
        <dgm:layoutNode name="sibTrans">
          <dgm:alg type="sp"/>
          <dgm:shape xmlns:r="http://schemas.openxmlformats.org/officeDocument/2006/relationships" r:blip="">
            <dgm:adjLst/>
          </dgm:shape>
          <dgm:presOf axis="self"/>
          <dgm:constrLst/>
          <dgm:ruleLst/>
        </dgm:layoutNode>
      </dgm:forEach>
    </dgm:forEach>
  </dgm:layoutNode>
  <dgm:extLst>
    <a:ext uri="{68A01E43-0DF5-4B5B-8FA6-DAF915123BFB}">
      <dgm1612:lstStyle xmlns="" xmlns:dgm1612="http://schemas.microsoft.com/office/drawing/2016/12/diagram">
        <a:lvl1pPr>
          <a:lnSpc>
            <a:spcPct val="100000"/>
          </a:lnSpc>
        </a:lvl1pPr>
      </dgm1612:lstStyle>
    </a:ext>
  </dgm:extLst>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11/25/2024</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extLst>
      <p:ext uri="{BB962C8B-B14F-4D97-AF65-F5344CB8AC3E}">
        <p14:creationId xmlns:p14="http://schemas.microsoft.com/office/powerpoint/2010/main" val="289791000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extLst>
      <p:ext uri="{BB962C8B-B14F-4D97-AF65-F5344CB8AC3E}">
        <p14:creationId xmlns:p14="http://schemas.microsoft.com/office/powerpoint/2010/main" val="3551033731"/>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C5D95098-09E1-C4E1-F131-563DA7A29107}"/>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xmlns="" id="{F1DB6B52-1098-3A61-90F1-ED7F8C19F6FD}"/>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xmlns="" id="{1CA7B7F2-C594-2226-10C3-8AC3C8D66601}"/>
              </a:ext>
            </a:extLst>
          </p:cNvPr>
          <p:cNvSpPr>
            <a:spLocks noGrp="1"/>
          </p:cNvSpPr>
          <p:nvPr>
            <p:ph type="dt" sz="half" idx="10"/>
          </p:nvPr>
        </p:nvSpPr>
        <p:spPr/>
        <p:txBody>
          <a:bodyPr/>
          <a:lstStyle/>
          <a:p>
            <a:fld id="{7AD86B2E-B702-4422-B277-3A08C7449694}" type="datetimeFigureOut">
              <a:rPr lang="en-US" smtClean="0"/>
              <a:t>11/25/2024</a:t>
            </a:fld>
            <a:endParaRPr lang="en-US"/>
          </a:p>
        </p:txBody>
      </p:sp>
      <p:sp>
        <p:nvSpPr>
          <p:cNvPr id="5" name="Footer Placeholder 4">
            <a:extLst>
              <a:ext uri="{FF2B5EF4-FFF2-40B4-BE49-F238E27FC236}">
                <a16:creationId xmlns:a16="http://schemas.microsoft.com/office/drawing/2014/main" xmlns="" id="{57567B6F-AABD-ABF2-1716-8CA10C09EEDB}"/>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xmlns="" id="{BA7F058B-4E26-075C-3DA4-A864D221D406}"/>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41311415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B8C59ED8-839F-740F-5380-EB20BD607CD4}"/>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xmlns="" id="{B5DBA814-F4FF-953C-65F6-7755FFA224FB}"/>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xmlns="" id="{D0F5B59B-14BB-0F36-FA1D-86F9E28D7782}"/>
              </a:ext>
            </a:extLst>
          </p:cNvPr>
          <p:cNvSpPr>
            <a:spLocks noGrp="1"/>
          </p:cNvSpPr>
          <p:nvPr>
            <p:ph type="dt" sz="half" idx="10"/>
          </p:nvPr>
        </p:nvSpPr>
        <p:spPr/>
        <p:txBody>
          <a:bodyPr/>
          <a:lstStyle/>
          <a:p>
            <a:fld id="{7AD86B2E-B702-4422-B277-3A08C7449694}" type="datetimeFigureOut">
              <a:rPr lang="en-US" smtClean="0"/>
              <a:t>11/25/2024</a:t>
            </a:fld>
            <a:endParaRPr lang="en-US"/>
          </a:p>
        </p:txBody>
      </p:sp>
      <p:sp>
        <p:nvSpPr>
          <p:cNvPr id="5" name="Footer Placeholder 4">
            <a:extLst>
              <a:ext uri="{FF2B5EF4-FFF2-40B4-BE49-F238E27FC236}">
                <a16:creationId xmlns:a16="http://schemas.microsoft.com/office/drawing/2014/main" xmlns="" id="{945EDB51-73D6-A3E4-04E1-FA0E4D318AD2}"/>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xmlns="" id="{36E15A03-D852-FE42-22A2-986BA6AFDD9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2047379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64FAF0B5-6A1B-819F-8BDB-8723AD6F80E5}"/>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xmlns="" id="{E6D59A6B-040C-D231-73AA-94BF982AB52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xmlns="" id="{281F9F7B-C72F-8488-63C2-893D10A71873}"/>
              </a:ext>
            </a:extLst>
          </p:cNvPr>
          <p:cNvSpPr>
            <a:spLocks noGrp="1"/>
          </p:cNvSpPr>
          <p:nvPr>
            <p:ph type="dt" sz="half" idx="10"/>
          </p:nvPr>
        </p:nvSpPr>
        <p:spPr/>
        <p:txBody>
          <a:bodyPr/>
          <a:lstStyle/>
          <a:p>
            <a:fld id="{7AD86B2E-B702-4422-B277-3A08C7449694}" type="datetimeFigureOut">
              <a:rPr lang="en-US" smtClean="0"/>
              <a:t>11/25/2024</a:t>
            </a:fld>
            <a:endParaRPr lang="en-US"/>
          </a:p>
        </p:txBody>
      </p:sp>
      <p:sp>
        <p:nvSpPr>
          <p:cNvPr id="5" name="Footer Placeholder 4">
            <a:extLst>
              <a:ext uri="{FF2B5EF4-FFF2-40B4-BE49-F238E27FC236}">
                <a16:creationId xmlns:a16="http://schemas.microsoft.com/office/drawing/2014/main" xmlns="" id="{997D509D-91A2-39D0-0202-9348AED744AA}"/>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xmlns="" id="{A1A98602-767F-9F7F-3A34-40E803A3BD2B}"/>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53872526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31D49C40-2B03-A723-1A25-72E120ED2D38}"/>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xmlns="" id="{DCC05F17-3155-8F58-9417-872859F01BC8}"/>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xmlns="" id="{F0A6FADA-9339-2718-AE06-345636476CB1}"/>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xmlns="" id="{CC7B5477-D6C1-D0EF-360E-AAF1F8F26BA5}"/>
              </a:ext>
            </a:extLst>
          </p:cNvPr>
          <p:cNvSpPr>
            <a:spLocks noGrp="1"/>
          </p:cNvSpPr>
          <p:nvPr>
            <p:ph type="dt" sz="half" idx="10"/>
          </p:nvPr>
        </p:nvSpPr>
        <p:spPr/>
        <p:txBody>
          <a:bodyPr/>
          <a:lstStyle/>
          <a:p>
            <a:fld id="{7AD86B2E-B702-4422-B277-3A08C7449694}" type="datetimeFigureOut">
              <a:rPr lang="en-US" smtClean="0"/>
              <a:t>11/25/2024</a:t>
            </a:fld>
            <a:endParaRPr lang="en-US"/>
          </a:p>
        </p:txBody>
      </p:sp>
      <p:sp>
        <p:nvSpPr>
          <p:cNvPr id="6" name="Footer Placeholder 5">
            <a:extLst>
              <a:ext uri="{FF2B5EF4-FFF2-40B4-BE49-F238E27FC236}">
                <a16:creationId xmlns:a16="http://schemas.microsoft.com/office/drawing/2014/main" xmlns="" id="{8EE8FCE8-EE63-38DE-2FCA-4EA8F13B84FD}"/>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xmlns="" id="{FE2D33A2-7BEA-C0F6-8DC4-5841AF8D50F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19689125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6EB6B58D-F759-624C-F4B5-076FD713366E}"/>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xmlns="" id="{40DE3D4E-050C-4BD6-B7EB-39F9E2DE1CC1}"/>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xmlns="" id="{B280C419-BB65-0AE7-334A-03DB570FB6CB}"/>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xmlns="" id="{F05432BE-90AA-3340-26A3-24C2C60ED464}"/>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xmlns="" id="{0972C4A7-BEA2-2193-0159-41A66555323C}"/>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xmlns="" id="{A82EDC5C-9D31-77DA-AB6E-212A67AE9801}"/>
              </a:ext>
            </a:extLst>
          </p:cNvPr>
          <p:cNvSpPr>
            <a:spLocks noGrp="1"/>
          </p:cNvSpPr>
          <p:nvPr>
            <p:ph type="dt" sz="half" idx="10"/>
          </p:nvPr>
        </p:nvSpPr>
        <p:spPr/>
        <p:txBody>
          <a:bodyPr/>
          <a:lstStyle/>
          <a:p>
            <a:fld id="{7AD86B2E-B702-4422-B277-3A08C7449694}" type="datetimeFigureOut">
              <a:rPr lang="en-US" smtClean="0"/>
              <a:t>11/25/2024</a:t>
            </a:fld>
            <a:endParaRPr lang="en-US"/>
          </a:p>
        </p:txBody>
      </p:sp>
      <p:sp>
        <p:nvSpPr>
          <p:cNvPr id="8" name="Footer Placeholder 7">
            <a:extLst>
              <a:ext uri="{FF2B5EF4-FFF2-40B4-BE49-F238E27FC236}">
                <a16:creationId xmlns:a16="http://schemas.microsoft.com/office/drawing/2014/main" xmlns="" id="{A2F1C937-530C-BE6A-062C-EAEB60924AA7}"/>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xmlns="" id="{F6965C7C-2F3A-7C73-65EE-071EA3B57E61}"/>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59070105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C11AF804-BA6F-7137-4401-2ABEE47663D1}"/>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xmlns="" id="{85E1951F-F9DF-2D36-66CD-0ADE1A8E8AC9}"/>
              </a:ext>
            </a:extLst>
          </p:cNvPr>
          <p:cNvSpPr>
            <a:spLocks noGrp="1"/>
          </p:cNvSpPr>
          <p:nvPr>
            <p:ph type="dt" sz="half" idx="10"/>
          </p:nvPr>
        </p:nvSpPr>
        <p:spPr/>
        <p:txBody>
          <a:bodyPr/>
          <a:lstStyle/>
          <a:p>
            <a:fld id="{7AD86B2E-B702-4422-B277-3A08C7449694}" type="datetimeFigureOut">
              <a:rPr lang="en-US" smtClean="0"/>
              <a:t>11/25/2024</a:t>
            </a:fld>
            <a:endParaRPr lang="en-US"/>
          </a:p>
        </p:txBody>
      </p:sp>
      <p:sp>
        <p:nvSpPr>
          <p:cNvPr id="4" name="Footer Placeholder 3">
            <a:extLst>
              <a:ext uri="{FF2B5EF4-FFF2-40B4-BE49-F238E27FC236}">
                <a16:creationId xmlns:a16="http://schemas.microsoft.com/office/drawing/2014/main" xmlns="" id="{B067CA20-9E1C-BEF8-F7E6-B3C4C995857A}"/>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xmlns="" id="{2C61B1B8-1D1F-02F4-C933-47FC32EC2AB2}"/>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45931334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xmlns="" id="{F7FE2AC4-08F1-175E-50F9-B90ABA9113BD}"/>
              </a:ext>
            </a:extLst>
          </p:cNvPr>
          <p:cNvSpPr>
            <a:spLocks noGrp="1"/>
          </p:cNvSpPr>
          <p:nvPr>
            <p:ph type="dt" sz="half" idx="10"/>
          </p:nvPr>
        </p:nvSpPr>
        <p:spPr/>
        <p:txBody>
          <a:bodyPr/>
          <a:lstStyle/>
          <a:p>
            <a:fld id="{7AD86B2E-B702-4422-B277-3A08C7449694}" type="datetimeFigureOut">
              <a:rPr lang="en-US" smtClean="0"/>
              <a:t>11/25/2024</a:t>
            </a:fld>
            <a:endParaRPr lang="en-US"/>
          </a:p>
        </p:txBody>
      </p:sp>
      <p:sp>
        <p:nvSpPr>
          <p:cNvPr id="3" name="Footer Placeholder 2">
            <a:extLst>
              <a:ext uri="{FF2B5EF4-FFF2-40B4-BE49-F238E27FC236}">
                <a16:creationId xmlns:a16="http://schemas.microsoft.com/office/drawing/2014/main" xmlns="" id="{CEAEA4DB-632D-D9D1-3D14-B1B180E010C4}"/>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xmlns="" id="{EB715F8A-1D92-41F1-20A4-7DCD4E8AAA0A}"/>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94776312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5AF15944-338D-38CB-1B4E-769DD7BE217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xmlns="" id="{98D1760F-940D-CAB5-053A-5873FA1D8F06}"/>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xmlns="" id="{543F859B-EC99-D3C1-C197-1297F988533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xmlns="" id="{778B70CE-2216-EDAB-7EA9-CCE161AC492D}"/>
              </a:ext>
            </a:extLst>
          </p:cNvPr>
          <p:cNvSpPr>
            <a:spLocks noGrp="1"/>
          </p:cNvSpPr>
          <p:nvPr>
            <p:ph type="dt" sz="half" idx="10"/>
          </p:nvPr>
        </p:nvSpPr>
        <p:spPr/>
        <p:txBody>
          <a:bodyPr/>
          <a:lstStyle/>
          <a:p>
            <a:fld id="{7AD86B2E-B702-4422-B277-3A08C7449694}" type="datetimeFigureOut">
              <a:rPr lang="en-US" smtClean="0"/>
              <a:t>11/25/2024</a:t>
            </a:fld>
            <a:endParaRPr lang="en-US"/>
          </a:p>
        </p:txBody>
      </p:sp>
      <p:sp>
        <p:nvSpPr>
          <p:cNvPr id="6" name="Footer Placeholder 5">
            <a:extLst>
              <a:ext uri="{FF2B5EF4-FFF2-40B4-BE49-F238E27FC236}">
                <a16:creationId xmlns:a16="http://schemas.microsoft.com/office/drawing/2014/main" xmlns="" id="{7E7F4EBE-FF18-55EE-6B98-05B25C8FC2C0}"/>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xmlns="" id="{74F5F087-5F13-6A44-1590-C7C340B94C4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89547006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F5AAD5A4-F7CC-0324-C194-023F89C76D67}"/>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xmlns="" id="{E06BFFB0-F5DC-8580-5C03-1E026A3F947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xmlns="" id="{09C9C8D9-5BE1-6BCB-A317-EB9D0B08ED9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xmlns="" id="{9473CEC4-4BC0-D998-48CD-C0E75413B0FC}"/>
              </a:ext>
            </a:extLst>
          </p:cNvPr>
          <p:cNvSpPr>
            <a:spLocks noGrp="1"/>
          </p:cNvSpPr>
          <p:nvPr>
            <p:ph type="dt" sz="half" idx="10"/>
          </p:nvPr>
        </p:nvSpPr>
        <p:spPr/>
        <p:txBody>
          <a:bodyPr/>
          <a:lstStyle/>
          <a:p>
            <a:fld id="{7AD86B2E-B702-4422-B277-3A08C7449694}" type="datetimeFigureOut">
              <a:rPr lang="en-US" smtClean="0"/>
              <a:t>11/25/2024</a:t>
            </a:fld>
            <a:endParaRPr lang="en-US"/>
          </a:p>
        </p:txBody>
      </p:sp>
      <p:sp>
        <p:nvSpPr>
          <p:cNvPr id="6" name="Footer Placeholder 5">
            <a:extLst>
              <a:ext uri="{FF2B5EF4-FFF2-40B4-BE49-F238E27FC236}">
                <a16:creationId xmlns:a16="http://schemas.microsoft.com/office/drawing/2014/main" xmlns="" id="{6205997B-9DB4-C221-C9C3-2CC6584C97A1}"/>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xmlns="" id="{78972CE3-5F1C-8C5A-3A36-9FA4D8498D4D}"/>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05669209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44DD1990-0403-E7BD-DC37-9AFB471B60FE}"/>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xmlns="" id="{1792BEF8-6FCF-04D0-BF56-B13A28622EB4}"/>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xmlns="" id="{2E6B7518-7F38-0E9F-31BE-48CF51807FFD}"/>
              </a:ext>
            </a:extLst>
          </p:cNvPr>
          <p:cNvSpPr>
            <a:spLocks noGrp="1"/>
          </p:cNvSpPr>
          <p:nvPr>
            <p:ph type="dt" sz="half" idx="10"/>
          </p:nvPr>
        </p:nvSpPr>
        <p:spPr/>
        <p:txBody>
          <a:bodyPr/>
          <a:lstStyle/>
          <a:p>
            <a:fld id="{7AD86B2E-B702-4422-B277-3A08C7449694}" type="datetimeFigureOut">
              <a:rPr lang="en-US" smtClean="0"/>
              <a:t>11/25/2024</a:t>
            </a:fld>
            <a:endParaRPr lang="en-US"/>
          </a:p>
        </p:txBody>
      </p:sp>
      <p:sp>
        <p:nvSpPr>
          <p:cNvPr id="5" name="Footer Placeholder 4">
            <a:extLst>
              <a:ext uri="{FF2B5EF4-FFF2-40B4-BE49-F238E27FC236}">
                <a16:creationId xmlns:a16="http://schemas.microsoft.com/office/drawing/2014/main" xmlns="" id="{1499AE5E-BECF-D8F0-0176-F5D6F6177AA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xmlns="" id="{DC169AFA-75A4-D04B-AD01-2B44BABE31A8}"/>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406048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xmlns="" id="{F5253B29-BA54-390A-6D3D-817CE947730A}"/>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xmlns="" id="{633E21C0-5144-CF89-6AE0-510711E09815}"/>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xmlns="" id="{FE99442B-8870-38B1-A26D-CE928268F2CA}"/>
              </a:ext>
            </a:extLst>
          </p:cNvPr>
          <p:cNvSpPr>
            <a:spLocks noGrp="1"/>
          </p:cNvSpPr>
          <p:nvPr>
            <p:ph type="dt" sz="half" idx="10"/>
          </p:nvPr>
        </p:nvSpPr>
        <p:spPr/>
        <p:txBody>
          <a:bodyPr/>
          <a:lstStyle/>
          <a:p>
            <a:fld id="{7AD86B2E-B702-4422-B277-3A08C7449694}" type="datetimeFigureOut">
              <a:rPr lang="en-US" smtClean="0"/>
              <a:t>11/25/2024</a:t>
            </a:fld>
            <a:endParaRPr lang="en-US"/>
          </a:p>
        </p:txBody>
      </p:sp>
      <p:sp>
        <p:nvSpPr>
          <p:cNvPr id="5" name="Footer Placeholder 4">
            <a:extLst>
              <a:ext uri="{FF2B5EF4-FFF2-40B4-BE49-F238E27FC236}">
                <a16:creationId xmlns:a16="http://schemas.microsoft.com/office/drawing/2014/main" xmlns="" id="{D1037066-A86D-748B-99F7-904DF1C0EE0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xmlns="" id="{4D951710-EE2B-4532-5DDE-8ED9C5A66825}"/>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967789462"/>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xmlns="" id="{94057321-887A-4B9F-AE60-CB2705D39324}"/>
              </a:ext>
            </a:extLst>
          </p:cNvPr>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290528348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8045625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25_Title Slide">
    <p:spTree>
      <p:nvGrpSpPr>
        <p:cNvPr id="1" name=""/>
        <p:cNvGrpSpPr/>
        <p:nvPr/>
      </p:nvGrpSpPr>
      <p:grpSpPr>
        <a:xfrm>
          <a:off x="0" y="0"/>
          <a:ext cx="0" cy="0"/>
          <a:chOff x="0" y="0"/>
          <a:chExt cx="0" cy="0"/>
        </a:xfrm>
      </p:grpSpPr>
      <p:sp>
        <p:nvSpPr>
          <p:cNvPr id="3" name="Picture Placeholder 2"/>
          <p:cNvSpPr>
            <a:spLocks noGrp="1"/>
          </p:cNvSpPr>
          <p:nvPr>
            <p:ph type="pic" sz="quarter" idx="10"/>
          </p:nvPr>
        </p:nvSpPr>
        <p:spPr>
          <a:xfrm>
            <a:off x="6096000" y="933450"/>
            <a:ext cx="4962146" cy="2495550"/>
          </a:xfrm>
          <a:prstGeom prst="rect">
            <a:avLst/>
          </a:prstGeom>
          <a:solidFill>
            <a:schemeClr val="bg1">
              <a:lumMod val="85000"/>
              <a:alpha val="50000"/>
            </a:schemeClr>
          </a:solidFill>
        </p:spPr>
        <p:txBody>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97724884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2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1+#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6" Type="http://schemas.openxmlformats.org/officeDocument/2006/relationships/image" Target="../media/image1.png"/><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theme" Target="../theme/theme1.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6">
            <a:lum/>
          </a:blip>
          <a:srcRect/>
          <a:stretch>
            <a:fillRect/>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xmlns="" id="{B1271F50-F801-DAB9-DC83-4E0CB52B6E5A}"/>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xmlns="" id="{15570735-514D-409D-F8D8-891193ADB18A}"/>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xmlns="" id="{159101CE-4C3C-27B3-84CC-50ABDD6C31A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11/25/2024</a:t>
            </a:fld>
            <a:endParaRPr lang="en-US"/>
          </a:p>
        </p:txBody>
      </p:sp>
      <p:sp>
        <p:nvSpPr>
          <p:cNvPr id="5" name="Footer Placeholder 4">
            <a:extLst>
              <a:ext uri="{FF2B5EF4-FFF2-40B4-BE49-F238E27FC236}">
                <a16:creationId xmlns:a16="http://schemas.microsoft.com/office/drawing/2014/main" xmlns="" id="{51C52485-947C-CA79-AEAE-42689D9B9C2F}"/>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xmlns="" id="{318052FD-3283-6346-20D0-32F2F0297C58}"/>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extLst>
      <p:ext uri="{BB962C8B-B14F-4D97-AF65-F5344CB8AC3E}">
        <p14:creationId xmlns:p14="http://schemas.microsoft.com/office/powerpoint/2010/main" val="492988910"/>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7" r:id="rId12"/>
    <p:sldLayoutId id="2147483668" r:id="rId13"/>
    <p:sldLayoutId id="2147483669" r:id="rId14"/>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xml"/><Relationship Id="rId1" Type="http://schemas.openxmlformats.org/officeDocument/2006/relationships/slideLayout" Target="../slideLayouts/slideLayout13.xml"/><Relationship Id="rId5" Type="http://schemas.openxmlformats.org/officeDocument/2006/relationships/image" Target="../media/image4.png"/><Relationship Id="rId4" Type="http://schemas.openxmlformats.org/officeDocument/2006/relationships/image" Target="../media/image3.jpeg"/></Relationships>
</file>

<file path=ppt/slides/_rels/slide2.xml.rels><?xml version="1.0" encoding="UTF-8" standalone="yes"?>
<Relationships xmlns="http://schemas.openxmlformats.org/package/2006/relationships"><Relationship Id="rId3" Type="http://schemas.openxmlformats.org/officeDocument/2006/relationships/diagramData" Target="../diagrams/data1.xml"/><Relationship Id="rId7" Type="http://schemas.microsoft.com/office/2007/relationships/diagramDrawing" Target="../diagrams/drawing1.xml"/><Relationship Id="rId2" Type="http://schemas.openxmlformats.org/officeDocument/2006/relationships/image" Target="../media/image4.png"/><Relationship Id="rId1" Type="http://schemas.openxmlformats.org/officeDocument/2006/relationships/slideLayout" Target="../slideLayouts/slideLayout14.xml"/><Relationship Id="rId6" Type="http://schemas.openxmlformats.org/officeDocument/2006/relationships/diagramColors" Target="../diagrams/colors1.xml"/><Relationship Id="rId5" Type="http://schemas.openxmlformats.org/officeDocument/2006/relationships/diagramQuickStyle" Target="../diagrams/quickStyle1.xml"/><Relationship Id="rId4" Type="http://schemas.openxmlformats.org/officeDocument/2006/relationships/diagramLayout" Target="../diagrams/layout1.xml"/></Relationships>
</file>

<file path=ppt/slides/_rels/slide3.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4.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5.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6.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7.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8.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9.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10.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11.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12.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13.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14.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15.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16.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17.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18.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19.xml.rels><?xml version="1.0" encoding="UTF-8" standalone="yes"?>
<Relationships xmlns="http://schemas.openxmlformats.org/package/2006/relationships"><Relationship Id="rId3" Type="http://schemas.openxmlformats.org/officeDocument/2006/relationships/diagramData" Target="../diagrams/data2.xml"/><Relationship Id="rId7" Type="http://schemas.microsoft.com/office/2007/relationships/diagramDrawing" Target="../diagrams/drawing2.xml"/><Relationship Id="rId2" Type="http://schemas.openxmlformats.org/officeDocument/2006/relationships/image" Target="../media/image4.png"/><Relationship Id="rId1" Type="http://schemas.openxmlformats.org/officeDocument/2006/relationships/slideLayout" Target="../slideLayouts/slideLayout14.xml"/><Relationship Id="rId6" Type="http://schemas.openxmlformats.org/officeDocument/2006/relationships/diagramColors" Target="../diagrams/colors2.xml"/><Relationship Id="rId5" Type="http://schemas.openxmlformats.org/officeDocument/2006/relationships/diagramQuickStyle" Target="../diagrams/quickStyle2.xml"/><Relationship Id="rId4" Type="http://schemas.openxmlformats.org/officeDocument/2006/relationships/diagramLayout" Target="../diagrams/layout2.xml"/></Relationships>
</file>

<file path=ppt/slides/_rels/slide20.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21.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22.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image" Target="../media/image4.png"/><Relationship Id="rId1" Type="http://schemas.openxmlformats.org/officeDocument/2006/relationships/slideLayout" Target="../slideLayouts/slideLayout14.xml"/><Relationship Id="rId4" Type="http://schemas.openxmlformats.org/officeDocument/2006/relationships/image" Target="../media/image17.png"/></Relationships>
</file>

<file path=ppt/slides/_rels/slide23.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24.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25.xml.rels><?xml version="1.0" encoding="UTF-8" standalone="yes"?>
<Relationships xmlns="http://schemas.openxmlformats.org/package/2006/relationships"><Relationship Id="rId3" Type="http://schemas.openxmlformats.org/officeDocument/2006/relationships/image" Target="../media/image18.jpeg"/><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26.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27.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28.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29.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image" Target="../media/image4.png"/><Relationship Id="rId1" Type="http://schemas.openxmlformats.org/officeDocument/2006/relationships/slideLayout" Target="../slideLayouts/slideLayout14.xml"/><Relationship Id="rId4" Type="http://schemas.openxmlformats.org/officeDocument/2006/relationships/image" Target="../media/image20.png"/></Relationships>
</file>

<file path=ppt/slides/_rels/slide30.xml.rels><?xml version="1.0" encoding="UTF-8" standalone="yes"?>
<Relationships xmlns="http://schemas.openxmlformats.org/package/2006/relationships"><Relationship Id="rId3" Type="http://schemas.openxmlformats.org/officeDocument/2006/relationships/image" Target="../media/image18.jpeg"/><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31.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32.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image" Target="../media/image4.png"/><Relationship Id="rId1" Type="http://schemas.openxmlformats.org/officeDocument/2006/relationships/slideLayout" Target="../slideLayouts/slideLayout14.xml"/><Relationship Id="rId4" Type="http://schemas.openxmlformats.org/officeDocument/2006/relationships/image" Target="../media/image22.png"/></Relationships>
</file>

<file path=ppt/slides/_rels/slide33.xml.rels><?xml version="1.0" encoding="UTF-8" standalone="yes"?>
<Relationships xmlns="http://schemas.openxmlformats.org/package/2006/relationships"><Relationship Id="rId3" Type="http://schemas.openxmlformats.org/officeDocument/2006/relationships/image" Target="../media/image18.jpeg"/><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34.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35.xml.rels><?xml version="1.0" encoding="UTF-8" standalone="yes"?>
<Relationships xmlns="http://schemas.openxmlformats.org/package/2006/relationships"><Relationship Id="rId3" Type="http://schemas.openxmlformats.org/officeDocument/2006/relationships/image" Target="../media/image23.png"/><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36.xml.rels><?xml version="1.0" encoding="UTF-8" standalone="yes"?>
<Relationships xmlns="http://schemas.openxmlformats.org/package/2006/relationships"><Relationship Id="rId3" Type="http://schemas.openxmlformats.org/officeDocument/2006/relationships/image" Target="../media/image24.png"/><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37.xml.rels><?xml version="1.0" encoding="UTF-8" standalone="yes"?>
<Relationships xmlns="http://schemas.openxmlformats.org/package/2006/relationships"><Relationship Id="rId3" Type="http://schemas.openxmlformats.org/officeDocument/2006/relationships/image" Target="../media/image25.png"/><Relationship Id="rId2" Type="http://schemas.openxmlformats.org/officeDocument/2006/relationships/image" Target="../media/image4.png"/><Relationship Id="rId1" Type="http://schemas.openxmlformats.org/officeDocument/2006/relationships/slideLayout" Target="../slideLayouts/slideLayout14.xml"/><Relationship Id="rId4" Type="http://schemas.openxmlformats.org/officeDocument/2006/relationships/image" Target="../media/image26.png"/></Relationships>
</file>

<file path=ppt/slides/_rels/slide38.xml.rels><?xml version="1.0" encoding="UTF-8" standalone="yes"?>
<Relationships xmlns="http://schemas.openxmlformats.org/package/2006/relationships"><Relationship Id="rId3" Type="http://schemas.openxmlformats.org/officeDocument/2006/relationships/image" Target="../media/image27.jpeg"/><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39.xml.rels><?xml version="1.0" encoding="UTF-8" standalone="yes"?>
<Relationships xmlns="http://schemas.openxmlformats.org/package/2006/relationships"><Relationship Id="rId3" Type="http://schemas.openxmlformats.org/officeDocument/2006/relationships/image" Target="../media/image28.png"/><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40.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41.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42.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43.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44.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45.xml.rels><?xml version="1.0" encoding="UTF-8" standalone="yes"?>
<Relationships xmlns="http://schemas.openxmlformats.org/package/2006/relationships"><Relationship Id="rId3" Type="http://schemas.openxmlformats.org/officeDocument/2006/relationships/image" Target="../media/image29.jpeg"/><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46.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47.xml.rels><?xml version="1.0" encoding="UTF-8" standalone="yes"?>
<Relationships xmlns="http://schemas.openxmlformats.org/package/2006/relationships"><Relationship Id="rId3" Type="http://schemas.openxmlformats.org/officeDocument/2006/relationships/image" Target="../media/image31.png"/><Relationship Id="rId2" Type="http://schemas.openxmlformats.org/officeDocument/2006/relationships/image" Target="../media/image30.jpeg"/><Relationship Id="rId1" Type="http://schemas.openxmlformats.org/officeDocument/2006/relationships/slideLayout" Target="../slideLayouts/slideLayout12.xml"/><Relationship Id="rId5" Type="http://schemas.openxmlformats.org/officeDocument/2006/relationships/image" Target="../media/image32.png"/><Relationship Id="rId4" Type="http://schemas.openxmlformats.org/officeDocument/2006/relationships/image" Target="../media/image44.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9992" y="-58058"/>
            <a:ext cx="12663752" cy="7053944"/>
          </a:xfrm>
          <a:prstGeom prst="rect">
            <a:avLst/>
          </a:prstGeom>
        </p:spPr>
      </p:pic>
      <p:sp>
        <p:nvSpPr>
          <p:cNvPr id="2" name="Rectangle: Single Corner Rounded 1"/>
          <p:cNvSpPr/>
          <p:nvPr/>
        </p:nvSpPr>
        <p:spPr>
          <a:xfrm flipV="1">
            <a:off x="48777" y="-43542"/>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pic>
        <p:nvPicPr>
          <p:cNvPr id="5" name="Picture Placeholder 4"/>
          <p:cNvPicPr>
            <a:picLocks noGrp="1" noChangeAspect="1"/>
          </p:cNvPicPr>
          <p:nvPr>
            <p:ph type="pic" sz="quarter" idx="10"/>
          </p:nvPr>
        </p:nvPicPr>
        <p:blipFill>
          <a:blip r:embed="rId4" cstate="print">
            <a:extLst>
              <a:ext uri="{28A0092B-C50C-407E-A947-70E740481C1C}">
                <a14:useLocalDpi xmlns:a14="http://schemas.microsoft.com/office/drawing/2010/main" val="0"/>
              </a:ext>
            </a:extLst>
          </a:blip>
          <a:srcRect l="4175" r="4175"/>
          <a:stretch>
            <a:fillRect/>
          </a:stretch>
        </p:blipFill>
        <p:spPr>
          <a:xfrm>
            <a:off x="0" y="-43542"/>
            <a:ext cx="8659664" cy="5300798"/>
          </a:xfrm>
        </p:spPr>
      </p:pic>
      <p:sp>
        <p:nvSpPr>
          <p:cNvPr id="9" name="TextBox 8"/>
          <p:cNvSpPr txBox="1"/>
          <p:nvPr/>
        </p:nvSpPr>
        <p:spPr>
          <a:xfrm>
            <a:off x="8267361" y="1973632"/>
            <a:ext cx="5336415" cy="1077218"/>
          </a:xfrm>
          <a:prstGeom prst="rect">
            <a:avLst/>
          </a:prstGeom>
          <a:noFill/>
        </p:spPr>
        <p:txBody>
          <a:bodyPr wrap="square" rtlCol="0">
            <a:spAutoFit/>
          </a:bodyPr>
          <a:lstStyle/>
          <a:p>
            <a:r>
              <a:rPr lang="en-US" sz="3200" b="1" dirty="0">
                <a:solidFill>
                  <a:srgbClr val="00B0F0"/>
                </a:solidFill>
                <a:latin typeface="Alexandria" charset="0"/>
                <a:cs typeface="Alexandria" charset="0"/>
              </a:rPr>
              <a:t>Entrepreneurship</a:t>
            </a:r>
          </a:p>
          <a:p>
            <a:r>
              <a:rPr lang="ar-EG" sz="3200" b="1" dirty="0">
                <a:solidFill>
                  <a:srgbClr val="00B0F0"/>
                </a:solidFill>
                <a:latin typeface="Alexandria" charset="0"/>
                <a:cs typeface="Alexandria" charset="0"/>
              </a:rPr>
              <a:t>ريادة الأعمال</a:t>
            </a:r>
            <a:endParaRPr lang="en-US" sz="3200" b="1" dirty="0">
              <a:solidFill>
                <a:srgbClr val="00B0F0"/>
              </a:solidFill>
              <a:latin typeface="Alexandria" charset="0"/>
              <a:cs typeface="Alexandria" charset="0"/>
            </a:endParaRPr>
          </a:p>
        </p:txBody>
      </p:sp>
      <p:sp>
        <p:nvSpPr>
          <p:cNvPr id="10" name="Rectangle: Rounded Corners 9"/>
          <p:cNvSpPr/>
          <p:nvPr/>
        </p:nvSpPr>
        <p:spPr>
          <a:xfrm>
            <a:off x="5704724" y="3655581"/>
            <a:ext cx="3516608" cy="529167"/>
          </a:xfrm>
          <a:prstGeom prst="roundRect">
            <a:avLst/>
          </a:prstGeom>
          <a:solidFill>
            <a:srgbClr val="00AEEF"/>
          </a:solidFill>
          <a:ln>
            <a:solidFill>
              <a:srgbClr val="00AEE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bg1"/>
                </a:solidFill>
                <a:latin typeface="Alexandria" charset="0"/>
                <a:cs typeface="Alexandria" charset="0"/>
              </a:rPr>
              <a:t>Lecture </a:t>
            </a:r>
            <a:r>
              <a:rPr lang="en-US" sz="2800" b="1" dirty="0" smtClean="0">
                <a:solidFill>
                  <a:schemeClr val="bg1"/>
                </a:solidFill>
                <a:latin typeface="Alexandria" charset="0"/>
                <a:cs typeface="Alexandria" charset="0"/>
              </a:rPr>
              <a:t>9</a:t>
            </a:r>
            <a:endParaRPr lang="en-US" sz="2800" b="1" dirty="0">
              <a:solidFill>
                <a:schemeClr val="bg1"/>
              </a:solidFill>
              <a:latin typeface="Alexandria" charset="0"/>
              <a:cs typeface="Alexandria" charset="0"/>
            </a:endParaRPr>
          </a:p>
        </p:txBody>
      </p:sp>
      <p:sp>
        <p:nvSpPr>
          <p:cNvPr id="11" name="TextBox 10"/>
          <p:cNvSpPr txBox="1"/>
          <p:nvPr/>
        </p:nvSpPr>
        <p:spPr>
          <a:xfrm>
            <a:off x="8265416" y="3078851"/>
            <a:ext cx="3531122" cy="400110"/>
          </a:xfrm>
          <a:prstGeom prst="rect">
            <a:avLst/>
          </a:prstGeom>
          <a:noFill/>
        </p:spPr>
        <p:txBody>
          <a:bodyPr wrap="square" rtlCol="0">
            <a:spAutoFit/>
          </a:bodyPr>
          <a:lstStyle/>
          <a:p>
            <a:r>
              <a:rPr lang="en-US" sz="2000" dirty="0">
                <a:latin typeface="Alexandria" charset="0"/>
                <a:cs typeface="Alexandria" charset="0"/>
              </a:rPr>
              <a:t>MGM 303</a:t>
            </a:r>
          </a:p>
        </p:txBody>
      </p:sp>
      <p:sp>
        <p:nvSpPr>
          <p:cNvPr id="12" name="TextBox 11"/>
          <p:cNvSpPr txBox="1"/>
          <p:nvPr/>
        </p:nvSpPr>
        <p:spPr>
          <a:xfrm>
            <a:off x="459185" y="6260109"/>
            <a:ext cx="5359724" cy="461665"/>
          </a:xfrm>
          <a:prstGeom prst="rect">
            <a:avLst/>
          </a:prstGeom>
          <a:noFill/>
        </p:spPr>
        <p:txBody>
          <a:bodyPr wrap="square" rtlCol="0">
            <a:spAutoFit/>
          </a:bodyPr>
          <a:lstStyle/>
          <a:p>
            <a:r>
              <a:rPr lang="en-US" sz="2400" b="1" dirty="0">
                <a:solidFill>
                  <a:srgbClr val="00B0F0"/>
                </a:solidFill>
                <a:latin typeface="Alexandria" charset="0"/>
                <a:cs typeface="Alexandria" charset="0"/>
              </a:rPr>
              <a:t>Dr. Thana Ahmed</a:t>
            </a:r>
          </a:p>
        </p:txBody>
      </p:sp>
      <p:sp>
        <p:nvSpPr>
          <p:cNvPr id="13" name="TextBox 12"/>
          <p:cNvSpPr txBox="1"/>
          <p:nvPr/>
        </p:nvSpPr>
        <p:spPr>
          <a:xfrm>
            <a:off x="459185" y="5830966"/>
            <a:ext cx="4886463" cy="460375"/>
          </a:xfrm>
          <a:prstGeom prst="rect">
            <a:avLst/>
          </a:prstGeom>
          <a:noFill/>
        </p:spPr>
        <p:txBody>
          <a:bodyPr wrap="square" rtlCol="0">
            <a:spAutoFit/>
          </a:bodyPr>
          <a:lstStyle/>
          <a:p>
            <a:r>
              <a:rPr lang="en-US" sz="2400" b="1" dirty="0">
                <a:solidFill>
                  <a:srgbClr val="00B0F0"/>
                </a:solidFill>
                <a:latin typeface="Alexandria" charset="0"/>
                <a:cs typeface="Alexandria" charset="0"/>
              </a:rPr>
              <a:t>Prepared by</a:t>
            </a:r>
          </a:p>
        </p:txBody>
      </p:sp>
      <p:pic>
        <p:nvPicPr>
          <p:cNvPr id="6"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4" name="Title 1">
            <a:extLst>
              <a:ext uri="{FF2B5EF4-FFF2-40B4-BE49-F238E27FC236}">
                <a16:creationId xmlns:a16="http://schemas.microsoft.com/office/drawing/2014/main" xmlns="" id="{39C65316-BFB1-4A3F-B8B9-F9622013BFC3}"/>
              </a:ext>
            </a:extLst>
          </p:cNvPr>
          <p:cNvSpPr txBox="1">
            <a:spLocks/>
          </p:cNvSpPr>
          <p:nvPr/>
        </p:nvSpPr>
        <p:spPr>
          <a:xfrm>
            <a:off x="5462178" y="4343468"/>
            <a:ext cx="6176023" cy="606464"/>
          </a:xfrm>
          <a:prstGeom prst="rect">
            <a:avLst/>
          </a:prstGeom>
        </p:spPr>
        <p:txBody>
          <a:bodyPr lIns="274320" tIns="91440" rIns="182880" bIns="91440" anchor="ct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US" sz="2800" b="1" dirty="0">
                <a:latin typeface="+mn-lt"/>
              </a:rPr>
              <a:t>Building a New-Venture Team</a:t>
            </a:r>
          </a:p>
        </p:txBody>
      </p:sp>
      <p:sp>
        <p:nvSpPr>
          <p:cNvPr id="15" name="Title 1">
            <a:extLst>
              <a:ext uri="{FF2B5EF4-FFF2-40B4-BE49-F238E27FC236}">
                <a16:creationId xmlns:a16="http://schemas.microsoft.com/office/drawing/2014/main" xmlns="" id="{39C65316-BFB1-4A3F-B8B9-F9622013BFC3}"/>
              </a:ext>
            </a:extLst>
          </p:cNvPr>
          <p:cNvSpPr txBox="1">
            <a:spLocks/>
          </p:cNvSpPr>
          <p:nvPr/>
        </p:nvSpPr>
        <p:spPr>
          <a:xfrm>
            <a:off x="5469439" y="5004524"/>
            <a:ext cx="5094393" cy="423574"/>
          </a:xfrm>
          <a:prstGeom prst="rect">
            <a:avLst/>
          </a:prstGeom>
        </p:spPr>
        <p:txBody>
          <a:bodyPr lIns="274320" tIns="91440" rIns="182880" bIns="91440" anchor="ct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ar-EG" sz="2800" b="1" dirty="0">
                <a:latin typeface="+mn-lt"/>
              </a:rPr>
              <a:t>بناء فريق المشروع الجديد</a:t>
            </a:r>
          </a:p>
        </p:txBody>
      </p:sp>
      <p:sp>
        <p:nvSpPr>
          <p:cNvPr id="16" name="TextBox 15"/>
          <p:cNvSpPr txBox="1"/>
          <p:nvPr/>
        </p:nvSpPr>
        <p:spPr>
          <a:xfrm>
            <a:off x="6664655" y="6335232"/>
            <a:ext cx="5359724" cy="523220"/>
          </a:xfrm>
          <a:prstGeom prst="rect">
            <a:avLst/>
          </a:prstGeom>
          <a:noFill/>
        </p:spPr>
        <p:txBody>
          <a:bodyPr wrap="square" rtlCol="0">
            <a:spAutoFit/>
          </a:bodyPr>
          <a:lstStyle/>
          <a:p>
            <a:pPr algn="r" rtl="1"/>
            <a:r>
              <a:rPr lang="ar-EG" sz="2800" b="1" dirty="0">
                <a:solidFill>
                  <a:srgbClr val="00B0F0"/>
                </a:solidFill>
                <a:latin typeface="Alexandria" charset="0"/>
                <a:cs typeface="Alexandria" charset="0"/>
              </a:rPr>
              <a:t>د/ ثناء أحمد</a:t>
            </a:r>
            <a:endParaRPr lang="en-US" sz="2800" b="1" dirty="0">
              <a:solidFill>
                <a:srgbClr val="00B0F0"/>
              </a:solidFill>
              <a:latin typeface="Alexandria" charset="0"/>
              <a:cs typeface="Alexandria" charset="0"/>
            </a:endParaRPr>
          </a:p>
        </p:txBody>
      </p:sp>
      <p:sp>
        <p:nvSpPr>
          <p:cNvPr id="17" name="TextBox 16"/>
          <p:cNvSpPr txBox="1"/>
          <p:nvPr/>
        </p:nvSpPr>
        <p:spPr>
          <a:xfrm>
            <a:off x="6751739" y="5833519"/>
            <a:ext cx="4886463" cy="523220"/>
          </a:xfrm>
          <a:prstGeom prst="rect">
            <a:avLst/>
          </a:prstGeom>
          <a:noFill/>
        </p:spPr>
        <p:txBody>
          <a:bodyPr wrap="square" rtlCol="0">
            <a:spAutoFit/>
          </a:bodyPr>
          <a:lstStyle/>
          <a:p>
            <a:pPr algn="r" rtl="1"/>
            <a:r>
              <a:rPr lang="ar-EG" sz="2800" b="1" dirty="0">
                <a:solidFill>
                  <a:srgbClr val="00B0F0"/>
                </a:solidFill>
                <a:latin typeface="Alexandria" charset="0"/>
                <a:cs typeface="Alexandria" charset="0"/>
              </a:rPr>
              <a:t>إعداد</a:t>
            </a:r>
            <a:endParaRPr lang="en-US" sz="2800" b="1" dirty="0">
              <a:solidFill>
                <a:srgbClr val="00B0F0"/>
              </a:solidFill>
              <a:latin typeface="Alexandria" charset="0"/>
              <a:cs typeface="Alexandria" charset="0"/>
            </a:endParaRPr>
          </a:p>
        </p:txBody>
      </p:sp>
    </p:spTree>
    <p:extLst>
      <p:ext uri="{BB962C8B-B14F-4D97-AF65-F5344CB8AC3E}">
        <p14:creationId xmlns:p14="http://schemas.microsoft.com/office/powerpoint/2010/main" val="3490983159"/>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Rectangle: Rounded Corners 24"/>
          <p:cNvSpPr/>
          <p:nvPr/>
        </p:nvSpPr>
        <p:spPr>
          <a:xfrm>
            <a:off x="178982" y="1430182"/>
            <a:ext cx="11805009" cy="528669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TextBox 14"/>
          <p:cNvSpPr txBox="1"/>
          <p:nvPr/>
        </p:nvSpPr>
        <p:spPr>
          <a:xfrm>
            <a:off x="1522426" y="238010"/>
            <a:ext cx="6727833" cy="954107"/>
          </a:xfrm>
          <a:prstGeom prst="rect">
            <a:avLst/>
          </a:prstGeom>
          <a:noFill/>
        </p:spPr>
        <p:txBody>
          <a:bodyPr wrap="square" rtlCol="0">
            <a:spAutoFit/>
          </a:bodyPr>
          <a:lstStyle/>
          <a:p>
            <a:r>
              <a:rPr lang="en-US" sz="2800" b="1" dirty="0">
                <a:solidFill>
                  <a:srgbClr val="00B0F0"/>
                </a:solidFill>
                <a:latin typeface="Alexandria" charset="0"/>
                <a:cs typeface="Alexandria" charset="0"/>
              </a:rPr>
              <a:t>Learning Objectives</a:t>
            </a:r>
          </a:p>
          <a:p>
            <a:r>
              <a:rPr lang="ar-EG" sz="2800" b="1" dirty="0">
                <a:solidFill>
                  <a:srgbClr val="00B0F0"/>
                </a:solidFill>
                <a:latin typeface="Alexandria" charset="0"/>
                <a:cs typeface="Alexandria" charset="0"/>
              </a:rPr>
              <a:t>أهداف التعلٌّم</a:t>
            </a:r>
          </a:p>
        </p:txBody>
      </p:sp>
      <p:sp>
        <p:nvSpPr>
          <p:cNvPr id="16" name="Rectangle 15"/>
          <p:cNvSpPr/>
          <p:nvPr/>
        </p:nvSpPr>
        <p:spPr>
          <a:xfrm>
            <a:off x="56939" y="108083"/>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0" name="TextBox 19"/>
          <p:cNvSpPr txBox="1"/>
          <p:nvPr/>
        </p:nvSpPr>
        <p:spPr>
          <a:xfrm>
            <a:off x="226215" y="148661"/>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21" name="TextBox 20"/>
          <p:cNvSpPr txBox="1"/>
          <p:nvPr/>
        </p:nvSpPr>
        <p:spPr>
          <a:xfrm>
            <a:off x="328810" y="404476"/>
            <a:ext cx="966228" cy="768350"/>
          </a:xfrm>
          <a:prstGeom prst="rect">
            <a:avLst/>
          </a:prstGeom>
          <a:noFill/>
        </p:spPr>
        <p:txBody>
          <a:bodyPr wrap="square" rtlCol="0">
            <a:spAutoFit/>
          </a:bodyPr>
          <a:lstStyle/>
          <a:p>
            <a:pPr algn="ctr"/>
            <a:r>
              <a:rPr lang="en-US" sz="4400" b="1" dirty="0" smtClean="0">
                <a:solidFill>
                  <a:schemeClr val="bg1"/>
                </a:solidFill>
                <a:latin typeface="Alexandria" charset="0"/>
                <a:cs typeface="Alexandria" charset="0"/>
              </a:rPr>
              <a:t>09</a:t>
            </a:r>
            <a:endParaRPr lang="en-US" sz="4400" b="1" dirty="0">
              <a:solidFill>
                <a:schemeClr val="bg1"/>
              </a:solidFill>
              <a:latin typeface="Alexandria" charset="0"/>
              <a:cs typeface="Alexandria" charset="0"/>
            </a:endParaRPr>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graphicFrame>
        <p:nvGraphicFramePr>
          <p:cNvPr id="10" name="TextBox 8">
            <a:extLst>
              <a:ext uri="{FF2B5EF4-FFF2-40B4-BE49-F238E27FC236}">
                <a16:creationId xmlns:a16="http://schemas.microsoft.com/office/drawing/2014/main" xmlns="" id="{39B463CC-5BF9-D7A8-3182-E65059407DA3}"/>
              </a:ext>
            </a:extLst>
          </p:cNvPr>
          <p:cNvGraphicFramePr/>
          <p:nvPr>
            <p:extLst>
              <p:ext uri="{D42A27DB-BD31-4B8C-83A1-F6EECF244321}">
                <p14:modId xmlns:p14="http://schemas.microsoft.com/office/powerpoint/2010/main" val="2465175543"/>
              </p:ext>
            </p:extLst>
          </p:nvPr>
        </p:nvGraphicFramePr>
        <p:xfrm>
          <a:off x="450574" y="1610199"/>
          <a:ext cx="11330609" cy="4496726"/>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1873207840"/>
      </p:ext>
    </p:extLst>
  </p:cSld>
  <p:clrMapOvr>
    <a:masterClrMapping/>
  </p:clrMapOvr>
  <p:transition spd="slow">
    <p:comb/>
  </p:transition>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Rectangle: Rounded Corners 24"/>
          <p:cNvSpPr/>
          <p:nvPr/>
        </p:nvSpPr>
        <p:spPr>
          <a:xfrm>
            <a:off x="219926" y="1430182"/>
            <a:ext cx="11805009" cy="528669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TextBox 14"/>
          <p:cNvSpPr txBox="1"/>
          <p:nvPr/>
        </p:nvSpPr>
        <p:spPr>
          <a:xfrm>
            <a:off x="1522426" y="238010"/>
            <a:ext cx="6727833" cy="954107"/>
          </a:xfrm>
          <a:prstGeom prst="rect">
            <a:avLst/>
          </a:prstGeom>
          <a:noFill/>
        </p:spPr>
        <p:txBody>
          <a:bodyPr wrap="square" rtlCol="0">
            <a:spAutoFit/>
          </a:bodyPr>
          <a:lstStyle/>
          <a:p>
            <a:r>
              <a:rPr lang="en-US" sz="2800" b="1" dirty="0">
                <a:solidFill>
                  <a:srgbClr val="00B0F0"/>
                </a:solidFill>
                <a:latin typeface="Alexandria" charset="0"/>
                <a:cs typeface="Alexandria" charset="0"/>
              </a:rPr>
              <a:t>Introduction</a:t>
            </a:r>
          </a:p>
          <a:p>
            <a:r>
              <a:rPr lang="ar-EG" sz="2800" b="1" dirty="0">
                <a:solidFill>
                  <a:srgbClr val="00B0F0"/>
                </a:solidFill>
                <a:latin typeface="Alexandria" charset="0"/>
                <a:cs typeface="Alexandria" charset="0"/>
              </a:rPr>
              <a:t>مقدمة</a:t>
            </a:r>
          </a:p>
        </p:txBody>
      </p:sp>
      <p:sp>
        <p:nvSpPr>
          <p:cNvPr id="16" name="Rectangle 15"/>
          <p:cNvSpPr/>
          <p:nvPr/>
        </p:nvSpPr>
        <p:spPr>
          <a:xfrm>
            <a:off x="56939" y="108083"/>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0" name="TextBox 19"/>
          <p:cNvSpPr txBox="1"/>
          <p:nvPr/>
        </p:nvSpPr>
        <p:spPr>
          <a:xfrm>
            <a:off x="226215" y="148661"/>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21" name="TextBox 20"/>
          <p:cNvSpPr txBox="1"/>
          <p:nvPr/>
        </p:nvSpPr>
        <p:spPr>
          <a:xfrm>
            <a:off x="328810" y="404476"/>
            <a:ext cx="966228" cy="768350"/>
          </a:xfrm>
          <a:prstGeom prst="rect">
            <a:avLst/>
          </a:prstGeom>
          <a:noFill/>
        </p:spPr>
        <p:txBody>
          <a:bodyPr wrap="square" rtlCol="0">
            <a:spAutoFit/>
          </a:bodyPr>
          <a:lstStyle/>
          <a:p>
            <a:pPr algn="ctr"/>
            <a:r>
              <a:rPr lang="en-US" sz="4400" b="1" dirty="0" smtClean="0">
                <a:solidFill>
                  <a:schemeClr val="bg1"/>
                </a:solidFill>
                <a:latin typeface="Alexandria" charset="0"/>
                <a:cs typeface="Alexandria" charset="0"/>
              </a:rPr>
              <a:t>09</a:t>
            </a:r>
            <a:endParaRPr lang="en-US" sz="4400" b="1" dirty="0">
              <a:solidFill>
                <a:schemeClr val="bg1"/>
              </a:solidFill>
              <a:latin typeface="Alexandria" charset="0"/>
              <a:cs typeface="Alexandria" charset="0"/>
            </a:endParaRPr>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7" name="Rectangle 3">
            <a:extLst>
              <a:ext uri="{FF2B5EF4-FFF2-40B4-BE49-F238E27FC236}">
                <a16:creationId xmlns:a16="http://schemas.microsoft.com/office/drawing/2014/main" xmlns="" id="{859773F7-759D-3792-1A5C-44A58779A2CD}"/>
              </a:ext>
            </a:extLst>
          </p:cNvPr>
          <p:cNvSpPr txBox="1">
            <a:spLocks noChangeArrowheads="1"/>
          </p:cNvSpPr>
          <p:nvPr/>
        </p:nvSpPr>
        <p:spPr>
          <a:xfrm>
            <a:off x="390931" y="1596786"/>
            <a:ext cx="6246352" cy="5036027"/>
          </a:xfrm>
          <a:prstGeom prst="rect">
            <a:avLst/>
          </a:prstGeom>
        </p:spPr>
        <p:txBody>
          <a:bodyPr vert="horz" lIns="91440" tIns="45720" rIns="91440" bIns="45720" rtlCol="0" anchor="t">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marL="342900" indent="-342900" algn="just">
              <a:spcBef>
                <a:spcPts val="1200"/>
              </a:spcBef>
              <a:buFont typeface="Arial" pitchFamily="34" charset="0"/>
              <a:buChar char="•"/>
            </a:pPr>
            <a:r>
              <a:rPr lang="en-US" sz="2200" dirty="0">
                <a:latin typeface="+mn-lt"/>
              </a:rPr>
              <a:t>To be successful, an entrepreneur must assume a wide range of roles, tasks, and responsibilities, but none is more important than the role of leader. </a:t>
            </a:r>
          </a:p>
          <a:p>
            <a:pPr marL="342900" indent="-342900" algn="just">
              <a:spcBef>
                <a:spcPts val="1200"/>
              </a:spcBef>
              <a:buFont typeface="Arial" pitchFamily="34" charset="0"/>
              <a:buChar char="•"/>
            </a:pPr>
            <a:r>
              <a:rPr lang="en-US" sz="2200" dirty="0">
                <a:latin typeface="+mn-lt"/>
              </a:rPr>
              <a:t>Leadership is the process of influencing and inspiring others to work to achieve a common goal and then giving them the power and the freedom to achieve it. </a:t>
            </a:r>
          </a:p>
          <a:p>
            <a:pPr marL="342900" indent="-342900" algn="just">
              <a:spcBef>
                <a:spcPts val="1200"/>
              </a:spcBef>
              <a:buFont typeface="Arial" pitchFamily="34" charset="0"/>
              <a:buChar char="•"/>
            </a:pPr>
            <a:r>
              <a:rPr lang="en-US" sz="2200" dirty="0">
                <a:latin typeface="+mn-lt"/>
              </a:rPr>
              <a:t>Without leadership ability, entrepreneurs—and their companies—never rise above mediocrity. </a:t>
            </a:r>
          </a:p>
          <a:p>
            <a:pPr marL="342900" indent="-342900" algn="just">
              <a:spcBef>
                <a:spcPts val="1200"/>
              </a:spcBef>
              <a:buFont typeface="Arial" pitchFamily="34" charset="0"/>
              <a:buChar char="•"/>
            </a:pPr>
            <a:r>
              <a:rPr lang="en-US" sz="2200" dirty="0">
                <a:latin typeface="+mn-lt"/>
              </a:rPr>
              <a:t>Entrepreneurs can learn to be effective leaders, but the task requires dedication, discipline, and hard work</a:t>
            </a:r>
            <a:r>
              <a:rPr lang="en-US" sz="2200" dirty="0" smtClean="0">
                <a:latin typeface="+mn-lt"/>
              </a:rPr>
              <a:t>.</a:t>
            </a:r>
            <a:endParaRPr lang="en-US" sz="2200" dirty="0">
              <a:latin typeface="+mn-lt"/>
            </a:endParaRPr>
          </a:p>
        </p:txBody>
      </p:sp>
      <p:sp>
        <p:nvSpPr>
          <p:cNvPr id="2" name="Rectangle 1"/>
          <p:cNvSpPr/>
          <p:nvPr/>
        </p:nvSpPr>
        <p:spPr>
          <a:xfrm>
            <a:off x="6891130" y="1668756"/>
            <a:ext cx="4963858" cy="4278094"/>
          </a:xfrm>
          <a:prstGeom prst="rect">
            <a:avLst/>
          </a:prstGeom>
        </p:spPr>
        <p:txBody>
          <a:bodyPr wrap="square">
            <a:spAutoFit/>
          </a:bodyPr>
          <a:lstStyle/>
          <a:p>
            <a:pPr marL="342900" indent="-342900" algn="justLow" rtl="1">
              <a:spcBef>
                <a:spcPts val="1200"/>
              </a:spcBef>
              <a:buFont typeface="Arial" pitchFamily="34" charset="0"/>
              <a:buChar char="•"/>
            </a:pPr>
            <a:r>
              <a:rPr lang="ar-EG" sz="2200" dirty="0"/>
              <a:t>لكي ينجح رجل الأعمال، يجب عليه أن يتولى مجموعة واسعة من الأدوار والمهام والمسؤوليات، ولكن لا يوجد دور أكثر أهمية من دور </a:t>
            </a:r>
            <a:r>
              <a:rPr lang="ar-EG" sz="2200" dirty="0" smtClean="0"/>
              <a:t>القائد.</a:t>
            </a:r>
          </a:p>
          <a:p>
            <a:pPr marL="342900" indent="-342900" algn="justLow" rtl="1">
              <a:spcBef>
                <a:spcPts val="1200"/>
              </a:spcBef>
              <a:buFont typeface="Arial" pitchFamily="34" charset="0"/>
              <a:buChar char="•"/>
            </a:pPr>
            <a:r>
              <a:rPr lang="ar-EG" sz="2200" dirty="0"/>
              <a:t>القيادة هي عملية التأثير على الآخرين وإلهامهم للعمل على تحقيق هدف مشترك ومن ثم منحهم القوة والحرية لتحقيقه</a:t>
            </a:r>
            <a:r>
              <a:rPr lang="ar-EG" sz="2200" dirty="0" smtClean="0"/>
              <a:t>.</a:t>
            </a:r>
            <a:endParaRPr lang="en-US" sz="2200" dirty="0" smtClean="0"/>
          </a:p>
          <a:p>
            <a:pPr marL="342900" indent="-342900" algn="justLow" rtl="1">
              <a:spcBef>
                <a:spcPts val="1200"/>
              </a:spcBef>
              <a:buFont typeface="Arial" pitchFamily="34" charset="0"/>
              <a:buChar char="•"/>
            </a:pPr>
            <a:r>
              <a:rPr lang="ar-EG" sz="2200" dirty="0"/>
              <a:t>بدون القدرة على القيادة، لا يمكن لرجال الأعمال - وشركاتهم - أن يرتفعوا فوق المستوى </a:t>
            </a:r>
            <a:r>
              <a:rPr lang="ar-EG" sz="2200" dirty="0" smtClean="0"/>
              <a:t>المتوسط.</a:t>
            </a:r>
          </a:p>
          <a:p>
            <a:pPr marL="342900" indent="-342900" algn="justLow" rtl="1">
              <a:spcBef>
                <a:spcPts val="1200"/>
              </a:spcBef>
              <a:buFont typeface="Arial" pitchFamily="34" charset="0"/>
              <a:buChar char="•"/>
            </a:pPr>
            <a:r>
              <a:rPr lang="ar-EG" sz="2200" dirty="0"/>
              <a:t>يمكن لرجال الأعمال أن يتعلموا كيف يصبحون قادة فعالين، لكن المهمة تتطلب التفاني والانضباط والعمل الجاد.</a:t>
            </a:r>
            <a:endParaRPr lang="en-US" sz="2200" dirty="0" smtClean="0"/>
          </a:p>
        </p:txBody>
      </p:sp>
    </p:spTree>
    <p:extLst>
      <p:ext uri="{BB962C8B-B14F-4D97-AF65-F5344CB8AC3E}">
        <p14:creationId xmlns:p14="http://schemas.microsoft.com/office/powerpoint/2010/main" val="3598219408"/>
      </p:ext>
    </p:extLst>
  </p:cSld>
  <p:clrMapOvr>
    <a:masterClrMapping/>
  </p:clrMapOvr>
  <p:transition spd="slow">
    <p:comb/>
  </p:transition>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Rectangle: Rounded Corners 24"/>
          <p:cNvSpPr/>
          <p:nvPr/>
        </p:nvSpPr>
        <p:spPr>
          <a:xfrm>
            <a:off x="219926" y="1430182"/>
            <a:ext cx="11805009" cy="528669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TextBox 14"/>
          <p:cNvSpPr txBox="1"/>
          <p:nvPr/>
        </p:nvSpPr>
        <p:spPr>
          <a:xfrm>
            <a:off x="1522426" y="238010"/>
            <a:ext cx="6727833" cy="954107"/>
          </a:xfrm>
          <a:prstGeom prst="rect">
            <a:avLst/>
          </a:prstGeom>
          <a:noFill/>
        </p:spPr>
        <p:txBody>
          <a:bodyPr wrap="square" rtlCol="0">
            <a:spAutoFit/>
          </a:bodyPr>
          <a:lstStyle/>
          <a:p>
            <a:r>
              <a:rPr lang="en-US" sz="2800" b="1" dirty="0">
                <a:solidFill>
                  <a:srgbClr val="00B0F0"/>
                </a:solidFill>
                <a:latin typeface="Alexandria" charset="0"/>
                <a:cs typeface="Alexandria" charset="0"/>
              </a:rPr>
              <a:t>Characteristics of </a:t>
            </a:r>
            <a:r>
              <a:rPr lang="en-US" sz="2800" b="1" dirty="0" smtClean="0">
                <a:solidFill>
                  <a:srgbClr val="00B0F0"/>
                </a:solidFill>
                <a:latin typeface="Alexandria" charset="0"/>
                <a:cs typeface="Alexandria" charset="0"/>
              </a:rPr>
              <a:t>leaders</a:t>
            </a:r>
          </a:p>
          <a:p>
            <a:r>
              <a:rPr lang="ar-EG" sz="2800" b="1" dirty="0" smtClean="0">
                <a:solidFill>
                  <a:srgbClr val="00B0F0"/>
                </a:solidFill>
                <a:latin typeface="Alexandria" charset="0"/>
                <a:cs typeface="Alexandria" charset="0"/>
              </a:rPr>
              <a:t>خصائص/ صفات القادة</a:t>
            </a:r>
            <a:endParaRPr lang="ar-EG" sz="2800" b="1" dirty="0">
              <a:solidFill>
                <a:srgbClr val="00B0F0"/>
              </a:solidFill>
              <a:latin typeface="Alexandria" charset="0"/>
              <a:cs typeface="Alexandria" charset="0"/>
            </a:endParaRPr>
          </a:p>
        </p:txBody>
      </p:sp>
      <p:sp>
        <p:nvSpPr>
          <p:cNvPr id="16" name="Rectangle 15"/>
          <p:cNvSpPr/>
          <p:nvPr/>
        </p:nvSpPr>
        <p:spPr>
          <a:xfrm>
            <a:off x="56939" y="108083"/>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0" name="TextBox 19"/>
          <p:cNvSpPr txBox="1"/>
          <p:nvPr/>
        </p:nvSpPr>
        <p:spPr>
          <a:xfrm>
            <a:off x="226215" y="148661"/>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21" name="TextBox 20"/>
          <p:cNvSpPr txBox="1"/>
          <p:nvPr/>
        </p:nvSpPr>
        <p:spPr>
          <a:xfrm>
            <a:off x="328810" y="404476"/>
            <a:ext cx="966228" cy="768350"/>
          </a:xfrm>
          <a:prstGeom prst="rect">
            <a:avLst/>
          </a:prstGeom>
          <a:noFill/>
        </p:spPr>
        <p:txBody>
          <a:bodyPr wrap="square" rtlCol="0">
            <a:spAutoFit/>
          </a:bodyPr>
          <a:lstStyle/>
          <a:p>
            <a:pPr algn="ctr"/>
            <a:r>
              <a:rPr lang="en-US" sz="4400" b="1" dirty="0" smtClean="0">
                <a:solidFill>
                  <a:schemeClr val="bg1"/>
                </a:solidFill>
                <a:latin typeface="Alexandria" charset="0"/>
                <a:cs typeface="Alexandria" charset="0"/>
              </a:rPr>
              <a:t>09</a:t>
            </a:r>
            <a:endParaRPr lang="en-US" sz="4400" b="1" dirty="0">
              <a:solidFill>
                <a:schemeClr val="bg1"/>
              </a:solidFill>
              <a:latin typeface="Alexandria" charset="0"/>
              <a:cs typeface="Alexandria" charset="0"/>
            </a:endParaRPr>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7" name="Rectangle 3">
            <a:extLst>
              <a:ext uri="{FF2B5EF4-FFF2-40B4-BE49-F238E27FC236}">
                <a16:creationId xmlns:a16="http://schemas.microsoft.com/office/drawing/2014/main" xmlns="" id="{859773F7-759D-3792-1A5C-44A58779A2CD}"/>
              </a:ext>
            </a:extLst>
          </p:cNvPr>
          <p:cNvSpPr txBox="1">
            <a:spLocks noChangeArrowheads="1"/>
          </p:cNvSpPr>
          <p:nvPr/>
        </p:nvSpPr>
        <p:spPr>
          <a:xfrm>
            <a:off x="390931" y="1596786"/>
            <a:ext cx="6246352" cy="5036027"/>
          </a:xfrm>
          <a:prstGeom prst="rect">
            <a:avLst/>
          </a:prstGeom>
        </p:spPr>
        <p:txBody>
          <a:bodyPr vert="horz" lIns="91440" tIns="45720" rIns="91440" bIns="45720" rtlCol="0" anchor="t">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marL="342900" indent="-342900" algn="just">
              <a:spcBef>
                <a:spcPts val="600"/>
              </a:spcBef>
              <a:buFont typeface="Arial" pitchFamily="34" charset="0"/>
              <a:buChar char="•"/>
            </a:pPr>
            <a:r>
              <a:rPr lang="en-US" sz="2200" dirty="0">
                <a:solidFill>
                  <a:srgbClr val="0A1F61"/>
                </a:solidFill>
                <a:latin typeface="+mn-lt"/>
              </a:rPr>
              <a:t>Innovative.</a:t>
            </a:r>
            <a:r>
              <a:rPr lang="en-US" sz="2200" dirty="0">
                <a:latin typeface="+mn-lt"/>
              </a:rPr>
              <a:t> Leaders must step out of their own comfort zones to embrace new ideas; they avoid the comfort of complacency. </a:t>
            </a:r>
          </a:p>
          <a:p>
            <a:pPr marL="342900" indent="-342900" algn="just">
              <a:spcBef>
                <a:spcPts val="600"/>
              </a:spcBef>
              <a:buFont typeface="Arial" pitchFamily="34" charset="0"/>
              <a:buChar char="•"/>
            </a:pPr>
            <a:r>
              <a:rPr lang="en-US" sz="2200" dirty="0">
                <a:solidFill>
                  <a:srgbClr val="0A1F61"/>
                </a:solidFill>
                <a:latin typeface="+mn-lt"/>
              </a:rPr>
              <a:t>Passionate. </a:t>
            </a:r>
            <a:r>
              <a:rPr lang="en-US" sz="2200" dirty="0">
                <a:latin typeface="+mn-lt"/>
              </a:rPr>
              <a:t>One of entrepreneurs’ greatest strengths is their passion for their businesses. Members of their team feed off of that passion and draw inspiration from it. </a:t>
            </a:r>
          </a:p>
          <a:p>
            <a:pPr marL="342900" indent="-342900" algn="just">
              <a:spcBef>
                <a:spcPts val="600"/>
              </a:spcBef>
              <a:buFont typeface="Arial" pitchFamily="34" charset="0"/>
              <a:buChar char="•"/>
            </a:pPr>
            <a:r>
              <a:rPr lang="en-US" sz="2200" dirty="0">
                <a:solidFill>
                  <a:srgbClr val="0A1F61"/>
                </a:solidFill>
                <a:latin typeface="+mn-lt"/>
              </a:rPr>
              <a:t>Willing to take risks</a:t>
            </a:r>
            <a:r>
              <a:rPr lang="en-US" sz="2200" dirty="0">
                <a:latin typeface="+mn-lt"/>
              </a:rPr>
              <a:t>. Playing it safe is not an option for any company that wants to be solvent ten years from now.</a:t>
            </a:r>
          </a:p>
          <a:p>
            <a:pPr marL="342900" indent="-342900" algn="just">
              <a:spcBef>
                <a:spcPts val="600"/>
              </a:spcBef>
              <a:buFont typeface="Arial" pitchFamily="34" charset="0"/>
              <a:buChar char="•"/>
            </a:pPr>
            <a:r>
              <a:rPr lang="en-US" sz="2200" dirty="0">
                <a:solidFill>
                  <a:srgbClr val="0A1F61"/>
                </a:solidFill>
                <a:latin typeface="+mn-lt"/>
              </a:rPr>
              <a:t>Adaptable.</a:t>
            </a:r>
            <a:r>
              <a:rPr lang="en-US" sz="2200" dirty="0">
                <a:latin typeface="+mn-lt"/>
              </a:rPr>
              <a:t> Although leaders must stand on a bedrock of resolute values, they must adapt their leadership styles to fit the situation and the people involved. </a:t>
            </a:r>
            <a:endParaRPr lang="x-none" sz="2200" dirty="0">
              <a:latin typeface="+mn-lt"/>
            </a:endParaRPr>
          </a:p>
        </p:txBody>
      </p:sp>
      <p:sp>
        <p:nvSpPr>
          <p:cNvPr id="2" name="Rectangle 1"/>
          <p:cNvSpPr/>
          <p:nvPr/>
        </p:nvSpPr>
        <p:spPr>
          <a:xfrm>
            <a:off x="6808195" y="1642252"/>
            <a:ext cx="5139557" cy="4755148"/>
          </a:xfrm>
          <a:prstGeom prst="rect">
            <a:avLst/>
          </a:prstGeom>
        </p:spPr>
        <p:txBody>
          <a:bodyPr wrap="square">
            <a:spAutoFit/>
          </a:bodyPr>
          <a:lstStyle/>
          <a:p>
            <a:pPr marL="342900" indent="-342900" algn="justLow" rtl="1">
              <a:spcBef>
                <a:spcPts val="1200"/>
              </a:spcBef>
              <a:buFont typeface="Arial" pitchFamily="34" charset="0"/>
              <a:buChar char="•"/>
            </a:pPr>
            <a:r>
              <a:rPr lang="ar-EG" sz="2100" b="1" dirty="0">
                <a:solidFill>
                  <a:srgbClr val="7030A0"/>
                </a:solidFill>
              </a:rPr>
              <a:t>مبتكرون</a:t>
            </a:r>
            <a:r>
              <a:rPr lang="ar-EG" sz="2100" dirty="0"/>
              <a:t>. يجب على القادة أن يخرجوا من مناطق الراحة الخاصة بهم لاحتضان الأفكار الجديدة؛ فهم يتجنبون راحة الرضا عن </a:t>
            </a:r>
            <a:r>
              <a:rPr lang="ar-EG" sz="2100" dirty="0" smtClean="0"/>
              <a:t>الذات.</a:t>
            </a:r>
          </a:p>
          <a:p>
            <a:pPr marL="342900" indent="-342900" algn="justLow" rtl="1">
              <a:spcBef>
                <a:spcPts val="1200"/>
              </a:spcBef>
              <a:buFont typeface="Arial" pitchFamily="34" charset="0"/>
              <a:buChar char="•"/>
            </a:pPr>
            <a:r>
              <a:rPr lang="ar-EG" sz="2100" b="1" dirty="0" smtClean="0">
                <a:solidFill>
                  <a:srgbClr val="7030A0"/>
                </a:solidFill>
              </a:rPr>
              <a:t>الشغف (متحمس)</a:t>
            </a:r>
            <a:r>
              <a:rPr lang="ar-EG" sz="2100" dirty="0" smtClean="0"/>
              <a:t>: </a:t>
            </a:r>
            <a:r>
              <a:rPr lang="ar-EG" sz="2100" dirty="0"/>
              <a:t>إن إحدى نقاط القوة الكبرى التي يتمتع بها رواد الأعمال هي شغفهم بأعمالهم. ويتغذى أعضاء فريقهم على هذا الشغف ويستلهمون منه </a:t>
            </a:r>
            <a:r>
              <a:rPr lang="ar-EG" sz="2100" dirty="0" smtClean="0"/>
              <a:t>الإلهام.</a:t>
            </a:r>
          </a:p>
          <a:p>
            <a:pPr marL="342900" indent="-342900" algn="justLow" rtl="1">
              <a:spcBef>
                <a:spcPts val="1200"/>
              </a:spcBef>
              <a:buFont typeface="Arial" pitchFamily="34" charset="0"/>
              <a:buChar char="•"/>
            </a:pPr>
            <a:r>
              <a:rPr lang="ar-EG" sz="2100" b="1" dirty="0">
                <a:solidFill>
                  <a:srgbClr val="7030A0"/>
                </a:solidFill>
              </a:rPr>
              <a:t>الاستعداد </a:t>
            </a:r>
            <a:r>
              <a:rPr lang="ar-EG" sz="2100" b="1" dirty="0" smtClean="0">
                <a:solidFill>
                  <a:srgbClr val="7030A0"/>
                </a:solidFill>
              </a:rPr>
              <a:t>للمخاطرة (مغامر)</a:t>
            </a:r>
            <a:r>
              <a:rPr lang="ar-EG" sz="2100" dirty="0" smtClean="0"/>
              <a:t>. </a:t>
            </a:r>
            <a:r>
              <a:rPr lang="ar-EG" sz="2100" dirty="0"/>
              <a:t>اللعب بأمان ليس خيارًا لأي شركة تريد أن تكون قادرة على الوفاء بالتزاماتها المالية بعد عشر سنوات من الآن</a:t>
            </a:r>
            <a:r>
              <a:rPr lang="ar-EG" sz="2100" dirty="0" smtClean="0"/>
              <a:t>.</a:t>
            </a:r>
            <a:endParaRPr lang="en-US" sz="2100" dirty="0" smtClean="0"/>
          </a:p>
          <a:p>
            <a:pPr marL="342900" indent="-342900" algn="justLow" rtl="1">
              <a:spcBef>
                <a:spcPts val="1200"/>
              </a:spcBef>
              <a:buFont typeface="Arial" pitchFamily="34" charset="0"/>
              <a:buChar char="•"/>
            </a:pPr>
            <a:r>
              <a:rPr lang="ar-EG" sz="2100" b="1" dirty="0">
                <a:solidFill>
                  <a:srgbClr val="7030A0"/>
                </a:solidFill>
              </a:rPr>
              <a:t>القدرة على التكيف</a:t>
            </a:r>
            <a:r>
              <a:rPr lang="ar-EG" sz="2100" dirty="0"/>
              <a:t>. على الرغم من أن القادة يجب أن يرتكزوا على قاعدة صلبة من القيم الراسخة، إلا أنهم يجب أن يكيفوا أساليبهم القيادية لتناسب الموقف والأشخاص المعنيين.</a:t>
            </a:r>
            <a:endParaRPr lang="en-US" sz="2100" dirty="0" smtClean="0"/>
          </a:p>
        </p:txBody>
      </p:sp>
    </p:spTree>
    <p:extLst>
      <p:ext uri="{BB962C8B-B14F-4D97-AF65-F5344CB8AC3E}">
        <p14:creationId xmlns:p14="http://schemas.microsoft.com/office/powerpoint/2010/main" val="443041328"/>
      </p:ext>
    </p:extLst>
  </p:cSld>
  <p:clrMapOvr>
    <a:masterClrMapping/>
  </p:clrMapOvr>
  <p:transition spd="slow">
    <p:comb/>
  </p:transition>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Rectangle: Rounded Corners 24"/>
          <p:cNvSpPr/>
          <p:nvPr/>
        </p:nvSpPr>
        <p:spPr>
          <a:xfrm>
            <a:off x="219926" y="1430182"/>
            <a:ext cx="11805009" cy="528669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TextBox 14"/>
          <p:cNvSpPr txBox="1"/>
          <p:nvPr/>
        </p:nvSpPr>
        <p:spPr>
          <a:xfrm>
            <a:off x="1522426" y="238010"/>
            <a:ext cx="6727833" cy="954107"/>
          </a:xfrm>
          <a:prstGeom prst="rect">
            <a:avLst/>
          </a:prstGeom>
          <a:noFill/>
        </p:spPr>
        <p:txBody>
          <a:bodyPr wrap="square" rtlCol="0">
            <a:spAutoFit/>
          </a:bodyPr>
          <a:lstStyle/>
          <a:p>
            <a:r>
              <a:rPr lang="en-US" sz="2800" b="1" dirty="0">
                <a:solidFill>
                  <a:srgbClr val="00B0F0"/>
                </a:solidFill>
                <a:latin typeface="Alexandria" charset="0"/>
                <a:cs typeface="Alexandria" charset="0"/>
              </a:rPr>
              <a:t>Managers or leaders</a:t>
            </a:r>
            <a:r>
              <a:rPr lang="en-US" sz="2800" b="1" dirty="0" smtClean="0">
                <a:solidFill>
                  <a:srgbClr val="00B0F0"/>
                </a:solidFill>
                <a:latin typeface="Alexandria" charset="0"/>
                <a:cs typeface="Alexandria" charset="0"/>
              </a:rPr>
              <a:t>?</a:t>
            </a:r>
          </a:p>
          <a:p>
            <a:r>
              <a:rPr lang="ar-EG" sz="2800" b="1" dirty="0">
                <a:solidFill>
                  <a:srgbClr val="00B0F0"/>
                </a:solidFill>
                <a:latin typeface="Alexandria" charset="0"/>
                <a:cs typeface="Alexandria" charset="0"/>
              </a:rPr>
              <a:t>المديرين أم القادة؟</a:t>
            </a:r>
          </a:p>
        </p:txBody>
      </p:sp>
      <p:sp>
        <p:nvSpPr>
          <p:cNvPr id="16" name="Rectangle 15"/>
          <p:cNvSpPr/>
          <p:nvPr/>
        </p:nvSpPr>
        <p:spPr>
          <a:xfrm>
            <a:off x="56939" y="108083"/>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0" name="TextBox 19"/>
          <p:cNvSpPr txBox="1"/>
          <p:nvPr/>
        </p:nvSpPr>
        <p:spPr>
          <a:xfrm>
            <a:off x="226215" y="148661"/>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21" name="TextBox 20"/>
          <p:cNvSpPr txBox="1"/>
          <p:nvPr/>
        </p:nvSpPr>
        <p:spPr>
          <a:xfrm>
            <a:off x="328810" y="404476"/>
            <a:ext cx="966228" cy="768350"/>
          </a:xfrm>
          <a:prstGeom prst="rect">
            <a:avLst/>
          </a:prstGeom>
          <a:noFill/>
        </p:spPr>
        <p:txBody>
          <a:bodyPr wrap="square" rtlCol="0">
            <a:spAutoFit/>
          </a:bodyPr>
          <a:lstStyle/>
          <a:p>
            <a:pPr algn="ctr"/>
            <a:r>
              <a:rPr lang="en-US" sz="4400" b="1" dirty="0" smtClean="0">
                <a:solidFill>
                  <a:schemeClr val="bg1"/>
                </a:solidFill>
                <a:latin typeface="Alexandria" charset="0"/>
                <a:cs typeface="Alexandria" charset="0"/>
              </a:rPr>
              <a:t>09</a:t>
            </a:r>
            <a:endParaRPr lang="en-US" sz="4400" b="1" dirty="0">
              <a:solidFill>
                <a:schemeClr val="bg1"/>
              </a:solidFill>
              <a:latin typeface="Alexandria" charset="0"/>
              <a:cs typeface="Alexandria" charset="0"/>
            </a:endParaRPr>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7" name="Rectangle 3">
            <a:extLst>
              <a:ext uri="{FF2B5EF4-FFF2-40B4-BE49-F238E27FC236}">
                <a16:creationId xmlns:a16="http://schemas.microsoft.com/office/drawing/2014/main" xmlns="" id="{859773F7-759D-3792-1A5C-44A58779A2CD}"/>
              </a:ext>
            </a:extLst>
          </p:cNvPr>
          <p:cNvSpPr txBox="1">
            <a:spLocks noChangeArrowheads="1"/>
          </p:cNvSpPr>
          <p:nvPr/>
        </p:nvSpPr>
        <p:spPr>
          <a:xfrm>
            <a:off x="390930" y="1596786"/>
            <a:ext cx="6897765" cy="5036027"/>
          </a:xfrm>
          <a:prstGeom prst="rect">
            <a:avLst/>
          </a:prstGeom>
        </p:spPr>
        <p:txBody>
          <a:bodyPr vert="horz" lIns="91440" tIns="45720" rIns="91440" bIns="45720" rtlCol="0" anchor="t">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marL="342900" indent="-342900" algn="just">
              <a:spcBef>
                <a:spcPts val="600"/>
              </a:spcBef>
              <a:buFont typeface="Arial" pitchFamily="34" charset="0"/>
              <a:buChar char="•"/>
            </a:pPr>
            <a:r>
              <a:rPr lang="en-US" sz="2200" dirty="0">
                <a:solidFill>
                  <a:schemeClr val="tx1"/>
                </a:solidFill>
                <a:latin typeface="+mn-lt"/>
              </a:rPr>
              <a:t>Management and leadership are not the same, yet both are essential to a company’s success. </a:t>
            </a:r>
          </a:p>
          <a:p>
            <a:pPr marL="342900" indent="-342900" algn="just">
              <a:spcBef>
                <a:spcPts val="600"/>
              </a:spcBef>
              <a:buFont typeface="Arial" pitchFamily="34" charset="0"/>
              <a:buChar char="•"/>
            </a:pPr>
            <a:r>
              <a:rPr lang="en-US" sz="2200" dirty="0">
                <a:solidFill>
                  <a:schemeClr val="tx1"/>
                </a:solidFill>
                <a:latin typeface="+mn-lt"/>
              </a:rPr>
              <a:t>Leadership without management is unbridled; management without leadership is uninspired. Leadership gets a small business going; management keeps it going. </a:t>
            </a:r>
          </a:p>
          <a:p>
            <a:pPr marL="342900" indent="-342900" algn="just">
              <a:spcBef>
                <a:spcPts val="600"/>
              </a:spcBef>
              <a:buFont typeface="Arial" pitchFamily="34" charset="0"/>
              <a:buChar char="•"/>
            </a:pPr>
            <a:r>
              <a:rPr lang="en-US" sz="2200" dirty="0">
                <a:solidFill>
                  <a:schemeClr val="tx1"/>
                </a:solidFill>
                <a:latin typeface="+mn-lt"/>
              </a:rPr>
              <a:t>In other words, leaders are the architects of small businesses; managers are the builders. </a:t>
            </a:r>
            <a:endParaRPr lang="en-US" sz="2200" dirty="0" smtClean="0">
              <a:solidFill>
                <a:schemeClr val="tx1"/>
              </a:solidFill>
              <a:latin typeface="+mn-lt"/>
            </a:endParaRPr>
          </a:p>
          <a:p>
            <a:pPr marL="342900" indent="-342900" algn="justLow" rtl="1">
              <a:spcBef>
                <a:spcPts val="600"/>
              </a:spcBef>
              <a:buFont typeface="Arial" pitchFamily="34" charset="0"/>
              <a:buChar char="•"/>
            </a:pPr>
            <a:r>
              <a:rPr lang="ar-EG" sz="2200" dirty="0">
                <a:solidFill>
                  <a:schemeClr val="tx1"/>
                </a:solidFill>
                <a:latin typeface="+mn-lt"/>
              </a:rPr>
              <a:t>الإدارة والقيادة ليسا الشيء نفسه، ولكن كلاهما ضروريان لنجاح الشركة</a:t>
            </a:r>
            <a:r>
              <a:rPr lang="ar-EG" sz="2200" dirty="0" smtClean="0">
                <a:solidFill>
                  <a:schemeClr val="tx1"/>
                </a:solidFill>
                <a:latin typeface="+mn-lt"/>
              </a:rPr>
              <a:t>.</a:t>
            </a:r>
          </a:p>
          <a:p>
            <a:pPr marL="342900" indent="-342900" algn="justLow" rtl="1">
              <a:spcBef>
                <a:spcPts val="600"/>
              </a:spcBef>
              <a:buFont typeface="Arial" pitchFamily="34" charset="0"/>
              <a:buChar char="•"/>
            </a:pPr>
            <a:r>
              <a:rPr lang="ar-EG" sz="2200" dirty="0">
                <a:solidFill>
                  <a:schemeClr val="tx1"/>
                </a:solidFill>
                <a:latin typeface="+mn-lt"/>
              </a:rPr>
              <a:t>إن القيادة بدون إدارة هي قيادة جامحة، والإدارة بدون قيادة هي قيادة تفتقر إلى الإلهام. إن القيادة هي التي تحرك الأعمال الصغيرة، والإدارة هي التي تحافظ على استمرارها</a:t>
            </a:r>
            <a:r>
              <a:rPr lang="ar-EG" sz="2200" dirty="0" smtClean="0">
                <a:solidFill>
                  <a:schemeClr val="tx1"/>
                </a:solidFill>
                <a:latin typeface="+mn-lt"/>
              </a:rPr>
              <a:t>.</a:t>
            </a:r>
          </a:p>
          <a:p>
            <a:pPr marL="342900" indent="-342900" algn="justLow" rtl="1">
              <a:spcBef>
                <a:spcPts val="600"/>
              </a:spcBef>
              <a:buFont typeface="Arial" pitchFamily="34" charset="0"/>
              <a:buChar char="•"/>
            </a:pPr>
            <a:r>
              <a:rPr lang="ar-EG" sz="2200" dirty="0">
                <a:solidFill>
                  <a:schemeClr val="tx1"/>
                </a:solidFill>
                <a:latin typeface="+mn-lt"/>
              </a:rPr>
              <a:t>بعبارة أخرى، القادة هم مهندسو الشركات الصغيرة، والمديرون هم البناة.</a:t>
            </a:r>
            <a:endParaRPr lang="en-US" sz="2200" dirty="0">
              <a:solidFill>
                <a:schemeClr val="tx1"/>
              </a:solidFill>
              <a:latin typeface="+mn-lt"/>
            </a:endParaRPr>
          </a:p>
        </p:txBody>
      </p:sp>
      <p:pic>
        <p:nvPicPr>
          <p:cNvPr id="10" name="Picture 2" descr="Leader vs Manager: Key Traits To Adopt - Jobberman Nigeria">
            <a:extLst>
              <a:ext uri="{FF2B5EF4-FFF2-40B4-BE49-F238E27FC236}">
                <a16:creationId xmlns="" xmlns:a16="http://schemas.microsoft.com/office/drawing/2014/main" id="{AF974240-E6FF-77D5-BF10-A898DECCE5E4}"/>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445470" y="2531165"/>
            <a:ext cx="4498765" cy="3417403"/>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601734790"/>
      </p:ext>
    </p:extLst>
  </p:cSld>
  <p:clrMapOvr>
    <a:masterClrMapping/>
  </p:clrMapOvr>
  <p:transition spd="slow">
    <p:comb/>
  </p:transition>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Rectangle: Rounded Corners 24"/>
          <p:cNvSpPr/>
          <p:nvPr/>
        </p:nvSpPr>
        <p:spPr>
          <a:xfrm>
            <a:off x="219926" y="1430182"/>
            <a:ext cx="11805009" cy="528669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TextBox 14"/>
          <p:cNvSpPr txBox="1"/>
          <p:nvPr/>
        </p:nvSpPr>
        <p:spPr>
          <a:xfrm>
            <a:off x="1522426" y="238010"/>
            <a:ext cx="6727833" cy="954107"/>
          </a:xfrm>
          <a:prstGeom prst="rect">
            <a:avLst/>
          </a:prstGeom>
          <a:noFill/>
        </p:spPr>
        <p:txBody>
          <a:bodyPr wrap="square" rtlCol="0">
            <a:spAutoFit/>
          </a:bodyPr>
          <a:lstStyle/>
          <a:p>
            <a:r>
              <a:rPr lang="en-US" sz="2800" b="1" dirty="0">
                <a:solidFill>
                  <a:srgbClr val="00B0F0"/>
                </a:solidFill>
                <a:latin typeface="Alexandria" charset="0"/>
                <a:cs typeface="Alexandria" charset="0"/>
              </a:rPr>
              <a:t>Leaders' </a:t>
            </a:r>
            <a:r>
              <a:rPr lang="en-US" sz="2800" b="1" dirty="0" smtClean="0">
                <a:solidFill>
                  <a:srgbClr val="00B0F0"/>
                </a:solidFill>
                <a:latin typeface="Alexandria" charset="0"/>
                <a:cs typeface="Alexandria" charset="0"/>
              </a:rPr>
              <a:t>behavior</a:t>
            </a:r>
          </a:p>
          <a:p>
            <a:r>
              <a:rPr lang="ar-EG" sz="2800" b="1" dirty="0">
                <a:solidFill>
                  <a:srgbClr val="00B0F0"/>
                </a:solidFill>
                <a:latin typeface="Alexandria" charset="0"/>
                <a:cs typeface="Alexandria" charset="0"/>
              </a:rPr>
              <a:t>سلوك القادة</a:t>
            </a:r>
          </a:p>
        </p:txBody>
      </p:sp>
      <p:sp>
        <p:nvSpPr>
          <p:cNvPr id="16" name="Rectangle 15"/>
          <p:cNvSpPr/>
          <p:nvPr/>
        </p:nvSpPr>
        <p:spPr>
          <a:xfrm>
            <a:off x="56939" y="108083"/>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0" name="TextBox 19"/>
          <p:cNvSpPr txBox="1"/>
          <p:nvPr/>
        </p:nvSpPr>
        <p:spPr>
          <a:xfrm>
            <a:off x="226215" y="148661"/>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21" name="TextBox 20"/>
          <p:cNvSpPr txBox="1"/>
          <p:nvPr/>
        </p:nvSpPr>
        <p:spPr>
          <a:xfrm>
            <a:off x="328810" y="404476"/>
            <a:ext cx="966228" cy="768350"/>
          </a:xfrm>
          <a:prstGeom prst="rect">
            <a:avLst/>
          </a:prstGeom>
          <a:noFill/>
        </p:spPr>
        <p:txBody>
          <a:bodyPr wrap="square" rtlCol="0">
            <a:spAutoFit/>
          </a:bodyPr>
          <a:lstStyle/>
          <a:p>
            <a:pPr algn="ctr"/>
            <a:r>
              <a:rPr lang="en-US" sz="4400" b="1" dirty="0" smtClean="0">
                <a:solidFill>
                  <a:schemeClr val="bg1"/>
                </a:solidFill>
                <a:latin typeface="Alexandria" charset="0"/>
                <a:cs typeface="Alexandria" charset="0"/>
              </a:rPr>
              <a:t>09</a:t>
            </a:r>
            <a:endParaRPr lang="en-US" sz="4400" b="1" dirty="0">
              <a:solidFill>
                <a:schemeClr val="bg1"/>
              </a:solidFill>
              <a:latin typeface="Alexandria" charset="0"/>
              <a:cs typeface="Alexandria" charset="0"/>
            </a:endParaRPr>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7" name="Rectangle 3">
            <a:extLst>
              <a:ext uri="{FF2B5EF4-FFF2-40B4-BE49-F238E27FC236}">
                <a16:creationId xmlns:a16="http://schemas.microsoft.com/office/drawing/2014/main" xmlns="" id="{859773F7-759D-3792-1A5C-44A58779A2CD}"/>
              </a:ext>
            </a:extLst>
          </p:cNvPr>
          <p:cNvSpPr txBox="1">
            <a:spLocks noChangeArrowheads="1"/>
          </p:cNvSpPr>
          <p:nvPr/>
        </p:nvSpPr>
        <p:spPr>
          <a:xfrm>
            <a:off x="390931" y="1596786"/>
            <a:ext cx="4671399" cy="5036027"/>
          </a:xfrm>
          <a:prstGeom prst="rect">
            <a:avLst/>
          </a:prstGeom>
        </p:spPr>
        <p:txBody>
          <a:bodyPr vert="horz" lIns="91440" tIns="45720" rIns="91440" bIns="45720" rtlCol="0" anchor="t">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marL="342900" indent="-342900" algn="just">
              <a:buFont typeface="Arial" pitchFamily="34" charset="0"/>
              <a:buChar char="•"/>
            </a:pPr>
            <a:r>
              <a:rPr lang="en-US" sz="1800" dirty="0">
                <a:solidFill>
                  <a:schemeClr val="tx1"/>
                </a:solidFill>
                <a:latin typeface="+mn-lt"/>
              </a:rPr>
              <a:t>They define and then constantly reinforce the vision they have for the company. </a:t>
            </a:r>
          </a:p>
          <a:p>
            <a:pPr marL="342900" indent="-342900" algn="just">
              <a:buFont typeface="Arial" pitchFamily="34" charset="0"/>
              <a:buChar char="•"/>
            </a:pPr>
            <a:r>
              <a:rPr lang="en-US" sz="1800" dirty="0">
                <a:solidFill>
                  <a:schemeClr val="tx1"/>
                </a:solidFill>
                <a:latin typeface="+mn-lt"/>
              </a:rPr>
              <a:t>They create a set of values and beliefs for employees and passionately pursue them. </a:t>
            </a:r>
          </a:p>
          <a:p>
            <a:pPr marL="342900" indent="-342900" algn="just">
              <a:buFont typeface="Arial" pitchFamily="34" charset="0"/>
              <a:buChar char="•"/>
            </a:pPr>
            <a:r>
              <a:rPr lang="en-US" sz="1800" dirty="0">
                <a:solidFill>
                  <a:schemeClr val="tx1"/>
                </a:solidFill>
                <a:latin typeface="+mn-lt"/>
              </a:rPr>
              <a:t>They establish a culture of ethics. </a:t>
            </a:r>
          </a:p>
          <a:p>
            <a:pPr marL="342900" indent="-342900" algn="just">
              <a:buFont typeface="Arial" pitchFamily="34" charset="0"/>
              <a:buChar char="•"/>
            </a:pPr>
            <a:r>
              <a:rPr lang="en-US" sz="1800" dirty="0">
                <a:solidFill>
                  <a:schemeClr val="tx1"/>
                </a:solidFill>
                <a:latin typeface="+mn-lt"/>
              </a:rPr>
              <a:t>They develop a strategic plan that gives the company a competitive advantage. </a:t>
            </a:r>
          </a:p>
          <a:p>
            <a:pPr marL="342900" indent="-342900" algn="just">
              <a:buFont typeface="Arial" pitchFamily="34" charset="0"/>
              <a:buChar char="•"/>
            </a:pPr>
            <a:r>
              <a:rPr lang="en-US" sz="1800" dirty="0">
                <a:solidFill>
                  <a:schemeClr val="tx1"/>
                </a:solidFill>
                <a:latin typeface="+mn-lt"/>
              </a:rPr>
              <a:t>They respect and support their employees. </a:t>
            </a:r>
          </a:p>
          <a:p>
            <a:pPr marL="342900" indent="-342900" algn="just">
              <a:buFont typeface="Arial" pitchFamily="34" charset="0"/>
              <a:buChar char="•"/>
            </a:pPr>
            <a:r>
              <a:rPr lang="en-US" sz="1800" dirty="0">
                <a:solidFill>
                  <a:schemeClr val="tx1"/>
                </a:solidFill>
                <a:latin typeface="+mn-lt"/>
              </a:rPr>
              <a:t>They set the example for their employees. </a:t>
            </a:r>
          </a:p>
          <a:p>
            <a:pPr marL="342900" indent="-342900" algn="just">
              <a:buFont typeface="Arial" pitchFamily="34" charset="0"/>
              <a:buChar char="•"/>
            </a:pPr>
            <a:r>
              <a:rPr lang="en-US" sz="1800" dirty="0">
                <a:solidFill>
                  <a:schemeClr val="tx1"/>
                </a:solidFill>
                <a:latin typeface="+mn-lt"/>
              </a:rPr>
              <a:t>They are authentic. </a:t>
            </a:r>
          </a:p>
          <a:p>
            <a:pPr marL="342900" indent="-342900" algn="just">
              <a:buFont typeface="Arial" pitchFamily="34" charset="0"/>
              <a:buChar char="•"/>
            </a:pPr>
            <a:r>
              <a:rPr lang="en-US" sz="1800" dirty="0">
                <a:solidFill>
                  <a:schemeClr val="tx1"/>
                </a:solidFill>
                <a:latin typeface="+mn-lt"/>
              </a:rPr>
              <a:t>They create a climate of trust in the organization. </a:t>
            </a:r>
          </a:p>
          <a:p>
            <a:pPr marL="342900" indent="-342900" algn="just">
              <a:buFont typeface="Arial" pitchFamily="34" charset="0"/>
              <a:buChar char="•"/>
            </a:pPr>
            <a:r>
              <a:rPr lang="en-US" sz="1800" dirty="0">
                <a:solidFill>
                  <a:schemeClr val="tx1"/>
                </a:solidFill>
                <a:latin typeface="+mn-lt"/>
              </a:rPr>
              <a:t>They build credibility with their employees. </a:t>
            </a:r>
          </a:p>
          <a:p>
            <a:pPr marL="342900" indent="-342900" algn="just">
              <a:buFont typeface="Arial" pitchFamily="34" charset="0"/>
              <a:buChar char="•"/>
            </a:pPr>
            <a:r>
              <a:rPr lang="en-US" sz="1800" dirty="0">
                <a:solidFill>
                  <a:schemeClr val="tx1"/>
                </a:solidFill>
                <a:latin typeface="+mn-lt"/>
              </a:rPr>
              <a:t>They focus employees’ efforts on challenging goals and keep them driving toward those goals </a:t>
            </a:r>
          </a:p>
          <a:p>
            <a:pPr marL="342900" indent="-342900" algn="just">
              <a:buFont typeface="Arial" pitchFamily="34" charset="0"/>
              <a:buChar char="•"/>
            </a:pPr>
            <a:r>
              <a:rPr lang="en-US" sz="1800" dirty="0">
                <a:solidFill>
                  <a:schemeClr val="tx1"/>
                </a:solidFill>
                <a:latin typeface="+mn-lt"/>
              </a:rPr>
              <a:t>They provide the resources employees need to achieve their goals. </a:t>
            </a:r>
          </a:p>
        </p:txBody>
      </p:sp>
      <p:pic>
        <p:nvPicPr>
          <p:cNvPr id="11" name="Picture 2" descr="Four leadership behaviours to drive change successfully at work">
            <a:extLst>
              <a:ext uri="{FF2B5EF4-FFF2-40B4-BE49-F238E27FC236}">
                <a16:creationId xmlns="" xmlns:a16="http://schemas.microsoft.com/office/drawing/2014/main" id="{1DCED328-06F7-F5F4-8325-73290DE6001A}"/>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l="2707" r="11907" b="-4"/>
          <a:stretch/>
        </p:blipFill>
        <p:spPr bwMode="auto">
          <a:xfrm>
            <a:off x="5115338" y="2352159"/>
            <a:ext cx="2796211" cy="3140673"/>
          </a:xfrm>
          <a:prstGeom prst="rect">
            <a:avLst/>
          </a:prstGeom>
          <a:noFill/>
          <a:extLst>
            <a:ext uri="{909E8E84-426E-40DD-AFC4-6F175D3DCCD1}">
              <a14:hiddenFill xmlns:a14="http://schemas.microsoft.com/office/drawing/2010/main">
                <a:solidFill>
                  <a:srgbClr val="FFFFFF"/>
                </a:solidFill>
              </a14:hiddenFill>
            </a:ext>
          </a:extLst>
        </p:spPr>
      </p:pic>
      <p:sp>
        <p:nvSpPr>
          <p:cNvPr id="10" name="Rectangle 3">
            <a:extLst>
              <a:ext uri="{FF2B5EF4-FFF2-40B4-BE49-F238E27FC236}">
                <a16:creationId xmlns:a16="http://schemas.microsoft.com/office/drawing/2014/main" xmlns="" id="{859773F7-759D-3792-1A5C-44A58779A2CD}"/>
              </a:ext>
            </a:extLst>
          </p:cNvPr>
          <p:cNvSpPr txBox="1">
            <a:spLocks noChangeArrowheads="1"/>
          </p:cNvSpPr>
          <p:nvPr/>
        </p:nvSpPr>
        <p:spPr>
          <a:xfrm>
            <a:off x="7977809" y="1596685"/>
            <a:ext cx="3849755" cy="5036027"/>
          </a:xfrm>
          <a:prstGeom prst="rect">
            <a:avLst/>
          </a:prstGeom>
        </p:spPr>
        <p:txBody>
          <a:bodyPr vert="horz" lIns="91440" tIns="45720" rIns="91440" bIns="45720" rtlCol="0" anchor="t">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marL="342900" indent="-342900" algn="justLow" rtl="1">
              <a:buFont typeface="Arial" pitchFamily="34" charset="0"/>
              <a:buChar char="•"/>
            </a:pPr>
            <a:r>
              <a:rPr lang="ar-EG" sz="1800" dirty="0">
                <a:solidFill>
                  <a:schemeClr val="tx1"/>
                </a:solidFill>
                <a:latin typeface="+mn-lt"/>
              </a:rPr>
              <a:t>إنهم يقومون بتحديد وتعزيز الرؤية التي لديهم للشركة بشكل مستمر</a:t>
            </a:r>
            <a:r>
              <a:rPr lang="ar-EG" sz="1800" dirty="0" smtClean="0">
                <a:solidFill>
                  <a:schemeClr val="tx1"/>
                </a:solidFill>
                <a:latin typeface="+mn-lt"/>
              </a:rPr>
              <a:t>.</a:t>
            </a:r>
          </a:p>
          <a:p>
            <a:pPr marL="342900" indent="-342900" algn="justLow" rtl="1">
              <a:buFont typeface="Arial" pitchFamily="34" charset="0"/>
              <a:buChar char="•"/>
            </a:pPr>
            <a:r>
              <a:rPr lang="ar-EG" sz="1800" dirty="0">
                <a:solidFill>
                  <a:schemeClr val="tx1"/>
                </a:solidFill>
                <a:latin typeface="+mn-lt"/>
              </a:rPr>
              <a:t>إنهم يخلقون مجموعة من القيم والمعتقدات للموظفين ويسعون لتحقيقها بشغف</a:t>
            </a:r>
            <a:r>
              <a:rPr lang="ar-EG" sz="1800" dirty="0" smtClean="0">
                <a:solidFill>
                  <a:schemeClr val="tx1"/>
                </a:solidFill>
                <a:latin typeface="+mn-lt"/>
              </a:rPr>
              <a:t>.</a:t>
            </a:r>
          </a:p>
          <a:p>
            <a:pPr marL="342900" indent="-342900" algn="justLow" rtl="1">
              <a:buFont typeface="Arial" pitchFamily="34" charset="0"/>
              <a:buChar char="•"/>
            </a:pPr>
            <a:r>
              <a:rPr lang="ar-EG" sz="1800" dirty="0">
                <a:solidFill>
                  <a:schemeClr val="tx1"/>
                </a:solidFill>
                <a:latin typeface="+mn-lt"/>
              </a:rPr>
              <a:t>إنهم يؤسسون ثقافة الأخلاق</a:t>
            </a:r>
            <a:r>
              <a:rPr lang="ar-EG" sz="1800" dirty="0" smtClean="0">
                <a:solidFill>
                  <a:schemeClr val="tx1"/>
                </a:solidFill>
                <a:latin typeface="+mn-lt"/>
              </a:rPr>
              <a:t>.</a:t>
            </a:r>
            <a:endParaRPr lang="en-US" sz="1800" dirty="0" smtClean="0">
              <a:solidFill>
                <a:schemeClr val="tx1"/>
              </a:solidFill>
              <a:latin typeface="+mn-lt"/>
            </a:endParaRPr>
          </a:p>
          <a:p>
            <a:pPr marL="342900" indent="-342900" algn="justLow" rtl="1">
              <a:buFont typeface="Arial" pitchFamily="34" charset="0"/>
              <a:buChar char="•"/>
            </a:pPr>
            <a:r>
              <a:rPr lang="ar-EG" sz="1800" dirty="0">
                <a:solidFill>
                  <a:schemeClr val="tx1"/>
                </a:solidFill>
                <a:latin typeface="+mn-lt"/>
              </a:rPr>
              <a:t>يقومون بتطوير خطة استراتيجية تمنح الشركة ميزة تنافسية</a:t>
            </a:r>
            <a:r>
              <a:rPr lang="ar-EG" sz="1800" dirty="0" smtClean="0">
                <a:solidFill>
                  <a:schemeClr val="tx1"/>
                </a:solidFill>
                <a:latin typeface="+mn-lt"/>
              </a:rPr>
              <a:t>.</a:t>
            </a:r>
            <a:endParaRPr lang="en-US" sz="1800" dirty="0" smtClean="0">
              <a:solidFill>
                <a:schemeClr val="tx1"/>
              </a:solidFill>
              <a:latin typeface="+mn-lt"/>
            </a:endParaRPr>
          </a:p>
          <a:p>
            <a:pPr marL="342900" indent="-342900" algn="justLow" rtl="1">
              <a:buFont typeface="Arial" pitchFamily="34" charset="0"/>
              <a:buChar char="•"/>
            </a:pPr>
            <a:r>
              <a:rPr lang="ar-EG" sz="1800" dirty="0">
                <a:solidFill>
                  <a:schemeClr val="tx1"/>
                </a:solidFill>
                <a:latin typeface="+mn-lt"/>
              </a:rPr>
              <a:t>إنهم يحترمون ويدعمون موظفيهم</a:t>
            </a:r>
            <a:r>
              <a:rPr lang="ar-EG" sz="1800" dirty="0" smtClean="0">
                <a:solidFill>
                  <a:schemeClr val="tx1"/>
                </a:solidFill>
                <a:latin typeface="+mn-lt"/>
              </a:rPr>
              <a:t>.</a:t>
            </a:r>
            <a:endParaRPr lang="en-US" sz="1800" dirty="0" smtClean="0">
              <a:solidFill>
                <a:schemeClr val="tx1"/>
              </a:solidFill>
              <a:latin typeface="+mn-lt"/>
            </a:endParaRPr>
          </a:p>
          <a:p>
            <a:pPr marL="342900" indent="-342900" algn="justLow" rtl="1">
              <a:buFont typeface="Arial" pitchFamily="34" charset="0"/>
              <a:buChar char="•"/>
            </a:pPr>
            <a:r>
              <a:rPr lang="ar-EG" sz="1800" dirty="0">
                <a:solidFill>
                  <a:schemeClr val="tx1"/>
                </a:solidFill>
                <a:latin typeface="+mn-lt"/>
              </a:rPr>
              <a:t>إنهم يشكلون قدوة لموظفيهم</a:t>
            </a:r>
            <a:r>
              <a:rPr lang="ar-EG" sz="1800" dirty="0" smtClean="0">
                <a:solidFill>
                  <a:schemeClr val="tx1"/>
                </a:solidFill>
                <a:latin typeface="+mn-lt"/>
              </a:rPr>
              <a:t>.</a:t>
            </a:r>
            <a:endParaRPr lang="en-US" sz="1800" dirty="0" smtClean="0">
              <a:solidFill>
                <a:schemeClr val="tx1"/>
              </a:solidFill>
              <a:latin typeface="+mn-lt"/>
            </a:endParaRPr>
          </a:p>
          <a:p>
            <a:pPr marL="342900" indent="-342900" algn="justLow" rtl="1">
              <a:buFont typeface="Arial" pitchFamily="34" charset="0"/>
              <a:buChar char="•"/>
            </a:pPr>
            <a:r>
              <a:rPr lang="ar-EG" sz="1800" dirty="0">
                <a:solidFill>
                  <a:schemeClr val="tx1"/>
                </a:solidFill>
                <a:latin typeface="+mn-lt"/>
              </a:rPr>
              <a:t>إنهم </a:t>
            </a:r>
            <a:r>
              <a:rPr lang="ar-EG" sz="1800" dirty="0" smtClean="0">
                <a:solidFill>
                  <a:schemeClr val="tx1"/>
                </a:solidFill>
                <a:latin typeface="+mn-lt"/>
              </a:rPr>
              <a:t>أصيلون.</a:t>
            </a:r>
          </a:p>
          <a:p>
            <a:pPr marL="342900" indent="-342900" algn="justLow" rtl="1">
              <a:buFont typeface="Arial" pitchFamily="34" charset="0"/>
              <a:buChar char="•"/>
            </a:pPr>
            <a:r>
              <a:rPr lang="ar-EG" sz="1800" dirty="0">
                <a:solidFill>
                  <a:schemeClr val="tx1"/>
                </a:solidFill>
                <a:latin typeface="+mn-lt"/>
              </a:rPr>
              <a:t>إنهم يخلقون مناخًا من الثقة في المنظمة</a:t>
            </a:r>
            <a:r>
              <a:rPr lang="ar-EG" sz="1800" dirty="0" smtClean="0">
                <a:solidFill>
                  <a:schemeClr val="tx1"/>
                </a:solidFill>
                <a:latin typeface="+mn-lt"/>
              </a:rPr>
              <a:t>.</a:t>
            </a:r>
            <a:endParaRPr lang="en-US" sz="1800" dirty="0" smtClean="0">
              <a:solidFill>
                <a:schemeClr val="tx1"/>
              </a:solidFill>
              <a:latin typeface="+mn-lt"/>
            </a:endParaRPr>
          </a:p>
          <a:p>
            <a:pPr marL="342900" indent="-342900" algn="justLow" rtl="1">
              <a:buFont typeface="Arial" pitchFamily="34" charset="0"/>
              <a:buChar char="•"/>
            </a:pPr>
            <a:r>
              <a:rPr lang="ar-EG" sz="1800" dirty="0">
                <a:solidFill>
                  <a:schemeClr val="tx1"/>
                </a:solidFill>
                <a:latin typeface="+mn-lt"/>
              </a:rPr>
              <a:t>إنهم </a:t>
            </a:r>
            <a:r>
              <a:rPr lang="ar-EG" sz="1800" dirty="0" smtClean="0">
                <a:solidFill>
                  <a:schemeClr val="tx1"/>
                </a:solidFill>
                <a:latin typeface="+mn-lt"/>
              </a:rPr>
              <a:t>يبنون </a:t>
            </a:r>
            <a:r>
              <a:rPr lang="ar-EG" sz="1800" dirty="0">
                <a:solidFill>
                  <a:schemeClr val="tx1"/>
                </a:solidFill>
                <a:latin typeface="+mn-lt"/>
              </a:rPr>
              <a:t>المصداقية مع موظفيهم</a:t>
            </a:r>
            <a:r>
              <a:rPr lang="ar-EG" sz="1800" dirty="0" smtClean="0">
                <a:solidFill>
                  <a:schemeClr val="tx1"/>
                </a:solidFill>
                <a:latin typeface="+mn-lt"/>
              </a:rPr>
              <a:t>.</a:t>
            </a:r>
          </a:p>
          <a:p>
            <a:pPr marL="342900" indent="-342900" algn="justLow" rtl="1">
              <a:buFont typeface="Arial" pitchFamily="34" charset="0"/>
              <a:buChar char="•"/>
            </a:pPr>
            <a:r>
              <a:rPr lang="ar-EG" sz="1800" dirty="0">
                <a:solidFill>
                  <a:schemeClr val="tx1"/>
                </a:solidFill>
                <a:latin typeface="+mn-lt"/>
              </a:rPr>
              <a:t>إنهم يركزون جهود الموظفين على الأهداف الصعبة ويجعلونهم يواصلون السير نحو تلك </a:t>
            </a:r>
            <a:r>
              <a:rPr lang="ar-EG" sz="1800" dirty="0" smtClean="0">
                <a:solidFill>
                  <a:schemeClr val="tx1"/>
                </a:solidFill>
                <a:latin typeface="+mn-lt"/>
              </a:rPr>
              <a:t>الأهداف.</a:t>
            </a:r>
          </a:p>
          <a:p>
            <a:pPr marL="342900" indent="-342900" algn="justLow" rtl="1">
              <a:buFont typeface="Arial" pitchFamily="34" charset="0"/>
              <a:buChar char="•"/>
            </a:pPr>
            <a:r>
              <a:rPr lang="ar-EG" sz="1800" dirty="0">
                <a:solidFill>
                  <a:schemeClr val="tx1"/>
                </a:solidFill>
                <a:latin typeface="+mn-lt"/>
              </a:rPr>
              <a:t>إنهم يوفرون الموارد التي يحتاجها الموظفون لتحقيق أهدافهم.</a:t>
            </a:r>
            <a:endParaRPr lang="en-US" sz="1800" dirty="0" smtClean="0">
              <a:solidFill>
                <a:schemeClr val="tx1"/>
              </a:solidFill>
              <a:latin typeface="+mn-lt"/>
            </a:endParaRPr>
          </a:p>
        </p:txBody>
      </p:sp>
    </p:spTree>
    <p:extLst>
      <p:ext uri="{BB962C8B-B14F-4D97-AF65-F5344CB8AC3E}">
        <p14:creationId xmlns:p14="http://schemas.microsoft.com/office/powerpoint/2010/main" val="2635151805"/>
      </p:ext>
    </p:extLst>
  </p:cSld>
  <p:clrMapOvr>
    <a:masterClrMapping/>
  </p:clrMapOvr>
  <p:transition spd="slow">
    <p:comb/>
  </p:transition>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Rectangle: Rounded Corners 24"/>
          <p:cNvSpPr/>
          <p:nvPr/>
        </p:nvSpPr>
        <p:spPr>
          <a:xfrm>
            <a:off x="219926" y="1430182"/>
            <a:ext cx="11805009" cy="528669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TextBox 14"/>
          <p:cNvSpPr txBox="1"/>
          <p:nvPr/>
        </p:nvSpPr>
        <p:spPr>
          <a:xfrm>
            <a:off x="1522426" y="238010"/>
            <a:ext cx="6727833" cy="954107"/>
          </a:xfrm>
          <a:prstGeom prst="rect">
            <a:avLst/>
          </a:prstGeom>
          <a:noFill/>
        </p:spPr>
        <p:txBody>
          <a:bodyPr wrap="square" rtlCol="0">
            <a:spAutoFit/>
          </a:bodyPr>
          <a:lstStyle/>
          <a:p>
            <a:r>
              <a:rPr lang="en-US" sz="2800" b="1" dirty="0">
                <a:solidFill>
                  <a:srgbClr val="00B0F0"/>
                </a:solidFill>
                <a:latin typeface="Alexandria" charset="0"/>
                <a:cs typeface="Alexandria" charset="0"/>
              </a:rPr>
              <a:t>Leaders' </a:t>
            </a:r>
            <a:r>
              <a:rPr lang="en-US" sz="2800" b="1" dirty="0" smtClean="0">
                <a:solidFill>
                  <a:srgbClr val="00B0F0"/>
                </a:solidFill>
                <a:latin typeface="Alexandria" charset="0"/>
                <a:cs typeface="Alexandria" charset="0"/>
              </a:rPr>
              <a:t>behavior</a:t>
            </a:r>
          </a:p>
          <a:p>
            <a:r>
              <a:rPr lang="ar-EG" sz="2800" b="1" dirty="0">
                <a:solidFill>
                  <a:srgbClr val="00B0F0"/>
                </a:solidFill>
                <a:latin typeface="Alexandria" charset="0"/>
                <a:cs typeface="Alexandria" charset="0"/>
              </a:rPr>
              <a:t>سلوك </a:t>
            </a:r>
            <a:r>
              <a:rPr lang="ar-EG" sz="2800" b="1" dirty="0" smtClean="0">
                <a:solidFill>
                  <a:srgbClr val="00B0F0"/>
                </a:solidFill>
                <a:latin typeface="Alexandria" charset="0"/>
                <a:cs typeface="Alexandria" charset="0"/>
              </a:rPr>
              <a:t>القادة</a:t>
            </a:r>
            <a:endParaRPr lang="ar-EG" sz="2800" b="1" dirty="0">
              <a:solidFill>
                <a:srgbClr val="00B0F0"/>
              </a:solidFill>
              <a:latin typeface="Alexandria" charset="0"/>
              <a:cs typeface="Alexandria" charset="0"/>
            </a:endParaRPr>
          </a:p>
        </p:txBody>
      </p:sp>
      <p:sp>
        <p:nvSpPr>
          <p:cNvPr id="16" name="Rectangle 15"/>
          <p:cNvSpPr/>
          <p:nvPr/>
        </p:nvSpPr>
        <p:spPr>
          <a:xfrm>
            <a:off x="56939" y="108083"/>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0" name="TextBox 19"/>
          <p:cNvSpPr txBox="1"/>
          <p:nvPr/>
        </p:nvSpPr>
        <p:spPr>
          <a:xfrm>
            <a:off x="226215" y="148661"/>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21" name="TextBox 20"/>
          <p:cNvSpPr txBox="1"/>
          <p:nvPr/>
        </p:nvSpPr>
        <p:spPr>
          <a:xfrm>
            <a:off x="328810" y="404476"/>
            <a:ext cx="966228" cy="768350"/>
          </a:xfrm>
          <a:prstGeom prst="rect">
            <a:avLst/>
          </a:prstGeom>
          <a:noFill/>
        </p:spPr>
        <p:txBody>
          <a:bodyPr wrap="square" rtlCol="0">
            <a:spAutoFit/>
          </a:bodyPr>
          <a:lstStyle/>
          <a:p>
            <a:pPr algn="ctr"/>
            <a:r>
              <a:rPr lang="en-US" sz="4400" b="1" dirty="0" smtClean="0">
                <a:solidFill>
                  <a:schemeClr val="bg1"/>
                </a:solidFill>
                <a:latin typeface="Alexandria" charset="0"/>
                <a:cs typeface="Alexandria" charset="0"/>
              </a:rPr>
              <a:t>09</a:t>
            </a:r>
            <a:endParaRPr lang="en-US" sz="4400" b="1" dirty="0">
              <a:solidFill>
                <a:schemeClr val="bg1"/>
              </a:solidFill>
              <a:latin typeface="Alexandria" charset="0"/>
              <a:cs typeface="Alexandria" charset="0"/>
            </a:endParaRPr>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7" name="Rectangle 3">
            <a:extLst>
              <a:ext uri="{FF2B5EF4-FFF2-40B4-BE49-F238E27FC236}">
                <a16:creationId xmlns:a16="http://schemas.microsoft.com/office/drawing/2014/main" xmlns="" id="{859773F7-759D-3792-1A5C-44A58779A2CD}"/>
              </a:ext>
            </a:extLst>
          </p:cNvPr>
          <p:cNvSpPr txBox="1">
            <a:spLocks noChangeArrowheads="1"/>
          </p:cNvSpPr>
          <p:nvPr/>
        </p:nvSpPr>
        <p:spPr>
          <a:xfrm>
            <a:off x="390931" y="1596786"/>
            <a:ext cx="4671399" cy="5036027"/>
          </a:xfrm>
          <a:prstGeom prst="rect">
            <a:avLst/>
          </a:prstGeom>
        </p:spPr>
        <p:txBody>
          <a:bodyPr vert="horz" lIns="91440" tIns="45720" rIns="91440" bIns="45720" rtlCol="0" anchor="t">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marL="342900" indent="-342900" algn="just">
              <a:buFont typeface="Arial" pitchFamily="34" charset="0"/>
              <a:buChar char="•"/>
            </a:pPr>
            <a:r>
              <a:rPr lang="en-US" sz="1800" dirty="0">
                <a:solidFill>
                  <a:schemeClr val="tx1"/>
                </a:solidFill>
                <a:latin typeface="+mn-lt"/>
              </a:rPr>
              <a:t>They communicate with their employees. </a:t>
            </a:r>
          </a:p>
          <a:p>
            <a:pPr marL="342900" indent="-342900" algn="just">
              <a:buFont typeface="Arial" pitchFamily="34" charset="0"/>
              <a:buChar char="•"/>
            </a:pPr>
            <a:r>
              <a:rPr lang="en-US" sz="1800" dirty="0">
                <a:solidFill>
                  <a:schemeClr val="tx1"/>
                </a:solidFill>
                <a:latin typeface="+mn-lt"/>
              </a:rPr>
              <a:t>They value the diversity of their workers</a:t>
            </a:r>
          </a:p>
          <a:p>
            <a:pPr marL="342900" indent="-342900" algn="just">
              <a:buFont typeface="Arial" pitchFamily="34" charset="0"/>
              <a:buChar char="•"/>
            </a:pPr>
            <a:r>
              <a:rPr lang="en-US" sz="1800" dirty="0">
                <a:solidFill>
                  <a:schemeClr val="tx1"/>
                </a:solidFill>
                <a:latin typeface="+mn-lt"/>
              </a:rPr>
              <a:t>They celebrate their workers’ successes. </a:t>
            </a:r>
          </a:p>
          <a:p>
            <a:pPr marL="342900" indent="-342900" algn="just">
              <a:buFont typeface="Arial" pitchFamily="34" charset="0"/>
              <a:buChar char="•"/>
            </a:pPr>
            <a:r>
              <a:rPr lang="en-US" sz="1800" dirty="0">
                <a:solidFill>
                  <a:schemeClr val="tx1"/>
                </a:solidFill>
                <a:latin typeface="+mn-lt"/>
              </a:rPr>
              <a:t>They are willing to take risks. </a:t>
            </a:r>
          </a:p>
          <a:p>
            <a:pPr marL="342900" indent="-342900" algn="just">
              <a:buFont typeface="Arial" pitchFamily="34" charset="0"/>
              <a:buChar char="•"/>
            </a:pPr>
            <a:r>
              <a:rPr lang="en-US" sz="1800" dirty="0">
                <a:solidFill>
                  <a:schemeClr val="tx1"/>
                </a:solidFill>
                <a:latin typeface="+mn-lt"/>
              </a:rPr>
              <a:t>They encourage creativity among their workers. </a:t>
            </a:r>
          </a:p>
          <a:p>
            <a:pPr marL="342900" indent="-342900" algn="just">
              <a:buFont typeface="Arial" pitchFamily="34" charset="0"/>
              <a:buChar char="•"/>
            </a:pPr>
            <a:r>
              <a:rPr lang="en-US" sz="1800" dirty="0">
                <a:solidFill>
                  <a:schemeClr val="tx1"/>
                </a:solidFill>
                <a:latin typeface="+mn-lt"/>
              </a:rPr>
              <a:t>They maintain a sense of humor. </a:t>
            </a:r>
          </a:p>
          <a:p>
            <a:pPr marL="342900" indent="-342900" algn="just">
              <a:buFont typeface="Arial" pitchFamily="34" charset="0"/>
              <a:buChar char="•"/>
            </a:pPr>
            <a:r>
              <a:rPr lang="en-US" sz="1800" dirty="0">
                <a:solidFill>
                  <a:schemeClr val="tx1"/>
                </a:solidFill>
                <a:latin typeface="+mn-lt"/>
              </a:rPr>
              <a:t>They create an environment in which people have the motivation, the training, and the freedom to achieve the goals they have set.</a:t>
            </a:r>
          </a:p>
          <a:p>
            <a:pPr marL="342900" indent="-342900" algn="just">
              <a:buFont typeface="Arial" pitchFamily="34" charset="0"/>
              <a:buChar char="•"/>
            </a:pPr>
            <a:r>
              <a:rPr lang="en-US" sz="1800" dirty="0">
                <a:solidFill>
                  <a:schemeClr val="tx1"/>
                </a:solidFill>
                <a:latin typeface="+mn-lt"/>
              </a:rPr>
              <a:t>They create a work climate that encourages maximum performance. </a:t>
            </a:r>
          </a:p>
          <a:p>
            <a:pPr marL="342900" indent="-342900" algn="just">
              <a:buFont typeface="Arial" pitchFamily="34" charset="0"/>
              <a:buChar char="•"/>
            </a:pPr>
            <a:r>
              <a:rPr lang="en-US" sz="1800" dirty="0">
                <a:solidFill>
                  <a:schemeClr val="tx1"/>
                </a:solidFill>
                <a:latin typeface="+mn-lt"/>
              </a:rPr>
              <a:t>They become a catalyst for change. </a:t>
            </a:r>
          </a:p>
          <a:p>
            <a:pPr marL="342900" indent="-342900" algn="just">
              <a:buFont typeface="Arial" pitchFamily="34" charset="0"/>
              <a:buChar char="•"/>
            </a:pPr>
            <a:r>
              <a:rPr lang="en-US" sz="1800" dirty="0">
                <a:solidFill>
                  <a:schemeClr val="tx1"/>
                </a:solidFill>
                <a:latin typeface="+mn-lt"/>
              </a:rPr>
              <a:t>They develop leadership talent. </a:t>
            </a:r>
          </a:p>
          <a:p>
            <a:pPr marL="342900" indent="-342900" algn="just">
              <a:buFont typeface="Arial" pitchFamily="34" charset="0"/>
              <a:buChar char="•"/>
            </a:pPr>
            <a:r>
              <a:rPr lang="en-US" sz="1800" dirty="0">
                <a:solidFill>
                  <a:schemeClr val="tx1"/>
                </a:solidFill>
                <a:latin typeface="+mn-lt"/>
              </a:rPr>
              <a:t>They keep their eyes on the horizon. </a:t>
            </a:r>
          </a:p>
        </p:txBody>
      </p:sp>
      <p:pic>
        <p:nvPicPr>
          <p:cNvPr id="10" name="Picture 2" descr="Leadership Stock Photos, Images and Backgrounds for Free Download">
            <a:extLst>
              <a:ext uri="{FF2B5EF4-FFF2-40B4-BE49-F238E27FC236}">
                <a16:creationId xmlns="" xmlns:a16="http://schemas.microsoft.com/office/drawing/2014/main" id="{02535356-087D-1E51-852E-FF1FB0EA1EF7}"/>
              </a:ext>
            </a:extLst>
          </p:cNvPr>
          <p:cNvPicPr>
            <a:picLocks noChangeAspect="1" noChangeArrowheads="1"/>
          </p:cNvPicPr>
          <p:nvPr/>
        </p:nvPicPr>
        <p:blipFill>
          <a:blip r:embed="rId3">
            <a:extLst>
              <a:ext uri="{28A0092B-C50C-407E-A947-70E740481C1C}">
                <a14:useLocalDpi xmlns:a14="http://schemas.microsoft.com/office/drawing/2010/main" val="0"/>
              </a:ext>
            </a:extLst>
          </a:blip>
          <a:srcRect l="14129" r="21267" b="2"/>
          <a:stretch/>
        </p:blipFill>
        <p:spPr bwMode="auto">
          <a:xfrm>
            <a:off x="5170997" y="1959012"/>
            <a:ext cx="2700793" cy="4096512"/>
          </a:xfrm>
          <a:prstGeom prst="rect">
            <a:avLst/>
          </a:prstGeom>
          <a:noFill/>
          <a:extLst>
            <a:ext uri="{909E8E84-426E-40DD-AFC4-6F175D3DCCD1}">
              <a14:hiddenFill xmlns:a14="http://schemas.microsoft.com/office/drawing/2010/main">
                <a:solidFill>
                  <a:srgbClr val="FFFFFF"/>
                </a:solidFill>
              </a14:hiddenFill>
            </a:ext>
          </a:extLst>
        </p:spPr>
      </p:pic>
      <p:sp>
        <p:nvSpPr>
          <p:cNvPr id="11" name="Rectangle 3">
            <a:extLst>
              <a:ext uri="{FF2B5EF4-FFF2-40B4-BE49-F238E27FC236}">
                <a16:creationId xmlns:a16="http://schemas.microsoft.com/office/drawing/2014/main" xmlns="" id="{859773F7-759D-3792-1A5C-44A58779A2CD}"/>
              </a:ext>
            </a:extLst>
          </p:cNvPr>
          <p:cNvSpPr txBox="1">
            <a:spLocks noChangeArrowheads="1"/>
          </p:cNvSpPr>
          <p:nvPr/>
        </p:nvSpPr>
        <p:spPr>
          <a:xfrm>
            <a:off x="8030817" y="1596685"/>
            <a:ext cx="3849755" cy="5036027"/>
          </a:xfrm>
          <a:prstGeom prst="rect">
            <a:avLst/>
          </a:prstGeom>
        </p:spPr>
        <p:txBody>
          <a:bodyPr vert="horz" lIns="91440" tIns="45720" rIns="91440" bIns="45720" rtlCol="0" anchor="t">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marL="342900" indent="-342900" algn="justLow" rtl="1">
              <a:buFont typeface="Arial" pitchFamily="34" charset="0"/>
              <a:buChar char="•"/>
            </a:pPr>
            <a:r>
              <a:rPr lang="ar-EG" sz="2000" dirty="0">
                <a:solidFill>
                  <a:schemeClr val="tx1"/>
                </a:solidFill>
                <a:latin typeface="+mn-lt"/>
              </a:rPr>
              <a:t>يتواصلون مع </a:t>
            </a:r>
            <a:r>
              <a:rPr lang="ar-EG" sz="2000" dirty="0" smtClean="0">
                <a:solidFill>
                  <a:schemeClr val="tx1"/>
                </a:solidFill>
                <a:latin typeface="+mn-lt"/>
              </a:rPr>
              <a:t>موظفيهم.</a:t>
            </a:r>
          </a:p>
          <a:p>
            <a:pPr marL="342900" indent="-342900" algn="justLow" rtl="1">
              <a:buFont typeface="Arial" pitchFamily="34" charset="0"/>
              <a:buChar char="•"/>
            </a:pPr>
            <a:r>
              <a:rPr lang="ar-EG" sz="2000" dirty="0">
                <a:solidFill>
                  <a:schemeClr val="tx1"/>
                </a:solidFill>
                <a:latin typeface="+mn-lt"/>
              </a:rPr>
              <a:t>إنهم يقدرون تنوع عمالهم.</a:t>
            </a:r>
            <a:endParaRPr lang="ar-EG" sz="2000" dirty="0" smtClean="0">
              <a:solidFill>
                <a:schemeClr val="tx1"/>
              </a:solidFill>
              <a:latin typeface="+mn-lt"/>
            </a:endParaRPr>
          </a:p>
          <a:p>
            <a:pPr marL="342900" indent="-342900" algn="justLow" rtl="1">
              <a:buFont typeface="Arial" pitchFamily="34" charset="0"/>
              <a:buChar char="•"/>
            </a:pPr>
            <a:r>
              <a:rPr lang="ar-EG" sz="2000" dirty="0">
                <a:solidFill>
                  <a:schemeClr val="tx1"/>
                </a:solidFill>
                <a:latin typeface="+mn-lt"/>
              </a:rPr>
              <a:t>يحتفلون بنجاحات عمالهم..</a:t>
            </a:r>
            <a:endParaRPr lang="en-US" sz="2000" dirty="0" smtClean="0">
              <a:solidFill>
                <a:schemeClr val="tx1"/>
              </a:solidFill>
              <a:latin typeface="+mn-lt"/>
            </a:endParaRPr>
          </a:p>
          <a:p>
            <a:pPr marL="342900" indent="-342900" algn="justLow" rtl="1">
              <a:buFont typeface="Arial" pitchFamily="34" charset="0"/>
              <a:buChar char="•"/>
            </a:pPr>
            <a:r>
              <a:rPr lang="ar-EG" sz="2000" dirty="0">
                <a:solidFill>
                  <a:schemeClr val="tx1"/>
                </a:solidFill>
                <a:latin typeface="+mn-lt"/>
              </a:rPr>
              <a:t>إنهم على استعداد لتحمل المخاطر</a:t>
            </a:r>
            <a:r>
              <a:rPr lang="ar-EG" sz="2000" dirty="0" smtClean="0">
                <a:solidFill>
                  <a:schemeClr val="tx1"/>
                </a:solidFill>
                <a:latin typeface="+mn-lt"/>
              </a:rPr>
              <a:t>.</a:t>
            </a:r>
          </a:p>
          <a:p>
            <a:pPr marL="342900" indent="-342900" algn="justLow" rtl="1">
              <a:buFont typeface="Arial" pitchFamily="34" charset="0"/>
              <a:buChar char="•"/>
            </a:pPr>
            <a:r>
              <a:rPr lang="ar-EG" sz="2000" dirty="0">
                <a:solidFill>
                  <a:schemeClr val="tx1"/>
                </a:solidFill>
                <a:latin typeface="+mn-lt"/>
              </a:rPr>
              <a:t>إنهم يشجعون الإبداع بين عمالهم</a:t>
            </a:r>
            <a:r>
              <a:rPr lang="ar-EG" sz="2000" dirty="0" smtClean="0">
                <a:solidFill>
                  <a:schemeClr val="tx1"/>
                </a:solidFill>
                <a:latin typeface="+mn-lt"/>
              </a:rPr>
              <a:t>.</a:t>
            </a:r>
            <a:endParaRPr lang="en-US" sz="2000" dirty="0" smtClean="0">
              <a:solidFill>
                <a:schemeClr val="tx1"/>
              </a:solidFill>
              <a:latin typeface="+mn-lt"/>
            </a:endParaRPr>
          </a:p>
          <a:p>
            <a:pPr marL="342900" indent="-342900" algn="justLow" rtl="1">
              <a:buFont typeface="Arial" pitchFamily="34" charset="0"/>
              <a:buChar char="•"/>
            </a:pPr>
            <a:r>
              <a:rPr lang="ar-EG" sz="2000" dirty="0">
                <a:solidFill>
                  <a:schemeClr val="tx1"/>
                </a:solidFill>
                <a:latin typeface="+mn-lt"/>
              </a:rPr>
              <a:t>إنهم يحافظون على روح الفكاهة</a:t>
            </a:r>
            <a:r>
              <a:rPr lang="ar-EG" sz="2000" dirty="0" smtClean="0">
                <a:solidFill>
                  <a:schemeClr val="tx1"/>
                </a:solidFill>
                <a:latin typeface="+mn-lt"/>
              </a:rPr>
              <a:t>.</a:t>
            </a:r>
            <a:endParaRPr lang="en-US" sz="2000" dirty="0" smtClean="0">
              <a:solidFill>
                <a:schemeClr val="tx1"/>
              </a:solidFill>
              <a:latin typeface="+mn-lt"/>
            </a:endParaRPr>
          </a:p>
          <a:p>
            <a:pPr marL="342900" indent="-342900" algn="justLow" rtl="1">
              <a:buFont typeface="Arial" pitchFamily="34" charset="0"/>
              <a:buChar char="•"/>
            </a:pPr>
            <a:r>
              <a:rPr lang="ar-EG" sz="2000" dirty="0">
                <a:solidFill>
                  <a:schemeClr val="tx1"/>
                </a:solidFill>
                <a:latin typeface="+mn-lt"/>
              </a:rPr>
              <a:t>إنهم يخلقون بيئة حيث يتمتع الناس بالحافز والتدريب والحرية لتحقيق الأهداف التي وضعوها</a:t>
            </a:r>
            <a:r>
              <a:rPr lang="ar-EG" sz="2000" dirty="0" smtClean="0">
                <a:solidFill>
                  <a:schemeClr val="tx1"/>
                </a:solidFill>
                <a:latin typeface="+mn-lt"/>
              </a:rPr>
              <a:t>.</a:t>
            </a:r>
            <a:endParaRPr lang="en-US" sz="2000" dirty="0" smtClean="0">
              <a:solidFill>
                <a:schemeClr val="tx1"/>
              </a:solidFill>
              <a:latin typeface="+mn-lt"/>
            </a:endParaRPr>
          </a:p>
          <a:p>
            <a:pPr marL="342900" indent="-342900" algn="justLow" rtl="1">
              <a:buFont typeface="Arial" pitchFamily="34" charset="0"/>
              <a:buChar char="•"/>
            </a:pPr>
            <a:r>
              <a:rPr lang="ar-EG" sz="2000" dirty="0">
                <a:solidFill>
                  <a:schemeClr val="tx1"/>
                </a:solidFill>
                <a:latin typeface="+mn-lt"/>
              </a:rPr>
              <a:t>إنهم يخلقون مناخ عمل يشجع على تحقيق أقصى قدر من الأداء</a:t>
            </a:r>
            <a:r>
              <a:rPr lang="ar-EG" sz="2000" dirty="0" smtClean="0">
                <a:solidFill>
                  <a:schemeClr val="tx1"/>
                </a:solidFill>
                <a:latin typeface="+mn-lt"/>
              </a:rPr>
              <a:t>.</a:t>
            </a:r>
            <a:endParaRPr lang="en-US" sz="2000" dirty="0" smtClean="0">
              <a:solidFill>
                <a:schemeClr val="tx1"/>
              </a:solidFill>
              <a:latin typeface="+mn-lt"/>
            </a:endParaRPr>
          </a:p>
          <a:p>
            <a:pPr marL="342900" indent="-342900" algn="justLow" rtl="1">
              <a:buFont typeface="Arial" pitchFamily="34" charset="0"/>
              <a:buChar char="•"/>
            </a:pPr>
            <a:r>
              <a:rPr lang="ar-EG" sz="2000" dirty="0">
                <a:solidFill>
                  <a:schemeClr val="tx1"/>
                </a:solidFill>
                <a:latin typeface="+mn-lt"/>
              </a:rPr>
              <a:t>يصبحون حافزًا للتغيير</a:t>
            </a:r>
            <a:r>
              <a:rPr lang="ar-EG" sz="2000" dirty="0" smtClean="0">
                <a:solidFill>
                  <a:schemeClr val="tx1"/>
                </a:solidFill>
                <a:latin typeface="+mn-lt"/>
              </a:rPr>
              <a:t>.</a:t>
            </a:r>
            <a:endParaRPr lang="en-US" sz="2000" dirty="0" smtClean="0">
              <a:solidFill>
                <a:schemeClr val="tx1"/>
              </a:solidFill>
              <a:latin typeface="+mn-lt"/>
            </a:endParaRPr>
          </a:p>
          <a:p>
            <a:pPr marL="342900" indent="-342900" algn="justLow" rtl="1">
              <a:buFont typeface="Arial" pitchFamily="34" charset="0"/>
              <a:buChar char="•"/>
            </a:pPr>
            <a:r>
              <a:rPr lang="ar-EG" sz="2000" dirty="0">
                <a:solidFill>
                  <a:schemeClr val="tx1"/>
                </a:solidFill>
                <a:latin typeface="+mn-lt"/>
              </a:rPr>
              <a:t>يقومون بتطوير المواهب القيادية</a:t>
            </a:r>
            <a:r>
              <a:rPr lang="ar-EG" sz="2000" dirty="0" smtClean="0">
                <a:solidFill>
                  <a:schemeClr val="tx1"/>
                </a:solidFill>
                <a:latin typeface="+mn-lt"/>
              </a:rPr>
              <a:t>.</a:t>
            </a:r>
            <a:endParaRPr lang="en-US" sz="2000" dirty="0" smtClean="0">
              <a:solidFill>
                <a:schemeClr val="tx1"/>
              </a:solidFill>
              <a:latin typeface="+mn-lt"/>
            </a:endParaRPr>
          </a:p>
          <a:p>
            <a:pPr marL="342900" indent="-342900" algn="justLow" rtl="1">
              <a:buFont typeface="Arial" pitchFamily="34" charset="0"/>
              <a:buChar char="•"/>
            </a:pPr>
            <a:r>
              <a:rPr lang="ar-EG" sz="2000" dirty="0">
                <a:solidFill>
                  <a:schemeClr val="tx1"/>
                </a:solidFill>
                <a:latin typeface="+mn-lt"/>
              </a:rPr>
              <a:t>إنهم يبقون عيونهم على الأفق.</a:t>
            </a:r>
            <a:endParaRPr lang="en-US" sz="2000" dirty="0" smtClean="0">
              <a:solidFill>
                <a:schemeClr val="tx1"/>
              </a:solidFill>
              <a:latin typeface="+mn-lt"/>
            </a:endParaRPr>
          </a:p>
        </p:txBody>
      </p:sp>
    </p:spTree>
    <p:extLst>
      <p:ext uri="{BB962C8B-B14F-4D97-AF65-F5344CB8AC3E}">
        <p14:creationId xmlns:p14="http://schemas.microsoft.com/office/powerpoint/2010/main" val="2736629700"/>
      </p:ext>
    </p:extLst>
  </p:cSld>
  <p:clrMapOvr>
    <a:masterClrMapping/>
  </p:clrMapOvr>
  <p:transition spd="slow">
    <p:comb/>
  </p:transition>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Rectangle: Rounded Corners 24"/>
          <p:cNvSpPr/>
          <p:nvPr/>
        </p:nvSpPr>
        <p:spPr>
          <a:xfrm>
            <a:off x="219926" y="1430182"/>
            <a:ext cx="11805009" cy="528669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TextBox 14"/>
          <p:cNvSpPr txBox="1"/>
          <p:nvPr/>
        </p:nvSpPr>
        <p:spPr>
          <a:xfrm>
            <a:off x="1522426" y="238010"/>
            <a:ext cx="6727833" cy="954107"/>
          </a:xfrm>
          <a:prstGeom prst="rect">
            <a:avLst/>
          </a:prstGeom>
          <a:noFill/>
        </p:spPr>
        <p:txBody>
          <a:bodyPr wrap="square" rtlCol="0">
            <a:spAutoFit/>
          </a:bodyPr>
          <a:lstStyle/>
          <a:p>
            <a:r>
              <a:rPr lang="en-US" sz="2800" b="1" dirty="0">
                <a:solidFill>
                  <a:srgbClr val="00B0F0"/>
                </a:solidFill>
                <a:latin typeface="Alexandria" charset="0"/>
                <a:cs typeface="Alexandria" charset="0"/>
              </a:rPr>
              <a:t>What is the best leadership style</a:t>
            </a:r>
            <a:r>
              <a:rPr lang="en-US" sz="2800" b="1" dirty="0" smtClean="0">
                <a:solidFill>
                  <a:srgbClr val="00B0F0"/>
                </a:solidFill>
                <a:latin typeface="Alexandria" charset="0"/>
                <a:cs typeface="Alexandria" charset="0"/>
              </a:rPr>
              <a:t>?</a:t>
            </a:r>
          </a:p>
          <a:p>
            <a:r>
              <a:rPr lang="ar-EG" sz="2800" b="1" dirty="0">
                <a:solidFill>
                  <a:srgbClr val="00B0F0"/>
                </a:solidFill>
                <a:latin typeface="Alexandria" charset="0"/>
                <a:cs typeface="Alexandria" charset="0"/>
              </a:rPr>
              <a:t>ما هو أسلوب القيادة الأفضل؟</a:t>
            </a:r>
          </a:p>
        </p:txBody>
      </p:sp>
      <p:sp>
        <p:nvSpPr>
          <p:cNvPr id="16" name="Rectangle 15"/>
          <p:cNvSpPr/>
          <p:nvPr/>
        </p:nvSpPr>
        <p:spPr>
          <a:xfrm>
            <a:off x="56939" y="108083"/>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0" name="TextBox 19"/>
          <p:cNvSpPr txBox="1"/>
          <p:nvPr/>
        </p:nvSpPr>
        <p:spPr>
          <a:xfrm>
            <a:off x="226215" y="148661"/>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21" name="TextBox 20"/>
          <p:cNvSpPr txBox="1"/>
          <p:nvPr/>
        </p:nvSpPr>
        <p:spPr>
          <a:xfrm>
            <a:off x="328810" y="404476"/>
            <a:ext cx="966228" cy="768350"/>
          </a:xfrm>
          <a:prstGeom prst="rect">
            <a:avLst/>
          </a:prstGeom>
          <a:noFill/>
        </p:spPr>
        <p:txBody>
          <a:bodyPr wrap="square" rtlCol="0">
            <a:spAutoFit/>
          </a:bodyPr>
          <a:lstStyle/>
          <a:p>
            <a:pPr algn="ctr"/>
            <a:r>
              <a:rPr lang="en-US" sz="4400" b="1" dirty="0" smtClean="0">
                <a:solidFill>
                  <a:schemeClr val="bg1"/>
                </a:solidFill>
                <a:latin typeface="Alexandria" charset="0"/>
                <a:cs typeface="Alexandria" charset="0"/>
              </a:rPr>
              <a:t>09</a:t>
            </a:r>
            <a:endParaRPr lang="en-US" sz="4400" b="1" dirty="0">
              <a:solidFill>
                <a:schemeClr val="bg1"/>
              </a:solidFill>
              <a:latin typeface="Alexandria" charset="0"/>
              <a:cs typeface="Alexandria" charset="0"/>
            </a:endParaRPr>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7" name="Rectangle 3">
            <a:extLst>
              <a:ext uri="{FF2B5EF4-FFF2-40B4-BE49-F238E27FC236}">
                <a16:creationId xmlns:a16="http://schemas.microsoft.com/office/drawing/2014/main" xmlns="" id="{859773F7-759D-3792-1A5C-44A58779A2CD}"/>
              </a:ext>
            </a:extLst>
          </p:cNvPr>
          <p:cNvSpPr txBox="1">
            <a:spLocks noChangeArrowheads="1"/>
          </p:cNvSpPr>
          <p:nvPr/>
        </p:nvSpPr>
        <p:spPr>
          <a:xfrm>
            <a:off x="390931" y="1517274"/>
            <a:ext cx="5559295" cy="5036027"/>
          </a:xfrm>
          <a:prstGeom prst="rect">
            <a:avLst/>
          </a:prstGeom>
        </p:spPr>
        <p:txBody>
          <a:bodyPr vert="horz" lIns="91440" tIns="45720" rIns="91440" bIns="45720" rtlCol="0" anchor="t">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marL="342900" indent="-342900" algn="just">
              <a:lnSpc>
                <a:spcPct val="150000"/>
              </a:lnSpc>
              <a:buFont typeface="Arial" pitchFamily="34" charset="0"/>
              <a:buChar char="•"/>
            </a:pPr>
            <a:r>
              <a:rPr lang="en-US" sz="2200" dirty="0">
                <a:solidFill>
                  <a:schemeClr val="tx1"/>
                </a:solidFill>
                <a:latin typeface="+mn-lt"/>
              </a:rPr>
              <a:t>Research suggests that there is no single “best” style of leadership</a:t>
            </a:r>
          </a:p>
          <a:p>
            <a:pPr marL="342900" indent="-342900" algn="just">
              <a:lnSpc>
                <a:spcPct val="150000"/>
              </a:lnSpc>
              <a:buFont typeface="Arial" pitchFamily="34" charset="0"/>
              <a:buChar char="•"/>
            </a:pPr>
            <a:r>
              <a:rPr lang="en-US" sz="2200" dirty="0">
                <a:solidFill>
                  <a:schemeClr val="tx1"/>
                </a:solidFill>
                <a:latin typeface="+mn-lt"/>
              </a:rPr>
              <a:t>The style a leader uses depends, in part, on the situation at hand. </a:t>
            </a:r>
          </a:p>
          <a:p>
            <a:pPr marL="342900" indent="-342900" algn="just">
              <a:lnSpc>
                <a:spcPct val="150000"/>
              </a:lnSpc>
              <a:buFont typeface="Arial" pitchFamily="34" charset="0"/>
              <a:buChar char="•"/>
            </a:pPr>
            <a:r>
              <a:rPr lang="en-US" sz="2200" dirty="0">
                <a:solidFill>
                  <a:schemeClr val="tx1"/>
                </a:solidFill>
                <a:latin typeface="+mn-lt"/>
              </a:rPr>
              <a:t>Some situations are best suited for a participative leadership style, but in others, an authoritarian style actually may be best </a:t>
            </a:r>
          </a:p>
          <a:p>
            <a:pPr marL="342900" indent="-342900" algn="just">
              <a:lnSpc>
                <a:spcPct val="150000"/>
              </a:lnSpc>
              <a:buFont typeface="Arial" pitchFamily="34" charset="0"/>
              <a:buChar char="•"/>
            </a:pPr>
            <a:r>
              <a:rPr lang="en-US" sz="2200" b="1" dirty="0">
                <a:solidFill>
                  <a:srgbClr val="7030A0"/>
                </a:solidFill>
                <a:latin typeface="+mn-lt"/>
              </a:rPr>
              <a:t>Servant leadership: </a:t>
            </a:r>
            <a:r>
              <a:rPr lang="en-US" sz="2200" dirty="0">
                <a:solidFill>
                  <a:schemeClr val="tx1"/>
                </a:solidFill>
                <a:latin typeface="+mn-lt"/>
              </a:rPr>
              <a:t>a leadership style in which a leader takes on the role of servant first and leader second</a:t>
            </a:r>
            <a:r>
              <a:rPr lang="en-US" sz="2200" dirty="0" smtClean="0">
                <a:solidFill>
                  <a:schemeClr val="tx1"/>
                </a:solidFill>
                <a:latin typeface="+mn-lt"/>
              </a:rPr>
              <a:t>.</a:t>
            </a:r>
            <a:endParaRPr lang="en-US" sz="2200" dirty="0">
              <a:solidFill>
                <a:schemeClr val="tx1"/>
              </a:solidFill>
              <a:latin typeface="+mn-lt"/>
            </a:endParaRPr>
          </a:p>
        </p:txBody>
      </p:sp>
      <p:sp>
        <p:nvSpPr>
          <p:cNvPr id="2" name="Rectangle 1"/>
          <p:cNvSpPr/>
          <p:nvPr/>
        </p:nvSpPr>
        <p:spPr>
          <a:xfrm>
            <a:off x="6440557" y="1496480"/>
            <a:ext cx="5414431" cy="5124480"/>
          </a:xfrm>
          <a:prstGeom prst="rect">
            <a:avLst/>
          </a:prstGeom>
        </p:spPr>
        <p:txBody>
          <a:bodyPr wrap="square">
            <a:spAutoFit/>
          </a:bodyPr>
          <a:lstStyle/>
          <a:p>
            <a:pPr marL="342900" indent="-342900" algn="justLow" rtl="1">
              <a:lnSpc>
                <a:spcPct val="150000"/>
              </a:lnSpc>
              <a:spcBef>
                <a:spcPts val="1200"/>
              </a:spcBef>
              <a:buFont typeface="Arial" pitchFamily="34" charset="0"/>
              <a:buChar char="•"/>
            </a:pPr>
            <a:r>
              <a:rPr lang="ar-EG" sz="2200" dirty="0"/>
              <a:t>تشير الأبحاث إلى أنه لا يوجد أسلوب "أفضل" واحد </a:t>
            </a:r>
            <a:r>
              <a:rPr lang="ar-EG" sz="2200" dirty="0" smtClean="0"/>
              <a:t>للقيادة.</a:t>
            </a:r>
          </a:p>
          <a:p>
            <a:pPr marL="342900" indent="-342900" algn="justLow" rtl="1">
              <a:lnSpc>
                <a:spcPct val="150000"/>
              </a:lnSpc>
              <a:spcBef>
                <a:spcPts val="1200"/>
              </a:spcBef>
              <a:buFont typeface="Arial" pitchFamily="34" charset="0"/>
              <a:buChar char="•"/>
            </a:pPr>
            <a:r>
              <a:rPr lang="ar-EG" sz="2200" dirty="0"/>
              <a:t>إن الأسلوب الذي يستخدمه القائد يعتمد، جزئيا، على الوضع </a:t>
            </a:r>
            <a:r>
              <a:rPr lang="ar-EG" sz="2200" dirty="0" smtClean="0"/>
              <a:t>الحالي.</a:t>
            </a:r>
          </a:p>
          <a:p>
            <a:pPr marL="342900" indent="-342900" algn="justLow" rtl="1">
              <a:lnSpc>
                <a:spcPct val="150000"/>
              </a:lnSpc>
              <a:spcBef>
                <a:spcPts val="1200"/>
              </a:spcBef>
              <a:buFont typeface="Arial" pitchFamily="34" charset="0"/>
              <a:buChar char="•"/>
            </a:pPr>
            <a:r>
              <a:rPr lang="ar-EG" sz="2200" dirty="0"/>
              <a:t>بعض المواقف تكون مناسبة أكثر لأسلوب القيادة التشاركي، ولكن في مواقف أخرى، قد يكون الأسلوب الاستبدادي هو الأفضل بالفعل.</a:t>
            </a:r>
            <a:endParaRPr lang="ar-EG" sz="2200" dirty="0" smtClean="0"/>
          </a:p>
          <a:p>
            <a:pPr marL="342900" indent="-342900" algn="justLow" rtl="1">
              <a:lnSpc>
                <a:spcPct val="150000"/>
              </a:lnSpc>
              <a:spcBef>
                <a:spcPts val="1200"/>
              </a:spcBef>
              <a:buFont typeface="Arial" pitchFamily="34" charset="0"/>
              <a:buChar char="•"/>
            </a:pPr>
            <a:r>
              <a:rPr lang="ar-EG" sz="2200" b="1" dirty="0" smtClean="0">
                <a:solidFill>
                  <a:srgbClr val="7030A0"/>
                </a:solidFill>
              </a:rPr>
              <a:t>القيادة الخدمية</a:t>
            </a:r>
            <a:r>
              <a:rPr lang="ar-EG" sz="2200" dirty="0" smtClean="0"/>
              <a:t>: أسلوب </a:t>
            </a:r>
            <a:r>
              <a:rPr lang="ar-EG" sz="2200" dirty="0"/>
              <a:t>قيادي يتولى فيه القائد دور الخادم أولاً والقائد </a:t>
            </a:r>
            <a:r>
              <a:rPr lang="ar-EG" sz="2200" dirty="0" smtClean="0"/>
              <a:t>ثانياً.</a:t>
            </a:r>
            <a:endParaRPr lang="ar-EG" sz="2200" dirty="0"/>
          </a:p>
        </p:txBody>
      </p:sp>
    </p:spTree>
    <p:extLst>
      <p:ext uri="{BB962C8B-B14F-4D97-AF65-F5344CB8AC3E}">
        <p14:creationId xmlns:p14="http://schemas.microsoft.com/office/powerpoint/2010/main" val="3414011860"/>
      </p:ext>
    </p:extLst>
  </p:cSld>
  <p:clrMapOvr>
    <a:masterClrMapping/>
  </p:clrMapOvr>
  <p:transition spd="slow">
    <p:comb/>
  </p:transition>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Rectangle: Rounded Corners 24"/>
          <p:cNvSpPr/>
          <p:nvPr/>
        </p:nvSpPr>
        <p:spPr>
          <a:xfrm>
            <a:off x="219926" y="1430182"/>
            <a:ext cx="11805009" cy="528669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TextBox 14"/>
          <p:cNvSpPr txBox="1"/>
          <p:nvPr/>
        </p:nvSpPr>
        <p:spPr>
          <a:xfrm>
            <a:off x="1522426" y="238010"/>
            <a:ext cx="6727833" cy="954107"/>
          </a:xfrm>
          <a:prstGeom prst="rect">
            <a:avLst/>
          </a:prstGeom>
          <a:noFill/>
        </p:spPr>
        <p:txBody>
          <a:bodyPr wrap="square" rtlCol="0">
            <a:spAutoFit/>
          </a:bodyPr>
          <a:lstStyle/>
          <a:p>
            <a:r>
              <a:rPr lang="en-US" sz="2800" b="1" dirty="0">
                <a:solidFill>
                  <a:srgbClr val="00B0F0"/>
                </a:solidFill>
                <a:latin typeface="Alexandria" charset="0"/>
                <a:cs typeface="Alexandria" charset="0"/>
              </a:rPr>
              <a:t>What is the best leadership style</a:t>
            </a:r>
            <a:r>
              <a:rPr lang="en-US" sz="2800" b="1" dirty="0" smtClean="0">
                <a:solidFill>
                  <a:srgbClr val="00B0F0"/>
                </a:solidFill>
                <a:latin typeface="Alexandria" charset="0"/>
                <a:cs typeface="Alexandria" charset="0"/>
              </a:rPr>
              <a:t>?</a:t>
            </a:r>
          </a:p>
          <a:p>
            <a:r>
              <a:rPr lang="ar-EG" sz="2800" b="1" dirty="0">
                <a:solidFill>
                  <a:srgbClr val="00B0F0"/>
                </a:solidFill>
                <a:latin typeface="Alexandria" charset="0"/>
                <a:cs typeface="Alexandria" charset="0"/>
              </a:rPr>
              <a:t>ما هو أسلوب القيادة الأفضل</a:t>
            </a:r>
            <a:r>
              <a:rPr lang="ar-EG" sz="2800" b="1" dirty="0" smtClean="0">
                <a:solidFill>
                  <a:srgbClr val="00B0F0"/>
                </a:solidFill>
                <a:latin typeface="Alexandria" charset="0"/>
                <a:cs typeface="Alexandria" charset="0"/>
              </a:rPr>
              <a:t>؟</a:t>
            </a:r>
            <a:endParaRPr lang="ar-EG" sz="2800" b="1" dirty="0">
              <a:solidFill>
                <a:srgbClr val="00B0F0"/>
              </a:solidFill>
              <a:latin typeface="Alexandria" charset="0"/>
              <a:cs typeface="Alexandria" charset="0"/>
            </a:endParaRPr>
          </a:p>
        </p:txBody>
      </p:sp>
      <p:sp>
        <p:nvSpPr>
          <p:cNvPr id="16" name="Rectangle 15"/>
          <p:cNvSpPr/>
          <p:nvPr/>
        </p:nvSpPr>
        <p:spPr>
          <a:xfrm>
            <a:off x="56939" y="108083"/>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0" name="TextBox 19"/>
          <p:cNvSpPr txBox="1"/>
          <p:nvPr/>
        </p:nvSpPr>
        <p:spPr>
          <a:xfrm>
            <a:off x="226215" y="148661"/>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21" name="TextBox 20"/>
          <p:cNvSpPr txBox="1"/>
          <p:nvPr/>
        </p:nvSpPr>
        <p:spPr>
          <a:xfrm>
            <a:off x="328810" y="404476"/>
            <a:ext cx="966228" cy="768350"/>
          </a:xfrm>
          <a:prstGeom prst="rect">
            <a:avLst/>
          </a:prstGeom>
          <a:noFill/>
        </p:spPr>
        <p:txBody>
          <a:bodyPr wrap="square" rtlCol="0">
            <a:spAutoFit/>
          </a:bodyPr>
          <a:lstStyle/>
          <a:p>
            <a:pPr algn="ctr"/>
            <a:r>
              <a:rPr lang="en-US" sz="4400" b="1" dirty="0" smtClean="0">
                <a:solidFill>
                  <a:schemeClr val="bg1"/>
                </a:solidFill>
                <a:latin typeface="Alexandria" charset="0"/>
                <a:cs typeface="Alexandria" charset="0"/>
              </a:rPr>
              <a:t>09</a:t>
            </a:r>
            <a:endParaRPr lang="en-US" sz="4400" b="1" dirty="0">
              <a:solidFill>
                <a:schemeClr val="bg1"/>
              </a:solidFill>
              <a:latin typeface="Alexandria" charset="0"/>
              <a:cs typeface="Alexandria" charset="0"/>
            </a:endParaRPr>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7" name="Rectangle 3">
            <a:extLst>
              <a:ext uri="{FF2B5EF4-FFF2-40B4-BE49-F238E27FC236}">
                <a16:creationId xmlns:a16="http://schemas.microsoft.com/office/drawing/2014/main" xmlns="" id="{859773F7-759D-3792-1A5C-44A58779A2CD}"/>
              </a:ext>
            </a:extLst>
          </p:cNvPr>
          <p:cNvSpPr txBox="1">
            <a:spLocks noChangeArrowheads="1"/>
          </p:cNvSpPr>
          <p:nvPr/>
        </p:nvSpPr>
        <p:spPr>
          <a:xfrm>
            <a:off x="390931" y="1596786"/>
            <a:ext cx="5837591" cy="5036027"/>
          </a:xfrm>
          <a:prstGeom prst="rect">
            <a:avLst/>
          </a:prstGeom>
        </p:spPr>
        <p:txBody>
          <a:bodyPr vert="horz" lIns="91440" tIns="45720" rIns="91440" bIns="45720" rtlCol="0" anchor="t">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marL="342900" indent="-342900" algn="just">
              <a:spcBef>
                <a:spcPts val="1200"/>
              </a:spcBef>
              <a:buFont typeface="Arial" pitchFamily="34" charset="0"/>
              <a:buChar char="•"/>
            </a:pPr>
            <a:r>
              <a:rPr lang="en-US" sz="2200" dirty="0">
                <a:solidFill>
                  <a:schemeClr val="tx1"/>
                </a:solidFill>
                <a:latin typeface="+mn-lt"/>
              </a:rPr>
              <a:t>Servant leadership are concerned more about empowering others in the organization than about enhancing their own power bases. </a:t>
            </a:r>
          </a:p>
          <a:p>
            <a:pPr marL="342900" indent="-342900" algn="just">
              <a:spcBef>
                <a:spcPts val="1200"/>
              </a:spcBef>
              <a:buFont typeface="Arial" pitchFamily="34" charset="0"/>
              <a:buChar char="•"/>
            </a:pPr>
            <a:r>
              <a:rPr lang="en-US" sz="2200" dirty="0">
                <a:solidFill>
                  <a:schemeClr val="tx1"/>
                </a:solidFill>
                <a:latin typeface="+mn-lt"/>
              </a:rPr>
              <a:t>Servant-leaders ask:</a:t>
            </a:r>
          </a:p>
          <a:p>
            <a:pPr marL="800100" lvl="1" indent="-342900" algn="just">
              <a:spcBef>
                <a:spcPts val="1200"/>
              </a:spcBef>
              <a:buFont typeface="Arial" pitchFamily="34" charset="0"/>
              <a:buChar char="•"/>
            </a:pPr>
            <a:r>
              <a:rPr lang="en-US" sz="2200" dirty="0">
                <a:solidFill>
                  <a:srgbClr val="002060"/>
                </a:solidFill>
                <a:latin typeface="+mn-lt"/>
              </a:rPr>
              <a:t>What do people need? </a:t>
            </a:r>
          </a:p>
          <a:p>
            <a:pPr marL="800100" lvl="1" indent="-342900" algn="just">
              <a:spcBef>
                <a:spcPts val="1200"/>
              </a:spcBef>
              <a:buFont typeface="Arial" pitchFamily="34" charset="0"/>
              <a:buChar char="•"/>
            </a:pPr>
            <a:r>
              <a:rPr lang="en-US" sz="2200" dirty="0">
                <a:solidFill>
                  <a:srgbClr val="002060"/>
                </a:solidFill>
                <a:latin typeface="+mn-lt"/>
              </a:rPr>
              <a:t>How can I help them to get it? </a:t>
            </a:r>
          </a:p>
          <a:p>
            <a:pPr marL="800100" lvl="1" indent="-342900" algn="just">
              <a:spcBef>
                <a:spcPts val="1200"/>
              </a:spcBef>
              <a:buFont typeface="Arial" pitchFamily="34" charset="0"/>
              <a:buChar char="•"/>
            </a:pPr>
            <a:r>
              <a:rPr lang="en-US" sz="2200" dirty="0">
                <a:solidFill>
                  <a:srgbClr val="002060"/>
                </a:solidFill>
                <a:latin typeface="+mn-lt"/>
              </a:rPr>
              <a:t>What does my organization need to do? </a:t>
            </a:r>
          </a:p>
          <a:p>
            <a:pPr marL="800100" lvl="1" indent="-342900" algn="just">
              <a:spcBef>
                <a:spcPts val="1200"/>
              </a:spcBef>
              <a:buFont typeface="Arial" pitchFamily="34" charset="0"/>
              <a:buChar char="•"/>
            </a:pPr>
            <a:r>
              <a:rPr lang="en-US" sz="2200" dirty="0">
                <a:solidFill>
                  <a:srgbClr val="002060"/>
                </a:solidFill>
                <a:latin typeface="+mn-lt"/>
              </a:rPr>
              <a:t>How can I help my organization to do it? </a:t>
            </a:r>
          </a:p>
          <a:p>
            <a:pPr marL="342900" indent="-342900" algn="just">
              <a:spcBef>
                <a:spcPts val="1200"/>
              </a:spcBef>
              <a:buFont typeface="Arial" pitchFamily="34" charset="0"/>
              <a:buChar char="•"/>
            </a:pPr>
            <a:r>
              <a:rPr lang="en-US" sz="2200" dirty="0">
                <a:solidFill>
                  <a:schemeClr val="tx1"/>
                </a:solidFill>
                <a:latin typeface="+mn-lt"/>
              </a:rPr>
              <a:t>Rather than embarking on a quest for personal power, servant-leaders embark on a quest to identify and meet the needs of others</a:t>
            </a:r>
            <a:r>
              <a:rPr lang="en-US" sz="2200" dirty="0" smtClean="0">
                <a:solidFill>
                  <a:schemeClr val="tx1"/>
                </a:solidFill>
                <a:latin typeface="+mn-lt"/>
              </a:rPr>
              <a:t>.</a:t>
            </a:r>
            <a:endParaRPr lang="en-US" sz="2200" dirty="0">
              <a:solidFill>
                <a:schemeClr val="tx1"/>
              </a:solidFill>
              <a:latin typeface="+mn-lt"/>
            </a:endParaRPr>
          </a:p>
        </p:txBody>
      </p:sp>
      <p:sp>
        <p:nvSpPr>
          <p:cNvPr id="2" name="Rectangle 1"/>
          <p:cNvSpPr/>
          <p:nvPr/>
        </p:nvSpPr>
        <p:spPr>
          <a:xfrm>
            <a:off x="6715431" y="1536236"/>
            <a:ext cx="5139557" cy="5170646"/>
          </a:xfrm>
          <a:prstGeom prst="rect">
            <a:avLst/>
          </a:prstGeom>
        </p:spPr>
        <p:txBody>
          <a:bodyPr wrap="square">
            <a:spAutoFit/>
          </a:bodyPr>
          <a:lstStyle/>
          <a:p>
            <a:pPr marL="342900" indent="-342900" algn="justLow" rtl="1">
              <a:lnSpc>
                <a:spcPct val="150000"/>
              </a:lnSpc>
              <a:buFont typeface="Arial" pitchFamily="34" charset="0"/>
              <a:buChar char="•"/>
            </a:pPr>
            <a:r>
              <a:rPr lang="ar-EG" sz="2200" dirty="0"/>
              <a:t>تهتم القيادة الخدمية بتمكين الآخرين في المنظمة أكثر من اهتمامها بتعزيز قواعد سلطتها </a:t>
            </a:r>
            <a:r>
              <a:rPr lang="ar-EG" sz="2200" dirty="0" smtClean="0"/>
              <a:t>الخاصة.</a:t>
            </a:r>
          </a:p>
          <a:p>
            <a:pPr marL="342900" indent="-342900" algn="justLow" rtl="1">
              <a:lnSpc>
                <a:spcPct val="150000"/>
              </a:lnSpc>
              <a:buFont typeface="Arial" pitchFamily="34" charset="0"/>
              <a:buChar char="•"/>
            </a:pPr>
            <a:r>
              <a:rPr lang="ar-EG" sz="2200" dirty="0" smtClean="0"/>
              <a:t>يسأل </a:t>
            </a:r>
            <a:r>
              <a:rPr lang="ar-EG" sz="2200" dirty="0"/>
              <a:t>القادة </a:t>
            </a:r>
            <a:r>
              <a:rPr lang="ar-EG" sz="2200" dirty="0" smtClean="0"/>
              <a:t>الخدميون:</a:t>
            </a:r>
          </a:p>
          <a:p>
            <a:pPr marL="800100" lvl="1" indent="-342900" algn="justLow" rtl="1">
              <a:lnSpc>
                <a:spcPct val="150000"/>
              </a:lnSpc>
              <a:buFont typeface="Arial" pitchFamily="34" charset="0"/>
              <a:buChar char="•"/>
            </a:pPr>
            <a:r>
              <a:rPr lang="ar-EG" sz="2200" dirty="0" smtClean="0">
                <a:solidFill>
                  <a:srgbClr val="002060"/>
                </a:solidFill>
              </a:rPr>
              <a:t>ما </a:t>
            </a:r>
            <a:r>
              <a:rPr lang="ar-EG" sz="2200" dirty="0">
                <a:solidFill>
                  <a:srgbClr val="002060"/>
                </a:solidFill>
              </a:rPr>
              <a:t>الذي يحتاجه الناس</a:t>
            </a:r>
            <a:r>
              <a:rPr lang="ar-EG" sz="2200" dirty="0" smtClean="0">
                <a:solidFill>
                  <a:srgbClr val="002060"/>
                </a:solidFill>
              </a:rPr>
              <a:t>؟</a:t>
            </a:r>
          </a:p>
          <a:p>
            <a:pPr marL="800100" lvl="1" indent="-342900" algn="justLow" rtl="1">
              <a:lnSpc>
                <a:spcPct val="150000"/>
              </a:lnSpc>
              <a:buFont typeface="Arial" pitchFamily="34" charset="0"/>
              <a:buChar char="•"/>
            </a:pPr>
            <a:r>
              <a:rPr lang="ar-EG" sz="2200" dirty="0" smtClean="0">
                <a:solidFill>
                  <a:srgbClr val="002060"/>
                </a:solidFill>
              </a:rPr>
              <a:t>كيف </a:t>
            </a:r>
            <a:r>
              <a:rPr lang="ar-EG" sz="2200" dirty="0">
                <a:solidFill>
                  <a:srgbClr val="002060"/>
                </a:solidFill>
              </a:rPr>
              <a:t>يمكنني مساعدتهم </a:t>
            </a:r>
            <a:r>
              <a:rPr lang="ar-EG" sz="2200" dirty="0" smtClean="0">
                <a:solidFill>
                  <a:srgbClr val="002060"/>
                </a:solidFill>
              </a:rPr>
              <a:t>للحصول </a:t>
            </a:r>
            <a:r>
              <a:rPr lang="ar-EG" sz="2200" dirty="0">
                <a:solidFill>
                  <a:srgbClr val="002060"/>
                </a:solidFill>
              </a:rPr>
              <a:t>عليه</a:t>
            </a:r>
            <a:r>
              <a:rPr lang="ar-EG" sz="2200" dirty="0" smtClean="0">
                <a:solidFill>
                  <a:srgbClr val="002060"/>
                </a:solidFill>
              </a:rPr>
              <a:t>؟</a:t>
            </a:r>
          </a:p>
          <a:p>
            <a:pPr marL="800100" lvl="1" indent="-342900" algn="justLow" rtl="1">
              <a:lnSpc>
                <a:spcPct val="150000"/>
              </a:lnSpc>
              <a:buFont typeface="Arial" pitchFamily="34" charset="0"/>
              <a:buChar char="•"/>
            </a:pPr>
            <a:r>
              <a:rPr lang="ar-EG" sz="2200" dirty="0">
                <a:solidFill>
                  <a:srgbClr val="002060"/>
                </a:solidFill>
              </a:rPr>
              <a:t>ماذا يجب على منظمتي أن تفعل</a:t>
            </a:r>
            <a:r>
              <a:rPr lang="ar-EG" sz="2200" dirty="0" smtClean="0">
                <a:solidFill>
                  <a:srgbClr val="002060"/>
                </a:solidFill>
              </a:rPr>
              <a:t>؟</a:t>
            </a:r>
          </a:p>
          <a:p>
            <a:pPr marL="800100" lvl="1" indent="-342900" algn="justLow" rtl="1">
              <a:lnSpc>
                <a:spcPct val="150000"/>
              </a:lnSpc>
              <a:buFont typeface="Arial" pitchFamily="34" charset="0"/>
              <a:buChar char="•"/>
            </a:pPr>
            <a:r>
              <a:rPr lang="ar-EG" sz="2200" dirty="0">
                <a:solidFill>
                  <a:srgbClr val="002060"/>
                </a:solidFill>
              </a:rPr>
              <a:t>كيف يمكنني مساعدة </a:t>
            </a:r>
            <a:r>
              <a:rPr lang="ar-EG" sz="2200" dirty="0" smtClean="0">
                <a:solidFill>
                  <a:srgbClr val="002060"/>
                </a:solidFill>
              </a:rPr>
              <a:t>منظمتي للقيام بذلك؟</a:t>
            </a:r>
          </a:p>
          <a:p>
            <a:pPr marL="342900" indent="-342900" algn="justLow" rtl="1">
              <a:lnSpc>
                <a:spcPct val="150000"/>
              </a:lnSpc>
              <a:buFont typeface="Arial" pitchFamily="34" charset="0"/>
              <a:buChar char="•"/>
            </a:pPr>
            <a:r>
              <a:rPr lang="ar-EG" sz="2200" dirty="0" smtClean="0"/>
              <a:t>بدلاً </a:t>
            </a:r>
            <a:r>
              <a:rPr lang="ar-EG" sz="2200" dirty="0"/>
              <a:t>من الشروع في السعي وراء السلطة الشخصية، يشرع القادة </a:t>
            </a:r>
            <a:r>
              <a:rPr lang="ar-EG" sz="2200" dirty="0" smtClean="0"/>
              <a:t>الخدميون في </a:t>
            </a:r>
            <a:r>
              <a:rPr lang="ar-EG" sz="2200" dirty="0"/>
              <a:t>السعي لتحديد وتلبية احتياجات </a:t>
            </a:r>
            <a:r>
              <a:rPr lang="ar-EG" sz="2200" dirty="0" smtClean="0"/>
              <a:t>الآخرين.</a:t>
            </a:r>
            <a:endParaRPr lang="ar-EG" sz="2200" dirty="0"/>
          </a:p>
        </p:txBody>
      </p:sp>
    </p:spTree>
    <p:extLst>
      <p:ext uri="{BB962C8B-B14F-4D97-AF65-F5344CB8AC3E}">
        <p14:creationId xmlns:p14="http://schemas.microsoft.com/office/powerpoint/2010/main" val="718345133"/>
      </p:ext>
    </p:extLst>
  </p:cSld>
  <p:clrMapOvr>
    <a:masterClrMapping/>
  </p:clrMapOvr>
  <p:transition spd="slow">
    <p:comb/>
  </p:transition>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Rectangle: Rounded Corners 24"/>
          <p:cNvSpPr/>
          <p:nvPr/>
        </p:nvSpPr>
        <p:spPr>
          <a:xfrm>
            <a:off x="219926" y="1430182"/>
            <a:ext cx="11805009" cy="528669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TextBox 14"/>
          <p:cNvSpPr txBox="1"/>
          <p:nvPr/>
        </p:nvSpPr>
        <p:spPr>
          <a:xfrm>
            <a:off x="1522426" y="238010"/>
            <a:ext cx="6727833" cy="954107"/>
          </a:xfrm>
          <a:prstGeom prst="rect">
            <a:avLst/>
          </a:prstGeom>
          <a:noFill/>
        </p:spPr>
        <p:txBody>
          <a:bodyPr wrap="square" rtlCol="0">
            <a:spAutoFit/>
          </a:bodyPr>
          <a:lstStyle/>
          <a:p>
            <a:r>
              <a:rPr lang="en-US" sz="2800" b="1" dirty="0">
                <a:solidFill>
                  <a:srgbClr val="00B0F0"/>
                </a:solidFill>
                <a:latin typeface="Alexandria" charset="0"/>
                <a:cs typeface="Alexandria" charset="0"/>
              </a:rPr>
              <a:t>Three vital tasks of a </a:t>
            </a:r>
            <a:r>
              <a:rPr lang="en-US" sz="2800" b="1" dirty="0" smtClean="0">
                <a:solidFill>
                  <a:srgbClr val="00B0F0"/>
                </a:solidFill>
                <a:latin typeface="Alexandria" charset="0"/>
                <a:cs typeface="Alexandria" charset="0"/>
              </a:rPr>
              <a:t>leader</a:t>
            </a:r>
          </a:p>
          <a:p>
            <a:r>
              <a:rPr lang="ar-EG" sz="2800" b="1" dirty="0">
                <a:solidFill>
                  <a:srgbClr val="00B0F0"/>
                </a:solidFill>
                <a:latin typeface="Alexandria" charset="0"/>
                <a:cs typeface="Alexandria" charset="0"/>
              </a:rPr>
              <a:t>ثلاث مهام حيوية للقائد</a:t>
            </a:r>
          </a:p>
        </p:txBody>
      </p:sp>
      <p:sp>
        <p:nvSpPr>
          <p:cNvPr id="16" name="Rectangle 15"/>
          <p:cNvSpPr/>
          <p:nvPr/>
        </p:nvSpPr>
        <p:spPr>
          <a:xfrm>
            <a:off x="56939" y="108083"/>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0" name="TextBox 19"/>
          <p:cNvSpPr txBox="1"/>
          <p:nvPr/>
        </p:nvSpPr>
        <p:spPr>
          <a:xfrm>
            <a:off x="226215" y="148661"/>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21" name="TextBox 20"/>
          <p:cNvSpPr txBox="1"/>
          <p:nvPr/>
        </p:nvSpPr>
        <p:spPr>
          <a:xfrm>
            <a:off x="328810" y="404476"/>
            <a:ext cx="966228" cy="768350"/>
          </a:xfrm>
          <a:prstGeom prst="rect">
            <a:avLst/>
          </a:prstGeom>
          <a:noFill/>
        </p:spPr>
        <p:txBody>
          <a:bodyPr wrap="square" rtlCol="0">
            <a:spAutoFit/>
          </a:bodyPr>
          <a:lstStyle/>
          <a:p>
            <a:pPr algn="ctr"/>
            <a:r>
              <a:rPr lang="en-US" sz="4400" b="1" dirty="0" smtClean="0">
                <a:solidFill>
                  <a:schemeClr val="bg1"/>
                </a:solidFill>
                <a:latin typeface="Alexandria" charset="0"/>
                <a:cs typeface="Alexandria" charset="0"/>
              </a:rPr>
              <a:t>09</a:t>
            </a:r>
            <a:endParaRPr lang="en-US" sz="4400" b="1" dirty="0">
              <a:solidFill>
                <a:schemeClr val="bg1"/>
              </a:solidFill>
              <a:latin typeface="Alexandria" charset="0"/>
              <a:cs typeface="Alexandria" charset="0"/>
            </a:endParaRPr>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7" name="Rectangle 3">
            <a:extLst>
              <a:ext uri="{FF2B5EF4-FFF2-40B4-BE49-F238E27FC236}">
                <a16:creationId xmlns:a16="http://schemas.microsoft.com/office/drawing/2014/main" xmlns="" id="{859773F7-759D-3792-1A5C-44A58779A2CD}"/>
              </a:ext>
            </a:extLst>
          </p:cNvPr>
          <p:cNvSpPr txBox="1">
            <a:spLocks noChangeArrowheads="1"/>
          </p:cNvSpPr>
          <p:nvPr/>
        </p:nvSpPr>
        <p:spPr>
          <a:xfrm>
            <a:off x="390931" y="1702802"/>
            <a:ext cx="6566460" cy="5036027"/>
          </a:xfrm>
          <a:prstGeom prst="rect">
            <a:avLst/>
          </a:prstGeom>
        </p:spPr>
        <p:txBody>
          <a:bodyPr vert="horz" lIns="91440" tIns="45720" rIns="91440" bIns="45720" rtlCol="0" anchor="t">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marL="457200" indent="-457200" algn="just">
              <a:spcBef>
                <a:spcPts val="1200"/>
              </a:spcBef>
              <a:buFont typeface="+mj-lt"/>
              <a:buAutoNum type="arabicPeriod"/>
            </a:pPr>
            <a:r>
              <a:rPr lang="en-US" sz="2200" dirty="0">
                <a:solidFill>
                  <a:schemeClr val="tx1"/>
                </a:solidFill>
                <a:latin typeface="+mn-lt"/>
              </a:rPr>
              <a:t>Hire the right employees for the entrepreneurial team and constantly improve their skills. </a:t>
            </a:r>
          </a:p>
          <a:p>
            <a:pPr marL="457200" indent="-457200" algn="just">
              <a:spcBef>
                <a:spcPts val="1200"/>
              </a:spcBef>
              <a:buFont typeface="+mj-lt"/>
              <a:buAutoNum type="arabicPeriod"/>
            </a:pPr>
            <a:r>
              <a:rPr lang="en-US" sz="2200" dirty="0">
                <a:solidFill>
                  <a:schemeClr val="tx1"/>
                </a:solidFill>
                <a:latin typeface="+mn-lt"/>
              </a:rPr>
              <a:t>Create a culture for motivating and retaining employees. </a:t>
            </a:r>
          </a:p>
          <a:p>
            <a:pPr marL="457200" indent="-457200" algn="just">
              <a:spcBef>
                <a:spcPts val="1200"/>
              </a:spcBef>
              <a:buFont typeface="+mj-lt"/>
              <a:buAutoNum type="arabicPeriod"/>
            </a:pPr>
            <a:r>
              <a:rPr lang="en-US" sz="2200" dirty="0">
                <a:solidFill>
                  <a:schemeClr val="tx1"/>
                </a:solidFill>
                <a:latin typeface="+mn-lt"/>
              </a:rPr>
              <a:t>Plan for “passing the torch” to the next generation of leadership. </a:t>
            </a:r>
            <a:endParaRPr lang="en-US" sz="2200" dirty="0" smtClean="0">
              <a:solidFill>
                <a:schemeClr val="tx1"/>
              </a:solidFill>
              <a:latin typeface="+mn-lt"/>
            </a:endParaRPr>
          </a:p>
          <a:p>
            <a:pPr algn="just">
              <a:spcBef>
                <a:spcPts val="1200"/>
              </a:spcBef>
            </a:pPr>
            <a:endParaRPr lang="en-US" sz="1100" dirty="0" smtClean="0">
              <a:solidFill>
                <a:schemeClr val="tx1"/>
              </a:solidFill>
              <a:latin typeface="+mn-lt"/>
            </a:endParaRPr>
          </a:p>
          <a:p>
            <a:pPr marL="457200" indent="-457200" algn="justLow" rtl="1">
              <a:spcBef>
                <a:spcPts val="1200"/>
              </a:spcBef>
              <a:buFont typeface="+mj-lt"/>
              <a:buAutoNum type="arabicPeriod"/>
            </a:pPr>
            <a:r>
              <a:rPr lang="ar-EG" sz="2200" dirty="0" smtClean="0">
                <a:solidFill>
                  <a:schemeClr val="tx1"/>
                </a:solidFill>
                <a:latin typeface="+mn-lt"/>
              </a:rPr>
              <a:t>تعيين </a:t>
            </a:r>
            <a:r>
              <a:rPr lang="ar-EG" sz="2200" dirty="0">
                <a:solidFill>
                  <a:schemeClr val="tx1"/>
                </a:solidFill>
                <a:latin typeface="+mn-lt"/>
              </a:rPr>
              <a:t>الموظفين المناسبين لفريق العمل الريادي وقم بتحسين مهاراتهم باستمرار</a:t>
            </a:r>
            <a:r>
              <a:rPr lang="ar-EG" sz="2200" dirty="0" smtClean="0">
                <a:solidFill>
                  <a:schemeClr val="tx1"/>
                </a:solidFill>
                <a:latin typeface="+mn-lt"/>
              </a:rPr>
              <a:t>.</a:t>
            </a:r>
          </a:p>
          <a:p>
            <a:pPr marL="457200" indent="-457200" algn="justLow" rtl="1">
              <a:spcBef>
                <a:spcPts val="1200"/>
              </a:spcBef>
              <a:buFont typeface="+mj-lt"/>
              <a:buAutoNum type="arabicPeriod"/>
            </a:pPr>
            <a:r>
              <a:rPr lang="ar-EG" sz="2200" dirty="0" smtClean="0">
                <a:solidFill>
                  <a:schemeClr val="tx1"/>
                </a:solidFill>
                <a:latin typeface="+mn-lt"/>
              </a:rPr>
              <a:t>خلق ثقافة تحفيز </a:t>
            </a:r>
            <a:r>
              <a:rPr lang="ar-EG" sz="2200" dirty="0">
                <a:solidFill>
                  <a:schemeClr val="tx1"/>
                </a:solidFill>
                <a:latin typeface="+mn-lt"/>
              </a:rPr>
              <a:t>الموظفين والاحتفاظ بهم</a:t>
            </a:r>
            <a:r>
              <a:rPr lang="ar-EG" sz="2200" dirty="0" smtClean="0">
                <a:solidFill>
                  <a:schemeClr val="tx1"/>
                </a:solidFill>
                <a:latin typeface="+mn-lt"/>
              </a:rPr>
              <a:t>.</a:t>
            </a:r>
          </a:p>
          <a:p>
            <a:pPr marL="457200" indent="-457200" algn="justLow" rtl="1">
              <a:spcBef>
                <a:spcPts val="1200"/>
              </a:spcBef>
              <a:buFont typeface="+mj-lt"/>
              <a:buAutoNum type="arabicPeriod"/>
            </a:pPr>
            <a:r>
              <a:rPr lang="ar-EG" sz="2200" dirty="0" smtClean="0">
                <a:solidFill>
                  <a:schemeClr val="tx1"/>
                </a:solidFill>
                <a:latin typeface="+mn-lt"/>
              </a:rPr>
              <a:t>التخطيط </a:t>
            </a:r>
            <a:r>
              <a:rPr lang="ar-EG" sz="2200" dirty="0">
                <a:solidFill>
                  <a:schemeClr val="tx1"/>
                </a:solidFill>
                <a:latin typeface="+mn-lt"/>
              </a:rPr>
              <a:t>لـ "تسليم الشعلة" إلى الجيل القادم من القيادة.</a:t>
            </a:r>
            <a:endParaRPr lang="en-US" sz="2200" dirty="0">
              <a:solidFill>
                <a:schemeClr val="tx1"/>
              </a:solidFill>
              <a:latin typeface="+mn-lt"/>
            </a:endParaRPr>
          </a:p>
        </p:txBody>
      </p:sp>
      <p:pic>
        <p:nvPicPr>
          <p:cNvPr id="10" name="Picture 2" descr="Four Key Attributes of Effective Leaders">
            <a:extLst>
              <a:ext uri="{FF2B5EF4-FFF2-40B4-BE49-F238E27FC236}">
                <a16:creationId xmlns="" xmlns:a16="http://schemas.microsoft.com/office/drawing/2014/main" id="{0ED6D734-0819-5BC8-C343-012321E8844E}"/>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7423482" y="1816946"/>
            <a:ext cx="3960131" cy="3960131"/>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023391850"/>
      </p:ext>
    </p:extLst>
  </p:cSld>
  <p:clrMapOvr>
    <a:masterClrMapping/>
  </p:clrMapOvr>
  <p:transition spd="slow">
    <p:comb/>
  </p:transition>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Rectangle: Rounded Corners 24"/>
          <p:cNvSpPr/>
          <p:nvPr/>
        </p:nvSpPr>
        <p:spPr>
          <a:xfrm>
            <a:off x="219926" y="1430182"/>
            <a:ext cx="11805009" cy="528669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Rectangle 15"/>
          <p:cNvSpPr/>
          <p:nvPr/>
        </p:nvSpPr>
        <p:spPr>
          <a:xfrm>
            <a:off x="56939" y="108083"/>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0" name="TextBox 19"/>
          <p:cNvSpPr txBox="1"/>
          <p:nvPr/>
        </p:nvSpPr>
        <p:spPr>
          <a:xfrm>
            <a:off x="226215" y="148661"/>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21" name="TextBox 20"/>
          <p:cNvSpPr txBox="1"/>
          <p:nvPr/>
        </p:nvSpPr>
        <p:spPr>
          <a:xfrm>
            <a:off x="328810" y="404476"/>
            <a:ext cx="966228" cy="768350"/>
          </a:xfrm>
          <a:prstGeom prst="rect">
            <a:avLst/>
          </a:prstGeom>
          <a:noFill/>
        </p:spPr>
        <p:txBody>
          <a:bodyPr wrap="square" rtlCol="0">
            <a:spAutoFit/>
          </a:bodyPr>
          <a:lstStyle/>
          <a:p>
            <a:pPr algn="ctr"/>
            <a:r>
              <a:rPr lang="en-US" sz="4400" b="1" dirty="0" smtClean="0">
                <a:solidFill>
                  <a:schemeClr val="bg1"/>
                </a:solidFill>
                <a:latin typeface="Alexandria" charset="0"/>
                <a:cs typeface="Alexandria" charset="0"/>
              </a:rPr>
              <a:t>09</a:t>
            </a:r>
            <a:endParaRPr lang="en-US" sz="4400" b="1" dirty="0">
              <a:solidFill>
                <a:schemeClr val="bg1"/>
              </a:solidFill>
              <a:latin typeface="Alexandria" charset="0"/>
              <a:cs typeface="Alexandria" charset="0"/>
            </a:endParaRPr>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Rectangle 1"/>
          <p:cNvSpPr/>
          <p:nvPr/>
        </p:nvSpPr>
        <p:spPr>
          <a:xfrm>
            <a:off x="1586586" y="3228632"/>
            <a:ext cx="8779326" cy="1315425"/>
          </a:xfrm>
          <a:prstGeom prst="rect">
            <a:avLst/>
          </a:prstGeom>
        </p:spPr>
        <p:txBody>
          <a:bodyPr wrap="none">
            <a:spAutoFit/>
          </a:bodyPr>
          <a:lstStyle/>
          <a:p>
            <a:pPr algn="ctr">
              <a:lnSpc>
                <a:spcPct val="150000"/>
              </a:lnSpc>
            </a:pPr>
            <a:r>
              <a:rPr lang="x-none" sz="2800" b="1"/>
              <a:t>What if we have more than one founder for the business</a:t>
            </a:r>
            <a:r>
              <a:rPr lang="x-none" sz="2800" b="1" smtClean="0"/>
              <a:t>?</a:t>
            </a:r>
            <a:endParaRPr lang="ar-EG" sz="2800" b="1" dirty="0" smtClean="0"/>
          </a:p>
          <a:p>
            <a:pPr algn="ctr">
              <a:lnSpc>
                <a:spcPct val="150000"/>
              </a:lnSpc>
            </a:pPr>
            <a:r>
              <a:rPr lang="ar-EG" sz="2800" b="1" dirty="0"/>
              <a:t>ماذا لو كان لدينا أكثر من مؤسس للشركة؟</a:t>
            </a:r>
            <a:endParaRPr lang="x-none" sz="2800" b="1" dirty="0"/>
          </a:p>
        </p:txBody>
      </p:sp>
    </p:spTree>
    <p:extLst>
      <p:ext uri="{BB962C8B-B14F-4D97-AF65-F5344CB8AC3E}">
        <p14:creationId xmlns:p14="http://schemas.microsoft.com/office/powerpoint/2010/main" val="2960669647"/>
      </p:ext>
    </p:extLst>
  </p:cSld>
  <p:clrMapOvr>
    <a:masterClrMapping/>
  </p:clrMapOvr>
  <p:transition spd="slow">
    <p:comb/>
  </p:transition>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Rectangle: Rounded Corners 24"/>
          <p:cNvSpPr/>
          <p:nvPr/>
        </p:nvSpPr>
        <p:spPr>
          <a:xfrm>
            <a:off x="219926" y="1430182"/>
            <a:ext cx="11805009" cy="528669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TextBox 14"/>
          <p:cNvSpPr txBox="1"/>
          <p:nvPr/>
        </p:nvSpPr>
        <p:spPr>
          <a:xfrm>
            <a:off x="1522426" y="238010"/>
            <a:ext cx="6727833" cy="954107"/>
          </a:xfrm>
          <a:prstGeom prst="rect">
            <a:avLst/>
          </a:prstGeom>
          <a:noFill/>
        </p:spPr>
        <p:txBody>
          <a:bodyPr wrap="square" rtlCol="0">
            <a:spAutoFit/>
          </a:bodyPr>
          <a:lstStyle/>
          <a:p>
            <a:r>
              <a:rPr lang="en-US" sz="2800" b="1" dirty="0">
                <a:solidFill>
                  <a:srgbClr val="00B0F0"/>
                </a:solidFill>
                <a:latin typeface="Alexandria" charset="0"/>
                <a:cs typeface="Alexandria" charset="0"/>
              </a:rPr>
              <a:t>The Founder or </a:t>
            </a:r>
            <a:r>
              <a:rPr lang="en-US" sz="2800" b="1" dirty="0" smtClean="0">
                <a:solidFill>
                  <a:srgbClr val="00B0F0"/>
                </a:solidFill>
                <a:latin typeface="Alexandria" charset="0"/>
                <a:cs typeface="Alexandria" charset="0"/>
              </a:rPr>
              <a:t>Founders</a:t>
            </a:r>
          </a:p>
          <a:p>
            <a:r>
              <a:rPr lang="ar-EG" sz="2800" b="1" dirty="0">
                <a:solidFill>
                  <a:srgbClr val="00B0F0"/>
                </a:solidFill>
                <a:latin typeface="Alexandria" charset="0"/>
                <a:cs typeface="Alexandria" charset="0"/>
              </a:rPr>
              <a:t>المؤسس أو المؤسسون</a:t>
            </a:r>
          </a:p>
        </p:txBody>
      </p:sp>
      <p:sp>
        <p:nvSpPr>
          <p:cNvPr id="16" name="Rectangle 15"/>
          <p:cNvSpPr/>
          <p:nvPr/>
        </p:nvSpPr>
        <p:spPr>
          <a:xfrm>
            <a:off x="56939" y="108083"/>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0" name="TextBox 19"/>
          <p:cNvSpPr txBox="1"/>
          <p:nvPr/>
        </p:nvSpPr>
        <p:spPr>
          <a:xfrm>
            <a:off x="226215" y="148661"/>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21" name="TextBox 20"/>
          <p:cNvSpPr txBox="1"/>
          <p:nvPr/>
        </p:nvSpPr>
        <p:spPr>
          <a:xfrm>
            <a:off x="328810" y="404476"/>
            <a:ext cx="966228" cy="768350"/>
          </a:xfrm>
          <a:prstGeom prst="rect">
            <a:avLst/>
          </a:prstGeom>
          <a:noFill/>
        </p:spPr>
        <p:txBody>
          <a:bodyPr wrap="square" rtlCol="0">
            <a:spAutoFit/>
          </a:bodyPr>
          <a:lstStyle/>
          <a:p>
            <a:pPr algn="ctr"/>
            <a:r>
              <a:rPr lang="en-US" sz="4400" b="1" dirty="0" smtClean="0">
                <a:solidFill>
                  <a:schemeClr val="bg1"/>
                </a:solidFill>
                <a:latin typeface="Alexandria" charset="0"/>
                <a:cs typeface="Alexandria" charset="0"/>
              </a:rPr>
              <a:t>09</a:t>
            </a:r>
            <a:endParaRPr lang="en-US" sz="4400" b="1" dirty="0">
              <a:solidFill>
                <a:schemeClr val="bg1"/>
              </a:solidFill>
              <a:latin typeface="Alexandria" charset="0"/>
              <a:cs typeface="Alexandria" charset="0"/>
            </a:endParaRPr>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7" name="Rectangle 3">
            <a:extLst>
              <a:ext uri="{FF2B5EF4-FFF2-40B4-BE49-F238E27FC236}">
                <a16:creationId xmlns:a16="http://schemas.microsoft.com/office/drawing/2014/main" xmlns="" id="{859773F7-759D-3792-1A5C-44A58779A2CD}"/>
              </a:ext>
            </a:extLst>
          </p:cNvPr>
          <p:cNvSpPr txBox="1">
            <a:spLocks noChangeArrowheads="1"/>
          </p:cNvSpPr>
          <p:nvPr/>
        </p:nvSpPr>
        <p:spPr>
          <a:xfrm>
            <a:off x="390931" y="1596786"/>
            <a:ext cx="6076130" cy="5036027"/>
          </a:xfrm>
          <a:prstGeom prst="rect">
            <a:avLst/>
          </a:prstGeom>
        </p:spPr>
        <p:txBody>
          <a:bodyPr vert="horz" lIns="91440" tIns="45720" rIns="91440" bIns="45720" rtlCol="0" anchor="t">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marL="342900" indent="-342900" algn="just">
              <a:spcBef>
                <a:spcPts val="1200"/>
              </a:spcBef>
              <a:buFont typeface="Arial" pitchFamily="34" charset="0"/>
              <a:buChar char="•"/>
            </a:pPr>
            <a:r>
              <a:rPr lang="en-US" sz="2200" dirty="0">
                <a:solidFill>
                  <a:schemeClr val="tx1"/>
                </a:solidFill>
                <a:latin typeface="+mn-lt"/>
              </a:rPr>
              <a:t>Founder or Founders</a:t>
            </a:r>
          </a:p>
          <a:p>
            <a:pPr marL="800100" lvl="1" indent="-342900" algn="just">
              <a:spcBef>
                <a:spcPts val="1200"/>
              </a:spcBef>
              <a:buFont typeface="Arial" pitchFamily="34" charset="0"/>
              <a:buChar char="•"/>
            </a:pPr>
            <a:r>
              <a:rPr lang="en-US" sz="2200" dirty="0">
                <a:solidFill>
                  <a:schemeClr val="tx1"/>
                </a:solidFill>
                <a:latin typeface="+mn-lt"/>
              </a:rPr>
              <a:t>The characteristics of the founder or founders of a firm and their early decisions have a significant impact on the manner in which the new-venture team takes shape.</a:t>
            </a:r>
          </a:p>
          <a:p>
            <a:pPr marL="342900" indent="-342900" algn="just">
              <a:spcBef>
                <a:spcPts val="1200"/>
              </a:spcBef>
              <a:buFont typeface="Arial" pitchFamily="34" charset="0"/>
              <a:buChar char="•"/>
            </a:pPr>
            <a:r>
              <a:rPr lang="en-US" sz="2200" dirty="0">
                <a:solidFill>
                  <a:schemeClr val="tx1"/>
                </a:solidFill>
                <a:latin typeface="+mn-lt"/>
              </a:rPr>
              <a:t>Size of the Founding Team</a:t>
            </a:r>
          </a:p>
          <a:p>
            <a:pPr marL="800100" lvl="1" indent="-342900" algn="just">
              <a:spcBef>
                <a:spcPts val="1200"/>
              </a:spcBef>
              <a:buFont typeface="Arial" pitchFamily="34" charset="0"/>
              <a:buChar char="•"/>
            </a:pPr>
            <a:r>
              <a:rPr lang="en-US" sz="2200" dirty="0">
                <a:solidFill>
                  <a:schemeClr val="tx1"/>
                </a:solidFill>
                <a:latin typeface="+mn-lt"/>
              </a:rPr>
              <a:t>Studies have shown that 50% to 70% of all new ventures are started by more than one individual.</a:t>
            </a:r>
          </a:p>
          <a:p>
            <a:pPr marL="800100" lvl="1" indent="-342900" algn="just">
              <a:spcBef>
                <a:spcPts val="1200"/>
              </a:spcBef>
              <a:buFont typeface="Arial" pitchFamily="34" charset="0"/>
              <a:buChar char="•"/>
            </a:pPr>
            <a:r>
              <a:rPr lang="en-US" sz="2200" dirty="0">
                <a:solidFill>
                  <a:schemeClr val="tx1"/>
                </a:solidFill>
                <a:latin typeface="+mn-lt"/>
              </a:rPr>
              <a:t>Experts disagree about whether new ventures started by a team have an advantage over those started by a sole entrepreneur. </a:t>
            </a:r>
          </a:p>
        </p:txBody>
      </p:sp>
      <p:sp>
        <p:nvSpPr>
          <p:cNvPr id="2" name="Rectangle 1"/>
          <p:cNvSpPr/>
          <p:nvPr/>
        </p:nvSpPr>
        <p:spPr>
          <a:xfrm>
            <a:off x="6811617" y="1390464"/>
            <a:ext cx="5069875" cy="5424562"/>
          </a:xfrm>
          <a:prstGeom prst="rect">
            <a:avLst/>
          </a:prstGeom>
        </p:spPr>
        <p:txBody>
          <a:bodyPr wrap="square">
            <a:spAutoFit/>
          </a:bodyPr>
          <a:lstStyle/>
          <a:p>
            <a:pPr marL="342900" indent="-342900" algn="justLow" rtl="1">
              <a:lnSpc>
                <a:spcPct val="150000"/>
              </a:lnSpc>
              <a:buFont typeface="Arial" pitchFamily="34" charset="0"/>
              <a:buChar char="•"/>
            </a:pPr>
            <a:r>
              <a:rPr lang="ar-EG" sz="2100" dirty="0"/>
              <a:t>المؤسس أو المؤسسون</a:t>
            </a:r>
            <a:r>
              <a:rPr lang="ar-EG" sz="2100" dirty="0" smtClean="0"/>
              <a:t>.</a:t>
            </a:r>
          </a:p>
          <a:p>
            <a:pPr marL="800100" lvl="1" indent="-342900" algn="justLow" rtl="1">
              <a:lnSpc>
                <a:spcPct val="150000"/>
              </a:lnSpc>
              <a:buFont typeface="Arial" pitchFamily="34" charset="0"/>
              <a:buChar char="•"/>
            </a:pPr>
            <a:r>
              <a:rPr lang="ar-EG" sz="2100" dirty="0"/>
              <a:t>إن خصائص مؤسس أو مؤسسي الشركة وقراراتهم المبكرة لها تأثير كبير على الطريقة التي يتشكل بها فريق المشروع الجديد</a:t>
            </a:r>
            <a:r>
              <a:rPr lang="ar-EG" sz="2100" dirty="0" smtClean="0"/>
              <a:t>.</a:t>
            </a:r>
            <a:endParaRPr lang="en-US" sz="2100" dirty="0" smtClean="0"/>
          </a:p>
          <a:p>
            <a:pPr marL="342900" indent="-342900" algn="justLow" rtl="1">
              <a:lnSpc>
                <a:spcPct val="150000"/>
              </a:lnSpc>
              <a:buFont typeface="Arial" pitchFamily="34" charset="0"/>
              <a:buChar char="•"/>
            </a:pPr>
            <a:r>
              <a:rPr lang="ar-EG" sz="2100" dirty="0"/>
              <a:t>حجم الفريق </a:t>
            </a:r>
            <a:r>
              <a:rPr lang="ar-EG" sz="2100" dirty="0" smtClean="0"/>
              <a:t>المؤسس</a:t>
            </a:r>
            <a:endParaRPr lang="en-US" sz="2100" dirty="0" smtClean="0"/>
          </a:p>
          <a:p>
            <a:pPr marL="800100" lvl="1" indent="-342900" algn="justLow" rtl="1">
              <a:lnSpc>
                <a:spcPct val="150000"/>
              </a:lnSpc>
              <a:buFont typeface="Arial" pitchFamily="34" charset="0"/>
              <a:buChar char="•"/>
            </a:pPr>
            <a:r>
              <a:rPr lang="ar-EG" sz="2100" dirty="0"/>
              <a:t>أظهرت الدراسات أن 50% إلى 70% من جميع المشاريع الجديدة يبدأها أكثر من فرد واحد</a:t>
            </a:r>
            <a:r>
              <a:rPr lang="ar-EG" sz="2100" dirty="0" smtClean="0"/>
              <a:t>.</a:t>
            </a:r>
            <a:endParaRPr lang="en-US" sz="2100" dirty="0" smtClean="0"/>
          </a:p>
          <a:p>
            <a:pPr marL="800100" lvl="1" indent="-342900" algn="justLow" rtl="1">
              <a:lnSpc>
                <a:spcPct val="150000"/>
              </a:lnSpc>
              <a:buFont typeface="Arial" pitchFamily="34" charset="0"/>
              <a:buChar char="•"/>
            </a:pPr>
            <a:r>
              <a:rPr lang="ar-EG" sz="2100" dirty="0"/>
              <a:t>يختلف الخبراء حول ما إذا كانت المشاريع الجديدة التي يبدأها فريق تتمتع بميزة مقارنة بتلك التي يبدأها رجل أعمال فردي.</a:t>
            </a:r>
          </a:p>
        </p:txBody>
      </p:sp>
    </p:spTree>
    <p:extLst>
      <p:ext uri="{BB962C8B-B14F-4D97-AF65-F5344CB8AC3E}">
        <p14:creationId xmlns:p14="http://schemas.microsoft.com/office/powerpoint/2010/main" val="4080046988"/>
      </p:ext>
    </p:extLst>
  </p:cSld>
  <p:clrMapOvr>
    <a:masterClrMapping/>
  </p:clrMapOvr>
  <p:transition spd="slow">
    <p:comb/>
  </p:transition>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Rectangle: Rounded Corners 24"/>
          <p:cNvSpPr/>
          <p:nvPr/>
        </p:nvSpPr>
        <p:spPr>
          <a:xfrm>
            <a:off x="219926" y="1430182"/>
            <a:ext cx="11805009" cy="528669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TextBox 14"/>
          <p:cNvSpPr txBox="1"/>
          <p:nvPr/>
        </p:nvSpPr>
        <p:spPr>
          <a:xfrm>
            <a:off x="1522426" y="238010"/>
            <a:ext cx="7462548" cy="892552"/>
          </a:xfrm>
          <a:prstGeom prst="rect">
            <a:avLst/>
          </a:prstGeom>
          <a:noFill/>
        </p:spPr>
        <p:txBody>
          <a:bodyPr wrap="square" rtlCol="0">
            <a:spAutoFit/>
          </a:bodyPr>
          <a:lstStyle/>
          <a:p>
            <a:r>
              <a:rPr lang="en-US" sz="2600" b="1" dirty="0">
                <a:solidFill>
                  <a:srgbClr val="00B0F0"/>
                </a:solidFill>
                <a:latin typeface="Alexandria" charset="0"/>
                <a:cs typeface="Alexandria" charset="0"/>
              </a:rPr>
              <a:t>Key Elements of a Successful Founding </a:t>
            </a:r>
            <a:r>
              <a:rPr lang="en-US" sz="2600" b="1" dirty="0" smtClean="0">
                <a:solidFill>
                  <a:srgbClr val="00B0F0"/>
                </a:solidFill>
                <a:latin typeface="Alexandria" charset="0"/>
                <a:cs typeface="Alexandria" charset="0"/>
              </a:rPr>
              <a:t>Team</a:t>
            </a:r>
          </a:p>
          <a:p>
            <a:r>
              <a:rPr lang="ar-EG" sz="2600" b="1" dirty="0">
                <a:solidFill>
                  <a:srgbClr val="00B0F0"/>
                </a:solidFill>
                <a:latin typeface="Alexandria" charset="0"/>
                <a:cs typeface="Alexandria" charset="0"/>
              </a:rPr>
              <a:t>العناصر الأساسية لفريق التأسيس الناجح</a:t>
            </a:r>
          </a:p>
        </p:txBody>
      </p:sp>
      <p:sp>
        <p:nvSpPr>
          <p:cNvPr id="16" name="Rectangle 15"/>
          <p:cNvSpPr/>
          <p:nvPr/>
        </p:nvSpPr>
        <p:spPr>
          <a:xfrm>
            <a:off x="56939" y="108083"/>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0" name="TextBox 19"/>
          <p:cNvSpPr txBox="1"/>
          <p:nvPr/>
        </p:nvSpPr>
        <p:spPr>
          <a:xfrm>
            <a:off x="226215" y="148661"/>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21" name="TextBox 20"/>
          <p:cNvSpPr txBox="1"/>
          <p:nvPr/>
        </p:nvSpPr>
        <p:spPr>
          <a:xfrm>
            <a:off x="328810" y="404476"/>
            <a:ext cx="966228" cy="768350"/>
          </a:xfrm>
          <a:prstGeom prst="rect">
            <a:avLst/>
          </a:prstGeom>
          <a:noFill/>
        </p:spPr>
        <p:txBody>
          <a:bodyPr wrap="square" rtlCol="0">
            <a:spAutoFit/>
          </a:bodyPr>
          <a:lstStyle/>
          <a:p>
            <a:pPr algn="ctr"/>
            <a:r>
              <a:rPr lang="en-US" sz="4400" b="1" dirty="0" smtClean="0">
                <a:solidFill>
                  <a:schemeClr val="bg1"/>
                </a:solidFill>
                <a:latin typeface="Alexandria" charset="0"/>
                <a:cs typeface="Alexandria" charset="0"/>
              </a:rPr>
              <a:t>09</a:t>
            </a:r>
            <a:endParaRPr lang="en-US" sz="4400" b="1" dirty="0">
              <a:solidFill>
                <a:schemeClr val="bg1"/>
              </a:solidFill>
              <a:latin typeface="Alexandria" charset="0"/>
              <a:cs typeface="Alexandria" charset="0"/>
            </a:endParaRPr>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7" name="Rectangle 3">
            <a:extLst>
              <a:ext uri="{FF2B5EF4-FFF2-40B4-BE49-F238E27FC236}">
                <a16:creationId xmlns:a16="http://schemas.microsoft.com/office/drawing/2014/main" xmlns="" id="{859773F7-759D-3792-1A5C-44A58779A2CD}"/>
              </a:ext>
            </a:extLst>
          </p:cNvPr>
          <p:cNvSpPr txBox="1">
            <a:spLocks noChangeArrowheads="1"/>
          </p:cNvSpPr>
          <p:nvPr/>
        </p:nvSpPr>
        <p:spPr>
          <a:xfrm>
            <a:off x="549957" y="1596786"/>
            <a:ext cx="6354426" cy="5036027"/>
          </a:xfrm>
          <a:prstGeom prst="rect">
            <a:avLst/>
          </a:prstGeom>
        </p:spPr>
        <p:txBody>
          <a:bodyPr vert="horz" lIns="91440" tIns="45720" rIns="91440" bIns="45720" rtlCol="0" anchor="t">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marL="342900" indent="-342900" algn="just">
              <a:spcBef>
                <a:spcPts val="1200"/>
              </a:spcBef>
              <a:buFont typeface="Arial" pitchFamily="34" charset="0"/>
              <a:buChar char="•"/>
            </a:pPr>
            <a:r>
              <a:rPr lang="en-US" sz="2000" dirty="0">
                <a:solidFill>
                  <a:schemeClr val="tx1"/>
                </a:solidFill>
                <a:latin typeface="+mn-lt"/>
              </a:rPr>
              <a:t>Heterogeneous rather </a:t>
            </a:r>
            <a:r>
              <a:rPr lang="en-US" sz="2000" dirty="0" smtClean="0">
                <a:solidFill>
                  <a:schemeClr val="tx1"/>
                </a:solidFill>
                <a:latin typeface="+mn-lt"/>
              </a:rPr>
              <a:t>than homogenous </a:t>
            </a:r>
            <a:r>
              <a:rPr lang="en-US" sz="2000" dirty="0">
                <a:solidFill>
                  <a:schemeClr val="tx1"/>
                </a:solidFill>
                <a:latin typeface="+mn-lt"/>
              </a:rPr>
              <a:t>teams tend to be </a:t>
            </a:r>
            <a:r>
              <a:rPr lang="en-US" sz="2000" dirty="0" smtClean="0">
                <a:solidFill>
                  <a:schemeClr val="tx1"/>
                </a:solidFill>
                <a:latin typeface="+mn-lt"/>
              </a:rPr>
              <a:t>more effective</a:t>
            </a:r>
            <a:r>
              <a:rPr lang="en-US" sz="2000" dirty="0">
                <a:solidFill>
                  <a:schemeClr val="tx1"/>
                </a:solidFill>
                <a:latin typeface="+mn-lt"/>
              </a:rPr>
              <a:t>.</a:t>
            </a:r>
          </a:p>
          <a:p>
            <a:pPr marL="342900" indent="-342900" algn="just">
              <a:spcBef>
                <a:spcPts val="1200"/>
              </a:spcBef>
              <a:buFont typeface="Arial" pitchFamily="34" charset="0"/>
              <a:buChar char="•"/>
            </a:pPr>
            <a:r>
              <a:rPr lang="en-US" sz="2000" dirty="0">
                <a:solidFill>
                  <a:schemeClr val="tx1"/>
                </a:solidFill>
                <a:latin typeface="+mn-lt"/>
              </a:rPr>
              <a:t>This team is starting an </a:t>
            </a:r>
            <a:r>
              <a:rPr lang="en-US" sz="2000" dirty="0" smtClean="0">
                <a:solidFill>
                  <a:schemeClr val="tx1"/>
                </a:solidFill>
                <a:latin typeface="+mn-lt"/>
              </a:rPr>
              <a:t>educational software </a:t>
            </a:r>
            <a:r>
              <a:rPr lang="en-US" sz="2000" dirty="0">
                <a:solidFill>
                  <a:schemeClr val="tx1"/>
                </a:solidFill>
                <a:latin typeface="+mn-lt"/>
              </a:rPr>
              <a:t>company.</a:t>
            </a:r>
          </a:p>
          <a:p>
            <a:pPr marL="342900" indent="-342900" algn="just">
              <a:spcBef>
                <a:spcPts val="1200"/>
              </a:spcBef>
              <a:buFont typeface="Arial" pitchFamily="34" charset="0"/>
              <a:buChar char="•"/>
            </a:pPr>
            <a:r>
              <a:rPr lang="en-US" sz="2000" dirty="0">
                <a:solidFill>
                  <a:schemeClr val="tx1"/>
                </a:solidFill>
                <a:latin typeface="+mn-lt"/>
              </a:rPr>
              <a:t>The young man on the far left is </a:t>
            </a:r>
            <a:r>
              <a:rPr lang="en-US" sz="2000" dirty="0" smtClean="0">
                <a:solidFill>
                  <a:schemeClr val="tx1"/>
                </a:solidFill>
                <a:latin typeface="+mn-lt"/>
              </a:rPr>
              <a:t>a former </a:t>
            </a:r>
            <a:r>
              <a:rPr lang="en-US" sz="2000" dirty="0">
                <a:solidFill>
                  <a:schemeClr val="tx1"/>
                </a:solidFill>
                <a:latin typeface="+mn-lt"/>
              </a:rPr>
              <a:t>teacher, the man seated is </a:t>
            </a:r>
            <a:r>
              <a:rPr lang="en-US" sz="2000" dirty="0" smtClean="0">
                <a:solidFill>
                  <a:schemeClr val="tx1"/>
                </a:solidFill>
                <a:latin typeface="+mn-lt"/>
              </a:rPr>
              <a:t>a software </a:t>
            </a:r>
            <a:r>
              <a:rPr lang="en-US" sz="2000" dirty="0">
                <a:solidFill>
                  <a:schemeClr val="tx1"/>
                </a:solidFill>
                <a:latin typeface="+mn-lt"/>
              </a:rPr>
              <a:t>engineer, the woman is </a:t>
            </a:r>
            <a:r>
              <a:rPr lang="en-US" sz="2000" dirty="0" smtClean="0">
                <a:solidFill>
                  <a:schemeClr val="tx1"/>
                </a:solidFill>
                <a:latin typeface="+mn-lt"/>
              </a:rPr>
              <a:t>a former </a:t>
            </a:r>
            <a:r>
              <a:rPr lang="en-US" sz="2000" dirty="0">
                <a:solidFill>
                  <a:schemeClr val="tx1"/>
                </a:solidFill>
                <a:latin typeface="+mn-lt"/>
              </a:rPr>
              <a:t>middle-school vice-principal</a:t>
            </a:r>
            <a:r>
              <a:rPr lang="en-US" sz="2000" dirty="0" smtClean="0">
                <a:solidFill>
                  <a:schemeClr val="tx1"/>
                </a:solidFill>
                <a:latin typeface="+mn-lt"/>
              </a:rPr>
              <a:t>, and </a:t>
            </a:r>
            <a:r>
              <a:rPr lang="en-US" sz="2000" dirty="0">
                <a:solidFill>
                  <a:schemeClr val="tx1"/>
                </a:solidFill>
                <a:latin typeface="+mn-lt"/>
              </a:rPr>
              <a:t>the man at the right is a </a:t>
            </a:r>
            <a:r>
              <a:rPr lang="en-US" sz="2000" dirty="0" smtClean="0">
                <a:solidFill>
                  <a:schemeClr val="tx1"/>
                </a:solidFill>
                <a:latin typeface="+mn-lt"/>
              </a:rPr>
              <a:t>graphic designer.</a:t>
            </a:r>
          </a:p>
          <a:p>
            <a:pPr marL="342900" indent="-342900" algn="just">
              <a:spcBef>
                <a:spcPts val="1200"/>
              </a:spcBef>
              <a:buFont typeface="Arial" pitchFamily="34" charset="0"/>
              <a:buChar char="•"/>
            </a:pPr>
            <a:endParaRPr lang="en-US" sz="1000" dirty="0" smtClean="0">
              <a:solidFill>
                <a:schemeClr val="tx1"/>
              </a:solidFill>
              <a:latin typeface="+mn-lt"/>
            </a:endParaRPr>
          </a:p>
          <a:p>
            <a:pPr marL="342900" indent="-342900" algn="justLow" rtl="1">
              <a:spcBef>
                <a:spcPts val="1200"/>
              </a:spcBef>
              <a:buFont typeface="Arial" pitchFamily="34" charset="0"/>
              <a:buChar char="•"/>
            </a:pPr>
            <a:r>
              <a:rPr lang="ar-EG" sz="2000" dirty="0">
                <a:solidFill>
                  <a:schemeClr val="tx1"/>
                </a:solidFill>
                <a:latin typeface="+mn-lt"/>
              </a:rPr>
              <a:t>تميل الفرق غير المتجانسة إلى أن تكون أكثر فعالية من الفرق المتجانسة</a:t>
            </a:r>
            <a:r>
              <a:rPr lang="ar-EG" sz="2000" dirty="0" smtClean="0">
                <a:solidFill>
                  <a:schemeClr val="tx1"/>
                </a:solidFill>
                <a:latin typeface="+mn-lt"/>
              </a:rPr>
              <a:t>.</a:t>
            </a:r>
          </a:p>
          <a:p>
            <a:pPr marL="342900" indent="-342900" algn="justLow" rtl="1">
              <a:spcBef>
                <a:spcPts val="1200"/>
              </a:spcBef>
              <a:buFont typeface="Arial" pitchFamily="34" charset="0"/>
              <a:buChar char="•"/>
            </a:pPr>
            <a:r>
              <a:rPr lang="ar-EG" sz="2000" dirty="0">
                <a:solidFill>
                  <a:schemeClr val="tx1"/>
                </a:solidFill>
                <a:latin typeface="+mn-lt"/>
              </a:rPr>
              <a:t>يقوم هذا الفريق بتأسيس شركة برمجيات تعليمية</a:t>
            </a:r>
            <a:r>
              <a:rPr lang="ar-EG" sz="2000" dirty="0" smtClean="0">
                <a:solidFill>
                  <a:schemeClr val="tx1"/>
                </a:solidFill>
                <a:latin typeface="+mn-lt"/>
              </a:rPr>
              <a:t>.</a:t>
            </a:r>
          </a:p>
          <a:p>
            <a:pPr marL="342900" indent="-342900" algn="justLow" rtl="1">
              <a:spcBef>
                <a:spcPts val="1200"/>
              </a:spcBef>
              <a:buFont typeface="Arial" pitchFamily="34" charset="0"/>
              <a:buChar char="•"/>
            </a:pPr>
            <a:r>
              <a:rPr lang="ar-EG" sz="2000" dirty="0">
                <a:solidFill>
                  <a:schemeClr val="tx1"/>
                </a:solidFill>
                <a:latin typeface="+mn-lt"/>
              </a:rPr>
              <a:t>الشاب على أقصى اليسار هو مدرس سابق، والرجل الجالس هو مهندس برمجيات، والمرأة هي نائبة مدير مدرسة متوسطة سابقة، والرجل على اليمين هو مصمم جرافيك.</a:t>
            </a:r>
            <a:endParaRPr lang="en-US" sz="2000" dirty="0">
              <a:solidFill>
                <a:schemeClr val="tx1"/>
              </a:solidFill>
              <a:latin typeface="+mn-lt"/>
            </a:endParaRPr>
          </a:p>
        </p:txBody>
      </p:sp>
      <p:pic>
        <p:nvPicPr>
          <p:cNvPr id="10" name="Picture 2" descr="The Difference Between Teamwork and Team Building">
            <a:extLst>
              <a:ext uri="{FF2B5EF4-FFF2-40B4-BE49-F238E27FC236}">
                <a16:creationId xmlns="" xmlns:a16="http://schemas.microsoft.com/office/drawing/2014/main" id="{1B4D1096-A305-15A4-D183-C5F97754F43E}"/>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010399" y="2164691"/>
            <a:ext cx="4891948" cy="3692764"/>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069325227"/>
      </p:ext>
    </p:extLst>
  </p:cSld>
  <p:clrMapOvr>
    <a:masterClrMapping/>
  </p:clrMapOvr>
  <p:transition spd="slow">
    <p:comb/>
  </p:transition>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Rectangle: Rounded Corners 24"/>
          <p:cNvSpPr/>
          <p:nvPr/>
        </p:nvSpPr>
        <p:spPr>
          <a:xfrm>
            <a:off x="219926" y="1430182"/>
            <a:ext cx="11805009" cy="528669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TextBox 14"/>
          <p:cNvSpPr txBox="1"/>
          <p:nvPr/>
        </p:nvSpPr>
        <p:spPr>
          <a:xfrm>
            <a:off x="1522425" y="238010"/>
            <a:ext cx="7933947" cy="707886"/>
          </a:xfrm>
          <a:prstGeom prst="rect">
            <a:avLst/>
          </a:prstGeom>
          <a:noFill/>
        </p:spPr>
        <p:txBody>
          <a:bodyPr wrap="square" rtlCol="0">
            <a:spAutoFit/>
          </a:bodyPr>
          <a:lstStyle/>
          <a:p>
            <a:r>
              <a:rPr lang="en-US" sz="2000" b="1" dirty="0">
                <a:solidFill>
                  <a:srgbClr val="00B0F0"/>
                </a:solidFill>
                <a:latin typeface="Alexandria" charset="0"/>
                <a:cs typeface="Alexandria" charset="0"/>
              </a:rPr>
              <a:t>Advantages and Disadvantages of Starting as a Team (1 of 2</a:t>
            </a:r>
            <a:r>
              <a:rPr lang="en-US" sz="2000" b="1" dirty="0" smtClean="0">
                <a:solidFill>
                  <a:srgbClr val="00B0F0"/>
                </a:solidFill>
                <a:latin typeface="Alexandria" charset="0"/>
                <a:cs typeface="Alexandria" charset="0"/>
              </a:rPr>
              <a:t>)</a:t>
            </a:r>
          </a:p>
          <a:p>
            <a:r>
              <a:rPr lang="ar-EG" sz="2000" b="1" dirty="0">
                <a:solidFill>
                  <a:srgbClr val="00B0F0"/>
                </a:solidFill>
                <a:latin typeface="Alexandria" charset="0"/>
                <a:cs typeface="Alexandria" charset="0"/>
              </a:rPr>
              <a:t>مزايا وعيوب البدء كفريق (1 من 2)</a:t>
            </a:r>
          </a:p>
        </p:txBody>
      </p:sp>
      <p:sp>
        <p:nvSpPr>
          <p:cNvPr id="16" name="Rectangle 15"/>
          <p:cNvSpPr/>
          <p:nvPr/>
        </p:nvSpPr>
        <p:spPr>
          <a:xfrm>
            <a:off x="56939" y="108083"/>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0" name="TextBox 19"/>
          <p:cNvSpPr txBox="1"/>
          <p:nvPr/>
        </p:nvSpPr>
        <p:spPr>
          <a:xfrm>
            <a:off x="226215" y="148661"/>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21" name="TextBox 20"/>
          <p:cNvSpPr txBox="1"/>
          <p:nvPr/>
        </p:nvSpPr>
        <p:spPr>
          <a:xfrm>
            <a:off x="328810" y="404476"/>
            <a:ext cx="966228" cy="768350"/>
          </a:xfrm>
          <a:prstGeom prst="rect">
            <a:avLst/>
          </a:prstGeom>
          <a:noFill/>
        </p:spPr>
        <p:txBody>
          <a:bodyPr wrap="square" rtlCol="0">
            <a:spAutoFit/>
          </a:bodyPr>
          <a:lstStyle/>
          <a:p>
            <a:pPr algn="ctr"/>
            <a:r>
              <a:rPr lang="en-US" sz="4400" b="1" dirty="0" smtClean="0">
                <a:solidFill>
                  <a:schemeClr val="bg1"/>
                </a:solidFill>
                <a:latin typeface="Alexandria" charset="0"/>
                <a:cs typeface="Alexandria" charset="0"/>
              </a:rPr>
              <a:t>09</a:t>
            </a:r>
            <a:endParaRPr lang="en-US" sz="4400" b="1" dirty="0">
              <a:solidFill>
                <a:schemeClr val="bg1"/>
              </a:solidFill>
              <a:latin typeface="Alexandria" charset="0"/>
              <a:cs typeface="Alexandria" charset="0"/>
            </a:endParaRPr>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7" name="Rectangle 3">
            <a:extLst>
              <a:ext uri="{FF2B5EF4-FFF2-40B4-BE49-F238E27FC236}">
                <a16:creationId xmlns:a16="http://schemas.microsoft.com/office/drawing/2014/main" xmlns="" id="{859773F7-759D-3792-1A5C-44A58779A2CD}"/>
              </a:ext>
            </a:extLst>
          </p:cNvPr>
          <p:cNvSpPr txBox="1">
            <a:spLocks noChangeArrowheads="1"/>
          </p:cNvSpPr>
          <p:nvPr/>
        </p:nvSpPr>
        <p:spPr>
          <a:xfrm>
            <a:off x="520069" y="1570282"/>
            <a:ext cx="11204721" cy="5036027"/>
          </a:xfrm>
          <a:prstGeom prst="rect">
            <a:avLst/>
          </a:prstGeom>
        </p:spPr>
        <p:txBody>
          <a:bodyPr vert="horz" lIns="91440" tIns="45720" rIns="91440" bIns="45720" rtlCol="0" anchor="t">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marL="342900" indent="-342900" algn="just">
              <a:spcBef>
                <a:spcPts val="1200"/>
              </a:spcBef>
              <a:buFont typeface="Arial" pitchFamily="34" charset="0"/>
              <a:buChar char="•"/>
            </a:pPr>
            <a:r>
              <a:rPr lang="en-US" sz="2200" dirty="0">
                <a:solidFill>
                  <a:schemeClr val="tx1"/>
                </a:solidFill>
                <a:latin typeface="+mn-lt"/>
              </a:rPr>
              <a:t>Advantages</a:t>
            </a:r>
          </a:p>
          <a:p>
            <a:pPr marL="800100" lvl="1" indent="-342900" algn="just">
              <a:spcBef>
                <a:spcPts val="1200"/>
              </a:spcBef>
              <a:buFont typeface="Arial" pitchFamily="34" charset="0"/>
              <a:buChar char="•"/>
            </a:pPr>
            <a:r>
              <a:rPr lang="en-US" sz="2200" dirty="0">
                <a:solidFill>
                  <a:schemeClr val="tx1"/>
                </a:solidFill>
                <a:latin typeface="+mn-lt"/>
              </a:rPr>
              <a:t>Teams bring more talent, resources, and ideas to a new business.</a:t>
            </a:r>
          </a:p>
          <a:p>
            <a:pPr marL="800100" lvl="1" indent="-342900" algn="just">
              <a:spcBef>
                <a:spcPts val="1200"/>
              </a:spcBef>
              <a:buFont typeface="Arial" pitchFamily="34" charset="0"/>
              <a:buChar char="•"/>
            </a:pPr>
            <a:r>
              <a:rPr lang="en-US" sz="2200" dirty="0">
                <a:solidFill>
                  <a:schemeClr val="tx1"/>
                </a:solidFill>
                <a:latin typeface="+mn-lt"/>
              </a:rPr>
              <a:t>Teams bring a broader and deeper network of social and professional contacts to a new business.</a:t>
            </a:r>
          </a:p>
          <a:p>
            <a:pPr marL="800100" lvl="1" indent="-342900" algn="just">
              <a:spcBef>
                <a:spcPts val="1200"/>
              </a:spcBef>
              <a:buFont typeface="Arial" pitchFamily="34" charset="0"/>
              <a:buChar char="•"/>
            </a:pPr>
            <a:r>
              <a:rPr lang="en-US" sz="2200" dirty="0">
                <a:solidFill>
                  <a:schemeClr val="tx1"/>
                </a:solidFill>
                <a:latin typeface="+mn-lt"/>
              </a:rPr>
              <a:t>The psychological support that the cofounders of a business can offer one another can be an important element of a new venture’s success</a:t>
            </a:r>
            <a:r>
              <a:rPr lang="en-US" sz="2200" dirty="0" smtClean="0">
                <a:solidFill>
                  <a:schemeClr val="tx1"/>
                </a:solidFill>
                <a:latin typeface="+mn-lt"/>
              </a:rPr>
              <a:t>.</a:t>
            </a:r>
          </a:p>
          <a:p>
            <a:pPr marL="361950" lvl="1" indent="-342900" algn="just" rtl="1">
              <a:spcBef>
                <a:spcPts val="1200"/>
              </a:spcBef>
              <a:buFont typeface="Arial" pitchFamily="34" charset="0"/>
              <a:buChar char="•"/>
            </a:pPr>
            <a:r>
              <a:rPr lang="ar-EG" sz="2200" b="1" dirty="0" smtClean="0">
                <a:solidFill>
                  <a:schemeClr val="tx1"/>
                </a:solidFill>
                <a:latin typeface="+mn-lt"/>
              </a:rPr>
              <a:t>المزايا</a:t>
            </a:r>
          </a:p>
          <a:p>
            <a:pPr marL="800100" lvl="1" indent="-342900" algn="just" rtl="1">
              <a:spcBef>
                <a:spcPts val="1200"/>
              </a:spcBef>
              <a:buFont typeface="Arial" pitchFamily="34" charset="0"/>
              <a:buChar char="•"/>
            </a:pPr>
            <a:r>
              <a:rPr lang="ar-EG" sz="2200" dirty="0">
                <a:solidFill>
                  <a:schemeClr val="tx1"/>
                </a:solidFill>
                <a:latin typeface="+mn-lt"/>
              </a:rPr>
              <a:t>تعمل الفرق على جلب المزيد من المواهب والموارد والأفكار إلى الأعمال الجديدة..</a:t>
            </a:r>
            <a:endParaRPr lang="ar-EG" sz="2200" dirty="0" smtClean="0">
              <a:solidFill>
                <a:schemeClr val="tx1"/>
              </a:solidFill>
              <a:latin typeface="+mn-lt"/>
            </a:endParaRPr>
          </a:p>
          <a:p>
            <a:pPr marL="800100" lvl="1" indent="-342900" algn="just" rtl="1">
              <a:spcBef>
                <a:spcPts val="1200"/>
              </a:spcBef>
              <a:buFont typeface="Arial" pitchFamily="34" charset="0"/>
              <a:buChar char="•"/>
            </a:pPr>
            <a:r>
              <a:rPr lang="ar-EG" sz="2200" dirty="0">
                <a:solidFill>
                  <a:schemeClr val="tx1"/>
                </a:solidFill>
                <a:latin typeface="+mn-lt"/>
              </a:rPr>
              <a:t>توفر الفرق شبكة أوسع وأعمق من الاتصالات الاجتماعية والمهنية للأعمال الجديدة.</a:t>
            </a:r>
            <a:endParaRPr lang="ar-EG" sz="2200" dirty="0" smtClean="0">
              <a:solidFill>
                <a:schemeClr val="tx1"/>
              </a:solidFill>
              <a:latin typeface="+mn-lt"/>
            </a:endParaRPr>
          </a:p>
          <a:p>
            <a:pPr marL="800100" lvl="1" indent="-342900" algn="just" rtl="1">
              <a:spcBef>
                <a:spcPts val="1200"/>
              </a:spcBef>
              <a:buFont typeface="Arial" pitchFamily="34" charset="0"/>
              <a:buChar char="•"/>
            </a:pPr>
            <a:r>
              <a:rPr lang="ar-EG" sz="2200" dirty="0">
                <a:solidFill>
                  <a:schemeClr val="tx1"/>
                </a:solidFill>
                <a:latin typeface="+mn-lt"/>
              </a:rPr>
              <a:t>إن الدعم النفسي الذي يمكن أن يقدمه مؤسسو الأعمال لبعضهم البعض يمكن أن يكون عنصرا هاما لنجاح المشروع </a:t>
            </a:r>
            <a:r>
              <a:rPr lang="ar-EG" sz="2200" dirty="0" smtClean="0">
                <a:solidFill>
                  <a:schemeClr val="tx1"/>
                </a:solidFill>
                <a:latin typeface="+mn-lt"/>
              </a:rPr>
              <a:t>الجديد.</a:t>
            </a:r>
            <a:endParaRPr lang="en-US" sz="2200" dirty="0">
              <a:solidFill>
                <a:schemeClr val="tx1"/>
              </a:solidFill>
              <a:latin typeface="+mn-lt"/>
            </a:endParaRPr>
          </a:p>
        </p:txBody>
      </p:sp>
    </p:spTree>
    <p:extLst>
      <p:ext uri="{BB962C8B-B14F-4D97-AF65-F5344CB8AC3E}">
        <p14:creationId xmlns:p14="http://schemas.microsoft.com/office/powerpoint/2010/main" val="3222929652"/>
      </p:ext>
    </p:extLst>
  </p:cSld>
  <p:clrMapOvr>
    <a:masterClrMapping/>
  </p:clrMapOvr>
  <p:transition spd="slow">
    <p:comb/>
  </p:transition>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Rectangle: Rounded Corners 24"/>
          <p:cNvSpPr/>
          <p:nvPr/>
        </p:nvSpPr>
        <p:spPr>
          <a:xfrm>
            <a:off x="219926" y="1430182"/>
            <a:ext cx="11805009" cy="528669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TextBox 14"/>
          <p:cNvSpPr txBox="1"/>
          <p:nvPr/>
        </p:nvSpPr>
        <p:spPr>
          <a:xfrm>
            <a:off x="1522425" y="238010"/>
            <a:ext cx="7933947" cy="707886"/>
          </a:xfrm>
          <a:prstGeom prst="rect">
            <a:avLst/>
          </a:prstGeom>
          <a:noFill/>
        </p:spPr>
        <p:txBody>
          <a:bodyPr wrap="square" rtlCol="0">
            <a:spAutoFit/>
          </a:bodyPr>
          <a:lstStyle/>
          <a:p>
            <a:r>
              <a:rPr lang="en-US" sz="2000" b="1" dirty="0">
                <a:solidFill>
                  <a:srgbClr val="00B0F0"/>
                </a:solidFill>
                <a:latin typeface="Alexandria" charset="0"/>
                <a:cs typeface="Alexandria" charset="0"/>
              </a:rPr>
              <a:t>Advantages and Disadvantages of Starting as a Team (1 of 2</a:t>
            </a:r>
            <a:r>
              <a:rPr lang="en-US" sz="2000" b="1" dirty="0" smtClean="0">
                <a:solidFill>
                  <a:srgbClr val="00B0F0"/>
                </a:solidFill>
                <a:latin typeface="Alexandria" charset="0"/>
                <a:cs typeface="Alexandria" charset="0"/>
              </a:rPr>
              <a:t>)</a:t>
            </a:r>
          </a:p>
          <a:p>
            <a:r>
              <a:rPr lang="ar-EG" sz="2000" b="1" dirty="0">
                <a:solidFill>
                  <a:srgbClr val="00B0F0"/>
                </a:solidFill>
                <a:latin typeface="Alexandria" charset="0"/>
                <a:cs typeface="Alexandria" charset="0"/>
              </a:rPr>
              <a:t>مزايا وعيوب البدء كفريق </a:t>
            </a:r>
            <a:r>
              <a:rPr lang="ar-EG" sz="2000" b="1" dirty="0" smtClean="0">
                <a:solidFill>
                  <a:srgbClr val="00B0F0"/>
                </a:solidFill>
                <a:latin typeface="Alexandria" charset="0"/>
                <a:cs typeface="Alexandria" charset="0"/>
              </a:rPr>
              <a:t>(2 من </a:t>
            </a:r>
            <a:r>
              <a:rPr lang="ar-EG" sz="2000" b="1" dirty="0">
                <a:solidFill>
                  <a:srgbClr val="00B0F0"/>
                </a:solidFill>
                <a:latin typeface="Alexandria" charset="0"/>
                <a:cs typeface="Alexandria" charset="0"/>
              </a:rPr>
              <a:t>2</a:t>
            </a:r>
            <a:r>
              <a:rPr lang="ar-EG" sz="2000" b="1" dirty="0" smtClean="0">
                <a:solidFill>
                  <a:srgbClr val="00B0F0"/>
                </a:solidFill>
                <a:latin typeface="Alexandria" charset="0"/>
                <a:cs typeface="Alexandria" charset="0"/>
              </a:rPr>
              <a:t>)</a:t>
            </a:r>
            <a:endParaRPr lang="ar-EG" sz="2000" b="1" dirty="0">
              <a:solidFill>
                <a:srgbClr val="00B0F0"/>
              </a:solidFill>
              <a:latin typeface="Alexandria" charset="0"/>
              <a:cs typeface="Alexandria" charset="0"/>
            </a:endParaRPr>
          </a:p>
        </p:txBody>
      </p:sp>
      <p:sp>
        <p:nvSpPr>
          <p:cNvPr id="16" name="Rectangle 15"/>
          <p:cNvSpPr/>
          <p:nvPr/>
        </p:nvSpPr>
        <p:spPr>
          <a:xfrm>
            <a:off x="56939" y="108083"/>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0" name="TextBox 19"/>
          <p:cNvSpPr txBox="1"/>
          <p:nvPr/>
        </p:nvSpPr>
        <p:spPr>
          <a:xfrm>
            <a:off x="226215" y="148661"/>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21" name="TextBox 20"/>
          <p:cNvSpPr txBox="1"/>
          <p:nvPr/>
        </p:nvSpPr>
        <p:spPr>
          <a:xfrm>
            <a:off x="328810" y="404476"/>
            <a:ext cx="966228" cy="768350"/>
          </a:xfrm>
          <a:prstGeom prst="rect">
            <a:avLst/>
          </a:prstGeom>
          <a:noFill/>
        </p:spPr>
        <p:txBody>
          <a:bodyPr wrap="square" rtlCol="0">
            <a:spAutoFit/>
          </a:bodyPr>
          <a:lstStyle/>
          <a:p>
            <a:pPr algn="ctr"/>
            <a:r>
              <a:rPr lang="en-US" sz="4400" b="1" dirty="0" smtClean="0">
                <a:solidFill>
                  <a:schemeClr val="bg1"/>
                </a:solidFill>
                <a:latin typeface="Alexandria" charset="0"/>
                <a:cs typeface="Alexandria" charset="0"/>
              </a:rPr>
              <a:t>09</a:t>
            </a:r>
            <a:endParaRPr lang="en-US" sz="4400" b="1" dirty="0">
              <a:solidFill>
                <a:schemeClr val="bg1"/>
              </a:solidFill>
              <a:latin typeface="Alexandria" charset="0"/>
              <a:cs typeface="Alexandria" charset="0"/>
            </a:endParaRPr>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7" name="Rectangle 3">
            <a:extLst>
              <a:ext uri="{FF2B5EF4-FFF2-40B4-BE49-F238E27FC236}">
                <a16:creationId xmlns:a16="http://schemas.microsoft.com/office/drawing/2014/main" xmlns="" id="{859773F7-759D-3792-1A5C-44A58779A2CD}"/>
              </a:ext>
            </a:extLst>
          </p:cNvPr>
          <p:cNvSpPr txBox="1">
            <a:spLocks noChangeArrowheads="1"/>
          </p:cNvSpPr>
          <p:nvPr/>
        </p:nvSpPr>
        <p:spPr>
          <a:xfrm>
            <a:off x="520069" y="1570282"/>
            <a:ext cx="11204721" cy="5036027"/>
          </a:xfrm>
          <a:prstGeom prst="rect">
            <a:avLst/>
          </a:prstGeom>
        </p:spPr>
        <p:txBody>
          <a:bodyPr vert="horz" lIns="91440" tIns="45720" rIns="91440" bIns="45720" rtlCol="0" anchor="t">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marL="342900" indent="-342900" algn="just">
              <a:buFont typeface="Arial" pitchFamily="34" charset="0"/>
              <a:buChar char="•"/>
            </a:pPr>
            <a:r>
              <a:rPr lang="en-US" sz="2000" dirty="0">
                <a:solidFill>
                  <a:schemeClr val="tx1"/>
                </a:solidFill>
                <a:latin typeface="+mn-lt"/>
              </a:rPr>
              <a:t>Disadvantages</a:t>
            </a:r>
          </a:p>
          <a:p>
            <a:pPr marL="800100" lvl="1" indent="-342900" algn="just">
              <a:buFont typeface="Arial" pitchFamily="34" charset="0"/>
              <a:buChar char="•"/>
            </a:pPr>
            <a:r>
              <a:rPr lang="en-US" sz="2000" dirty="0">
                <a:solidFill>
                  <a:schemeClr val="tx1"/>
                </a:solidFill>
                <a:latin typeface="+mn-lt"/>
              </a:rPr>
              <a:t>Team members may not get along.</a:t>
            </a:r>
          </a:p>
          <a:p>
            <a:pPr marL="800100" lvl="1" indent="-342900" algn="just">
              <a:buFont typeface="Arial" pitchFamily="34" charset="0"/>
              <a:buChar char="•"/>
            </a:pPr>
            <a:r>
              <a:rPr lang="en-US" sz="2000" dirty="0">
                <a:solidFill>
                  <a:schemeClr val="tx1"/>
                </a:solidFill>
                <a:latin typeface="+mn-lt"/>
              </a:rPr>
              <a:t>If two or more people start a firm as “equals,” conflicts can arise when the firm needs to establish a formal structure and designate one person as the CEO.</a:t>
            </a:r>
          </a:p>
          <a:p>
            <a:pPr marL="800100" lvl="1" indent="-342900" algn="just">
              <a:buFont typeface="Arial" pitchFamily="34" charset="0"/>
              <a:buChar char="•"/>
            </a:pPr>
            <a:r>
              <a:rPr lang="en-US" sz="2000" dirty="0">
                <a:solidFill>
                  <a:schemeClr val="tx1"/>
                </a:solidFill>
                <a:latin typeface="+mn-lt"/>
              </a:rPr>
              <a:t>If the founders have similar areas of expertise, they may duplicate rather than complement one another.</a:t>
            </a:r>
          </a:p>
          <a:p>
            <a:pPr marL="800100" lvl="1" indent="-342900" algn="just">
              <a:buFont typeface="Arial" pitchFamily="34" charset="0"/>
              <a:buChar char="•"/>
            </a:pPr>
            <a:r>
              <a:rPr lang="en-US" sz="2000" dirty="0">
                <a:solidFill>
                  <a:schemeClr val="tx1"/>
                </a:solidFill>
                <a:latin typeface="+mn-lt"/>
              </a:rPr>
              <a:t>Team members can easily disagree in terms of work habits, tolerances for risk, levels of passion for the business, ideas on how the business should be run, and similar key issues</a:t>
            </a:r>
            <a:r>
              <a:rPr lang="en-US" sz="2000" dirty="0" smtClean="0">
                <a:solidFill>
                  <a:schemeClr val="tx1"/>
                </a:solidFill>
                <a:latin typeface="+mn-lt"/>
              </a:rPr>
              <a:t>.</a:t>
            </a:r>
          </a:p>
          <a:p>
            <a:pPr lvl="1" algn="just"/>
            <a:endParaRPr lang="en-US" sz="2000" dirty="0" smtClean="0">
              <a:solidFill>
                <a:schemeClr val="tx1"/>
              </a:solidFill>
              <a:latin typeface="+mn-lt"/>
            </a:endParaRPr>
          </a:p>
          <a:p>
            <a:pPr marL="361950" lvl="1" indent="-342900" algn="just" rtl="1">
              <a:buFont typeface="Arial" pitchFamily="34" charset="0"/>
              <a:buChar char="•"/>
            </a:pPr>
            <a:r>
              <a:rPr lang="ar-EG" sz="2000" b="1" dirty="0" smtClean="0">
                <a:solidFill>
                  <a:schemeClr val="tx1"/>
                </a:solidFill>
                <a:latin typeface="+mn-lt"/>
              </a:rPr>
              <a:t>العيوب</a:t>
            </a:r>
          </a:p>
          <a:p>
            <a:pPr marL="800100" lvl="1" indent="-342900" algn="just" rtl="1">
              <a:buFont typeface="Arial" pitchFamily="34" charset="0"/>
              <a:buChar char="•"/>
            </a:pPr>
            <a:r>
              <a:rPr lang="ar-EG" sz="2000" dirty="0">
                <a:solidFill>
                  <a:schemeClr val="tx1"/>
                </a:solidFill>
                <a:latin typeface="+mn-lt"/>
              </a:rPr>
              <a:t>قد لا يتفق أعضاء الفريق</a:t>
            </a:r>
            <a:r>
              <a:rPr lang="ar-EG" sz="2000" dirty="0" smtClean="0">
                <a:solidFill>
                  <a:schemeClr val="tx1"/>
                </a:solidFill>
                <a:latin typeface="+mn-lt"/>
              </a:rPr>
              <a:t>.</a:t>
            </a:r>
            <a:endParaRPr lang="en-US" sz="2000" dirty="0" smtClean="0">
              <a:solidFill>
                <a:schemeClr val="tx1"/>
              </a:solidFill>
              <a:latin typeface="+mn-lt"/>
            </a:endParaRPr>
          </a:p>
          <a:p>
            <a:pPr marL="800100" lvl="1" indent="-342900" algn="just" rtl="1">
              <a:buFont typeface="Arial" pitchFamily="34" charset="0"/>
              <a:buChar char="•"/>
            </a:pPr>
            <a:r>
              <a:rPr lang="ar-EG" sz="2000" dirty="0">
                <a:solidFill>
                  <a:schemeClr val="tx1"/>
                </a:solidFill>
                <a:latin typeface="+mn-lt"/>
              </a:rPr>
              <a:t>إذا قام شخصان أو أكثر بتأسيس شركة ما "كمتساوين"، فقد تنشأ صراعات عندما تحتاج الشركة إلى إنشاء هيكل رسمي وتعيين شخص واحد كرئيس تنفيذي</a:t>
            </a:r>
            <a:r>
              <a:rPr lang="ar-EG" sz="2000" dirty="0" smtClean="0">
                <a:solidFill>
                  <a:schemeClr val="tx1"/>
                </a:solidFill>
                <a:latin typeface="+mn-lt"/>
              </a:rPr>
              <a:t>.</a:t>
            </a:r>
            <a:endParaRPr lang="en-US" sz="2000" dirty="0" smtClean="0">
              <a:solidFill>
                <a:schemeClr val="tx1"/>
              </a:solidFill>
              <a:latin typeface="+mn-lt"/>
            </a:endParaRPr>
          </a:p>
          <a:p>
            <a:pPr marL="800100" lvl="1" indent="-342900" algn="just" rtl="1">
              <a:buFont typeface="Arial" pitchFamily="34" charset="0"/>
              <a:buChar char="•"/>
            </a:pPr>
            <a:r>
              <a:rPr lang="ar-EG" sz="2000" dirty="0">
                <a:solidFill>
                  <a:schemeClr val="tx1"/>
                </a:solidFill>
                <a:latin typeface="+mn-lt"/>
              </a:rPr>
              <a:t>إذا كان المؤسسون لديهم مجالات خبرة متشابهة، فقد يكررون بعضهم البعض بدلاً من أن يكملوا بعضهم البعض</a:t>
            </a:r>
            <a:r>
              <a:rPr lang="ar-EG" sz="2000" dirty="0" smtClean="0">
                <a:solidFill>
                  <a:schemeClr val="tx1"/>
                </a:solidFill>
                <a:latin typeface="+mn-lt"/>
              </a:rPr>
              <a:t>.</a:t>
            </a:r>
            <a:endParaRPr lang="en-US" sz="2000" dirty="0" smtClean="0">
              <a:solidFill>
                <a:schemeClr val="tx1"/>
              </a:solidFill>
              <a:latin typeface="+mn-lt"/>
            </a:endParaRPr>
          </a:p>
          <a:p>
            <a:pPr marL="800100" lvl="1" indent="-342900" algn="just" rtl="1">
              <a:buFont typeface="Arial" pitchFamily="34" charset="0"/>
              <a:buChar char="•"/>
            </a:pPr>
            <a:r>
              <a:rPr lang="ar-EG" sz="2000" dirty="0">
                <a:solidFill>
                  <a:schemeClr val="tx1"/>
                </a:solidFill>
                <a:latin typeface="+mn-lt"/>
              </a:rPr>
              <a:t>يمكن لأعضاء الفريق أن يختلفوا بسهولة فيما يتعلق بعادات العمل، والتسامح مع المخاطر، ومستويات الشغف بالعمل، والأفكار حول كيفية إدارة العمل، وقضايا رئيسية مماثلة.</a:t>
            </a:r>
            <a:endParaRPr lang="en-US" sz="2000" dirty="0">
              <a:solidFill>
                <a:schemeClr val="tx1"/>
              </a:solidFill>
              <a:latin typeface="+mn-lt"/>
            </a:endParaRPr>
          </a:p>
        </p:txBody>
      </p:sp>
    </p:spTree>
    <p:extLst>
      <p:ext uri="{BB962C8B-B14F-4D97-AF65-F5344CB8AC3E}">
        <p14:creationId xmlns:p14="http://schemas.microsoft.com/office/powerpoint/2010/main" val="3241542037"/>
      </p:ext>
    </p:extLst>
  </p:cSld>
  <p:clrMapOvr>
    <a:masterClrMapping/>
  </p:clrMapOvr>
  <p:transition spd="slow">
    <p:comb/>
  </p:transition>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Rectangle: Rounded Corners 24"/>
          <p:cNvSpPr/>
          <p:nvPr/>
        </p:nvSpPr>
        <p:spPr>
          <a:xfrm>
            <a:off x="219926" y="1430182"/>
            <a:ext cx="11805009" cy="528669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TextBox 14"/>
          <p:cNvSpPr txBox="1"/>
          <p:nvPr/>
        </p:nvSpPr>
        <p:spPr>
          <a:xfrm>
            <a:off x="1522426" y="238010"/>
            <a:ext cx="6727833" cy="954107"/>
          </a:xfrm>
          <a:prstGeom prst="rect">
            <a:avLst/>
          </a:prstGeom>
          <a:noFill/>
        </p:spPr>
        <p:txBody>
          <a:bodyPr wrap="square" rtlCol="0">
            <a:spAutoFit/>
          </a:bodyPr>
          <a:lstStyle/>
          <a:p>
            <a:r>
              <a:rPr lang="en-US" sz="2800" b="1" dirty="0">
                <a:solidFill>
                  <a:srgbClr val="00B0F0"/>
                </a:solidFill>
                <a:latin typeface="Alexandria" charset="0"/>
                <a:cs typeface="Alexandria" charset="0"/>
              </a:rPr>
              <a:t>Building an </a:t>
            </a:r>
            <a:r>
              <a:rPr lang="en-US" sz="2800" b="1" dirty="0" smtClean="0">
                <a:solidFill>
                  <a:srgbClr val="00B0F0"/>
                </a:solidFill>
                <a:latin typeface="Alexandria" charset="0"/>
                <a:cs typeface="Alexandria" charset="0"/>
              </a:rPr>
              <a:t>entrepreneurial </a:t>
            </a:r>
            <a:r>
              <a:rPr lang="en-US" sz="2800" b="1" dirty="0">
                <a:solidFill>
                  <a:srgbClr val="00B0F0"/>
                </a:solidFill>
                <a:latin typeface="Alexandria" charset="0"/>
                <a:cs typeface="Alexandria" charset="0"/>
              </a:rPr>
              <a:t>team </a:t>
            </a:r>
            <a:endParaRPr lang="en-US" sz="2800" b="1" dirty="0" smtClean="0">
              <a:solidFill>
                <a:srgbClr val="00B0F0"/>
              </a:solidFill>
              <a:latin typeface="Alexandria" charset="0"/>
              <a:cs typeface="Alexandria" charset="0"/>
            </a:endParaRPr>
          </a:p>
          <a:p>
            <a:r>
              <a:rPr lang="ar-EG" sz="2800" b="1" dirty="0">
                <a:solidFill>
                  <a:srgbClr val="00B0F0"/>
                </a:solidFill>
                <a:latin typeface="Alexandria" charset="0"/>
                <a:cs typeface="Alexandria" charset="0"/>
              </a:rPr>
              <a:t>بناء فريق ريادي</a:t>
            </a:r>
          </a:p>
        </p:txBody>
      </p:sp>
      <p:sp>
        <p:nvSpPr>
          <p:cNvPr id="16" name="Rectangle 15"/>
          <p:cNvSpPr/>
          <p:nvPr/>
        </p:nvSpPr>
        <p:spPr>
          <a:xfrm>
            <a:off x="56939" y="108083"/>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0" name="TextBox 19"/>
          <p:cNvSpPr txBox="1"/>
          <p:nvPr/>
        </p:nvSpPr>
        <p:spPr>
          <a:xfrm>
            <a:off x="226215" y="148661"/>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21" name="TextBox 20"/>
          <p:cNvSpPr txBox="1"/>
          <p:nvPr/>
        </p:nvSpPr>
        <p:spPr>
          <a:xfrm>
            <a:off x="328810" y="404476"/>
            <a:ext cx="966228" cy="768350"/>
          </a:xfrm>
          <a:prstGeom prst="rect">
            <a:avLst/>
          </a:prstGeom>
          <a:noFill/>
        </p:spPr>
        <p:txBody>
          <a:bodyPr wrap="square" rtlCol="0">
            <a:spAutoFit/>
          </a:bodyPr>
          <a:lstStyle/>
          <a:p>
            <a:pPr algn="ctr"/>
            <a:r>
              <a:rPr lang="en-US" sz="4400" b="1" dirty="0" smtClean="0">
                <a:solidFill>
                  <a:schemeClr val="bg1"/>
                </a:solidFill>
                <a:latin typeface="Alexandria" charset="0"/>
                <a:cs typeface="Alexandria" charset="0"/>
              </a:rPr>
              <a:t>09</a:t>
            </a:r>
            <a:endParaRPr lang="en-US" sz="4400" b="1" dirty="0">
              <a:solidFill>
                <a:schemeClr val="bg1"/>
              </a:solidFill>
              <a:latin typeface="Alexandria" charset="0"/>
              <a:cs typeface="Alexandria" charset="0"/>
            </a:endParaRPr>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7" name="Rectangle 3">
            <a:extLst>
              <a:ext uri="{FF2B5EF4-FFF2-40B4-BE49-F238E27FC236}">
                <a16:creationId xmlns:a16="http://schemas.microsoft.com/office/drawing/2014/main" xmlns="" id="{859773F7-759D-3792-1A5C-44A58779A2CD}"/>
              </a:ext>
            </a:extLst>
          </p:cNvPr>
          <p:cNvSpPr txBox="1">
            <a:spLocks noChangeArrowheads="1"/>
          </p:cNvSpPr>
          <p:nvPr/>
        </p:nvSpPr>
        <p:spPr>
          <a:xfrm>
            <a:off x="390931" y="1596786"/>
            <a:ext cx="6076130" cy="5036027"/>
          </a:xfrm>
          <a:prstGeom prst="rect">
            <a:avLst/>
          </a:prstGeom>
        </p:spPr>
        <p:txBody>
          <a:bodyPr vert="horz" lIns="91440" tIns="45720" rIns="91440" bIns="45720" rtlCol="0" anchor="t">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marL="342900" indent="-342900" algn="just">
              <a:spcBef>
                <a:spcPts val="1200"/>
              </a:spcBef>
              <a:buFont typeface="Arial" pitchFamily="34" charset="0"/>
              <a:buChar char="•"/>
            </a:pPr>
            <a:r>
              <a:rPr lang="en-US" sz="2200" dirty="0" smtClean="0">
                <a:solidFill>
                  <a:schemeClr val="tx1"/>
                </a:solidFill>
                <a:latin typeface="+mn-lt"/>
              </a:rPr>
              <a:t>Study </a:t>
            </a:r>
            <a:r>
              <a:rPr lang="en-US" sz="2200" dirty="0">
                <a:solidFill>
                  <a:schemeClr val="tx1"/>
                </a:solidFill>
                <a:latin typeface="+mn-lt"/>
              </a:rPr>
              <a:t>(Harvard Business Review ) shows that 80% of employee turnover is caused by bad hiring decisions. </a:t>
            </a:r>
          </a:p>
          <a:p>
            <a:pPr marL="342900" indent="-342900" algn="just">
              <a:spcBef>
                <a:spcPts val="1200"/>
              </a:spcBef>
              <a:buFont typeface="Arial" pitchFamily="34" charset="0"/>
              <a:buChar char="•"/>
            </a:pPr>
            <a:r>
              <a:rPr lang="en-US" sz="2200" dirty="0" smtClean="0">
                <a:solidFill>
                  <a:schemeClr val="tx1"/>
                </a:solidFill>
                <a:latin typeface="+mn-lt"/>
              </a:rPr>
              <a:t>Most </a:t>
            </a:r>
            <a:r>
              <a:rPr lang="en-US" sz="2200" dirty="0">
                <a:solidFill>
                  <a:schemeClr val="tx1"/>
                </a:solidFill>
                <a:latin typeface="+mn-lt"/>
              </a:rPr>
              <a:t>common causes of poor hiring decisions: </a:t>
            </a:r>
          </a:p>
          <a:p>
            <a:pPr marL="800100" lvl="1" indent="-342900" algn="just">
              <a:spcBef>
                <a:spcPts val="1200"/>
              </a:spcBef>
              <a:buFont typeface="Arial" pitchFamily="34" charset="0"/>
              <a:buChar char="•"/>
            </a:pPr>
            <a:r>
              <a:rPr lang="en-US" sz="2200" dirty="0">
                <a:solidFill>
                  <a:schemeClr val="tx1"/>
                </a:solidFill>
                <a:latin typeface="+mn-lt"/>
              </a:rPr>
              <a:t>Relying on candidate’s description of themselves.</a:t>
            </a:r>
          </a:p>
          <a:p>
            <a:pPr marL="800100" lvl="1" indent="-342900" algn="just">
              <a:spcBef>
                <a:spcPts val="1200"/>
              </a:spcBef>
              <a:buFont typeface="Arial" pitchFamily="34" charset="0"/>
              <a:buChar char="•"/>
            </a:pPr>
            <a:r>
              <a:rPr lang="en-US" sz="2200" dirty="0">
                <a:solidFill>
                  <a:schemeClr val="tx1"/>
                </a:solidFill>
                <a:latin typeface="+mn-lt"/>
              </a:rPr>
              <a:t>Failing to follow a consistent, evidence-based selection process.</a:t>
            </a:r>
          </a:p>
          <a:p>
            <a:pPr marL="800100" lvl="1" indent="-342900" algn="just">
              <a:spcBef>
                <a:spcPts val="1200"/>
              </a:spcBef>
              <a:buFont typeface="Arial" pitchFamily="34" charset="0"/>
              <a:buChar char="•"/>
            </a:pPr>
            <a:r>
              <a:rPr lang="en-US" sz="2200" dirty="0">
                <a:solidFill>
                  <a:schemeClr val="tx1"/>
                </a:solidFill>
                <a:latin typeface="+mn-lt"/>
              </a:rPr>
              <a:t>Failing to provide candidates with sufficient information about the job.</a:t>
            </a:r>
          </a:p>
          <a:p>
            <a:pPr marL="800100" lvl="1" indent="-342900" algn="just">
              <a:spcBef>
                <a:spcPts val="1200"/>
              </a:spcBef>
              <a:buFont typeface="Arial" pitchFamily="34" charset="0"/>
              <a:buChar char="•"/>
            </a:pPr>
            <a:r>
              <a:rPr lang="en-US" sz="2200" dirty="0">
                <a:solidFill>
                  <a:schemeClr val="tx1"/>
                </a:solidFill>
                <a:latin typeface="+mn-lt"/>
              </a:rPr>
              <a:t>Succumbing to pressure to fill a job quickly.</a:t>
            </a:r>
          </a:p>
          <a:p>
            <a:pPr marL="800100" lvl="1" indent="-342900" algn="just">
              <a:spcBef>
                <a:spcPts val="1200"/>
              </a:spcBef>
              <a:buFont typeface="Arial" pitchFamily="34" charset="0"/>
              <a:buChar char="•"/>
            </a:pPr>
            <a:r>
              <a:rPr lang="en-US" sz="2200" dirty="0">
                <a:solidFill>
                  <a:schemeClr val="tx1"/>
                </a:solidFill>
                <a:latin typeface="+mn-lt"/>
              </a:rPr>
              <a:t>Failing to check candidates’ references</a:t>
            </a:r>
            <a:r>
              <a:rPr lang="en-US" sz="2200" dirty="0" smtClean="0">
                <a:solidFill>
                  <a:schemeClr val="tx1"/>
                </a:solidFill>
                <a:latin typeface="+mn-lt"/>
              </a:rPr>
              <a:t>.</a:t>
            </a:r>
            <a:endParaRPr lang="en-US" sz="2200" dirty="0">
              <a:solidFill>
                <a:schemeClr val="tx1"/>
              </a:solidFill>
              <a:latin typeface="+mn-lt"/>
            </a:endParaRPr>
          </a:p>
        </p:txBody>
      </p:sp>
      <p:sp>
        <p:nvSpPr>
          <p:cNvPr id="2" name="Rectangle 1"/>
          <p:cNvSpPr/>
          <p:nvPr/>
        </p:nvSpPr>
        <p:spPr>
          <a:xfrm>
            <a:off x="6718852" y="1562740"/>
            <a:ext cx="5136135" cy="5170646"/>
          </a:xfrm>
          <a:prstGeom prst="rect">
            <a:avLst/>
          </a:prstGeom>
        </p:spPr>
        <p:txBody>
          <a:bodyPr wrap="square">
            <a:spAutoFit/>
          </a:bodyPr>
          <a:lstStyle/>
          <a:p>
            <a:pPr marL="342900" indent="-342900" algn="justLow" rtl="1">
              <a:lnSpc>
                <a:spcPct val="150000"/>
              </a:lnSpc>
              <a:buFont typeface="Arial" pitchFamily="34" charset="0"/>
              <a:buChar char="•"/>
            </a:pPr>
            <a:r>
              <a:rPr lang="ar-EG" sz="2200" dirty="0"/>
              <a:t>تشير دراسة (هارفارد بيزنس ريفيو) إلى أن 80% من دوران الموظفين ناجم عن قرارات توظيف </a:t>
            </a:r>
            <a:r>
              <a:rPr lang="ar-EG" sz="2200" dirty="0" smtClean="0"/>
              <a:t>سيئة.</a:t>
            </a:r>
          </a:p>
          <a:p>
            <a:pPr marL="342900" indent="-342900" algn="justLow" rtl="1">
              <a:lnSpc>
                <a:spcPct val="150000"/>
              </a:lnSpc>
              <a:buFont typeface="Arial" pitchFamily="34" charset="0"/>
              <a:buChar char="•"/>
            </a:pPr>
            <a:r>
              <a:rPr lang="ar-EG" sz="2200" dirty="0"/>
              <a:t>الأسباب الأكثر شيوعا لقرارات التوظيف </a:t>
            </a:r>
            <a:r>
              <a:rPr lang="ar-EG" sz="2200" dirty="0" smtClean="0"/>
              <a:t>السيئة:</a:t>
            </a:r>
          </a:p>
          <a:p>
            <a:pPr marL="800100" lvl="1" indent="-342900" algn="justLow" rtl="1">
              <a:lnSpc>
                <a:spcPct val="150000"/>
              </a:lnSpc>
              <a:buFont typeface="Arial" pitchFamily="34" charset="0"/>
              <a:buChar char="•"/>
            </a:pPr>
            <a:r>
              <a:rPr lang="ar-EG" sz="2200" dirty="0"/>
              <a:t>الاعتماد على وصف المرشح </a:t>
            </a:r>
            <a:r>
              <a:rPr lang="ar-EG" sz="2200" dirty="0" smtClean="0"/>
              <a:t>لنفسه.</a:t>
            </a:r>
          </a:p>
          <a:p>
            <a:pPr marL="800100" lvl="1" indent="-342900" algn="justLow" rtl="1">
              <a:lnSpc>
                <a:spcPct val="150000"/>
              </a:lnSpc>
              <a:buFont typeface="Arial" pitchFamily="34" charset="0"/>
              <a:buChar char="•"/>
            </a:pPr>
            <a:r>
              <a:rPr lang="ar-EG" sz="2200" dirty="0"/>
              <a:t>عدم اتباع عملية اختيار متسقة </a:t>
            </a:r>
            <a:r>
              <a:rPr lang="ar-EG" sz="2200" dirty="0" smtClean="0"/>
              <a:t>قائمة على الأدلة</a:t>
            </a:r>
            <a:r>
              <a:rPr lang="ar-EG" sz="2200" dirty="0"/>
              <a:t>.</a:t>
            </a:r>
            <a:endParaRPr lang="en-US" sz="2200" dirty="0" smtClean="0"/>
          </a:p>
          <a:p>
            <a:pPr marL="800100" lvl="1" indent="-342900" algn="justLow" rtl="1">
              <a:lnSpc>
                <a:spcPct val="150000"/>
              </a:lnSpc>
              <a:buFont typeface="Arial" pitchFamily="34" charset="0"/>
              <a:buChar char="•"/>
            </a:pPr>
            <a:r>
              <a:rPr lang="ar-EG" sz="2200" dirty="0" smtClean="0"/>
              <a:t>عدم تزويد المرشحين </a:t>
            </a:r>
            <a:r>
              <a:rPr lang="ar-EG" sz="2200" dirty="0"/>
              <a:t>بمعلومات كافية </a:t>
            </a:r>
            <a:r>
              <a:rPr lang="ar-EG" sz="2200" dirty="0" smtClean="0"/>
              <a:t>حول الوظيفة.</a:t>
            </a:r>
          </a:p>
          <a:p>
            <a:pPr marL="800100" lvl="1" indent="-342900" algn="justLow" rtl="1">
              <a:lnSpc>
                <a:spcPct val="150000"/>
              </a:lnSpc>
              <a:buFont typeface="Arial" pitchFamily="34" charset="0"/>
              <a:buChar char="•"/>
            </a:pPr>
            <a:r>
              <a:rPr lang="ar-EG" sz="2200" dirty="0"/>
              <a:t>الاستسلام للضغوط </a:t>
            </a:r>
            <a:r>
              <a:rPr lang="ar-EG" sz="2200" dirty="0" smtClean="0"/>
              <a:t>لشغل الوظيفة </a:t>
            </a:r>
            <a:r>
              <a:rPr lang="ar-EG" sz="2200" dirty="0"/>
              <a:t>بسرعة</a:t>
            </a:r>
            <a:r>
              <a:rPr lang="ar-EG" sz="2200" dirty="0" smtClean="0"/>
              <a:t>.</a:t>
            </a:r>
            <a:endParaRPr lang="en-US" sz="2200" dirty="0" smtClean="0"/>
          </a:p>
          <a:p>
            <a:pPr marL="800100" lvl="1" indent="-342900" algn="justLow" rtl="1">
              <a:lnSpc>
                <a:spcPct val="150000"/>
              </a:lnSpc>
              <a:buFont typeface="Arial" pitchFamily="34" charset="0"/>
              <a:buChar char="•"/>
            </a:pPr>
            <a:r>
              <a:rPr lang="ar-EG" sz="2200" dirty="0" smtClean="0"/>
              <a:t>عدم التحقق من </a:t>
            </a:r>
            <a:r>
              <a:rPr lang="ar-EG" sz="2200" dirty="0"/>
              <a:t>مراجع المرشحين.</a:t>
            </a:r>
            <a:endParaRPr lang="en-US" sz="2200" dirty="0" smtClean="0"/>
          </a:p>
        </p:txBody>
      </p:sp>
    </p:spTree>
    <p:extLst>
      <p:ext uri="{BB962C8B-B14F-4D97-AF65-F5344CB8AC3E}">
        <p14:creationId xmlns:p14="http://schemas.microsoft.com/office/powerpoint/2010/main" val="891376960"/>
      </p:ext>
    </p:extLst>
  </p:cSld>
  <p:clrMapOvr>
    <a:masterClrMapping/>
  </p:clrMapOvr>
  <p:transition spd="slow">
    <p:comb/>
  </p:transition>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Rectangle: Rounded Corners 24"/>
          <p:cNvSpPr/>
          <p:nvPr/>
        </p:nvSpPr>
        <p:spPr>
          <a:xfrm>
            <a:off x="219926" y="1430182"/>
            <a:ext cx="11805009" cy="528669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TextBox 14"/>
          <p:cNvSpPr txBox="1"/>
          <p:nvPr/>
        </p:nvSpPr>
        <p:spPr>
          <a:xfrm>
            <a:off x="1522426" y="238010"/>
            <a:ext cx="6727833" cy="954107"/>
          </a:xfrm>
          <a:prstGeom prst="rect">
            <a:avLst/>
          </a:prstGeom>
          <a:noFill/>
        </p:spPr>
        <p:txBody>
          <a:bodyPr wrap="square" rtlCol="0">
            <a:spAutoFit/>
          </a:bodyPr>
          <a:lstStyle/>
          <a:p>
            <a:r>
              <a:rPr lang="en-US" sz="2800" b="1" dirty="0">
                <a:solidFill>
                  <a:srgbClr val="00B0F0"/>
                </a:solidFill>
                <a:latin typeface="Alexandria" charset="0"/>
                <a:cs typeface="Alexandria" charset="0"/>
              </a:rPr>
              <a:t>Building an </a:t>
            </a:r>
            <a:r>
              <a:rPr lang="en-US" sz="2800" b="1" dirty="0" smtClean="0">
                <a:solidFill>
                  <a:srgbClr val="00B0F0"/>
                </a:solidFill>
                <a:latin typeface="Alexandria" charset="0"/>
                <a:cs typeface="Alexandria" charset="0"/>
              </a:rPr>
              <a:t>entrepreneurial </a:t>
            </a:r>
            <a:r>
              <a:rPr lang="en-US" sz="2800" b="1" dirty="0">
                <a:solidFill>
                  <a:srgbClr val="00B0F0"/>
                </a:solidFill>
                <a:latin typeface="Alexandria" charset="0"/>
                <a:cs typeface="Alexandria" charset="0"/>
              </a:rPr>
              <a:t>team </a:t>
            </a:r>
            <a:endParaRPr lang="en-US" sz="2800" b="1" dirty="0" smtClean="0">
              <a:solidFill>
                <a:srgbClr val="00B0F0"/>
              </a:solidFill>
              <a:latin typeface="Alexandria" charset="0"/>
              <a:cs typeface="Alexandria" charset="0"/>
            </a:endParaRPr>
          </a:p>
          <a:p>
            <a:r>
              <a:rPr lang="ar-EG" sz="2800" b="1" dirty="0">
                <a:solidFill>
                  <a:srgbClr val="00B0F0"/>
                </a:solidFill>
                <a:latin typeface="Alexandria" charset="0"/>
                <a:cs typeface="Alexandria" charset="0"/>
              </a:rPr>
              <a:t>بناء فريق ريادي</a:t>
            </a:r>
          </a:p>
        </p:txBody>
      </p:sp>
      <p:sp>
        <p:nvSpPr>
          <p:cNvPr id="16" name="Rectangle 15"/>
          <p:cNvSpPr/>
          <p:nvPr/>
        </p:nvSpPr>
        <p:spPr>
          <a:xfrm>
            <a:off x="56939" y="108083"/>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0" name="TextBox 19"/>
          <p:cNvSpPr txBox="1"/>
          <p:nvPr/>
        </p:nvSpPr>
        <p:spPr>
          <a:xfrm>
            <a:off x="226215" y="148661"/>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21" name="TextBox 20"/>
          <p:cNvSpPr txBox="1"/>
          <p:nvPr/>
        </p:nvSpPr>
        <p:spPr>
          <a:xfrm>
            <a:off x="328810" y="404476"/>
            <a:ext cx="966228" cy="768350"/>
          </a:xfrm>
          <a:prstGeom prst="rect">
            <a:avLst/>
          </a:prstGeom>
          <a:noFill/>
        </p:spPr>
        <p:txBody>
          <a:bodyPr wrap="square" rtlCol="0">
            <a:spAutoFit/>
          </a:bodyPr>
          <a:lstStyle/>
          <a:p>
            <a:pPr algn="ctr"/>
            <a:r>
              <a:rPr lang="en-US" sz="4400" b="1" dirty="0" smtClean="0">
                <a:solidFill>
                  <a:schemeClr val="bg1"/>
                </a:solidFill>
                <a:latin typeface="Alexandria" charset="0"/>
                <a:cs typeface="Alexandria" charset="0"/>
              </a:rPr>
              <a:t>09</a:t>
            </a:r>
            <a:endParaRPr lang="en-US" sz="4400" b="1" dirty="0">
              <a:solidFill>
                <a:schemeClr val="bg1"/>
              </a:solidFill>
              <a:latin typeface="Alexandria" charset="0"/>
              <a:cs typeface="Alexandria" charset="0"/>
            </a:endParaRPr>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7" name="Rectangle 3">
            <a:extLst>
              <a:ext uri="{FF2B5EF4-FFF2-40B4-BE49-F238E27FC236}">
                <a16:creationId xmlns:a16="http://schemas.microsoft.com/office/drawing/2014/main" xmlns="" id="{859773F7-759D-3792-1A5C-44A58779A2CD}"/>
              </a:ext>
            </a:extLst>
          </p:cNvPr>
          <p:cNvSpPr txBox="1">
            <a:spLocks noChangeArrowheads="1"/>
          </p:cNvSpPr>
          <p:nvPr/>
        </p:nvSpPr>
        <p:spPr>
          <a:xfrm>
            <a:off x="390930" y="1596786"/>
            <a:ext cx="6327921" cy="5036027"/>
          </a:xfrm>
          <a:prstGeom prst="rect">
            <a:avLst/>
          </a:prstGeom>
        </p:spPr>
        <p:txBody>
          <a:bodyPr vert="horz" lIns="91440" tIns="45720" rIns="91440" bIns="45720" rtlCol="0" anchor="t">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marL="342900" indent="-342900" algn="just">
              <a:buFont typeface="Arial" pitchFamily="34" charset="0"/>
              <a:buChar char="•"/>
            </a:pPr>
            <a:r>
              <a:rPr lang="en-US" sz="2000" dirty="0">
                <a:solidFill>
                  <a:schemeClr val="tx1"/>
                </a:solidFill>
                <a:latin typeface="+mn-lt"/>
              </a:rPr>
              <a:t>High employee turnover rates cost companies as well. </a:t>
            </a:r>
          </a:p>
          <a:p>
            <a:pPr marL="342900" indent="-342900" algn="just">
              <a:buFont typeface="Arial" pitchFamily="34" charset="0"/>
              <a:buChar char="•"/>
            </a:pPr>
            <a:r>
              <a:rPr lang="en-US" sz="2000" dirty="0">
                <a:solidFill>
                  <a:schemeClr val="tx1"/>
                </a:solidFill>
                <a:latin typeface="+mn-lt"/>
              </a:rPr>
              <a:t>The voluntary turnover rate for employees is 16.6 %, which means that the average employee’s tenure at a company is about six years. </a:t>
            </a:r>
          </a:p>
          <a:p>
            <a:pPr marL="342900" indent="-342900" algn="just">
              <a:buFont typeface="Arial" pitchFamily="34" charset="0"/>
              <a:buChar char="•"/>
            </a:pPr>
            <a:r>
              <a:rPr lang="en-US" sz="2000" dirty="0">
                <a:solidFill>
                  <a:schemeClr val="tx1"/>
                </a:solidFill>
                <a:latin typeface="+mn-lt"/>
              </a:rPr>
              <a:t>The average cost that a company incurs when an employee leaves is 20 % of the employee’s annual salary (for employees who earn less than $50,000 annually) and 213 % of the annual salary for an executive who leaves. </a:t>
            </a:r>
          </a:p>
          <a:p>
            <a:pPr marL="342900" indent="-342900" algn="just">
              <a:buFont typeface="Arial" pitchFamily="34" charset="0"/>
              <a:buChar char="•"/>
            </a:pPr>
            <a:r>
              <a:rPr lang="en-US" sz="2000" dirty="0">
                <a:solidFill>
                  <a:schemeClr val="tx1"/>
                </a:solidFill>
                <a:latin typeface="+mn-lt"/>
              </a:rPr>
              <a:t>A study by IBM reports that 71 percent of CEOs across the globe say the most important factor in their companies’ ability to provide sustained economic value to their customers is the quality of their employees.</a:t>
            </a:r>
          </a:p>
          <a:p>
            <a:pPr marL="342900" indent="-342900" algn="just">
              <a:buFont typeface="Arial" pitchFamily="34" charset="0"/>
              <a:buChar char="•"/>
            </a:pPr>
            <a:r>
              <a:rPr lang="en-US" sz="2000" dirty="0">
                <a:solidFill>
                  <a:schemeClr val="tx1"/>
                </a:solidFill>
                <a:latin typeface="+mn-lt"/>
              </a:rPr>
              <a:t>Smart business owners recognize that the companies that have the most talented, best-trained, and most motivated workforces will be the winners. </a:t>
            </a:r>
          </a:p>
        </p:txBody>
      </p:sp>
      <p:sp>
        <p:nvSpPr>
          <p:cNvPr id="2" name="Rectangle 1"/>
          <p:cNvSpPr/>
          <p:nvPr/>
        </p:nvSpPr>
        <p:spPr>
          <a:xfrm>
            <a:off x="6917634" y="1615748"/>
            <a:ext cx="5016865" cy="5016758"/>
          </a:xfrm>
          <a:prstGeom prst="rect">
            <a:avLst/>
          </a:prstGeom>
        </p:spPr>
        <p:txBody>
          <a:bodyPr wrap="square">
            <a:spAutoFit/>
          </a:bodyPr>
          <a:lstStyle/>
          <a:p>
            <a:pPr marL="342900" indent="-342900" algn="justLow" rtl="1">
              <a:buFont typeface="Arial" pitchFamily="34" charset="0"/>
              <a:buChar char="•"/>
            </a:pPr>
            <a:r>
              <a:rPr lang="ar-EG" sz="2000" dirty="0"/>
              <a:t>إن ارتفاع معدلات دوران الموظفين يكلف الشركات أيضًا</a:t>
            </a:r>
            <a:r>
              <a:rPr lang="ar-EG" sz="2000" dirty="0" smtClean="0"/>
              <a:t>.</a:t>
            </a:r>
          </a:p>
          <a:p>
            <a:pPr marL="342900" indent="-342900" algn="justLow" rtl="1">
              <a:buFont typeface="Arial" pitchFamily="34" charset="0"/>
              <a:buChar char="•"/>
            </a:pPr>
            <a:r>
              <a:rPr lang="ar-EG" sz="2000" dirty="0"/>
              <a:t>يبلغ معدل دوران الموظفين الطوعي 16.6%، مما يعني أن متوسط ​​مدة عمل الموظف في الشركة حوالي ست سنوات</a:t>
            </a:r>
            <a:r>
              <a:rPr lang="ar-EG" sz="2000" dirty="0" smtClean="0"/>
              <a:t>.</a:t>
            </a:r>
            <a:endParaRPr lang="en-US" sz="2000" dirty="0" smtClean="0"/>
          </a:p>
          <a:p>
            <a:pPr marL="342900" indent="-342900" algn="justLow" rtl="1">
              <a:buFont typeface="Arial" pitchFamily="34" charset="0"/>
              <a:buChar char="•"/>
            </a:pPr>
            <a:r>
              <a:rPr lang="ar-EG" sz="2000" dirty="0"/>
              <a:t>متوسط ​​التكلفة التي تتكبدها الشركة عندما يترك أحد الموظفين هو 20٪ من الراتب السنوي للموظف (بالنسبة للموظفين الذين يكسبون أقل من 50000 دولار سنويًا) و 213٪ من الراتب السنوي للمدير التنفيذي الذي يغادر</a:t>
            </a:r>
            <a:r>
              <a:rPr lang="ar-EG" sz="2000" dirty="0" smtClean="0"/>
              <a:t>.</a:t>
            </a:r>
            <a:endParaRPr lang="en-US" sz="2000" dirty="0" smtClean="0"/>
          </a:p>
          <a:p>
            <a:pPr marL="342900" indent="-342900" algn="justLow" rtl="1">
              <a:buFont typeface="Arial" pitchFamily="34" charset="0"/>
              <a:buChar char="•"/>
            </a:pPr>
            <a:r>
              <a:rPr lang="ar-EG" sz="2000" dirty="0"/>
              <a:t>وتشير دراسة أجرتها شركة آي بي إم إلى أن 71% من الرؤساء التنفيذيين في جميع أنحاء العالم يقولون إن العامل الأكثر أهمية في قدرة شركاتهم على توفير قيمة اقتصادية مستدامة لعملائهم هو جودة موظفيهم</a:t>
            </a:r>
            <a:r>
              <a:rPr lang="ar-EG" sz="2000" dirty="0" smtClean="0"/>
              <a:t>.</a:t>
            </a:r>
          </a:p>
          <a:p>
            <a:pPr marL="342900" indent="-342900" algn="justLow" rtl="1">
              <a:buFont typeface="Arial" pitchFamily="34" charset="0"/>
              <a:buChar char="•"/>
            </a:pPr>
            <a:r>
              <a:rPr lang="ar-EG" sz="2000" dirty="0"/>
              <a:t>أصحاب الأعمال الأذكياء يدركون أن الشركات التي لديها القوى العاملة الأكثر موهبة والأفضل تدريبًا والأكثر تحفيزًا ستكون هي الشركات الفائزة.</a:t>
            </a:r>
          </a:p>
        </p:txBody>
      </p:sp>
    </p:spTree>
    <p:extLst>
      <p:ext uri="{BB962C8B-B14F-4D97-AF65-F5344CB8AC3E}">
        <p14:creationId xmlns:p14="http://schemas.microsoft.com/office/powerpoint/2010/main" val="618699488"/>
      </p:ext>
    </p:extLst>
  </p:cSld>
  <p:clrMapOvr>
    <a:masterClrMapping/>
  </p:clrMapOvr>
  <p:transition spd="slow">
    <p:comb/>
  </p:transition>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Rectangle: Rounded Corners 24"/>
          <p:cNvSpPr/>
          <p:nvPr/>
        </p:nvSpPr>
        <p:spPr>
          <a:xfrm>
            <a:off x="219926" y="1430182"/>
            <a:ext cx="11805009" cy="528669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TextBox 14"/>
          <p:cNvSpPr txBox="1"/>
          <p:nvPr/>
        </p:nvSpPr>
        <p:spPr>
          <a:xfrm>
            <a:off x="1522426" y="238010"/>
            <a:ext cx="7449296" cy="954107"/>
          </a:xfrm>
          <a:prstGeom prst="rect">
            <a:avLst/>
          </a:prstGeom>
          <a:noFill/>
        </p:spPr>
        <p:txBody>
          <a:bodyPr wrap="square" rtlCol="0">
            <a:spAutoFit/>
          </a:bodyPr>
          <a:lstStyle/>
          <a:p>
            <a:r>
              <a:rPr lang="en-US" sz="2800" b="1" dirty="0">
                <a:solidFill>
                  <a:srgbClr val="00B0F0"/>
                </a:solidFill>
                <a:latin typeface="Alexandria" charset="0"/>
                <a:cs typeface="Alexandria" charset="0"/>
              </a:rPr>
              <a:t>How to reduce employee turnover </a:t>
            </a:r>
            <a:r>
              <a:rPr lang="en-US" sz="2800" b="1" dirty="0" smtClean="0">
                <a:solidFill>
                  <a:srgbClr val="00B0F0"/>
                </a:solidFill>
                <a:latin typeface="Alexandria" charset="0"/>
                <a:cs typeface="Alexandria" charset="0"/>
              </a:rPr>
              <a:t>rates</a:t>
            </a:r>
          </a:p>
          <a:p>
            <a:r>
              <a:rPr lang="ar-EG" sz="2800" b="1" dirty="0">
                <a:solidFill>
                  <a:srgbClr val="00B0F0"/>
                </a:solidFill>
                <a:latin typeface="Alexandria" charset="0"/>
                <a:cs typeface="Alexandria" charset="0"/>
              </a:rPr>
              <a:t>كيفية خفض معدلات دوران الموظفين</a:t>
            </a:r>
          </a:p>
        </p:txBody>
      </p:sp>
      <p:sp>
        <p:nvSpPr>
          <p:cNvPr id="16" name="Rectangle 15"/>
          <p:cNvSpPr/>
          <p:nvPr/>
        </p:nvSpPr>
        <p:spPr>
          <a:xfrm>
            <a:off x="56939" y="108083"/>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0" name="TextBox 19"/>
          <p:cNvSpPr txBox="1"/>
          <p:nvPr/>
        </p:nvSpPr>
        <p:spPr>
          <a:xfrm>
            <a:off x="226215" y="148661"/>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21" name="TextBox 20"/>
          <p:cNvSpPr txBox="1"/>
          <p:nvPr/>
        </p:nvSpPr>
        <p:spPr>
          <a:xfrm>
            <a:off x="328810" y="404476"/>
            <a:ext cx="966228" cy="768350"/>
          </a:xfrm>
          <a:prstGeom prst="rect">
            <a:avLst/>
          </a:prstGeom>
          <a:noFill/>
        </p:spPr>
        <p:txBody>
          <a:bodyPr wrap="square" rtlCol="0">
            <a:spAutoFit/>
          </a:bodyPr>
          <a:lstStyle/>
          <a:p>
            <a:pPr algn="ctr"/>
            <a:r>
              <a:rPr lang="en-US" sz="4400" b="1" dirty="0" smtClean="0">
                <a:solidFill>
                  <a:schemeClr val="bg1"/>
                </a:solidFill>
                <a:latin typeface="Alexandria" charset="0"/>
                <a:cs typeface="Alexandria" charset="0"/>
              </a:rPr>
              <a:t>09</a:t>
            </a:r>
            <a:endParaRPr lang="en-US" sz="4400" b="1" dirty="0">
              <a:solidFill>
                <a:schemeClr val="bg1"/>
              </a:solidFill>
              <a:latin typeface="Alexandria" charset="0"/>
              <a:cs typeface="Alexandria" charset="0"/>
            </a:endParaRPr>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7" name="Rectangle 3">
            <a:extLst>
              <a:ext uri="{FF2B5EF4-FFF2-40B4-BE49-F238E27FC236}">
                <a16:creationId xmlns:a16="http://schemas.microsoft.com/office/drawing/2014/main" xmlns="" id="{859773F7-759D-3792-1A5C-44A58779A2CD}"/>
              </a:ext>
            </a:extLst>
          </p:cNvPr>
          <p:cNvSpPr txBox="1">
            <a:spLocks noChangeArrowheads="1"/>
          </p:cNvSpPr>
          <p:nvPr/>
        </p:nvSpPr>
        <p:spPr>
          <a:xfrm>
            <a:off x="390930" y="1596786"/>
            <a:ext cx="6327921" cy="5036027"/>
          </a:xfrm>
          <a:prstGeom prst="rect">
            <a:avLst/>
          </a:prstGeom>
        </p:spPr>
        <p:txBody>
          <a:bodyPr vert="horz" lIns="91440" tIns="45720" rIns="91440" bIns="45720" rtlCol="0" anchor="t">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marL="342900" indent="-342900" algn="just">
              <a:lnSpc>
                <a:spcPct val="150000"/>
              </a:lnSpc>
              <a:buFont typeface="Arial" pitchFamily="34" charset="0"/>
              <a:buChar char="•"/>
            </a:pPr>
            <a:r>
              <a:rPr lang="en-US" sz="2000" dirty="0">
                <a:solidFill>
                  <a:schemeClr val="tx1"/>
                </a:solidFill>
                <a:latin typeface="+mn-lt"/>
              </a:rPr>
              <a:t>Provide rewarding, challenging work.</a:t>
            </a:r>
          </a:p>
          <a:p>
            <a:pPr marL="342900" indent="-342900" algn="just">
              <a:lnSpc>
                <a:spcPct val="150000"/>
              </a:lnSpc>
              <a:buFont typeface="Arial" pitchFamily="34" charset="0"/>
              <a:buChar char="•"/>
            </a:pPr>
            <a:r>
              <a:rPr lang="en-US" sz="2000" dirty="0">
                <a:solidFill>
                  <a:schemeClr val="tx1"/>
                </a:solidFill>
                <a:latin typeface="+mn-lt"/>
              </a:rPr>
              <a:t>Pay employees fairly.</a:t>
            </a:r>
          </a:p>
          <a:p>
            <a:pPr marL="342900" indent="-342900" algn="just">
              <a:lnSpc>
                <a:spcPct val="150000"/>
              </a:lnSpc>
              <a:buFont typeface="Arial" pitchFamily="34" charset="0"/>
              <a:buChar char="•"/>
            </a:pPr>
            <a:r>
              <a:rPr lang="en-US" sz="2000" dirty="0">
                <a:solidFill>
                  <a:schemeClr val="tx1"/>
                </a:solidFill>
                <a:latin typeface="+mn-lt"/>
              </a:rPr>
              <a:t>Provide training opportunities and mentoring relationships.</a:t>
            </a:r>
          </a:p>
          <a:p>
            <a:pPr marL="342900" indent="-342900" algn="just">
              <a:lnSpc>
                <a:spcPct val="150000"/>
              </a:lnSpc>
              <a:buFont typeface="Arial" pitchFamily="34" charset="0"/>
              <a:buChar char="•"/>
            </a:pPr>
            <a:r>
              <a:rPr lang="en-US" sz="2000" dirty="0">
                <a:solidFill>
                  <a:schemeClr val="tx1"/>
                </a:solidFill>
                <a:latin typeface="+mn-lt"/>
              </a:rPr>
              <a:t>Offer flexible work schedules.</a:t>
            </a:r>
          </a:p>
          <a:p>
            <a:pPr marL="342900" indent="-342900" algn="just">
              <a:lnSpc>
                <a:spcPct val="150000"/>
              </a:lnSpc>
              <a:buFont typeface="Arial" pitchFamily="34" charset="0"/>
              <a:buChar char="•"/>
            </a:pPr>
            <a:r>
              <a:rPr lang="en-US" sz="2000" dirty="0">
                <a:solidFill>
                  <a:schemeClr val="tx1"/>
                </a:solidFill>
                <a:latin typeface="+mn-lt"/>
              </a:rPr>
              <a:t>Provide simple (and inexpensive) rewards such as thank-you notes for extra effort or “good job” notes  for jobs well done.</a:t>
            </a:r>
          </a:p>
          <a:p>
            <a:pPr marL="342900" indent="-342900" algn="just">
              <a:lnSpc>
                <a:spcPct val="150000"/>
              </a:lnSpc>
              <a:buFont typeface="Arial" pitchFamily="34" charset="0"/>
              <a:buChar char="•"/>
            </a:pPr>
            <a:r>
              <a:rPr lang="en-US" sz="2000" dirty="0">
                <a:solidFill>
                  <a:schemeClr val="tx1"/>
                </a:solidFill>
                <a:latin typeface="+mn-lt"/>
              </a:rPr>
              <a:t>Conduct exit interviews when employees leave to determine areas that require improvement. </a:t>
            </a:r>
          </a:p>
        </p:txBody>
      </p:sp>
      <p:sp>
        <p:nvSpPr>
          <p:cNvPr id="2" name="Rectangle 1"/>
          <p:cNvSpPr/>
          <p:nvPr/>
        </p:nvSpPr>
        <p:spPr>
          <a:xfrm>
            <a:off x="7063408" y="1496480"/>
            <a:ext cx="4791579" cy="5116016"/>
          </a:xfrm>
          <a:prstGeom prst="rect">
            <a:avLst/>
          </a:prstGeom>
        </p:spPr>
        <p:txBody>
          <a:bodyPr wrap="square">
            <a:spAutoFit/>
          </a:bodyPr>
          <a:lstStyle/>
          <a:p>
            <a:pPr marL="342900" indent="-342900" algn="justLow" rtl="1">
              <a:lnSpc>
                <a:spcPct val="150000"/>
              </a:lnSpc>
              <a:buFont typeface="Arial" pitchFamily="34" charset="0"/>
              <a:buChar char="•"/>
            </a:pPr>
            <a:r>
              <a:rPr lang="ar-EG" sz="2200" dirty="0"/>
              <a:t>توفير عمل مجزي ومليء بالتحديات</a:t>
            </a:r>
            <a:r>
              <a:rPr lang="ar-EG" sz="2200" dirty="0" smtClean="0"/>
              <a:t>.</a:t>
            </a:r>
          </a:p>
          <a:p>
            <a:pPr marL="342900" indent="-342900" algn="justLow" rtl="1">
              <a:lnSpc>
                <a:spcPct val="150000"/>
              </a:lnSpc>
              <a:buFont typeface="Arial" pitchFamily="34" charset="0"/>
              <a:buChar char="•"/>
            </a:pPr>
            <a:r>
              <a:rPr lang="ar-EG" sz="2200" dirty="0"/>
              <a:t>ادفع للموظفين بشكل </a:t>
            </a:r>
            <a:r>
              <a:rPr lang="ar-EG" sz="2200" dirty="0" smtClean="0"/>
              <a:t>عادل.</a:t>
            </a:r>
          </a:p>
          <a:p>
            <a:pPr marL="342900" indent="-342900" algn="justLow" rtl="1">
              <a:lnSpc>
                <a:spcPct val="150000"/>
              </a:lnSpc>
              <a:buFont typeface="Arial" pitchFamily="34" charset="0"/>
              <a:buChar char="•"/>
            </a:pPr>
            <a:r>
              <a:rPr lang="ar-EG" sz="2200" dirty="0"/>
              <a:t>توفير فرص التدريب وعلاقات </a:t>
            </a:r>
            <a:r>
              <a:rPr lang="ar-EG" sz="2200" dirty="0" smtClean="0"/>
              <a:t>التوجيه.</a:t>
            </a:r>
          </a:p>
          <a:p>
            <a:pPr marL="342900" indent="-342900" algn="justLow" rtl="1">
              <a:lnSpc>
                <a:spcPct val="150000"/>
              </a:lnSpc>
              <a:buFont typeface="Arial" pitchFamily="34" charset="0"/>
              <a:buChar char="•"/>
            </a:pPr>
            <a:r>
              <a:rPr lang="ar-EG" sz="2200" dirty="0"/>
              <a:t>توفير جداول عمل مرنة</a:t>
            </a:r>
            <a:r>
              <a:rPr lang="ar-EG" sz="2200" dirty="0" smtClean="0"/>
              <a:t>.</a:t>
            </a:r>
            <a:endParaRPr lang="en-US" sz="2200" dirty="0" smtClean="0"/>
          </a:p>
          <a:p>
            <a:pPr marL="342900" indent="-342900" algn="justLow" rtl="1">
              <a:lnSpc>
                <a:spcPct val="150000"/>
              </a:lnSpc>
              <a:buFont typeface="Arial" pitchFamily="34" charset="0"/>
              <a:buChar char="•"/>
            </a:pPr>
            <a:r>
              <a:rPr lang="ar-EG" sz="2200" dirty="0"/>
              <a:t>تقديم مكافآت بسيطة (وغير مكلفة) مثل ملاحظات الشكر على الجهد الإضافي أو ملاحظات "عمل جيد" للأعمال المنجزة بشكل جيد</a:t>
            </a:r>
            <a:r>
              <a:rPr lang="ar-EG" sz="2200" dirty="0" smtClean="0"/>
              <a:t>.</a:t>
            </a:r>
            <a:endParaRPr lang="en-US" sz="2200" dirty="0" smtClean="0"/>
          </a:p>
          <a:p>
            <a:pPr marL="342900" indent="-342900" algn="justLow" rtl="1">
              <a:lnSpc>
                <a:spcPct val="150000"/>
              </a:lnSpc>
              <a:buFont typeface="Arial" pitchFamily="34" charset="0"/>
              <a:buChar char="•"/>
            </a:pPr>
            <a:r>
              <a:rPr lang="ar-EG" sz="2200" dirty="0"/>
              <a:t>إجراء مقابلات الخروج عندما يغادر الموظفون العمل لتحديد المجالات التي تحتاج إلى تحسين.</a:t>
            </a:r>
            <a:endParaRPr lang="en-US" sz="2200" dirty="0" smtClean="0"/>
          </a:p>
        </p:txBody>
      </p:sp>
    </p:spTree>
    <p:extLst>
      <p:ext uri="{BB962C8B-B14F-4D97-AF65-F5344CB8AC3E}">
        <p14:creationId xmlns:p14="http://schemas.microsoft.com/office/powerpoint/2010/main" val="1026952668"/>
      </p:ext>
    </p:extLst>
  </p:cSld>
  <p:clrMapOvr>
    <a:masterClrMapping/>
  </p:clrMapOvr>
  <p:transition spd="slow">
    <p:comb/>
  </p:transition>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Rectangle: Rounded Corners 24"/>
          <p:cNvSpPr/>
          <p:nvPr/>
        </p:nvSpPr>
        <p:spPr>
          <a:xfrm>
            <a:off x="219926" y="1430182"/>
            <a:ext cx="11805009" cy="528669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TextBox 14"/>
          <p:cNvSpPr txBox="1"/>
          <p:nvPr/>
        </p:nvSpPr>
        <p:spPr>
          <a:xfrm>
            <a:off x="1522426" y="238010"/>
            <a:ext cx="7449296" cy="954107"/>
          </a:xfrm>
          <a:prstGeom prst="rect">
            <a:avLst/>
          </a:prstGeom>
          <a:noFill/>
        </p:spPr>
        <p:txBody>
          <a:bodyPr wrap="square" rtlCol="0">
            <a:spAutoFit/>
          </a:bodyPr>
          <a:lstStyle/>
          <a:p>
            <a:r>
              <a:rPr lang="en-US" sz="2800" b="1" dirty="0">
                <a:solidFill>
                  <a:srgbClr val="00B0F0"/>
                </a:solidFill>
                <a:latin typeface="Alexandria" charset="0"/>
                <a:cs typeface="Alexandria" charset="0"/>
              </a:rPr>
              <a:t>How to Hire </a:t>
            </a:r>
            <a:r>
              <a:rPr lang="en-US" sz="2800" b="1" dirty="0" smtClean="0">
                <a:solidFill>
                  <a:srgbClr val="00B0F0"/>
                </a:solidFill>
                <a:latin typeface="Alexandria" charset="0"/>
                <a:cs typeface="Alexandria" charset="0"/>
              </a:rPr>
              <a:t>Winners</a:t>
            </a:r>
          </a:p>
          <a:p>
            <a:r>
              <a:rPr lang="ar-EG" sz="2800" b="1" dirty="0">
                <a:solidFill>
                  <a:srgbClr val="00B0F0"/>
                </a:solidFill>
                <a:latin typeface="Alexandria" charset="0"/>
                <a:cs typeface="Alexandria" charset="0"/>
              </a:rPr>
              <a:t>كيفية توظيف الفائزين</a:t>
            </a:r>
          </a:p>
        </p:txBody>
      </p:sp>
      <p:sp>
        <p:nvSpPr>
          <p:cNvPr id="16" name="Rectangle 15"/>
          <p:cNvSpPr/>
          <p:nvPr/>
        </p:nvSpPr>
        <p:spPr>
          <a:xfrm>
            <a:off x="56939" y="108083"/>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0" name="TextBox 19"/>
          <p:cNvSpPr txBox="1"/>
          <p:nvPr/>
        </p:nvSpPr>
        <p:spPr>
          <a:xfrm>
            <a:off x="226215" y="148661"/>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21" name="TextBox 20"/>
          <p:cNvSpPr txBox="1"/>
          <p:nvPr/>
        </p:nvSpPr>
        <p:spPr>
          <a:xfrm>
            <a:off x="328810" y="404476"/>
            <a:ext cx="966228" cy="768350"/>
          </a:xfrm>
          <a:prstGeom prst="rect">
            <a:avLst/>
          </a:prstGeom>
          <a:noFill/>
        </p:spPr>
        <p:txBody>
          <a:bodyPr wrap="square" rtlCol="0">
            <a:spAutoFit/>
          </a:bodyPr>
          <a:lstStyle/>
          <a:p>
            <a:pPr algn="ctr"/>
            <a:r>
              <a:rPr lang="en-US" sz="4400" b="1" dirty="0" smtClean="0">
                <a:solidFill>
                  <a:schemeClr val="bg1"/>
                </a:solidFill>
                <a:latin typeface="Alexandria" charset="0"/>
                <a:cs typeface="Alexandria" charset="0"/>
              </a:rPr>
              <a:t>09</a:t>
            </a:r>
            <a:endParaRPr lang="en-US" sz="4400" b="1" dirty="0">
              <a:solidFill>
                <a:schemeClr val="bg1"/>
              </a:solidFill>
              <a:latin typeface="Alexandria" charset="0"/>
              <a:cs typeface="Alexandria" charset="0"/>
            </a:endParaRPr>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graphicFrame>
        <p:nvGraphicFramePr>
          <p:cNvPr id="10" name="Content Placeholder 2">
            <a:extLst>
              <a:ext uri="{FF2B5EF4-FFF2-40B4-BE49-F238E27FC236}">
                <a16:creationId xmlns="" xmlns:a16="http://schemas.microsoft.com/office/drawing/2014/main" id="{B8F9BBD9-349D-86FF-FA87-B3E6AA05CF05}"/>
              </a:ext>
            </a:extLst>
          </p:cNvPr>
          <p:cNvGraphicFramePr>
            <a:graphicFrameLocks/>
          </p:cNvGraphicFramePr>
          <p:nvPr>
            <p:extLst>
              <p:ext uri="{D42A27DB-BD31-4B8C-83A1-F6EECF244321}">
                <p14:modId xmlns:p14="http://schemas.microsoft.com/office/powerpoint/2010/main" val="839349035"/>
              </p:ext>
            </p:extLst>
          </p:nvPr>
        </p:nvGraphicFramePr>
        <p:xfrm>
          <a:off x="658515" y="1688510"/>
          <a:ext cx="10927829" cy="4192805"/>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2" name="Rectangle 1"/>
          <p:cNvSpPr/>
          <p:nvPr/>
        </p:nvSpPr>
        <p:spPr>
          <a:xfrm>
            <a:off x="929039" y="4489318"/>
            <a:ext cx="1984370" cy="646331"/>
          </a:xfrm>
          <a:prstGeom prst="rect">
            <a:avLst/>
          </a:prstGeom>
        </p:spPr>
        <p:txBody>
          <a:bodyPr wrap="square">
            <a:spAutoFit/>
          </a:bodyPr>
          <a:lstStyle/>
          <a:p>
            <a:pPr algn="ctr" rtl="1"/>
            <a:r>
              <a:rPr lang="ar-EG" b="1" dirty="0"/>
              <a:t>الالتزام بتوظيف أفضل المواهب.</a:t>
            </a:r>
          </a:p>
        </p:txBody>
      </p:sp>
      <p:sp>
        <p:nvSpPr>
          <p:cNvPr id="3" name="Rectangle 2"/>
          <p:cNvSpPr/>
          <p:nvPr/>
        </p:nvSpPr>
        <p:spPr>
          <a:xfrm>
            <a:off x="3180523" y="4783530"/>
            <a:ext cx="1720264" cy="923330"/>
          </a:xfrm>
          <a:prstGeom prst="rect">
            <a:avLst/>
          </a:prstGeom>
        </p:spPr>
        <p:txBody>
          <a:bodyPr wrap="square">
            <a:spAutoFit/>
          </a:bodyPr>
          <a:lstStyle/>
          <a:p>
            <a:pPr algn="ctr"/>
            <a:r>
              <a:rPr lang="ar-EG" b="1" dirty="0"/>
              <a:t>رفع مستوى التوظيف إلى مستوى استراتيجي.</a:t>
            </a:r>
          </a:p>
        </p:txBody>
      </p:sp>
      <p:sp>
        <p:nvSpPr>
          <p:cNvPr id="4" name="Rectangle 3"/>
          <p:cNvSpPr/>
          <p:nvPr/>
        </p:nvSpPr>
        <p:spPr>
          <a:xfrm>
            <a:off x="5300870" y="4743775"/>
            <a:ext cx="1716289" cy="923330"/>
          </a:xfrm>
          <a:prstGeom prst="rect">
            <a:avLst/>
          </a:prstGeom>
        </p:spPr>
        <p:txBody>
          <a:bodyPr wrap="square">
            <a:spAutoFit/>
          </a:bodyPr>
          <a:lstStyle/>
          <a:p>
            <a:pPr algn="ctr"/>
            <a:r>
              <a:rPr lang="ar-EG" b="1" dirty="0"/>
              <a:t>إنشاء الوصف الوظيفي ومواصفات شاغل الوظيفة.</a:t>
            </a:r>
          </a:p>
        </p:txBody>
      </p:sp>
      <p:sp>
        <p:nvSpPr>
          <p:cNvPr id="5" name="Rectangle 4"/>
          <p:cNvSpPr/>
          <p:nvPr/>
        </p:nvSpPr>
        <p:spPr>
          <a:xfrm>
            <a:off x="7553739" y="4508549"/>
            <a:ext cx="1444487" cy="646331"/>
          </a:xfrm>
          <a:prstGeom prst="rect">
            <a:avLst/>
          </a:prstGeom>
        </p:spPr>
        <p:txBody>
          <a:bodyPr wrap="square">
            <a:spAutoFit/>
          </a:bodyPr>
          <a:lstStyle/>
          <a:p>
            <a:pPr algn="ctr"/>
            <a:r>
              <a:rPr lang="ar-EG" b="1" dirty="0"/>
              <a:t>التخطيط لإجراء مقابلة فعّالة.</a:t>
            </a:r>
          </a:p>
        </p:txBody>
      </p:sp>
      <p:sp>
        <p:nvSpPr>
          <p:cNvPr id="6" name="Rectangle 5"/>
          <p:cNvSpPr/>
          <p:nvPr/>
        </p:nvSpPr>
        <p:spPr>
          <a:xfrm>
            <a:off x="9793602" y="4574809"/>
            <a:ext cx="1220206" cy="369332"/>
          </a:xfrm>
          <a:prstGeom prst="rect">
            <a:avLst/>
          </a:prstGeom>
        </p:spPr>
        <p:txBody>
          <a:bodyPr wrap="none">
            <a:spAutoFit/>
          </a:bodyPr>
          <a:lstStyle/>
          <a:p>
            <a:r>
              <a:rPr lang="ar-EG" b="1" dirty="0"/>
              <a:t>إجراء المقابلة</a:t>
            </a:r>
          </a:p>
        </p:txBody>
      </p:sp>
    </p:spTree>
    <p:extLst>
      <p:ext uri="{BB962C8B-B14F-4D97-AF65-F5344CB8AC3E}">
        <p14:creationId xmlns:p14="http://schemas.microsoft.com/office/powerpoint/2010/main" val="4140947032"/>
      </p:ext>
    </p:extLst>
  </p:cSld>
  <p:clrMapOvr>
    <a:masterClrMapping/>
  </p:clrMapOvr>
  <p:transition spd="slow">
    <p:comb/>
  </p:transition>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Rectangle: Rounded Corners 24"/>
          <p:cNvSpPr/>
          <p:nvPr/>
        </p:nvSpPr>
        <p:spPr>
          <a:xfrm>
            <a:off x="219926" y="1430182"/>
            <a:ext cx="11805009" cy="528669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TextBox 14"/>
          <p:cNvSpPr txBox="1"/>
          <p:nvPr/>
        </p:nvSpPr>
        <p:spPr>
          <a:xfrm>
            <a:off x="1522426" y="238010"/>
            <a:ext cx="7449296" cy="954107"/>
          </a:xfrm>
          <a:prstGeom prst="rect">
            <a:avLst/>
          </a:prstGeom>
          <a:noFill/>
        </p:spPr>
        <p:txBody>
          <a:bodyPr wrap="square" rtlCol="0">
            <a:spAutoFit/>
          </a:bodyPr>
          <a:lstStyle/>
          <a:p>
            <a:r>
              <a:rPr lang="en-US" sz="2800" b="1" dirty="0">
                <a:solidFill>
                  <a:srgbClr val="00B0F0"/>
                </a:solidFill>
                <a:latin typeface="Alexandria" charset="0"/>
                <a:cs typeface="Alexandria" charset="0"/>
              </a:rPr>
              <a:t>How to Hire </a:t>
            </a:r>
            <a:r>
              <a:rPr lang="en-US" sz="2800" b="1" dirty="0" smtClean="0">
                <a:solidFill>
                  <a:srgbClr val="00B0F0"/>
                </a:solidFill>
                <a:latin typeface="Alexandria" charset="0"/>
                <a:cs typeface="Alexandria" charset="0"/>
              </a:rPr>
              <a:t>Winners</a:t>
            </a:r>
          </a:p>
          <a:p>
            <a:r>
              <a:rPr lang="ar-EG" sz="2800" b="1" dirty="0">
                <a:solidFill>
                  <a:srgbClr val="00B0F0"/>
                </a:solidFill>
                <a:latin typeface="Alexandria" charset="0"/>
                <a:cs typeface="Alexandria" charset="0"/>
              </a:rPr>
              <a:t>كيفية توظيف الفائزين</a:t>
            </a:r>
          </a:p>
        </p:txBody>
      </p:sp>
      <p:sp>
        <p:nvSpPr>
          <p:cNvPr id="16" name="Rectangle 15"/>
          <p:cNvSpPr/>
          <p:nvPr/>
        </p:nvSpPr>
        <p:spPr>
          <a:xfrm>
            <a:off x="56939" y="108083"/>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0" name="TextBox 19"/>
          <p:cNvSpPr txBox="1"/>
          <p:nvPr/>
        </p:nvSpPr>
        <p:spPr>
          <a:xfrm>
            <a:off x="226215" y="148661"/>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21" name="TextBox 20"/>
          <p:cNvSpPr txBox="1"/>
          <p:nvPr/>
        </p:nvSpPr>
        <p:spPr>
          <a:xfrm>
            <a:off x="328810" y="404476"/>
            <a:ext cx="966228" cy="768350"/>
          </a:xfrm>
          <a:prstGeom prst="rect">
            <a:avLst/>
          </a:prstGeom>
          <a:noFill/>
        </p:spPr>
        <p:txBody>
          <a:bodyPr wrap="square" rtlCol="0">
            <a:spAutoFit/>
          </a:bodyPr>
          <a:lstStyle/>
          <a:p>
            <a:pPr algn="ctr"/>
            <a:r>
              <a:rPr lang="en-US" sz="4400" b="1" dirty="0" smtClean="0">
                <a:solidFill>
                  <a:schemeClr val="bg1"/>
                </a:solidFill>
                <a:latin typeface="Alexandria" charset="0"/>
                <a:cs typeface="Alexandria" charset="0"/>
              </a:rPr>
              <a:t>09</a:t>
            </a:r>
            <a:endParaRPr lang="en-US" sz="4400" b="1" dirty="0">
              <a:solidFill>
                <a:schemeClr val="bg1"/>
              </a:solidFill>
              <a:latin typeface="Alexandria" charset="0"/>
              <a:cs typeface="Alexandria" charset="0"/>
            </a:endParaRPr>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7" name="Rectangle 3">
            <a:extLst>
              <a:ext uri="{FF2B5EF4-FFF2-40B4-BE49-F238E27FC236}">
                <a16:creationId xmlns:a16="http://schemas.microsoft.com/office/drawing/2014/main" xmlns="" id="{859773F7-759D-3792-1A5C-44A58779A2CD}"/>
              </a:ext>
            </a:extLst>
          </p:cNvPr>
          <p:cNvSpPr txBox="1">
            <a:spLocks noChangeArrowheads="1"/>
          </p:cNvSpPr>
          <p:nvPr/>
        </p:nvSpPr>
        <p:spPr>
          <a:xfrm>
            <a:off x="390929" y="1596786"/>
            <a:ext cx="5943609" cy="5036027"/>
          </a:xfrm>
          <a:prstGeom prst="rect">
            <a:avLst/>
          </a:prstGeom>
        </p:spPr>
        <p:txBody>
          <a:bodyPr vert="horz" lIns="91440" tIns="45720" rIns="91440" bIns="45720" rtlCol="0" anchor="t">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marL="342900" indent="-342900" algn="just">
              <a:spcBef>
                <a:spcPts val="1200"/>
              </a:spcBef>
              <a:buFont typeface="+mj-lt"/>
              <a:buAutoNum type="arabicPeriod"/>
            </a:pPr>
            <a:r>
              <a:rPr lang="en-US" sz="1800" b="1" dirty="0">
                <a:solidFill>
                  <a:srgbClr val="A84C7A"/>
                </a:solidFill>
                <a:latin typeface="+mn-lt"/>
              </a:rPr>
              <a:t>COMMIT TO HIRING THE BEST </a:t>
            </a:r>
            <a:r>
              <a:rPr lang="en-US" sz="1800" b="1" dirty="0" smtClean="0">
                <a:solidFill>
                  <a:srgbClr val="A84C7A"/>
                </a:solidFill>
                <a:latin typeface="+mn-lt"/>
              </a:rPr>
              <a:t>TALENT: </a:t>
            </a:r>
            <a:r>
              <a:rPr lang="en-US" sz="1800" dirty="0" smtClean="0">
                <a:solidFill>
                  <a:srgbClr val="211E1E"/>
                </a:solidFill>
                <a:latin typeface="+mn-lt"/>
              </a:rPr>
              <a:t>Smart </a:t>
            </a:r>
            <a:r>
              <a:rPr lang="en-US" sz="1800" dirty="0">
                <a:solidFill>
                  <a:srgbClr val="211E1E"/>
                </a:solidFill>
                <a:latin typeface="+mn-lt"/>
              </a:rPr>
              <a:t>entrepreneurs are not threatened by hiring people who may be smarter and more talented than they are. What skill sets do CEOs say are essential to employees’ success? According to the IBM study of global CEOs, the most important skills are the ability to collaborate with others (75 %), the ability to communicate effectively (67 %), creativity (61 %), flexibility (61 %), and analytical and quantitative skills (50 %). </a:t>
            </a:r>
            <a:endParaRPr lang="en-US" sz="1800" dirty="0" smtClean="0">
              <a:latin typeface="+mn-lt"/>
            </a:endParaRPr>
          </a:p>
          <a:p>
            <a:pPr marL="342900" indent="-342900" algn="just">
              <a:spcBef>
                <a:spcPts val="1200"/>
              </a:spcBef>
              <a:buFont typeface="+mj-lt"/>
              <a:buAutoNum type="arabicPeriod"/>
            </a:pPr>
            <a:r>
              <a:rPr lang="en-US" sz="1800" b="1" dirty="0" smtClean="0">
                <a:solidFill>
                  <a:srgbClr val="A84C7A"/>
                </a:solidFill>
                <a:latin typeface="+mn-lt"/>
              </a:rPr>
              <a:t>ELEVATE RECRUITING TO A STRATEGIC POSITION IN THE COMPANY </a:t>
            </a:r>
            <a:r>
              <a:rPr lang="en-US" sz="1800" dirty="0" smtClean="0">
                <a:solidFill>
                  <a:srgbClr val="211E1E"/>
                </a:solidFill>
                <a:latin typeface="+mn-lt"/>
              </a:rPr>
              <a:t>The recruiting process is the starting point for building quality into a company. Assembling a quality workforce begins with a sound recruiting effort. By investing time and money in the crucial planning phase of the staffing process, entrepreneurs can generate spectacular savings down the road by hiring the best talent. </a:t>
            </a:r>
            <a:endParaRPr lang="en-US" sz="2800" dirty="0">
              <a:latin typeface="+mn-lt"/>
            </a:endParaRPr>
          </a:p>
        </p:txBody>
      </p:sp>
      <p:sp>
        <p:nvSpPr>
          <p:cNvPr id="2" name="Rectangle 1"/>
          <p:cNvSpPr/>
          <p:nvPr/>
        </p:nvSpPr>
        <p:spPr>
          <a:xfrm>
            <a:off x="6533322" y="1589244"/>
            <a:ext cx="5321665" cy="5170646"/>
          </a:xfrm>
          <a:prstGeom prst="rect">
            <a:avLst/>
          </a:prstGeom>
        </p:spPr>
        <p:txBody>
          <a:bodyPr wrap="square">
            <a:spAutoFit/>
          </a:bodyPr>
          <a:lstStyle/>
          <a:p>
            <a:pPr marL="342900" indent="-342900" algn="justLow" rtl="1">
              <a:spcBef>
                <a:spcPts val="1200"/>
              </a:spcBef>
              <a:buFont typeface="Arial" pitchFamily="34" charset="0"/>
              <a:buChar char="•"/>
            </a:pPr>
            <a:r>
              <a:rPr lang="ar-EG" sz="2000" b="1" dirty="0">
                <a:solidFill>
                  <a:srgbClr val="7030A0"/>
                </a:solidFill>
              </a:rPr>
              <a:t>الالتزام بتوظيف أفضل المواهب</a:t>
            </a:r>
            <a:r>
              <a:rPr lang="ar-EG" sz="2000" dirty="0"/>
              <a:t>: لا يشعر رواد الأعمال الأذكياء بالتهديد من توظيف أشخاص قد يكونون أكثر ذكاءً وموهبة منهم. ما هي مجموعات المهارات التي يقول الرؤساء التنفيذيون إنها ضرورية لنجاح الموظفين؟ وفقًا لدراسة أجرتها شركة </a:t>
            </a:r>
            <a:r>
              <a:rPr lang="en-US" sz="2000" dirty="0"/>
              <a:t>IBM </a:t>
            </a:r>
            <a:r>
              <a:rPr lang="ar-EG" sz="2000" dirty="0"/>
              <a:t>للرؤساء التنفيذيين العالميين، فإن المهارات الأكثر أهمية هي القدرة على التعاون مع الآخرين (75٪)، والقدرة على التواصل بشكل فعال (67٪)، والإبداع (61٪)، والمرونة (61٪)، والمهارات التحليلية والكمية (50</a:t>
            </a:r>
            <a:r>
              <a:rPr lang="ar-EG" sz="2000" dirty="0" smtClean="0"/>
              <a:t>٪).</a:t>
            </a:r>
          </a:p>
          <a:p>
            <a:pPr marL="342900" indent="-342900" algn="justLow" rtl="1">
              <a:spcBef>
                <a:spcPts val="1200"/>
              </a:spcBef>
              <a:buFont typeface="Arial" pitchFamily="34" charset="0"/>
              <a:buChar char="•"/>
            </a:pPr>
            <a:r>
              <a:rPr lang="ar-EG" sz="2000" b="1" dirty="0">
                <a:solidFill>
                  <a:srgbClr val="7030A0"/>
                </a:solidFill>
              </a:rPr>
              <a:t>رفع مستوى التوظيف إلى مستوى </a:t>
            </a:r>
            <a:r>
              <a:rPr lang="ar-EG" sz="2000" b="1" dirty="0" smtClean="0">
                <a:solidFill>
                  <a:srgbClr val="7030A0"/>
                </a:solidFill>
              </a:rPr>
              <a:t>استراتيجي في </a:t>
            </a:r>
            <a:r>
              <a:rPr lang="ar-EG" sz="2000" b="1" dirty="0">
                <a:solidFill>
                  <a:srgbClr val="7030A0"/>
                </a:solidFill>
              </a:rPr>
              <a:t>الشركة </a:t>
            </a:r>
            <a:r>
              <a:rPr lang="ar-EG" sz="2000" dirty="0"/>
              <a:t>إن عملية التوظيف هي نقطة البداية لبناء الجودة في الشركة. ويبدأ تجميع قوة عاملة عالية الجودة بجهود توظيف سليمة. ومن خلال استثمار الوقت والمال في مرحلة التخطيط الحاسمة لعملية التوظيف، يمكن لرجال الأعمال تحقيق وفورات مذهلة في المستقبل من خلال توظيف أفضل المواهب.</a:t>
            </a:r>
          </a:p>
        </p:txBody>
      </p:sp>
    </p:spTree>
    <p:extLst>
      <p:ext uri="{BB962C8B-B14F-4D97-AF65-F5344CB8AC3E}">
        <p14:creationId xmlns:p14="http://schemas.microsoft.com/office/powerpoint/2010/main" val="1442092418"/>
      </p:ext>
    </p:extLst>
  </p:cSld>
  <p:clrMapOvr>
    <a:masterClrMapping/>
  </p:clrMapOvr>
  <p:transition spd="slow">
    <p:comb/>
  </p:transition>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Rectangle: Rounded Corners 24"/>
          <p:cNvSpPr/>
          <p:nvPr/>
        </p:nvSpPr>
        <p:spPr>
          <a:xfrm>
            <a:off x="219926" y="1430182"/>
            <a:ext cx="11805009" cy="528669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TextBox 14"/>
          <p:cNvSpPr txBox="1"/>
          <p:nvPr/>
        </p:nvSpPr>
        <p:spPr>
          <a:xfrm>
            <a:off x="1522426" y="238010"/>
            <a:ext cx="7449296" cy="954107"/>
          </a:xfrm>
          <a:prstGeom prst="rect">
            <a:avLst/>
          </a:prstGeom>
          <a:noFill/>
        </p:spPr>
        <p:txBody>
          <a:bodyPr wrap="square" rtlCol="0">
            <a:spAutoFit/>
          </a:bodyPr>
          <a:lstStyle/>
          <a:p>
            <a:r>
              <a:rPr lang="en-US" sz="2800" b="1" dirty="0">
                <a:solidFill>
                  <a:srgbClr val="00B0F0"/>
                </a:solidFill>
                <a:latin typeface="Alexandria" charset="0"/>
                <a:cs typeface="Alexandria" charset="0"/>
              </a:rPr>
              <a:t>Strategic </a:t>
            </a:r>
            <a:r>
              <a:rPr lang="en-US" sz="2800" b="1" dirty="0" smtClean="0">
                <a:solidFill>
                  <a:srgbClr val="00B0F0"/>
                </a:solidFill>
                <a:latin typeface="Alexandria" charset="0"/>
                <a:cs typeface="Alexandria" charset="0"/>
              </a:rPr>
              <a:t>recruiting</a:t>
            </a:r>
          </a:p>
          <a:p>
            <a:r>
              <a:rPr lang="ar-EG" sz="2800" b="1" dirty="0">
                <a:solidFill>
                  <a:srgbClr val="00B0F0"/>
                </a:solidFill>
                <a:latin typeface="Alexandria" charset="0"/>
                <a:cs typeface="Alexandria" charset="0"/>
              </a:rPr>
              <a:t>التوظيف الاستراتيجي</a:t>
            </a:r>
          </a:p>
        </p:txBody>
      </p:sp>
      <p:sp>
        <p:nvSpPr>
          <p:cNvPr id="16" name="Rectangle 15"/>
          <p:cNvSpPr/>
          <p:nvPr/>
        </p:nvSpPr>
        <p:spPr>
          <a:xfrm>
            <a:off x="56939" y="108083"/>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0" name="TextBox 19"/>
          <p:cNvSpPr txBox="1"/>
          <p:nvPr/>
        </p:nvSpPr>
        <p:spPr>
          <a:xfrm>
            <a:off x="226215" y="148661"/>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21" name="TextBox 20"/>
          <p:cNvSpPr txBox="1"/>
          <p:nvPr/>
        </p:nvSpPr>
        <p:spPr>
          <a:xfrm>
            <a:off x="328810" y="404476"/>
            <a:ext cx="966228" cy="768350"/>
          </a:xfrm>
          <a:prstGeom prst="rect">
            <a:avLst/>
          </a:prstGeom>
          <a:noFill/>
        </p:spPr>
        <p:txBody>
          <a:bodyPr wrap="square" rtlCol="0">
            <a:spAutoFit/>
          </a:bodyPr>
          <a:lstStyle/>
          <a:p>
            <a:pPr algn="ctr"/>
            <a:r>
              <a:rPr lang="en-US" sz="4400" b="1" dirty="0" smtClean="0">
                <a:solidFill>
                  <a:schemeClr val="bg1"/>
                </a:solidFill>
                <a:latin typeface="Alexandria" charset="0"/>
                <a:cs typeface="Alexandria" charset="0"/>
              </a:rPr>
              <a:t>09</a:t>
            </a:r>
            <a:endParaRPr lang="en-US" sz="4400" b="1" dirty="0">
              <a:solidFill>
                <a:schemeClr val="bg1"/>
              </a:solidFill>
              <a:latin typeface="Alexandria" charset="0"/>
              <a:cs typeface="Alexandria" charset="0"/>
            </a:endParaRPr>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7" name="Rectangle 3">
            <a:extLst>
              <a:ext uri="{FF2B5EF4-FFF2-40B4-BE49-F238E27FC236}">
                <a16:creationId xmlns:a16="http://schemas.microsoft.com/office/drawing/2014/main" xmlns="" id="{859773F7-759D-3792-1A5C-44A58779A2CD}"/>
              </a:ext>
            </a:extLst>
          </p:cNvPr>
          <p:cNvSpPr txBox="1">
            <a:spLocks noChangeArrowheads="1"/>
          </p:cNvSpPr>
          <p:nvPr/>
        </p:nvSpPr>
        <p:spPr>
          <a:xfrm>
            <a:off x="390931" y="1596786"/>
            <a:ext cx="4671400" cy="5036027"/>
          </a:xfrm>
          <a:prstGeom prst="rect">
            <a:avLst/>
          </a:prstGeom>
        </p:spPr>
        <p:txBody>
          <a:bodyPr vert="horz" lIns="91440" tIns="45720" rIns="91440" bIns="45720" rtlCol="0" anchor="t">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marL="342900" indent="-342900" algn="just">
              <a:buFont typeface="Arial" pitchFamily="34" charset="0"/>
              <a:buChar char="•"/>
            </a:pPr>
            <a:r>
              <a:rPr lang="en-US" sz="2000" dirty="0">
                <a:solidFill>
                  <a:schemeClr val="tx1"/>
                </a:solidFill>
                <a:latin typeface="+mn-lt"/>
              </a:rPr>
              <a:t>Look inside the company first. </a:t>
            </a:r>
          </a:p>
          <a:p>
            <a:pPr marL="342900" indent="-342900" algn="just">
              <a:buFont typeface="Arial" pitchFamily="34" charset="0"/>
              <a:buChar char="•"/>
            </a:pPr>
            <a:r>
              <a:rPr lang="en-US" sz="2000" dirty="0">
                <a:solidFill>
                  <a:schemeClr val="tx1"/>
                </a:solidFill>
                <a:latin typeface="+mn-lt"/>
              </a:rPr>
              <a:t>Look for employees with whom your customers can identify.</a:t>
            </a:r>
          </a:p>
          <a:p>
            <a:pPr marL="342900" indent="-342900" algn="just">
              <a:buFont typeface="Arial" pitchFamily="34" charset="0"/>
              <a:buChar char="•"/>
            </a:pPr>
            <a:r>
              <a:rPr lang="en-US" sz="2000" dirty="0">
                <a:solidFill>
                  <a:schemeClr val="tx1"/>
                </a:solidFill>
                <a:latin typeface="+mn-lt"/>
              </a:rPr>
              <a:t>Make employment advertisements stand out.</a:t>
            </a:r>
          </a:p>
          <a:p>
            <a:pPr marL="342900" indent="-342900" algn="just">
              <a:buFont typeface="Arial" pitchFamily="34" charset="0"/>
              <a:buChar char="•"/>
            </a:pPr>
            <a:r>
              <a:rPr lang="en-US" sz="2000" dirty="0">
                <a:solidFill>
                  <a:schemeClr val="tx1"/>
                </a:solidFill>
                <a:latin typeface="+mn-lt"/>
              </a:rPr>
              <a:t>Use multiple channels to recruit talent.</a:t>
            </a:r>
          </a:p>
          <a:p>
            <a:pPr marL="342900" indent="-342900" algn="just">
              <a:buFont typeface="Arial" pitchFamily="34" charset="0"/>
              <a:buChar char="•"/>
            </a:pPr>
            <a:r>
              <a:rPr lang="en-US" sz="2000" dirty="0">
                <a:solidFill>
                  <a:schemeClr val="tx1"/>
                </a:solidFill>
                <a:latin typeface="+mn-lt"/>
              </a:rPr>
              <a:t>Encourage employee referrals.</a:t>
            </a:r>
          </a:p>
          <a:p>
            <a:pPr marL="342900" indent="-342900" algn="just">
              <a:buFont typeface="Arial" pitchFamily="34" charset="0"/>
              <a:buChar char="•"/>
            </a:pPr>
            <a:r>
              <a:rPr lang="en-US" sz="2000" dirty="0">
                <a:solidFill>
                  <a:schemeClr val="tx1"/>
                </a:solidFill>
                <a:latin typeface="+mn-lt"/>
              </a:rPr>
              <a:t>Recruit on campus.</a:t>
            </a:r>
          </a:p>
          <a:p>
            <a:pPr marL="342900" indent="-342900" algn="just">
              <a:buFont typeface="Arial" pitchFamily="34" charset="0"/>
              <a:buChar char="•"/>
            </a:pPr>
            <a:r>
              <a:rPr lang="en-US" sz="2000" dirty="0">
                <a:solidFill>
                  <a:schemeClr val="tx1"/>
                </a:solidFill>
                <a:latin typeface="+mn-lt"/>
              </a:rPr>
              <a:t>Forge relationships with schools and other sources of workers.</a:t>
            </a:r>
          </a:p>
          <a:p>
            <a:pPr marL="342900" indent="-342900" algn="just">
              <a:buFont typeface="Arial" pitchFamily="34" charset="0"/>
              <a:buChar char="•"/>
            </a:pPr>
            <a:r>
              <a:rPr lang="en-US" sz="2000" dirty="0">
                <a:solidFill>
                  <a:schemeClr val="tx1"/>
                </a:solidFill>
                <a:latin typeface="+mn-lt"/>
              </a:rPr>
              <a:t>Recruit “retired” workers.</a:t>
            </a:r>
          </a:p>
          <a:p>
            <a:pPr marL="342900" indent="-342900" algn="just">
              <a:buFont typeface="Arial" pitchFamily="34" charset="0"/>
              <a:buChar char="•"/>
            </a:pPr>
            <a:r>
              <a:rPr lang="en-US" sz="2000" dirty="0">
                <a:solidFill>
                  <a:schemeClr val="tx1"/>
                </a:solidFill>
                <a:latin typeface="+mn-lt"/>
              </a:rPr>
              <a:t>Consider using offbeat recruiting techniques.</a:t>
            </a:r>
          </a:p>
          <a:p>
            <a:pPr marL="342900" indent="-342900" algn="just">
              <a:buFont typeface="Arial" pitchFamily="34" charset="0"/>
              <a:buChar char="•"/>
            </a:pPr>
            <a:r>
              <a:rPr lang="en-US" sz="2000" dirty="0">
                <a:solidFill>
                  <a:schemeClr val="tx1"/>
                </a:solidFill>
                <a:latin typeface="+mn-lt"/>
              </a:rPr>
              <a:t>Offer what workers want</a:t>
            </a:r>
            <a:r>
              <a:rPr lang="en-US" sz="2000" dirty="0" smtClean="0">
                <a:solidFill>
                  <a:schemeClr val="tx1"/>
                </a:solidFill>
                <a:latin typeface="+mn-lt"/>
              </a:rPr>
              <a:t>.</a:t>
            </a:r>
            <a:endParaRPr lang="en-US" sz="2000" dirty="0">
              <a:solidFill>
                <a:schemeClr val="tx1"/>
              </a:solidFill>
              <a:latin typeface="+mn-lt"/>
            </a:endParaRPr>
          </a:p>
        </p:txBody>
      </p:sp>
      <p:sp>
        <p:nvSpPr>
          <p:cNvPr id="2" name="Rectangle 1"/>
          <p:cNvSpPr/>
          <p:nvPr/>
        </p:nvSpPr>
        <p:spPr>
          <a:xfrm>
            <a:off x="7924799" y="1496480"/>
            <a:ext cx="3930187" cy="5186035"/>
          </a:xfrm>
          <a:prstGeom prst="rect">
            <a:avLst/>
          </a:prstGeom>
        </p:spPr>
        <p:txBody>
          <a:bodyPr wrap="square">
            <a:spAutoFit/>
          </a:bodyPr>
          <a:lstStyle/>
          <a:p>
            <a:pPr marL="342900" indent="-342900" algn="justLow" rtl="1">
              <a:spcBef>
                <a:spcPts val="600"/>
              </a:spcBef>
              <a:buFont typeface="Arial" pitchFamily="34" charset="0"/>
              <a:buChar char="•"/>
            </a:pPr>
            <a:r>
              <a:rPr lang="ar-EG" sz="2200" dirty="0"/>
              <a:t>أنظر داخل الشركة أولاً</a:t>
            </a:r>
            <a:r>
              <a:rPr lang="ar-EG" sz="2200" dirty="0" smtClean="0"/>
              <a:t>.</a:t>
            </a:r>
          </a:p>
          <a:p>
            <a:pPr marL="342900" indent="-342900" algn="justLow" rtl="1">
              <a:spcBef>
                <a:spcPts val="600"/>
              </a:spcBef>
              <a:buFont typeface="Arial" pitchFamily="34" charset="0"/>
              <a:buChar char="•"/>
            </a:pPr>
            <a:r>
              <a:rPr lang="ar-EG" sz="2200" dirty="0"/>
              <a:t>ابحث عن الموظفين الذين يمكن لعملائك التعرف عليهم</a:t>
            </a:r>
            <a:r>
              <a:rPr lang="ar-EG" sz="2200" dirty="0" smtClean="0"/>
              <a:t>.</a:t>
            </a:r>
          </a:p>
          <a:p>
            <a:pPr marL="342900" indent="-342900" algn="justLow" rtl="1">
              <a:spcBef>
                <a:spcPts val="600"/>
              </a:spcBef>
              <a:buFont typeface="Arial" pitchFamily="34" charset="0"/>
              <a:buChar char="•"/>
            </a:pPr>
            <a:r>
              <a:rPr lang="ar-EG" sz="2200" dirty="0"/>
              <a:t>اجعل إعلانات التوظيف مميزة</a:t>
            </a:r>
            <a:r>
              <a:rPr lang="ar-EG" sz="2200" dirty="0" smtClean="0"/>
              <a:t>.</a:t>
            </a:r>
          </a:p>
          <a:p>
            <a:pPr marL="342900" indent="-342900" algn="justLow" rtl="1">
              <a:spcBef>
                <a:spcPts val="600"/>
              </a:spcBef>
              <a:buFont typeface="Arial" pitchFamily="34" charset="0"/>
              <a:buChar char="•"/>
            </a:pPr>
            <a:r>
              <a:rPr lang="ar-EG" sz="2200" dirty="0"/>
              <a:t>استخدم قنوات متعددة لتجنيد المواهب</a:t>
            </a:r>
            <a:r>
              <a:rPr lang="ar-EG" sz="2200" dirty="0" smtClean="0"/>
              <a:t>.</a:t>
            </a:r>
          </a:p>
          <a:p>
            <a:pPr marL="342900" indent="-342900" algn="justLow" rtl="1">
              <a:spcBef>
                <a:spcPts val="600"/>
              </a:spcBef>
              <a:buFont typeface="Arial" pitchFamily="34" charset="0"/>
              <a:buChar char="•"/>
            </a:pPr>
            <a:r>
              <a:rPr lang="ar-EG" sz="2200" dirty="0"/>
              <a:t>تشجيع إحالات الموظفين</a:t>
            </a:r>
            <a:r>
              <a:rPr lang="ar-EG" sz="2200" dirty="0" smtClean="0"/>
              <a:t>.</a:t>
            </a:r>
          </a:p>
          <a:p>
            <a:pPr marL="342900" indent="-342900" algn="justLow" rtl="1">
              <a:spcBef>
                <a:spcPts val="600"/>
              </a:spcBef>
              <a:buFont typeface="Arial" pitchFamily="34" charset="0"/>
              <a:buChar char="•"/>
            </a:pPr>
            <a:r>
              <a:rPr lang="ar-EG" sz="2200" dirty="0"/>
              <a:t>التوظيف في الحرم </a:t>
            </a:r>
            <a:r>
              <a:rPr lang="ar-EG" sz="2200" dirty="0" smtClean="0"/>
              <a:t>الجامعي.</a:t>
            </a:r>
          </a:p>
          <a:p>
            <a:pPr marL="342900" indent="-342900" algn="justLow" rtl="1">
              <a:spcBef>
                <a:spcPts val="600"/>
              </a:spcBef>
              <a:buFont typeface="Arial" pitchFamily="34" charset="0"/>
              <a:buChar char="•"/>
            </a:pPr>
            <a:r>
              <a:rPr lang="ar-EG" sz="2200" dirty="0"/>
              <a:t>إقامة علاقات مع المدارس وغيرها من مصادر العمال</a:t>
            </a:r>
            <a:r>
              <a:rPr lang="ar-EG" sz="2200" dirty="0" smtClean="0"/>
              <a:t>.</a:t>
            </a:r>
            <a:endParaRPr lang="en-US" sz="2200" dirty="0" smtClean="0"/>
          </a:p>
          <a:p>
            <a:pPr marL="342900" indent="-342900" algn="justLow" rtl="1">
              <a:spcBef>
                <a:spcPts val="600"/>
              </a:spcBef>
              <a:buFont typeface="Arial" pitchFamily="34" charset="0"/>
              <a:buChar char="•"/>
            </a:pPr>
            <a:r>
              <a:rPr lang="ar-EG" sz="2200" dirty="0"/>
              <a:t>توظيف العمال "المتقاعدين</a:t>
            </a:r>
            <a:r>
              <a:rPr lang="ar-EG" sz="2200" dirty="0" smtClean="0"/>
              <a:t>".</a:t>
            </a:r>
          </a:p>
          <a:p>
            <a:pPr marL="342900" indent="-342900" algn="justLow" rtl="1">
              <a:spcBef>
                <a:spcPts val="600"/>
              </a:spcBef>
              <a:buFont typeface="Arial" pitchFamily="34" charset="0"/>
              <a:buChar char="•"/>
            </a:pPr>
            <a:r>
              <a:rPr lang="ar-EG" sz="2200" dirty="0"/>
              <a:t>فكر في استخدام تقنيات التوظيف غير التقليدية</a:t>
            </a:r>
            <a:r>
              <a:rPr lang="ar-EG" sz="2200" dirty="0" smtClean="0"/>
              <a:t>.</a:t>
            </a:r>
          </a:p>
          <a:p>
            <a:pPr marL="342900" indent="-342900" algn="justLow" rtl="1">
              <a:spcBef>
                <a:spcPts val="600"/>
              </a:spcBef>
              <a:buFont typeface="Arial" pitchFamily="34" charset="0"/>
              <a:buChar char="•"/>
            </a:pPr>
            <a:r>
              <a:rPr lang="ar-EG" sz="2200" dirty="0"/>
              <a:t>عرض ما يريده العمال.</a:t>
            </a:r>
          </a:p>
        </p:txBody>
      </p:sp>
      <p:pic>
        <p:nvPicPr>
          <p:cNvPr id="10" name="Picture 2" descr="Recruiting vs Hiring - Definitions and Differences | LinkMatch">
            <a:extLst>
              <a:ext uri="{FF2B5EF4-FFF2-40B4-BE49-F238E27FC236}">
                <a16:creationId xmlns="" xmlns:a16="http://schemas.microsoft.com/office/drawing/2014/main" id="{A35C5F6E-FF93-DF50-E20D-0EDA10881AAF}"/>
              </a:ext>
            </a:extLst>
          </p:cNvPr>
          <p:cNvPicPr>
            <a:picLocks noChangeAspect="1" noChangeArrowheads="1"/>
          </p:cNvPicPr>
          <p:nvPr/>
        </p:nvPicPr>
        <p:blipFill>
          <a:blip r:embed="rId3">
            <a:extLst>
              <a:ext uri="{28A0092B-C50C-407E-A947-70E740481C1C}">
                <a14:useLocalDpi xmlns:a14="http://schemas.microsoft.com/office/drawing/2010/main" val="0"/>
              </a:ext>
            </a:extLst>
          </a:blip>
          <a:srcRect r="3796" b="2"/>
          <a:stretch/>
        </p:blipFill>
        <p:spPr bwMode="auto">
          <a:xfrm>
            <a:off x="5332604" y="1993627"/>
            <a:ext cx="2512684" cy="409651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85151108"/>
      </p:ext>
    </p:extLst>
  </p:cSld>
  <p:clrMapOvr>
    <a:masterClrMapping/>
  </p:clrMapOvr>
  <p:transition spd="slow">
    <p:comb/>
  </p:transition>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 name="TextBox 14"/>
          <p:cNvSpPr txBox="1"/>
          <p:nvPr/>
        </p:nvSpPr>
        <p:spPr>
          <a:xfrm>
            <a:off x="1522426" y="238010"/>
            <a:ext cx="7449296" cy="954107"/>
          </a:xfrm>
          <a:prstGeom prst="rect">
            <a:avLst/>
          </a:prstGeom>
          <a:noFill/>
        </p:spPr>
        <p:txBody>
          <a:bodyPr wrap="square" rtlCol="0">
            <a:spAutoFit/>
          </a:bodyPr>
          <a:lstStyle/>
          <a:p>
            <a:r>
              <a:rPr lang="en-US" sz="2800" b="1" dirty="0">
                <a:solidFill>
                  <a:srgbClr val="00B0F0"/>
                </a:solidFill>
                <a:latin typeface="Alexandria" charset="0"/>
                <a:cs typeface="Alexandria" charset="0"/>
              </a:rPr>
              <a:t>Affordable alternatives Benefits</a:t>
            </a:r>
          </a:p>
          <a:p>
            <a:r>
              <a:rPr lang="ar-EG" sz="2800" b="1" dirty="0" smtClean="0">
                <a:solidFill>
                  <a:srgbClr val="00B0F0"/>
                </a:solidFill>
                <a:latin typeface="Alexandria" charset="0"/>
                <a:cs typeface="Alexandria" charset="0"/>
              </a:rPr>
              <a:t>فوائد البدائل بأسعار معقولة</a:t>
            </a:r>
            <a:endParaRPr lang="ar-EG" sz="2800" b="1" dirty="0">
              <a:solidFill>
                <a:srgbClr val="00B0F0"/>
              </a:solidFill>
              <a:latin typeface="Alexandria" charset="0"/>
              <a:cs typeface="Alexandria" charset="0"/>
            </a:endParaRPr>
          </a:p>
        </p:txBody>
      </p:sp>
      <p:sp>
        <p:nvSpPr>
          <p:cNvPr id="16" name="Rectangle 15"/>
          <p:cNvSpPr/>
          <p:nvPr/>
        </p:nvSpPr>
        <p:spPr>
          <a:xfrm>
            <a:off x="56939" y="108083"/>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0" name="TextBox 19"/>
          <p:cNvSpPr txBox="1"/>
          <p:nvPr/>
        </p:nvSpPr>
        <p:spPr>
          <a:xfrm>
            <a:off x="226215" y="148661"/>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21" name="TextBox 20"/>
          <p:cNvSpPr txBox="1"/>
          <p:nvPr/>
        </p:nvSpPr>
        <p:spPr>
          <a:xfrm>
            <a:off x="328810" y="404476"/>
            <a:ext cx="966228" cy="768350"/>
          </a:xfrm>
          <a:prstGeom prst="rect">
            <a:avLst/>
          </a:prstGeom>
          <a:noFill/>
        </p:spPr>
        <p:txBody>
          <a:bodyPr wrap="square" rtlCol="0">
            <a:spAutoFit/>
          </a:bodyPr>
          <a:lstStyle/>
          <a:p>
            <a:pPr algn="ctr"/>
            <a:r>
              <a:rPr lang="en-US" sz="4400" b="1" dirty="0" smtClean="0">
                <a:solidFill>
                  <a:schemeClr val="bg1"/>
                </a:solidFill>
                <a:latin typeface="Alexandria" charset="0"/>
                <a:cs typeface="Alexandria" charset="0"/>
              </a:rPr>
              <a:t>09</a:t>
            </a:r>
            <a:endParaRPr lang="en-US" sz="4400" b="1" dirty="0">
              <a:solidFill>
                <a:schemeClr val="bg1"/>
              </a:solidFill>
              <a:latin typeface="Alexandria" charset="0"/>
              <a:cs typeface="Alexandria" charset="0"/>
            </a:endParaRPr>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11" name="Picture 10" descr="Graphical user interface, text, application, email&#10;&#10;Description automatically generated">
            <a:extLst>
              <a:ext uri="{FF2B5EF4-FFF2-40B4-BE49-F238E27FC236}">
                <a16:creationId xmlns="" xmlns:a16="http://schemas.microsoft.com/office/drawing/2014/main" id="{3FCDD3BE-0545-DF49-C3EF-78A34D367E7A}"/>
              </a:ext>
            </a:extLst>
          </p:cNvPr>
          <p:cNvPicPr>
            <a:picLocks noChangeAspect="1"/>
          </p:cNvPicPr>
          <p:nvPr/>
        </p:nvPicPr>
        <p:blipFill rotWithShape="1">
          <a:blip r:embed="rId3">
            <a:extLst>
              <a:ext uri="{28A0092B-C50C-407E-A947-70E740481C1C}">
                <a14:useLocalDpi xmlns:a14="http://schemas.microsoft.com/office/drawing/2010/main" val="0"/>
              </a:ext>
            </a:extLst>
          </a:blip>
          <a:srcRect t="6091"/>
          <a:stretch/>
        </p:blipFill>
        <p:spPr>
          <a:xfrm>
            <a:off x="56939" y="1921565"/>
            <a:ext cx="5667586" cy="3922644"/>
          </a:xfrm>
          <a:prstGeom prst="rect">
            <a:avLst/>
          </a:prstGeom>
        </p:spPr>
      </p:pic>
      <p:pic>
        <p:nvPicPr>
          <p:cNvPr id="2050" name="Picture 2" descr="C:\Users\ALFAGR\Desktop\11.png"/>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5724525" y="1921565"/>
            <a:ext cx="6467475" cy="3922644"/>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42509048"/>
      </p:ext>
    </p:extLst>
  </p:cSld>
  <p:clrMapOvr>
    <a:masterClrMapping/>
  </p:clrMapOvr>
  <p:transition spd="slow">
    <p:comb/>
  </p:transition>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Rectangle: Rounded Corners 24"/>
          <p:cNvSpPr/>
          <p:nvPr/>
        </p:nvSpPr>
        <p:spPr>
          <a:xfrm>
            <a:off x="219926" y="1430182"/>
            <a:ext cx="11805009" cy="528669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TextBox 14"/>
          <p:cNvSpPr txBox="1"/>
          <p:nvPr/>
        </p:nvSpPr>
        <p:spPr>
          <a:xfrm>
            <a:off x="1522426" y="238010"/>
            <a:ext cx="7449296" cy="954107"/>
          </a:xfrm>
          <a:prstGeom prst="rect">
            <a:avLst/>
          </a:prstGeom>
          <a:noFill/>
        </p:spPr>
        <p:txBody>
          <a:bodyPr wrap="square" rtlCol="0">
            <a:spAutoFit/>
          </a:bodyPr>
          <a:lstStyle/>
          <a:p>
            <a:r>
              <a:rPr lang="en-US" sz="2800" b="1" dirty="0">
                <a:solidFill>
                  <a:srgbClr val="00B0F0"/>
                </a:solidFill>
                <a:latin typeface="Alexandria" charset="0"/>
                <a:cs typeface="Alexandria" charset="0"/>
              </a:rPr>
              <a:t>Sources of Labor New </a:t>
            </a:r>
            <a:r>
              <a:rPr lang="en-US" sz="2800" b="1" dirty="0" smtClean="0">
                <a:solidFill>
                  <a:srgbClr val="00B0F0"/>
                </a:solidFill>
                <a:latin typeface="Alexandria" charset="0"/>
                <a:cs typeface="Alexandria" charset="0"/>
              </a:rPr>
              <a:t>Business</a:t>
            </a:r>
          </a:p>
          <a:p>
            <a:r>
              <a:rPr lang="ar-EG" sz="2800" b="1" dirty="0" smtClean="0">
                <a:solidFill>
                  <a:srgbClr val="00B0F0"/>
                </a:solidFill>
                <a:latin typeface="Alexandria" charset="0"/>
                <a:cs typeface="Alexandria" charset="0"/>
              </a:rPr>
              <a:t>مصادر </a:t>
            </a:r>
            <a:r>
              <a:rPr lang="ar-EG" sz="2800" b="1" dirty="0">
                <a:solidFill>
                  <a:srgbClr val="00B0F0"/>
                </a:solidFill>
                <a:latin typeface="Alexandria" charset="0"/>
                <a:cs typeface="Alexandria" charset="0"/>
              </a:rPr>
              <a:t>العمالة </a:t>
            </a:r>
            <a:r>
              <a:rPr lang="ar-EG" sz="2800" b="1" dirty="0" smtClean="0">
                <a:solidFill>
                  <a:srgbClr val="00B0F0"/>
                </a:solidFill>
                <a:latin typeface="Alexandria" charset="0"/>
                <a:cs typeface="Alexandria" charset="0"/>
              </a:rPr>
              <a:t>للأعمال </a:t>
            </a:r>
            <a:r>
              <a:rPr lang="ar-EG" sz="2800" b="1" dirty="0">
                <a:solidFill>
                  <a:srgbClr val="00B0F0"/>
                </a:solidFill>
                <a:latin typeface="Alexandria" charset="0"/>
                <a:cs typeface="Alexandria" charset="0"/>
              </a:rPr>
              <a:t>الجديدة</a:t>
            </a:r>
          </a:p>
        </p:txBody>
      </p:sp>
      <p:sp>
        <p:nvSpPr>
          <p:cNvPr id="16" name="Rectangle 15"/>
          <p:cNvSpPr/>
          <p:nvPr/>
        </p:nvSpPr>
        <p:spPr>
          <a:xfrm>
            <a:off x="56939" y="108083"/>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0" name="TextBox 19"/>
          <p:cNvSpPr txBox="1"/>
          <p:nvPr/>
        </p:nvSpPr>
        <p:spPr>
          <a:xfrm>
            <a:off x="226215" y="148661"/>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21" name="TextBox 20"/>
          <p:cNvSpPr txBox="1"/>
          <p:nvPr/>
        </p:nvSpPr>
        <p:spPr>
          <a:xfrm>
            <a:off x="328810" y="404476"/>
            <a:ext cx="966228" cy="768350"/>
          </a:xfrm>
          <a:prstGeom prst="rect">
            <a:avLst/>
          </a:prstGeom>
          <a:noFill/>
        </p:spPr>
        <p:txBody>
          <a:bodyPr wrap="square" rtlCol="0">
            <a:spAutoFit/>
          </a:bodyPr>
          <a:lstStyle/>
          <a:p>
            <a:pPr algn="ctr"/>
            <a:r>
              <a:rPr lang="en-US" sz="4400" b="1" dirty="0" smtClean="0">
                <a:solidFill>
                  <a:schemeClr val="bg1"/>
                </a:solidFill>
                <a:latin typeface="Alexandria" charset="0"/>
                <a:cs typeface="Alexandria" charset="0"/>
              </a:rPr>
              <a:t>09</a:t>
            </a:r>
            <a:endParaRPr lang="en-US" sz="4400" b="1" dirty="0">
              <a:solidFill>
                <a:schemeClr val="bg1"/>
              </a:solidFill>
              <a:latin typeface="Alexandria" charset="0"/>
              <a:cs typeface="Alexandria" charset="0"/>
            </a:endParaRPr>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7" name="Rectangle 3">
            <a:extLst>
              <a:ext uri="{FF2B5EF4-FFF2-40B4-BE49-F238E27FC236}">
                <a16:creationId xmlns:a16="http://schemas.microsoft.com/office/drawing/2014/main" xmlns="" id="{859773F7-759D-3792-1A5C-44A58779A2CD}"/>
              </a:ext>
            </a:extLst>
          </p:cNvPr>
          <p:cNvSpPr txBox="1">
            <a:spLocks noChangeArrowheads="1"/>
          </p:cNvSpPr>
          <p:nvPr/>
        </p:nvSpPr>
        <p:spPr>
          <a:xfrm>
            <a:off x="390931" y="1596786"/>
            <a:ext cx="6129139" cy="5036027"/>
          </a:xfrm>
          <a:prstGeom prst="rect">
            <a:avLst/>
          </a:prstGeom>
        </p:spPr>
        <p:txBody>
          <a:bodyPr vert="horz" lIns="91440" tIns="45720" rIns="91440" bIns="45720" rtlCol="0" anchor="t">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marL="342900" indent="-342900" algn="just">
              <a:lnSpc>
                <a:spcPct val="150000"/>
              </a:lnSpc>
              <a:buFont typeface="Arial" pitchFamily="34" charset="0"/>
              <a:buChar char="•"/>
            </a:pPr>
            <a:r>
              <a:rPr lang="en-US" sz="2200" dirty="0">
                <a:solidFill>
                  <a:schemeClr val="tx1"/>
                </a:solidFill>
                <a:latin typeface="+mn-lt"/>
              </a:rPr>
              <a:t>Full or Part-time Employee</a:t>
            </a:r>
          </a:p>
          <a:p>
            <a:pPr marL="800100" lvl="1" indent="-342900" algn="just">
              <a:lnSpc>
                <a:spcPct val="150000"/>
              </a:lnSpc>
              <a:buFont typeface="Arial" pitchFamily="34" charset="0"/>
              <a:buChar char="•"/>
            </a:pPr>
            <a:r>
              <a:rPr lang="en-US" sz="2200" dirty="0">
                <a:solidFill>
                  <a:schemeClr val="tx1"/>
                </a:solidFill>
                <a:latin typeface="+mn-lt"/>
              </a:rPr>
              <a:t>Someone who works for a business, at the business’s location, utilizing the business’s tools and equipment and according to the business’s policies and procedures.</a:t>
            </a:r>
          </a:p>
          <a:p>
            <a:pPr marL="342900" indent="-342900" algn="just">
              <a:lnSpc>
                <a:spcPct val="150000"/>
              </a:lnSpc>
              <a:buFont typeface="Arial" pitchFamily="34" charset="0"/>
              <a:buChar char="•"/>
            </a:pPr>
            <a:r>
              <a:rPr lang="en-US" sz="2200" dirty="0">
                <a:solidFill>
                  <a:schemeClr val="tx1"/>
                </a:solidFill>
                <a:latin typeface="+mn-lt"/>
              </a:rPr>
              <a:t>Intern</a:t>
            </a:r>
          </a:p>
          <a:p>
            <a:pPr marL="800100" lvl="1" indent="-342900" algn="just">
              <a:lnSpc>
                <a:spcPct val="150000"/>
              </a:lnSpc>
              <a:buFont typeface="Arial" pitchFamily="34" charset="0"/>
              <a:buChar char="•"/>
            </a:pPr>
            <a:r>
              <a:rPr lang="en-US" sz="2200" dirty="0">
                <a:solidFill>
                  <a:schemeClr val="tx1"/>
                </a:solidFill>
                <a:latin typeface="+mn-lt"/>
              </a:rPr>
              <a:t>An intern is a person who works for a business as an apprentice or trainee for the purpose of obtaining practical experience.</a:t>
            </a:r>
          </a:p>
        </p:txBody>
      </p:sp>
      <p:sp>
        <p:nvSpPr>
          <p:cNvPr id="2" name="Rectangle 1"/>
          <p:cNvSpPr/>
          <p:nvPr/>
        </p:nvSpPr>
        <p:spPr>
          <a:xfrm>
            <a:off x="7076661" y="1615748"/>
            <a:ext cx="4778326" cy="4562018"/>
          </a:xfrm>
          <a:prstGeom prst="rect">
            <a:avLst/>
          </a:prstGeom>
        </p:spPr>
        <p:txBody>
          <a:bodyPr wrap="square">
            <a:spAutoFit/>
          </a:bodyPr>
          <a:lstStyle/>
          <a:p>
            <a:pPr marL="342900" indent="-342900" algn="justLow" rtl="1">
              <a:lnSpc>
                <a:spcPct val="150000"/>
              </a:lnSpc>
              <a:spcBef>
                <a:spcPts val="1200"/>
              </a:spcBef>
              <a:buFont typeface="Arial" pitchFamily="34" charset="0"/>
              <a:buChar char="•"/>
            </a:pPr>
            <a:r>
              <a:rPr lang="ar-EG" sz="2200" dirty="0"/>
              <a:t>موظف بدوام كامل أو </a:t>
            </a:r>
            <a:r>
              <a:rPr lang="ar-EG" sz="2200" dirty="0" smtClean="0"/>
              <a:t>جزئي</a:t>
            </a:r>
          </a:p>
          <a:p>
            <a:pPr marL="800100" lvl="1" indent="-342900" algn="justLow" rtl="1">
              <a:lnSpc>
                <a:spcPct val="150000"/>
              </a:lnSpc>
              <a:spcBef>
                <a:spcPts val="1200"/>
              </a:spcBef>
              <a:buFont typeface="Arial" pitchFamily="34" charset="0"/>
              <a:buChar char="•"/>
            </a:pPr>
            <a:r>
              <a:rPr lang="ar-EG" sz="2200" dirty="0"/>
              <a:t>الشخص الذي يعمل لدى شركة، في موقع الشركة، مستخدمًا أدوات الشركة ومعداتها ووفقًا لسياسات الشركة وإجراءاتها</a:t>
            </a:r>
            <a:r>
              <a:rPr lang="ar-EG" sz="2200" dirty="0" smtClean="0"/>
              <a:t>.</a:t>
            </a:r>
          </a:p>
          <a:p>
            <a:pPr marL="342900" indent="-342900" algn="justLow" rtl="1">
              <a:lnSpc>
                <a:spcPct val="150000"/>
              </a:lnSpc>
              <a:spcBef>
                <a:spcPts val="1200"/>
              </a:spcBef>
              <a:buFont typeface="Arial" pitchFamily="34" charset="0"/>
              <a:buChar char="•"/>
            </a:pPr>
            <a:r>
              <a:rPr lang="ar-EG" sz="2200" dirty="0" smtClean="0"/>
              <a:t>المتدرب</a:t>
            </a:r>
          </a:p>
          <a:p>
            <a:pPr marL="800100" lvl="1" indent="-342900" algn="justLow" rtl="1">
              <a:lnSpc>
                <a:spcPct val="150000"/>
              </a:lnSpc>
              <a:spcBef>
                <a:spcPts val="1200"/>
              </a:spcBef>
              <a:buFont typeface="Arial" pitchFamily="34" charset="0"/>
              <a:buChar char="•"/>
            </a:pPr>
            <a:r>
              <a:rPr lang="ar-EG" sz="2200" dirty="0"/>
              <a:t>المتدرب هو الشخص الذي يعمل في شركة كمتدرب أو متدربة لغرض الحصول على الخبرة العملية</a:t>
            </a:r>
            <a:r>
              <a:rPr lang="ar-EG" sz="2200" dirty="0" smtClean="0"/>
              <a:t>.</a:t>
            </a:r>
            <a:r>
              <a:rPr lang="en-US" sz="2200" dirty="0" smtClean="0"/>
              <a:t>	</a:t>
            </a:r>
            <a:endParaRPr lang="ar-EG" sz="2200" dirty="0"/>
          </a:p>
        </p:txBody>
      </p:sp>
    </p:spTree>
    <p:extLst>
      <p:ext uri="{BB962C8B-B14F-4D97-AF65-F5344CB8AC3E}">
        <p14:creationId xmlns:p14="http://schemas.microsoft.com/office/powerpoint/2010/main" val="1807709245"/>
      </p:ext>
    </p:extLst>
  </p:cSld>
  <p:clrMapOvr>
    <a:masterClrMapping/>
  </p:clrMapOvr>
  <p:transition spd="slow">
    <p:comb/>
  </p:transition>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Rectangle: Rounded Corners 24"/>
          <p:cNvSpPr/>
          <p:nvPr/>
        </p:nvSpPr>
        <p:spPr>
          <a:xfrm>
            <a:off x="219926" y="1430182"/>
            <a:ext cx="11805009" cy="528669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TextBox 14"/>
          <p:cNvSpPr txBox="1"/>
          <p:nvPr/>
        </p:nvSpPr>
        <p:spPr>
          <a:xfrm>
            <a:off x="1522426" y="238010"/>
            <a:ext cx="7449296" cy="954107"/>
          </a:xfrm>
          <a:prstGeom prst="rect">
            <a:avLst/>
          </a:prstGeom>
          <a:noFill/>
        </p:spPr>
        <p:txBody>
          <a:bodyPr wrap="square" rtlCol="0">
            <a:spAutoFit/>
          </a:bodyPr>
          <a:lstStyle/>
          <a:p>
            <a:r>
              <a:rPr lang="en-US" sz="2800" b="1" dirty="0">
                <a:solidFill>
                  <a:srgbClr val="00B0F0"/>
                </a:solidFill>
                <a:latin typeface="Alexandria" charset="0"/>
                <a:cs typeface="Alexandria" charset="0"/>
              </a:rPr>
              <a:t>Sources of Labor New Business</a:t>
            </a:r>
            <a:br>
              <a:rPr lang="en-US" sz="2800" b="1" dirty="0">
                <a:solidFill>
                  <a:srgbClr val="00B0F0"/>
                </a:solidFill>
                <a:latin typeface="Alexandria" charset="0"/>
                <a:cs typeface="Alexandria" charset="0"/>
              </a:rPr>
            </a:br>
            <a:r>
              <a:rPr lang="ar-EG" sz="2800" b="1" dirty="0">
                <a:solidFill>
                  <a:srgbClr val="00B0F0"/>
                </a:solidFill>
                <a:latin typeface="Alexandria" charset="0"/>
                <a:cs typeface="Alexandria" charset="0"/>
              </a:rPr>
              <a:t>مصادر العمالة للأعمال الجديدة</a:t>
            </a:r>
          </a:p>
        </p:txBody>
      </p:sp>
      <p:sp>
        <p:nvSpPr>
          <p:cNvPr id="16" name="Rectangle 15"/>
          <p:cNvSpPr/>
          <p:nvPr/>
        </p:nvSpPr>
        <p:spPr>
          <a:xfrm>
            <a:off x="56939" y="108083"/>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0" name="TextBox 19"/>
          <p:cNvSpPr txBox="1"/>
          <p:nvPr/>
        </p:nvSpPr>
        <p:spPr>
          <a:xfrm>
            <a:off x="226215" y="148661"/>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21" name="TextBox 20"/>
          <p:cNvSpPr txBox="1"/>
          <p:nvPr/>
        </p:nvSpPr>
        <p:spPr>
          <a:xfrm>
            <a:off x="328810" y="404476"/>
            <a:ext cx="966228" cy="768350"/>
          </a:xfrm>
          <a:prstGeom prst="rect">
            <a:avLst/>
          </a:prstGeom>
          <a:noFill/>
        </p:spPr>
        <p:txBody>
          <a:bodyPr wrap="square" rtlCol="0">
            <a:spAutoFit/>
          </a:bodyPr>
          <a:lstStyle/>
          <a:p>
            <a:pPr algn="ctr"/>
            <a:r>
              <a:rPr lang="en-US" sz="4400" b="1" dirty="0" smtClean="0">
                <a:solidFill>
                  <a:schemeClr val="bg1"/>
                </a:solidFill>
                <a:latin typeface="Alexandria" charset="0"/>
                <a:cs typeface="Alexandria" charset="0"/>
              </a:rPr>
              <a:t>09</a:t>
            </a:r>
            <a:endParaRPr lang="en-US" sz="4400" b="1" dirty="0">
              <a:solidFill>
                <a:schemeClr val="bg1"/>
              </a:solidFill>
              <a:latin typeface="Alexandria" charset="0"/>
              <a:cs typeface="Alexandria" charset="0"/>
            </a:endParaRPr>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7" name="Rectangle 3">
            <a:extLst>
              <a:ext uri="{FF2B5EF4-FFF2-40B4-BE49-F238E27FC236}">
                <a16:creationId xmlns:a16="http://schemas.microsoft.com/office/drawing/2014/main" xmlns="" id="{859773F7-759D-3792-1A5C-44A58779A2CD}"/>
              </a:ext>
            </a:extLst>
          </p:cNvPr>
          <p:cNvSpPr txBox="1">
            <a:spLocks noChangeArrowheads="1"/>
          </p:cNvSpPr>
          <p:nvPr/>
        </p:nvSpPr>
        <p:spPr>
          <a:xfrm>
            <a:off x="390931" y="1596786"/>
            <a:ext cx="6129139" cy="5036027"/>
          </a:xfrm>
          <a:prstGeom prst="rect">
            <a:avLst/>
          </a:prstGeom>
        </p:spPr>
        <p:txBody>
          <a:bodyPr vert="horz" lIns="91440" tIns="45720" rIns="91440" bIns="45720" rtlCol="0" anchor="t">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marL="342900" indent="-342900" algn="just">
              <a:lnSpc>
                <a:spcPct val="150000"/>
              </a:lnSpc>
              <a:buFont typeface="Arial" pitchFamily="34" charset="0"/>
              <a:buChar char="•"/>
            </a:pPr>
            <a:r>
              <a:rPr lang="en-US" sz="2200" dirty="0">
                <a:solidFill>
                  <a:schemeClr val="tx1"/>
                </a:solidFill>
                <a:latin typeface="+mn-lt"/>
              </a:rPr>
              <a:t>Freelancer (or contractor)</a:t>
            </a:r>
          </a:p>
          <a:p>
            <a:pPr marL="800100" lvl="1" indent="-342900" algn="just">
              <a:lnSpc>
                <a:spcPct val="150000"/>
              </a:lnSpc>
              <a:buFont typeface="Arial" pitchFamily="34" charset="0"/>
              <a:buChar char="•"/>
            </a:pPr>
            <a:r>
              <a:rPr lang="en-US" sz="2200" dirty="0">
                <a:solidFill>
                  <a:schemeClr val="tx1"/>
                </a:solidFill>
                <a:latin typeface="+mn-lt"/>
              </a:rPr>
              <a:t>A person who is in business for themselves, works on their own time with their own tools and equipment, and performs services for a number of different clients.</a:t>
            </a:r>
          </a:p>
          <a:p>
            <a:pPr marL="342900" indent="-342900" algn="just">
              <a:lnSpc>
                <a:spcPct val="150000"/>
              </a:lnSpc>
              <a:buFont typeface="Arial" pitchFamily="34" charset="0"/>
              <a:buChar char="•"/>
            </a:pPr>
            <a:r>
              <a:rPr lang="en-US" sz="2200" dirty="0">
                <a:solidFill>
                  <a:schemeClr val="tx1"/>
                </a:solidFill>
                <a:latin typeface="+mn-lt"/>
              </a:rPr>
              <a:t>Virtual Assistant</a:t>
            </a:r>
          </a:p>
          <a:p>
            <a:pPr marL="800100" lvl="1" indent="-342900" algn="just">
              <a:lnSpc>
                <a:spcPct val="150000"/>
              </a:lnSpc>
              <a:buFont typeface="Arial" pitchFamily="34" charset="0"/>
              <a:buChar char="•"/>
            </a:pPr>
            <a:r>
              <a:rPr lang="en-US" sz="2200" dirty="0">
                <a:solidFill>
                  <a:schemeClr val="tx1"/>
                </a:solidFill>
                <a:latin typeface="+mn-lt"/>
              </a:rPr>
              <a:t>A freelancer who provides administrative, technical, or creative assistance to clients remotely from a home office. </a:t>
            </a:r>
          </a:p>
        </p:txBody>
      </p:sp>
      <p:sp>
        <p:nvSpPr>
          <p:cNvPr id="2" name="Rectangle 1"/>
          <p:cNvSpPr/>
          <p:nvPr/>
        </p:nvSpPr>
        <p:spPr>
          <a:xfrm>
            <a:off x="7050157" y="1509732"/>
            <a:ext cx="4778326" cy="5124480"/>
          </a:xfrm>
          <a:prstGeom prst="rect">
            <a:avLst/>
          </a:prstGeom>
        </p:spPr>
        <p:txBody>
          <a:bodyPr wrap="square">
            <a:spAutoFit/>
          </a:bodyPr>
          <a:lstStyle/>
          <a:p>
            <a:pPr marL="342900" indent="-342900" algn="justLow" rtl="1">
              <a:lnSpc>
                <a:spcPct val="150000"/>
              </a:lnSpc>
              <a:spcBef>
                <a:spcPts val="1200"/>
              </a:spcBef>
              <a:buFont typeface="Arial" pitchFamily="34" charset="0"/>
              <a:buChar char="•"/>
            </a:pPr>
            <a:r>
              <a:rPr lang="ar-EG" sz="2200" dirty="0" smtClean="0"/>
              <a:t>العامل الحر/ المستقل </a:t>
            </a:r>
            <a:r>
              <a:rPr lang="ar-EG" sz="2200" dirty="0"/>
              <a:t>(أو مقاول</a:t>
            </a:r>
            <a:r>
              <a:rPr lang="ar-EG" sz="2200" dirty="0" smtClean="0"/>
              <a:t>)</a:t>
            </a:r>
          </a:p>
          <a:p>
            <a:pPr marL="800100" lvl="1" indent="-342900" algn="justLow" rtl="1">
              <a:lnSpc>
                <a:spcPct val="150000"/>
              </a:lnSpc>
              <a:spcBef>
                <a:spcPts val="1200"/>
              </a:spcBef>
              <a:buFont typeface="Arial" pitchFamily="34" charset="0"/>
              <a:buChar char="•"/>
            </a:pPr>
            <a:r>
              <a:rPr lang="ar-EG" sz="2200" dirty="0"/>
              <a:t>الشخص الذي يمارس العمل لحسابه الخاص، ويعمل في وقت فراغه بأدواته ومعداته الخاصة، ويقدم خدمات لعدد من العملاء المختلفين</a:t>
            </a:r>
            <a:r>
              <a:rPr lang="ar-EG" sz="2200" dirty="0" smtClean="0"/>
              <a:t>.</a:t>
            </a:r>
            <a:endParaRPr lang="ar-EG" sz="2200" dirty="0"/>
          </a:p>
          <a:p>
            <a:pPr marL="361950" lvl="1" indent="-342900" algn="justLow" rtl="1">
              <a:lnSpc>
                <a:spcPct val="150000"/>
              </a:lnSpc>
              <a:spcBef>
                <a:spcPts val="1200"/>
              </a:spcBef>
              <a:buFont typeface="Arial" pitchFamily="34" charset="0"/>
              <a:buChar char="•"/>
            </a:pPr>
            <a:r>
              <a:rPr lang="ar-EG" sz="2200" dirty="0"/>
              <a:t>مساعد افتراضي</a:t>
            </a:r>
          </a:p>
          <a:p>
            <a:pPr marL="800100" lvl="1" indent="-342900" algn="justLow" rtl="1">
              <a:lnSpc>
                <a:spcPct val="150000"/>
              </a:lnSpc>
              <a:spcBef>
                <a:spcPts val="1200"/>
              </a:spcBef>
              <a:buFont typeface="Arial" pitchFamily="34" charset="0"/>
              <a:buChar char="•"/>
            </a:pPr>
            <a:r>
              <a:rPr lang="ar-EG" sz="2200" dirty="0"/>
              <a:t>عامل مستقل يقدم المساعدة الإدارية أو الفنية أو الإبداعية للعملاء عن بعد من مكتبه المنزلي.</a:t>
            </a:r>
            <a:endParaRPr lang="ar-EG" sz="2200" dirty="0" smtClean="0"/>
          </a:p>
        </p:txBody>
      </p:sp>
    </p:spTree>
    <p:extLst>
      <p:ext uri="{BB962C8B-B14F-4D97-AF65-F5344CB8AC3E}">
        <p14:creationId xmlns:p14="http://schemas.microsoft.com/office/powerpoint/2010/main" val="4105537829"/>
      </p:ext>
    </p:extLst>
  </p:cSld>
  <p:clrMapOvr>
    <a:masterClrMapping/>
  </p:clrMapOvr>
  <p:transition spd="slow">
    <p:comb/>
  </p:transition>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Rectangle: Rounded Corners 24"/>
          <p:cNvSpPr/>
          <p:nvPr/>
        </p:nvSpPr>
        <p:spPr>
          <a:xfrm>
            <a:off x="219926" y="1430182"/>
            <a:ext cx="11805009" cy="528669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TextBox 14"/>
          <p:cNvSpPr txBox="1"/>
          <p:nvPr/>
        </p:nvSpPr>
        <p:spPr>
          <a:xfrm>
            <a:off x="1522426" y="238010"/>
            <a:ext cx="7449296" cy="954107"/>
          </a:xfrm>
          <a:prstGeom prst="rect">
            <a:avLst/>
          </a:prstGeom>
          <a:noFill/>
        </p:spPr>
        <p:txBody>
          <a:bodyPr wrap="square" rtlCol="0">
            <a:spAutoFit/>
          </a:bodyPr>
          <a:lstStyle/>
          <a:p>
            <a:r>
              <a:rPr lang="en-US" sz="2800" b="1" dirty="0">
                <a:solidFill>
                  <a:srgbClr val="00B0F0"/>
                </a:solidFill>
                <a:latin typeface="Alexandria" charset="0"/>
                <a:cs typeface="Alexandria" charset="0"/>
              </a:rPr>
              <a:t>How to Hire Winners (continue</a:t>
            </a:r>
            <a:r>
              <a:rPr lang="en-US" sz="2800" b="1" dirty="0" smtClean="0">
                <a:solidFill>
                  <a:srgbClr val="00B0F0"/>
                </a:solidFill>
                <a:latin typeface="Alexandria" charset="0"/>
                <a:cs typeface="Alexandria" charset="0"/>
              </a:rPr>
              <a:t>)</a:t>
            </a:r>
          </a:p>
          <a:p>
            <a:r>
              <a:rPr lang="ar-EG" sz="2800" b="1" dirty="0">
                <a:solidFill>
                  <a:srgbClr val="00B0F0"/>
                </a:solidFill>
                <a:latin typeface="Alexandria" charset="0"/>
                <a:cs typeface="Alexandria" charset="0"/>
              </a:rPr>
              <a:t>كيفية توظيف الفائزين (تابع</a:t>
            </a:r>
            <a:r>
              <a:rPr lang="ar-EG" sz="2800" b="1" dirty="0" smtClean="0">
                <a:solidFill>
                  <a:srgbClr val="00B0F0"/>
                </a:solidFill>
                <a:latin typeface="Alexandria" charset="0"/>
                <a:cs typeface="Alexandria" charset="0"/>
              </a:rPr>
              <a:t>)</a:t>
            </a:r>
            <a:endParaRPr lang="ar-EG" sz="2800" b="1" dirty="0">
              <a:solidFill>
                <a:srgbClr val="00B0F0"/>
              </a:solidFill>
              <a:latin typeface="Alexandria" charset="0"/>
              <a:cs typeface="Alexandria" charset="0"/>
            </a:endParaRPr>
          </a:p>
        </p:txBody>
      </p:sp>
      <p:sp>
        <p:nvSpPr>
          <p:cNvPr id="16" name="Rectangle 15"/>
          <p:cNvSpPr/>
          <p:nvPr/>
        </p:nvSpPr>
        <p:spPr>
          <a:xfrm>
            <a:off x="56939" y="108083"/>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0" name="TextBox 19"/>
          <p:cNvSpPr txBox="1"/>
          <p:nvPr/>
        </p:nvSpPr>
        <p:spPr>
          <a:xfrm>
            <a:off x="226215" y="148661"/>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21" name="TextBox 20"/>
          <p:cNvSpPr txBox="1"/>
          <p:nvPr/>
        </p:nvSpPr>
        <p:spPr>
          <a:xfrm>
            <a:off x="328810" y="404476"/>
            <a:ext cx="966228" cy="768350"/>
          </a:xfrm>
          <a:prstGeom prst="rect">
            <a:avLst/>
          </a:prstGeom>
          <a:noFill/>
        </p:spPr>
        <p:txBody>
          <a:bodyPr wrap="square" rtlCol="0">
            <a:spAutoFit/>
          </a:bodyPr>
          <a:lstStyle/>
          <a:p>
            <a:pPr algn="ctr"/>
            <a:r>
              <a:rPr lang="en-US" sz="4400" b="1" dirty="0" smtClean="0">
                <a:solidFill>
                  <a:schemeClr val="bg1"/>
                </a:solidFill>
                <a:latin typeface="Alexandria" charset="0"/>
                <a:cs typeface="Alexandria" charset="0"/>
              </a:rPr>
              <a:t>09</a:t>
            </a:r>
            <a:endParaRPr lang="en-US" sz="4400" b="1" dirty="0">
              <a:solidFill>
                <a:schemeClr val="bg1"/>
              </a:solidFill>
              <a:latin typeface="Alexandria" charset="0"/>
              <a:cs typeface="Alexandria" charset="0"/>
            </a:endParaRPr>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7" name="Rectangle 3">
            <a:extLst>
              <a:ext uri="{FF2B5EF4-FFF2-40B4-BE49-F238E27FC236}">
                <a16:creationId xmlns:a16="http://schemas.microsoft.com/office/drawing/2014/main" xmlns="" id="{859773F7-759D-3792-1A5C-44A58779A2CD}"/>
              </a:ext>
            </a:extLst>
          </p:cNvPr>
          <p:cNvSpPr txBox="1">
            <a:spLocks noChangeArrowheads="1"/>
          </p:cNvSpPr>
          <p:nvPr/>
        </p:nvSpPr>
        <p:spPr>
          <a:xfrm>
            <a:off x="390931" y="1596786"/>
            <a:ext cx="6129139" cy="5036027"/>
          </a:xfrm>
          <a:prstGeom prst="rect">
            <a:avLst/>
          </a:prstGeom>
        </p:spPr>
        <p:txBody>
          <a:bodyPr vert="horz" lIns="91440" tIns="45720" rIns="91440" bIns="45720" rtlCol="0" anchor="t">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marL="457200" indent="-457200" algn="just">
              <a:buFont typeface="+mj-lt"/>
              <a:buAutoNum type="arabicPeriod"/>
            </a:pPr>
            <a:r>
              <a:rPr lang="en-US" sz="2200" b="1" dirty="0">
                <a:solidFill>
                  <a:schemeClr val="tx1"/>
                </a:solidFill>
                <a:latin typeface="+mn-lt"/>
              </a:rPr>
              <a:t>Commit to hire the best talent. </a:t>
            </a:r>
          </a:p>
          <a:p>
            <a:pPr marL="457200" indent="-457200" algn="just">
              <a:buFont typeface="+mj-lt"/>
              <a:buAutoNum type="arabicPeriod"/>
            </a:pPr>
            <a:r>
              <a:rPr lang="en-US" sz="2200" b="1" dirty="0">
                <a:solidFill>
                  <a:schemeClr val="tx1"/>
                </a:solidFill>
                <a:latin typeface="+mn-lt"/>
              </a:rPr>
              <a:t>Elevate recruiting to a strategic position. </a:t>
            </a:r>
          </a:p>
          <a:p>
            <a:pPr marL="457200" indent="-457200" algn="just">
              <a:buFont typeface="+mj-lt"/>
              <a:buAutoNum type="arabicPeriod"/>
            </a:pPr>
            <a:r>
              <a:rPr lang="en-US" sz="2200" b="1" dirty="0">
                <a:solidFill>
                  <a:srgbClr val="C00000"/>
                </a:solidFill>
                <a:latin typeface="+mn-lt"/>
              </a:rPr>
              <a:t>Create practical job descriptions and job specifications.</a:t>
            </a:r>
          </a:p>
          <a:p>
            <a:pPr marL="457200" indent="-457200" algn="just">
              <a:buFont typeface="+mj-lt"/>
              <a:buAutoNum type="arabicPeriod"/>
            </a:pPr>
            <a:r>
              <a:rPr lang="en-US" sz="2200" b="1" dirty="0">
                <a:solidFill>
                  <a:schemeClr val="tx1"/>
                </a:solidFill>
                <a:latin typeface="+mn-lt"/>
              </a:rPr>
              <a:t>Plan an effective interview. </a:t>
            </a:r>
          </a:p>
          <a:p>
            <a:pPr marL="457200" indent="-457200" algn="just">
              <a:buFont typeface="+mj-lt"/>
              <a:buAutoNum type="arabicPeriod"/>
            </a:pPr>
            <a:r>
              <a:rPr lang="en-US" sz="2200" b="1" dirty="0">
                <a:solidFill>
                  <a:schemeClr val="tx1"/>
                </a:solidFill>
                <a:latin typeface="+mn-lt"/>
              </a:rPr>
              <a:t>Conduct the </a:t>
            </a:r>
            <a:r>
              <a:rPr lang="en-US" sz="2200" b="1" dirty="0" smtClean="0">
                <a:solidFill>
                  <a:schemeClr val="tx1"/>
                </a:solidFill>
                <a:latin typeface="+mn-lt"/>
              </a:rPr>
              <a:t>interview</a:t>
            </a:r>
          </a:p>
          <a:p>
            <a:pPr algn="just" rtl="1"/>
            <a:endParaRPr lang="ar-EG" sz="2200" b="1" dirty="0">
              <a:solidFill>
                <a:schemeClr val="tx1"/>
              </a:solidFill>
              <a:latin typeface="+mn-lt"/>
            </a:endParaRPr>
          </a:p>
          <a:p>
            <a:pPr algn="just" rtl="1"/>
            <a:endParaRPr lang="ar-EG" sz="2200" b="1" dirty="0" smtClean="0">
              <a:solidFill>
                <a:schemeClr val="tx1"/>
              </a:solidFill>
              <a:latin typeface="+mn-lt"/>
            </a:endParaRPr>
          </a:p>
          <a:p>
            <a:pPr marL="457200" indent="-457200" algn="just" rtl="1">
              <a:buFont typeface="+mj-lt"/>
              <a:buAutoNum type="arabicParenR"/>
            </a:pPr>
            <a:r>
              <a:rPr lang="ar-EG" sz="2200" b="1" dirty="0" smtClean="0">
                <a:solidFill>
                  <a:schemeClr val="tx1"/>
                </a:solidFill>
                <a:latin typeface="+mn-lt"/>
              </a:rPr>
              <a:t>الالتزام </a:t>
            </a:r>
            <a:r>
              <a:rPr lang="ar-EG" sz="2200" b="1" dirty="0">
                <a:solidFill>
                  <a:schemeClr val="tx1"/>
                </a:solidFill>
                <a:latin typeface="+mn-lt"/>
              </a:rPr>
              <a:t>بتوظيف أفضل المواهب</a:t>
            </a:r>
            <a:r>
              <a:rPr lang="ar-EG" sz="2200" b="1" dirty="0" smtClean="0">
                <a:solidFill>
                  <a:schemeClr val="tx1"/>
                </a:solidFill>
                <a:latin typeface="+mn-lt"/>
              </a:rPr>
              <a:t>.</a:t>
            </a:r>
          </a:p>
          <a:p>
            <a:pPr marL="457200" indent="-457200" algn="just" rtl="1">
              <a:buFont typeface="+mj-lt"/>
              <a:buAutoNum type="arabicParenR"/>
            </a:pPr>
            <a:r>
              <a:rPr lang="ar-EG" sz="2200" b="1" dirty="0" smtClean="0">
                <a:solidFill>
                  <a:schemeClr val="tx1"/>
                </a:solidFill>
                <a:latin typeface="+mn-lt"/>
              </a:rPr>
              <a:t>رفع </a:t>
            </a:r>
            <a:r>
              <a:rPr lang="ar-EG" sz="2200" b="1" dirty="0">
                <a:solidFill>
                  <a:schemeClr val="tx1"/>
                </a:solidFill>
                <a:latin typeface="+mn-lt"/>
              </a:rPr>
              <a:t>مستوى التوظيف إلى مستوى استراتيجي</a:t>
            </a:r>
            <a:r>
              <a:rPr lang="ar-EG" sz="2200" b="1" dirty="0" smtClean="0">
                <a:solidFill>
                  <a:schemeClr val="tx1"/>
                </a:solidFill>
                <a:latin typeface="+mn-lt"/>
              </a:rPr>
              <a:t>.</a:t>
            </a:r>
          </a:p>
          <a:p>
            <a:pPr marL="457200" indent="-457200" algn="just" rtl="1">
              <a:buFont typeface="+mj-lt"/>
              <a:buAutoNum type="arabicParenR"/>
            </a:pPr>
            <a:r>
              <a:rPr lang="ar-EG" sz="2200" b="1" dirty="0" smtClean="0">
                <a:solidFill>
                  <a:srgbClr val="C00000"/>
                </a:solidFill>
                <a:latin typeface="+mn-lt"/>
              </a:rPr>
              <a:t>إنشاء الوصف الوظيفي ومواصفات شاغل الوظيفة.</a:t>
            </a:r>
          </a:p>
          <a:p>
            <a:pPr marL="457200" indent="-457200" algn="just" rtl="1">
              <a:buFont typeface="+mj-lt"/>
              <a:buAutoNum type="arabicParenR"/>
            </a:pPr>
            <a:r>
              <a:rPr lang="ar-EG" sz="2200" b="1" dirty="0" smtClean="0">
                <a:solidFill>
                  <a:schemeClr val="tx1"/>
                </a:solidFill>
                <a:latin typeface="+mn-lt"/>
              </a:rPr>
              <a:t>التخطيط </a:t>
            </a:r>
            <a:r>
              <a:rPr lang="ar-EG" sz="2200" b="1" dirty="0">
                <a:solidFill>
                  <a:schemeClr val="tx1"/>
                </a:solidFill>
                <a:latin typeface="+mn-lt"/>
              </a:rPr>
              <a:t>لإجراء مقابلة فعّالة</a:t>
            </a:r>
            <a:r>
              <a:rPr lang="ar-EG" sz="2200" b="1" dirty="0" smtClean="0">
                <a:solidFill>
                  <a:schemeClr val="tx1"/>
                </a:solidFill>
                <a:latin typeface="+mn-lt"/>
              </a:rPr>
              <a:t>.</a:t>
            </a:r>
          </a:p>
          <a:p>
            <a:pPr marL="457200" indent="-457200" algn="just" rtl="1">
              <a:buFont typeface="+mj-lt"/>
              <a:buAutoNum type="arabicParenR"/>
            </a:pPr>
            <a:r>
              <a:rPr lang="ar-EG" sz="2200" b="1" dirty="0" smtClean="0">
                <a:solidFill>
                  <a:schemeClr val="tx1"/>
                </a:solidFill>
                <a:latin typeface="+mn-lt"/>
              </a:rPr>
              <a:t>إجراء المقابلة.</a:t>
            </a:r>
            <a:endParaRPr lang="en-US" sz="2200" b="1" dirty="0">
              <a:solidFill>
                <a:schemeClr val="tx1"/>
              </a:solidFill>
              <a:latin typeface="+mn-lt"/>
            </a:endParaRPr>
          </a:p>
        </p:txBody>
      </p:sp>
      <p:pic>
        <p:nvPicPr>
          <p:cNvPr id="10" name="Picture 2" descr="Winners Podium - Ace Props and Events">
            <a:extLst>
              <a:ext uri="{FF2B5EF4-FFF2-40B4-BE49-F238E27FC236}">
                <a16:creationId xmlns="" xmlns:a16="http://schemas.microsoft.com/office/drawing/2014/main" id="{B7B4836D-FEBA-1D66-2ACE-05C29F99D8C2}"/>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838122" y="2314331"/>
            <a:ext cx="4825607" cy="327808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975452900"/>
      </p:ext>
    </p:extLst>
  </p:cSld>
  <p:clrMapOvr>
    <a:masterClrMapping/>
  </p:clrMapOvr>
  <p:transition spd="slow">
    <p:comb/>
  </p:transition>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Rectangle: Rounded Corners 24"/>
          <p:cNvSpPr/>
          <p:nvPr/>
        </p:nvSpPr>
        <p:spPr>
          <a:xfrm>
            <a:off x="219926" y="1430182"/>
            <a:ext cx="11805009" cy="528669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TextBox 14"/>
          <p:cNvSpPr txBox="1"/>
          <p:nvPr/>
        </p:nvSpPr>
        <p:spPr>
          <a:xfrm>
            <a:off x="1522425" y="238010"/>
            <a:ext cx="7728499" cy="769441"/>
          </a:xfrm>
          <a:prstGeom prst="rect">
            <a:avLst/>
          </a:prstGeom>
          <a:noFill/>
        </p:spPr>
        <p:txBody>
          <a:bodyPr wrap="square" rtlCol="0">
            <a:spAutoFit/>
          </a:bodyPr>
          <a:lstStyle/>
          <a:p>
            <a:r>
              <a:rPr lang="en-US" sz="2000" b="1" dirty="0">
                <a:solidFill>
                  <a:srgbClr val="00B0F0"/>
                </a:solidFill>
                <a:latin typeface="Alexandria" charset="0"/>
                <a:cs typeface="Alexandria" charset="0"/>
              </a:rPr>
              <a:t>Create Practical Job Descriptions and Job </a:t>
            </a:r>
            <a:r>
              <a:rPr lang="en-US" sz="2000" b="1" dirty="0" smtClean="0">
                <a:solidFill>
                  <a:srgbClr val="00B0F0"/>
                </a:solidFill>
                <a:latin typeface="Alexandria" charset="0"/>
                <a:cs typeface="Alexandria" charset="0"/>
              </a:rPr>
              <a:t>Specifications</a:t>
            </a:r>
          </a:p>
          <a:p>
            <a:r>
              <a:rPr lang="ar-EG" sz="2400" b="1" dirty="0">
                <a:solidFill>
                  <a:srgbClr val="00B0F0"/>
                </a:solidFill>
                <a:latin typeface="Alexandria" charset="0"/>
                <a:cs typeface="Alexandria" charset="0"/>
              </a:rPr>
              <a:t>إنشاء الوصف الوظيفي ومواصفات شاغل الوظيفة</a:t>
            </a:r>
          </a:p>
        </p:txBody>
      </p:sp>
      <p:sp>
        <p:nvSpPr>
          <p:cNvPr id="16" name="Rectangle 15"/>
          <p:cNvSpPr/>
          <p:nvPr/>
        </p:nvSpPr>
        <p:spPr>
          <a:xfrm>
            <a:off x="56939" y="108083"/>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0" name="TextBox 19"/>
          <p:cNvSpPr txBox="1"/>
          <p:nvPr/>
        </p:nvSpPr>
        <p:spPr>
          <a:xfrm>
            <a:off x="226215" y="148661"/>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21" name="TextBox 20"/>
          <p:cNvSpPr txBox="1"/>
          <p:nvPr/>
        </p:nvSpPr>
        <p:spPr>
          <a:xfrm>
            <a:off x="328810" y="404476"/>
            <a:ext cx="966228" cy="768350"/>
          </a:xfrm>
          <a:prstGeom prst="rect">
            <a:avLst/>
          </a:prstGeom>
          <a:noFill/>
        </p:spPr>
        <p:txBody>
          <a:bodyPr wrap="square" rtlCol="0">
            <a:spAutoFit/>
          </a:bodyPr>
          <a:lstStyle/>
          <a:p>
            <a:pPr algn="ctr"/>
            <a:r>
              <a:rPr lang="en-US" sz="4400" b="1" dirty="0" smtClean="0">
                <a:solidFill>
                  <a:schemeClr val="bg1"/>
                </a:solidFill>
                <a:latin typeface="Alexandria" charset="0"/>
                <a:cs typeface="Alexandria" charset="0"/>
              </a:rPr>
              <a:t>09</a:t>
            </a:r>
            <a:endParaRPr lang="en-US" sz="4400" b="1" dirty="0">
              <a:solidFill>
                <a:schemeClr val="bg1"/>
              </a:solidFill>
              <a:latin typeface="Alexandria" charset="0"/>
              <a:cs typeface="Alexandria" charset="0"/>
            </a:endParaRPr>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7" name="Rectangle 3">
            <a:extLst>
              <a:ext uri="{FF2B5EF4-FFF2-40B4-BE49-F238E27FC236}">
                <a16:creationId xmlns:a16="http://schemas.microsoft.com/office/drawing/2014/main" xmlns="" id="{859773F7-759D-3792-1A5C-44A58779A2CD}"/>
              </a:ext>
            </a:extLst>
          </p:cNvPr>
          <p:cNvSpPr txBox="1">
            <a:spLocks noChangeArrowheads="1"/>
          </p:cNvSpPr>
          <p:nvPr/>
        </p:nvSpPr>
        <p:spPr>
          <a:xfrm>
            <a:off x="390931" y="1517274"/>
            <a:ext cx="6394181" cy="5036027"/>
          </a:xfrm>
          <a:prstGeom prst="rect">
            <a:avLst/>
          </a:prstGeom>
        </p:spPr>
        <p:txBody>
          <a:bodyPr vert="horz" lIns="91440" tIns="45720" rIns="91440" bIns="45720" rtlCol="0" anchor="t">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marL="457200" indent="-457200" algn="just">
              <a:lnSpc>
                <a:spcPct val="150000"/>
              </a:lnSpc>
              <a:buFont typeface="Arial" pitchFamily="34" charset="0"/>
              <a:buChar char="•"/>
            </a:pPr>
            <a:r>
              <a:rPr lang="en-US" sz="2000" dirty="0">
                <a:solidFill>
                  <a:schemeClr val="tx1"/>
                </a:solidFill>
                <a:latin typeface="+mn-lt"/>
              </a:rPr>
              <a:t>Business owners must recognize that what they do before they interview candidates for a position determines to a great extent how successful they will be at hiring winners. </a:t>
            </a:r>
          </a:p>
          <a:p>
            <a:pPr marL="457200" indent="-457200" algn="just">
              <a:lnSpc>
                <a:spcPct val="150000"/>
              </a:lnSpc>
              <a:buFont typeface="Arial" pitchFamily="34" charset="0"/>
              <a:buChar char="•"/>
            </a:pPr>
            <a:r>
              <a:rPr lang="en-US" sz="2000" dirty="0">
                <a:solidFill>
                  <a:schemeClr val="tx1"/>
                </a:solidFill>
                <a:latin typeface="+mn-lt"/>
              </a:rPr>
              <a:t>The first step is to perform </a:t>
            </a:r>
            <a:r>
              <a:rPr lang="en-US" sz="2000" b="1" dirty="0">
                <a:solidFill>
                  <a:schemeClr val="tx1"/>
                </a:solidFill>
                <a:latin typeface="+mn-lt"/>
              </a:rPr>
              <a:t>a job analysis</a:t>
            </a:r>
          </a:p>
          <a:p>
            <a:pPr marL="457200" indent="-457200" algn="just">
              <a:lnSpc>
                <a:spcPct val="150000"/>
              </a:lnSpc>
              <a:buFont typeface="Arial" pitchFamily="34" charset="0"/>
              <a:buChar char="•"/>
            </a:pPr>
            <a:r>
              <a:rPr lang="en-US" sz="2000" b="1" dirty="0">
                <a:solidFill>
                  <a:srgbClr val="C00000"/>
                </a:solidFill>
                <a:latin typeface="+mn-lt"/>
              </a:rPr>
              <a:t>Job analysis:</a:t>
            </a:r>
            <a:r>
              <a:rPr lang="en-US" sz="2000" dirty="0">
                <a:solidFill>
                  <a:schemeClr val="tx1"/>
                </a:solidFill>
                <a:latin typeface="+mn-lt"/>
              </a:rPr>
              <a:t>  the process by which a firm determines the duties and nature of the jobs to be filled and the skills and experience required of the people who are to fill them. </a:t>
            </a:r>
          </a:p>
          <a:p>
            <a:pPr marL="914400" lvl="1" indent="-457200" algn="just">
              <a:lnSpc>
                <a:spcPct val="150000"/>
              </a:lnSpc>
              <a:buFont typeface="Arial" pitchFamily="34" charset="0"/>
              <a:buChar char="•"/>
            </a:pPr>
            <a:r>
              <a:rPr lang="en-US" sz="2000" dirty="0">
                <a:solidFill>
                  <a:schemeClr val="tx1"/>
                </a:solidFill>
                <a:latin typeface="+mn-lt"/>
              </a:rPr>
              <a:t>Step 1: Create a job description</a:t>
            </a:r>
          </a:p>
          <a:p>
            <a:pPr marL="914400" lvl="1" indent="-457200" algn="just">
              <a:lnSpc>
                <a:spcPct val="150000"/>
              </a:lnSpc>
              <a:buFont typeface="Arial" pitchFamily="34" charset="0"/>
              <a:buChar char="•"/>
            </a:pPr>
            <a:r>
              <a:rPr lang="en-US" sz="2000" dirty="0">
                <a:solidFill>
                  <a:schemeClr val="tx1"/>
                </a:solidFill>
                <a:latin typeface="+mn-lt"/>
              </a:rPr>
              <a:t>Step 2: Create a job specification</a:t>
            </a:r>
          </a:p>
        </p:txBody>
      </p:sp>
      <p:sp>
        <p:nvSpPr>
          <p:cNvPr id="11" name="Rectangle 10"/>
          <p:cNvSpPr/>
          <p:nvPr/>
        </p:nvSpPr>
        <p:spPr>
          <a:xfrm>
            <a:off x="7076661" y="1616564"/>
            <a:ext cx="4778326" cy="4431983"/>
          </a:xfrm>
          <a:prstGeom prst="rect">
            <a:avLst/>
          </a:prstGeom>
        </p:spPr>
        <p:txBody>
          <a:bodyPr wrap="square">
            <a:spAutoFit/>
          </a:bodyPr>
          <a:lstStyle/>
          <a:p>
            <a:pPr marL="342900" indent="-342900" algn="justLow" rtl="1">
              <a:spcBef>
                <a:spcPts val="1200"/>
              </a:spcBef>
              <a:buFont typeface="Arial" pitchFamily="34" charset="0"/>
              <a:buChar char="•"/>
            </a:pPr>
            <a:r>
              <a:rPr lang="ar-EG" sz="2200" dirty="0"/>
              <a:t>يتعين على أصحاب الأعمال أن يدركوا أن ما يفعلونه قبل إجراء المقابلات مع المرشحين لشغل منصب ما يحدد إلى حد كبير مدى نجاحهم في توظيف </a:t>
            </a:r>
            <a:r>
              <a:rPr lang="ar-EG" sz="2200" dirty="0" smtClean="0"/>
              <a:t>الفائزين.</a:t>
            </a:r>
          </a:p>
          <a:p>
            <a:pPr marL="342900" indent="-342900" algn="justLow" rtl="1">
              <a:spcBef>
                <a:spcPts val="1200"/>
              </a:spcBef>
              <a:buFont typeface="Arial" pitchFamily="34" charset="0"/>
              <a:buChar char="•"/>
            </a:pPr>
            <a:r>
              <a:rPr lang="ar-EG" sz="2200" dirty="0"/>
              <a:t>الخطوة الأولى هي إجراء </a:t>
            </a:r>
            <a:r>
              <a:rPr lang="ar-EG" sz="2200" b="1" dirty="0"/>
              <a:t>تحليل </a:t>
            </a:r>
            <a:r>
              <a:rPr lang="ar-EG" sz="2200" b="1" dirty="0" smtClean="0"/>
              <a:t>وظيفي</a:t>
            </a:r>
            <a:r>
              <a:rPr lang="ar-EG" sz="2200" dirty="0" smtClean="0"/>
              <a:t>.</a:t>
            </a:r>
          </a:p>
          <a:p>
            <a:pPr marL="342900" indent="-342900" algn="justLow" rtl="1">
              <a:spcBef>
                <a:spcPts val="1200"/>
              </a:spcBef>
              <a:buFont typeface="Arial" pitchFamily="34" charset="0"/>
              <a:buChar char="•"/>
            </a:pPr>
            <a:r>
              <a:rPr lang="ar-EG" sz="2200" b="1" dirty="0">
                <a:solidFill>
                  <a:srgbClr val="C00000"/>
                </a:solidFill>
              </a:rPr>
              <a:t>تحليل الوظيفة</a:t>
            </a:r>
            <a:r>
              <a:rPr lang="ar-EG" sz="2200" dirty="0"/>
              <a:t>: العملية التي تحدد بها الشركة واجبات وطبيعة الوظائف التي يجب شغلها والمهارات والخبرة المطلوبة من الأشخاص الذين سيقومون بشغل هذه الوظائف</a:t>
            </a:r>
            <a:r>
              <a:rPr lang="ar-EG" sz="2200" dirty="0" smtClean="0"/>
              <a:t>.</a:t>
            </a:r>
          </a:p>
          <a:p>
            <a:pPr marL="800100" lvl="1" indent="-342900" algn="justLow" rtl="1">
              <a:spcBef>
                <a:spcPts val="1200"/>
              </a:spcBef>
              <a:buFont typeface="Arial" pitchFamily="34" charset="0"/>
              <a:buChar char="•"/>
            </a:pPr>
            <a:r>
              <a:rPr lang="ar-EG" sz="2200" dirty="0"/>
              <a:t>الخطوة 1: إنشاء وصف </a:t>
            </a:r>
            <a:r>
              <a:rPr lang="ar-EG" sz="2200" dirty="0" smtClean="0"/>
              <a:t>وظيفي</a:t>
            </a:r>
            <a:endParaRPr lang="en-US" sz="2200" dirty="0" smtClean="0"/>
          </a:p>
          <a:p>
            <a:pPr marL="800100" lvl="1" indent="-342900" algn="justLow" rtl="1">
              <a:spcBef>
                <a:spcPts val="1200"/>
              </a:spcBef>
              <a:buFont typeface="Arial" pitchFamily="34" charset="0"/>
              <a:buChar char="•"/>
            </a:pPr>
            <a:r>
              <a:rPr lang="ar-EG" sz="2200" dirty="0"/>
              <a:t>الخطوة 2: إنشاء مواصفات </a:t>
            </a:r>
            <a:r>
              <a:rPr lang="ar-EG" sz="2200" dirty="0" smtClean="0"/>
              <a:t>شاغل الوظيفة</a:t>
            </a:r>
            <a:endParaRPr lang="ar-EG" sz="2200" dirty="0"/>
          </a:p>
        </p:txBody>
      </p:sp>
    </p:spTree>
    <p:extLst>
      <p:ext uri="{BB962C8B-B14F-4D97-AF65-F5344CB8AC3E}">
        <p14:creationId xmlns:p14="http://schemas.microsoft.com/office/powerpoint/2010/main" val="4280168961"/>
      </p:ext>
    </p:extLst>
  </p:cSld>
  <p:clrMapOvr>
    <a:masterClrMapping/>
  </p:clrMapOvr>
  <p:transition spd="slow">
    <p:comb/>
  </p:transition>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Rectangle: Rounded Corners 24"/>
          <p:cNvSpPr/>
          <p:nvPr/>
        </p:nvSpPr>
        <p:spPr>
          <a:xfrm>
            <a:off x="219926" y="1430182"/>
            <a:ext cx="11805009" cy="528669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TextBox 14"/>
          <p:cNvSpPr txBox="1"/>
          <p:nvPr/>
        </p:nvSpPr>
        <p:spPr>
          <a:xfrm>
            <a:off x="1522425" y="238010"/>
            <a:ext cx="7728499" cy="769441"/>
          </a:xfrm>
          <a:prstGeom prst="rect">
            <a:avLst/>
          </a:prstGeom>
          <a:noFill/>
        </p:spPr>
        <p:txBody>
          <a:bodyPr wrap="square" rtlCol="0">
            <a:spAutoFit/>
          </a:bodyPr>
          <a:lstStyle/>
          <a:p>
            <a:r>
              <a:rPr lang="en-US" sz="2000" b="1" dirty="0">
                <a:solidFill>
                  <a:srgbClr val="00B0F0"/>
                </a:solidFill>
                <a:latin typeface="Alexandria" charset="0"/>
                <a:cs typeface="Alexandria" charset="0"/>
              </a:rPr>
              <a:t>Create Practical Job Descriptions and Job </a:t>
            </a:r>
            <a:r>
              <a:rPr lang="en-US" sz="2000" b="1" dirty="0" smtClean="0">
                <a:solidFill>
                  <a:srgbClr val="00B0F0"/>
                </a:solidFill>
                <a:latin typeface="Alexandria" charset="0"/>
                <a:cs typeface="Alexandria" charset="0"/>
              </a:rPr>
              <a:t>Specifications</a:t>
            </a:r>
          </a:p>
          <a:p>
            <a:r>
              <a:rPr lang="ar-EG" sz="2400" b="1" dirty="0">
                <a:solidFill>
                  <a:srgbClr val="00B0F0"/>
                </a:solidFill>
                <a:latin typeface="Alexandria" charset="0"/>
                <a:cs typeface="Alexandria" charset="0"/>
              </a:rPr>
              <a:t>إنشاء </a:t>
            </a:r>
            <a:r>
              <a:rPr lang="ar-EG" sz="2400" b="1" dirty="0" smtClean="0">
                <a:solidFill>
                  <a:srgbClr val="00B0F0"/>
                </a:solidFill>
                <a:latin typeface="Alexandria" charset="0"/>
                <a:cs typeface="Alexandria" charset="0"/>
              </a:rPr>
              <a:t>الوصف الوظيفي ومواصفات شاغل الوظيفة</a:t>
            </a:r>
            <a:endParaRPr lang="ar-EG" sz="2400" b="1" dirty="0">
              <a:solidFill>
                <a:srgbClr val="00B0F0"/>
              </a:solidFill>
              <a:latin typeface="Alexandria" charset="0"/>
              <a:cs typeface="Alexandria" charset="0"/>
            </a:endParaRPr>
          </a:p>
        </p:txBody>
      </p:sp>
      <p:sp>
        <p:nvSpPr>
          <p:cNvPr id="16" name="Rectangle 15"/>
          <p:cNvSpPr/>
          <p:nvPr/>
        </p:nvSpPr>
        <p:spPr>
          <a:xfrm>
            <a:off x="56939" y="108083"/>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0" name="TextBox 19"/>
          <p:cNvSpPr txBox="1"/>
          <p:nvPr/>
        </p:nvSpPr>
        <p:spPr>
          <a:xfrm>
            <a:off x="226215" y="148661"/>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21" name="TextBox 20"/>
          <p:cNvSpPr txBox="1"/>
          <p:nvPr/>
        </p:nvSpPr>
        <p:spPr>
          <a:xfrm>
            <a:off x="328810" y="404476"/>
            <a:ext cx="966228" cy="768350"/>
          </a:xfrm>
          <a:prstGeom prst="rect">
            <a:avLst/>
          </a:prstGeom>
          <a:noFill/>
        </p:spPr>
        <p:txBody>
          <a:bodyPr wrap="square" rtlCol="0">
            <a:spAutoFit/>
          </a:bodyPr>
          <a:lstStyle/>
          <a:p>
            <a:pPr algn="ctr"/>
            <a:r>
              <a:rPr lang="en-US" sz="4400" b="1" dirty="0" smtClean="0">
                <a:solidFill>
                  <a:schemeClr val="bg1"/>
                </a:solidFill>
                <a:latin typeface="Alexandria" charset="0"/>
                <a:cs typeface="Alexandria" charset="0"/>
              </a:rPr>
              <a:t>09</a:t>
            </a:r>
            <a:endParaRPr lang="en-US" sz="4400" b="1" dirty="0">
              <a:solidFill>
                <a:schemeClr val="bg1"/>
              </a:solidFill>
              <a:latin typeface="Alexandria" charset="0"/>
              <a:cs typeface="Alexandria" charset="0"/>
            </a:endParaRPr>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7" name="Rectangle 3">
            <a:extLst>
              <a:ext uri="{FF2B5EF4-FFF2-40B4-BE49-F238E27FC236}">
                <a16:creationId xmlns:a16="http://schemas.microsoft.com/office/drawing/2014/main" xmlns="" id="{859773F7-759D-3792-1A5C-44A58779A2CD}"/>
              </a:ext>
            </a:extLst>
          </p:cNvPr>
          <p:cNvSpPr txBox="1">
            <a:spLocks noChangeArrowheads="1"/>
          </p:cNvSpPr>
          <p:nvPr/>
        </p:nvSpPr>
        <p:spPr>
          <a:xfrm>
            <a:off x="390931" y="1517274"/>
            <a:ext cx="6195399" cy="5036027"/>
          </a:xfrm>
          <a:prstGeom prst="rect">
            <a:avLst/>
          </a:prstGeom>
        </p:spPr>
        <p:txBody>
          <a:bodyPr vert="horz" lIns="91440" tIns="45720" rIns="91440" bIns="45720" rtlCol="0" anchor="t">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marL="349250" lvl="1" indent="-342900" algn="just">
              <a:spcBef>
                <a:spcPts val="1200"/>
              </a:spcBef>
              <a:buFont typeface="Arial" pitchFamily="34" charset="0"/>
              <a:buChar char="•"/>
            </a:pPr>
            <a:r>
              <a:rPr lang="en-US" sz="2400" b="1" dirty="0">
                <a:solidFill>
                  <a:srgbClr val="0A1F61"/>
                </a:solidFill>
                <a:latin typeface="+mn-lt"/>
              </a:rPr>
              <a:t>Step 1: Create a job description</a:t>
            </a:r>
          </a:p>
          <a:p>
            <a:pPr marL="806450" lvl="2" indent="-342900" algn="just">
              <a:spcBef>
                <a:spcPts val="1200"/>
              </a:spcBef>
              <a:buFont typeface="Arial" pitchFamily="34" charset="0"/>
              <a:buChar char="•"/>
            </a:pPr>
            <a:r>
              <a:rPr lang="en-US" sz="2000" b="1" dirty="0" smtClean="0">
                <a:latin typeface="+mn-lt"/>
              </a:rPr>
              <a:t>Job </a:t>
            </a:r>
            <a:r>
              <a:rPr lang="en-US" sz="2000" b="1" dirty="0">
                <a:latin typeface="+mn-lt"/>
              </a:rPr>
              <a:t>description: </a:t>
            </a:r>
            <a:r>
              <a:rPr lang="en-US" sz="2000" dirty="0">
                <a:latin typeface="+mn-lt"/>
              </a:rPr>
              <a:t>A written statement of the duties, responsibilities, reporting relationships, working conditions, and materials and equipment used in a job.</a:t>
            </a:r>
          </a:p>
          <a:p>
            <a:pPr marL="806450" lvl="2" indent="-342900" algn="just">
              <a:spcBef>
                <a:spcPts val="1200"/>
              </a:spcBef>
              <a:buFont typeface="Arial" pitchFamily="34" charset="0"/>
              <a:buChar char="•"/>
            </a:pPr>
            <a:r>
              <a:rPr lang="en-US" sz="2000" b="1" dirty="0" smtClean="0">
                <a:latin typeface="+mn-lt"/>
              </a:rPr>
              <a:t>A </a:t>
            </a:r>
            <a:r>
              <a:rPr lang="en-US" sz="2000" b="1" dirty="0">
                <a:latin typeface="+mn-lt"/>
              </a:rPr>
              <a:t>results-oriented job description </a:t>
            </a:r>
            <a:r>
              <a:rPr lang="en-US" sz="2000" dirty="0">
                <a:latin typeface="+mn-lt"/>
              </a:rPr>
              <a:t>explains what a job entails and the duties the person filling it is expected to perform.</a:t>
            </a:r>
          </a:p>
          <a:p>
            <a:pPr marL="806450" lvl="2" indent="-342900" algn="just">
              <a:spcBef>
                <a:spcPts val="1200"/>
              </a:spcBef>
              <a:buFont typeface="Arial" pitchFamily="34" charset="0"/>
              <a:buChar char="•"/>
            </a:pPr>
            <a:r>
              <a:rPr lang="en-US" sz="2000" b="1" dirty="0" smtClean="0">
                <a:latin typeface="+mn-lt"/>
              </a:rPr>
              <a:t>A </a:t>
            </a:r>
            <a:r>
              <a:rPr lang="en-US" sz="2000" b="1" dirty="0">
                <a:latin typeface="+mn-lt"/>
              </a:rPr>
              <a:t>detailed job description </a:t>
            </a:r>
            <a:r>
              <a:rPr lang="en-US" sz="2000" dirty="0">
                <a:latin typeface="+mn-lt"/>
              </a:rPr>
              <a:t>includes a job title, job summary, primary responsibilities and duties, nature of supervision, the job’s relationship to others in the company, working conditions, the job’s location, definitions of job-specific terms, and a description of the company and its culture. </a:t>
            </a:r>
          </a:p>
        </p:txBody>
      </p:sp>
      <p:sp>
        <p:nvSpPr>
          <p:cNvPr id="11" name="Rectangle 10"/>
          <p:cNvSpPr/>
          <p:nvPr/>
        </p:nvSpPr>
        <p:spPr>
          <a:xfrm>
            <a:off x="7076661" y="1616564"/>
            <a:ext cx="4778326" cy="4985980"/>
          </a:xfrm>
          <a:prstGeom prst="rect">
            <a:avLst/>
          </a:prstGeom>
        </p:spPr>
        <p:txBody>
          <a:bodyPr wrap="square">
            <a:spAutoFit/>
          </a:bodyPr>
          <a:lstStyle/>
          <a:p>
            <a:pPr marL="342900" indent="-342900" algn="justLow" rtl="1">
              <a:spcBef>
                <a:spcPts val="1200"/>
              </a:spcBef>
              <a:buFont typeface="Arial" pitchFamily="34" charset="0"/>
              <a:buChar char="•"/>
            </a:pPr>
            <a:r>
              <a:rPr lang="ar-EG" sz="2400" b="1" dirty="0">
                <a:solidFill>
                  <a:srgbClr val="002060"/>
                </a:solidFill>
              </a:rPr>
              <a:t>الخطوة 1: إنشاء وصف وظيفي</a:t>
            </a:r>
            <a:r>
              <a:rPr lang="ar-EG" sz="2400" b="1" dirty="0" smtClean="0">
                <a:solidFill>
                  <a:srgbClr val="002060"/>
                </a:solidFill>
              </a:rPr>
              <a:t>.</a:t>
            </a:r>
          </a:p>
          <a:p>
            <a:pPr marL="342900" indent="-342900" algn="justLow" rtl="1">
              <a:spcBef>
                <a:spcPts val="1200"/>
              </a:spcBef>
              <a:buFont typeface="Arial" pitchFamily="34" charset="0"/>
              <a:buChar char="•"/>
            </a:pPr>
            <a:r>
              <a:rPr lang="ar-EG" sz="2200" b="1" dirty="0"/>
              <a:t>الوصف الوظيفي</a:t>
            </a:r>
            <a:r>
              <a:rPr lang="ar-EG" sz="2200" dirty="0"/>
              <a:t>: بيان مكتوب بالواجبات والمسؤوليات والعلاقات الإبلاغية وظروف العمل والمواد والمعدات المستخدمة في الوظيفة</a:t>
            </a:r>
            <a:r>
              <a:rPr lang="ar-EG" sz="2200" dirty="0" smtClean="0"/>
              <a:t>.</a:t>
            </a:r>
            <a:endParaRPr lang="en-US" sz="2200" dirty="0" smtClean="0"/>
          </a:p>
          <a:p>
            <a:pPr marL="342900" indent="-342900" algn="justLow" rtl="1">
              <a:spcBef>
                <a:spcPts val="1200"/>
              </a:spcBef>
              <a:buFont typeface="Arial" pitchFamily="34" charset="0"/>
              <a:buChar char="•"/>
            </a:pPr>
            <a:r>
              <a:rPr lang="ar-EG" sz="2200" b="1" dirty="0"/>
              <a:t>يوضح الوصف الوظيفي الموجه نحو النتائج </a:t>
            </a:r>
            <a:r>
              <a:rPr lang="ar-EG" sz="2200" dirty="0"/>
              <a:t>ما تستلزمه الوظيفة والواجبات التي من المتوقع أن يؤديها الشخص الذي سوف يشغلها</a:t>
            </a:r>
            <a:r>
              <a:rPr lang="ar-EG" sz="2200" dirty="0" smtClean="0"/>
              <a:t>.</a:t>
            </a:r>
          </a:p>
          <a:p>
            <a:pPr marL="342900" indent="-342900" algn="justLow" rtl="1">
              <a:spcBef>
                <a:spcPts val="1200"/>
              </a:spcBef>
              <a:buFont typeface="Arial" pitchFamily="34" charset="0"/>
              <a:buChar char="•"/>
            </a:pPr>
            <a:r>
              <a:rPr lang="ar-EG" sz="2200" b="1" dirty="0"/>
              <a:t>يتضمن الوصف الوظيفي التفصيلي </a:t>
            </a:r>
            <a:r>
              <a:rPr lang="ar-EG" sz="2200" dirty="0"/>
              <a:t>عنوان الوظيفة، وملخص الوظيفة، والمسؤوليات والواجبات الأساسية، وطبيعة الإشراف، وعلاقة الوظيفة بالآخرين في الشركة، وظروف العمل، وموقع الوظيفة، وتعريفات المصطلحات الخاصة بالوظيفة، ووصف الشركة وثقافتها.</a:t>
            </a:r>
          </a:p>
        </p:txBody>
      </p:sp>
    </p:spTree>
    <p:extLst>
      <p:ext uri="{BB962C8B-B14F-4D97-AF65-F5344CB8AC3E}">
        <p14:creationId xmlns:p14="http://schemas.microsoft.com/office/powerpoint/2010/main" val="556208128"/>
      </p:ext>
    </p:extLst>
  </p:cSld>
  <p:clrMapOvr>
    <a:masterClrMapping/>
  </p:clrMapOvr>
  <p:transition spd="slow">
    <p:comb/>
  </p:transition>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Rectangle: Rounded Corners 24"/>
          <p:cNvSpPr/>
          <p:nvPr/>
        </p:nvSpPr>
        <p:spPr>
          <a:xfrm>
            <a:off x="219926" y="1430182"/>
            <a:ext cx="11805009" cy="528669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TextBox 14"/>
          <p:cNvSpPr txBox="1"/>
          <p:nvPr/>
        </p:nvSpPr>
        <p:spPr>
          <a:xfrm>
            <a:off x="1522425" y="238010"/>
            <a:ext cx="7728499" cy="769441"/>
          </a:xfrm>
          <a:prstGeom prst="rect">
            <a:avLst/>
          </a:prstGeom>
          <a:noFill/>
        </p:spPr>
        <p:txBody>
          <a:bodyPr wrap="square" rtlCol="0">
            <a:spAutoFit/>
          </a:bodyPr>
          <a:lstStyle/>
          <a:p>
            <a:r>
              <a:rPr lang="en-US" sz="2000" b="1" dirty="0">
                <a:solidFill>
                  <a:srgbClr val="00B0F0"/>
                </a:solidFill>
                <a:latin typeface="Alexandria" charset="0"/>
                <a:cs typeface="Alexandria" charset="0"/>
              </a:rPr>
              <a:t>Create Practical Job Descriptions and Job </a:t>
            </a:r>
            <a:r>
              <a:rPr lang="en-US" sz="2000" b="1" dirty="0" smtClean="0">
                <a:solidFill>
                  <a:srgbClr val="00B0F0"/>
                </a:solidFill>
                <a:latin typeface="Alexandria" charset="0"/>
                <a:cs typeface="Alexandria" charset="0"/>
              </a:rPr>
              <a:t>Specifications</a:t>
            </a:r>
          </a:p>
          <a:p>
            <a:r>
              <a:rPr lang="ar-EG" sz="2400" b="1" dirty="0">
                <a:solidFill>
                  <a:srgbClr val="00B0F0"/>
                </a:solidFill>
                <a:latin typeface="Alexandria" charset="0"/>
                <a:cs typeface="Alexandria" charset="0"/>
              </a:rPr>
              <a:t>إنشاء الوصف الوظيفي ومواصفات شاغل </a:t>
            </a:r>
            <a:r>
              <a:rPr lang="ar-EG" sz="2400" b="1" dirty="0" smtClean="0">
                <a:solidFill>
                  <a:srgbClr val="00B0F0"/>
                </a:solidFill>
                <a:latin typeface="Alexandria" charset="0"/>
                <a:cs typeface="Alexandria" charset="0"/>
              </a:rPr>
              <a:t>الوظيفة</a:t>
            </a:r>
            <a:endParaRPr lang="ar-EG" sz="2400" b="1" dirty="0">
              <a:solidFill>
                <a:srgbClr val="00B0F0"/>
              </a:solidFill>
              <a:latin typeface="Alexandria" charset="0"/>
              <a:cs typeface="Alexandria" charset="0"/>
            </a:endParaRPr>
          </a:p>
        </p:txBody>
      </p:sp>
      <p:sp>
        <p:nvSpPr>
          <p:cNvPr id="16" name="Rectangle 15"/>
          <p:cNvSpPr/>
          <p:nvPr/>
        </p:nvSpPr>
        <p:spPr>
          <a:xfrm>
            <a:off x="56939" y="108083"/>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0" name="TextBox 19"/>
          <p:cNvSpPr txBox="1"/>
          <p:nvPr/>
        </p:nvSpPr>
        <p:spPr>
          <a:xfrm>
            <a:off x="226215" y="148661"/>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21" name="TextBox 20"/>
          <p:cNvSpPr txBox="1"/>
          <p:nvPr/>
        </p:nvSpPr>
        <p:spPr>
          <a:xfrm>
            <a:off x="328810" y="404476"/>
            <a:ext cx="966228" cy="768350"/>
          </a:xfrm>
          <a:prstGeom prst="rect">
            <a:avLst/>
          </a:prstGeom>
          <a:noFill/>
        </p:spPr>
        <p:txBody>
          <a:bodyPr wrap="square" rtlCol="0">
            <a:spAutoFit/>
          </a:bodyPr>
          <a:lstStyle/>
          <a:p>
            <a:pPr algn="ctr"/>
            <a:r>
              <a:rPr lang="en-US" sz="4400" b="1" dirty="0" smtClean="0">
                <a:solidFill>
                  <a:schemeClr val="bg1"/>
                </a:solidFill>
                <a:latin typeface="Alexandria" charset="0"/>
                <a:cs typeface="Alexandria" charset="0"/>
              </a:rPr>
              <a:t>09</a:t>
            </a:r>
            <a:endParaRPr lang="en-US" sz="4400" b="1" dirty="0">
              <a:solidFill>
                <a:schemeClr val="bg1"/>
              </a:solidFill>
              <a:latin typeface="Alexandria" charset="0"/>
              <a:cs typeface="Alexandria" charset="0"/>
            </a:endParaRPr>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7" name="Rectangle 3">
            <a:extLst>
              <a:ext uri="{FF2B5EF4-FFF2-40B4-BE49-F238E27FC236}">
                <a16:creationId xmlns:a16="http://schemas.microsoft.com/office/drawing/2014/main" xmlns="" id="{859773F7-759D-3792-1A5C-44A58779A2CD}"/>
              </a:ext>
            </a:extLst>
          </p:cNvPr>
          <p:cNvSpPr txBox="1">
            <a:spLocks noChangeArrowheads="1"/>
          </p:cNvSpPr>
          <p:nvPr/>
        </p:nvSpPr>
        <p:spPr>
          <a:xfrm>
            <a:off x="390931" y="1517274"/>
            <a:ext cx="6195399" cy="5036027"/>
          </a:xfrm>
          <a:prstGeom prst="rect">
            <a:avLst/>
          </a:prstGeom>
        </p:spPr>
        <p:txBody>
          <a:bodyPr vert="horz" lIns="91440" tIns="45720" rIns="91440" bIns="45720" rtlCol="0" anchor="t">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marL="349250" lvl="1" indent="-342900" algn="just">
              <a:spcBef>
                <a:spcPts val="1200"/>
              </a:spcBef>
              <a:buFont typeface="Arial" pitchFamily="34" charset="0"/>
              <a:buChar char="•"/>
            </a:pPr>
            <a:r>
              <a:rPr lang="en-US" sz="2000" b="1" dirty="0">
                <a:solidFill>
                  <a:srgbClr val="0A1F61"/>
                </a:solidFill>
                <a:latin typeface="+mn-lt"/>
              </a:rPr>
              <a:t>Step 2: Create a job specification</a:t>
            </a:r>
          </a:p>
          <a:p>
            <a:pPr marL="806450" lvl="2" indent="-342900" algn="just">
              <a:spcBef>
                <a:spcPts val="600"/>
              </a:spcBef>
              <a:buFont typeface="Arial" pitchFamily="34" charset="0"/>
              <a:buChar char="•"/>
            </a:pPr>
            <a:r>
              <a:rPr lang="en-US" sz="1800" b="1" dirty="0">
                <a:latin typeface="+mn-lt"/>
              </a:rPr>
              <a:t>Job specification: </a:t>
            </a:r>
            <a:r>
              <a:rPr lang="en-US" sz="1800" dirty="0">
                <a:latin typeface="+mn-lt"/>
              </a:rPr>
              <a:t>Written statement of the qualifications and characteristics needed for a job, stated in terms such as education, skills, and experience.</a:t>
            </a:r>
          </a:p>
          <a:p>
            <a:pPr marL="806450" lvl="2" indent="-342900" algn="just">
              <a:spcBef>
                <a:spcPts val="600"/>
              </a:spcBef>
              <a:buFont typeface="Arial" pitchFamily="34" charset="0"/>
              <a:buChar char="•"/>
            </a:pPr>
            <a:r>
              <a:rPr lang="en-US" sz="1800" dirty="0">
                <a:latin typeface="+mn-lt"/>
              </a:rPr>
              <a:t>A job specification shows the small business manager the kind of person to recruit and establishes the standards an applicant must meet to be hired. </a:t>
            </a:r>
          </a:p>
          <a:p>
            <a:pPr marL="806450" lvl="2" indent="-342900" algn="just">
              <a:spcBef>
                <a:spcPts val="600"/>
              </a:spcBef>
              <a:buFont typeface="Arial" pitchFamily="34" charset="0"/>
              <a:buChar char="•"/>
            </a:pPr>
            <a:r>
              <a:rPr lang="en-US" sz="1800" dirty="0">
                <a:latin typeface="+mn-lt"/>
              </a:rPr>
              <a:t>In essence, it is a written “success profile” of the ideal employee. Does the person have to be a good listener, empathetic, well organized, decisive, and a “self-starter”? Should he or she have experience in Python programming? </a:t>
            </a:r>
          </a:p>
          <a:p>
            <a:pPr marL="806450" lvl="2" indent="-342900" algn="just">
              <a:spcBef>
                <a:spcPts val="600"/>
              </a:spcBef>
              <a:buFont typeface="Arial" pitchFamily="34" charset="0"/>
              <a:buChar char="•"/>
            </a:pPr>
            <a:r>
              <a:rPr lang="en-US" sz="1800" dirty="0">
                <a:latin typeface="+mn-lt"/>
              </a:rPr>
              <a:t>One of the best ways to develop this success profile is to study the top performers currently working for the company and to identify the characteristics that make them successful. </a:t>
            </a:r>
          </a:p>
        </p:txBody>
      </p:sp>
      <p:sp>
        <p:nvSpPr>
          <p:cNvPr id="10" name="Rectangle 9"/>
          <p:cNvSpPr/>
          <p:nvPr/>
        </p:nvSpPr>
        <p:spPr>
          <a:xfrm>
            <a:off x="6891130" y="1550304"/>
            <a:ext cx="4963857" cy="5016758"/>
          </a:xfrm>
          <a:prstGeom prst="rect">
            <a:avLst/>
          </a:prstGeom>
        </p:spPr>
        <p:txBody>
          <a:bodyPr wrap="square">
            <a:spAutoFit/>
          </a:bodyPr>
          <a:lstStyle/>
          <a:p>
            <a:pPr marL="342900" indent="-342900" algn="justLow" rtl="1">
              <a:spcBef>
                <a:spcPts val="1200"/>
              </a:spcBef>
              <a:buFont typeface="Arial" pitchFamily="34" charset="0"/>
              <a:buChar char="•"/>
            </a:pPr>
            <a:r>
              <a:rPr lang="ar-EG" sz="2000" b="1" dirty="0">
                <a:solidFill>
                  <a:srgbClr val="002060"/>
                </a:solidFill>
              </a:rPr>
              <a:t>الخطوة 2: إنشاء مواصفات </a:t>
            </a:r>
            <a:r>
              <a:rPr lang="ar-EG" sz="2000" b="1" dirty="0" smtClean="0">
                <a:solidFill>
                  <a:srgbClr val="002060"/>
                </a:solidFill>
              </a:rPr>
              <a:t>شاغل الوظيفة</a:t>
            </a:r>
            <a:r>
              <a:rPr lang="ar-EG" sz="2000" b="1" dirty="0">
                <a:solidFill>
                  <a:srgbClr val="002060"/>
                </a:solidFill>
              </a:rPr>
              <a:t>.</a:t>
            </a:r>
            <a:endParaRPr lang="ar-EG" sz="2000" b="1" dirty="0" smtClean="0">
              <a:solidFill>
                <a:srgbClr val="002060"/>
              </a:solidFill>
            </a:endParaRPr>
          </a:p>
          <a:p>
            <a:pPr marL="342900" indent="-342900" algn="justLow" rtl="1">
              <a:spcBef>
                <a:spcPts val="1200"/>
              </a:spcBef>
              <a:buFont typeface="Arial" pitchFamily="34" charset="0"/>
              <a:buChar char="•"/>
            </a:pPr>
            <a:r>
              <a:rPr lang="ar-EG" sz="2000" b="1" dirty="0" smtClean="0"/>
              <a:t>مواصفات شاغل الوظيفة</a:t>
            </a:r>
            <a:r>
              <a:rPr lang="ar-EG" sz="2000" b="1" dirty="0"/>
              <a:t>: </a:t>
            </a:r>
            <a:r>
              <a:rPr lang="ar-EG" sz="2000" dirty="0"/>
              <a:t>بيان مكتوب بالمؤهلات والخصائص المطلوبة لوظيفة ما، مذكورة في مصطلحات مثل التعليم والمهارات </a:t>
            </a:r>
            <a:r>
              <a:rPr lang="ar-EG" sz="2000" dirty="0" smtClean="0"/>
              <a:t>والخبرة.</a:t>
            </a:r>
            <a:endParaRPr lang="en-US" sz="2000" dirty="0" smtClean="0"/>
          </a:p>
          <a:p>
            <a:pPr marL="342900" indent="-342900" algn="justLow" rtl="1">
              <a:spcBef>
                <a:spcPts val="1200"/>
              </a:spcBef>
              <a:buFont typeface="Arial" pitchFamily="34" charset="0"/>
              <a:buChar char="•"/>
            </a:pPr>
            <a:r>
              <a:rPr lang="ar-EG" sz="2000" dirty="0"/>
              <a:t>ي</a:t>
            </a:r>
            <a:r>
              <a:rPr lang="ar-EG" sz="2000" dirty="0" smtClean="0"/>
              <a:t>وضح </a:t>
            </a:r>
            <a:r>
              <a:rPr lang="ar-EG" sz="2000" dirty="0"/>
              <a:t>مواصفات </a:t>
            </a:r>
            <a:r>
              <a:rPr lang="ar-EG" sz="2000" dirty="0" smtClean="0"/>
              <a:t>شاغل الوظيفة </a:t>
            </a:r>
            <a:r>
              <a:rPr lang="ar-EG" sz="2000" dirty="0"/>
              <a:t>لمدير الأعمال الصغيرة نوع الشخص الذي يجب تعيينه ويحدد المعايير التي يجب أن يستوفيها المتقدم ليتم تعيينه</a:t>
            </a:r>
            <a:r>
              <a:rPr lang="ar-EG" sz="2000" dirty="0" smtClean="0"/>
              <a:t>.</a:t>
            </a:r>
          </a:p>
          <a:p>
            <a:pPr marL="342900" indent="-342900" algn="justLow" rtl="1">
              <a:spcBef>
                <a:spcPts val="1200"/>
              </a:spcBef>
              <a:buFont typeface="Arial" pitchFamily="34" charset="0"/>
              <a:buChar char="•"/>
            </a:pPr>
            <a:r>
              <a:rPr lang="ar-EG" sz="2000" dirty="0"/>
              <a:t>في الأساس، هو عبارة عن "ملف نجاح" مكتوب للموظف المثالي. هل يجب أن يكون الشخص مستمعًا جيدًا ومتعاطفًا ومنظمًا جيدًا وحاسمًا و"مبادرًا"؟ هل يجب أن يكون لديه خبرة في برمجة بايثون</a:t>
            </a:r>
            <a:r>
              <a:rPr lang="ar-EG" sz="2000" dirty="0" smtClean="0"/>
              <a:t>؟</a:t>
            </a:r>
          </a:p>
          <a:p>
            <a:pPr marL="342900" indent="-342900" algn="justLow" rtl="1">
              <a:spcBef>
                <a:spcPts val="1200"/>
              </a:spcBef>
              <a:buFont typeface="Arial" pitchFamily="34" charset="0"/>
              <a:buChar char="•"/>
            </a:pPr>
            <a:r>
              <a:rPr lang="ar-EG" sz="2000" dirty="0"/>
              <a:t>إحدى أفضل الطرق لتطوير ملف النجاح هذا هي دراسة أفضل الموظفين الذين يعملون حاليًا في الشركة وتحديد الخصائص التي تجعلهم ناجحين.</a:t>
            </a:r>
          </a:p>
        </p:txBody>
      </p:sp>
    </p:spTree>
    <p:extLst>
      <p:ext uri="{BB962C8B-B14F-4D97-AF65-F5344CB8AC3E}">
        <p14:creationId xmlns:p14="http://schemas.microsoft.com/office/powerpoint/2010/main" val="3528470715"/>
      </p:ext>
    </p:extLst>
  </p:cSld>
  <p:clrMapOvr>
    <a:masterClrMapping/>
  </p:clrMapOvr>
  <p:transition spd="slow">
    <p:comb/>
  </p:transition>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Rectangle: Rounded Corners 24"/>
          <p:cNvSpPr/>
          <p:nvPr/>
        </p:nvSpPr>
        <p:spPr>
          <a:xfrm>
            <a:off x="219926" y="1430182"/>
            <a:ext cx="11805009" cy="528669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TextBox 14"/>
          <p:cNvSpPr txBox="1"/>
          <p:nvPr/>
        </p:nvSpPr>
        <p:spPr>
          <a:xfrm>
            <a:off x="1522425" y="238010"/>
            <a:ext cx="7728499" cy="1015663"/>
          </a:xfrm>
          <a:prstGeom prst="rect">
            <a:avLst/>
          </a:prstGeom>
          <a:noFill/>
        </p:spPr>
        <p:txBody>
          <a:bodyPr wrap="square" rtlCol="0">
            <a:spAutoFit/>
          </a:bodyPr>
          <a:lstStyle/>
          <a:p>
            <a:r>
              <a:rPr lang="en-US" sz="2000" b="1" dirty="0" smtClean="0">
                <a:solidFill>
                  <a:srgbClr val="00B0F0"/>
                </a:solidFill>
                <a:latin typeface="Alexandria" charset="0"/>
                <a:cs typeface="Alexandria" charset="0"/>
              </a:rPr>
              <a:t>Linking </a:t>
            </a:r>
            <a:r>
              <a:rPr lang="en-US" sz="2000" b="1" dirty="0">
                <a:solidFill>
                  <a:srgbClr val="00B0F0"/>
                </a:solidFill>
                <a:latin typeface="Alexandria" charset="0"/>
                <a:cs typeface="Alexandria" charset="0"/>
              </a:rPr>
              <a:t>Tasks from a Job Description </a:t>
            </a:r>
            <a:r>
              <a:rPr lang="en-US" sz="2000" b="1" dirty="0" smtClean="0">
                <a:solidFill>
                  <a:srgbClr val="00B0F0"/>
                </a:solidFill>
                <a:latin typeface="Alexandria" charset="0"/>
                <a:cs typeface="Alexandria" charset="0"/>
              </a:rPr>
              <a:t>to </a:t>
            </a:r>
            <a:r>
              <a:rPr lang="en-US" sz="2000" b="1" dirty="0">
                <a:solidFill>
                  <a:srgbClr val="00B0F0"/>
                </a:solidFill>
                <a:latin typeface="Alexandria" charset="0"/>
                <a:cs typeface="Alexandria" charset="0"/>
              </a:rPr>
              <a:t>the Traits Necessary to Perform a Job Successfully </a:t>
            </a:r>
            <a:br>
              <a:rPr lang="en-US" sz="2000" b="1" dirty="0">
                <a:solidFill>
                  <a:srgbClr val="00B0F0"/>
                </a:solidFill>
                <a:latin typeface="Alexandria" charset="0"/>
                <a:cs typeface="Alexandria" charset="0"/>
              </a:rPr>
            </a:br>
            <a:r>
              <a:rPr lang="ar-EG" sz="2000" b="1" dirty="0">
                <a:solidFill>
                  <a:srgbClr val="00B0F0"/>
                </a:solidFill>
                <a:latin typeface="Alexandria" charset="0"/>
                <a:cs typeface="Alexandria" charset="0"/>
              </a:rPr>
              <a:t>ربط المهام من الوصف الوظيفي بالصفات اللازمة لأداء الوظيفة بنجاح</a:t>
            </a:r>
          </a:p>
        </p:txBody>
      </p:sp>
      <p:sp>
        <p:nvSpPr>
          <p:cNvPr id="16" name="Rectangle 15"/>
          <p:cNvSpPr/>
          <p:nvPr/>
        </p:nvSpPr>
        <p:spPr>
          <a:xfrm>
            <a:off x="56939" y="108083"/>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0" name="TextBox 19"/>
          <p:cNvSpPr txBox="1"/>
          <p:nvPr/>
        </p:nvSpPr>
        <p:spPr>
          <a:xfrm>
            <a:off x="226215" y="148661"/>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21" name="TextBox 20"/>
          <p:cNvSpPr txBox="1"/>
          <p:nvPr/>
        </p:nvSpPr>
        <p:spPr>
          <a:xfrm>
            <a:off x="328810" y="404476"/>
            <a:ext cx="966228" cy="768350"/>
          </a:xfrm>
          <a:prstGeom prst="rect">
            <a:avLst/>
          </a:prstGeom>
          <a:noFill/>
        </p:spPr>
        <p:txBody>
          <a:bodyPr wrap="square" rtlCol="0">
            <a:spAutoFit/>
          </a:bodyPr>
          <a:lstStyle/>
          <a:p>
            <a:pPr algn="ctr"/>
            <a:r>
              <a:rPr lang="en-US" sz="4400" b="1" dirty="0" smtClean="0">
                <a:solidFill>
                  <a:schemeClr val="bg1"/>
                </a:solidFill>
                <a:latin typeface="Alexandria" charset="0"/>
                <a:cs typeface="Alexandria" charset="0"/>
              </a:rPr>
              <a:t>09</a:t>
            </a:r>
            <a:endParaRPr lang="en-US" sz="4400" b="1" dirty="0">
              <a:solidFill>
                <a:schemeClr val="bg1"/>
              </a:solidFill>
              <a:latin typeface="Alexandria" charset="0"/>
              <a:cs typeface="Alexandria" charset="0"/>
            </a:endParaRPr>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10" name="Picture 9" descr="Graphical user interface, text, application&#10;&#10;Description automatically generated">
            <a:extLst>
              <a:ext uri="{FF2B5EF4-FFF2-40B4-BE49-F238E27FC236}">
                <a16:creationId xmlns="" xmlns:a16="http://schemas.microsoft.com/office/drawing/2014/main" id="{4E6AFD07-C4E8-075E-1425-B29F3F275473}"/>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102721" y="1597643"/>
            <a:ext cx="7946796" cy="2238091"/>
          </a:xfrm>
          <a:prstGeom prst="rect">
            <a:avLst/>
          </a:prstGeom>
        </p:spPr>
      </p:pic>
      <p:pic>
        <p:nvPicPr>
          <p:cNvPr id="3074" name="Picture 2" descr="C:\Users\ALFAGR\Desktop\22.png"/>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2102721" y="3835734"/>
            <a:ext cx="7946796" cy="2770559"/>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538174612"/>
      </p:ext>
    </p:extLst>
  </p:cSld>
  <p:clrMapOvr>
    <a:masterClrMapping/>
  </p:clrMapOvr>
  <p:transition spd="slow">
    <p:comb/>
  </p:transition>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Rectangle: Rounded Corners 24"/>
          <p:cNvSpPr/>
          <p:nvPr/>
        </p:nvSpPr>
        <p:spPr>
          <a:xfrm>
            <a:off x="219926" y="1430182"/>
            <a:ext cx="11805009" cy="528669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TextBox 14"/>
          <p:cNvSpPr txBox="1"/>
          <p:nvPr/>
        </p:nvSpPr>
        <p:spPr>
          <a:xfrm>
            <a:off x="1522426" y="238010"/>
            <a:ext cx="7449296" cy="954107"/>
          </a:xfrm>
          <a:prstGeom prst="rect">
            <a:avLst/>
          </a:prstGeom>
          <a:noFill/>
        </p:spPr>
        <p:txBody>
          <a:bodyPr wrap="square" rtlCol="0">
            <a:spAutoFit/>
          </a:bodyPr>
          <a:lstStyle/>
          <a:p>
            <a:r>
              <a:rPr lang="en-US" sz="2800" b="1" dirty="0">
                <a:solidFill>
                  <a:srgbClr val="00B0F0"/>
                </a:solidFill>
                <a:latin typeface="Alexandria" charset="0"/>
                <a:cs typeface="Alexandria" charset="0"/>
              </a:rPr>
              <a:t>How to Hire Winners (continue</a:t>
            </a:r>
            <a:r>
              <a:rPr lang="en-US" sz="2800" b="1" dirty="0" smtClean="0">
                <a:solidFill>
                  <a:srgbClr val="00B0F0"/>
                </a:solidFill>
                <a:latin typeface="Alexandria" charset="0"/>
                <a:cs typeface="Alexandria" charset="0"/>
              </a:rPr>
              <a:t>)</a:t>
            </a:r>
          </a:p>
          <a:p>
            <a:r>
              <a:rPr lang="ar-EG" sz="2800" b="1" dirty="0">
                <a:solidFill>
                  <a:srgbClr val="00B0F0"/>
                </a:solidFill>
                <a:latin typeface="Alexandria" charset="0"/>
                <a:cs typeface="Alexandria" charset="0"/>
              </a:rPr>
              <a:t>كيفية توظيف الفائزين (تابع)</a:t>
            </a:r>
          </a:p>
        </p:txBody>
      </p:sp>
      <p:sp>
        <p:nvSpPr>
          <p:cNvPr id="16" name="Rectangle 15"/>
          <p:cNvSpPr/>
          <p:nvPr/>
        </p:nvSpPr>
        <p:spPr>
          <a:xfrm>
            <a:off x="56939" y="108083"/>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0" name="TextBox 19"/>
          <p:cNvSpPr txBox="1"/>
          <p:nvPr/>
        </p:nvSpPr>
        <p:spPr>
          <a:xfrm>
            <a:off x="226215" y="148661"/>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21" name="TextBox 20"/>
          <p:cNvSpPr txBox="1"/>
          <p:nvPr/>
        </p:nvSpPr>
        <p:spPr>
          <a:xfrm>
            <a:off x="328810" y="404476"/>
            <a:ext cx="966228" cy="768350"/>
          </a:xfrm>
          <a:prstGeom prst="rect">
            <a:avLst/>
          </a:prstGeom>
          <a:noFill/>
        </p:spPr>
        <p:txBody>
          <a:bodyPr wrap="square" rtlCol="0">
            <a:spAutoFit/>
          </a:bodyPr>
          <a:lstStyle/>
          <a:p>
            <a:pPr algn="ctr"/>
            <a:r>
              <a:rPr lang="en-US" sz="4400" b="1" dirty="0" smtClean="0">
                <a:solidFill>
                  <a:schemeClr val="bg1"/>
                </a:solidFill>
                <a:latin typeface="Alexandria" charset="0"/>
                <a:cs typeface="Alexandria" charset="0"/>
              </a:rPr>
              <a:t>09</a:t>
            </a:r>
            <a:endParaRPr lang="en-US" sz="4400" b="1" dirty="0">
              <a:solidFill>
                <a:schemeClr val="bg1"/>
              </a:solidFill>
              <a:latin typeface="Alexandria" charset="0"/>
              <a:cs typeface="Alexandria" charset="0"/>
            </a:endParaRPr>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7" name="Rectangle 3">
            <a:extLst>
              <a:ext uri="{FF2B5EF4-FFF2-40B4-BE49-F238E27FC236}">
                <a16:creationId xmlns:a16="http://schemas.microsoft.com/office/drawing/2014/main" xmlns="" id="{859773F7-759D-3792-1A5C-44A58779A2CD}"/>
              </a:ext>
            </a:extLst>
          </p:cNvPr>
          <p:cNvSpPr txBox="1">
            <a:spLocks noChangeArrowheads="1"/>
          </p:cNvSpPr>
          <p:nvPr/>
        </p:nvSpPr>
        <p:spPr>
          <a:xfrm>
            <a:off x="390931" y="1596786"/>
            <a:ext cx="6129139" cy="5036027"/>
          </a:xfrm>
          <a:prstGeom prst="rect">
            <a:avLst/>
          </a:prstGeom>
        </p:spPr>
        <p:txBody>
          <a:bodyPr vert="horz" lIns="91440" tIns="45720" rIns="91440" bIns="45720" rtlCol="0" anchor="t">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marL="457200" indent="-457200" algn="just">
              <a:buFont typeface="+mj-lt"/>
              <a:buAutoNum type="arabicPeriod"/>
            </a:pPr>
            <a:r>
              <a:rPr lang="en-US" sz="2200" b="1" dirty="0">
                <a:solidFill>
                  <a:schemeClr val="tx1"/>
                </a:solidFill>
                <a:latin typeface="+mn-lt"/>
              </a:rPr>
              <a:t>Commit to hire the best talent. </a:t>
            </a:r>
          </a:p>
          <a:p>
            <a:pPr marL="457200" indent="-457200" algn="just">
              <a:buFont typeface="+mj-lt"/>
              <a:buAutoNum type="arabicPeriod"/>
            </a:pPr>
            <a:r>
              <a:rPr lang="en-US" sz="2200" b="1" dirty="0">
                <a:solidFill>
                  <a:schemeClr val="tx1"/>
                </a:solidFill>
                <a:latin typeface="+mn-lt"/>
              </a:rPr>
              <a:t>Elevate recruiting to a strategic position. </a:t>
            </a:r>
          </a:p>
          <a:p>
            <a:pPr marL="457200" indent="-457200" algn="just">
              <a:buFont typeface="+mj-lt"/>
              <a:buAutoNum type="arabicPeriod"/>
            </a:pPr>
            <a:r>
              <a:rPr lang="en-US" sz="2200" b="1" dirty="0">
                <a:solidFill>
                  <a:schemeClr val="tx1"/>
                </a:solidFill>
                <a:latin typeface="+mn-lt"/>
              </a:rPr>
              <a:t>Create practical job descriptions and job specifications.</a:t>
            </a:r>
          </a:p>
          <a:p>
            <a:pPr marL="457200" indent="-457200" algn="just">
              <a:buFont typeface="+mj-lt"/>
              <a:buAutoNum type="arabicPeriod"/>
            </a:pPr>
            <a:r>
              <a:rPr lang="en-US" sz="2200" b="1" dirty="0">
                <a:solidFill>
                  <a:srgbClr val="C00000"/>
                </a:solidFill>
                <a:latin typeface="+mn-lt"/>
              </a:rPr>
              <a:t>Plan an effective interview. </a:t>
            </a:r>
          </a:p>
          <a:p>
            <a:pPr marL="457200" indent="-457200" algn="just">
              <a:buFont typeface="+mj-lt"/>
              <a:buAutoNum type="arabicPeriod"/>
            </a:pPr>
            <a:r>
              <a:rPr lang="en-US" sz="2200" b="1" dirty="0">
                <a:solidFill>
                  <a:schemeClr val="tx1"/>
                </a:solidFill>
                <a:latin typeface="+mn-lt"/>
              </a:rPr>
              <a:t>Conduct the </a:t>
            </a:r>
            <a:r>
              <a:rPr lang="en-US" sz="2200" b="1" dirty="0" smtClean="0">
                <a:solidFill>
                  <a:schemeClr val="tx1"/>
                </a:solidFill>
                <a:latin typeface="+mn-lt"/>
              </a:rPr>
              <a:t>interview</a:t>
            </a:r>
          </a:p>
          <a:p>
            <a:pPr algn="just" rtl="1"/>
            <a:endParaRPr lang="ar-EG" sz="2200" b="1" dirty="0">
              <a:solidFill>
                <a:schemeClr val="tx1"/>
              </a:solidFill>
              <a:latin typeface="+mn-lt"/>
            </a:endParaRPr>
          </a:p>
          <a:p>
            <a:pPr algn="just" rtl="1"/>
            <a:endParaRPr lang="ar-EG" sz="2200" b="1" dirty="0" smtClean="0">
              <a:solidFill>
                <a:schemeClr val="tx1"/>
              </a:solidFill>
              <a:latin typeface="+mn-lt"/>
            </a:endParaRPr>
          </a:p>
          <a:p>
            <a:pPr marL="457200" indent="-457200" algn="just" rtl="1">
              <a:buFont typeface="+mj-lt"/>
              <a:buAutoNum type="arabicParenR"/>
            </a:pPr>
            <a:r>
              <a:rPr lang="ar-EG" sz="2200" b="1" dirty="0" smtClean="0">
                <a:solidFill>
                  <a:schemeClr val="tx1"/>
                </a:solidFill>
                <a:latin typeface="+mn-lt"/>
              </a:rPr>
              <a:t>الالتزام </a:t>
            </a:r>
            <a:r>
              <a:rPr lang="ar-EG" sz="2200" b="1" dirty="0">
                <a:solidFill>
                  <a:schemeClr val="tx1"/>
                </a:solidFill>
                <a:latin typeface="+mn-lt"/>
              </a:rPr>
              <a:t>بتوظيف أفضل المواهب</a:t>
            </a:r>
            <a:r>
              <a:rPr lang="ar-EG" sz="2200" b="1" dirty="0" smtClean="0">
                <a:solidFill>
                  <a:schemeClr val="tx1"/>
                </a:solidFill>
                <a:latin typeface="+mn-lt"/>
              </a:rPr>
              <a:t>.</a:t>
            </a:r>
          </a:p>
          <a:p>
            <a:pPr marL="457200" indent="-457200" algn="just" rtl="1">
              <a:buFont typeface="+mj-lt"/>
              <a:buAutoNum type="arabicParenR"/>
            </a:pPr>
            <a:r>
              <a:rPr lang="ar-EG" sz="2200" b="1" dirty="0" smtClean="0">
                <a:solidFill>
                  <a:schemeClr val="tx1"/>
                </a:solidFill>
                <a:latin typeface="+mn-lt"/>
              </a:rPr>
              <a:t>رفع </a:t>
            </a:r>
            <a:r>
              <a:rPr lang="ar-EG" sz="2200" b="1" dirty="0">
                <a:solidFill>
                  <a:schemeClr val="tx1"/>
                </a:solidFill>
                <a:latin typeface="+mn-lt"/>
              </a:rPr>
              <a:t>مستوى التوظيف إلى مستوى استراتيجي</a:t>
            </a:r>
            <a:r>
              <a:rPr lang="ar-EG" sz="2200" b="1" dirty="0" smtClean="0">
                <a:solidFill>
                  <a:schemeClr val="tx1"/>
                </a:solidFill>
                <a:latin typeface="+mn-lt"/>
              </a:rPr>
              <a:t>.</a:t>
            </a:r>
          </a:p>
          <a:p>
            <a:pPr marL="457200" indent="-457200" algn="just" rtl="1">
              <a:buFont typeface="+mj-lt"/>
              <a:buAutoNum type="arabicParenR"/>
            </a:pPr>
            <a:r>
              <a:rPr lang="ar-EG" sz="2200" b="1" dirty="0" smtClean="0">
                <a:solidFill>
                  <a:schemeClr val="tx1"/>
                </a:solidFill>
                <a:latin typeface="+mn-lt"/>
              </a:rPr>
              <a:t>إنشاء الوصف الوظيفي ومواصفات شاغل الوظيفة.</a:t>
            </a:r>
          </a:p>
          <a:p>
            <a:pPr marL="457200" indent="-457200" algn="just" rtl="1">
              <a:buFont typeface="+mj-lt"/>
              <a:buAutoNum type="arabicParenR"/>
            </a:pPr>
            <a:r>
              <a:rPr lang="ar-EG" sz="2200" b="1" dirty="0" smtClean="0">
                <a:solidFill>
                  <a:srgbClr val="C00000"/>
                </a:solidFill>
                <a:latin typeface="+mn-lt"/>
              </a:rPr>
              <a:t>التخطيط </a:t>
            </a:r>
            <a:r>
              <a:rPr lang="ar-EG" sz="2200" b="1" dirty="0">
                <a:solidFill>
                  <a:srgbClr val="C00000"/>
                </a:solidFill>
                <a:latin typeface="+mn-lt"/>
              </a:rPr>
              <a:t>لإجراء مقابلة فعّالة</a:t>
            </a:r>
            <a:r>
              <a:rPr lang="ar-EG" sz="2200" b="1" dirty="0" smtClean="0">
                <a:solidFill>
                  <a:srgbClr val="C00000"/>
                </a:solidFill>
                <a:latin typeface="+mn-lt"/>
              </a:rPr>
              <a:t>.</a:t>
            </a:r>
          </a:p>
          <a:p>
            <a:pPr marL="457200" indent="-457200" algn="just" rtl="1">
              <a:buFont typeface="+mj-lt"/>
              <a:buAutoNum type="arabicParenR"/>
            </a:pPr>
            <a:r>
              <a:rPr lang="ar-EG" sz="2200" b="1" dirty="0" smtClean="0">
                <a:solidFill>
                  <a:schemeClr val="tx1"/>
                </a:solidFill>
                <a:latin typeface="+mn-lt"/>
              </a:rPr>
              <a:t>إجراء المقابلة.</a:t>
            </a:r>
            <a:endParaRPr lang="en-US" sz="2200" b="1" dirty="0">
              <a:solidFill>
                <a:schemeClr val="tx1"/>
              </a:solidFill>
              <a:latin typeface="+mn-lt"/>
            </a:endParaRPr>
          </a:p>
        </p:txBody>
      </p:sp>
      <p:pic>
        <p:nvPicPr>
          <p:cNvPr id="10" name="Picture 2" descr="Winners Podium - Ace Props and Events">
            <a:extLst>
              <a:ext uri="{FF2B5EF4-FFF2-40B4-BE49-F238E27FC236}">
                <a16:creationId xmlns="" xmlns:a16="http://schemas.microsoft.com/office/drawing/2014/main" id="{B7B4836D-FEBA-1D66-2ACE-05C29F99D8C2}"/>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838122" y="2314331"/>
            <a:ext cx="4825607" cy="327808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460941"/>
      </p:ext>
    </p:extLst>
  </p:cSld>
  <p:clrMapOvr>
    <a:masterClrMapping/>
  </p:clrMapOvr>
  <p:transition spd="slow">
    <p:comb/>
  </p:transition>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Rectangle: Rounded Corners 24"/>
          <p:cNvSpPr/>
          <p:nvPr/>
        </p:nvSpPr>
        <p:spPr>
          <a:xfrm>
            <a:off x="219926" y="1430182"/>
            <a:ext cx="11805009" cy="528669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TextBox 14"/>
          <p:cNvSpPr txBox="1"/>
          <p:nvPr/>
        </p:nvSpPr>
        <p:spPr>
          <a:xfrm>
            <a:off x="1522426" y="238010"/>
            <a:ext cx="7449296" cy="954107"/>
          </a:xfrm>
          <a:prstGeom prst="rect">
            <a:avLst/>
          </a:prstGeom>
          <a:noFill/>
        </p:spPr>
        <p:txBody>
          <a:bodyPr wrap="square" rtlCol="0">
            <a:spAutoFit/>
          </a:bodyPr>
          <a:lstStyle/>
          <a:p>
            <a:r>
              <a:rPr lang="en-US" sz="2800" b="1" dirty="0">
                <a:solidFill>
                  <a:srgbClr val="00B0F0"/>
                </a:solidFill>
                <a:latin typeface="Alexandria" charset="0"/>
                <a:cs typeface="Alexandria" charset="0"/>
              </a:rPr>
              <a:t>Plan an Effective </a:t>
            </a:r>
            <a:r>
              <a:rPr lang="en-US" sz="2800" b="1" dirty="0" smtClean="0">
                <a:solidFill>
                  <a:srgbClr val="00B0F0"/>
                </a:solidFill>
                <a:latin typeface="Alexandria" charset="0"/>
                <a:cs typeface="Alexandria" charset="0"/>
              </a:rPr>
              <a:t>Interview</a:t>
            </a:r>
          </a:p>
          <a:p>
            <a:r>
              <a:rPr lang="ar-EG" sz="2800" b="1" dirty="0">
                <a:solidFill>
                  <a:srgbClr val="00B0F0"/>
                </a:solidFill>
                <a:latin typeface="Alexandria" charset="0"/>
                <a:cs typeface="Alexandria" charset="0"/>
              </a:rPr>
              <a:t>التخطيط لإجراء مقابلة فعّالة</a:t>
            </a:r>
          </a:p>
        </p:txBody>
      </p:sp>
      <p:sp>
        <p:nvSpPr>
          <p:cNvPr id="16" name="Rectangle 15"/>
          <p:cNvSpPr/>
          <p:nvPr/>
        </p:nvSpPr>
        <p:spPr>
          <a:xfrm>
            <a:off x="56939" y="108083"/>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0" name="TextBox 19"/>
          <p:cNvSpPr txBox="1"/>
          <p:nvPr/>
        </p:nvSpPr>
        <p:spPr>
          <a:xfrm>
            <a:off x="226215" y="148661"/>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21" name="TextBox 20"/>
          <p:cNvSpPr txBox="1"/>
          <p:nvPr/>
        </p:nvSpPr>
        <p:spPr>
          <a:xfrm>
            <a:off x="328810" y="404476"/>
            <a:ext cx="966228" cy="768350"/>
          </a:xfrm>
          <a:prstGeom prst="rect">
            <a:avLst/>
          </a:prstGeom>
          <a:noFill/>
        </p:spPr>
        <p:txBody>
          <a:bodyPr wrap="square" rtlCol="0">
            <a:spAutoFit/>
          </a:bodyPr>
          <a:lstStyle/>
          <a:p>
            <a:pPr algn="ctr"/>
            <a:r>
              <a:rPr lang="en-US" sz="4400" b="1" dirty="0" smtClean="0">
                <a:solidFill>
                  <a:schemeClr val="bg1"/>
                </a:solidFill>
                <a:latin typeface="Alexandria" charset="0"/>
                <a:cs typeface="Alexandria" charset="0"/>
              </a:rPr>
              <a:t>09</a:t>
            </a:r>
            <a:endParaRPr lang="en-US" sz="4400" b="1" dirty="0">
              <a:solidFill>
                <a:schemeClr val="bg1"/>
              </a:solidFill>
              <a:latin typeface="Alexandria" charset="0"/>
              <a:cs typeface="Alexandria" charset="0"/>
            </a:endParaRPr>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7" name="Rectangle 3">
            <a:extLst>
              <a:ext uri="{FF2B5EF4-FFF2-40B4-BE49-F238E27FC236}">
                <a16:creationId xmlns:a16="http://schemas.microsoft.com/office/drawing/2014/main" xmlns="" id="{859773F7-759D-3792-1A5C-44A58779A2CD}"/>
              </a:ext>
            </a:extLst>
          </p:cNvPr>
          <p:cNvSpPr txBox="1">
            <a:spLocks noChangeArrowheads="1"/>
          </p:cNvSpPr>
          <p:nvPr/>
        </p:nvSpPr>
        <p:spPr>
          <a:xfrm>
            <a:off x="377679" y="1570282"/>
            <a:ext cx="6327921" cy="5036027"/>
          </a:xfrm>
          <a:prstGeom prst="rect">
            <a:avLst/>
          </a:prstGeom>
        </p:spPr>
        <p:txBody>
          <a:bodyPr vert="horz" lIns="91440" tIns="45720" rIns="91440" bIns="45720" rtlCol="0" anchor="t">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marL="285750" indent="-285750" algn="just">
              <a:buFont typeface="Arial" pitchFamily="34" charset="0"/>
              <a:buChar char="•"/>
            </a:pPr>
            <a:r>
              <a:rPr lang="en-US" sz="1700" dirty="0">
                <a:latin typeface="+mn-lt"/>
              </a:rPr>
              <a:t>Involve others in the interview process</a:t>
            </a:r>
            <a:r>
              <a:rPr lang="ar-SA" sz="1700" dirty="0">
                <a:latin typeface="+mn-lt"/>
              </a:rPr>
              <a:t>) </a:t>
            </a:r>
            <a:r>
              <a:rPr lang="en-US" sz="1700" dirty="0">
                <a:latin typeface="+mn-lt"/>
              </a:rPr>
              <a:t>employees with whom the prospect would be working</a:t>
            </a:r>
            <a:r>
              <a:rPr lang="ar-SA" sz="1700" dirty="0">
                <a:latin typeface="+mn-lt"/>
              </a:rPr>
              <a:t>(.</a:t>
            </a:r>
          </a:p>
          <a:p>
            <a:pPr marL="285750" indent="-285750" algn="just">
              <a:buFont typeface="Arial" pitchFamily="34" charset="0"/>
              <a:buChar char="•"/>
            </a:pPr>
            <a:r>
              <a:rPr lang="en-US" sz="1700" dirty="0">
                <a:latin typeface="+mn-lt"/>
              </a:rPr>
              <a:t>Develop a series of core questions and ask them of every job candidate. </a:t>
            </a:r>
          </a:p>
          <a:p>
            <a:pPr marL="285750" indent="-285750" algn="just">
              <a:buFont typeface="Arial" pitchFamily="34" charset="0"/>
              <a:buChar char="•"/>
            </a:pPr>
            <a:r>
              <a:rPr lang="en-US" sz="1700" dirty="0">
                <a:latin typeface="+mn-lt"/>
              </a:rPr>
              <a:t>Ask open-ended questions rather than questions calling for “yes or no” answers. </a:t>
            </a:r>
          </a:p>
          <a:p>
            <a:pPr marL="285750" indent="-285750" algn="just">
              <a:buFont typeface="Arial" pitchFamily="34" charset="0"/>
              <a:buChar char="•"/>
            </a:pPr>
            <a:r>
              <a:rPr lang="en-US" sz="1700" dirty="0">
                <a:latin typeface="+mn-lt"/>
              </a:rPr>
              <a:t>Create hypothetical situations candidates would encounter on the job and ask how they would handle them</a:t>
            </a:r>
            <a:r>
              <a:rPr lang="ar-SA" sz="1700" dirty="0">
                <a:latin typeface="+mn-lt"/>
              </a:rPr>
              <a:t>: </a:t>
            </a:r>
            <a:r>
              <a:rPr lang="en-US" sz="1700" b="1" dirty="0">
                <a:latin typeface="+mn-lt"/>
              </a:rPr>
              <a:t>Situational interviews</a:t>
            </a:r>
            <a:endParaRPr lang="ar-SA" sz="1700" b="1" dirty="0">
              <a:latin typeface="+mn-lt"/>
            </a:endParaRPr>
          </a:p>
          <a:p>
            <a:pPr marL="742950" lvl="1" indent="-285750" algn="just">
              <a:buFont typeface="Arial" pitchFamily="34" charset="0"/>
              <a:buChar char="•"/>
            </a:pPr>
            <a:r>
              <a:rPr lang="en-US" sz="1700" b="1" dirty="0">
                <a:solidFill>
                  <a:srgbClr val="C00000"/>
                </a:solidFill>
                <a:latin typeface="+mn-lt"/>
              </a:rPr>
              <a:t>Situational interview</a:t>
            </a:r>
            <a:r>
              <a:rPr lang="ar-SA" sz="1700" b="1" dirty="0">
                <a:solidFill>
                  <a:srgbClr val="8E3593"/>
                </a:solidFill>
                <a:latin typeface="+mn-lt"/>
              </a:rPr>
              <a:t>: </a:t>
            </a:r>
            <a:r>
              <a:rPr lang="en-US" sz="1700" dirty="0">
                <a:latin typeface="+mn-lt"/>
              </a:rPr>
              <a:t>an interview in which the interviewer gives candidates a typical job-related situation (e.g., a job simulation) to see how they respond to it. </a:t>
            </a:r>
            <a:endParaRPr lang="ar-SA" sz="1700" b="1" dirty="0">
              <a:latin typeface="+mn-lt"/>
            </a:endParaRPr>
          </a:p>
          <a:p>
            <a:pPr marL="285750" indent="-285750" algn="just">
              <a:buFont typeface="Arial" pitchFamily="34" charset="0"/>
              <a:buChar char="•"/>
            </a:pPr>
            <a:r>
              <a:rPr lang="en-US" sz="1700" dirty="0">
                <a:latin typeface="+mn-lt"/>
              </a:rPr>
              <a:t>Probe for specific examples in the candidate’s work history that demonstrate the necessary traits and characteristics (“tell me more…”)</a:t>
            </a:r>
          </a:p>
          <a:p>
            <a:pPr marL="285750" indent="-285750" algn="just">
              <a:buFont typeface="Arial" pitchFamily="34" charset="0"/>
              <a:buChar char="•"/>
            </a:pPr>
            <a:r>
              <a:rPr lang="en-US" sz="1700" dirty="0">
                <a:latin typeface="+mn-lt"/>
              </a:rPr>
              <a:t>Ask candidates to describe a recent success and a recent failure and how they dealt with them. </a:t>
            </a:r>
          </a:p>
          <a:p>
            <a:pPr marL="285750" indent="-285750" algn="just">
              <a:buFont typeface="Arial" pitchFamily="34" charset="0"/>
              <a:buChar char="•"/>
            </a:pPr>
            <a:r>
              <a:rPr lang="en-US" sz="1700" dirty="0">
                <a:latin typeface="+mn-lt"/>
              </a:rPr>
              <a:t>Arrange a “non-interview” setting that allows others to observe the candidate in an informal setting (Giving candidates a plant tour, setting up a coffee break, or taking them to lunch).</a:t>
            </a:r>
          </a:p>
          <a:p>
            <a:pPr marL="228600" indent="-228600" algn="just" rtl="1">
              <a:spcBef>
                <a:spcPts val="1000"/>
              </a:spcBef>
              <a:buFont typeface="Arial" panose="020B0604020202020204" pitchFamily="34" charset="0"/>
              <a:buChar char="•"/>
            </a:pPr>
            <a:endParaRPr lang="x-none" sz="1700" dirty="0">
              <a:latin typeface="+mn-lt"/>
            </a:endParaRPr>
          </a:p>
        </p:txBody>
      </p:sp>
      <p:sp>
        <p:nvSpPr>
          <p:cNvPr id="11" name="Rectangle 10"/>
          <p:cNvSpPr/>
          <p:nvPr/>
        </p:nvSpPr>
        <p:spPr>
          <a:xfrm>
            <a:off x="6891130" y="1590060"/>
            <a:ext cx="4963857" cy="5078313"/>
          </a:xfrm>
          <a:prstGeom prst="rect">
            <a:avLst/>
          </a:prstGeom>
        </p:spPr>
        <p:txBody>
          <a:bodyPr wrap="square">
            <a:spAutoFit/>
          </a:bodyPr>
          <a:lstStyle/>
          <a:p>
            <a:pPr marL="342900" indent="-342900" algn="justLow" rtl="1">
              <a:buFont typeface="Arial" pitchFamily="34" charset="0"/>
              <a:buChar char="•"/>
            </a:pPr>
            <a:r>
              <a:rPr lang="ar-EG" dirty="0"/>
              <a:t>إشراك الآخرين في عملية المقابلة (الموظفين الذين من المحتمل أن يعمل معهم المرشح</a:t>
            </a:r>
            <a:r>
              <a:rPr lang="ar-EG" dirty="0" smtClean="0"/>
              <a:t>).</a:t>
            </a:r>
          </a:p>
          <a:p>
            <a:pPr marL="342900" indent="-342900" algn="justLow" rtl="1">
              <a:buFont typeface="Arial" pitchFamily="34" charset="0"/>
              <a:buChar char="•"/>
            </a:pPr>
            <a:r>
              <a:rPr lang="ar-EG" dirty="0"/>
              <a:t>قم بتطوير سلسلة من الأسئلة الأساسية واطرحها على كل مرشح للوظيفة</a:t>
            </a:r>
            <a:r>
              <a:rPr lang="ar-EG" dirty="0" smtClean="0"/>
              <a:t>.</a:t>
            </a:r>
            <a:endParaRPr lang="en-US" dirty="0" smtClean="0"/>
          </a:p>
          <a:p>
            <a:pPr marL="342900" indent="-342900" algn="justLow" rtl="1">
              <a:buFont typeface="Arial" pitchFamily="34" charset="0"/>
              <a:buChar char="•"/>
            </a:pPr>
            <a:r>
              <a:rPr lang="ar-EG" dirty="0"/>
              <a:t>اطرح أسئلة مفتوحة بدلاً من الأسئلة التي تتطلب إجابات بنعم أو لا</a:t>
            </a:r>
            <a:r>
              <a:rPr lang="ar-EG" dirty="0" smtClean="0"/>
              <a:t>.</a:t>
            </a:r>
            <a:endParaRPr lang="en-US" dirty="0" smtClean="0"/>
          </a:p>
          <a:p>
            <a:pPr marL="342900" indent="-342900" algn="justLow" rtl="1">
              <a:buFont typeface="Arial" pitchFamily="34" charset="0"/>
              <a:buChar char="•"/>
            </a:pPr>
            <a:r>
              <a:rPr lang="ar-EG" dirty="0"/>
              <a:t>إنشاء مواقف افتراضية قد يواجهها المرشحون في العمل وسؤالهم عن كيفية التعامل معها: المقابلات </a:t>
            </a:r>
            <a:r>
              <a:rPr lang="ar-EG" dirty="0" smtClean="0"/>
              <a:t>الظرفية.</a:t>
            </a:r>
          </a:p>
          <a:p>
            <a:pPr marL="800100" lvl="1" indent="-342900" algn="justLow" rtl="1">
              <a:buFont typeface="Arial" pitchFamily="34" charset="0"/>
              <a:buChar char="•"/>
            </a:pPr>
            <a:r>
              <a:rPr lang="ar-EG" b="1" dirty="0">
                <a:solidFill>
                  <a:srgbClr val="C00000"/>
                </a:solidFill>
              </a:rPr>
              <a:t>المقابلة الظرفية</a:t>
            </a:r>
            <a:r>
              <a:rPr lang="ar-EG" dirty="0"/>
              <a:t>: مقابلة يقدم فيها القائم بالمقابلة للمرشحين موقفًا نموذجيًا </a:t>
            </a:r>
            <a:r>
              <a:rPr lang="ar-EG" dirty="0" smtClean="0"/>
              <a:t>متعلقًا بالوظيفة </a:t>
            </a:r>
            <a:r>
              <a:rPr lang="ar-EG" dirty="0"/>
              <a:t>(على سبيل المثال، محاكاة وظيفة) لمعرفة كيفية استجابتهم له</a:t>
            </a:r>
            <a:r>
              <a:rPr lang="ar-EG" dirty="0" smtClean="0"/>
              <a:t>.</a:t>
            </a:r>
          </a:p>
          <a:p>
            <a:pPr marL="350838" lvl="1" indent="-350838" algn="justLow" rtl="1">
              <a:buFont typeface="Arial" pitchFamily="34" charset="0"/>
              <a:buChar char="•"/>
            </a:pPr>
            <a:r>
              <a:rPr lang="ar-EG" dirty="0"/>
              <a:t>ابحث عن أمثلة محددة في تاريخ عمل المرشح توضح السمات والخصائص اللازمة ("أخبرني المزيد </a:t>
            </a:r>
            <a:r>
              <a:rPr lang="ar-EG" dirty="0" smtClean="0"/>
              <a:t>...").</a:t>
            </a:r>
          </a:p>
          <a:p>
            <a:pPr marL="350838" lvl="1" indent="-350838" algn="justLow" rtl="1">
              <a:buFont typeface="Arial" pitchFamily="34" charset="0"/>
              <a:buChar char="•"/>
            </a:pPr>
            <a:r>
              <a:rPr lang="ar-EG" dirty="0"/>
              <a:t>اطلب من المرشحين وصف نجاحهم الأخير وفشلهم الأخير وكيفية تعاملهم معهما</a:t>
            </a:r>
            <a:r>
              <a:rPr lang="ar-EG" dirty="0" smtClean="0"/>
              <a:t>.</a:t>
            </a:r>
            <a:endParaRPr lang="en-US" dirty="0" smtClean="0"/>
          </a:p>
          <a:p>
            <a:pPr marL="350838" lvl="1" indent="-350838" algn="justLow" rtl="1">
              <a:buFont typeface="Arial" pitchFamily="34" charset="0"/>
              <a:buChar char="•"/>
            </a:pPr>
            <a:r>
              <a:rPr lang="ar-EG" dirty="0"/>
              <a:t>قم بترتيب إعداد "غير مقابلة" يسمح للآخرين بمراقبة المرشح في بيئة غير رسمية (إعطاء المرشحين جولة في المصنع، أو تحديد استراحة لتناول القهوة، أو اصطحابهم لتناول الغداء).</a:t>
            </a:r>
            <a:endParaRPr lang="en-US" dirty="0" smtClean="0"/>
          </a:p>
        </p:txBody>
      </p:sp>
    </p:spTree>
    <p:extLst>
      <p:ext uri="{BB962C8B-B14F-4D97-AF65-F5344CB8AC3E}">
        <p14:creationId xmlns:p14="http://schemas.microsoft.com/office/powerpoint/2010/main" val="3769205160"/>
      </p:ext>
    </p:extLst>
  </p:cSld>
  <p:clrMapOvr>
    <a:masterClrMapping/>
  </p:clrMapOvr>
  <p:transition spd="slow">
    <p:comb/>
  </p:transition>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Rectangle: Rounded Corners 24"/>
          <p:cNvSpPr/>
          <p:nvPr/>
        </p:nvSpPr>
        <p:spPr>
          <a:xfrm>
            <a:off x="219926" y="1430182"/>
            <a:ext cx="11805009" cy="528669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TextBox 14"/>
          <p:cNvSpPr txBox="1"/>
          <p:nvPr/>
        </p:nvSpPr>
        <p:spPr>
          <a:xfrm>
            <a:off x="1522426" y="238010"/>
            <a:ext cx="7793852" cy="1015663"/>
          </a:xfrm>
          <a:prstGeom prst="rect">
            <a:avLst/>
          </a:prstGeom>
          <a:noFill/>
        </p:spPr>
        <p:txBody>
          <a:bodyPr wrap="square" rtlCol="0">
            <a:spAutoFit/>
          </a:bodyPr>
          <a:lstStyle/>
          <a:p>
            <a:r>
              <a:rPr lang="en-US" sz="2000" b="1" dirty="0">
                <a:solidFill>
                  <a:srgbClr val="00B0F0"/>
                </a:solidFill>
                <a:latin typeface="Alexandria" charset="0"/>
                <a:cs typeface="Alexandria" charset="0"/>
              </a:rPr>
              <a:t>Example: Interview Questions for Candidates for a Sales Representative </a:t>
            </a:r>
            <a:r>
              <a:rPr lang="en-US" sz="2000" b="1" dirty="0" smtClean="0">
                <a:solidFill>
                  <a:srgbClr val="00B0F0"/>
                </a:solidFill>
                <a:latin typeface="Alexandria" charset="0"/>
                <a:cs typeface="Alexandria" charset="0"/>
              </a:rPr>
              <a:t>Position</a:t>
            </a:r>
          </a:p>
          <a:p>
            <a:r>
              <a:rPr lang="ar-EG" sz="2000" b="1" dirty="0">
                <a:solidFill>
                  <a:srgbClr val="00B0F0"/>
                </a:solidFill>
                <a:latin typeface="Alexandria" charset="0"/>
                <a:cs typeface="Alexandria" charset="0"/>
              </a:rPr>
              <a:t>مثال: أسئلة المقابلة للمرشحين لوظيفة مندوب المبيعات</a:t>
            </a:r>
          </a:p>
        </p:txBody>
      </p:sp>
      <p:sp>
        <p:nvSpPr>
          <p:cNvPr id="16" name="Rectangle 15"/>
          <p:cNvSpPr/>
          <p:nvPr/>
        </p:nvSpPr>
        <p:spPr>
          <a:xfrm>
            <a:off x="56939" y="108083"/>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0" name="TextBox 19"/>
          <p:cNvSpPr txBox="1"/>
          <p:nvPr/>
        </p:nvSpPr>
        <p:spPr>
          <a:xfrm>
            <a:off x="226215" y="148661"/>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21" name="TextBox 20"/>
          <p:cNvSpPr txBox="1"/>
          <p:nvPr/>
        </p:nvSpPr>
        <p:spPr>
          <a:xfrm>
            <a:off x="328810" y="404476"/>
            <a:ext cx="966228" cy="768350"/>
          </a:xfrm>
          <a:prstGeom prst="rect">
            <a:avLst/>
          </a:prstGeom>
          <a:noFill/>
        </p:spPr>
        <p:txBody>
          <a:bodyPr wrap="square" rtlCol="0">
            <a:spAutoFit/>
          </a:bodyPr>
          <a:lstStyle/>
          <a:p>
            <a:pPr algn="ctr"/>
            <a:r>
              <a:rPr lang="en-US" sz="4400" b="1" dirty="0" smtClean="0">
                <a:solidFill>
                  <a:schemeClr val="bg1"/>
                </a:solidFill>
                <a:latin typeface="Alexandria" charset="0"/>
                <a:cs typeface="Alexandria" charset="0"/>
              </a:rPr>
              <a:t>09</a:t>
            </a:r>
            <a:endParaRPr lang="en-US" sz="4400" b="1" dirty="0">
              <a:solidFill>
                <a:schemeClr val="bg1"/>
              </a:solidFill>
              <a:latin typeface="Alexandria" charset="0"/>
              <a:cs typeface="Alexandria" charset="0"/>
            </a:endParaRPr>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10" name="Content Placeholder 5">
            <a:extLst>
              <a:ext uri="{FF2B5EF4-FFF2-40B4-BE49-F238E27FC236}">
                <a16:creationId xmlns="" xmlns:a16="http://schemas.microsoft.com/office/drawing/2014/main" id="{8BED40B9-FDA2-DF18-98D3-4B13573E2698}"/>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124829" y="1500623"/>
            <a:ext cx="8456085" cy="2786370"/>
          </a:xfrm>
          <a:prstGeom prst="rect">
            <a:avLst/>
          </a:prstGeom>
        </p:spPr>
      </p:pic>
      <p:pic>
        <p:nvPicPr>
          <p:cNvPr id="4098" name="Picture 2" descr="C:\Users\ALFAGR\Desktop\33.png"/>
          <p:cNvPicPr>
            <a:picLocks noChangeAspect="1" noChangeArrowheads="1"/>
          </p:cNvPicPr>
          <p:nvPr/>
        </p:nvPicPr>
        <p:blipFill rotWithShape="1">
          <a:blip r:embed="rId4">
            <a:extLst>
              <a:ext uri="{28A0092B-C50C-407E-A947-70E740481C1C}">
                <a14:useLocalDpi xmlns:a14="http://schemas.microsoft.com/office/drawing/2010/main" val="0"/>
              </a:ext>
            </a:extLst>
          </a:blip>
          <a:srcRect b="5815"/>
          <a:stretch/>
        </p:blipFill>
        <p:spPr bwMode="auto">
          <a:xfrm>
            <a:off x="2124828" y="4132905"/>
            <a:ext cx="8456085" cy="25054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514963680"/>
      </p:ext>
    </p:extLst>
  </p:cSld>
  <p:clrMapOvr>
    <a:masterClrMapping/>
  </p:clrMapOvr>
  <p:transition spd="slow">
    <p:comb/>
  </p:transition>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Rectangle: Rounded Corners 24"/>
          <p:cNvSpPr/>
          <p:nvPr/>
        </p:nvSpPr>
        <p:spPr>
          <a:xfrm>
            <a:off x="219926" y="1430182"/>
            <a:ext cx="11805009" cy="528669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TextBox 14"/>
          <p:cNvSpPr txBox="1"/>
          <p:nvPr/>
        </p:nvSpPr>
        <p:spPr>
          <a:xfrm>
            <a:off x="1522426" y="238010"/>
            <a:ext cx="7449296" cy="954107"/>
          </a:xfrm>
          <a:prstGeom prst="rect">
            <a:avLst/>
          </a:prstGeom>
          <a:noFill/>
        </p:spPr>
        <p:txBody>
          <a:bodyPr wrap="square" rtlCol="0">
            <a:spAutoFit/>
          </a:bodyPr>
          <a:lstStyle/>
          <a:p>
            <a:r>
              <a:rPr lang="en-US" sz="2800" b="1" dirty="0">
                <a:solidFill>
                  <a:srgbClr val="00B0F0"/>
                </a:solidFill>
                <a:latin typeface="Alexandria" charset="0"/>
                <a:cs typeface="Alexandria" charset="0"/>
              </a:rPr>
              <a:t>How to Hire Winners (continue</a:t>
            </a:r>
            <a:r>
              <a:rPr lang="en-US" sz="2800" b="1" dirty="0" smtClean="0">
                <a:solidFill>
                  <a:srgbClr val="00B0F0"/>
                </a:solidFill>
                <a:latin typeface="Alexandria" charset="0"/>
                <a:cs typeface="Alexandria" charset="0"/>
              </a:rPr>
              <a:t>)</a:t>
            </a:r>
          </a:p>
          <a:p>
            <a:r>
              <a:rPr lang="ar-EG" sz="2800" b="1" dirty="0">
                <a:solidFill>
                  <a:srgbClr val="00B0F0"/>
                </a:solidFill>
                <a:latin typeface="Alexandria" charset="0"/>
                <a:cs typeface="Alexandria" charset="0"/>
              </a:rPr>
              <a:t>كيفية توظيف الفائزين (تابع)</a:t>
            </a:r>
          </a:p>
        </p:txBody>
      </p:sp>
      <p:sp>
        <p:nvSpPr>
          <p:cNvPr id="16" name="Rectangle 15"/>
          <p:cNvSpPr/>
          <p:nvPr/>
        </p:nvSpPr>
        <p:spPr>
          <a:xfrm>
            <a:off x="56939" y="108083"/>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0" name="TextBox 19"/>
          <p:cNvSpPr txBox="1"/>
          <p:nvPr/>
        </p:nvSpPr>
        <p:spPr>
          <a:xfrm>
            <a:off x="226215" y="148661"/>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21" name="TextBox 20"/>
          <p:cNvSpPr txBox="1"/>
          <p:nvPr/>
        </p:nvSpPr>
        <p:spPr>
          <a:xfrm>
            <a:off x="328810" y="404476"/>
            <a:ext cx="966228" cy="768350"/>
          </a:xfrm>
          <a:prstGeom prst="rect">
            <a:avLst/>
          </a:prstGeom>
          <a:noFill/>
        </p:spPr>
        <p:txBody>
          <a:bodyPr wrap="square" rtlCol="0">
            <a:spAutoFit/>
          </a:bodyPr>
          <a:lstStyle/>
          <a:p>
            <a:pPr algn="ctr"/>
            <a:r>
              <a:rPr lang="en-US" sz="4400" b="1" dirty="0" smtClean="0">
                <a:solidFill>
                  <a:schemeClr val="bg1"/>
                </a:solidFill>
                <a:latin typeface="Alexandria" charset="0"/>
                <a:cs typeface="Alexandria" charset="0"/>
              </a:rPr>
              <a:t>09</a:t>
            </a:r>
            <a:endParaRPr lang="en-US" sz="4400" b="1" dirty="0">
              <a:solidFill>
                <a:schemeClr val="bg1"/>
              </a:solidFill>
              <a:latin typeface="Alexandria" charset="0"/>
              <a:cs typeface="Alexandria" charset="0"/>
            </a:endParaRPr>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7" name="Rectangle 3">
            <a:extLst>
              <a:ext uri="{FF2B5EF4-FFF2-40B4-BE49-F238E27FC236}">
                <a16:creationId xmlns:a16="http://schemas.microsoft.com/office/drawing/2014/main" xmlns="" id="{859773F7-759D-3792-1A5C-44A58779A2CD}"/>
              </a:ext>
            </a:extLst>
          </p:cNvPr>
          <p:cNvSpPr txBox="1">
            <a:spLocks noChangeArrowheads="1"/>
          </p:cNvSpPr>
          <p:nvPr/>
        </p:nvSpPr>
        <p:spPr>
          <a:xfrm>
            <a:off x="390931" y="1596786"/>
            <a:ext cx="6129139" cy="5036027"/>
          </a:xfrm>
          <a:prstGeom prst="rect">
            <a:avLst/>
          </a:prstGeom>
        </p:spPr>
        <p:txBody>
          <a:bodyPr vert="horz" lIns="91440" tIns="45720" rIns="91440" bIns="45720" rtlCol="0" anchor="t">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marL="457200" indent="-457200" algn="just">
              <a:buFont typeface="+mj-lt"/>
              <a:buAutoNum type="arabicPeriod"/>
            </a:pPr>
            <a:r>
              <a:rPr lang="en-US" sz="2200" b="1" dirty="0">
                <a:solidFill>
                  <a:schemeClr val="tx1"/>
                </a:solidFill>
                <a:latin typeface="+mn-lt"/>
              </a:rPr>
              <a:t>Commit to hire the best talent. </a:t>
            </a:r>
          </a:p>
          <a:p>
            <a:pPr marL="457200" indent="-457200" algn="just">
              <a:buFont typeface="+mj-lt"/>
              <a:buAutoNum type="arabicPeriod"/>
            </a:pPr>
            <a:r>
              <a:rPr lang="en-US" sz="2200" b="1" dirty="0">
                <a:solidFill>
                  <a:schemeClr val="tx1"/>
                </a:solidFill>
                <a:latin typeface="+mn-lt"/>
              </a:rPr>
              <a:t>Elevate recruiting to a strategic position. </a:t>
            </a:r>
          </a:p>
          <a:p>
            <a:pPr marL="457200" indent="-457200" algn="just">
              <a:buFont typeface="+mj-lt"/>
              <a:buAutoNum type="arabicPeriod"/>
            </a:pPr>
            <a:r>
              <a:rPr lang="en-US" sz="2200" b="1" dirty="0">
                <a:solidFill>
                  <a:schemeClr val="tx1"/>
                </a:solidFill>
                <a:latin typeface="+mn-lt"/>
              </a:rPr>
              <a:t>Create practical job descriptions and job specifications.</a:t>
            </a:r>
          </a:p>
          <a:p>
            <a:pPr marL="457200" indent="-457200" algn="just">
              <a:buFont typeface="+mj-lt"/>
              <a:buAutoNum type="arabicPeriod"/>
            </a:pPr>
            <a:r>
              <a:rPr lang="en-US" sz="2200" b="1" dirty="0">
                <a:solidFill>
                  <a:schemeClr val="tx1"/>
                </a:solidFill>
                <a:latin typeface="+mn-lt"/>
              </a:rPr>
              <a:t>Plan an effective interview. </a:t>
            </a:r>
          </a:p>
          <a:p>
            <a:pPr marL="457200" indent="-457200" algn="just">
              <a:buFont typeface="+mj-lt"/>
              <a:buAutoNum type="arabicPeriod"/>
            </a:pPr>
            <a:r>
              <a:rPr lang="en-US" sz="2200" b="1" dirty="0">
                <a:solidFill>
                  <a:srgbClr val="C00000"/>
                </a:solidFill>
                <a:latin typeface="+mn-lt"/>
              </a:rPr>
              <a:t>Conduct the </a:t>
            </a:r>
            <a:r>
              <a:rPr lang="en-US" sz="2200" b="1" dirty="0" smtClean="0">
                <a:solidFill>
                  <a:srgbClr val="C00000"/>
                </a:solidFill>
                <a:latin typeface="+mn-lt"/>
              </a:rPr>
              <a:t>interview</a:t>
            </a:r>
          </a:p>
          <a:p>
            <a:pPr algn="just" rtl="1"/>
            <a:endParaRPr lang="ar-EG" sz="2200" b="1" dirty="0">
              <a:solidFill>
                <a:schemeClr val="tx1"/>
              </a:solidFill>
              <a:latin typeface="+mn-lt"/>
            </a:endParaRPr>
          </a:p>
          <a:p>
            <a:pPr algn="just" rtl="1"/>
            <a:endParaRPr lang="ar-EG" sz="2200" b="1" dirty="0" smtClean="0">
              <a:solidFill>
                <a:schemeClr val="tx1"/>
              </a:solidFill>
              <a:latin typeface="+mn-lt"/>
            </a:endParaRPr>
          </a:p>
          <a:p>
            <a:pPr marL="457200" indent="-457200" algn="just" rtl="1">
              <a:buFont typeface="+mj-lt"/>
              <a:buAutoNum type="arabicParenR"/>
            </a:pPr>
            <a:r>
              <a:rPr lang="ar-EG" sz="2200" b="1" dirty="0" smtClean="0">
                <a:solidFill>
                  <a:schemeClr val="tx1"/>
                </a:solidFill>
                <a:latin typeface="+mn-lt"/>
              </a:rPr>
              <a:t>الالتزام </a:t>
            </a:r>
            <a:r>
              <a:rPr lang="ar-EG" sz="2200" b="1" dirty="0">
                <a:solidFill>
                  <a:schemeClr val="tx1"/>
                </a:solidFill>
                <a:latin typeface="+mn-lt"/>
              </a:rPr>
              <a:t>بتوظيف أفضل المواهب</a:t>
            </a:r>
            <a:r>
              <a:rPr lang="ar-EG" sz="2200" b="1" dirty="0" smtClean="0">
                <a:solidFill>
                  <a:schemeClr val="tx1"/>
                </a:solidFill>
                <a:latin typeface="+mn-lt"/>
              </a:rPr>
              <a:t>.</a:t>
            </a:r>
          </a:p>
          <a:p>
            <a:pPr marL="457200" indent="-457200" algn="just" rtl="1">
              <a:buFont typeface="+mj-lt"/>
              <a:buAutoNum type="arabicParenR"/>
            </a:pPr>
            <a:r>
              <a:rPr lang="ar-EG" sz="2200" b="1" dirty="0" smtClean="0">
                <a:solidFill>
                  <a:schemeClr val="tx1"/>
                </a:solidFill>
                <a:latin typeface="+mn-lt"/>
              </a:rPr>
              <a:t>رفع </a:t>
            </a:r>
            <a:r>
              <a:rPr lang="ar-EG" sz="2200" b="1" dirty="0">
                <a:solidFill>
                  <a:schemeClr val="tx1"/>
                </a:solidFill>
                <a:latin typeface="+mn-lt"/>
              </a:rPr>
              <a:t>مستوى التوظيف إلى مستوى استراتيجي</a:t>
            </a:r>
            <a:r>
              <a:rPr lang="ar-EG" sz="2200" b="1" dirty="0" smtClean="0">
                <a:solidFill>
                  <a:schemeClr val="tx1"/>
                </a:solidFill>
                <a:latin typeface="+mn-lt"/>
              </a:rPr>
              <a:t>.</a:t>
            </a:r>
          </a:p>
          <a:p>
            <a:pPr marL="457200" indent="-457200" algn="just" rtl="1">
              <a:buFont typeface="+mj-lt"/>
              <a:buAutoNum type="arabicParenR"/>
            </a:pPr>
            <a:r>
              <a:rPr lang="ar-EG" sz="2200" b="1" dirty="0" smtClean="0">
                <a:solidFill>
                  <a:schemeClr val="tx1"/>
                </a:solidFill>
                <a:latin typeface="+mn-lt"/>
              </a:rPr>
              <a:t>إنشاء الوصف الوظيفي ومواصفات شاغل الوظيفة.</a:t>
            </a:r>
          </a:p>
          <a:p>
            <a:pPr marL="457200" indent="-457200" algn="just" rtl="1">
              <a:buFont typeface="+mj-lt"/>
              <a:buAutoNum type="arabicParenR"/>
            </a:pPr>
            <a:r>
              <a:rPr lang="ar-EG" sz="2200" b="1" dirty="0" smtClean="0">
                <a:solidFill>
                  <a:schemeClr val="tx1"/>
                </a:solidFill>
                <a:latin typeface="+mn-lt"/>
              </a:rPr>
              <a:t>التخطيط </a:t>
            </a:r>
            <a:r>
              <a:rPr lang="ar-EG" sz="2200" b="1" dirty="0">
                <a:solidFill>
                  <a:schemeClr val="tx1"/>
                </a:solidFill>
                <a:latin typeface="+mn-lt"/>
              </a:rPr>
              <a:t>لإجراء مقابلة فعّالة</a:t>
            </a:r>
            <a:r>
              <a:rPr lang="ar-EG" sz="2200" b="1" dirty="0" smtClean="0">
                <a:solidFill>
                  <a:schemeClr val="tx1"/>
                </a:solidFill>
                <a:latin typeface="+mn-lt"/>
              </a:rPr>
              <a:t>.</a:t>
            </a:r>
          </a:p>
          <a:p>
            <a:pPr marL="457200" indent="-457200" algn="just" rtl="1">
              <a:buFont typeface="+mj-lt"/>
              <a:buAutoNum type="arabicParenR"/>
            </a:pPr>
            <a:r>
              <a:rPr lang="ar-EG" sz="2200" b="1" dirty="0" smtClean="0">
                <a:solidFill>
                  <a:srgbClr val="C00000"/>
                </a:solidFill>
                <a:latin typeface="+mn-lt"/>
              </a:rPr>
              <a:t>إجراء المقابلة.</a:t>
            </a:r>
            <a:endParaRPr lang="en-US" sz="2200" b="1" dirty="0">
              <a:solidFill>
                <a:srgbClr val="C00000"/>
              </a:solidFill>
              <a:latin typeface="+mn-lt"/>
            </a:endParaRPr>
          </a:p>
        </p:txBody>
      </p:sp>
      <p:pic>
        <p:nvPicPr>
          <p:cNvPr id="10" name="Picture 2" descr="Winners Podium - Ace Props and Events">
            <a:extLst>
              <a:ext uri="{FF2B5EF4-FFF2-40B4-BE49-F238E27FC236}">
                <a16:creationId xmlns="" xmlns:a16="http://schemas.microsoft.com/office/drawing/2014/main" id="{B7B4836D-FEBA-1D66-2ACE-05C29F99D8C2}"/>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838122" y="2314331"/>
            <a:ext cx="4825607" cy="327808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048104390"/>
      </p:ext>
    </p:extLst>
  </p:cSld>
  <p:clrMapOvr>
    <a:masterClrMapping/>
  </p:clrMapOvr>
  <p:transition spd="slow">
    <p:comb/>
  </p:transition>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Rectangle: Rounded Corners 24"/>
          <p:cNvSpPr/>
          <p:nvPr/>
        </p:nvSpPr>
        <p:spPr>
          <a:xfrm>
            <a:off x="219926" y="1430182"/>
            <a:ext cx="11805009" cy="528669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TextBox 14"/>
          <p:cNvSpPr txBox="1"/>
          <p:nvPr/>
        </p:nvSpPr>
        <p:spPr>
          <a:xfrm>
            <a:off x="1522426" y="238010"/>
            <a:ext cx="7449296" cy="954107"/>
          </a:xfrm>
          <a:prstGeom prst="rect">
            <a:avLst/>
          </a:prstGeom>
          <a:noFill/>
        </p:spPr>
        <p:txBody>
          <a:bodyPr wrap="square" rtlCol="0">
            <a:spAutoFit/>
          </a:bodyPr>
          <a:lstStyle/>
          <a:p>
            <a:r>
              <a:rPr lang="en-US" sz="2800" b="1" dirty="0">
                <a:solidFill>
                  <a:srgbClr val="00B0F0"/>
                </a:solidFill>
                <a:latin typeface="Alexandria" charset="0"/>
                <a:cs typeface="Alexandria" charset="0"/>
              </a:rPr>
              <a:t>Conduct the </a:t>
            </a:r>
            <a:r>
              <a:rPr lang="en-US" sz="2800" b="1" dirty="0" smtClean="0">
                <a:solidFill>
                  <a:srgbClr val="00B0F0"/>
                </a:solidFill>
                <a:latin typeface="Alexandria" charset="0"/>
                <a:cs typeface="Alexandria" charset="0"/>
              </a:rPr>
              <a:t>interview</a:t>
            </a:r>
          </a:p>
          <a:p>
            <a:r>
              <a:rPr lang="ar-EG" sz="2800" b="1" dirty="0">
                <a:solidFill>
                  <a:srgbClr val="00B0F0"/>
                </a:solidFill>
                <a:latin typeface="Alexandria" charset="0"/>
                <a:cs typeface="Alexandria" charset="0"/>
              </a:rPr>
              <a:t>إجراء المقابلة</a:t>
            </a:r>
          </a:p>
        </p:txBody>
      </p:sp>
      <p:sp>
        <p:nvSpPr>
          <p:cNvPr id="16" name="Rectangle 15"/>
          <p:cNvSpPr/>
          <p:nvPr/>
        </p:nvSpPr>
        <p:spPr>
          <a:xfrm>
            <a:off x="56939" y="108083"/>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0" name="TextBox 19"/>
          <p:cNvSpPr txBox="1"/>
          <p:nvPr/>
        </p:nvSpPr>
        <p:spPr>
          <a:xfrm>
            <a:off x="226215" y="148661"/>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21" name="TextBox 20"/>
          <p:cNvSpPr txBox="1"/>
          <p:nvPr/>
        </p:nvSpPr>
        <p:spPr>
          <a:xfrm>
            <a:off x="328810" y="404476"/>
            <a:ext cx="966228" cy="768350"/>
          </a:xfrm>
          <a:prstGeom prst="rect">
            <a:avLst/>
          </a:prstGeom>
          <a:noFill/>
        </p:spPr>
        <p:txBody>
          <a:bodyPr wrap="square" rtlCol="0">
            <a:spAutoFit/>
          </a:bodyPr>
          <a:lstStyle/>
          <a:p>
            <a:pPr algn="ctr"/>
            <a:r>
              <a:rPr lang="en-US" sz="4400" b="1" dirty="0" smtClean="0">
                <a:solidFill>
                  <a:schemeClr val="bg1"/>
                </a:solidFill>
                <a:latin typeface="Alexandria" charset="0"/>
                <a:cs typeface="Alexandria" charset="0"/>
              </a:rPr>
              <a:t>09</a:t>
            </a:r>
            <a:endParaRPr lang="en-US" sz="4400" b="1" dirty="0">
              <a:solidFill>
                <a:schemeClr val="bg1"/>
              </a:solidFill>
              <a:latin typeface="Alexandria" charset="0"/>
              <a:cs typeface="Alexandria" charset="0"/>
            </a:endParaRPr>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7" name="Rectangle 3">
            <a:extLst>
              <a:ext uri="{FF2B5EF4-FFF2-40B4-BE49-F238E27FC236}">
                <a16:creationId xmlns:a16="http://schemas.microsoft.com/office/drawing/2014/main" xmlns="" id="{859773F7-759D-3792-1A5C-44A58779A2CD}"/>
              </a:ext>
            </a:extLst>
          </p:cNvPr>
          <p:cNvSpPr txBox="1">
            <a:spLocks noChangeArrowheads="1"/>
          </p:cNvSpPr>
          <p:nvPr/>
        </p:nvSpPr>
        <p:spPr>
          <a:xfrm>
            <a:off x="390932" y="1596786"/>
            <a:ext cx="5903852" cy="5036027"/>
          </a:xfrm>
          <a:prstGeom prst="rect">
            <a:avLst/>
          </a:prstGeom>
        </p:spPr>
        <p:txBody>
          <a:bodyPr vert="horz" lIns="91440" tIns="45720" rIns="91440" bIns="45720" rtlCol="0" anchor="t">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marL="342900" indent="-342900" algn="just">
              <a:buFont typeface="Arial" pitchFamily="34" charset="0"/>
              <a:buChar char="•"/>
            </a:pPr>
            <a:r>
              <a:rPr lang="en-US" sz="2200" b="1" dirty="0">
                <a:solidFill>
                  <a:srgbClr val="C00000"/>
                </a:solidFill>
                <a:latin typeface="+mn-lt"/>
              </a:rPr>
              <a:t>Break the ice </a:t>
            </a:r>
            <a:r>
              <a:rPr lang="en-US" sz="2200" dirty="0">
                <a:latin typeface="+mn-lt"/>
              </a:rPr>
              <a:t>/ Goal: diffuse nervous tension. </a:t>
            </a:r>
          </a:p>
          <a:p>
            <a:pPr marL="342900" indent="-342900" algn="just">
              <a:buFont typeface="Arial" pitchFamily="34" charset="0"/>
              <a:buChar char="•"/>
            </a:pPr>
            <a:r>
              <a:rPr lang="en-US" sz="2200" b="1" dirty="0">
                <a:solidFill>
                  <a:srgbClr val="C00000"/>
                </a:solidFill>
                <a:latin typeface="+mn-lt"/>
              </a:rPr>
              <a:t>Ask questions</a:t>
            </a:r>
            <a:r>
              <a:rPr lang="en-US" sz="2200" dirty="0">
                <a:solidFill>
                  <a:srgbClr val="C00000"/>
                </a:solidFill>
                <a:latin typeface="+mn-lt"/>
              </a:rPr>
              <a:t>.</a:t>
            </a:r>
          </a:p>
          <a:p>
            <a:pPr marL="800100" lvl="1" indent="-342900" algn="just">
              <a:buFont typeface="Arial" pitchFamily="34" charset="0"/>
              <a:buChar char="•"/>
            </a:pPr>
            <a:r>
              <a:rPr lang="en-US" sz="2200" b="1" dirty="0">
                <a:latin typeface="+mn-lt"/>
              </a:rPr>
              <a:t>Puzzle interviews: </a:t>
            </a:r>
            <a:r>
              <a:rPr lang="en-US" sz="2200" dirty="0">
                <a:latin typeface="+mn-lt"/>
              </a:rPr>
              <a:t>an interview that includes offbeat questions to determine how job candidates think and reason and to judge their capacity for creativity. </a:t>
            </a:r>
          </a:p>
          <a:p>
            <a:pPr marL="800100" lvl="1" indent="-342900" algn="just">
              <a:buFont typeface="Arial" pitchFamily="34" charset="0"/>
              <a:buChar char="•"/>
            </a:pPr>
            <a:r>
              <a:rPr lang="en-US" sz="2200" dirty="0">
                <a:latin typeface="+mn-lt"/>
              </a:rPr>
              <a:t>Remember the 25/75 Rule. (25% talking and 75% listening)</a:t>
            </a:r>
          </a:p>
          <a:p>
            <a:pPr marL="800100" lvl="1" indent="-342900" algn="just">
              <a:buFont typeface="Arial" pitchFamily="34" charset="0"/>
              <a:buChar char="•"/>
            </a:pPr>
            <a:r>
              <a:rPr lang="en-US" sz="2200" dirty="0">
                <a:latin typeface="+mn-lt"/>
              </a:rPr>
              <a:t>Be respectful and keep it legal!</a:t>
            </a:r>
          </a:p>
          <a:p>
            <a:pPr marL="342900" indent="-342900" algn="just">
              <a:buFont typeface="Arial" pitchFamily="34" charset="0"/>
              <a:buChar char="•"/>
            </a:pPr>
            <a:r>
              <a:rPr lang="en-US" sz="2200" b="1" dirty="0">
                <a:solidFill>
                  <a:srgbClr val="C00000"/>
                </a:solidFill>
                <a:latin typeface="+mn-lt"/>
              </a:rPr>
              <a:t>Sell the candidate on the company</a:t>
            </a:r>
            <a:r>
              <a:rPr lang="en-US" sz="2200" b="1" dirty="0">
                <a:latin typeface="+mn-lt"/>
              </a:rPr>
              <a:t>.</a:t>
            </a:r>
          </a:p>
          <a:p>
            <a:pPr marL="800100" lvl="1" indent="-342900" algn="just">
              <a:buFont typeface="Arial" pitchFamily="34" charset="0"/>
              <a:buChar char="•"/>
            </a:pPr>
            <a:r>
              <a:rPr lang="en-US" sz="2200" dirty="0">
                <a:latin typeface="+mn-lt"/>
              </a:rPr>
              <a:t>The best candidate will have other job offers. </a:t>
            </a:r>
          </a:p>
          <a:p>
            <a:pPr marL="800100" lvl="1" indent="-342900" algn="just">
              <a:buFont typeface="Arial" pitchFamily="34" charset="0"/>
              <a:buChar char="•"/>
            </a:pPr>
            <a:r>
              <a:rPr lang="en-US" sz="2200" dirty="0">
                <a:latin typeface="+mn-lt"/>
              </a:rPr>
              <a:t>Convince the best candidate that your company is a great place to work. </a:t>
            </a:r>
          </a:p>
        </p:txBody>
      </p:sp>
      <p:sp>
        <p:nvSpPr>
          <p:cNvPr id="2" name="Rectangle 1"/>
          <p:cNvSpPr/>
          <p:nvPr/>
        </p:nvSpPr>
        <p:spPr>
          <a:xfrm>
            <a:off x="6546574" y="1496480"/>
            <a:ext cx="5308413" cy="5232202"/>
          </a:xfrm>
          <a:prstGeom prst="rect">
            <a:avLst/>
          </a:prstGeom>
        </p:spPr>
        <p:txBody>
          <a:bodyPr wrap="square">
            <a:spAutoFit/>
          </a:bodyPr>
          <a:lstStyle/>
          <a:p>
            <a:pPr marL="342900" indent="-342900" algn="justLow" rtl="1">
              <a:spcBef>
                <a:spcPts val="1200"/>
              </a:spcBef>
              <a:buFont typeface="Arial" pitchFamily="34" charset="0"/>
              <a:buChar char="•"/>
            </a:pPr>
            <a:r>
              <a:rPr lang="ar-EG" sz="2200" b="1" dirty="0">
                <a:solidFill>
                  <a:srgbClr val="C00000"/>
                </a:solidFill>
              </a:rPr>
              <a:t>كسر الجمود</a:t>
            </a:r>
            <a:r>
              <a:rPr lang="ar-EG" sz="2200" dirty="0"/>
              <a:t> / الهدف: تبديد التوتر العصبي</a:t>
            </a:r>
            <a:r>
              <a:rPr lang="ar-EG" sz="2200" dirty="0" smtClean="0"/>
              <a:t>.</a:t>
            </a:r>
          </a:p>
          <a:p>
            <a:pPr marL="342900" indent="-342900" algn="justLow" rtl="1">
              <a:spcBef>
                <a:spcPts val="1200"/>
              </a:spcBef>
              <a:buFont typeface="Arial" pitchFamily="34" charset="0"/>
              <a:buChar char="•"/>
            </a:pPr>
            <a:r>
              <a:rPr lang="ar-EG" sz="2200" b="1" dirty="0">
                <a:solidFill>
                  <a:srgbClr val="C00000"/>
                </a:solidFill>
              </a:rPr>
              <a:t>طرح الأسئلة</a:t>
            </a:r>
            <a:r>
              <a:rPr lang="ar-EG" sz="2200" b="1" dirty="0" smtClean="0">
                <a:solidFill>
                  <a:srgbClr val="C00000"/>
                </a:solidFill>
              </a:rPr>
              <a:t>.</a:t>
            </a:r>
            <a:endParaRPr lang="en-US" sz="2200" b="1" dirty="0" smtClean="0">
              <a:solidFill>
                <a:srgbClr val="C00000"/>
              </a:solidFill>
            </a:endParaRPr>
          </a:p>
          <a:p>
            <a:pPr marL="800100" lvl="1" indent="-342900" algn="justLow" rtl="1">
              <a:spcBef>
                <a:spcPts val="1200"/>
              </a:spcBef>
              <a:buFont typeface="Arial" pitchFamily="34" charset="0"/>
              <a:buChar char="•"/>
            </a:pPr>
            <a:r>
              <a:rPr lang="ar-EG" sz="2200" b="1" dirty="0"/>
              <a:t>المقابلات اللغزية</a:t>
            </a:r>
            <a:r>
              <a:rPr lang="ar-EG" sz="2200" dirty="0"/>
              <a:t>: مقابلة تتضمن أسئلة غير تقليدية لتحديد كيفية تفكير المرشحين للوظائف وحكمهم على قدرتهم على الإبداع</a:t>
            </a:r>
            <a:r>
              <a:rPr lang="ar-EG" sz="2200" dirty="0" smtClean="0"/>
              <a:t>.</a:t>
            </a:r>
          </a:p>
          <a:p>
            <a:pPr marL="800100" lvl="1" indent="-342900" algn="justLow" rtl="1">
              <a:spcBef>
                <a:spcPts val="1200"/>
              </a:spcBef>
              <a:buFont typeface="Arial" pitchFamily="34" charset="0"/>
              <a:buChar char="•"/>
            </a:pPr>
            <a:r>
              <a:rPr lang="ar-EG" sz="2200" dirty="0"/>
              <a:t>تذكر قاعدة 25</a:t>
            </a:r>
            <a:r>
              <a:rPr lang="ar-EG" sz="2200" dirty="0" smtClean="0"/>
              <a:t>/ 75</a:t>
            </a:r>
            <a:r>
              <a:rPr lang="ar-EG" sz="2200" dirty="0"/>
              <a:t>. (25% حديث و75% استماع</a:t>
            </a:r>
            <a:r>
              <a:rPr lang="ar-EG" sz="2200" dirty="0" smtClean="0"/>
              <a:t>).</a:t>
            </a:r>
          </a:p>
          <a:p>
            <a:pPr marL="800100" lvl="1" indent="-342900" algn="justLow" rtl="1">
              <a:spcBef>
                <a:spcPts val="1200"/>
              </a:spcBef>
              <a:buFont typeface="Arial" pitchFamily="34" charset="0"/>
              <a:buChar char="•"/>
            </a:pPr>
            <a:r>
              <a:rPr lang="ar-EG" sz="2200" dirty="0"/>
              <a:t>كن محترمًا وحافظ على القانون</a:t>
            </a:r>
            <a:r>
              <a:rPr lang="ar-EG" sz="2200" dirty="0" smtClean="0"/>
              <a:t>!</a:t>
            </a:r>
            <a:endParaRPr lang="en-US" sz="2200" dirty="0" smtClean="0"/>
          </a:p>
          <a:p>
            <a:pPr marL="357188" lvl="1" indent="-350838" algn="justLow" rtl="1">
              <a:spcBef>
                <a:spcPts val="1200"/>
              </a:spcBef>
              <a:buFont typeface="Arial" pitchFamily="34" charset="0"/>
              <a:buChar char="•"/>
            </a:pPr>
            <a:r>
              <a:rPr lang="ar-EG" sz="2200" b="1" dirty="0" smtClean="0">
                <a:solidFill>
                  <a:srgbClr val="C00000"/>
                </a:solidFill>
              </a:rPr>
              <a:t>أقنع المرشح بالشركة.</a:t>
            </a:r>
            <a:endParaRPr lang="en-US" sz="2200" b="1" dirty="0" smtClean="0">
              <a:solidFill>
                <a:srgbClr val="C00000"/>
              </a:solidFill>
            </a:endParaRPr>
          </a:p>
          <a:p>
            <a:pPr marL="800100" lvl="1" indent="-342900" algn="justLow" rtl="1">
              <a:spcBef>
                <a:spcPts val="1200"/>
              </a:spcBef>
              <a:buFont typeface="Arial" pitchFamily="34" charset="0"/>
              <a:buChar char="•"/>
            </a:pPr>
            <a:r>
              <a:rPr lang="ar-EG" sz="2200" dirty="0"/>
              <a:t>أفضل مرشح سيكون لديه عروض عمل أخرى</a:t>
            </a:r>
            <a:r>
              <a:rPr lang="ar-EG" sz="2200" dirty="0" smtClean="0"/>
              <a:t>.</a:t>
            </a:r>
            <a:endParaRPr lang="en-US" sz="2200" dirty="0" smtClean="0"/>
          </a:p>
          <a:p>
            <a:pPr marL="800100" lvl="1" indent="-342900" algn="justLow" rtl="1">
              <a:spcBef>
                <a:spcPts val="1200"/>
              </a:spcBef>
              <a:buFont typeface="Arial" pitchFamily="34" charset="0"/>
              <a:buChar char="•"/>
            </a:pPr>
            <a:r>
              <a:rPr lang="ar-EG" sz="2200" dirty="0"/>
              <a:t>أقنع المرشح الأفضل بأن شركتك هي مكان رائع للعمل.</a:t>
            </a:r>
          </a:p>
        </p:txBody>
      </p:sp>
    </p:spTree>
    <p:extLst>
      <p:ext uri="{BB962C8B-B14F-4D97-AF65-F5344CB8AC3E}">
        <p14:creationId xmlns:p14="http://schemas.microsoft.com/office/powerpoint/2010/main" val="134041773"/>
      </p:ext>
    </p:extLst>
  </p:cSld>
  <p:clrMapOvr>
    <a:masterClrMapping/>
  </p:clrMapOvr>
  <p:transition spd="slow">
    <p:comb/>
  </p:transition>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Rectangle: Rounded Corners 24"/>
          <p:cNvSpPr/>
          <p:nvPr/>
        </p:nvSpPr>
        <p:spPr>
          <a:xfrm>
            <a:off x="219926" y="1430182"/>
            <a:ext cx="11805009" cy="528669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5" name="TextBox 14"/>
          <p:cNvSpPr txBox="1"/>
          <p:nvPr/>
        </p:nvSpPr>
        <p:spPr>
          <a:xfrm>
            <a:off x="1522426" y="238010"/>
            <a:ext cx="7449296" cy="954107"/>
          </a:xfrm>
          <a:prstGeom prst="rect">
            <a:avLst/>
          </a:prstGeom>
          <a:noFill/>
        </p:spPr>
        <p:txBody>
          <a:bodyPr wrap="square" rtlCol="0">
            <a:spAutoFit/>
          </a:bodyPr>
          <a:lstStyle/>
          <a:p>
            <a:r>
              <a:rPr lang="en-US" sz="2800" b="1" dirty="0">
                <a:solidFill>
                  <a:srgbClr val="00B0F0"/>
                </a:solidFill>
                <a:latin typeface="Alexandria" charset="0"/>
                <a:cs typeface="Alexandria" charset="0"/>
              </a:rPr>
              <a:t>Conduct the </a:t>
            </a:r>
            <a:r>
              <a:rPr lang="en-US" sz="2800" b="1" dirty="0" smtClean="0">
                <a:solidFill>
                  <a:srgbClr val="00B0F0"/>
                </a:solidFill>
                <a:latin typeface="Alexandria" charset="0"/>
                <a:cs typeface="Alexandria" charset="0"/>
              </a:rPr>
              <a:t>interview</a:t>
            </a:r>
          </a:p>
          <a:p>
            <a:r>
              <a:rPr lang="ar-EG" sz="2800" b="1" dirty="0">
                <a:solidFill>
                  <a:srgbClr val="00B0F0"/>
                </a:solidFill>
                <a:latin typeface="Alexandria" charset="0"/>
                <a:cs typeface="Alexandria" charset="0"/>
              </a:rPr>
              <a:t>إجراء </a:t>
            </a:r>
            <a:r>
              <a:rPr lang="ar-EG" sz="2800" b="1" dirty="0" smtClean="0">
                <a:solidFill>
                  <a:srgbClr val="00B0F0"/>
                </a:solidFill>
                <a:latin typeface="Alexandria" charset="0"/>
                <a:cs typeface="Alexandria" charset="0"/>
              </a:rPr>
              <a:t>المقابلة</a:t>
            </a:r>
            <a:endParaRPr lang="ar-EG" sz="2800" b="1" dirty="0">
              <a:solidFill>
                <a:srgbClr val="00B0F0"/>
              </a:solidFill>
              <a:latin typeface="Alexandria" charset="0"/>
              <a:cs typeface="Alexandria" charset="0"/>
            </a:endParaRPr>
          </a:p>
        </p:txBody>
      </p:sp>
      <p:sp>
        <p:nvSpPr>
          <p:cNvPr id="16" name="Rectangle 15"/>
          <p:cNvSpPr/>
          <p:nvPr/>
        </p:nvSpPr>
        <p:spPr>
          <a:xfrm>
            <a:off x="56939" y="108083"/>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0" name="TextBox 19"/>
          <p:cNvSpPr txBox="1"/>
          <p:nvPr/>
        </p:nvSpPr>
        <p:spPr>
          <a:xfrm>
            <a:off x="226215" y="148661"/>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21" name="TextBox 20"/>
          <p:cNvSpPr txBox="1"/>
          <p:nvPr/>
        </p:nvSpPr>
        <p:spPr>
          <a:xfrm>
            <a:off x="328810" y="404476"/>
            <a:ext cx="966228" cy="768350"/>
          </a:xfrm>
          <a:prstGeom prst="rect">
            <a:avLst/>
          </a:prstGeom>
          <a:noFill/>
        </p:spPr>
        <p:txBody>
          <a:bodyPr wrap="square" rtlCol="0">
            <a:spAutoFit/>
          </a:bodyPr>
          <a:lstStyle/>
          <a:p>
            <a:pPr algn="ctr"/>
            <a:r>
              <a:rPr lang="en-US" sz="4400" b="1" dirty="0" smtClean="0">
                <a:solidFill>
                  <a:schemeClr val="bg1"/>
                </a:solidFill>
                <a:latin typeface="Alexandria" charset="0"/>
                <a:cs typeface="Alexandria" charset="0"/>
              </a:rPr>
              <a:t>09</a:t>
            </a:r>
            <a:endParaRPr lang="en-US" sz="4400" b="1" dirty="0">
              <a:solidFill>
                <a:schemeClr val="bg1"/>
              </a:solidFill>
              <a:latin typeface="Alexandria" charset="0"/>
              <a:cs typeface="Alexandria" charset="0"/>
            </a:endParaRPr>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7" name="Rectangle 3">
            <a:extLst>
              <a:ext uri="{FF2B5EF4-FFF2-40B4-BE49-F238E27FC236}">
                <a16:creationId xmlns:a16="http://schemas.microsoft.com/office/drawing/2014/main" xmlns="" id="{859773F7-759D-3792-1A5C-44A58779A2CD}"/>
              </a:ext>
            </a:extLst>
          </p:cNvPr>
          <p:cNvSpPr txBox="1">
            <a:spLocks noChangeArrowheads="1"/>
          </p:cNvSpPr>
          <p:nvPr/>
        </p:nvSpPr>
        <p:spPr>
          <a:xfrm>
            <a:off x="390932" y="1596786"/>
            <a:ext cx="6924268" cy="5036027"/>
          </a:xfrm>
          <a:prstGeom prst="rect">
            <a:avLst/>
          </a:prstGeom>
        </p:spPr>
        <p:txBody>
          <a:bodyPr vert="horz" lIns="91440" tIns="45720" rIns="91440" bIns="45720" rtlCol="0" anchor="t">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marL="342900" indent="-342900">
              <a:buFont typeface="Arial" pitchFamily="34" charset="0"/>
              <a:buChar char="•"/>
            </a:pPr>
            <a:r>
              <a:rPr lang="en-US" sz="2400" dirty="0">
                <a:latin typeface="+mn-lt"/>
              </a:rPr>
              <a:t>Create practical job descriptions and job specifications.</a:t>
            </a:r>
          </a:p>
          <a:p>
            <a:pPr marL="342900" indent="-342900">
              <a:buFont typeface="Arial" pitchFamily="34" charset="0"/>
              <a:buChar char="•"/>
            </a:pPr>
            <a:r>
              <a:rPr lang="en-US" sz="2400" dirty="0">
                <a:latin typeface="+mn-lt"/>
              </a:rPr>
              <a:t>Plan an effective interview. </a:t>
            </a:r>
          </a:p>
          <a:p>
            <a:pPr marL="342900" indent="-342900">
              <a:buFont typeface="Arial" pitchFamily="34" charset="0"/>
              <a:buChar char="•"/>
            </a:pPr>
            <a:r>
              <a:rPr lang="en-US" sz="2400" dirty="0">
                <a:latin typeface="+mn-lt"/>
              </a:rPr>
              <a:t>Conduct the interview. </a:t>
            </a:r>
          </a:p>
          <a:p>
            <a:pPr marL="342900" indent="-342900">
              <a:buFont typeface="Arial" pitchFamily="34" charset="0"/>
              <a:buChar char="•"/>
            </a:pPr>
            <a:r>
              <a:rPr lang="en-US" sz="2400" dirty="0">
                <a:latin typeface="+mn-lt"/>
              </a:rPr>
              <a:t>Contact references and conduct a background check</a:t>
            </a:r>
            <a:r>
              <a:rPr lang="en-US" sz="2400" dirty="0" smtClean="0">
                <a:latin typeface="+mn-lt"/>
              </a:rPr>
              <a:t>.</a:t>
            </a:r>
          </a:p>
          <a:p>
            <a:pPr marL="342900" indent="-342900">
              <a:buFont typeface="Arial" pitchFamily="34" charset="0"/>
              <a:buChar char="•"/>
            </a:pPr>
            <a:endParaRPr lang="en-US" sz="2400" dirty="0">
              <a:latin typeface="+mn-lt"/>
            </a:endParaRPr>
          </a:p>
          <a:p>
            <a:pPr marL="342900" indent="-342900" algn="r" rtl="1">
              <a:buFont typeface="Arial" pitchFamily="34" charset="0"/>
              <a:buChar char="•"/>
            </a:pPr>
            <a:r>
              <a:rPr lang="en-US" sz="2400" dirty="0" smtClean="0">
                <a:latin typeface="+mn-lt"/>
              </a:rPr>
              <a:t> </a:t>
            </a:r>
            <a:r>
              <a:rPr lang="ar-EG" sz="2400" dirty="0">
                <a:latin typeface="+mn-lt"/>
              </a:rPr>
              <a:t>إنشاء </a:t>
            </a:r>
            <a:r>
              <a:rPr lang="ar-EG" sz="2400" dirty="0" smtClean="0">
                <a:latin typeface="+mn-lt"/>
              </a:rPr>
              <a:t>الوصف الوظيفي ومواصفات شاغل الوظيفية.</a:t>
            </a:r>
          </a:p>
          <a:p>
            <a:pPr marL="342900" indent="-342900" algn="r" rtl="1">
              <a:buFont typeface="Arial" pitchFamily="34" charset="0"/>
              <a:buChar char="•"/>
            </a:pPr>
            <a:r>
              <a:rPr lang="ar-EG" sz="2400" dirty="0">
                <a:latin typeface="+mn-lt"/>
              </a:rPr>
              <a:t>التخطيط لإجراء مقابلة </a:t>
            </a:r>
            <a:r>
              <a:rPr lang="ar-EG" sz="2400" dirty="0" smtClean="0">
                <a:latin typeface="+mn-lt"/>
              </a:rPr>
              <a:t>فعّالة.</a:t>
            </a:r>
          </a:p>
          <a:p>
            <a:pPr marL="342900" indent="-342900" algn="r" rtl="1">
              <a:buFont typeface="Arial" pitchFamily="34" charset="0"/>
              <a:buChar char="•"/>
            </a:pPr>
            <a:r>
              <a:rPr lang="ar-EG" sz="2400" dirty="0">
                <a:latin typeface="+mn-lt"/>
              </a:rPr>
              <a:t>إجراء </a:t>
            </a:r>
            <a:r>
              <a:rPr lang="ar-EG" sz="2400" dirty="0" smtClean="0">
                <a:latin typeface="+mn-lt"/>
              </a:rPr>
              <a:t>المقابلة.</a:t>
            </a:r>
            <a:endParaRPr lang="ar-EG" sz="2400" dirty="0">
              <a:latin typeface="+mn-lt"/>
            </a:endParaRPr>
          </a:p>
          <a:p>
            <a:pPr marL="342900" indent="-342900" algn="r" rtl="1">
              <a:buFont typeface="Arial" pitchFamily="34" charset="0"/>
              <a:buChar char="•"/>
            </a:pPr>
            <a:r>
              <a:rPr lang="ar-EG" sz="2400" dirty="0">
                <a:latin typeface="+mn-lt"/>
              </a:rPr>
              <a:t>التواصل مع المراجع وإجراء فحص للخلفية.</a:t>
            </a:r>
            <a:endParaRPr lang="en-US" sz="2400" dirty="0">
              <a:latin typeface="+mn-lt"/>
            </a:endParaRPr>
          </a:p>
        </p:txBody>
      </p:sp>
      <p:pic>
        <p:nvPicPr>
          <p:cNvPr id="10" name="Picture 2" descr="Different Types of Interviews">
            <a:extLst>
              <a:ext uri="{FF2B5EF4-FFF2-40B4-BE49-F238E27FC236}">
                <a16:creationId xmlns="" xmlns:a16="http://schemas.microsoft.com/office/drawing/2014/main" id="{0B1095AE-1628-7C9F-4615-B9E9BE31EBF2}"/>
              </a:ext>
            </a:extLst>
          </p:cNvPr>
          <p:cNvPicPr>
            <a:picLocks noChangeAspect="1" noChangeArrowheads="1"/>
          </p:cNvPicPr>
          <p:nvPr/>
        </p:nvPicPr>
        <p:blipFill>
          <a:blip r:embed="rId3">
            <a:extLst>
              <a:ext uri="{28A0092B-C50C-407E-A947-70E740481C1C}">
                <a14:useLocalDpi xmlns:a14="http://schemas.microsoft.com/office/drawing/2010/main" val="0"/>
              </a:ext>
            </a:extLst>
          </a:blip>
          <a:srcRect l="29388" r="15535" b="2"/>
          <a:stretch/>
        </p:blipFill>
        <p:spPr bwMode="auto">
          <a:xfrm>
            <a:off x="7675658" y="2093976"/>
            <a:ext cx="3941064" cy="409651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559939189"/>
      </p:ext>
    </p:extLst>
  </p:cSld>
  <p:clrMapOvr>
    <a:masterClrMapping/>
  </p:clrMapOvr>
  <p:transition spd="slow">
    <p:comb/>
  </p:transition>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Rectangle: Rounded Corners 24"/>
          <p:cNvSpPr/>
          <p:nvPr/>
        </p:nvSpPr>
        <p:spPr>
          <a:xfrm>
            <a:off x="219926" y="1430182"/>
            <a:ext cx="11805009" cy="528669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5" name="TextBox 14"/>
          <p:cNvSpPr txBox="1"/>
          <p:nvPr/>
        </p:nvSpPr>
        <p:spPr>
          <a:xfrm>
            <a:off x="1522426" y="238010"/>
            <a:ext cx="7449296" cy="954107"/>
          </a:xfrm>
          <a:prstGeom prst="rect">
            <a:avLst/>
          </a:prstGeom>
          <a:noFill/>
        </p:spPr>
        <p:txBody>
          <a:bodyPr wrap="square" rtlCol="0">
            <a:spAutoFit/>
          </a:bodyPr>
          <a:lstStyle/>
          <a:p>
            <a:r>
              <a:rPr lang="en-US" sz="2800" b="1" dirty="0">
                <a:solidFill>
                  <a:srgbClr val="00B0F0"/>
                </a:solidFill>
                <a:latin typeface="Alexandria" charset="0"/>
                <a:cs typeface="Alexandria" charset="0"/>
              </a:rPr>
              <a:t>Checking </a:t>
            </a:r>
            <a:r>
              <a:rPr lang="en-US" sz="2800" b="1" dirty="0" smtClean="0">
                <a:solidFill>
                  <a:srgbClr val="00B0F0"/>
                </a:solidFill>
                <a:latin typeface="Alexandria" charset="0"/>
                <a:cs typeface="Alexandria" charset="0"/>
              </a:rPr>
              <a:t>references</a:t>
            </a:r>
          </a:p>
          <a:p>
            <a:r>
              <a:rPr lang="ar-EG" sz="2800" b="1" dirty="0">
                <a:solidFill>
                  <a:srgbClr val="00B0F0"/>
                </a:solidFill>
                <a:latin typeface="Alexandria" charset="0"/>
                <a:cs typeface="Alexandria" charset="0"/>
              </a:rPr>
              <a:t>التحقق من المراجع</a:t>
            </a:r>
          </a:p>
        </p:txBody>
      </p:sp>
      <p:sp>
        <p:nvSpPr>
          <p:cNvPr id="16" name="Rectangle 15"/>
          <p:cNvSpPr/>
          <p:nvPr/>
        </p:nvSpPr>
        <p:spPr>
          <a:xfrm>
            <a:off x="56939" y="108083"/>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0" name="TextBox 19"/>
          <p:cNvSpPr txBox="1"/>
          <p:nvPr/>
        </p:nvSpPr>
        <p:spPr>
          <a:xfrm>
            <a:off x="226215" y="148661"/>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21" name="TextBox 20"/>
          <p:cNvSpPr txBox="1"/>
          <p:nvPr/>
        </p:nvSpPr>
        <p:spPr>
          <a:xfrm>
            <a:off x="328810" y="404476"/>
            <a:ext cx="966228" cy="768350"/>
          </a:xfrm>
          <a:prstGeom prst="rect">
            <a:avLst/>
          </a:prstGeom>
          <a:noFill/>
        </p:spPr>
        <p:txBody>
          <a:bodyPr wrap="square" rtlCol="0">
            <a:spAutoFit/>
          </a:bodyPr>
          <a:lstStyle/>
          <a:p>
            <a:pPr algn="ctr"/>
            <a:r>
              <a:rPr lang="en-US" sz="4400" b="1" dirty="0" smtClean="0">
                <a:solidFill>
                  <a:schemeClr val="bg1"/>
                </a:solidFill>
                <a:latin typeface="Alexandria" charset="0"/>
                <a:cs typeface="Alexandria" charset="0"/>
              </a:rPr>
              <a:t>09</a:t>
            </a:r>
            <a:endParaRPr lang="en-US" sz="4400" b="1" dirty="0">
              <a:solidFill>
                <a:schemeClr val="bg1"/>
              </a:solidFill>
              <a:latin typeface="Alexandria" charset="0"/>
              <a:cs typeface="Alexandria" charset="0"/>
            </a:endParaRPr>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7" name="Rectangle 3">
            <a:extLst>
              <a:ext uri="{FF2B5EF4-FFF2-40B4-BE49-F238E27FC236}">
                <a16:creationId xmlns:a16="http://schemas.microsoft.com/office/drawing/2014/main" xmlns="" id="{859773F7-759D-3792-1A5C-44A58779A2CD}"/>
              </a:ext>
            </a:extLst>
          </p:cNvPr>
          <p:cNvSpPr txBox="1">
            <a:spLocks noChangeArrowheads="1"/>
          </p:cNvSpPr>
          <p:nvPr/>
        </p:nvSpPr>
        <p:spPr>
          <a:xfrm>
            <a:off x="390932" y="1596786"/>
            <a:ext cx="6924268" cy="5036027"/>
          </a:xfrm>
          <a:prstGeom prst="rect">
            <a:avLst/>
          </a:prstGeom>
        </p:spPr>
        <p:txBody>
          <a:bodyPr vert="horz" lIns="91440" tIns="45720" rIns="91440" bIns="45720" rtlCol="0" anchor="t">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marL="342900" indent="-342900">
              <a:buFont typeface="Arial" pitchFamily="34" charset="0"/>
              <a:buChar char="•"/>
            </a:pPr>
            <a:r>
              <a:rPr lang="en-US" sz="2200" dirty="0">
                <a:latin typeface="+mn-lt"/>
              </a:rPr>
              <a:t>Checking an applicant’s references is an important part of protecting a company against making a “bad hire.” </a:t>
            </a:r>
          </a:p>
          <a:p>
            <a:pPr marL="342900" indent="-342900">
              <a:buFont typeface="Arial" pitchFamily="34" charset="0"/>
              <a:buChar char="•"/>
            </a:pPr>
            <a:r>
              <a:rPr lang="en-US" sz="2200" dirty="0">
                <a:latin typeface="+mn-lt"/>
              </a:rPr>
              <a:t>Is it really necessary? Yes!</a:t>
            </a:r>
          </a:p>
          <a:p>
            <a:pPr marL="342900" indent="-342900">
              <a:buFont typeface="Arial" pitchFamily="34" charset="0"/>
              <a:buChar char="•"/>
            </a:pPr>
            <a:r>
              <a:rPr lang="en-US" sz="2200" dirty="0">
                <a:latin typeface="+mn-lt"/>
              </a:rPr>
              <a:t>According to a CareerBuilder survey, 53% of all candidates either exaggerate or falsify information about their previous employment on their resumes. </a:t>
            </a:r>
            <a:endParaRPr lang="en-US" sz="2200" dirty="0" smtClean="0">
              <a:latin typeface="+mn-lt"/>
            </a:endParaRPr>
          </a:p>
          <a:p>
            <a:pPr marL="342900" indent="-342900">
              <a:buFont typeface="Arial" pitchFamily="34" charset="0"/>
              <a:buChar char="•"/>
            </a:pPr>
            <a:endParaRPr lang="en-US" sz="2200" dirty="0">
              <a:latin typeface="+mn-lt"/>
            </a:endParaRPr>
          </a:p>
          <a:p>
            <a:pPr marL="342900" indent="-342900" algn="justLow" rtl="1">
              <a:buFont typeface="Arial" pitchFamily="34" charset="0"/>
              <a:buChar char="•"/>
            </a:pPr>
            <a:r>
              <a:rPr lang="ar-EG" sz="2200" dirty="0">
                <a:latin typeface="+mn-lt"/>
              </a:rPr>
              <a:t>إن التحقق من مراجع المتقدم للوظيفة يعد جزءًا مهمًا من حماية الشركة من القيام بتوظيف سيئ</a:t>
            </a:r>
            <a:r>
              <a:rPr lang="ar-EG" sz="2200" dirty="0" smtClean="0">
                <a:latin typeface="+mn-lt"/>
              </a:rPr>
              <a:t>.</a:t>
            </a:r>
          </a:p>
          <a:p>
            <a:pPr marL="342900" indent="-342900" algn="justLow" rtl="1">
              <a:buFont typeface="Arial" pitchFamily="34" charset="0"/>
              <a:buChar char="•"/>
            </a:pPr>
            <a:r>
              <a:rPr lang="ar-EG" sz="2200" dirty="0">
                <a:latin typeface="+mn-lt"/>
              </a:rPr>
              <a:t>هل هذا ضروري حقا؟ نعم</a:t>
            </a:r>
            <a:r>
              <a:rPr lang="ar-EG" sz="2200" dirty="0" smtClean="0">
                <a:latin typeface="+mn-lt"/>
              </a:rPr>
              <a:t>!</a:t>
            </a:r>
          </a:p>
          <a:p>
            <a:pPr marL="342900" indent="-342900" algn="justLow" rtl="1">
              <a:buFont typeface="Arial" pitchFamily="34" charset="0"/>
              <a:buChar char="•"/>
            </a:pPr>
            <a:r>
              <a:rPr lang="ar-EG" sz="2200" dirty="0">
                <a:latin typeface="+mn-lt"/>
              </a:rPr>
              <a:t>وفقًا لمسح أجرته </a:t>
            </a:r>
            <a:r>
              <a:rPr lang="en-US" sz="2200" dirty="0">
                <a:latin typeface="+mn-lt"/>
              </a:rPr>
              <a:t>CareerBuilder، </a:t>
            </a:r>
            <a:r>
              <a:rPr lang="ar-EG" sz="2200" dirty="0">
                <a:latin typeface="+mn-lt"/>
              </a:rPr>
              <a:t>فإن 53% من جميع المرشحين يبالغون أو يقومون بتزوير المعلومات المتعلقة بوظائفهم السابقة في سيرتهم الذاتية.</a:t>
            </a:r>
            <a:endParaRPr lang="en-US" sz="2200" dirty="0">
              <a:latin typeface="+mn-lt"/>
            </a:endParaRPr>
          </a:p>
        </p:txBody>
      </p:sp>
      <p:pic>
        <p:nvPicPr>
          <p:cNvPr id="11" name="Picture 2" descr="What is a Reference Check? - HR Glossary - Xobin Blog">
            <a:extLst>
              <a:ext uri="{FF2B5EF4-FFF2-40B4-BE49-F238E27FC236}">
                <a16:creationId xmlns="" xmlns:a16="http://schemas.microsoft.com/office/drawing/2014/main" id="{5A703709-BF59-6634-5E63-F983C439B331}"/>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460973" y="2504661"/>
            <a:ext cx="4412975" cy="331400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857691985"/>
      </p:ext>
    </p:extLst>
  </p:cSld>
  <p:clrMapOvr>
    <a:masterClrMapping/>
  </p:clrMapOvr>
  <p:transition spd="slow">
    <p:comb/>
  </p:transition>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Rectangle: Rounded Corners 24"/>
          <p:cNvSpPr/>
          <p:nvPr/>
        </p:nvSpPr>
        <p:spPr>
          <a:xfrm>
            <a:off x="219926" y="1430182"/>
            <a:ext cx="11805009" cy="528669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TextBox 14"/>
          <p:cNvSpPr txBox="1"/>
          <p:nvPr/>
        </p:nvSpPr>
        <p:spPr>
          <a:xfrm>
            <a:off x="1522425" y="52482"/>
            <a:ext cx="7728499" cy="1323439"/>
          </a:xfrm>
          <a:prstGeom prst="rect">
            <a:avLst/>
          </a:prstGeom>
          <a:noFill/>
        </p:spPr>
        <p:txBody>
          <a:bodyPr wrap="square" rtlCol="0">
            <a:spAutoFit/>
          </a:bodyPr>
          <a:lstStyle/>
          <a:p>
            <a:r>
              <a:rPr lang="en-US" sz="2000" b="1" dirty="0">
                <a:solidFill>
                  <a:srgbClr val="00B0F0"/>
                </a:solidFill>
                <a:latin typeface="Alexandria" charset="0"/>
                <a:cs typeface="Alexandria" charset="0"/>
              </a:rPr>
              <a:t>Why Hiring Managers Rejected Job Candidates’ after Checking Their Social Media </a:t>
            </a:r>
            <a:r>
              <a:rPr lang="en-US" sz="2000" b="1" dirty="0" smtClean="0">
                <a:solidFill>
                  <a:srgbClr val="00B0F0"/>
                </a:solidFill>
                <a:latin typeface="Alexandria" charset="0"/>
                <a:cs typeface="Alexandria" charset="0"/>
              </a:rPr>
              <a:t>Profiles</a:t>
            </a:r>
          </a:p>
          <a:p>
            <a:pPr algn="justLow" rtl="1"/>
            <a:r>
              <a:rPr lang="ar-EG" sz="2000" b="1" dirty="0">
                <a:solidFill>
                  <a:srgbClr val="00B0F0"/>
                </a:solidFill>
                <a:latin typeface="Alexandria" charset="0"/>
                <a:cs typeface="Alexandria" charset="0"/>
              </a:rPr>
              <a:t>لماذا يرفض مديرو التوظيف المتقدمين للوظائف بعد التحقق من حساباتهم على مواقع التواصل الاجتماعي</a:t>
            </a:r>
          </a:p>
        </p:txBody>
      </p:sp>
      <p:sp>
        <p:nvSpPr>
          <p:cNvPr id="16" name="Rectangle 15"/>
          <p:cNvSpPr/>
          <p:nvPr/>
        </p:nvSpPr>
        <p:spPr>
          <a:xfrm>
            <a:off x="56939" y="108083"/>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0" name="TextBox 19"/>
          <p:cNvSpPr txBox="1"/>
          <p:nvPr/>
        </p:nvSpPr>
        <p:spPr>
          <a:xfrm>
            <a:off x="226215" y="148661"/>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21" name="TextBox 20"/>
          <p:cNvSpPr txBox="1"/>
          <p:nvPr/>
        </p:nvSpPr>
        <p:spPr>
          <a:xfrm>
            <a:off x="328810" y="404476"/>
            <a:ext cx="966228" cy="768350"/>
          </a:xfrm>
          <a:prstGeom prst="rect">
            <a:avLst/>
          </a:prstGeom>
          <a:noFill/>
        </p:spPr>
        <p:txBody>
          <a:bodyPr wrap="square" rtlCol="0">
            <a:spAutoFit/>
          </a:bodyPr>
          <a:lstStyle/>
          <a:p>
            <a:pPr algn="ctr"/>
            <a:r>
              <a:rPr lang="en-US" sz="4400" b="1" dirty="0" smtClean="0">
                <a:solidFill>
                  <a:schemeClr val="bg1"/>
                </a:solidFill>
                <a:latin typeface="Alexandria" charset="0"/>
                <a:cs typeface="Alexandria" charset="0"/>
              </a:rPr>
              <a:t>09</a:t>
            </a:r>
            <a:endParaRPr lang="en-US" sz="4400" b="1" dirty="0">
              <a:solidFill>
                <a:schemeClr val="bg1"/>
              </a:solidFill>
              <a:latin typeface="Alexandria" charset="0"/>
              <a:cs typeface="Alexandria" charset="0"/>
            </a:endParaRPr>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9" name="Picture 8" descr="Chart, bar chart&#10;&#10;Description automatically generated">
            <a:extLst>
              <a:ext uri="{FF2B5EF4-FFF2-40B4-BE49-F238E27FC236}">
                <a16:creationId xmlns="" xmlns:a16="http://schemas.microsoft.com/office/drawing/2014/main" id="{4B2730A1-D325-6295-4E00-A7391EE44E8A}"/>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7848" y="2229445"/>
            <a:ext cx="5654878" cy="3535251"/>
          </a:xfrm>
          <a:prstGeom prst="rect">
            <a:avLst/>
          </a:prstGeom>
        </p:spPr>
      </p:pic>
      <p:pic>
        <p:nvPicPr>
          <p:cNvPr id="1027" name="Picture 3" descr="C:\Users\ALFAGR\Desktop\Picture1 (1).png"/>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5712727" y="2229444"/>
            <a:ext cx="6399686" cy="353525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652811337"/>
      </p:ext>
    </p:extLst>
  </p:cSld>
  <p:clrMapOvr>
    <a:masterClrMapping/>
  </p:clrMapOvr>
  <p:transition spd="slow">
    <p:comb/>
  </p:transition>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Rectangle: Rounded Corners 24"/>
          <p:cNvSpPr/>
          <p:nvPr/>
        </p:nvSpPr>
        <p:spPr>
          <a:xfrm>
            <a:off x="219926" y="1430182"/>
            <a:ext cx="11805009" cy="528669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5" name="TextBox 14"/>
          <p:cNvSpPr txBox="1"/>
          <p:nvPr/>
        </p:nvSpPr>
        <p:spPr>
          <a:xfrm>
            <a:off x="1522426" y="238010"/>
            <a:ext cx="7449296" cy="954107"/>
          </a:xfrm>
          <a:prstGeom prst="rect">
            <a:avLst/>
          </a:prstGeom>
          <a:noFill/>
        </p:spPr>
        <p:txBody>
          <a:bodyPr wrap="square" rtlCol="0">
            <a:spAutoFit/>
          </a:bodyPr>
          <a:lstStyle/>
          <a:p>
            <a:r>
              <a:rPr lang="en-US" sz="2800" b="1" dirty="0">
                <a:solidFill>
                  <a:srgbClr val="00B0F0"/>
                </a:solidFill>
                <a:latin typeface="Alexandria" charset="0"/>
                <a:cs typeface="Alexandria" charset="0"/>
              </a:rPr>
              <a:t>Company </a:t>
            </a:r>
            <a:r>
              <a:rPr lang="en-US" sz="2800" b="1" dirty="0" smtClean="0">
                <a:solidFill>
                  <a:srgbClr val="00B0F0"/>
                </a:solidFill>
                <a:latin typeface="Alexandria" charset="0"/>
                <a:cs typeface="Alexandria" charset="0"/>
              </a:rPr>
              <a:t>Culture</a:t>
            </a:r>
          </a:p>
          <a:p>
            <a:r>
              <a:rPr lang="ar-EG" sz="2800" b="1" dirty="0">
                <a:solidFill>
                  <a:srgbClr val="00B0F0"/>
                </a:solidFill>
                <a:latin typeface="Alexandria" charset="0"/>
                <a:cs typeface="Alexandria" charset="0"/>
              </a:rPr>
              <a:t>ثقافة الشركة</a:t>
            </a:r>
          </a:p>
        </p:txBody>
      </p:sp>
      <p:sp>
        <p:nvSpPr>
          <p:cNvPr id="16" name="Rectangle 15"/>
          <p:cNvSpPr/>
          <p:nvPr/>
        </p:nvSpPr>
        <p:spPr>
          <a:xfrm>
            <a:off x="56939" y="108083"/>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0" name="TextBox 19"/>
          <p:cNvSpPr txBox="1"/>
          <p:nvPr/>
        </p:nvSpPr>
        <p:spPr>
          <a:xfrm>
            <a:off x="226215" y="148661"/>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21" name="TextBox 20"/>
          <p:cNvSpPr txBox="1"/>
          <p:nvPr/>
        </p:nvSpPr>
        <p:spPr>
          <a:xfrm>
            <a:off x="328810" y="404476"/>
            <a:ext cx="966228" cy="768350"/>
          </a:xfrm>
          <a:prstGeom prst="rect">
            <a:avLst/>
          </a:prstGeom>
          <a:noFill/>
        </p:spPr>
        <p:txBody>
          <a:bodyPr wrap="square" rtlCol="0">
            <a:spAutoFit/>
          </a:bodyPr>
          <a:lstStyle/>
          <a:p>
            <a:pPr algn="ctr"/>
            <a:r>
              <a:rPr lang="en-US" sz="4400" b="1" dirty="0" smtClean="0">
                <a:solidFill>
                  <a:schemeClr val="bg1"/>
                </a:solidFill>
                <a:latin typeface="Alexandria" charset="0"/>
                <a:cs typeface="Alexandria" charset="0"/>
              </a:rPr>
              <a:t>09</a:t>
            </a:r>
            <a:endParaRPr lang="en-US" sz="4400" b="1" dirty="0">
              <a:solidFill>
                <a:schemeClr val="bg1"/>
              </a:solidFill>
              <a:latin typeface="Alexandria" charset="0"/>
              <a:cs typeface="Alexandria" charset="0"/>
            </a:endParaRPr>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7" name="Rectangle 3">
            <a:extLst>
              <a:ext uri="{FF2B5EF4-FFF2-40B4-BE49-F238E27FC236}">
                <a16:creationId xmlns:a16="http://schemas.microsoft.com/office/drawing/2014/main" xmlns="" id="{859773F7-759D-3792-1A5C-44A58779A2CD}"/>
              </a:ext>
            </a:extLst>
          </p:cNvPr>
          <p:cNvSpPr txBox="1">
            <a:spLocks noChangeArrowheads="1"/>
          </p:cNvSpPr>
          <p:nvPr/>
        </p:nvSpPr>
        <p:spPr>
          <a:xfrm>
            <a:off x="4790654" y="1615828"/>
            <a:ext cx="6924268" cy="5036027"/>
          </a:xfrm>
          <a:prstGeom prst="rect">
            <a:avLst/>
          </a:prstGeom>
        </p:spPr>
        <p:txBody>
          <a:bodyPr vert="horz" lIns="91440" tIns="45720" rIns="91440" bIns="45720" rtlCol="0" anchor="t">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marL="342900" indent="-342900" algn="just">
              <a:spcBef>
                <a:spcPts val="1200"/>
              </a:spcBef>
              <a:buFont typeface="Arial" pitchFamily="34" charset="0"/>
              <a:buChar char="•"/>
            </a:pPr>
            <a:r>
              <a:rPr lang="en-US" sz="2200" dirty="0">
                <a:latin typeface="+mn-lt"/>
              </a:rPr>
              <a:t>Organizational Culture: Distinctive, unwritten, informal code of conduct that governs the behavior, attitudes, relationships, and style of an organization. </a:t>
            </a:r>
          </a:p>
          <a:p>
            <a:pPr marL="342900" indent="-342900">
              <a:spcBef>
                <a:spcPts val="1200"/>
              </a:spcBef>
              <a:buFont typeface="Arial" pitchFamily="34" charset="0"/>
              <a:buChar char="•"/>
            </a:pPr>
            <a:r>
              <a:rPr lang="en-US" sz="2200" dirty="0">
                <a:latin typeface="+mn-lt"/>
              </a:rPr>
              <a:t>“The way we do things around here.”</a:t>
            </a:r>
          </a:p>
          <a:p>
            <a:pPr marL="342900" indent="-342900" algn="just">
              <a:spcBef>
                <a:spcPts val="1200"/>
              </a:spcBef>
              <a:buFont typeface="Arial" pitchFamily="34" charset="0"/>
              <a:buChar char="•"/>
            </a:pPr>
            <a:r>
              <a:rPr lang="en-US" sz="2200" dirty="0">
                <a:latin typeface="+mn-lt"/>
              </a:rPr>
              <a:t>In small companies, culture plays as important a part in gaining a competitive edge as strategy does</a:t>
            </a:r>
            <a:r>
              <a:rPr lang="en-US" sz="2200" dirty="0" smtClean="0">
                <a:latin typeface="+mn-lt"/>
              </a:rPr>
              <a:t>.</a:t>
            </a:r>
          </a:p>
          <a:p>
            <a:pPr marL="342900" indent="-342900">
              <a:spcBef>
                <a:spcPts val="1200"/>
              </a:spcBef>
              <a:buFont typeface="Arial" pitchFamily="34" charset="0"/>
              <a:buChar char="•"/>
            </a:pPr>
            <a:endParaRPr lang="en-US" sz="1100" dirty="0" smtClean="0">
              <a:latin typeface="+mn-lt"/>
            </a:endParaRPr>
          </a:p>
          <a:p>
            <a:pPr marL="342900" indent="-342900" algn="justLow" rtl="1">
              <a:spcBef>
                <a:spcPts val="1200"/>
              </a:spcBef>
              <a:buFont typeface="Arial" pitchFamily="34" charset="0"/>
              <a:buChar char="•"/>
            </a:pPr>
            <a:r>
              <a:rPr lang="ar-EG" sz="2200" dirty="0" smtClean="0">
                <a:latin typeface="+mn-lt"/>
              </a:rPr>
              <a:t>الثقافة </a:t>
            </a:r>
            <a:r>
              <a:rPr lang="ar-EG" sz="2200" dirty="0">
                <a:latin typeface="+mn-lt"/>
              </a:rPr>
              <a:t>التنظيمية: هي مجموعة قواعد سلوك مميزة غير مكتوبة وغير رسمية تحكم سلوك ومواقف وعلاقات وأسلوب المنظمة</a:t>
            </a:r>
            <a:r>
              <a:rPr lang="ar-EG" sz="2200" dirty="0" smtClean="0">
                <a:latin typeface="+mn-lt"/>
              </a:rPr>
              <a:t>.</a:t>
            </a:r>
          </a:p>
          <a:p>
            <a:pPr marL="342900" indent="-342900" algn="justLow" rtl="1">
              <a:spcBef>
                <a:spcPts val="1200"/>
              </a:spcBef>
              <a:buFont typeface="Arial" pitchFamily="34" charset="0"/>
              <a:buChar char="•"/>
            </a:pPr>
            <a:r>
              <a:rPr lang="en-US" sz="2200" dirty="0" smtClean="0">
                <a:latin typeface="+mn-lt"/>
              </a:rPr>
              <a:t> </a:t>
            </a:r>
            <a:r>
              <a:rPr lang="ar-EG" sz="2200" dirty="0">
                <a:latin typeface="+mn-lt"/>
              </a:rPr>
              <a:t>"الطريقة التي نفعل بها الأشياء </a:t>
            </a:r>
            <a:r>
              <a:rPr lang="ar-EG" sz="2200" dirty="0" smtClean="0">
                <a:latin typeface="+mn-lt"/>
              </a:rPr>
              <a:t>هنا</a:t>
            </a:r>
            <a:r>
              <a:rPr lang="ar-EG" sz="2200" dirty="0">
                <a:latin typeface="+mn-lt"/>
              </a:rPr>
              <a:t> "</a:t>
            </a:r>
            <a:endParaRPr lang="ar-EG" sz="2200" dirty="0" smtClean="0">
              <a:latin typeface="+mn-lt"/>
            </a:endParaRPr>
          </a:p>
          <a:p>
            <a:pPr marL="342900" indent="-342900" algn="justLow" rtl="1">
              <a:spcBef>
                <a:spcPts val="1200"/>
              </a:spcBef>
              <a:buFont typeface="Arial" pitchFamily="34" charset="0"/>
              <a:buChar char="•"/>
            </a:pPr>
            <a:r>
              <a:rPr lang="ar-EG" sz="2200" dirty="0">
                <a:latin typeface="+mn-lt"/>
              </a:rPr>
              <a:t>في الشركات الصغيرة، تلعب الثقافة دوراً مهماً في الحصول على ميزة تنافسية تماماً مثل الإستراتيجية.</a:t>
            </a:r>
            <a:endParaRPr lang="en-US" sz="2200" dirty="0">
              <a:latin typeface="+mn-lt"/>
            </a:endParaRPr>
          </a:p>
        </p:txBody>
      </p:sp>
      <p:pic>
        <p:nvPicPr>
          <p:cNvPr id="11" name="Picture 4" descr="What is company culture? A guide to drive success">
            <a:extLst>
              <a:ext uri="{FF2B5EF4-FFF2-40B4-BE49-F238E27FC236}">
                <a16:creationId xmlns="" xmlns:a16="http://schemas.microsoft.com/office/drawing/2014/main" id="{703E3418-C514-56FD-B5EB-0E1E41487526}"/>
              </a:ext>
            </a:extLst>
          </p:cNvPr>
          <p:cNvPicPr>
            <a:picLocks noChangeAspect="1" noChangeArrowheads="1"/>
          </p:cNvPicPr>
          <p:nvPr/>
        </p:nvPicPr>
        <p:blipFill>
          <a:blip r:embed="rId3">
            <a:extLst>
              <a:ext uri="{28A0092B-C50C-407E-A947-70E740481C1C}">
                <a14:useLocalDpi xmlns:a14="http://schemas.microsoft.com/office/drawing/2010/main" val="0"/>
              </a:ext>
            </a:extLst>
          </a:blip>
          <a:srcRect l="23864" r="22860" b="1"/>
          <a:stretch/>
        </p:blipFill>
        <p:spPr bwMode="auto">
          <a:xfrm>
            <a:off x="559240" y="1975552"/>
            <a:ext cx="3943849" cy="4184060"/>
          </a:xfrm>
          <a:custGeom>
            <a:avLst/>
            <a:gdLst/>
            <a:ahLst/>
            <a:cxnLst/>
            <a:rect l="l" t="t" r="r" b="b"/>
            <a:pathLst>
              <a:path w="3807743" h="6307845">
                <a:moveTo>
                  <a:pt x="723201" y="386"/>
                </a:moveTo>
                <a:cubicBezTo>
                  <a:pt x="853884" y="-4204"/>
                  <a:pt x="1013493" y="33912"/>
                  <a:pt x="1176100" y="22622"/>
                </a:cubicBezTo>
                <a:cubicBezTo>
                  <a:pt x="1230302" y="18859"/>
                  <a:pt x="1281736" y="20622"/>
                  <a:pt x="1331852" y="24473"/>
                </a:cubicBezTo>
                <a:lnTo>
                  <a:pt x="1439547" y="34944"/>
                </a:lnTo>
                <a:lnTo>
                  <a:pt x="1484197" y="36226"/>
                </a:lnTo>
                <a:cubicBezTo>
                  <a:pt x="1535166" y="35421"/>
                  <a:pt x="1586369" y="31625"/>
                  <a:pt x="1636625" y="22622"/>
                </a:cubicBezTo>
                <a:cubicBezTo>
                  <a:pt x="1686882" y="13619"/>
                  <a:pt x="1729837" y="10653"/>
                  <a:pt x="1768740" y="10885"/>
                </a:cubicBezTo>
                <a:lnTo>
                  <a:pt x="1829538" y="15086"/>
                </a:lnTo>
                <a:lnTo>
                  <a:pt x="1869968" y="7996"/>
                </a:lnTo>
                <a:cubicBezTo>
                  <a:pt x="1953577" y="-31"/>
                  <a:pt x="2036989" y="9808"/>
                  <a:pt x="2112925" y="20118"/>
                </a:cubicBezTo>
                <a:lnTo>
                  <a:pt x="2119331" y="20977"/>
                </a:lnTo>
                <a:lnTo>
                  <a:pt x="2221855" y="13374"/>
                </a:lnTo>
                <a:cubicBezTo>
                  <a:pt x="2261207" y="12845"/>
                  <a:pt x="2298379" y="14359"/>
                  <a:pt x="2333484" y="16393"/>
                </a:cubicBezTo>
                <a:lnTo>
                  <a:pt x="2372613" y="18812"/>
                </a:lnTo>
                <a:lnTo>
                  <a:pt x="2404945" y="9387"/>
                </a:lnTo>
                <a:cubicBezTo>
                  <a:pt x="2452532" y="1754"/>
                  <a:pt x="2506192" y="9333"/>
                  <a:pt x="2561622" y="17814"/>
                </a:cubicBezTo>
                <a:lnTo>
                  <a:pt x="2583950" y="20591"/>
                </a:lnTo>
                <a:lnTo>
                  <a:pt x="2643527" y="20319"/>
                </a:lnTo>
                <a:cubicBezTo>
                  <a:pt x="2669677" y="20426"/>
                  <a:pt x="2697963" y="20717"/>
                  <a:pt x="2727392" y="21103"/>
                </a:cubicBezTo>
                <a:lnTo>
                  <a:pt x="2786908" y="21989"/>
                </a:lnTo>
                <a:lnTo>
                  <a:pt x="2846459" y="13267"/>
                </a:lnTo>
                <a:cubicBezTo>
                  <a:pt x="2896401" y="10176"/>
                  <a:pt x="2960607" y="12733"/>
                  <a:pt x="3036361" y="17072"/>
                </a:cubicBezTo>
                <a:lnTo>
                  <a:pt x="3129100" y="22671"/>
                </a:lnTo>
                <a:lnTo>
                  <a:pt x="3130653" y="22622"/>
                </a:lnTo>
                <a:cubicBezTo>
                  <a:pt x="3178874" y="19804"/>
                  <a:pt x="3260845" y="26231"/>
                  <a:pt x="3352422" y="32691"/>
                </a:cubicBezTo>
                <a:lnTo>
                  <a:pt x="3362608" y="33356"/>
                </a:lnTo>
                <a:lnTo>
                  <a:pt x="3446036" y="35579"/>
                </a:lnTo>
                <a:cubicBezTo>
                  <a:pt x="3550323" y="36566"/>
                  <a:pt x="3662083" y="33535"/>
                  <a:pt x="3778601" y="22622"/>
                </a:cubicBezTo>
                <a:cubicBezTo>
                  <a:pt x="3793981" y="243672"/>
                  <a:pt x="3764152" y="318695"/>
                  <a:pt x="3778601" y="467157"/>
                </a:cubicBezTo>
                <a:cubicBezTo>
                  <a:pt x="3790077" y="557563"/>
                  <a:pt x="3783697" y="684218"/>
                  <a:pt x="3777639" y="811856"/>
                </a:cubicBezTo>
                <a:lnTo>
                  <a:pt x="3773760" y="922625"/>
                </a:lnTo>
                <a:lnTo>
                  <a:pt x="3778601" y="974384"/>
                </a:lnTo>
                <a:cubicBezTo>
                  <a:pt x="3785784" y="1003717"/>
                  <a:pt x="3785160" y="1041120"/>
                  <a:pt x="3781239" y="1085904"/>
                </a:cubicBezTo>
                <a:lnTo>
                  <a:pt x="3776107" y="1132519"/>
                </a:lnTo>
                <a:lnTo>
                  <a:pt x="3778601" y="1162456"/>
                </a:lnTo>
                <a:cubicBezTo>
                  <a:pt x="3791360" y="1256797"/>
                  <a:pt x="3774958" y="1367020"/>
                  <a:pt x="3763568" y="1469787"/>
                </a:cubicBezTo>
                <a:lnTo>
                  <a:pt x="3758806" y="1520515"/>
                </a:lnTo>
                <a:lnTo>
                  <a:pt x="3760417" y="1549437"/>
                </a:lnTo>
                <a:cubicBezTo>
                  <a:pt x="3764298" y="1588133"/>
                  <a:pt x="3770171" y="1628243"/>
                  <a:pt x="3778601" y="1669683"/>
                </a:cubicBezTo>
                <a:cubicBezTo>
                  <a:pt x="3846039" y="2001203"/>
                  <a:pt x="3774784" y="2142285"/>
                  <a:pt x="3778601" y="2364982"/>
                </a:cubicBezTo>
                <a:lnTo>
                  <a:pt x="3776565" y="2406088"/>
                </a:lnTo>
                <a:lnTo>
                  <a:pt x="3778601" y="2427673"/>
                </a:lnTo>
                <a:cubicBezTo>
                  <a:pt x="3821357" y="2695960"/>
                  <a:pt x="3735684" y="2699438"/>
                  <a:pt x="3778601" y="2809517"/>
                </a:cubicBezTo>
                <a:cubicBezTo>
                  <a:pt x="3789330" y="2837037"/>
                  <a:pt x="3791666" y="2872927"/>
                  <a:pt x="3789892" y="2914654"/>
                </a:cubicBezTo>
                <a:lnTo>
                  <a:pt x="3784971" y="2966248"/>
                </a:lnTo>
                <a:lnTo>
                  <a:pt x="3796722" y="3024078"/>
                </a:lnTo>
                <a:cubicBezTo>
                  <a:pt x="3809238" y="3115139"/>
                  <a:pt x="3806232" y="3210898"/>
                  <a:pt x="3799338" y="3302850"/>
                </a:cubicBezTo>
                <a:lnTo>
                  <a:pt x="3787405" y="3438354"/>
                </a:lnTo>
                <a:lnTo>
                  <a:pt x="3790719" y="3460532"/>
                </a:lnTo>
                <a:cubicBezTo>
                  <a:pt x="3797323" y="3541872"/>
                  <a:pt x="3789007" y="3624193"/>
                  <a:pt x="3780361" y="3709762"/>
                </a:cubicBezTo>
                <a:lnTo>
                  <a:pt x="3780169" y="3712283"/>
                </a:lnTo>
                <a:lnTo>
                  <a:pt x="3781239" y="3768266"/>
                </a:lnTo>
                <a:cubicBezTo>
                  <a:pt x="3780994" y="3815588"/>
                  <a:pt x="3779902" y="3863939"/>
                  <a:pt x="3778794" y="3912511"/>
                </a:cubicBezTo>
                <a:lnTo>
                  <a:pt x="3776324" y="4054010"/>
                </a:lnTo>
                <a:lnTo>
                  <a:pt x="3778601" y="4074733"/>
                </a:lnTo>
                <a:cubicBezTo>
                  <a:pt x="3822365" y="4336760"/>
                  <a:pt x="3765189" y="4482586"/>
                  <a:pt x="3778601" y="4644650"/>
                </a:cubicBezTo>
                <a:cubicBezTo>
                  <a:pt x="3781954" y="4685166"/>
                  <a:pt x="3782850" y="4718916"/>
                  <a:pt x="3782504" y="4749344"/>
                </a:cubicBezTo>
                <a:lnTo>
                  <a:pt x="3780512" y="4796832"/>
                </a:lnTo>
                <a:lnTo>
                  <a:pt x="3786260" y="4877451"/>
                </a:lnTo>
                <a:cubicBezTo>
                  <a:pt x="3786165" y="4918212"/>
                  <a:pt x="3784020" y="4964155"/>
                  <a:pt x="3781623" y="5015963"/>
                </a:cubicBezTo>
                <a:lnTo>
                  <a:pt x="3779076" y="5087925"/>
                </a:lnTo>
                <a:lnTo>
                  <a:pt x="3779599" y="5155456"/>
                </a:lnTo>
                <a:lnTo>
                  <a:pt x="3775907" y="5219073"/>
                </a:lnTo>
                <a:lnTo>
                  <a:pt x="3778601" y="5402640"/>
                </a:lnTo>
                <a:cubicBezTo>
                  <a:pt x="3780494" y="5441637"/>
                  <a:pt x="3781680" y="5475146"/>
                  <a:pt x="3782335" y="5504141"/>
                </a:cubicBezTo>
                <a:lnTo>
                  <a:pt x="3782798" y="5566951"/>
                </a:lnTo>
                <a:lnTo>
                  <a:pt x="3786885" y="5599303"/>
                </a:lnTo>
                <a:cubicBezTo>
                  <a:pt x="3799534" y="5776838"/>
                  <a:pt x="3769350" y="6111156"/>
                  <a:pt x="3778601" y="6291711"/>
                </a:cubicBezTo>
                <a:cubicBezTo>
                  <a:pt x="3687392" y="6306733"/>
                  <a:pt x="3632350" y="6304889"/>
                  <a:pt x="3574752" y="6300212"/>
                </a:cubicBezTo>
                <a:lnTo>
                  <a:pt x="3545837" y="6297718"/>
                </a:lnTo>
                <a:lnTo>
                  <a:pt x="3527963" y="6296834"/>
                </a:lnTo>
                <a:cubicBezTo>
                  <a:pt x="3482151" y="6294419"/>
                  <a:pt x="3430025" y="6291672"/>
                  <a:pt x="3355561" y="6291711"/>
                </a:cubicBezTo>
                <a:cubicBezTo>
                  <a:pt x="3304843" y="6293555"/>
                  <a:pt x="3262749" y="6292377"/>
                  <a:pt x="3225711" y="6290098"/>
                </a:cubicBezTo>
                <a:lnTo>
                  <a:pt x="3218247" y="6289525"/>
                </a:lnTo>
                <a:lnTo>
                  <a:pt x="3198550" y="6289212"/>
                </a:lnTo>
                <a:cubicBezTo>
                  <a:pt x="3144315" y="6287803"/>
                  <a:pt x="3088976" y="6286105"/>
                  <a:pt x="3034921" y="6284968"/>
                </a:cubicBezTo>
                <a:lnTo>
                  <a:pt x="2973802" y="6284626"/>
                </a:lnTo>
                <a:lnTo>
                  <a:pt x="2932520" y="6291711"/>
                </a:lnTo>
                <a:cubicBezTo>
                  <a:pt x="2893699" y="6300111"/>
                  <a:pt x="2847670" y="6301992"/>
                  <a:pt x="2797581" y="6300669"/>
                </a:cubicBezTo>
                <a:lnTo>
                  <a:pt x="2672392" y="6292599"/>
                </a:lnTo>
                <a:lnTo>
                  <a:pt x="2629726" y="6293120"/>
                </a:lnTo>
                <a:lnTo>
                  <a:pt x="2540544" y="6284698"/>
                </a:lnTo>
                <a:lnTo>
                  <a:pt x="2473475" y="6280786"/>
                </a:lnTo>
                <a:cubicBezTo>
                  <a:pt x="2419724" y="6279900"/>
                  <a:pt x="2368202" y="6282437"/>
                  <a:pt x="2322057" y="6291711"/>
                </a:cubicBezTo>
                <a:cubicBezTo>
                  <a:pt x="2275912" y="6300985"/>
                  <a:pt x="2236301" y="6305003"/>
                  <a:pt x="2199195" y="6305968"/>
                </a:cubicBezTo>
                <a:lnTo>
                  <a:pt x="2094190" y="6302012"/>
                </a:lnTo>
                <a:lnTo>
                  <a:pt x="2029724" y="6307766"/>
                </a:lnTo>
                <a:cubicBezTo>
                  <a:pt x="1971866" y="6308389"/>
                  <a:pt x="1916420" y="6305265"/>
                  <a:pt x="1864312" y="6301339"/>
                </a:cubicBezTo>
                <a:lnTo>
                  <a:pt x="1761307" y="6293375"/>
                </a:lnTo>
                <a:lnTo>
                  <a:pt x="1745972" y="6293782"/>
                </a:lnTo>
                <a:cubicBezTo>
                  <a:pt x="1699734" y="6294177"/>
                  <a:pt x="1664143" y="6292827"/>
                  <a:pt x="1633352" y="6291083"/>
                </a:cubicBezTo>
                <a:lnTo>
                  <a:pt x="1621369" y="6290324"/>
                </a:lnTo>
                <a:lnTo>
                  <a:pt x="1599140" y="6291711"/>
                </a:lnTo>
                <a:cubicBezTo>
                  <a:pt x="1564093" y="6296354"/>
                  <a:pt x="1527169" y="6296254"/>
                  <a:pt x="1488567" y="6294097"/>
                </a:cubicBezTo>
                <a:lnTo>
                  <a:pt x="1429716" y="6289243"/>
                </a:lnTo>
                <a:lnTo>
                  <a:pt x="1401008" y="6291711"/>
                </a:lnTo>
                <a:cubicBezTo>
                  <a:pt x="1314301" y="6301163"/>
                  <a:pt x="1222976" y="6299856"/>
                  <a:pt x="1127367" y="6296839"/>
                </a:cubicBezTo>
                <a:lnTo>
                  <a:pt x="1062601" y="6295730"/>
                </a:lnTo>
                <a:lnTo>
                  <a:pt x="964991" y="6305909"/>
                </a:lnTo>
                <a:cubicBezTo>
                  <a:pt x="833250" y="6307778"/>
                  <a:pt x="714190" y="6280255"/>
                  <a:pt x="603122" y="6291711"/>
                </a:cubicBezTo>
                <a:cubicBezTo>
                  <a:pt x="455032" y="6306986"/>
                  <a:pt x="261206" y="6260346"/>
                  <a:pt x="30143" y="6291711"/>
                </a:cubicBezTo>
                <a:cubicBezTo>
                  <a:pt x="-1198" y="6167281"/>
                  <a:pt x="7291" y="6044138"/>
                  <a:pt x="19371" y="5934598"/>
                </a:cubicBezTo>
                <a:lnTo>
                  <a:pt x="33559" y="5801663"/>
                </a:lnTo>
                <a:lnTo>
                  <a:pt x="30143" y="5784485"/>
                </a:lnTo>
                <a:cubicBezTo>
                  <a:pt x="7257" y="5691455"/>
                  <a:pt x="7506" y="5585492"/>
                  <a:pt x="13352" y="5476692"/>
                </a:cubicBezTo>
                <a:lnTo>
                  <a:pt x="21882" y="5346809"/>
                </a:lnTo>
                <a:lnTo>
                  <a:pt x="22064" y="5339439"/>
                </a:lnTo>
                <a:lnTo>
                  <a:pt x="29601" y="5166357"/>
                </a:lnTo>
                <a:lnTo>
                  <a:pt x="30143" y="5151877"/>
                </a:lnTo>
                <a:cubicBezTo>
                  <a:pt x="30018" y="5125783"/>
                  <a:pt x="30111" y="5102484"/>
                  <a:pt x="30346" y="5081409"/>
                </a:cubicBezTo>
                <a:lnTo>
                  <a:pt x="30433" y="5076663"/>
                </a:lnTo>
                <a:lnTo>
                  <a:pt x="30143" y="4963804"/>
                </a:lnTo>
                <a:cubicBezTo>
                  <a:pt x="27040" y="4910138"/>
                  <a:pt x="27067" y="4856021"/>
                  <a:pt x="28459" y="4800989"/>
                </a:cubicBezTo>
                <a:lnTo>
                  <a:pt x="30399" y="4750796"/>
                </a:lnTo>
                <a:lnTo>
                  <a:pt x="31514" y="4666872"/>
                </a:lnTo>
                <a:lnTo>
                  <a:pt x="34697" y="4639551"/>
                </a:lnTo>
                <a:lnTo>
                  <a:pt x="34963" y="4632686"/>
                </a:lnTo>
                <a:cubicBezTo>
                  <a:pt x="37318" y="4575362"/>
                  <a:pt x="39271" y="4516661"/>
                  <a:pt x="39056" y="4456118"/>
                </a:cubicBezTo>
                <a:lnTo>
                  <a:pt x="36996" y="4412759"/>
                </a:lnTo>
                <a:lnTo>
                  <a:pt x="30143" y="4388188"/>
                </a:lnTo>
                <a:cubicBezTo>
                  <a:pt x="7389" y="4328002"/>
                  <a:pt x="11492" y="4256950"/>
                  <a:pt x="19232" y="4188739"/>
                </a:cubicBezTo>
                <a:lnTo>
                  <a:pt x="23985" y="4147809"/>
                </a:lnTo>
                <a:lnTo>
                  <a:pt x="23690" y="4087290"/>
                </a:lnTo>
                <a:lnTo>
                  <a:pt x="29097" y="3984687"/>
                </a:lnTo>
                <a:lnTo>
                  <a:pt x="28035" y="3962690"/>
                </a:lnTo>
                <a:cubicBezTo>
                  <a:pt x="28525" y="3945828"/>
                  <a:pt x="30052" y="3926691"/>
                  <a:pt x="32148" y="3905387"/>
                </a:cubicBezTo>
                <a:lnTo>
                  <a:pt x="34754" y="3881032"/>
                </a:lnTo>
                <a:lnTo>
                  <a:pt x="39206" y="3802233"/>
                </a:lnTo>
                <a:cubicBezTo>
                  <a:pt x="39778" y="3763353"/>
                  <a:pt x="37619" y="3728800"/>
                  <a:pt x="30143" y="3698588"/>
                </a:cubicBezTo>
                <a:cubicBezTo>
                  <a:pt x="7714" y="3607954"/>
                  <a:pt x="33117" y="3482508"/>
                  <a:pt x="36579" y="3365983"/>
                </a:cubicBezTo>
                <a:lnTo>
                  <a:pt x="36510" y="3356621"/>
                </a:lnTo>
                <a:lnTo>
                  <a:pt x="30143" y="3311044"/>
                </a:lnTo>
                <a:cubicBezTo>
                  <a:pt x="14271" y="3224157"/>
                  <a:pt x="11445" y="3149243"/>
                  <a:pt x="14856" y="3082749"/>
                </a:cubicBezTo>
                <a:lnTo>
                  <a:pt x="22229" y="3005366"/>
                </a:lnTo>
                <a:lnTo>
                  <a:pt x="27244" y="2895198"/>
                </a:lnTo>
                <a:cubicBezTo>
                  <a:pt x="29143" y="2848776"/>
                  <a:pt x="30527" y="2799531"/>
                  <a:pt x="30143" y="2746826"/>
                </a:cubicBezTo>
                <a:lnTo>
                  <a:pt x="36784" y="2638240"/>
                </a:lnTo>
                <a:lnTo>
                  <a:pt x="30143" y="2615745"/>
                </a:lnTo>
                <a:cubicBezTo>
                  <a:pt x="-20952" y="2495890"/>
                  <a:pt x="17898" y="2340273"/>
                  <a:pt x="37923" y="2201958"/>
                </a:cubicBezTo>
                <a:lnTo>
                  <a:pt x="42734" y="2158379"/>
                </a:lnTo>
                <a:lnTo>
                  <a:pt x="30143" y="2114218"/>
                </a:lnTo>
                <a:cubicBezTo>
                  <a:pt x="2269" y="2040950"/>
                  <a:pt x="-2735" y="1972014"/>
                  <a:pt x="1162" y="1906697"/>
                </a:cubicBezTo>
                <a:lnTo>
                  <a:pt x="6289" y="1854885"/>
                </a:lnTo>
                <a:lnTo>
                  <a:pt x="8053" y="1809168"/>
                </a:lnTo>
                <a:cubicBezTo>
                  <a:pt x="9832" y="1790244"/>
                  <a:pt x="12470" y="1771472"/>
                  <a:pt x="15415" y="1752867"/>
                </a:cubicBezTo>
                <a:lnTo>
                  <a:pt x="30925" y="1652561"/>
                </a:lnTo>
                <a:lnTo>
                  <a:pt x="30143" y="1606992"/>
                </a:lnTo>
                <a:cubicBezTo>
                  <a:pt x="28397" y="1588584"/>
                  <a:pt x="27931" y="1568665"/>
                  <a:pt x="28348" y="1547550"/>
                </a:cubicBezTo>
                <a:lnTo>
                  <a:pt x="29206" y="1531212"/>
                </a:lnTo>
                <a:lnTo>
                  <a:pt x="23637" y="1487282"/>
                </a:lnTo>
                <a:cubicBezTo>
                  <a:pt x="16479" y="1367166"/>
                  <a:pt x="59638" y="1246041"/>
                  <a:pt x="30143" y="1156757"/>
                </a:cubicBezTo>
                <a:cubicBezTo>
                  <a:pt x="21716" y="1131248"/>
                  <a:pt x="18318" y="1090735"/>
                  <a:pt x="17757" y="1041370"/>
                </a:cubicBezTo>
                <a:lnTo>
                  <a:pt x="18463" y="985697"/>
                </a:lnTo>
                <a:lnTo>
                  <a:pt x="16239" y="975915"/>
                </a:lnTo>
                <a:cubicBezTo>
                  <a:pt x="13541" y="957312"/>
                  <a:pt x="12597" y="940330"/>
                  <a:pt x="12862" y="924477"/>
                </a:cubicBezTo>
                <a:lnTo>
                  <a:pt x="23640" y="845857"/>
                </a:lnTo>
                <a:lnTo>
                  <a:pt x="30907" y="688163"/>
                </a:lnTo>
                <a:lnTo>
                  <a:pt x="31375" y="662715"/>
                </a:lnTo>
                <a:lnTo>
                  <a:pt x="30143" y="655230"/>
                </a:lnTo>
                <a:cubicBezTo>
                  <a:pt x="20345" y="615334"/>
                  <a:pt x="17924" y="569960"/>
                  <a:pt x="19185" y="520814"/>
                </a:cubicBezTo>
                <a:lnTo>
                  <a:pt x="26662" y="415314"/>
                </a:lnTo>
                <a:lnTo>
                  <a:pt x="25635" y="383217"/>
                </a:lnTo>
                <a:cubicBezTo>
                  <a:pt x="25461" y="243905"/>
                  <a:pt x="35455" y="113017"/>
                  <a:pt x="30143" y="22622"/>
                </a:cubicBezTo>
                <a:cubicBezTo>
                  <a:pt x="90096" y="13526"/>
                  <a:pt x="146841" y="12585"/>
                  <a:pt x="200495" y="15390"/>
                </a:cubicBezTo>
                <a:lnTo>
                  <a:pt x="324102" y="27794"/>
                </a:lnTo>
                <a:lnTo>
                  <a:pt x="329634" y="27979"/>
                </a:lnTo>
                <a:cubicBezTo>
                  <a:pt x="398332" y="30204"/>
                  <a:pt x="468106" y="31425"/>
                  <a:pt x="551798" y="27886"/>
                </a:cubicBezTo>
                <a:lnTo>
                  <a:pt x="592464" y="25476"/>
                </a:lnTo>
                <a:lnTo>
                  <a:pt x="603122" y="22622"/>
                </a:lnTo>
                <a:cubicBezTo>
                  <a:pt x="639294" y="8191"/>
                  <a:pt x="679641" y="1916"/>
                  <a:pt x="723201" y="386"/>
                </a:cubicBezTo>
                <a:close/>
              </a:path>
            </a:pathLst>
          </a:cu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829372664"/>
      </p:ext>
    </p:extLst>
  </p:cSld>
  <p:clrMapOvr>
    <a:masterClrMapping/>
  </p:clrMapOvr>
  <p:transition spd="slow">
    <p:comb/>
  </p:transition>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Rectangle: Rounded Corners 24"/>
          <p:cNvSpPr/>
          <p:nvPr/>
        </p:nvSpPr>
        <p:spPr>
          <a:xfrm>
            <a:off x="219926" y="1430182"/>
            <a:ext cx="11805009" cy="528669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5" name="TextBox 14"/>
          <p:cNvSpPr txBox="1"/>
          <p:nvPr/>
        </p:nvSpPr>
        <p:spPr>
          <a:xfrm>
            <a:off x="1522426" y="238010"/>
            <a:ext cx="7807104" cy="830997"/>
          </a:xfrm>
          <a:prstGeom prst="rect">
            <a:avLst/>
          </a:prstGeom>
          <a:noFill/>
        </p:spPr>
        <p:txBody>
          <a:bodyPr wrap="square" rtlCol="0">
            <a:spAutoFit/>
          </a:bodyPr>
          <a:lstStyle/>
          <a:p>
            <a:r>
              <a:rPr lang="en-US" sz="2400" b="1" dirty="0">
                <a:solidFill>
                  <a:srgbClr val="00B0F0"/>
                </a:solidFill>
                <a:latin typeface="Alexandria" charset="0"/>
                <a:cs typeface="Alexandria" charset="0"/>
              </a:rPr>
              <a:t>Characteristics of a positive organizational </a:t>
            </a:r>
            <a:r>
              <a:rPr lang="en-US" sz="2400" b="1" dirty="0" smtClean="0">
                <a:solidFill>
                  <a:srgbClr val="00B0F0"/>
                </a:solidFill>
                <a:latin typeface="Alexandria" charset="0"/>
                <a:cs typeface="Alexandria" charset="0"/>
              </a:rPr>
              <a:t>Culture</a:t>
            </a:r>
          </a:p>
          <a:p>
            <a:r>
              <a:rPr lang="ar-EG" sz="2400" b="1" dirty="0">
                <a:solidFill>
                  <a:srgbClr val="00B0F0"/>
                </a:solidFill>
                <a:latin typeface="Alexandria" charset="0"/>
                <a:cs typeface="Alexandria" charset="0"/>
              </a:rPr>
              <a:t>خصائص الثقافة التنظيمية الإيجابية</a:t>
            </a:r>
          </a:p>
        </p:txBody>
      </p:sp>
      <p:sp>
        <p:nvSpPr>
          <p:cNvPr id="16" name="Rectangle 15"/>
          <p:cNvSpPr/>
          <p:nvPr/>
        </p:nvSpPr>
        <p:spPr>
          <a:xfrm>
            <a:off x="56939" y="108083"/>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0" name="TextBox 19"/>
          <p:cNvSpPr txBox="1"/>
          <p:nvPr/>
        </p:nvSpPr>
        <p:spPr>
          <a:xfrm>
            <a:off x="226215" y="148661"/>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21" name="TextBox 20"/>
          <p:cNvSpPr txBox="1"/>
          <p:nvPr/>
        </p:nvSpPr>
        <p:spPr>
          <a:xfrm>
            <a:off x="328810" y="404476"/>
            <a:ext cx="966228" cy="768350"/>
          </a:xfrm>
          <a:prstGeom prst="rect">
            <a:avLst/>
          </a:prstGeom>
          <a:noFill/>
        </p:spPr>
        <p:txBody>
          <a:bodyPr wrap="square" rtlCol="0">
            <a:spAutoFit/>
          </a:bodyPr>
          <a:lstStyle/>
          <a:p>
            <a:pPr algn="ctr"/>
            <a:r>
              <a:rPr lang="en-US" sz="4400" b="1" dirty="0" smtClean="0">
                <a:solidFill>
                  <a:schemeClr val="bg1"/>
                </a:solidFill>
                <a:latin typeface="Alexandria" charset="0"/>
                <a:cs typeface="Alexandria" charset="0"/>
              </a:rPr>
              <a:t>09</a:t>
            </a:r>
            <a:endParaRPr lang="en-US" sz="4400" b="1" dirty="0">
              <a:solidFill>
                <a:schemeClr val="bg1"/>
              </a:solidFill>
              <a:latin typeface="Alexandria" charset="0"/>
              <a:cs typeface="Alexandria" charset="0"/>
            </a:endParaRPr>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7" name="Rectangle 3">
            <a:extLst>
              <a:ext uri="{FF2B5EF4-FFF2-40B4-BE49-F238E27FC236}">
                <a16:creationId xmlns:a16="http://schemas.microsoft.com/office/drawing/2014/main" xmlns="" id="{859773F7-759D-3792-1A5C-44A58779A2CD}"/>
              </a:ext>
            </a:extLst>
          </p:cNvPr>
          <p:cNvSpPr txBox="1">
            <a:spLocks noChangeArrowheads="1"/>
          </p:cNvSpPr>
          <p:nvPr/>
        </p:nvSpPr>
        <p:spPr>
          <a:xfrm>
            <a:off x="390932" y="1596786"/>
            <a:ext cx="4737659" cy="5036027"/>
          </a:xfrm>
          <a:prstGeom prst="rect">
            <a:avLst/>
          </a:prstGeom>
        </p:spPr>
        <p:txBody>
          <a:bodyPr vert="horz" lIns="91440" tIns="45720" rIns="91440" bIns="45720" rtlCol="0" anchor="t">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marL="342900" indent="-342900" algn="just">
              <a:buFont typeface="Arial" pitchFamily="34" charset="0"/>
              <a:buChar char="•"/>
            </a:pPr>
            <a:r>
              <a:rPr lang="en-US" sz="2200" dirty="0">
                <a:latin typeface="+mn-lt"/>
              </a:rPr>
              <a:t>Respect for work and life balance</a:t>
            </a:r>
          </a:p>
          <a:p>
            <a:pPr marL="342900" indent="-342900" algn="just">
              <a:buFont typeface="Arial" pitchFamily="34" charset="0"/>
              <a:buChar char="•"/>
            </a:pPr>
            <a:r>
              <a:rPr lang="en-US" sz="2200" dirty="0">
                <a:latin typeface="+mn-lt"/>
              </a:rPr>
              <a:t>Sense of purpose</a:t>
            </a:r>
          </a:p>
          <a:p>
            <a:pPr marL="342900" indent="-342900" algn="just">
              <a:buFont typeface="Arial" pitchFamily="34" charset="0"/>
              <a:buChar char="•"/>
            </a:pPr>
            <a:r>
              <a:rPr lang="en-US" sz="2200" dirty="0">
                <a:latin typeface="+mn-lt"/>
              </a:rPr>
              <a:t>Sense of fun</a:t>
            </a:r>
          </a:p>
          <a:p>
            <a:pPr marL="342900" indent="-342900" algn="just">
              <a:buFont typeface="Arial" pitchFamily="34" charset="0"/>
              <a:buChar char="•"/>
            </a:pPr>
            <a:r>
              <a:rPr lang="en-US" sz="2200" dirty="0">
                <a:latin typeface="+mn-lt"/>
              </a:rPr>
              <a:t>Engagement (Research shows that disengaged employees have higher turnover, accident, and absenteeism rates than the average employee, are more likely to steal from their employers, and are more likely to drive customers away)</a:t>
            </a:r>
          </a:p>
          <a:p>
            <a:pPr marL="342900" indent="-342900" algn="just">
              <a:buFont typeface="Arial" pitchFamily="34" charset="0"/>
              <a:buChar char="•"/>
            </a:pPr>
            <a:r>
              <a:rPr lang="en-US" sz="2200" dirty="0">
                <a:latin typeface="+mn-lt"/>
              </a:rPr>
              <a:t>Diversity </a:t>
            </a:r>
          </a:p>
          <a:p>
            <a:pPr marL="342900" indent="-342900" algn="just">
              <a:buFont typeface="Arial" pitchFamily="34" charset="0"/>
              <a:buChar char="•"/>
            </a:pPr>
            <a:r>
              <a:rPr lang="en-US" sz="2200" dirty="0">
                <a:latin typeface="+mn-lt"/>
              </a:rPr>
              <a:t>Integrity</a:t>
            </a:r>
          </a:p>
          <a:p>
            <a:pPr marL="342900" indent="-342900" algn="just">
              <a:buFont typeface="Arial" pitchFamily="34" charset="0"/>
              <a:buChar char="•"/>
            </a:pPr>
            <a:r>
              <a:rPr lang="en-US" sz="2200" dirty="0">
                <a:latin typeface="+mn-lt"/>
              </a:rPr>
              <a:t>Participative management </a:t>
            </a:r>
          </a:p>
          <a:p>
            <a:pPr marL="342900" indent="-342900" algn="just">
              <a:buFont typeface="Arial" pitchFamily="34" charset="0"/>
              <a:buChar char="•"/>
            </a:pPr>
            <a:r>
              <a:rPr lang="en-US" sz="2200" dirty="0">
                <a:latin typeface="+mn-lt"/>
              </a:rPr>
              <a:t>Learning environment </a:t>
            </a:r>
          </a:p>
        </p:txBody>
      </p:sp>
      <p:pic>
        <p:nvPicPr>
          <p:cNvPr id="10" name="Picture 2" descr="4 Reasons You Need a Transparent Company Culture - HR Daily Advisor">
            <a:extLst>
              <a:ext uri="{FF2B5EF4-FFF2-40B4-BE49-F238E27FC236}">
                <a16:creationId xmlns="" xmlns:a16="http://schemas.microsoft.com/office/drawing/2014/main" id="{712EE516-BF52-1260-A166-ADCAD4D9A442}"/>
              </a:ext>
            </a:extLst>
          </p:cNvPr>
          <p:cNvPicPr>
            <a:picLocks noChangeAspect="1" noChangeArrowheads="1"/>
          </p:cNvPicPr>
          <p:nvPr/>
        </p:nvPicPr>
        <p:blipFill>
          <a:blip r:embed="rId3">
            <a:extLst>
              <a:ext uri="{28A0092B-C50C-407E-A947-70E740481C1C}">
                <a14:useLocalDpi xmlns:a14="http://schemas.microsoft.com/office/drawing/2010/main" val="0"/>
              </a:ext>
            </a:extLst>
          </a:blip>
          <a:stretch>
            <a:fillRect/>
          </a:stretch>
        </p:blipFill>
        <p:spPr bwMode="auto">
          <a:xfrm>
            <a:off x="5266954" y="2196772"/>
            <a:ext cx="2644594" cy="3541481"/>
          </a:xfrm>
          <a:prstGeom prst="rect">
            <a:avLst/>
          </a:prstGeom>
          <a:noFill/>
          <a:extLst>
            <a:ext uri="{909E8E84-426E-40DD-AFC4-6F175D3DCCD1}">
              <a14:hiddenFill xmlns:a14="http://schemas.microsoft.com/office/drawing/2010/main">
                <a:solidFill>
                  <a:srgbClr val="FFFFFF"/>
                </a:solidFill>
              </a14:hiddenFill>
            </a:ext>
          </a:extLst>
        </p:spPr>
      </p:pic>
      <p:sp>
        <p:nvSpPr>
          <p:cNvPr id="12" name="Rectangle 3">
            <a:extLst>
              <a:ext uri="{FF2B5EF4-FFF2-40B4-BE49-F238E27FC236}">
                <a16:creationId xmlns:a16="http://schemas.microsoft.com/office/drawing/2014/main" xmlns="" id="{859773F7-759D-3792-1A5C-44A58779A2CD}"/>
              </a:ext>
            </a:extLst>
          </p:cNvPr>
          <p:cNvSpPr txBox="1">
            <a:spLocks noChangeArrowheads="1"/>
          </p:cNvSpPr>
          <p:nvPr/>
        </p:nvSpPr>
        <p:spPr>
          <a:xfrm>
            <a:off x="8017565" y="1682825"/>
            <a:ext cx="3823252" cy="5036027"/>
          </a:xfrm>
          <a:prstGeom prst="rect">
            <a:avLst/>
          </a:prstGeom>
        </p:spPr>
        <p:txBody>
          <a:bodyPr vert="horz" lIns="91440" tIns="45720" rIns="91440" bIns="45720" rtlCol="0" anchor="t">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marL="342900" indent="-342900" algn="justLow" rtl="1">
              <a:buFont typeface="Arial" pitchFamily="34" charset="0"/>
              <a:buChar char="•"/>
            </a:pPr>
            <a:r>
              <a:rPr lang="ar-EG" sz="2200" dirty="0">
                <a:latin typeface="+mn-lt"/>
              </a:rPr>
              <a:t>احترام التوازن بين العمل </a:t>
            </a:r>
            <a:r>
              <a:rPr lang="ar-EG" sz="2200" dirty="0" smtClean="0">
                <a:latin typeface="+mn-lt"/>
              </a:rPr>
              <a:t>والحياة.</a:t>
            </a:r>
          </a:p>
          <a:p>
            <a:pPr marL="342900" indent="-342900" algn="justLow" rtl="1">
              <a:buFont typeface="Arial" pitchFamily="34" charset="0"/>
              <a:buChar char="•"/>
            </a:pPr>
            <a:r>
              <a:rPr lang="ar-EG" sz="2200" dirty="0">
                <a:latin typeface="+mn-lt"/>
              </a:rPr>
              <a:t>الشعور </a:t>
            </a:r>
            <a:r>
              <a:rPr lang="ar-EG" sz="2200" dirty="0" smtClean="0">
                <a:latin typeface="+mn-lt"/>
              </a:rPr>
              <a:t>بالهدف</a:t>
            </a:r>
          </a:p>
          <a:p>
            <a:pPr marL="342900" indent="-342900" algn="justLow" rtl="1">
              <a:buFont typeface="Arial" pitchFamily="34" charset="0"/>
              <a:buChar char="•"/>
            </a:pPr>
            <a:r>
              <a:rPr lang="ar-EG" sz="2200" dirty="0">
                <a:latin typeface="+mn-lt"/>
              </a:rPr>
              <a:t>الشعور </a:t>
            </a:r>
            <a:r>
              <a:rPr lang="ar-EG" sz="2200" dirty="0" smtClean="0">
                <a:latin typeface="+mn-lt"/>
              </a:rPr>
              <a:t>بالمرح</a:t>
            </a:r>
          </a:p>
          <a:p>
            <a:pPr marL="342900" indent="-342900" algn="justLow" rtl="1">
              <a:buFont typeface="Arial" pitchFamily="34" charset="0"/>
              <a:buChar char="•"/>
            </a:pPr>
            <a:r>
              <a:rPr lang="ar-EG" sz="2200" dirty="0">
                <a:latin typeface="+mn-lt"/>
              </a:rPr>
              <a:t>المشاركة (أظهرت الأبحاث أن الموظفين غير المنخرطين لديهم معدلات دوران عمل وحوادث وتغيب أعلى من الموظف العادي، وهم أكثر عرضة للسرقة من أصحاب العمل، وأكثر عرضة لطرد العملاء</a:t>
            </a:r>
            <a:r>
              <a:rPr lang="ar-EG" sz="2200" dirty="0" smtClean="0">
                <a:latin typeface="+mn-lt"/>
              </a:rPr>
              <a:t>).</a:t>
            </a:r>
          </a:p>
          <a:p>
            <a:pPr marL="342900" indent="-342900" algn="justLow" rtl="1">
              <a:buFont typeface="Arial" pitchFamily="34" charset="0"/>
              <a:buChar char="•"/>
            </a:pPr>
            <a:r>
              <a:rPr lang="ar-EG" sz="2200" dirty="0" smtClean="0">
                <a:latin typeface="+mn-lt"/>
              </a:rPr>
              <a:t>التنوع.</a:t>
            </a:r>
          </a:p>
          <a:p>
            <a:pPr marL="342900" indent="-342900" algn="justLow" rtl="1">
              <a:buFont typeface="Arial" pitchFamily="34" charset="0"/>
              <a:buChar char="•"/>
            </a:pPr>
            <a:r>
              <a:rPr lang="ar-EG" sz="2200" dirty="0" smtClean="0">
                <a:latin typeface="+mn-lt"/>
              </a:rPr>
              <a:t>النزاهة.</a:t>
            </a:r>
          </a:p>
          <a:p>
            <a:pPr marL="342900" indent="-342900" algn="justLow" rtl="1">
              <a:buFont typeface="Arial" pitchFamily="34" charset="0"/>
              <a:buChar char="•"/>
            </a:pPr>
            <a:r>
              <a:rPr lang="ar-EG" sz="2200" dirty="0">
                <a:latin typeface="+mn-lt"/>
              </a:rPr>
              <a:t>الإدارة </a:t>
            </a:r>
            <a:r>
              <a:rPr lang="ar-EG" sz="2200" dirty="0" smtClean="0">
                <a:latin typeface="+mn-lt"/>
              </a:rPr>
              <a:t>التشاركية.</a:t>
            </a:r>
          </a:p>
          <a:p>
            <a:pPr marL="342900" indent="-342900" algn="justLow" rtl="1">
              <a:buFont typeface="Arial" pitchFamily="34" charset="0"/>
              <a:buChar char="•"/>
            </a:pPr>
            <a:r>
              <a:rPr lang="ar-EG" sz="2200" dirty="0">
                <a:latin typeface="+mn-lt"/>
              </a:rPr>
              <a:t>بيئة </a:t>
            </a:r>
            <a:r>
              <a:rPr lang="ar-EG" sz="2200" dirty="0" smtClean="0">
                <a:latin typeface="+mn-lt"/>
              </a:rPr>
              <a:t>التعلم</a:t>
            </a:r>
            <a:r>
              <a:rPr lang="ar-EG" sz="2200" dirty="0">
                <a:latin typeface="+mn-lt"/>
              </a:rPr>
              <a:t>.</a:t>
            </a:r>
            <a:endParaRPr lang="en-US" sz="2200" dirty="0" smtClean="0">
              <a:latin typeface="+mn-lt"/>
            </a:endParaRPr>
          </a:p>
        </p:txBody>
      </p:sp>
    </p:spTree>
    <p:extLst>
      <p:ext uri="{BB962C8B-B14F-4D97-AF65-F5344CB8AC3E}">
        <p14:creationId xmlns:p14="http://schemas.microsoft.com/office/powerpoint/2010/main" val="708065852"/>
      </p:ext>
    </p:extLst>
  </p:cSld>
  <p:clrMapOvr>
    <a:masterClrMapping/>
  </p:clrMapOvr>
  <p:transition spd="slow">
    <p:comb/>
  </p:transition>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Rectangle: Rounded Corners 24"/>
          <p:cNvSpPr/>
          <p:nvPr/>
        </p:nvSpPr>
        <p:spPr>
          <a:xfrm>
            <a:off x="219926" y="1430182"/>
            <a:ext cx="11805009" cy="528669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TextBox 14"/>
          <p:cNvSpPr txBox="1"/>
          <p:nvPr/>
        </p:nvSpPr>
        <p:spPr>
          <a:xfrm>
            <a:off x="1522426" y="238010"/>
            <a:ext cx="7449296" cy="954107"/>
          </a:xfrm>
          <a:prstGeom prst="rect">
            <a:avLst/>
          </a:prstGeom>
          <a:noFill/>
        </p:spPr>
        <p:txBody>
          <a:bodyPr wrap="square" rtlCol="0">
            <a:spAutoFit/>
          </a:bodyPr>
          <a:lstStyle/>
          <a:p>
            <a:r>
              <a:rPr lang="en-US" sz="2800" b="1" dirty="0">
                <a:solidFill>
                  <a:srgbClr val="00B0F0"/>
                </a:solidFill>
                <a:latin typeface="Alexandria" charset="0"/>
                <a:cs typeface="Alexandria" charset="0"/>
              </a:rPr>
              <a:t>Job design </a:t>
            </a:r>
            <a:r>
              <a:rPr lang="en-US" sz="2800" b="1" dirty="0" smtClean="0">
                <a:solidFill>
                  <a:srgbClr val="00B0F0"/>
                </a:solidFill>
                <a:latin typeface="Alexandria" charset="0"/>
                <a:cs typeface="Alexandria" charset="0"/>
              </a:rPr>
              <a:t>strategies</a:t>
            </a:r>
          </a:p>
          <a:p>
            <a:r>
              <a:rPr lang="ar-EG" sz="2800" b="1" dirty="0">
                <a:solidFill>
                  <a:srgbClr val="00B0F0"/>
                </a:solidFill>
                <a:latin typeface="Alexandria" charset="0"/>
                <a:cs typeface="Alexandria" charset="0"/>
              </a:rPr>
              <a:t>استراتيجيات تصميم الوظائف</a:t>
            </a:r>
          </a:p>
        </p:txBody>
      </p:sp>
      <p:sp>
        <p:nvSpPr>
          <p:cNvPr id="16" name="Rectangle 15"/>
          <p:cNvSpPr/>
          <p:nvPr/>
        </p:nvSpPr>
        <p:spPr>
          <a:xfrm>
            <a:off x="56939" y="108083"/>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0" name="TextBox 19"/>
          <p:cNvSpPr txBox="1"/>
          <p:nvPr/>
        </p:nvSpPr>
        <p:spPr>
          <a:xfrm>
            <a:off x="226215" y="148661"/>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21" name="TextBox 20"/>
          <p:cNvSpPr txBox="1"/>
          <p:nvPr/>
        </p:nvSpPr>
        <p:spPr>
          <a:xfrm>
            <a:off x="328810" y="404476"/>
            <a:ext cx="966228" cy="768350"/>
          </a:xfrm>
          <a:prstGeom prst="rect">
            <a:avLst/>
          </a:prstGeom>
          <a:noFill/>
        </p:spPr>
        <p:txBody>
          <a:bodyPr wrap="square" rtlCol="0">
            <a:spAutoFit/>
          </a:bodyPr>
          <a:lstStyle/>
          <a:p>
            <a:pPr algn="ctr"/>
            <a:r>
              <a:rPr lang="en-US" sz="4400" b="1" dirty="0" smtClean="0">
                <a:solidFill>
                  <a:schemeClr val="bg1"/>
                </a:solidFill>
                <a:latin typeface="Alexandria" charset="0"/>
                <a:cs typeface="Alexandria" charset="0"/>
              </a:rPr>
              <a:t>09</a:t>
            </a:r>
            <a:endParaRPr lang="en-US" sz="4400" b="1" dirty="0">
              <a:solidFill>
                <a:schemeClr val="bg1"/>
              </a:solidFill>
              <a:latin typeface="Alexandria" charset="0"/>
              <a:cs typeface="Alexandria" charset="0"/>
            </a:endParaRPr>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7" name="Rectangle 3">
            <a:extLst>
              <a:ext uri="{FF2B5EF4-FFF2-40B4-BE49-F238E27FC236}">
                <a16:creationId xmlns:a16="http://schemas.microsoft.com/office/drawing/2014/main" xmlns="" id="{859773F7-759D-3792-1A5C-44A58779A2CD}"/>
              </a:ext>
            </a:extLst>
          </p:cNvPr>
          <p:cNvSpPr txBox="1">
            <a:spLocks noChangeArrowheads="1"/>
          </p:cNvSpPr>
          <p:nvPr/>
        </p:nvSpPr>
        <p:spPr>
          <a:xfrm>
            <a:off x="377679" y="1570282"/>
            <a:ext cx="6354425" cy="5036027"/>
          </a:xfrm>
          <a:prstGeom prst="rect">
            <a:avLst/>
          </a:prstGeom>
        </p:spPr>
        <p:txBody>
          <a:bodyPr vert="horz" lIns="91440" tIns="45720" rIns="91440" bIns="45720" rtlCol="0" anchor="t">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marL="285750" indent="-285750" algn="just">
              <a:buFont typeface="Arial" pitchFamily="34" charset="0"/>
              <a:buChar char="•"/>
            </a:pPr>
            <a:r>
              <a:rPr lang="en-US" sz="1800" b="1" dirty="0">
                <a:solidFill>
                  <a:srgbClr val="7030A0"/>
                </a:solidFill>
                <a:latin typeface="+mn-lt"/>
              </a:rPr>
              <a:t>Job simplification: </a:t>
            </a:r>
            <a:r>
              <a:rPr lang="en-US" sz="1800" dirty="0">
                <a:latin typeface="+mn-lt"/>
              </a:rPr>
              <a:t>the type of job design that breaks work down into its simplest form and standardizes each task like in an assembly line (impersonal, monotonous, and boring work).</a:t>
            </a:r>
          </a:p>
          <a:p>
            <a:pPr marL="285750" indent="-285750" algn="just">
              <a:buFont typeface="Arial" pitchFamily="34" charset="0"/>
              <a:buChar char="•"/>
            </a:pPr>
            <a:r>
              <a:rPr lang="en-US" sz="1800" b="1" dirty="0">
                <a:solidFill>
                  <a:srgbClr val="7030A0"/>
                </a:solidFill>
                <a:latin typeface="+mn-lt"/>
              </a:rPr>
              <a:t>Job enlargement (horizontal job loading): </a:t>
            </a:r>
            <a:r>
              <a:rPr lang="en-US" sz="1800" dirty="0">
                <a:latin typeface="+mn-lt"/>
              </a:rPr>
              <a:t>the type of job design that adds more tasks to a job to broaden its scope. The idea is to make the job more varied and to allow employees to perform a more complete unit of work. </a:t>
            </a:r>
          </a:p>
          <a:p>
            <a:pPr marL="285750" indent="-285750" algn="just">
              <a:buFont typeface="Arial" pitchFamily="34" charset="0"/>
              <a:buChar char="•"/>
            </a:pPr>
            <a:r>
              <a:rPr lang="en-US" sz="1800" b="1" dirty="0">
                <a:solidFill>
                  <a:srgbClr val="7030A0"/>
                </a:solidFill>
                <a:latin typeface="+mn-lt"/>
              </a:rPr>
              <a:t>Job rotation : </a:t>
            </a:r>
            <a:r>
              <a:rPr lang="en-US" sz="1800" dirty="0">
                <a:latin typeface="+mn-lt"/>
              </a:rPr>
              <a:t>the type of job design that involves cross training employees so that they can move from one job in the company to others, giving them a greater number and variety of tasks to perform. As an incentive for workers to learn to perform other jobs within an operation, some companies offer skill-based pay, a system under which the more skills workers acquire, the more they earn. </a:t>
            </a:r>
          </a:p>
          <a:p>
            <a:pPr marL="285750" indent="-285750" algn="just">
              <a:buFont typeface="Arial" pitchFamily="34" charset="0"/>
              <a:buChar char="•"/>
            </a:pPr>
            <a:r>
              <a:rPr lang="en-US" sz="1800" b="1" dirty="0">
                <a:solidFill>
                  <a:srgbClr val="7030A0"/>
                </a:solidFill>
                <a:latin typeface="+mn-lt"/>
              </a:rPr>
              <a:t>Job enrichment (vertical job loading): </a:t>
            </a:r>
            <a:r>
              <a:rPr lang="en-US" sz="1800" dirty="0">
                <a:latin typeface="+mn-lt"/>
              </a:rPr>
              <a:t>the type of job design that involves building motivators into a job by increasing the planning, decision-making, organizing, and controlling functions that workers perform. </a:t>
            </a:r>
          </a:p>
        </p:txBody>
      </p:sp>
      <p:sp>
        <p:nvSpPr>
          <p:cNvPr id="11" name="Rectangle 10"/>
          <p:cNvSpPr/>
          <p:nvPr/>
        </p:nvSpPr>
        <p:spPr>
          <a:xfrm>
            <a:off x="6798364" y="1510548"/>
            <a:ext cx="5122883" cy="5262979"/>
          </a:xfrm>
          <a:prstGeom prst="rect">
            <a:avLst/>
          </a:prstGeom>
        </p:spPr>
        <p:txBody>
          <a:bodyPr wrap="square">
            <a:spAutoFit/>
          </a:bodyPr>
          <a:lstStyle/>
          <a:p>
            <a:pPr marL="342900" indent="-342900" algn="justLow" rtl="1">
              <a:spcBef>
                <a:spcPts val="1200"/>
              </a:spcBef>
              <a:buFont typeface="Arial" pitchFamily="34" charset="0"/>
              <a:buChar char="•"/>
            </a:pPr>
            <a:r>
              <a:rPr lang="ar-EG" b="1" dirty="0">
                <a:solidFill>
                  <a:srgbClr val="7030A0"/>
                </a:solidFill>
              </a:rPr>
              <a:t>تبسيط الوظيفة</a:t>
            </a:r>
            <a:r>
              <a:rPr lang="ar-EG" dirty="0"/>
              <a:t>: نوع من تصميم الوظيفة يقسم العمل إلى أبسط أشكاله ويوحد كل مهمة كما هو الحال في خط التجميع (عمل غير شخصي ورتيب وممل</a:t>
            </a:r>
            <a:r>
              <a:rPr lang="ar-EG" dirty="0" smtClean="0"/>
              <a:t>).</a:t>
            </a:r>
          </a:p>
          <a:p>
            <a:pPr marL="342900" indent="-342900" algn="justLow" rtl="1">
              <a:spcBef>
                <a:spcPts val="1200"/>
              </a:spcBef>
              <a:buFont typeface="Arial" pitchFamily="34" charset="0"/>
              <a:buChar char="•"/>
            </a:pPr>
            <a:r>
              <a:rPr lang="ar-EG" b="1" dirty="0">
                <a:solidFill>
                  <a:srgbClr val="7030A0"/>
                </a:solidFill>
              </a:rPr>
              <a:t>توسيع الوظيفة (تحميل الوظيفة أفقيًا): </a:t>
            </a:r>
            <a:r>
              <a:rPr lang="ar-EG" dirty="0"/>
              <a:t>نوع من تصميم الوظيفة يضيف المزيد من المهام إلى الوظيفة لتوسيع نطاقها. والفكرة هي جعل الوظيفة أكثر تنوعًا والسماح للموظفين بأداء وحدة عمل أكثر اكتمالاً</a:t>
            </a:r>
            <a:r>
              <a:rPr lang="ar-EG" dirty="0" smtClean="0"/>
              <a:t>.</a:t>
            </a:r>
            <a:endParaRPr lang="en-US" dirty="0" smtClean="0"/>
          </a:p>
          <a:p>
            <a:pPr marL="342900" indent="-342900" algn="justLow" rtl="1">
              <a:spcBef>
                <a:spcPts val="1200"/>
              </a:spcBef>
              <a:buFont typeface="Arial" pitchFamily="34" charset="0"/>
              <a:buChar char="•"/>
            </a:pPr>
            <a:r>
              <a:rPr lang="ar-EG" b="1" dirty="0">
                <a:solidFill>
                  <a:srgbClr val="7030A0"/>
                </a:solidFill>
              </a:rPr>
              <a:t>تدوير الوظائف: </a:t>
            </a:r>
            <a:r>
              <a:rPr lang="ar-EG" dirty="0"/>
              <a:t>نوع من تصميم الوظائف يتضمن تدريب الموظفين على الانتقال من وظيفة إلى أخرى في الشركة، مما يمنحهم عددًا أكبر وتنوعًا من المهام التي يتعين عليهم القيام بها. كحافز للعمال لتعلم أداء وظائف أخرى داخل العملية، تقدم بعض الشركات أجورًا تعتمد على المهارات، وهو نظام بموجبه كلما اكتسب العمال مهارات أكثر، زاد دخلهم</a:t>
            </a:r>
            <a:r>
              <a:rPr lang="ar-EG" dirty="0" smtClean="0"/>
              <a:t>.</a:t>
            </a:r>
            <a:endParaRPr lang="en-US" dirty="0" smtClean="0"/>
          </a:p>
          <a:p>
            <a:pPr marL="342900" indent="-342900" algn="justLow" rtl="1">
              <a:spcBef>
                <a:spcPts val="1200"/>
              </a:spcBef>
              <a:buFont typeface="Arial" pitchFamily="34" charset="0"/>
              <a:buChar char="•"/>
            </a:pPr>
            <a:r>
              <a:rPr lang="ar-EG" b="1" dirty="0">
                <a:solidFill>
                  <a:srgbClr val="7030A0"/>
                </a:solidFill>
              </a:rPr>
              <a:t>إثراء الوظيفة (التحميل الرأسي للوظيفة): </a:t>
            </a:r>
            <a:r>
              <a:rPr lang="ar-EG" dirty="0"/>
              <a:t>نوع من تصميم الوظيفة يتضمن بناء الحوافز في الوظيفة من خلال زيادة وظائف التخطيط واتخاذ القرار والتنظيم والتحكم التي يؤديها العمال.</a:t>
            </a:r>
          </a:p>
        </p:txBody>
      </p:sp>
    </p:spTree>
    <p:extLst>
      <p:ext uri="{BB962C8B-B14F-4D97-AF65-F5344CB8AC3E}">
        <p14:creationId xmlns:p14="http://schemas.microsoft.com/office/powerpoint/2010/main" val="636858396"/>
      </p:ext>
    </p:extLst>
  </p:cSld>
  <p:clrMapOvr>
    <a:masterClrMapping/>
  </p:clrMapOvr>
  <p:transition spd="slow">
    <p:comb/>
  </p:transition>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Rectangle: Rounded Corners 24"/>
          <p:cNvSpPr/>
          <p:nvPr/>
        </p:nvSpPr>
        <p:spPr>
          <a:xfrm>
            <a:off x="219926" y="1430182"/>
            <a:ext cx="11805009" cy="528669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TextBox 14"/>
          <p:cNvSpPr txBox="1"/>
          <p:nvPr/>
        </p:nvSpPr>
        <p:spPr>
          <a:xfrm>
            <a:off x="1522426" y="238010"/>
            <a:ext cx="7449296" cy="954107"/>
          </a:xfrm>
          <a:prstGeom prst="rect">
            <a:avLst/>
          </a:prstGeom>
          <a:noFill/>
        </p:spPr>
        <p:txBody>
          <a:bodyPr wrap="square" rtlCol="0">
            <a:spAutoFit/>
          </a:bodyPr>
          <a:lstStyle/>
          <a:p>
            <a:r>
              <a:rPr lang="en-US" sz="2800" b="1" dirty="0">
                <a:solidFill>
                  <a:srgbClr val="00B0F0"/>
                </a:solidFill>
                <a:latin typeface="Alexandria" charset="0"/>
                <a:cs typeface="Alexandria" charset="0"/>
              </a:rPr>
              <a:t>Job design </a:t>
            </a:r>
            <a:r>
              <a:rPr lang="en-US" sz="2800" b="1" dirty="0" smtClean="0">
                <a:solidFill>
                  <a:srgbClr val="00B0F0"/>
                </a:solidFill>
                <a:latin typeface="Alexandria" charset="0"/>
                <a:cs typeface="Alexandria" charset="0"/>
              </a:rPr>
              <a:t>strategies</a:t>
            </a:r>
          </a:p>
          <a:p>
            <a:r>
              <a:rPr lang="ar-EG" sz="2800" b="1" dirty="0">
                <a:solidFill>
                  <a:srgbClr val="00B0F0"/>
                </a:solidFill>
                <a:latin typeface="Alexandria" charset="0"/>
                <a:cs typeface="Alexandria" charset="0"/>
              </a:rPr>
              <a:t>استراتيجيات تصميم </a:t>
            </a:r>
            <a:r>
              <a:rPr lang="ar-EG" sz="2800" b="1" dirty="0" smtClean="0">
                <a:solidFill>
                  <a:srgbClr val="00B0F0"/>
                </a:solidFill>
                <a:latin typeface="Alexandria" charset="0"/>
                <a:cs typeface="Alexandria" charset="0"/>
              </a:rPr>
              <a:t>الوظائف</a:t>
            </a:r>
            <a:endParaRPr lang="ar-EG" sz="2800" b="1" dirty="0">
              <a:solidFill>
                <a:srgbClr val="00B0F0"/>
              </a:solidFill>
              <a:latin typeface="Alexandria" charset="0"/>
              <a:cs typeface="Alexandria" charset="0"/>
            </a:endParaRPr>
          </a:p>
        </p:txBody>
      </p:sp>
      <p:sp>
        <p:nvSpPr>
          <p:cNvPr id="16" name="Rectangle 15"/>
          <p:cNvSpPr/>
          <p:nvPr/>
        </p:nvSpPr>
        <p:spPr>
          <a:xfrm>
            <a:off x="56939" y="108083"/>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0" name="TextBox 19"/>
          <p:cNvSpPr txBox="1"/>
          <p:nvPr/>
        </p:nvSpPr>
        <p:spPr>
          <a:xfrm>
            <a:off x="226215" y="148661"/>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21" name="TextBox 20"/>
          <p:cNvSpPr txBox="1"/>
          <p:nvPr/>
        </p:nvSpPr>
        <p:spPr>
          <a:xfrm>
            <a:off x="328810" y="404476"/>
            <a:ext cx="966228" cy="768350"/>
          </a:xfrm>
          <a:prstGeom prst="rect">
            <a:avLst/>
          </a:prstGeom>
          <a:noFill/>
        </p:spPr>
        <p:txBody>
          <a:bodyPr wrap="square" rtlCol="0">
            <a:spAutoFit/>
          </a:bodyPr>
          <a:lstStyle/>
          <a:p>
            <a:pPr algn="ctr"/>
            <a:r>
              <a:rPr lang="en-US" sz="4400" b="1" dirty="0" smtClean="0">
                <a:solidFill>
                  <a:schemeClr val="bg1"/>
                </a:solidFill>
                <a:latin typeface="Alexandria" charset="0"/>
                <a:cs typeface="Alexandria" charset="0"/>
              </a:rPr>
              <a:t>09</a:t>
            </a:r>
            <a:endParaRPr lang="en-US" sz="4400" b="1" dirty="0">
              <a:solidFill>
                <a:schemeClr val="bg1"/>
              </a:solidFill>
              <a:latin typeface="Alexandria" charset="0"/>
              <a:cs typeface="Alexandria" charset="0"/>
            </a:endParaRPr>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7" name="Rectangle 3">
            <a:extLst>
              <a:ext uri="{FF2B5EF4-FFF2-40B4-BE49-F238E27FC236}">
                <a16:creationId xmlns:a16="http://schemas.microsoft.com/office/drawing/2014/main" xmlns="" id="{859773F7-759D-3792-1A5C-44A58779A2CD}"/>
              </a:ext>
            </a:extLst>
          </p:cNvPr>
          <p:cNvSpPr txBox="1">
            <a:spLocks noChangeArrowheads="1"/>
          </p:cNvSpPr>
          <p:nvPr/>
        </p:nvSpPr>
        <p:spPr>
          <a:xfrm>
            <a:off x="377679" y="1517274"/>
            <a:ext cx="6248408" cy="5036027"/>
          </a:xfrm>
          <a:prstGeom prst="rect">
            <a:avLst/>
          </a:prstGeom>
        </p:spPr>
        <p:txBody>
          <a:bodyPr vert="horz" lIns="91440" tIns="45720" rIns="91440" bIns="45720" rtlCol="0" anchor="t">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algn="just">
              <a:spcBef>
                <a:spcPts val="1200"/>
              </a:spcBef>
            </a:pPr>
            <a:r>
              <a:rPr lang="en-US" sz="1800" b="1" dirty="0">
                <a:solidFill>
                  <a:srgbClr val="8E3593"/>
                </a:solidFill>
                <a:latin typeface="+mn-lt"/>
              </a:rPr>
              <a:t>Job enrichment (continue)</a:t>
            </a:r>
          </a:p>
          <a:p>
            <a:pPr algn="just">
              <a:spcBef>
                <a:spcPts val="1200"/>
              </a:spcBef>
            </a:pPr>
            <a:r>
              <a:rPr lang="en-US" sz="1600" dirty="0">
                <a:solidFill>
                  <a:srgbClr val="211E1E"/>
                </a:solidFill>
                <a:latin typeface="+mn-lt"/>
              </a:rPr>
              <a:t>To enrich employees’ jobs, a business owner must build five core characteristics into them: </a:t>
            </a:r>
            <a:endParaRPr lang="en-US" sz="1600" dirty="0">
              <a:latin typeface="+mn-lt"/>
            </a:endParaRPr>
          </a:p>
          <a:p>
            <a:pPr marL="361950" lvl="1" indent="-342900" algn="just">
              <a:spcBef>
                <a:spcPts val="1200"/>
              </a:spcBef>
              <a:buFont typeface="+mj-lt"/>
              <a:buAutoNum type="arabicPeriod"/>
            </a:pPr>
            <a:r>
              <a:rPr lang="en-US" sz="1600" b="1" dirty="0">
                <a:solidFill>
                  <a:srgbClr val="0A1F61"/>
                </a:solidFill>
                <a:latin typeface="+mn-lt"/>
              </a:rPr>
              <a:t>Skill variety </a:t>
            </a:r>
            <a:r>
              <a:rPr lang="en-US" sz="1600" dirty="0">
                <a:solidFill>
                  <a:srgbClr val="211E1E"/>
                </a:solidFill>
                <a:latin typeface="+mn-lt"/>
              </a:rPr>
              <a:t>is the degree to which a job requires a variety of different skills, talents, and activities from the worker. Does the job require the worker to perform a variety of tasks that demand a variety of skills and abilities, or does it force him or her to perform the same task repeatedly? </a:t>
            </a:r>
          </a:p>
          <a:p>
            <a:pPr marL="361950" lvl="1" indent="-342900" algn="just">
              <a:spcBef>
                <a:spcPts val="1200"/>
              </a:spcBef>
              <a:buFont typeface="+mj-lt"/>
              <a:buAutoNum type="arabicPeriod"/>
            </a:pPr>
            <a:r>
              <a:rPr lang="en-US" sz="1600" b="1" dirty="0">
                <a:solidFill>
                  <a:srgbClr val="0A1F61"/>
                </a:solidFill>
                <a:latin typeface="+mn-lt"/>
              </a:rPr>
              <a:t>Task identity </a:t>
            </a:r>
            <a:r>
              <a:rPr lang="en-US" sz="1600" dirty="0">
                <a:solidFill>
                  <a:srgbClr val="211E1E"/>
                </a:solidFill>
                <a:latin typeface="+mn-lt"/>
              </a:rPr>
              <a:t>is the degree to which a job allows the worker to complete a whole or identifiable piece of work. Does the employee build an entire piece of furniture (perhaps as part of a team), or does he or she merely attach four screws? </a:t>
            </a:r>
          </a:p>
          <a:p>
            <a:pPr marL="361950" lvl="1" indent="-342900" algn="just">
              <a:spcBef>
                <a:spcPts val="1200"/>
              </a:spcBef>
              <a:buFont typeface="+mj-lt"/>
              <a:buAutoNum type="arabicPeriod"/>
            </a:pPr>
            <a:r>
              <a:rPr lang="en-US" sz="1600" b="1" dirty="0">
                <a:solidFill>
                  <a:srgbClr val="0A1F61"/>
                </a:solidFill>
                <a:latin typeface="+mn-lt"/>
              </a:rPr>
              <a:t>Task significance </a:t>
            </a:r>
            <a:r>
              <a:rPr lang="en-US" sz="1600" dirty="0">
                <a:solidFill>
                  <a:srgbClr val="211E1E"/>
                </a:solidFill>
                <a:latin typeface="+mn-lt"/>
              </a:rPr>
              <a:t>is the degree to which a job substantially influences the lives or work of others—other employees or final customers. Does the employee get to deal with customers, either internal or external? One effective way to establish task significance is to put employees in touch with customers so they can see how customers use the product or service they make</a:t>
            </a:r>
            <a:r>
              <a:rPr lang="en-US" sz="1600" dirty="0" smtClean="0">
                <a:solidFill>
                  <a:srgbClr val="211E1E"/>
                </a:solidFill>
                <a:latin typeface="+mn-lt"/>
              </a:rPr>
              <a:t>.</a:t>
            </a:r>
            <a:endParaRPr lang="en-US" sz="1600" dirty="0">
              <a:solidFill>
                <a:srgbClr val="211E1E"/>
              </a:solidFill>
              <a:latin typeface="+mn-lt"/>
            </a:endParaRPr>
          </a:p>
        </p:txBody>
      </p:sp>
      <p:sp>
        <p:nvSpPr>
          <p:cNvPr id="11" name="Rectangle 10"/>
          <p:cNvSpPr/>
          <p:nvPr/>
        </p:nvSpPr>
        <p:spPr>
          <a:xfrm>
            <a:off x="6798365" y="1616564"/>
            <a:ext cx="5056622" cy="5078313"/>
          </a:xfrm>
          <a:prstGeom prst="rect">
            <a:avLst/>
          </a:prstGeom>
        </p:spPr>
        <p:txBody>
          <a:bodyPr wrap="square">
            <a:spAutoFit/>
          </a:bodyPr>
          <a:lstStyle/>
          <a:p>
            <a:pPr marL="342900" indent="-342900" algn="justLow" rtl="1">
              <a:buFont typeface="Arial" pitchFamily="34" charset="0"/>
              <a:buChar char="•"/>
            </a:pPr>
            <a:r>
              <a:rPr lang="ar-EG" sz="2000" b="1" dirty="0">
                <a:solidFill>
                  <a:srgbClr val="7030A0"/>
                </a:solidFill>
              </a:rPr>
              <a:t>إثراء الوظيفة (تابع</a:t>
            </a:r>
            <a:r>
              <a:rPr lang="ar-EG" sz="2000" b="1" dirty="0" smtClean="0">
                <a:solidFill>
                  <a:srgbClr val="7030A0"/>
                </a:solidFill>
              </a:rPr>
              <a:t>)</a:t>
            </a:r>
            <a:endParaRPr lang="en-US" sz="2000" b="1" dirty="0" smtClean="0">
              <a:solidFill>
                <a:srgbClr val="7030A0"/>
              </a:solidFill>
            </a:endParaRPr>
          </a:p>
          <a:p>
            <a:pPr algn="justLow" rtl="1"/>
            <a:r>
              <a:rPr lang="ar-EG" dirty="0"/>
              <a:t>لإثراء وظائف الموظفين، يجب على صاحب العمل أن يبني خمس خصائص أساسية فيها</a:t>
            </a:r>
            <a:r>
              <a:rPr lang="ar-EG" dirty="0" smtClean="0"/>
              <a:t>:</a:t>
            </a:r>
            <a:endParaRPr lang="en-US" dirty="0" smtClean="0"/>
          </a:p>
          <a:p>
            <a:pPr marL="361950" lvl="1" indent="-342900" algn="justLow" rtl="1">
              <a:buFont typeface="+mj-lt"/>
              <a:buAutoNum type="arabicPeriod"/>
            </a:pPr>
            <a:r>
              <a:rPr lang="ar-EG" b="1" dirty="0">
                <a:solidFill>
                  <a:srgbClr val="002060"/>
                </a:solidFill>
              </a:rPr>
              <a:t>تنوع المهارات </a:t>
            </a:r>
            <a:r>
              <a:rPr lang="ar-EG" dirty="0"/>
              <a:t>هو الدرجة التي تتطلب بها الوظيفة مجموعة متنوعة من المهارات والمواهب والأنشطة المختلفة من العامل. هل تتطلب الوظيفة من العامل أداء مجموعة متنوعة من المهام التي تتطلب مجموعة متنوعة من المهارات والقدرات، أم أنها تجبره على أداء نفس المهمة بشكل متكرر</a:t>
            </a:r>
            <a:r>
              <a:rPr lang="ar-EG" dirty="0" smtClean="0"/>
              <a:t>؟</a:t>
            </a:r>
          </a:p>
          <a:p>
            <a:pPr marL="361950" lvl="1" indent="-342900" algn="justLow" rtl="1">
              <a:buFont typeface="+mj-lt"/>
              <a:buAutoNum type="arabicPeriod"/>
            </a:pPr>
            <a:r>
              <a:rPr lang="ar-EG" b="1" dirty="0">
                <a:solidFill>
                  <a:srgbClr val="002060"/>
                </a:solidFill>
              </a:rPr>
              <a:t>هوية المهمة </a:t>
            </a:r>
            <a:r>
              <a:rPr lang="ar-EG" dirty="0"/>
              <a:t>هي الدرجة التي تسمح بها الوظيفة للعامل بإكمال جزء كامل أو قابل للتحديد من العمل. هل يقوم الموظف ببناء قطعة أثاث كاملة (ربما كجزء من فريق)، أم أنه يقوم فقط بربط أربعة براغي</a:t>
            </a:r>
            <a:r>
              <a:rPr lang="ar-EG" dirty="0" smtClean="0"/>
              <a:t>؟</a:t>
            </a:r>
            <a:endParaRPr lang="en-US" dirty="0" smtClean="0"/>
          </a:p>
          <a:p>
            <a:pPr marL="361950" lvl="1" indent="-342900" algn="justLow" rtl="1">
              <a:buFont typeface="+mj-lt"/>
              <a:buAutoNum type="arabicPeriod"/>
            </a:pPr>
            <a:r>
              <a:rPr lang="ar-EG" b="1" dirty="0" smtClean="0">
                <a:solidFill>
                  <a:srgbClr val="002060"/>
                </a:solidFill>
              </a:rPr>
              <a:t>أهمية </a:t>
            </a:r>
            <a:r>
              <a:rPr lang="ar-EG" b="1" dirty="0">
                <a:solidFill>
                  <a:srgbClr val="002060"/>
                </a:solidFill>
              </a:rPr>
              <a:t>المهمة </a:t>
            </a:r>
            <a:r>
              <a:rPr lang="ar-EG" dirty="0"/>
              <a:t>هي الدرجة التي تؤثر بها الوظيفة بشكل كبير على حياة أو عمل الآخرين - الموظفين الآخرين أو العملاء النهائيين. هل يتعامل الموظف مع العملاء، سواء داخليًا أو خارجيًا؟ إحدى الطرق الفعّالة لتحديد أهمية المهمة هي وضع الموظفين على اتصال بالعملاء حتى يتمكنوا من رؤية كيفية استخدام العملاء للمنتج أو الخدمة التي يقدمونها.</a:t>
            </a:r>
          </a:p>
        </p:txBody>
      </p:sp>
    </p:spTree>
    <p:extLst>
      <p:ext uri="{BB962C8B-B14F-4D97-AF65-F5344CB8AC3E}">
        <p14:creationId xmlns:p14="http://schemas.microsoft.com/office/powerpoint/2010/main" val="1171022815"/>
      </p:ext>
    </p:extLst>
  </p:cSld>
  <p:clrMapOvr>
    <a:masterClrMapping/>
  </p:clrMapOvr>
  <p:transition spd="slow">
    <p:comb/>
  </p:transition>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Rectangle: Rounded Corners 24"/>
          <p:cNvSpPr/>
          <p:nvPr/>
        </p:nvSpPr>
        <p:spPr>
          <a:xfrm>
            <a:off x="219926" y="1430182"/>
            <a:ext cx="11805009" cy="528669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p>
        </p:txBody>
      </p:sp>
      <p:sp>
        <p:nvSpPr>
          <p:cNvPr id="15" name="TextBox 14"/>
          <p:cNvSpPr txBox="1"/>
          <p:nvPr/>
        </p:nvSpPr>
        <p:spPr>
          <a:xfrm>
            <a:off x="1522426" y="238010"/>
            <a:ext cx="7449296" cy="954107"/>
          </a:xfrm>
          <a:prstGeom prst="rect">
            <a:avLst/>
          </a:prstGeom>
          <a:noFill/>
        </p:spPr>
        <p:txBody>
          <a:bodyPr wrap="square" rtlCol="0">
            <a:spAutoFit/>
          </a:bodyPr>
          <a:lstStyle/>
          <a:p>
            <a:r>
              <a:rPr lang="en-US" sz="2800" b="1" dirty="0">
                <a:solidFill>
                  <a:srgbClr val="00B0F0"/>
                </a:solidFill>
                <a:latin typeface="Alexandria" charset="0"/>
                <a:cs typeface="Alexandria" charset="0"/>
              </a:rPr>
              <a:t>Job design </a:t>
            </a:r>
            <a:r>
              <a:rPr lang="en-US" sz="2800" b="1" dirty="0" smtClean="0">
                <a:solidFill>
                  <a:srgbClr val="00B0F0"/>
                </a:solidFill>
                <a:latin typeface="Alexandria" charset="0"/>
                <a:cs typeface="Alexandria" charset="0"/>
              </a:rPr>
              <a:t>strategies</a:t>
            </a:r>
          </a:p>
          <a:p>
            <a:r>
              <a:rPr lang="ar-EG" sz="2800" b="1" dirty="0">
                <a:solidFill>
                  <a:srgbClr val="00B0F0"/>
                </a:solidFill>
                <a:latin typeface="Alexandria" charset="0"/>
                <a:cs typeface="Alexandria" charset="0"/>
              </a:rPr>
              <a:t>استراتيجيات تصميم </a:t>
            </a:r>
            <a:r>
              <a:rPr lang="ar-EG" sz="2800" b="1" dirty="0" smtClean="0">
                <a:solidFill>
                  <a:srgbClr val="00B0F0"/>
                </a:solidFill>
                <a:latin typeface="Alexandria" charset="0"/>
                <a:cs typeface="Alexandria" charset="0"/>
              </a:rPr>
              <a:t>الوظائف</a:t>
            </a:r>
            <a:endParaRPr lang="ar-EG" sz="2800" b="1" dirty="0">
              <a:solidFill>
                <a:srgbClr val="00B0F0"/>
              </a:solidFill>
              <a:latin typeface="Alexandria" charset="0"/>
              <a:cs typeface="Alexandria" charset="0"/>
            </a:endParaRPr>
          </a:p>
        </p:txBody>
      </p:sp>
      <p:sp>
        <p:nvSpPr>
          <p:cNvPr id="16" name="Rectangle 15"/>
          <p:cNvSpPr/>
          <p:nvPr/>
        </p:nvSpPr>
        <p:spPr>
          <a:xfrm>
            <a:off x="56939" y="108083"/>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0" name="TextBox 19"/>
          <p:cNvSpPr txBox="1"/>
          <p:nvPr/>
        </p:nvSpPr>
        <p:spPr>
          <a:xfrm>
            <a:off x="226215" y="148661"/>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21" name="TextBox 20"/>
          <p:cNvSpPr txBox="1"/>
          <p:nvPr/>
        </p:nvSpPr>
        <p:spPr>
          <a:xfrm>
            <a:off x="328810" y="404476"/>
            <a:ext cx="966228" cy="768350"/>
          </a:xfrm>
          <a:prstGeom prst="rect">
            <a:avLst/>
          </a:prstGeom>
          <a:noFill/>
        </p:spPr>
        <p:txBody>
          <a:bodyPr wrap="square" rtlCol="0">
            <a:spAutoFit/>
          </a:bodyPr>
          <a:lstStyle/>
          <a:p>
            <a:pPr algn="ctr"/>
            <a:r>
              <a:rPr lang="en-US" sz="4400" b="1" dirty="0" smtClean="0">
                <a:solidFill>
                  <a:schemeClr val="bg1"/>
                </a:solidFill>
                <a:latin typeface="Alexandria" charset="0"/>
                <a:cs typeface="Alexandria" charset="0"/>
              </a:rPr>
              <a:t>09</a:t>
            </a:r>
            <a:endParaRPr lang="en-US" sz="4400" b="1" dirty="0">
              <a:solidFill>
                <a:schemeClr val="bg1"/>
              </a:solidFill>
              <a:latin typeface="Alexandria" charset="0"/>
              <a:cs typeface="Alexandria" charset="0"/>
            </a:endParaRPr>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7" name="Rectangle 3">
            <a:extLst>
              <a:ext uri="{FF2B5EF4-FFF2-40B4-BE49-F238E27FC236}">
                <a16:creationId xmlns:a16="http://schemas.microsoft.com/office/drawing/2014/main" xmlns="" id="{859773F7-759D-3792-1A5C-44A58779A2CD}"/>
              </a:ext>
            </a:extLst>
          </p:cNvPr>
          <p:cNvSpPr txBox="1">
            <a:spLocks noChangeArrowheads="1"/>
          </p:cNvSpPr>
          <p:nvPr/>
        </p:nvSpPr>
        <p:spPr>
          <a:xfrm>
            <a:off x="377680" y="1570282"/>
            <a:ext cx="5546042" cy="5036027"/>
          </a:xfrm>
          <a:prstGeom prst="rect">
            <a:avLst/>
          </a:prstGeom>
        </p:spPr>
        <p:txBody>
          <a:bodyPr vert="horz" lIns="91440" tIns="45720" rIns="91440" bIns="45720" rtlCol="0" anchor="t">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algn="just"/>
            <a:r>
              <a:rPr lang="en-US" sz="2000" b="1" dirty="0">
                <a:solidFill>
                  <a:srgbClr val="8E3593"/>
                </a:solidFill>
                <a:latin typeface="+mn-lt"/>
              </a:rPr>
              <a:t>Job enrichment (continue)</a:t>
            </a:r>
          </a:p>
          <a:p>
            <a:pPr algn="just"/>
            <a:endParaRPr lang="en-US" sz="1800" dirty="0">
              <a:solidFill>
                <a:srgbClr val="211E1E"/>
              </a:solidFill>
              <a:latin typeface="+mn-lt"/>
            </a:endParaRPr>
          </a:p>
          <a:p>
            <a:pPr marL="361950" lvl="1" indent="-342900" algn="just">
              <a:buFont typeface="+mj-lt"/>
              <a:buAutoNum type="arabicPeriod" startAt="4"/>
            </a:pPr>
            <a:r>
              <a:rPr lang="en-US" sz="1800" b="1" dirty="0">
                <a:solidFill>
                  <a:srgbClr val="0A1F61"/>
                </a:solidFill>
                <a:latin typeface="+mn-lt"/>
              </a:rPr>
              <a:t>Autonomy </a:t>
            </a:r>
            <a:r>
              <a:rPr lang="en-US" sz="1800" dirty="0">
                <a:solidFill>
                  <a:srgbClr val="211E1E"/>
                </a:solidFill>
                <a:latin typeface="+mn-lt"/>
              </a:rPr>
              <a:t>is the degree to which a job gives a worker the freedom, independence, and discretion in planning and performing tasks. Does the employee make decisions affecting his or her work, or must he or she rely on someone else (e.g., the owner, a manager, or a supervisor) to “call the shots”? At Intuit, employees have the autonomy to spend 10 percent of their time working on projects they believe will benefit the company.</a:t>
            </a:r>
          </a:p>
          <a:p>
            <a:pPr marL="361950" lvl="1" indent="-342900" algn="just">
              <a:buFont typeface="+mj-lt"/>
              <a:buAutoNum type="arabicPeriod" startAt="4"/>
            </a:pPr>
            <a:r>
              <a:rPr lang="en-US" sz="1800" b="1" dirty="0">
                <a:solidFill>
                  <a:srgbClr val="0A1F61"/>
                </a:solidFill>
                <a:latin typeface="+mn-lt"/>
              </a:rPr>
              <a:t>Feedback </a:t>
            </a:r>
            <a:r>
              <a:rPr lang="en-US" sz="1800" dirty="0">
                <a:solidFill>
                  <a:srgbClr val="211E1E"/>
                </a:solidFill>
                <a:latin typeface="+mn-lt"/>
              </a:rPr>
              <a:t>is the degree to which a job gives the worker direct, timely information about the quality of his or her performance. Does the job give the employee feedback about the quality of his or her work, or does the product (and all information about it) simply disappear after it leaves the worker’s station</a:t>
            </a:r>
            <a:r>
              <a:rPr lang="en-US" sz="1800" dirty="0" smtClean="0">
                <a:solidFill>
                  <a:srgbClr val="211E1E"/>
                </a:solidFill>
                <a:latin typeface="+mn-lt"/>
              </a:rPr>
              <a:t>?</a:t>
            </a:r>
            <a:endParaRPr lang="en-US" sz="1800" dirty="0">
              <a:solidFill>
                <a:srgbClr val="211E1E"/>
              </a:solidFill>
              <a:latin typeface="+mn-lt"/>
            </a:endParaRPr>
          </a:p>
        </p:txBody>
      </p:sp>
      <p:sp>
        <p:nvSpPr>
          <p:cNvPr id="10" name="Rectangle 9"/>
          <p:cNvSpPr/>
          <p:nvPr/>
        </p:nvSpPr>
        <p:spPr>
          <a:xfrm>
            <a:off x="6228522" y="1643068"/>
            <a:ext cx="5626465" cy="4811574"/>
          </a:xfrm>
          <a:prstGeom prst="rect">
            <a:avLst/>
          </a:prstGeom>
        </p:spPr>
        <p:txBody>
          <a:bodyPr wrap="square">
            <a:spAutoFit/>
          </a:bodyPr>
          <a:lstStyle/>
          <a:p>
            <a:pPr algn="justLow" rtl="1">
              <a:spcBef>
                <a:spcPts val="1200"/>
              </a:spcBef>
            </a:pPr>
            <a:r>
              <a:rPr lang="ar-EG" sz="2000" b="1" dirty="0">
                <a:solidFill>
                  <a:srgbClr val="7030A0"/>
                </a:solidFill>
              </a:rPr>
              <a:t>إثراء الوظيفة (تابع</a:t>
            </a:r>
            <a:r>
              <a:rPr lang="ar-EG" sz="2000" b="1" dirty="0" smtClean="0">
                <a:solidFill>
                  <a:srgbClr val="7030A0"/>
                </a:solidFill>
              </a:rPr>
              <a:t>)</a:t>
            </a:r>
            <a:endParaRPr lang="en-US" sz="2000" b="1" dirty="0" smtClean="0">
              <a:solidFill>
                <a:srgbClr val="7030A0"/>
              </a:solidFill>
            </a:endParaRPr>
          </a:p>
          <a:p>
            <a:pPr marL="361950" lvl="1" indent="-342900" algn="justLow" rtl="1">
              <a:lnSpc>
                <a:spcPct val="150000"/>
              </a:lnSpc>
              <a:spcBef>
                <a:spcPts val="1200"/>
              </a:spcBef>
              <a:buFont typeface="+mj-lt"/>
              <a:buAutoNum type="arabicPeriod" startAt="4"/>
            </a:pPr>
            <a:r>
              <a:rPr lang="ar-EG" b="1" dirty="0" smtClean="0">
                <a:solidFill>
                  <a:srgbClr val="002060"/>
                </a:solidFill>
              </a:rPr>
              <a:t>الاستقلال</a:t>
            </a:r>
            <a:r>
              <a:rPr lang="ar-EG" dirty="0" smtClean="0"/>
              <a:t> </a:t>
            </a:r>
            <a:r>
              <a:rPr lang="ar-EG" dirty="0"/>
              <a:t>هو الدرجة التي تمنح بها الوظيفة العامل الحرية والاستقلالية والتقدير في التخطيط للمهام وأدائها. هل يتخذ الموظف قرارات تؤثر على عمله، أم يجب أن يعتمد على شخص آخر (مثل المالك أو المدير أو المشرف) "ليتخذ القرارات"؟ في </a:t>
            </a:r>
            <a:r>
              <a:rPr lang="en-US" dirty="0"/>
              <a:t>Intuit، </a:t>
            </a:r>
            <a:r>
              <a:rPr lang="ar-EG" dirty="0"/>
              <a:t>يتمتع الموظفون بالاستقلالية لقضاء 10% من وقتهم في العمل على المشاريع التي يعتقدون أنها ستفيد الشركة</a:t>
            </a:r>
            <a:r>
              <a:rPr lang="ar-EG" dirty="0" smtClean="0"/>
              <a:t>.</a:t>
            </a:r>
          </a:p>
          <a:p>
            <a:pPr marL="361950" lvl="1" indent="-342900" algn="justLow" rtl="1">
              <a:lnSpc>
                <a:spcPct val="150000"/>
              </a:lnSpc>
              <a:spcBef>
                <a:spcPts val="1200"/>
              </a:spcBef>
              <a:buFont typeface="+mj-lt"/>
              <a:buAutoNum type="arabicPeriod" startAt="4"/>
            </a:pPr>
            <a:r>
              <a:rPr lang="ar-EG" b="1" dirty="0">
                <a:solidFill>
                  <a:srgbClr val="002060"/>
                </a:solidFill>
              </a:rPr>
              <a:t>التغذية الراجعة </a:t>
            </a:r>
            <a:r>
              <a:rPr lang="ar-EG" dirty="0"/>
              <a:t>هي الدرجة التي تمنح بها الوظيفة العامل معلومات مباشرة وفي الوقت المناسب عن جودة أدائه. هل تمنح الوظيفة الموظف تغذية راجعة عن جودة عمله، أم أن المنتج (وكل المعلومات المتعلقة به) يختفي ببساطة بعد مغادرته مكان عمل العامل</a:t>
            </a:r>
            <a:r>
              <a:rPr lang="ar-EG" dirty="0" smtClean="0"/>
              <a:t>؟</a:t>
            </a:r>
            <a:endParaRPr lang="ar-EG" dirty="0"/>
          </a:p>
        </p:txBody>
      </p:sp>
    </p:spTree>
    <p:extLst>
      <p:ext uri="{BB962C8B-B14F-4D97-AF65-F5344CB8AC3E}">
        <p14:creationId xmlns:p14="http://schemas.microsoft.com/office/powerpoint/2010/main" val="640755826"/>
      </p:ext>
    </p:extLst>
  </p:cSld>
  <p:clrMapOvr>
    <a:masterClrMapping/>
  </p:clrMapOvr>
  <p:transition spd="slow">
    <p:comb/>
  </p:transition>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Rectangle: Rounded Corners 24"/>
          <p:cNvSpPr/>
          <p:nvPr/>
        </p:nvSpPr>
        <p:spPr>
          <a:xfrm>
            <a:off x="219926" y="1430182"/>
            <a:ext cx="11805009" cy="528669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TextBox 14"/>
          <p:cNvSpPr txBox="1"/>
          <p:nvPr/>
        </p:nvSpPr>
        <p:spPr>
          <a:xfrm>
            <a:off x="1522426" y="238010"/>
            <a:ext cx="7449296" cy="954107"/>
          </a:xfrm>
          <a:prstGeom prst="rect">
            <a:avLst/>
          </a:prstGeom>
          <a:noFill/>
        </p:spPr>
        <p:txBody>
          <a:bodyPr wrap="square" rtlCol="0">
            <a:spAutoFit/>
          </a:bodyPr>
          <a:lstStyle/>
          <a:p>
            <a:r>
              <a:rPr lang="en-US" sz="2800" b="1" dirty="0">
                <a:solidFill>
                  <a:srgbClr val="00B0F0"/>
                </a:solidFill>
                <a:latin typeface="Alexandria" charset="0"/>
                <a:cs typeface="Alexandria" charset="0"/>
              </a:rPr>
              <a:t>Job design </a:t>
            </a:r>
            <a:r>
              <a:rPr lang="en-US" sz="2800" b="1" dirty="0" smtClean="0">
                <a:solidFill>
                  <a:srgbClr val="00B0F0"/>
                </a:solidFill>
                <a:latin typeface="Alexandria" charset="0"/>
                <a:cs typeface="Alexandria" charset="0"/>
              </a:rPr>
              <a:t>strategies</a:t>
            </a:r>
          </a:p>
          <a:p>
            <a:r>
              <a:rPr lang="ar-EG" sz="2800" b="1" dirty="0">
                <a:solidFill>
                  <a:srgbClr val="00B0F0"/>
                </a:solidFill>
                <a:latin typeface="Alexandria" charset="0"/>
                <a:cs typeface="Alexandria" charset="0"/>
              </a:rPr>
              <a:t>استراتيجيات تصميم </a:t>
            </a:r>
            <a:r>
              <a:rPr lang="ar-EG" sz="2800" b="1" dirty="0" smtClean="0">
                <a:solidFill>
                  <a:srgbClr val="00B0F0"/>
                </a:solidFill>
                <a:latin typeface="Alexandria" charset="0"/>
                <a:cs typeface="Alexandria" charset="0"/>
              </a:rPr>
              <a:t>الوظائف</a:t>
            </a:r>
            <a:endParaRPr lang="ar-EG" sz="2800" b="1" dirty="0">
              <a:solidFill>
                <a:srgbClr val="00B0F0"/>
              </a:solidFill>
              <a:latin typeface="Alexandria" charset="0"/>
              <a:cs typeface="Alexandria" charset="0"/>
            </a:endParaRPr>
          </a:p>
        </p:txBody>
      </p:sp>
      <p:sp>
        <p:nvSpPr>
          <p:cNvPr id="16" name="Rectangle 15"/>
          <p:cNvSpPr/>
          <p:nvPr/>
        </p:nvSpPr>
        <p:spPr>
          <a:xfrm>
            <a:off x="56939" y="108083"/>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0" name="TextBox 19"/>
          <p:cNvSpPr txBox="1"/>
          <p:nvPr/>
        </p:nvSpPr>
        <p:spPr>
          <a:xfrm>
            <a:off x="226215" y="148661"/>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21" name="TextBox 20"/>
          <p:cNvSpPr txBox="1"/>
          <p:nvPr/>
        </p:nvSpPr>
        <p:spPr>
          <a:xfrm>
            <a:off x="328810" y="404476"/>
            <a:ext cx="966228" cy="768350"/>
          </a:xfrm>
          <a:prstGeom prst="rect">
            <a:avLst/>
          </a:prstGeom>
          <a:noFill/>
        </p:spPr>
        <p:txBody>
          <a:bodyPr wrap="square" rtlCol="0">
            <a:spAutoFit/>
          </a:bodyPr>
          <a:lstStyle/>
          <a:p>
            <a:pPr algn="ctr"/>
            <a:r>
              <a:rPr lang="en-US" sz="4400" b="1" dirty="0" smtClean="0">
                <a:solidFill>
                  <a:schemeClr val="bg1"/>
                </a:solidFill>
                <a:latin typeface="Alexandria" charset="0"/>
                <a:cs typeface="Alexandria" charset="0"/>
              </a:rPr>
              <a:t>09</a:t>
            </a:r>
            <a:endParaRPr lang="en-US" sz="4400" b="1" dirty="0">
              <a:solidFill>
                <a:schemeClr val="bg1"/>
              </a:solidFill>
              <a:latin typeface="Alexandria" charset="0"/>
              <a:cs typeface="Alexandria" charset="0"/>
            </a:endParaRPr>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7" name="Rectangle 3">
            <a:extLst>
              <a:ext uri="{FF2B5EF4-FFF2-40B4-BE49-F238E27FC236}">
                <a16:creationId xmlns:a16="http://schemas.microsoft.com/office/drawing/2014/main" xmlns="" id="{859773F7-759D-3792-1A5C-44A58779A2CD}"/>
              </a:ext>
            </a:extLst>
          </p:cNvPr>
          <p:cNvSpPr txBox="1">
            <a:spLocks noChangeArrowheads="1"/>
          </p:cNvSpPr>
          <p:nvPr/>
        </p:nvSpPr>
        <p:spPr>
          <a:xfrm>
            <a:off x="377679" y="1570282"/>
            <a:ext cx="5864095" cy="5036027"/>
          </a:xfrm>
          <a:prstGeom prst="rect">
            <a:avLst/>
          </a:prstGeom>
        </p:spPr>
        <p:txBody>
          <a:bodyPr vert="horz" lIns="91440" tIns="45720" rIns="91440" bIns="45720" rtlCol="0" anchor="t">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algn="just">
              <a:lnSpc>
                <a:spcPct val="110000"/>
              </a:lnSpc>
              <a:spcBef>
                <a:spcPts val="600"/>
              </a:spcBef>
            </a:pPr>
            <a:r>
              <a:rPr lang="en-US" sz="2400" b="1" dirty="0">
                <a:solidFill>
                  <a:srgbClr val="8E3593"/>
                </a:solidFill>
                <a:latin typeface="+mn-lt"/>
              </a:rPr>
              <a:t>Flextime: </a:t>
            </a:r>
            <a:r>
              <a:rPr lang="en-US" sz="2000" dirty="0">
                <a:latin typeface="+mn-lt"/>
              </a:rPr>
              <a:t>an arrangement under which employees work a normal number of hours but have flexibility about when they start and stop work.</a:t>
            </a:r>
          </a:p>
          <a:p>
            <a:pPr algn="just">
              <a:lnSpc>
                <a:spcPct val="110000"/>
              </a:lnSpc>
              <a:spcBef>
                <a:spcPts val="600"/>
              </a:spcBef>
            </a:pPr>
            <a:r>
              <a:rPr lang="en-US" sz="2400" b="1" dirty="0">
                <a:solidFill>
                  <a:srgbClr val="8E3593"/>
                </a:solidFill>
                <a:latin typeface="+mn-lt"/>
              </a:rPr>
              <a:t>Job sharing</a:t>
            </a:r>
            <a:r>
              <a:rPr lang="en-US" sz="1800" b="1" dirty="0">
                <a:solidFill>
                  <a:srgbClr val="8E3593"/>
                </a:solidFill>
                <a:latin typeface="+mn-lt"/>
              </a:rPr>
              <a:t>: </a:t>
            </a:r>
            <a:r>
              <a:rPr lang="en-US" sz="2000" dirty="0">
                <a:latin typeface="+mn-lt"/>
              </a:rPr>
              <a:t>a work arrangement in which two or more people share a single full-time job. </a:t>
            </a:r>
          </a:p>
          <a:p>
            <a:pPr algn="just">
              <a:lnSpc>
                <a:spcPct val="110000"/>
              </a:lnSpc>
              <a:spcBef>
                <a:spcPts val="600"/>
              </a:spcBef>
            </a:pPr>
            <a:r>
              <a:rPr lang="en-US" sz="2400" b="1" dirty="0" smtClean="0">
                <a:solidFill>
                  <a:srgbClr val="8E3593"/>
                </a:solidFill>
                <a:latin typeface="+mn-lt"/>
              </a:rPr>
              <a:t>Flex place: </a:t>
            </a:r>
            <a:r>
              <a:rPr lang="en-US" sz="2000" dirty="0">
                <a:latin typeface="+mn-lt"/>
              </a:rPr>
              <a:t>a work arrangement in which employees work at a place other than the traditional office, such as a satellite branch closer to their homes or at home. </a:t>
            </a:r>
          </a:p>
          <a:p>
            <a:pPr algn="just">
              <a:lnSpc>
                <a:spcPct val="110000"/>
              </a:lnSpc>
              <a:spcBef>
                <a:spcPts val="600"/>
              </a:spcBef>
            </a:pPr>
            <a:r>
              <a:rPr lang="en-US" sz="2400" b="1" dirty="0">
                <a:solidFill>
                  <a:srgbClr val="8E3593"/>
                </a:solidFill>
                <a:latin typeface="+mn-lt"/>
              </a:rPr>
              <a:t>Telecommuting :</a:t>
            </a:r>
            <a:r>
              <a:rPr lang="en-US" dirty="0">
                <a:latin typeface="+mn-lt"/>
              </a:rPr>
              <a:t> </a:t>
            </a:r>
            <a:r>
              <a:rPr lang="en-US" sz="2000" dirty="0">
                <a:latin typeface="+mn-lt"/>
              </a:rPr>
              <a:t>an arrangement in which employees working remotely use modern communications equipment to connect electronically to their workplaces</a:t>
            </a:r>
            <a:r>
              <a:rPr lang="en-US" sz="2000" dirty="0" smtClean="0">
                <a:latin typeface="+mn-lt"/>
              </a:rPr>
              <a:t>.</a:t>
            </a:r>
            <a:endParaRPr lang="en-US" sz="2000" dirty="0">
              <a:latin typeface="+mn-lt"/>
            </a:endParaRPr>
          </a:p>
        </p:txBody>
      </p:sp>
      <p:sp>
        <p:nvSpPr>
          <p:cNvPr id="11" name="Rectangle 10"/>
          <p:cNvSpPr/>
          <p:nvPr/>
        </p:nvSpPr>
        <p:spPr>
          <a:xfrm>
            <a:off x="6467062" y="1616564"/>
            <a:ext cx="5387926" cy="4985980"/>
          </a:xfrm>
          <a:prstGeom prst="rect">
            <a:avLst/>
          </a:prstGeom>
        </p:spPr>
        <p:txBody>
          <a:bodyPr wrap="square">
            <a:spAutoFit/>
          </a:bodyPr>
          <a:lstStyle/>
          <a:p>
            <a:pPr marL="342900" indent="-342900" algn="justLow" rtl="1">
              <a:spcBef>
                <a:spcPts val="1200"/>
              </a:spcBef>
              <a:buFont typeface="Arial" pitchFamily="34" charset="0"/>
              <a:buChar char="•"/>
            </a:pPr>
            <a:r>
              <a:rPr lang="ar-EG" sz="2400" b="1" dirty="0">
                <a:solidFill>
                  <a:srgbClr val="7030A0"/>
                </a:solidFill>
              </a:rPr>
              <a:t>ساعات العمل المرنة: </a:t>
            </a:r>
            <a:r>
              <a:rPr lang="ar-EG" sz="2400" dirty="0"/>
              <a:t>ترتيب يعمل بموجبه الموظفون عددًا طبيعيًا من الساعات ولكنهم يتمتعون بالمرونة فيما يتعلق بموعد بدء العمل وإنهائه</a:t>
            </a:r>
            <a:r>
              <a:rPr lang="ar-EG" sz="2400" dirty="0" smtClean="0"/>
              <a:t>.</a:t>
            </a:r>
          </a:p>
          <a:p>
            <a:pPr marL="342900" indent="-342900" algn="justLow" rtl="1">
              <a:spcBef>
                <a:spcPts val="1200"/>
              </a:spcBef>
              <a:buFont typeface="Arial" pitchFamily="34" charset="0"/>
              <a:buChar char="•"/>
            </a:pPr>
            <a:r>
              <a:rPr lang="ar-EG" sz="2400" b="1" dirty="0">
                <a:solidFill>
                  <a:srgbClr val="7030A0"/>
                </a:solidFill>
              </a:rPr>
              <a:t>تقاسم الوظيفة: </a:t>
            </a:r>
            <a:r>
              <a:rPr lang="ar-EG" sz="2400" dirty="0"/>
              <a:t>ترتيب عمل يتقاسم فيه شخصان أو أكثر وظيفة واحدة بدوام كامل</a:t>
            </a:r>
            <a:r>
              <a:rPr lang="ar-EG" sz="2400" dirty="0" smtClean="0"/>
              <a:t>.</a:t>
            </a:r>
            <a:endParaRPr lang="en-US" sz="2400" dirty="0" smtClean="0"/>
          </a:p>
          <a:p>
            <a:pPr marL="342900" indent="-342900" algn="justLow" rtl="1">
              <a:spcBef>
                <a:spcPts val="1200"/>
              </a:spcBef>
              <a:buFont typeface="Arial" pitchFamily="34" charset="0"/>
              <a:buChar char="•"/>
            </a:pPr>
            <a:r>
              <a:rPr lang="ar-EG" sz="2400" b="1" dirty="0">
                <a:solidFill>
                  <a:srgbClr val="7030A0"/>
                </a:solidFill>
              </a:rPr>
              <a:t>مكان العمل المرن: </a:t>
            </a:r>
            <a:r>
              <a:rPr lang="ar-EG" sz="2400" dirty="0"/>
              <a:t>ترتيب عمل يتيح للموظفين العمل في مكان آخر غير المكتب التقليدي، مثل فرع تابع للشركة أقرب إلى منازلهم أو في المنزل</a:t>
            </a:r>
            <a:r>
              <a:rPr lang="ar-EG" sz="2400" dirty="0" smtClean="0"/>
              <a:t>.</a:t>
            </a:r>
            <a:endParaRPr lang="en-US" sz="2400" dirty="0" smtClean="0"/>
          </a:p>
          <a:p>
            <a:pPr marL="342900" indent="-342900" algn="justLow" rtl="1">
              <a:spcBef>
                <a:spcPts val="1200"/>
              </a:spcBef>
              <a:buFont typeface="Arial" pitchFamily="34" charset="0"/>
              <a:buChar char="•"/>
            </a:pPr>
            <a:r>
              <a:rPr lang="ar-EG" sz="2400" b="1" dirty="0">
                <a:solidFill>
                  <a:srgbClr val="7030A0"/>
                </a:solidFill>
              </a:rPr>
              <a:t>العمل عن بعد: </a:t>
            </a:r>
            <a:r>
              <a:rPr lang="ar-EG" sz="2400" dirty="0"/>
              <a:t>ترتيب يستخدم فيه الموظفون الذين يعملون عن بعد معدات الاتصالات الحديثة للاتصال إلكترونيًا بأماكن عملهم.</a:t>
            </a:r>
          </a:p>
        </p:txBody>
      </p:sp>
    </p:spTree>
    <p:extLst>
      <p:ext uri="{BB962C8B-B14F-4D97-AF65-F5344CB8AC3E}">
        <p14:creationId xmlns:p14="http://schemas.microsoft.com/office/powerpoint/2010/main" val="3883299195"/>
      </p:ext>
    </p:extLst>
  </p:cSld>
  <p:clrMapOvr>
    <a:masterClrMapping/>
  </p:clrMapOvr>
  <p:transition spd="slow">
    <p:comb/>
  </p:transition>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Rectangle: Rounded Corners 24"/>
          <p:cNvSpPr/>
          <p:nvPr/>
        </p:nvSpPr>
        <p:spPr>
          <a:xfrm>
            <a:off x="219926" y="1430182"/>
            <a:ext cx="11805009" cy="528669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TextBox 14"/>
          <p:cNvSpPr txBox="1"/>
          <p:nvPr/>
        </p:nvSpPr>
        <p:spPr>
          <a:xfrm>
            <a:off x="1522426" y="238010"/>
            <a:ext cx="7793852" cy="1015663"/>
          </a:xfrm>
          <a:prstGeom prst="rect">
            <a:avLst/>
          </a:prstGeom>
          <a:noFill/>
        </p:spPr>
        <p:txBody>
          <a:bodyPr wrap="square" rtlCol="0">
            <a:spAutoFit/>
          </a:bodyPr>
          <a:lstStyle/>
          <a:p>
            <a:r>
              <a:rPr lang="en-US" sz="2000" b="1" dirty="0">
                <a:solidFill>
                  <a:srgbClr val="00B0F0"/>
                </a:solidFill>
                <a:latin typeface="Alexandria" charset="0"/>
                <a:cs typeface="Alexandria" charset="0"/>
              </a:rPr>
              <a:t>Motivating Employees to Higher </a:t>
            </a:r>
            <a:r>
              <a:rPr lang="en-US" sz="2000" b="1" dirty="0" smtClean="0">
                <a:solidFill>
                  <a:srgbClr val="00B0F0"/>
                </a:solidFill>
                <a:latin typeface="Alexandria" charset="0"/>
                <a:cs typeface="Alexandria" charset="0"/>
              </a:rPr>
              <a:t>Levels of </a:t>
            </a:r>
            <a:r>
              <a:rPr lang="en-US" sz="2000" b="1" dirty="0">
                <a:solidFill>
                  <a:srgbClr val="00B0F0"/>
                </a:solidFill>
                <a:latin typeface="Alexandria" charset="0"/>
                <a:cs typeface="Alexandria" charset="0"/>
              </a:rPr>
              <a:t>Performance: Rewards and </a:t>
            </a:r>
            <a:r>
              <a:rPr lang="en-US" sz="2000" b="1" dirty="0" smtClean="0">
                <a:solidFill>
                  <a:srgbClr val="00B0F0"/>
                </a:solidFill>
                <a:latin typeface="Alexandria" charset="0"/>
                <a:cs typeface="Alexandria" charset="0"/>
              </a:rPr>
              <a:t>Compensation</a:t>
            </a:r>
          </a:p>
          <a:p>
            <a:r>
              <a:rPr lang="ar-EG" sz="2000" b="1" dirty="0">
                <a:solidFill>
                  <a:srgbClr val="00B0F0"/>
                </a:solidFill>
                <a:latin typeface="Alexandria" charset="0"/>
                <a:cs typeface="Alexandria" charset="0"/>
              </a:rPr>
              <a:t>تحفيز الموظفين لتحقيق مستويات أعلى من الأداء: المكافآت والتعويضات</a:t>
            </a:r>
          </a:p>
        </p:txBody>
      </p:sp>
      <p:sp>
        <p:nvSpPr>
          <p:cNvPr id="16" name="Rectangle 15"/>
          <p:cNvSpPr/>
          <p:nvPr/>
        </p:nvSpPr>
        <p:spPr>
          <a:xfrm>
            <a:off x="56939" y="108083"/>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0" name="TextBox 19"/>
          <p:cNvSpPr txBox="1"/>
          <p:nvPr/>
        </p:nvSpPr>
        <p:spPr>
          <a:xfrm>
            <a:off x="226215" y="148661"/>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21" name="TextBox 20"/>
          <p:cNvSpPr txBox="1"/>
          <p:nvPr/>
        </p:nvSpPr>
        <p:spPr>
          <a:xfrm>
            <a:off x="328810" y="404476"/>
            <a:ext cx="966228" cy="768350"/>
          </a:xfrm>
          <a:prstGeom prst="rect">
            <a:avLst/>
          </a:prstGeom>
          <a:noFill/>
        </p:spPr>
        <p:txBody>
          <a:bodyPr wrap="square" rtlCol="0">
            <a:spAutoFit/>
          </a:bodyPr>
          <a:lstStyle/>
          <a:p>
            <a:pPr algn="ctr"/>
            <a:r>
              <a:rPr lang="en-US" sz="4400" b="1" dirty="0" smtClean="0">
                <a:solidFill>
                  <a:schemeClr val="bg1"/>
                </a:solidFill>
                <a:latin typeface="Alexandria" charset="0"/>
                <a:cs typeface="Alexandria" charset="0"/>
              </a:rPr>
              <a:t>09</a:t>
            </a:r>
            <a:endParaRPr lang="en-US" sz="4400" b="1" dirty="0">
              <a:solidFill>
                <a:schemeClr val="bg1"/>
              </a:solidFill>
              <a:latin typeface="Alexandria" charset="0"/>
              <a:cs typeface="Alexandria" charset="0"/>
            </a:endParaRPr>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9" name="Content Placeholder 2">
            <a:extLst>
              <a:ext uri="{FF2B5EF4-FFF2-40B4-BE49-F238E27FC236}">
                <a16:creationId xmlns="" xmlns:a16="http://schemas.microsoft.com/office/drawing/2014/main" id="{0B1C6B21-EC21-FDB0-BDDC-76B888F78C56}"/>
              </a:ext>
            </a:extLst>
          </p:cNvPr>
          <p:cNvSpPr txBox="1">
            <a:spLocks/>
          </p:cNvSpPr>
          <p:nvPr/>
        </p:nvSpPr>
        <p:spPr>
          <a:xfrm>
            <a:off x="371062" y="1537253"/>
            <a:ext cx="6427304" cy="5086862"/>
          </a:xfrm>
          <a:prstGeom prst="rect">
            <a:avLst/>
          </a:prstGeom>
        </p:spPr>
        <p:txBody>
          <a:bodyPr>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just">
              <a:lnSpc>
                <a:spcPct val="100000"/>
              </a:lnSpc>
              <a:spcBef>
                <a:spcPts val="0"/>
              </a:spcBef>
            </a:pPr>
            <a:r>
              <a:rPr lang="en-US" sz="1800" dirty="0" smtClean="0"/>
              <a:t>The key to using rewards to motivate workers is tailoring them to the needs and characteristics of individual workers. </a:t>
            </a:r>
          </a:p>
          <a:p>
            <a:pPr algn="just">
              <a:lnSpc>
                <a:spcPct val="100000"/>
              </a:lnSpc>
              <a:spcBef>
                <a:spcPts val="0"/>
              </a:spcBef>
            </a:pPr>
            <a:r>
              <a:rPr lang="en-US" sz="1800" dirty="0" smtClean="0"/>
              <a:t>Money is an effective motivator ...up to a point. </a:t>
            </a:r>
          </a:p>
          <a:p>
            <a:pPr algn="just">
              <a:lnSpc>
                <a:spcPct val="100000"/>
              </a:lnSpc>
              <a:spcBef>
                <a:spcPts val="0"/>
              </a:spcBef>
            </a:pPr>
            <a:r>
              <a:rPr lang="en-US" sz="1800" b="1" dirty="0" smtClean="0">
                <a:solidFill>
                  <a:srgbClr val="8E3593"/>
                </a:solidFill>
              </a:rPr>
              <a:t>Pay-for-performance compensation systems: </a:t>
            </a:r>
            <a:r>
              <a:rPr lang="en-US" sz="1800" dirty="0" smtClean="0"/>
              <a:t>compensation systems in which employees’ pay depends on how well they perform their jobs. </a:t>
            </a:r>
          </a:p>
          <a:p>
            <a:pPr algn="just">
              <a:lnSpc>
                <a:spcPct val="100000"/>
              </a:lnSpc>
              <a:spcBef>
                <a:spcPts val="0"/>
              </a:spcBef>
            </a:pPr>
            <a:r>
              <a:rPr lang="en-US" sz="1800" b="1" dirty="0" smtClean="0">
                <a:solidFill>
                  <a:srgbClr val="8E3593"/>
                </a:solidFill>
              </a:rPr>
              <a:t>Profit-sharing plan: </a:t>
            </a:r>
            <a:r>
              <a:rPr lang="en-US" sz="1800" dirty="0" smtClean="0"/>
              <a:t>a reward system in which employees receive a portion of the company’s profits. </a:t>
            </a:r>
          </a:p>
          <a:p>
            <a:pPr algn="just">
              <a:lnSpc>
                <a:spcPct val="100000"/>
              </a:lnSpc>
              <a:spcBef>
                <a:spcPts val="0"/>
              </a:spcBef>
            </a:pPr>
            <a:r>
              <a:rPr lang="en-US" sz="1800" b="1" dirty="0" smtClean="0">
                <a:solidFill>
                  <a:srgbClr val="8E3593"/>
                </a:solidFill>
              </a:rPr>
              <a:t>Open-book management: </a:t>
            </a:r>
            <a:r>
              <a:rPr lang="en-US" sz="1800" dirty="0" smtClean="0"/>
              <a:t>a system in which entrepreneurs share openly their companies’ financial results with employees. The goal is to teach employees how their job performances have a direct impact on profits and to give them an incentive for improving the company’s bottom line </a:t>
            </a:r>
          </a:p>
          <a:p>
            <a:pPr algn="just">
              <a:lnSpc>
                <a:spcPct val="100000"/>
              </a:lnSpc>
              <a:spcBef>
                <a:spcPts val="0"/>
              </a:spcBef>
            </a:pPr>
            <a:r>
              <a:rPr lang="en-US" sz="1800" b="1" dirty="0" smtClean="0">
                <a:solidFill>
                  <a:srgbClr val="8E3593"/>
                </a:solidFill>
              </a:rPr>
              <a:t>Stock options: </a:t>
            </a:r>
            <a:r>
              <a:rPr lang="en-US" sz="1800" dirty="0" smtClean="0"/>
              <a:t>a plan under which employees can purchase shares of a company’s stock at a fixed price. </a:t>
            </a:r>
          </a:p>
          <a:p>
            <a:pPr algn="just">
              <a:lnSpc>
                <a:spcPct val="100000"/>
              </a:lnSpc>
              <a:spcBef>
                <a:spcPts val="0"/>
              </a:spcBef>
            </a:pPr>
            <a:r>
              <a:rPr lang="en-US" sz="1800" b="1" dirty="0" smtClean="0">
                <a:solidFill>
                  <a:srgbClr val="8E3593"/>
                </a:solidFill>
              </a:rPr>
              <a:t>Cafeteria benefit plan: </a:t>
            </a:r>
            <a:r>
              <a:rPr lang="en-US" sz="1800" dirty="0" smtClean="0"/>
              <a:t>a plan under which employers provide certain basic benefits and then allocate a specific dollar amount for employees to select the benefits that best suit their needs. </a:t>
            </a:r>
          </a:p>
        </p:txBody>
      </p:sp>
      <p:sp>
        <p:nvSpPr>
          <p:cNvPr id="11" name="Rectangle 10"/>
          <p:cNvSpPr/>
          <p:nvPr/>
        </p:nvSpPr>
        <p:spPr>
          <a:xfrm>
            <a:off x="7010400" y="1616564"/>
            <a:ext cx="4844588" cy="5078313"/>
          </a:xfrm>
          <a:prstGeom prst="rect">
            <a:avLst/>
          </a:prstGeom>
        </p:spPr>
        <p:txBody>
          <a:bodyPr wrap="square">
            <a:spAutoFit/>
          </a:bodyPr>
          <a:lstStyle/>
          <a:p>
            <a:pPr marL="342900" indent="-342900" algn="justLow" rtl="1">
              <a:buFont typeface="Arial" pitchFamily="34" charset="0"/>
              <a:buChar char="•"/>
            </a:pPr>
            <a:r>
              <a:rPr lang="ar-EG" dirty="0"/>
              <a:t>إن مفتاح استخدام المكافآت لتحفيز العمال هو تصميمها بما يتناسب مع احتياجات وخصائص العمال </a:t>
            </a:r>
            <a:r>
              <a:rPr lang="ar-EG" dirty="0" smtClean="0"/>
              <a:t>الأفراد.</a:t>
            </a:r>
          </a:p>
          <a:p>
            <a:pPr marL="342900" indent="-342900" algn="justLow" rtl="1">
              <a:buFont typeface="Arial" pitchFamily="34" charset="0"/>
              <a:buChar char="•"/>
            </a:pPr>
            <a:r>
              <a:rPr lang="ar-EG" dirty="0"/>
              <a:t>يعتبر المال محفزًا فعالًا... إلى حد ما</a:t>
            </a:r>
            <a:r>
              <a:rPr lang="ar-EG" dirty="0" smtClean="0"/>
              <a:t>.</a:t>
            </a:r>
            <a:endParaRPr lang="en-US" dirty="0" smtClean="0"/>
          </a:p>
          <a:p>
            <a:pPr marL="342900" indent="-342900" algn="justLow" rtl="1">
              <a:buFont typeface="Arial" pitchFamily="34" charset="0"/>
              <a:buChar char="•"/>
            </a:pPr>
            <a:r>
              <a:rPr lang="ar-EG" b="1" dirty="0">
                <a:solidFill>
                  <a:srgbClr val="7030A0"/>
                </a:solidFill>
              </a:rPr>
              <a:t>أنظمة التعويض القائمة على الدفع مقابل الأداء</a:t>
            </a:r>
            <a:r>
              <a:rPr lang="ar-EG" dirty="0"/>
              <a:t>: أنظمة التعويض التي يعتمد فيها أجر الموظفين على مدى أدائهم الجيد لوظائفهم</a:t>
            </a:r>
            <a:r>
              <a:rPr lang="ar-EG" dirty="0" smtClean="0"/>
              <a:t>.</a:t>
            </a:r>
          </a:p>
          <a:p>
            <a:pPr marL="342900" indent="-342900" algn="justLow" rtl="1">
              <a:buFont typeface="Arial" pitchFamily="34" charset="0"/>
              <a:buChar char="•"/>
            </a:pPr>
            <a:r>
              <a:rPr lang="ar-EG" b="1" dirty="0">
                <a:solidFill>
                  <a:srgbClr val="7030A0"/>
                </a:solidFill>
              </a:rPr>
              <a:t>خطة تقاسم الأرباح: </a:t>
            </a:r>
            <a:r>
              <a:rPr lang="ar-EG" dirty="0"/>
              <a:t>نظام مكافآت يحصل فيه الموظفون على جزء من أرباح الشركة</a:t>
            </a:r>
            <a:r>
              <a:rPr lang="ar-EG" dirty="0" smtClean="0"/>
              <a:t>.</a:t>
            </a:r>
          </a:p>
          <a:p>
            <a:pPr marL="342900" indent="-342900" algn="justLow" rtl="1">
              <a:buFont typeface="Arial" pitchFamily="34" charset="0"/>
              <a:buChar char="•"/>
            </a:pPr>
            <a:r>
              <a:rPr lang="ar-EG" b="1" dirty="0">
                <a:solidFill>
                  <a:srgbClr val="7030A0"/>
                </a:solidFill>
              </a:rPr>
              <a:t>الإدارة المفتوحة: </a:t>
            </a:r>
            <a:r>
              <a:rPr lang="ar-EG" dirty="0"/>
              <a:t>نظام يتقاسم فيه رواد الأعمال النتائج المالية لشركاتهم مع الموظفين بشكل مفتوح. والهدف هو تعليم الموظفين كيف يؤثر أداءهم الوظيفي بشكل مباشر على الأرباح ومنحهم حافزًا لتحسين صافي أرباح الشركة</a:t>
            </a:r>
            <a:r>
              <a:rPr lang="ar-EG" dirty="0" smtClean="0"/>
              <a:t>.</a:t>
            </a:r>
          </a:p>
          <a:p>
            <a:pPr marL="342900" indent="-342900" algn="justLow" rtl="1">
              <a:buFont typeface="Arial" pitchFamily="34" charset="0"/>
              <a:buChar char="•"/>
            </a:pPr>
            <a:r>
              <a:rPr lang="ar-EG" b="1" dirty="0">
                <a:solidFill>
                  <a:srgbClr val="7030A0"/>
                </a:solidFill>
              </a:rPr>
              <a:t>خيارات الأسهم: </a:t>
            </a:r>
            <a:r>
              <a:rPr lang="ar-EG" dirty="0"/>
              <a:t>خطة يمكن للموظفين بموجبها شراء أسهم الشركة بسعر ثابت</a:t>
            </a:r>
            <a:r>
              <a:rPr lang="ar-EG" dirty="0" smtClean="0"/>
              <a:t>.</a:t>
            </a:r>
          </a:p>
          <a:p>
            <a:pPr marL="342900" indent="-342900" algn="justLow" rtl="1">
              <a:buFont typeface="Arial" pitchFamily="34" charset="0"/>
              <a:buChar char="•"/>
            </a:pPr>
            <a:r>
              <a:rPr lang="ar-EG" b="1" dirty="0">
                <a:solidFill>
                  <a:srgbClr val="7030A0"/>
                </a:solidFill>
              </a:rPr>
              <a:t>خطة مزايا الكافتيريا: </a:t>
            </a:r>
            <a:r>
              <a:rPr lang="ar-EG" dirty="0"/>
              <a:t>خطة يقدم بموجبها أصحاب العمل مزايا أساسية معينة ثم يخصصون مبلغًا محددًا بالدولار للموظفين لاختيار المزايا التي تناسب احتياجاتهم بشكل أفضل.</a:t>
            </a:r>
          </a:p>
        </p:txBody>
      </p:sp>
    </p:spTree>
    <p:extLst>
      <p:ext uri="{BB962C8B-B14F-4D97-AF65-F5344CB8AC3E}">
        <p14:creationId xmlns:p14="http://schemas.microsoft.com/office/powerpoint/2010/main" val="3727355712"/>
      </p:ext>
    </p:extLst>
  </p:cSld>
  <p:clrMapOvr>
    <a:masterClrMapping/>
  </p:clrMapOvr>
  <p:transition spd="slow">
    <p:comb/>
  </p:transition>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Rectangle: Rounded Corners 24"/>
          <p:cNvSpPr/>
          <p:nvPr/>
        </p:nvSpPr>
        <p:spPr>
          <a:xfrm>
            <a:off x="219926" y="1430182"/>
            <a:ext cx="11805009" cy="528669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TextBox 14"/>
          <p:cNvSpPr txBox="1"/>
          <p:nvPr/>
        </p:nvSpPr>
        <p:spPr>
          <a:xfrm>
            <a:off x="1522426" y="238010"/>
            <a:ext cx="7449296" cy="954107"/>
          </a:xfrm>
          <a:prstGeom prst="rect">
            <a:avLst/>
          </a:prstGeom>
          <a:noFill/>
        </p:spPr>
        <p:txBody>
          <a:bodyPr wrap="square" rtlCol="0">
            <a:spAutoFit/>
          </a:bodyPr>
          <a:lstStyle/>
          <a:p>
            <a:r>
              <a:rPr lang="en-US" sz="2800" b="1" dirty="0">
                <a:solidFill>
                  <a:srgbClr val="00B0F0"/>
                </a:solidFill>
                <a:latin typeface="Alexandria" charset="0"/>
                <a:cs typeface="Alexandria" charset="0"/>
              </a:rPr>
              <a:t>Intangible </a:t>
            </a:r>
            <a:r>
              <a:rPr lang="en-US" sz="2800" b="1" dirty="0" smtClean="0">
                <a:solidFill>
                  <a:srgbClr val="00B0F0"/>
                </a:solidFill>
                <a:latin typeface="Alexandria" charset="0"/>
                <a:cs typeface="Alexandria" charset="0"/>
              </a:rPr>
              <a:t>rewards</a:t>
            </a:r>
          </a:p>
          <a:p>
            <a:r>
              <a:rPr lang="ar-EG" sz="2800" b="1" dirty="0">
                <a:solidFill>
                  <a:srgbClr val="00B0F0"/>
                </a:solidFill>
                <a:latin typeface="Alexandria" charset="0"/>
                <a:cs typeface="Alexandria" charset="0"/>
              </a:rPr>
              <a:t>المكافآت غير الملموسة</a:t>
            </a:r>
          </a:p>
        </p:txBody>
      </p:sp>
      <p:sp>
        <p:nvSpPr>
          <p:cNvPr id="16" name="Rectangle 15"/>
          <p:cNvSpPr/>
          <p:nvPr/>
        </p:nvSpPr>
        <p:spPr>
          <a:xfrm>
            <a:off x="56939" y="108083"/>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0" name="TextBox 19"/>
          <p:cNvSpPr txBox="1"/>
          <p:nvPr/>
        </p:nvSpPr>
        <p:spPr>
          <a:xfrm>
            <a:off x="226215" y="148661"/>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21" name="TextBox 20"/>
          <p:cNvSpPr txBox="1"/>
          <p:nvPr/>
        </p:nvSpPr>
        <p:spPr>
          <a:xfrm>
            <a:off x="328810" y="404476"/>
            <a:ext cx="966228" cy="768350"/>
          </a:xfrm>
          <a:prstGeom prst="rect">
            <a:avLst/>
          </a:prstGeom>
          <a:noFill/>
        </p:spPr>
        <p:txBody>
          <a:bodyPr wrap="square" rtlCol="0">
            <a:spAutoFit/>
          </a:bodyPr>
          <a:lstStyle/>
          <a:p>
            <a:pPr algn="ctr"/>
            <a:r>
              <a:rPr lang="en-US" sz="4400" b="1" dirty="0" smtClean="0">
                <a:solidFill>
                  <a:schemeClr val="bg1"/>
                </a:solidFill>
                <a:latin typeface="Alexandria" charset="0"/>
                <a:cs typeface="Alexandria" charset="0"/>
              </a:rPr>
              <a:t>09</a:t>
            </a:r>
            <a:endParaRPr lang="en-US" sz="4400" b="1" dirty="0">
              <a:solidFill>
                <a:schemeClr val="bg1"/>
              </a:solidFill>
              <a:latin typeface="Alexandria" charset="0"/>
              <a:cs typeface="Alexandria" charset="0"/>
            </a:endParaRPr>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7" name="Rectangle 3">
            <a:extLst>
              <a:ext uri="{FF2B5EF4-FFF2-40B4-BE49-F238E27FC236}">
                <a16:creationId xmlns:a16="http://schemas.microsoft.com/office/drawing/2014/main" xmlns="" id="{859773F7-759D-3792-1A5C-44A58779A2CD}"/>
              </a:ext>
            </a:extLst>
          </p:cNvPr>
          <p:cNvSpPr txBox="1">
            <a:spLocks noChangeArrowheads="1"/>
          </p:cNvSpPr>
          <p:nvPr/>
        </p:nvSpPr>
        <p:spPr>
          <a:xfrm>
            <a:off x="377679" y="1570282"/>
            <a:ext cx="6354425" cy="5036027"/>
          </a:xfrm>
          <a:prstGeom prst="rect">
            <a:avLst/>
          </a:prstGeom>
        </p:spPr>
        <p:txBody>
          <a:bodyPr vert="horz" lIns="91440" tIns="45720" rIns="91440" bIns="45720" rtlCol="0" anchor="t">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marL="342900" indent="-342900" algn="just">
              <a:buFont typeface="Arial" pitchFamily="34" charset="0"/>
              <a:buChar char="•"/>
            </a:pPr>
            <a:r>
              <a:rPr lang="en-US" sz="2400" dirty="0">
                <a:latin typeface="+mn-lt"/>
              </a:rPr>
              <a:t>Intangible rewards can be powerful, yet inexpensive, motivators. </a:t>
            </a:r>
          </a:p>
          <a:p>
            <a:pPr marL="800100" lvl="1" indent="-342900">
              <a:buFont typeface="Arial" pitchFamily="34" charset="0"/>
              <a:buChar char="•"/>
            </a:pPr>
            <a:r>
              <a:rPr lang="en-US" sz="2400" dirty="0">
                <a:latin typeface="+mn-lt"/>
              </a:rPr>
              <a:t>Praise</a:t>
            </a:r>
          </a:p>
          <a:p>
            <a:pPr marL="800100" lvl="1" indent="-342900">
              <a:buFont typeface="Arial" pitchFamily="34" charset="0"/>
              <a:buChar char="•"/>
            </a:pPr>
            <a:r>
              <a:rPr lang="en-US" sz="2400" dirty="0">
                <a:latin typeface="+mn-lt"/>
              </a:rPr>
              <a:t>Recognition</a:t>
            </a:r>
          </a:p>
          <a:p>
            <a:pPr marL="800100" lvl="1" indent="-342900">
              <a:buFont typeface="Arial" pitchFamily="34" charset="0"/>
              <a:buChar char="•"/>
            </a:pPr>
            <a:r>
              <a:rPr lang="en-US" sz="2400" dirty="0">
                <a:latin typeface="+mn-lt"/>
              </a:rPr>
              <a:t>Celebrations </a:t>
            </a:r>
          </a:p>
          <a:p>
            <a:pPr marL="342900" indent="-342900" algn="just">
              <a:buFont typeface="Arial" pitchFamily="34" charset="0"/>
              <a:buChar char="•"/>
            </a:pPr>
            <a:r>
              <a:rPr lang="en-US" sz="2400" dirty="0">
                <a:latin typeface="+mn-lt"/>
              </a:rPr>
              <a:t>Entrepreneurs tend to rely on non- monetary rewards. </a:t>
            </a:r>
          </a:p>
          <a:p>
            <a:pPr marL="342900" indent="-342900">
              <a:buFont typeface="Arial" pitchFamily="34" charset="0"/>
              <a:buChar char="•"/>
            </a:pPr>
            <a:endParaRPr lang="en-US" sz="1100" dirty="0" smtClean="0">
              <a:latin typeface="+mn-lt"/>
            </a:endParaRPr>
          </a:p>
          <a:p>
            <a:pPr marL="342900" indent="-342900" algn="r" rtl="1">
              <a:buFont typeface="Arial" pitchFamily="34" charset="0"/>
              <a:buChar char="•"/>
            </a:pPr>
            <a:r>
              <a:rPr lang="ar-EG" sz="2400" dirty="0">
                <a:latin typeface="+mn-lt"/>
              </a:rPr>
              <a:t>يمكن أن تكون المكافآت غير الملموسة بمثابة حوافز قوية، ولكنها غير مكلفة</a:t>
            </a:r>
            <a:r>
              <a:rPr lang="ar-EG" sz="2400" dirty="0" smtClean="0">
                <a:latin typeface="+mn-lt"/>
              </a:rPr>
              <a:t>.</a:t>
            </a:r>
          </a:p>
          <a:p>
            <a:pPr marL="800100" lvl="1" indent="-342900" algn="r" rtl="1">
              <a:buFont typeface="Arial" pitchFamily="34" charset="0"/>
              <a:buChar char="•"/>
            </a:pPr>
            <a:r>
              <a:rPr lang="ar-EG" sz="2400" dirty="0" smtClean="0">
                <a:latin typeface="+mn-lt"/>
              </a:rPr>
              <a:t>المدح.</a:t>
            </a:r>
          </a:p>
          <a:p>
            <a:pPr marL="800100" lvl="1" indent="-342900" algn="r" rtl="1">
              <a:buFont typeface="Arial" pitchFamily="34" charset="0"/>
              <a:buChar char="•"/>
            </a:pPr>
            <a:r>
              <a:rPr lang="ar-EG" sz="2400" dirty="0" smtClean="0">
                <a:latin typeface="+mn-lt"/>
              </a:rPr>
              <a:t>التعرُّف.</a:t>
            </a:r>
          </a:p>
          <a:p>
            <a:pPr marL="800100" lvl="1" indent="-342900" algn="r" rtl="1">
              <a:buFont typeface="Arial" pitchFamily="34" charset="0"/>
              <a:buChar char="•"/>
            </a:pPr>
            <a:r>
              <a:rPr lang="ar-EG" sz="2400" dirty="0" smtClean="0">
                <a:latin typeface="+mn-lt"/>
              </a:rPr>
              <a:t>احتفالات</a:t>
            </a:r>
            <a:r>
              <a:rPr lang="ar-EG" sz="2400" dirty="0">
                <a:latin typeface="+mn-lt"/>
              </a:rPr>
              <a:t>.</a:t>
            </a:r>
            <a:endParaRPr lang="en-US" sz="2400" dirty="0" smtClean="0">
              <a:latin typeface="+mn-lt"/>
            </a:endParaRPr>
          </a:p>
          <a:p>
            <a:pPr marL="342900" indent="-342900" algn="r" rtl="1">
              <a:buFont typeface="Arial" pitchFamily="34" charset="0"/>
              <a:buChar char="•"/>
            </a:pPr>
            <a:r>
              <a:rPr lang="ar-EG" sz="2400" dirty="0">
                <a:latin typeface="+mn-lt"/>
              </a:rPr>
              <a:t>يميل رواد الأعمال إلى الاعتماد على المكافآت غير النقدية.</a:t>
            </a:r>
            <a:endParaRPr lang="x-none" sz="2400" dirty="0">
              <a:latin typeface="+mn-lt"/>
            </a:endParaRPr>
          </a:p>
        </p:txBody>
      </p:sp>
      <p:pic>
        <p:nvPicPr>
          <p:cNvPr id="10" name="Picture 2" descr="Intangible Rewards - Keep Good ...">
            <a:extLst>
              <a:ext uri="{FF2B5EF4-FFF2-40B4-BE49-F238E27FC236}">
                <a16:creationId xmlns="" xmlns:a16="http://schemas.microsoft.com/office/drawing/2014/main" id="{E927DC71-8778-5E7D-F9B5-8C940A4693DE}"/>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434470" y="2154580"/>
            <a:ext cx="4203997" cy="3460263"/>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683314300"/>
      </p:ext>
    </p:extLst>
  </p:cSld>
  <p:clrMapOvr>
    <a:masterClrMapping/>
  </p:clrMapOvr>
  <p:transition spd="slow">
    <p:comb/>
  </p:transition>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Rectangle: Rounded Corners 24"/>
          <p:cNvSpPr/>
          <p:nvPr/>
        </p:nvSpPr>
        <p:spPr>
          <a:xfrm>
            <a:off x="219926" y="1430182"/>
            <a:ext cx="11805009" cy="528669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TextBox 14"/>
          <p:cNvSpPr txBox="1"/>
          <p:nvPr/>
        </p:nvSpPr>
        <p:spPr>
          <a:xfrm>
            <a:off x="1522426" y="238010"/>
            <a:ext cx="7449296" cy="954107"/>
          </a:xfrm>
          <a:prstGeom prst="rect">
            <a:avLst/>
          </a:prstGeom>
          <a:noFill/>
        </p:spPr>
        <p:txBody>
          <a:bodyPr wrap="square" rtlCol="0">
            <a:spAutoFit/>
          </a:bodyPr>
          <a:lstStyle/>
          <a:p>
            <a:r>
              <a:rPr lang="en-US" sz="2800" b="1" dirty="0" smtClean="0">
                <a:solidFill>
                  <a:srgbClr val="00B0F0"/>
                </a:solidFill>
                <a:latin typeface="Alexandria" charset="0"/>
                <a:cs typeface="Alexandria" charset="0"/>
              </a:rPr>
              <a:t>Conclusion</a:t>
            </a:r>
          </a:p>
          <a:p>
            <a:r>
              <a:rPr lang="ar-EG" sz="2800" b="1" dirty="0">
                <a:solidFill>
                  <a:srgbClr val="00B0F0"/>
                </a:solidFill>
                <a:latin typeface="Alexandria" charset="0"/>
                <a:cs typeface="Alexandria" charset="0"/>
              </a:rPr>
              <a:t>الاستنتاج</a:t>
            </a:r>
          </a:p>
        </p:txBody>
      </p:sp>
      <p:sp>
        <p:nvSpPr>
          <p:cNvPr id="16" name="Rectangle 15"/>
          <p:cNvSpPr/>
          <p:nvPr/>
        </p:nvSpPr>
        <p:spPr>
          <a:xfrm>
            <a:off x="56939" y="108083"/>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0" name="TextBox 19"/>
          <p:cNvSpPr txBox="1"/>
          <p:nvPr/>
        </p:nvSpPr>
        <p:spPr>
          <a:xfrm>
            <a:off x="226215" y="148661"/>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21" name="TextBox 20"/>
          <p:cNvSpPr txBox="1"/>
          <p:nvPr/>
        </p:nvSpPr>
        <p:spPr>
          <a:xfrm>
            <a:off x="328810" y="404476"/>
            <a:ext cx="966228" cy="768350"/>
          </a:xfrm>
          <a:prstGeom prst="rect">
            <a:avLst/>
          </a:prstGeom>
          <a:noFill/>
        </p:spPr>
        <p:txBody>
          <a:bodyPr wrap="square" rtlCol="0">
            <a:spAutoFit/>
          </a:bodyPr>
          <a:lstStyle/>
          <a:p>
            <a:pPr algn="ctr"/>
            <a:r>
              <a:rPr lang="en-US" sz="4400" b="1" dirty="0" smtClean="0">
                <a:solidFill>
                  <a:schemeClr val="bg1"/>
                </a:solidFill>
                <a:latin typeface="Alexandria" charset="0"/>
                <a:cs typeface="Alexandria" charset="0"/>
              </a:rPr>
              <a:t>09</a:t>
            </a:r>
            <a:endParaRPr lang="en-US" sz="4400" b="1" dirty="0">
              <a:solidFill>
                <a:schemeClr val="bg1"/>
              </a:solidFill>
              <a:latin typeface="Alexandria" charset="0"/>
              <a:cs typeface="Alexandria" charset="0"/>
            </a:endParaRPr>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7" name="Rectangle 3">
            <a:extLst>
              <a:ext uri="{FF2B5EF4-FFF2-40B4-BE49-F238E27FC236}">
                <a16:creationId xmlns:a16="http://schemas.microsoft.com/office/drawing/2014/main" xmlns="" id="{859773F7-759D-3792-1A5C-44A58779A2CD}"/>
              </a:ext>
            </a:extLst>
          </p:cNvPr>
          <p:cNvSpPr txBox="1">
            <a:spLocks noChangeArrowheads="1"/>
          </p:cNvSpPr>
          <p:nvPr/>
        </p:nvSpPr>
        <p:spPr>
          <a:xfrm>
            <a:off x="377679" y="1570282"/>
            <a:ext cx="5864095" cy="5036027"/>
          </a:xfrm>
          <a:prstGeom prst="rect">
            <a:avLst/>
          </a:prstGeom>
        </p:spPr>
        <p:txBody>
          <a:bodyPr vert="horz" lIns="91440" tIns="45720" rIns="91440" bIns="45720" rtlCol="0" anchor="t">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marL="342900" indent="-342900" algn="just">
              <a:spcBef>
                <a:spcPts val="1200"/>
              </a:spcBef>
              <a:buFont typeface="Arial" pitchFamily="34" charset="0"/>
              <a:buChar char="•"/>
            </a:pPr>
            <a:r>
              <a:rPr lang="en-US" sz="2000" dirty="0">
                <a:latin typeface="+mn-lt"/>
              </a:rPr>
              <a:t>Leadership is the process of influencing and inspiring others. </a:t>
            </a:r>
          </a:p>
          <a:p>
            <a:pPr marL="342900" indent="-342900" algn="just">
              <a:spcBef>
                <a:spcPts val="1200"/>
              </a:spcBef>
              <a:buFont typeface="Arial" pitchFamily="34" charset="0"/>
              <a:buChar char="•"/>
            </a:pPr>
            <a:r>
              <a:rPr lang="en-US" sz="2000" dirty="0">
                <a:latin typeface="+mn-lt"/>
              </a:rPr>
              <a:t>Leadership shapes company culture. </a:t>
            </a:r>
          </a:p>
          <a:p>
            <a:pPr marL="342900" indent="-342900" algn="just">
              <a:spcBef>
                <a:spcPts val="1200"/>
              </a:spcBef>
              <a:buFont typeface="Arial" pitchFamily="34" charset="0"/>
              <a:buChar char="•"/>
            </a:pPr>
            <a:r>
              <a:rPr lang="en-US" sz="2000" dirty="0">
                <a:latin typeface="+mn-lt"/>
              </a:rPr>
              <a:t>The decision to hire a new employee is an important one for every business, but its impact is magnified many times in a small company. Every new hire a business owner makes determines the heights to which the company can climb—or the depths to which it will plunge. </a:t>
            </a:r>
          </a:p>
          <a:p>
            <a:pPr marL="342900" indent="-342900" algn="just">
              <a:spcBef>
                <a:spcPts val="1200"/>
              </a:spcBef>
              <a:buFont typeface="Arial" pitchFamily="34" charset="0"/>
              <a:buChar char="•"/>
            </a:pPr>
            <a:r>
              <a:rPr lang="en-US" sz="2000" dirty="0">
                <a:latin typeface="+mn-lt"/>
              </a:rPr>
              <a:t>To avoid making hiring mistakes, entrepreneurs should develop meaningful job descriptions and job specifications, plan and conduct an effective interview, and check references before hiring any employee</a:t>
            </a:r>
            <a:r>
              <a:rPr lang="en-US" sz="2000" dirty="0" smtClean="0">
                <a:latin typeface="+mn-lt"/>
              </a:rPr>
              <a:t>.</a:t>
            </a:r>
            <a:endParaRPr lang="en-US" sz="2000" dirty="0">
              <a:latin typeface="+mn-lt"/>
            </a:endParaRPr>
          </a:p>
        </p:txBody>
      </p:sp>
      <p:sp>
        <p:nvSpPr>
          <p:cNvPr id="11" name="Rectangle 10"/>
          <p:cNvSpPr/>
          <p:nvPr/>
        </p:nvSpPr>
        <p:spPr>
          <a:xfrm>
            <a:off x="6480313" y="1550304"/>
            <a:ext cx="5374674" cy="4708981"/>
          </a:xfrm>
          <a:prstGeom prst="rect">
            <a:avLst/>
          </a:prstGeom>
        </p:spPr>
        <p:txBody>
          <a:bodyPr wrap="square">
            <a:spAutoFit/>
          </a:bodyPr>
          <a:lstStyle/>
          <a:p>
            <a:pPr marL="342900" indent="-342900" algn="justLow" rtl="1">
              <a:lnSpc>
                <a:spcPct val="150000"/>
              </a:lnSpc>
              <a:buFont typeface="Arial" pitchFamily="34" charset="0"/>
              <a:buChar char="•"/>
            </a:pPr>
            <a:r>
              <a:rPr lang="ar-EG" sz="2000" dirty="0"/>
              <a:t>القيادة هي عملية التأثير على الآخرين وإلهامهم</a:t>
            </a:r>
            <a:r>
              <a:rPr lang="ar-EG" sz="2000" dirty="0" smtClean="0"/>
              <a:t>.</a:t>
            </a:r>
          </a:p>
          <a:p>
            <a:pPr marL="342900" indent="-342900" algn="justLow" rtl="1">
              <a:lnSpc>
                <a:spcPct val="150000"/>
              </a:lnSpc>
              <a:buFont typeface="Arial" pitchFamily="34" charset="0"/>
              <a:buChar char="•"/>
            </a:pPr>
            <a:r>
              <a:rPr lang="ar-EG" sz="2000" dirty="0" smtClean="0"/>
              <a:t>القيادة </a:t>
            </a:r>
            <a:r>
              <a:rPr lang="ar-EG" sz="2000" dirty="0"/>
              <a:t>تشكل ثقافة الشركة</a:t>
            </a:r>
            <a:r>
              <a:rPr lang="ar-EG" sz="2000" dirty="0" smtClean="0"/>
              <a:t>.</a:t>
            </a:r>
          </a:p>
          <a:p>
            <a:pPr marL="342900" indent="-342900" algn="justLow" rtl="1">
              <a:lnSpc>
                <a:spcPct val="150000"/>
              </a:lnSpc>
              <a:buFont typeface="Arial" pitchFamily="34" charset="0"/>
              <a:buChar char="•"/>
            </a:pPr>
            <a:r>
              <a:rPr lang="ar-EG" sz="2000" dirty="0"/>
              <a:t>إن قرار تعيين موظف جديد هو قرار مهم بالنسبة لكل شركة، ولكن تأثيره يتضاعف عدة مرات في الشركات الصغيرة. فكل تعيين جديد يقوم به صاحب العمل يحدد مدى الارتفاع الذي يمكن للشركة أن تصل إليه أو الانخفاض الذي ستنخفض </a:t>
            </a:r>
            <a:r>
              <a:rPr lang="ar-EG" sz="2000" dirty="0" smtClean="0"/>
              <a:t>إليه.</a:t>
            </a:r>
          </a:p>
          <a:p>
            <a:pPr marL="342900" indent="-342900" algn="justLow" rtl="1">
              <a:lnSpc>
                <a:spcPct val="150000"/>
              </a:lnSpc>
              <a:buFont typeface="Arial" pitchFamily="34" charset="0"/>
              <a:buChar char="•"/>
            </a:pPr>
            <a:r>
              <a:rPr lang="ar-EG" sz="2000" dirty="0"/>
              <a:t>ل</a:t>
            </a:r>
            <a:r>
              <a:rPr lang="ar-EG" sz="2000" dirty="0" smtClean="0"/>
              <a:t>تجنب الوقوع في أخطاء </a:t>
            </a:r>
            <a:r>
              <a:rPr lang="ar-EG" sz="2000" dirty="0"/>
              <a:t>التوظيف، يجب على رواد الأعمال تطوير </a:t>
            </a:r>
            <a:r>
              <a:rPr lang="ar-EG" sz="2000" dirty="0" smtClean="0"/>
              <a:t>وصف وظيفي ومواصفات شاغل الوظيفة </a:t>
            </a:r>
            <a:r>
              <a:rPr lang="ar-EG" sz="2000" dirty="0"/>
              <a:t>ذات معنى، والتخطيط </a:t>
            </a:r>
            <a:r>
              <a:rPr lang="ar-EG" sz="2000" dirty="0" smtClean="0"/>
              <a:t>لإجراء </a:t>
            </a:r>
            <a:r>
              <a:rPr lang="ar-EG" sz="2000" dirty="0"/>
              <a:t>مقابلة فعالة، والتحقق من المراجع قبل توظيف أي موظف.</a:t>
            </a:r>
          </a:p>
        </p:txBody>
      </p:sp>
    </p:spTree>
    <p:extLst>
      <p:ext uri="{BB962C8B-B14F-4D97-AF65-F5344CB8AC3E}">
        <p14:creationId xmlns:p14="http://schemas.microsoft.com/office/powerpoint/2010/main" val="3850067905"/>
      </p:ext>
    </p:extLst>
  </p:cSld>
  <p:clrMapOvr>
    <a:masterClrMapping/>
  </p:clrMapOvr>
  <p:transition spd="slow">
    <p:comb/>
  </p:transition>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a:extLst>
              <a:ext uri="{FF2B5EF4-FFF2-40B4-BE49-F238E27FC236}">
                <a16:creationId xmlns:a16="http://schemas.microsoft.com/office/drawing/2014/main" xmlns="" id="{3FB79B4A-7A34-1C02-CD1B-89115FC428CA}"/>
              </a:ext>
            </a:extLst>
          </p:cNvPr>
          <p:cNvPicPr>
            <a:picLocks noChangeAspect="1"/>
          </p:cNvPicPr>
          <p:nvPr/>
        </p:nvPicPr>
        <p:blipFill>
          <a:blip r:embed="rId2" cstate="print">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a:extLst>
              <a:ext uri="{FF2B5EF4-FFF2-40B4-BE49-F238E27FC236}">
                <a16:creationId xmlns:a16="http://schemas.microsoft.com/office/drawing/2014/main" xmlns="" id="{97B60AE2-5E3D-4AFD-BD97-4B8F961F9B50}"/>
              </a:ext>
            </a:extLst>
          </p:cNvPr>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a:extLst>
              <a:ext uri="{FF2B5EF4-FFF2-40B4-BE49-F238E27FC236}">
                <a16:creationId xmlns:a16="http://schemas.microsoft.com/office/drawing/2014/main" xmlns="" id="{2C2209B7-A564-4A7C-687E-49DE198161B1}"/>
              </a:ext>
            </a:extLst>
          </p:cNvPr>
          <p:cNvSpPr txBox="1"/>
          <p:nvPr/>
        </p:nvSpPr>
        <p:spPr>
          <a:xfrm>
            <a:off x="582006" y="5707075"/>
            <a:ext cx="4524565" cy="923330"/>
          </a:xfrm>
          <a:prstGeom prst="rect">
            <a:avLst/>
          </a:prstGeom>
          <a:noFill/>
        </p:spPr>
        <p:txBody>
          <a:bodyPr wrap="square" rtlCol="0">
            <a:spAutoFit/>
          </a:bodyPr>
          <a:lstStyle/>
          <a:p>
            <a:r>
              <a:rPr lang="en-US" sz="5400" b="1" dirty="0">
                <a:solidFill>
                  <a:schemeClr val="bg1"/>
                </a:solidFill>
                <a:latin typeface="Times New Roman" panose="02020603050405020304" pitchFamily="18" charset="0"/>
                <a:cs typeface="Times New Roman" panose="02020603050405020304" pitchFamily="18" charset="0"/>
              </a:rPr>
              <a:t>Thank You</a:t>
            </a:r>
          </a:p>
        </p:txBody>
      </p:sp>
      <p:pic>
        <p:nvPicPr>
          <p:cNvPr id="13" name="Graphic 12">
            <a:extLst>
              <a:ext uri="{FF2B5EF4-FFF2-40B4-BE49-F238E27FC236}">
                <a16:creationId xmlns:a16="http://schemas.microsoft.com/office/drawing/2014/main" xmlns="" id="{6632DC9F-5757-0B8A-BF9A-324C5DCF66B9}"/>
              </a:ext>
            </a:extLst>
          </p:cNvPr>
          <p:cNvPicPr>
            <a:picLocks noChangeAspect="1"/>
          </p:cNvPicPr>
          <p:nvPr/>
        </p:nvPicPr>
        <p:blipFill>
          <a:blip r:embed="rId3">
            <a:extLst>
              <a:ext uri="{96DAC541-7B7A-43D3-8B79-37D633B846F1}">
                <asvg:svgBlip xmlns:asvg="http://schemas.microsoft.com/office/drawing/2016/SVG/main" xmlns="" r:embed="rId4"/>
              </a:ext>
            </a:extLst>
          </a:blip>
          <a:stretch>
            <a:fillRect/>
          </a:stretch>
        </p:blipFill>
        <p:spPr>
          <a:xfrm>
            <a:off x="9576180" y="6168740"/>
            <a:ext cx="2279266" cy="384052"/>
          </a:xfrm>
          <a:prstGeom prst="rect">
            <a:avLst/>
          </a:prstGeom>
        </p:spPr>
      </p:pic>
      <p:sp>
        <p:nvSpPr>
          <p:cNvPr id="14" name="Parallelogram 13">
            <a:extLst>
              <a:ext uri="{FF2B5EF4-FFF2-40B4-BE49-F238E27FC236}">
                <a16:creationId xmlns:a16="http://schemas.microsoft.com/office/drawing/2014/main" xmlns="" id="{7A88996D-9C9C-C22D-C278-D12119103366}"/>
              </a:ext>
            </a:extLst>
          </p:cNvPr>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 fmla="*/ 0 w 3801492"/>
              <a:gd name="connsiteY0" fmla="*/ 1097456 h 1097456"/>
              <a:gd name="connsiteX1" fmla="*/ 1102581 w 3801492"/>
              <a:gd name="connsiteY1" fmla="*/ 0 h 1097456"/>
              <a:gd name="connsiteX2" fmla="*/ 3801492 w 3801492"/>
              <a:gd name="connsiteY2" fmla="*/ 12700 h 1097456"/>
              <a:gd name="connsiteX3" fmla="*/ 2724311 w 3801492"/>
              <a:gd name="connsiteY3" fmla="*/ 1097456 h 1097456"/>
              <a:gd name="connsiteX4" fmla="*/ 0 w 3801492"/>
              <a:gd name="connsiteY4" fmla="*/ 1097456 h 109745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a:extLst>
              <a:ext uri="{FF2B5EF4-FFF2-40B4-BE49-F238E27FC236}">
                <a16:creationId xmlns:a16="http://schemas.microsoft.com/office/drawing/2014/main" xmlns="" id="{A6F2CBA4-F736-9294-6DD9-ADB98675CC0E}"/>
              </a:ext>
            </a:extLst>
          </p:cNvPr>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425810" y="203200"/>
            <a:ext cx="2580006" cy="1204686"/>
          </a:xfrm>
          <a:prstGeom prst="rect">
            <a:avLst/>
          </a:prstGeom>
        </p:spPr>
      </p:pic>
    </p:spTree>
    <p:extLst>
      <p:ext uri="{BB962C8B-B14F-4D97-AF65-F5344CB8AC3E}">
        <p14:creationId xmlns:p14="http://schemas.microsoft.com/office/powerpoint/2010/main" val="2269687913"/>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xmlns=""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xmlns=""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p:properties xmlns:p="http://schemas.microsoft.com/office/2006/metadata/properties" xmlns:xsi="http://www.w3.org/2001/XMLSchema-instance" xmlns:pc="http://schemas.microsoft.com/office/infopath/2007/PartnerControls">
  <documentManagement>
    <TaxCatchAll xmlns="49100919-8a76-4266-be0c-7dc583902cb4" xsi:nil="true"/>
    <lcf76f155ced4ddcb4097134ff3c332f xmlns="d13aca44-ef33-4cf4-9980-7f0b00e6eeb9">
      <Terms xmlns="http://schemas.microsoft.com/office/infopath/2007/PartnerControls"/>
    </lcf76f155ced4ddcb4097134ff3c332f>
  </documentManagement>
</p:properties>
</file>

<file path=customXml/item3.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4" ma:contentTypeDescription="Create a new document." ma:contentTypeScope="" ma:versionID="7e97f5759b239d09901a6c3e6d044424">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ff6c873fd4150f862f394d9ad33a2f1b"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GenerationTime" minOccurs="0"/>
                <xsd:element ref="ns2:MediaServiceEventHashCode" minOccurs="0"/>
                <xsd:element ref="ns2:MediaLengthInSeconds" minOccurs="0"/>
                <xsd:element ref="ns2:MediaServiceDateTaken" minOccurs="0"/>
                <xsd:element ref="ns2:lcf76f155ced4ddcb4097134ff3c332f" minOccurs="0"/>
                <xsd:element ref="ns3:TaxCatchAll" minOccurs="0"/>
                <xsd:element ref="ns2:MediaServiceOCR" minOccurs="0"/>
                <xsd:element ref="ns3:SharedWithUsers" minOccurs="0"/>
                <xsd:element ref="ns3:SharedWithDetail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MediaServiceDateTaken" ma:index="15" nillable="true" ma:displayName="MediaServiceDateTaken" ma:hidden="true" ma:indexed="true" ma:internalName="MediaServiceDateTaken" ma:readOnly="true">
      <xsd:simpleType>
        <xsd:restriction base="dms:Text"/>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b5d792bc-7973-4ea0-b250-91ea47055511}"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2B451631-C5FA-41E8-9183-16C6C6A16397}">
  <ds:schemaRefs>
    <ds:schemaRef ds:uri="http://schemas.microsoft.com/sharepoint/v3/contenttype/forms"/>
  </ds:schemaRefs>
</ds:datastoreItem>
</file>

<file path=customXml/itemProps2.xml><?xml version="1.0" encoding="utf-8"?>
<ds:datastoreItem xmlns:ds="http://schemas.openxmlformats.org/officeDocument/2006/customXml" ds:itemID="{544A0305-A930-4DD1-95ED-BBF323B27365}">
  <ds:schemaRefs>
    <ds:schemaRef ds:uri="49100919-8a76-4266-be0c-7dc583902cb4"/>
    <ds:schemaRef ds:uri="http://schemas.microsoft.com/office/2006/documentManagement/types"/>
    <ds:schemaRef ds:uri="http://purl.org/dc/dcmitype/"/>
    <ds:schemaRef ds:uri="http://www.w3.org/XML/1998/namespace"/>
    <ds:schemaRef ds:uri="http://purl.org/dc/elements/1.1/"/>
    <ds:schemaRef ds:uri="http://schemas.openxmlformats.org/package/2006/metadata/core-properties"/>
    <ds:schemaRef ds:uri="d13aca44-ef33-4cf4-9980-7f0b00e6eeb9"/>
    <ds:schemaRef ds:uri="http://schemas.microsoft.com/office/infopath/2007/PartnerControls"/>
    <ds:schemaRef ds:uri="http://schemas.microsoft.com/office/2006/metadata/properties"/>
    <ds:schemaRef ds:uri="http://purl.org/dc/terms/"/>
  </ds:schemaRefs>
</ds:datastoreItem>
</file>

<file path=customXml/itemProps3.xml><?xml version="1.0" encoding="utf-8"?>
<ds:datastoreItem xmlns:ds="http://schemas.openxmlformats.org/officeDocument/2006/customXml" ds:itemID="{AF4DE689-0FA0-4076-846C-645E25BB55C1}">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d13aca44-ef33-4cf4-9980-7f0b00e6eeb9"/>
    <ds:schemaRef ds:uri="49100919-8a76-4266-be0c-7dc583902cb4"/>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docProps/app.xml><?xml version="1.0" encoding="utf-8"?>
<Properties xmlns="http://schemas.openxmlformats.org/officeDocument/2006/extended-properties" xmlns:vt="http://schemas.openxmlformats.org/officeDocument/2006/docPropsVTypes">
  <TotalTime>4798</TotalTime>
  <Words>6867</Words>
  <Application>Microsoft Office PowerPoint</Application>
  <PresentationFormat>Custom</PresentationFormat>
  <Paragraphs>620</Paragraphs>
  <Slides>47</Slides>
  <Notes>1</Notes>
  <HiddenSlides>0</HiddenSlides>
  <MMClips>0</MMClips>
  <ScaleCrop>false</ScaleCrop>
  <HeadingPairs>
    <vt:vector size="4" baseType="variant">
      <vt:variant>
        <vt:lpstr>Theme</vt:lpstr>
      </vt:variant>
      <vt:variant>
        <vt:i4>1</vt:i4>
      </vt:variant>
      <vt:variant>
        <vt:lpstr>Slide Titles</vt:lpstr>
      </vt:variant>
      <vt:variant>
        <vt:i4>47</vt:i4>
      </vt:variant>
    </vt:vector>
  </HeadingPairs>
  <TitlesOfParts>
    <vt:vector size="48" baseType="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ALFAGR</cp:lastModifiedBy>
  <cp:revision>751</cp:revision>
  <dcterms:created xsi:type="dcterms:W3CDTF">2023-04-29T09:08:23Z</dcterms:created>
  <dcterms:modified xsi:type="dcterms:W3CDTF">2024-11-25T06:35:13Z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0x0101006A254F5D6A14094B8840E79896A2F150</vt:lpwstr>
  </property>
  <property fmtid="{D5CDD505-2E9C-101B-9397-08002B2CF9AE}" pid="3" name="MediaServiceImageTags">
    <vt:lpwstr/>
  </property>
</Properties>
</file>