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42"/>
  </p:notesMasterIdLst>
  <p:sldIdLst>
    <p:sldId id="305" r:id="rId2"/>
    <p:sldId id="299" r:id="rId3"/>
    <p:sldId id="258" r:id="rId4"/>
    <p:sldId id="283" r:id="rId5"/>
    <p:sldId id="298" r:id="rId6"/>
    <p:sldId id="292" r:id="rId7"/>
    <p:sldId id="293" r:id="rId8"/>
    <p:sldId id="289" r:id="rId9"/>
    <p:sldId id="294" r:id="rId10"/>
    <p:sldId id="295" r:id="rId11"/>
    <p:sldId id="259" r:id="rId12"/>
    <p:sldId id="260" r:id="rId13"/>
    <p:sldId id="261" r:id="rId14"/>
    <p:sldId id="262" r:id="rId15"/>
    <p:sldId id="263" r:id="rId16"/>
    <p:sldId id="264" r:id="rId17"/>
    <p:sldId id="265" r:id="rId18"/>
    <p:sldId id="290" r:id="rId19"/>
    <p:sldId id="291" r:id="rId20"/>
    <p:sldId id="303" r:id="rId21"/>
    <p:sldId id="304" r:id="rId22"/>
    <p:sldId id="266" r:id="rId23"/>
    <p:sldId id="267" r:id="rId24"/>
    <p:sldId id="269" r:id="rId25"/>
    <p:sldId id="270" r:id="rId26"/>
    <p:sldId id="271" r:id="rId27"/>
    <p:sldId id="272" r:id="rId28"/>
    <p:sldId id="273" r:id="rId29"/>
    <p:sldId id="274" r:id="rId30"/>
    <p:sldId id="275" r:id="rId31"/>
    <p:sldId id="276" r:id="rId32"/>
    <p:sldId id="277" r:id="rId33"/>
    <p:sldId id="278" r:id="rId34"/>
    <p:sldId id="279" r:id="rId35"/>
    <p:sldId id="286" r:id="rId36"/>
    <p:sldId id="288" r:id="rId37"/>
    <p:sldId id="296" r:id="rId38"/>
    <p:sldId id="300" r:id="rId39"/>
    <p:sldId id="301"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300" y="96"/>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FA47314-BDEB-44CC-A38F-401B14BBF536}" type="datetimeFigureOut">
              <a:rPr lang="ar-SA" smtClean="0"/>
              <a:t>3/20/1444</a:t>
            </a:fld>
            <a:endParaRPr lang="ar-SA"/>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E4F97D7-6DC7-4513-B6CA-C8C99F1806E7}" type="slidenum">
              <a:rPr lang="ar-SA" smtClean="0"/>
              <a:t>‹#›</a:t>
            </a:fld>
            <a:endParaRPr lang="ar-SA"/>
          </a:p>
        </p:txBody>
      </p:sp>
    </p:spTree>
    <p:extLst>
      <p:ext uri="{BB962C8B-B14F-4D97-AF65-F5344CB8AC3E}">
        <p14:creationId xmlns:p14="http://schemas.microsoft.com/office/powerpoint/2010/main" val="247505873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DE4F97D7-6DC7-4513-B6CA-C8C99F1806E7}" type="slidenum">
              <a:rPr lang="ar-SA" smtClean="0"/>
              <a:t>34</a:t>
            </a:fld>
            <a:endParaRPr lang="ar-SA"/>
          </a:p>
        </p:txBody>
      </p:sp>
    </p:spTree>
    <p:extLst>
      <p:ext uri="{BB962C8B-B14F-4D97-AF65-F5344CB8AC3E}">
        <p14:creationId xmlns:p14="http://schemas.microsoft.com/office/powerpoint/2010/main" val="9325401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ctrTitle"/>
          </p:nvPr>
        </p:nvSpPr>
        <p:spPr>
          <a:xfrm rot="19140000">
            <a:off x="1089484" y="1730403"/>
            <a:ext cx="7531497"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616370" y="2470926"/>
            <a:ext cx="8681508"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ABE950C-EA2A-401D-9FC8-9A6CAB766FC5}" type="datetime1">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3126CEA-66EA-44F8-B14E-10ECB285B1FB}" type="datetime1">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Right Triangle 6"/>
          <p:cNvSpPr/>
          <p:nvPr/>
        </p:nvSpPr>
        <p:spPr>
          <a:xfrm>
            <a:off x="1" y="2647950"/>
            <a:ext cx="4762500"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rot="19140000">
            <a:off x="1092532" y="1726738"/>
            <a:ext cx="7534656"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621536" y="2468304"/>
            <a:ext cx="8680704"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26F32E0A-F259-4775-B63D-9246F0F85C91}" type="datetime1">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097280"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6688"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FC567D2-973B-409F-A78C-4E6EB2F294A1}" type="datetime1">
              <a:rPr lang="en-US" smtClean="0"/>
              <a:t>10/15/2022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97280"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1092200"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6688"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6266688"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8DCDDD6-B2FA-46D3-AC25-8AFC299C20AE}" type="datetime1">
              <a:rPr lang="en-US" smtClean="0"/>
              <a:t>10/15/2022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301057-7CFA-4E49-98EC-A2CC81675E35}" type="datetime1">
              <a:rPr lang="en-US" smtClean="0"/>
              <a:t>10/15/2022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06EA48-5D3B-4314-8D88-958C3A3AFC24}" type="datetime1">
              <a:rPr lang="en-US" smtClean="0"/>
              <a:t>10/15/2022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8" name="Right Triangle 17"/>
          <p:cNvSpPr/>
          <p:nvPr/>
        </p:nvSpPr>
        <p:spPr>
          <a:xfrm rot="5400000">
            <a:off x="1720852" y="-1720850"/>
            <a:ext cx="6858000" cy="10299704"/>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1046573" y="1576104"/>
            <a:ext cx="694944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6332737" y="2618913"/>
            <a:ext cx="507703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730605" y="2253385"/>
            <a:ext cx="7726347"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39A66407-AC29-4D0D-B1EA-892A82EC504A}" type="datetime1">
              <a:rPr lang="en-US" smtClean="0"/>
              <a:t>10/15/2022</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705101" y="0"/>
            <a:ext cx="9486900"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Freeform 9"/>
          <p:cNvSpPr/>
          <p:nvPr/>
        </p:nvSpPr>
        <p:spPr>
          <a:xfrm>
            <a:off x="1" y="5048250"/>
            <a:ext cx="4762500"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rot="19140000">
            <a:off x="894929" y="1717501"/>
            <a:ext cx="73152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524639" y="2180529"/>
            <a:ext cx="8128727"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8D1FF89-E962-4DD6-BDD3-96B624078776}" type="datetime1">
              <a:rPr lang="en-US" smtClean="0"/>
              <a:t>10/15/2022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345017-B405-4DCD-A4DC-86761ADADC31}" type="datetime1">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58F03C-034C-479D-BBF6-67D5D9CA2F58}" type="datetime1">
              <a:rPr lang="en-US" smtClean="0"/>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ar-SA"/>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a:xfrm>
            <a:off x="609600" y="6245225"/>
            <a:ext cx="2844800" cy="476250"/>
          </a:xfrm>
        </p:spPr>
        <p:txBody>
          <a:bodyPr/>
          <a:lstStyle>
            <a:lvl1pPr>
              <a:defRPr/>
            </a:lvl1pPr>
          </a:lstStyle>
          <a:p>
            <a:fld id="{2D2F4025-40E4-4E47-BEE9-36F0AD31481B}" type="datetime1">
              <a:rPr lang="en-US" smtClean="0"/>
              <a:t>10/15/2022</a:t>
            </a:fld>
            <a:endParaRPr lang="en-US"/>
          </a:p>
        </p:txBody>
      </p:sp>
      <p:sp>
        <p:nvSpPr>
          <p:cNvPr id="6" name="Footer Placeholder 5"/>
          <p:cNvSpPr>
            <a:spLocks noGrp="1"/>
          </p:cNvSpPr>
          <p:nvPr>
            <p:ph type="ftr" sz="quarter" idx="11"/>
          </p:nvPr>
        </p:nvSpPr>
        <p:spPr>
          <a:xfrm>
            <a:off x="4165600" y="6245225"/>
            <a:ext cx="38608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p:spPr>
        <p:txBody>
          <a:bodyPr/>
          <a:lstStyle>
            <a:lvl1pPr>
              <a:defRPr/>
            </a:lvl1pPr>
          </a:lstStyle>
          <a:p>
            <a:fld id="{4385E616-E483-4C03-9D9E-3D4C0396060C}" type="slidenum">
              <a:rPr lang="en-US"/>
              <a:pPr/>
              <a:t>‹#›</a:t>
            </a:fld>
            <a:endParaRPr lang="en-US"/>
          </a:p>
        </p:txBody>
      </p:sp>
    </p:spTree>
    <p:extLst>
      <p:ext uri="{BB962C8B-B14F-4D97-AF65-F5344CB8AC3E}">
        <p14:creationId xmlns:p14="http://schemas.microsoft.com/office/powerpoint/2010/main" val="1037205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817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3175" y="5050633"/>
            <a:ext cx="4765676"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reeform 7"/>
          <p:cNvSpPr/>
          <p:nvPr/>
        </p:nvSpPr>
        <p:spPr>
          <a:xfrm>
            <a:off x="-3173" y="5051293"/>
            <a:ext cx="12195173"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1097280" y="365760"/>
            <a:ext cx="1002792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100629"/>
            <a:ext cx="1002792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68224" y="5870448"/>
            <a:ext cx="2901696" cy="201168"/>
          </a:xfrm>
          <a:prstGeom prst="rect">
            <a:avLst/>
          </a:prstGeom>
        </p:spPr>
        <p:txBody>
          <a:bodyPr vert="horz" lIns="91440" tIns="45720" rIns="91440" bIns="45720" rtlCol="0" anchor="ctr"/>
          <a:lstStyle>
            <a:lvl1pPr algn="l">
              <a:defRPr sz="1200">
                <a:solidFill>
                  <a:srgbClr val="FFFFFF"/>
                </a:solidFill>
              </a:defRPr>
            </a:lvl1pPr>
          </a:lstStyle>
          <a:p>
            <a:fld id="{C61DB068-233F-494B-9A14-878658199DC6}" type="datetime1">
              <a:rPr lang="en-US" smtClean="0"/>
              <a:t>10/15/2022</a:t>
            </a:fld>
            <a:endParaRPr lang="en-US"/>
          </a:p>
        </p:txBody>
      </p:sp>
      <p:sp>
        <p:nvSpPr>
          <p:cNvPr id="5" name="Footer Placeholder 4"/>
          <p:cNvSpPr>
            <a:spLocks noGrp="1"/>
          </p:cNvSpPr>
          <p:nvPr>
            <p:ph type="ftr" sz="quarter" idx="3"/>
          </p:nvPr>
        </p:nvSpPr>
        <p:spPr>
          <a:xfrm>
            <a:off x="4690019" y="6285122"/>
            <a:ext cx="62992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11201384" y="6170822"/>
            <a:ext cx="67056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Lst>
  <p:hf hdr="0" ftr="0" dt="0"/>
  <p:txStyles>
    <p:titleStyle>
      <a:lvl1pPr algn="l" defTabSz="914400" rtl="1"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r" defTabSz="914400" rtl="1"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Layout" Target="../slideLayouts/slideLayout13.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hemeOverride" Target="../theme/themeOverride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hyperlink" Target="file:///Z:\Freeze%20Clip%20Art\clipart\people\boss.gif"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3.jp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9.jpe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a:ln>
            <a:solidFill>
              <a:schemeClr val="accent1"/>
            </a:solidFill>
          </a:ln>
        </p:spPr>
      </p:pic>
      <p:pic>
        <p:nvPicPr>
          <p:cNvPr id="12" name="Picture 11"/>
          <p:cNvPicPr>
            <a:picLocks noChangeAspect="1"/>
          </p:cNvPicPr>
          <p:nvPr/>
        </p:nvPicPr>
        <p:blipFill>
          <a:blip r:embed="rId5"/>
          <a:stretch>
            <a:fillRect/>
          </a:stretch>
        </p:blipFill>
        <p:spPr>
          <a:xfrm>
            <a:off x="0" y="0"/>
            <a:ext cx="6714451" cy="1972334"/>
          </a:xfrm>
          <a:prstGeom prst="rect">
            <a:avLst/>
          </a:prstGeom>
        </p:spPr>
      </p:pic>
      <p:pic>
        <p:nvPicPr>
          <p:cNvPr id="13" name="Picture 12"/>
          <p:cNvPicPr>
            <a:picLocks noChangeAspect="1"/>
          </p:cNvPicPr>
          <p:nvPr/>
        </p:nvPicPr>
        <p:blipFill>
          <a:blip r:embed="rId6"/>
          <a:stretch>
            <a:fillRect/>
          </a:stretch>
        </p:blipFill>
        <p:spPr>
          <a:xfrm>
            <a:off x="4511823" y="2964884"/>
            <a:ext cx="7680177" cy="1034667"/>
          </a:xfrm>
          <a:prstGeom prst="rect">
            <a:avLst/>
          </a:prstGeom>
        </p:spPr>
      </p:pic>
      <p:sp>
        <p:nvSpPr>
          <p:cNvPr id="14" name="TextBox 13"/>
          <p:cNvSpPr txBox="1"/>
          <p:nvPr/>
        </p:nvSpPr>
        <p:spPr>
          <a:xfrm>
            <a:off x="400561" y="293669"/>
            <a:ext cx="4687327" cy="1569660"/>
          </a:xfrm>
          <a:prstGeom prst="rect">
            <a:avLst/>
          </a:prstGeom>
          <a:noFill/>
        </p:spPr>
        <p:txBody>
          <a:bodyPr wrap="square" rtlCol="0">
            <a:spAutoFit/>
          </a:bodyPr>
          <a:lstStyle/>
          <a:p>
            <a:r>
              <a:rPr lang="en-US" sz="3200" b="1" dirty="0">
                <a:solidFill>
                  <a:schemeClr val="bg1">
                    <a:lumMod val="95000"/>
                  </a:schemeClr>
                </a:solidFill>
              </a:rPr>
              <a:t>Principle of Management</a:t>
            </a:r>
          </a:p>
          <a:p>
            <a:r>
              <a:rPr lang="en-US" sz="3200" b="1" dirty="0">
                <a:solidFill>
                  <a:schemeClr val="bg1">
                    <a:lumMod val="95000"/>
                  </a:schemeClr>
                </a:solidFill>
              </a:rPr>
              <a:t>MGM111</a:t>
            </a:r>
          </a:p>
          <a:p>
            <a:r>
              <a:rPr lang="en-US" sz="3200" b="1" dirty="0" smtClean="0">
                <a:solidFill>
                  <a:schemeClr val="bg1">
                    <a:lumMod val="95000"/>
                  </a:schemeClr>
                </a:solidFill>
              </a:rPr>
              <a:t>Dr</a:t>
            </a:r>
            <a:r>
              <a:rPr lang="en-US" sz="3200" b="1" dirty="0">
                <a:solidFill>
                  <a:schemeClr val="bg1">
                    <a:lumMod val="95000"/>
                  </a:schemeClr>
                </a:solidFill>
              </a:rPr>
              <a:t>. Magdy </a:t>
            </a:r>
            <a:r>
              <a:rPr lang="en-US" sz="3200" b="1" dirty="0" smtClean="0">
                <a:solidFill>
                  <a:schemeClr val="bg1">
                    <a:lumMod val="95000"/>
                  </a:schemeClr>
                </a:solidFill>
              </a:rPr>
              <a:t>alhaj</a:t>
            </a:r>
            <a:endParaRPr lang="en-US" sz="3200" b="1" dirty="0">
              <a:solidFill>
                <a:schemeClr val="bg1">
                  <a:lumMod val="95000"/>
                </a:schemeClr>
              </a:solidFill>
            </a:endParaRPr>
          </a:p>
        </p:txBody>
      </p:sp>
      <p:sp>
        <p:nvSpPr>
          <p:cNvPr id="16" name="TextBox 15"/>
          <p:cNvSpPr txBox="1"/>
          <p:nvPr/>
        </p:nvSpPr>
        <p:spPr>
          <a:xfrm>
            <a:off x="4151784" y="2882052"/>
            <a:ext cx="7454460" cy="1938992"/>
          </a:xfrm>
          <a:prstGeom prst="rect">
            <a:avLst/>
          </a:prstGeom>
          <a:noFill/>
        </p:spPr>
        <p:txBody>
          <a:bodyPr wrap="square" rtlCol="0">
            <a:spAutoFit/>
          </a:bodyPr>
          <a:lstStyle/>
          <a:p>
            <a:pPr algn="ctr"/>
            <a:r>
              <a:rPr lang="en-US" sz="6000" b="1" dirty="0">
                <a:solidFill>
                  <a:schemeClr val="bg1"/>
                </a:solidFill>
              </a:rPr>
              <a:t>leadership</a:t>
            </a:r>
            <a:r>
              <a:rPr lang="en-US" sz="3600" b="1" dirty="0">
                <a:solidFill>
                  <a:schemeClr val="bg1"/>
                </a:solidFill>
              </a:rPr>
              <a:t/>
            </a:r>
            <a:br>
              <a:rPr lang="en-US" sz="3600" b="1" dirty="0">
                <a:solidFill>
                  <a:schemeClr val="bg1"/>
                </a:solidFill>
              </a:rPr>
            </a:br>
            <a:endParaRPr lang="en-US" sz="6000" b="1" dirty="0">
              <a:solidFill>
                <a:schemeClr val="bg1">
                  <a:lumMod val="95000"/>
                </a:schemeClr>
              </a:solidFill>
            </a:endParaRPr>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95265" y="2152114"/>
            <a:ext cx="2390935" cy="1839181"/>
          </a:xfrm>
          <a:prstGeom prst="rect">
            <a:avLst/>
          </a:prstGeom>
        </p:spPr>
      </p:pic>
    </p:spTree>
    <p:extLst>
      <p:ext uri="{BB962C8B-B14F-4D97-AF65-F5344CB8AC3E}">
        <p14:creationId xmlns:p14="http://schemas.microsoft.com/office/powerpoint/2010/main" val="23446570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43980"/>
            <a:ext cx="9220200" cy="770420"/>
          </a:xfrm>
          <a:solidFill>
            <a:srgbClr val="00B0F0"/>
          </a:solidFill>
          <a:ln>
            <a:solidFill>
              <a:schemeClr val="accent1"/>
            </a:solidFill>
          </a:ln>
        </p:spPr>
        <p:txBody>
          <a:bodyPr/>
          <a:lstStyle/>
          <a:p>
            <a:pPr algn="ctr"/>
            <a:r>
              <a:rPr lang="en-US" sz="4400" dirty="0">
                <a:latin typeface="Aharoni" panose="02010803020104030203" pitchFamily="2" charset="-79"/>
                <a:cs typeface="Aharoni" panose="02010803020104030203" pitchFamily="2" charset="-79"/>
              </a:rPr>
              <a:t>Learning Outcomes</a:t>
            </a:r>
            <a:endParaRPr lang="ar-SA" sz="4400" dirty="0"/>
          </a:p>
        </p:txBody>
      </p:sp>
      <p:sp>
        <p:nvSpPr>
          <p:cNvPr id="3" name="Content Placeholder 2"/>
          <p:cNvSpPr>
            <a:spLocks noGrp="1"/>
          </p:cNvSpPr>
          <p:nvPr>
            <p:ph idx="1"/>
          </p:nvPr>
        </p:nvSpPr>
        <p:spPr>
          <a:xfrm>
            <a:off x="838199" y="1100628"/>
            <a:ext cx="9404073" cy="4157172"/>
          </a:xfrm>
          <a:ln>
            <a:solidFill>
              <a:schemeClr val="accent1"/>
            </a:solidFill>
          </a:ln>
        </p:spPr>
        <p:txBody>
          <a:bodyPr>
            <a:noAutofit/>
          </a:bodyPr>
          <a:lstStyle/>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 Explain the meaning of leader ship.</a:t>
            </a:r>
          </a:p>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IMPORTANCE OF LEADERSHIP</a:t>
            </a:r>
          </a:p>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ROLE OF A LEADER</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Types of Leadership Style</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Change Leadership</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Theories of Leadership</a:t>
            </a:r>
          </a:p>
          <a:p>
            <a:pPr lvl="0" algn="l" rtl="0">
              <a:buClr>
                <a:srgbClr val="00B0F0"/>
              </a:buClr>
              <a:buFont typeface="Wingdings" panose="05000000000000000000" pitchFamily="2" charset="2"/>
              <a:buChar char="Ø"/>
            </a:pPr>
            <a:r>
              <a:rPr lang="en-GB" sz="2800" dirty="0" smtClean="0">
                <a:latin typeface="Aharoni" panose="02010803020104030203" pitchFamily="2" charset="-79"/>
                <a:cs typeface="Aharoni" panose="02010803020104030203" pitchFamily="2" charset="-79"/>
              </a:rPr>
              <a:t>Factors Affecting Style</a:t>
            </a:r>
            <a:endParaRPr lang="en-US" sz="2800" dirty="0" smtClean="0">
              <a:latin typeface="Aharoni" panose="02010803020104030203" pitchFamily="2" charset="-79"/>
              <a:cs typeface="Aharoni" panose="02010803020104030203" pitchFamily="2" charset="-79"/>
            </a:endParaRPr>
          </a:p>
          <a:p>
            <a:pPr lvl="0" algn="l" rtl="0">
              <a:buClr>
                <a:srgbClr val="00B0F0"/>
              </a:buClr>
              <a:buFont typeface="Wingdings" panose="05000000000000000000" pitchFamily="2" charset="2"/>
              <a:buChar char="Ø"/>
            </a:pPr>
            <a:r>
              <a:rPr lang="en-US" sz="2800" dirty="0" smtClean="0">
                <a:latin typeface="Aharoni" panose="02010803020104030203" pitchFamily="2" charset="-79"/>
                <a:cs typeface="Aharoni" panose="02010803020104030203" pitchFamily="2" charset="-79"/>
              </a:rPr>
              <a:t> </a:t>
            </a:r>
            <a:r>
              <a:rPr lang="en-US" sz="2800" dirty="0">
                <a:latin typeface="Aharoni" panose="02010803020104030203" pitchFamily="2" charset="-79"/>
                <a:cs typeface="Aharoni" panose="02010803020104030203" pitchFamily="2" charset="-79"/>
              </a:rPr>
              <a:t>Characteristics of </a:t>
            </a:r>
            <a:r>
              <a:rPr lang="en-US" sz="2800" dirty="0" smtClean="0">
                <a:latin typeface="Aharoni" panose="02010803020104030203" pitchFamily="2" charset="-79"/>
                <a:cs typeface="Aharoni" panose="02010803020104030203" pitchFamily="2" charset="-79"/>
              </a:rPr>
              <a:t>a </a:t>
            </a:r>
            <a:r>
              <a:rPr lang="en-US" sz="2800" cap="all" dirty="0" smtClean="0">
                <a:latin typeface="Aharoni" panose="02010803020104030203" pitchFamily="2" charset="-79"/>
                <a:ea typeface="+mj-ea"/>
                <a:cs typeface="Aharoni" panose="02010803020104030203" pitchFamily="2" charset="-79"/>
              </a:rPr>
              <a:t>Leader</a:t>
            </a:r>
          </a:p>
          <a:p>
            <a:pPr algn="l" rtl="0">
              <a:buClr>
                <a:srgbClr val="00B0F0"/>
              </a:buClr>
            </a:pPr>
            <a:endParaRPr lang="ar-SA" sz="2800" dirty="0">
              <a:latin typeface="Aharoni" panose="02010803020104030203" pitchFamily="2" charset="-79"/>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87000" y="171858"/>
            <a:ext cx="1066800" cy="956649"/>
          </a:xfrm>
          <a:prstGeom prst="rect">
            <a:avLst/>
          </a:prstGeom>
          <a:ln>
            <a:solidFill>
              <a:schemeClr val="accent1"/>
            </a:solidFill>
          </a:ln>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2800" y="5303148"/>
            <a:ext cx="3079473" cy="1481624"/>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4291987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8511540" cy="10058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800" b="1" dirty="0"/>
              <a:t>Leadership</a:t>
            </a:r>
            <a:endParaRPr lang="ar-SA" sz="4800" b="1" dirty="0"/>
          </a:p>
        </p:txBody>
      </p:sp>
      <p:sp>
        <p:nvSpPr>
          <p:cNvPr id="3" name="Content Placeholder 2"/>
          <p:cNvSpPr>
            <a:spLocks noGrp="1"/>
          </p:cNvSpPr>
          <p:nvPr>
            <p:ph idx="1"/>
          </p:nvPr>
        </p:nvSpPr>
        <p:spPr>
          <a:xfrm>
            <a:off x="914400" y="1600200"/>
            <a:ext cx="9753600" cy="2971800"/>
          </a:xfrm>
          <a:ln>
            <a:solidFill>
              <a:schemeClr val="accent1"/>
            </a:solidFill>
          </a:ln>
        </p:spPr>
        <p:txBody>
          <a:bodyPr>
            <a:normAutofit/>
          </a:bodyPr>
          <a:lstStyle/>
          <a:p>
            <a:pPr algn="l"/>
            <a:r>
              <a:rPr lang="en-GB" sz="4400" dirty="0">
                <a:latin typeface="Aharoni" panose="02010803020104030203" pitchFamily="2" charset="-79"/>
                <a:cs typeface="Aharoni" panose="02010803020104030203" pitchFamily="2" charset="-79"/>
              </a:rPr>
              <a:t>“Management is doing things right, leadership is doing the right things”</a:t>
            </a:r>
          </a:p>
          <a:p>
            <a:pPr algn="l"/>
            <a:r>
              <a:rPr lang="en-GB" sz="2400" dirty="0">
                <a:solidFill>
                  <a:srgbClr val="FF0000"/>
                </a:solidFill>
                <a:latin typeface="Aharoni" panose="02010803020104030203" pitchFamily="2" charset="-79"/>
                <a:cs typeface="Aharoni" panose="02010803020104030203" pitchFamily="2" charset="-79"/>
              </a:rPr>
              <a:t>    (Warren Bennis and Peter Drucker)</a:t>
            </a:r>
          </a:p>
          <a:p>
            <a:pPr algn="l"/>
            <a:endParaRPr lang="ar-SA" sz="4400" dirty="0">
              <a:latin typeface="Aharoni" panose="02010803020104030203" pitchFamily="2" charset="-79"/>
            </a:endParaRP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53600" y="277791"/>
            <a:ext cx="1014761" cy="956649"/>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3</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2800" y="5371170"/>
            <a:ext cx="3752850" cy="121920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05059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838200" y="303016"/>
            <a:ext cx="8763000" cy="1254137"/>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LEADERSHIP</a:t>
            </a:r>
          </a:p>
        </p:txBody>
      </p:sp>
      <p:sp>
        <p:nvSpPr>
          <p:cNvPr id="36867" name="Rectangle 3"/>
          <p:cNvSpPr>
            <a:spLocks noGrp="1" noChangeArrowheads="1"/>
          </p:cNvSpPr>
          <p:nvPr>
            <p:ph type="body" idx="1"/>
          </p:nvPr>
        </p:nvSpPr>
        <p:spPr>
          <a:xfrm>
            <a:off x="1150434" y="1933068"/>
            <a:ext cx="9288966" cy="2775478"/>
          </a:xfrm>
          <a:ln>
            <a:solidFill>
              <a:schemeClr val="accent1"/>
            </a:solidFill>
          </a:ln>
        </p:spPr>
        <p:txBody>
          <a:bodyPr>
            <a:normAutofit/>
          </a:bodyPr>
          <a:lstStyle/>
          <a:p>
            <a:pPr algn="l" eaLnBrk="1" hangingPunct="1"/>
            <a:endParaRPr lang="en-US" sz="3600" dirty="0">
              <a:latin typeface="Aharoni" panose="02010803020104030203" pitchFamily="2" charset="-79"/>
              <a:cs typeface="Aharoni" panose="02010803020104030203" pitchFamily="2" charset="-79"/>
            </a:endParaRPr>
          </a:p>
          <a:p>
            <a:pPr algn="l" eaLnBrk="1" hangingPunct="1"/>
            <a:r>
              <a:rPr lang="en-US" sz="3600" dirty="0">
                <a:latin typeface="Aharoni" panose="02010803020104030203" pitchFamily="2" charset="-79"/>
                <a:cs typeface="Aharoni" panose="02010803020104030203" pitchFamily="2" charset="-79"/>
              </a:rPr>
              <a:t>NO EFFORT FOR QUALITY IMPROVEMENT CAN SUCCEED WITHOUT COMMITMENT OF TOP MANAGEMENT</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6000" y="381000"/>
            <a:ext cx="1529416" cy="1098170"/>
          </a:xfrm>
          <a:prstGeom prst="rect">
            <a:avLst/>
          </a:prstGeom>
          <a:ln>
            <a:solidFill>
              <a:schemeClr val="accent1"/>
            </a:solidFill>
          </a:ln>
        </p:spPr>
      </p:pic>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9963" y="5069593"/>
            <a:ext cx="5662612" cy="160972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5547892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861060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400" b="1" dirty="0"/>
              <a:t>leadership</a:t>
            </a:r>
            <a:endParaRPr lang="ar-SA" sz="4400" b="1" dirty="0"/>
          </a:p>
        </p:txBody>
      </p:sp>
      <p:pic>
        <p:nvPicPr>
          <p:cNvPr id="4" name="Picture 6" descr="l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80180"/>
            <a:ext cx="12192000" cy="51778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4600" y="251015"/>
            <a:ext cx="1224616" cy="109817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5</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174743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2390" y="381000"/>
            <a:ext cx="8839200" cy="8720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DEFINITION</a:t>
            </a:r>
            <a:endParaRPr lang="ar-SA" sz="4000" b="1" dirty="0"/>
          </a:p>
        </p:txBody>
      </p:sp>
      <p:sp>
        <p:nvSpPr>
          <p:cNvPr id="3" name="Content Placeholder 2"/>
          <p:cNvSpPr>
            <a:spLocks noGrp="1"/>
          </p:cNvSpPr>
          <p:nvPr>
            <p:ph idx="1"/>
          </p:nvPr>
        </p:nvSpPr>
        <p:spPr>
          <a:xfrm>
            <a:off x="1295400" y="1524000"/>
            <a:ext cx="9144000" cy="3505200"/>
          </a:xfrm>
          <a:ln>
            <a:solidFill>
              <a:schemeClr val="accent1"/>
            </a:solidFill>
          </a:ln>
        </p:spPr>
        <p:txBody>
          <a:bodyPr>
            <a:noAutofit/>
          </a:bodyPr>
          <a:lstStyle/>
          <a:p>
            <a:pPr lvl="0" algn="l" rtl="0"/>
            <a:r>
              <a:rPr lang="en-US" sz="4000" dirty="0" smtClean="0">
                <a:solidFill>
                  <a:srgbClr val="FF0000"/>
                </a:solidFill>
              </a:rPr>
              <a:t> </a:t>
            </a:r>
            <a:r>
              <a:rPr lang="en-US" sz="4000" dirty="0"/>
              <a:t>“ Leadership is shifting of own vision to higher sights, the raising of man’s performance to higher standards, the building of man’s personality beyond its normal limitations</a:t>
            </a:r>
            <a:r>
              <a:rPr lang="en-US" sz="4000" dirty="0" smtClean="0"/>
              <a:t>.”</a:t>
            </a:r>
            <a:endParaRPr lang="ar-SA" sz="40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04088" y="381000"/>
            <a:ext cx="1224616" cy="872028"/>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6</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9409" y="5080976"/>
            <a:ext cx="2847975" cy="160020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911327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94578"/>
            <a:ext cx="9220200" cy="8382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WHO IS A LEADER......?</a:t>
            </a:r>
            <a:endParaRPr lang="ar-SA" sz="4000" b="1" dirty="0"/>
          </a:p>
        </p:txBody>
      </p:sp>
      <p:sp>
        <p:nvSpPr>
          <p:cNvPr id="3" name="Content Placeholder 2"/>
          <p:cNvSpPr>
            <a:spLocks noGrp="1"/>
          </p:cNvSpPr>
          <p:nvPr>
            <p:ph idx="1"/>
          </p:nvPr>
        </p:nvSpPr>
        <p:spPr>
          <a:xfrm>
            <a:off x="1752600" y="1447800"/>
            <a:ext cx="8839200" cy="3276600"/>
          </a:xfrm>
          <a:ln>
            <a:solidFill>
              <a:schemeClr val="accent1"/>
            </a:solidFill>
          </a:ln>
        </p:spPr>
        <p:txBody>
          <a:bodyPr>
            <a:noAutofit/>
          </a:bodyPr>
          <a:lstStyle/>
          <a:p>
            <a:pPr marL="457200" indent="-457200" algn="l" rtl="0">
              <a:buClr>
                <a:srgbClr val="FF0000"/>
              </a:buClr>
              <a:buFont typeface="Wingdings" panose="05000000000000000000" pitchFamily="2" charset="2"/>
              <a:buChar char="Ø"/>
            </a:pPr>
            <a:r>
              <a:rPr lang="en-US" sz="3200" dirty="0"/>
              <a:t> One that leads or </a:t>
            </a:r>
            <a:r>
              <a:rPr lang="en-US" sz="3200" dirty="0" smtClean="0"/>
              <a:t>guides.</a:t>
            </a:r>
            <a:endParaRPr lang="en-US" sz="3200" dirty="0"/>
          </a:p>
          <a:p>
            <a:pPr marL="457200" indent="-457200" algn="l" rtl="0">
              <a:buClr>
                <a:srgbClr val="FF0000"/>
              </a:buClr>
              <a:buFont typeface="Wingdings" panose="05000000000000000000" pitchFamily="2" charset="2"/>
              <a:buChar char="Ø"/>
            </a:pPr>
            <a:r>
              <a:rPr lang="en-US" sz="3200" dirty="0">
                <a:sym typeface="Symbol"/>
              </a:rPr>
              <a:t> </a:t>
            </a:r>
            <a:r>
              <a:rPr lang="en-US" sz="3200" dirty="0"/>
              <a:t>One who is in charge or in command of others</a:t>
            </a:r>
            <a:r>
              <a:rPr lang="en-US" sz="3200" dirty="0" smtClean="0"/>
              <a:t>.</a:t>
            </a:r>
            <a:endParaRPr lang="en-US" sz="3200" dirty="0"/>
          </a:p>
          <a:p>
            <a:pPr marL="457200" indent="-457200" algn="l" rtl="0">
              <a:buClr>
                <a:srgbClr val="FF0000"/>
              </a:buClr>
              <a:buFont typeface="Wingdings" panose="05000000000000000000" pitchFamily="2" charset="2"/>
              <a:buChar char="Ø"/>
            </a:pPr>
            <a:r>
              <a:rPr lang="en-US" sz="3200" dirty="0"/>
              <a:t> One who heads a political party or organization. </a:t>
            </a:r>
            <a:endParaRPr lang="en-US" sz="3200" dirty="0">
              <a:sym typeface="Symbol"/>
            </a:endParaRPr>
          </a:p>
          <a:p>
            <a:pPr marL="457200" indent="-457200" algn="l" rtl="0">
              <a:buClr>
                <a:srgbClr val="FF0000"/>
              </a:buClr>
              <a:buFont typeface="Wingdings" panose="05000000000000000000" pitchFamily="2" charset="2"/>
              <a:buChar char="Ø"/>
            </a:pPr>
            <a:r>
              <a:rPr lang="en-US" sz="3200" dirty="0">
                <a:sym typeface="Symbol"/>
              </a:rPr>
              <a:t> </a:t>
            </a:r>
            <a:r>
              <a:rPr lang="en-US" sz="3200" dirty="0"/>
              <a:t>One who has influence or power, especially of a political nature.</a:t>
            </a:r>
            <a:endParaRPr lang="ar-SA" sz="32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0771" y="294578"/>
            <a:ext cx="991173" cy="804746"/>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7</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4400" y="5511411"/>
            <a:ext cx="2057400" cy="128225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419466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990600" y="307543"/>
            <a:ext cx="9136566" cy="9915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Examples of Leaders</a:t>
            </a:r>
          </a:p>
        </p:txBody>
      </p:sp>
      <p:sp>
        <p:nvSpPr>
          <p:cNvPr id="6148" name="Rectangle 4"/>
          <p:cNvSpPr>
            <a:spLocks noGrp="1" noChangeArrowheads="1"/>
          </p:cNvSpPr>
          <p:nvPr>
            <p:ph type="body" sz="half" idx="1"/>
          </p:nvPr>
        </p:nvSpPr>
        <p:spPr>
          <a:xfrm>
            <a:off x="838200" y="1417638"/>
            <a:ext cx="7924800" cy="3459162"/>
          </a:xfrm>
          <a:ln>
            <a:solidFill>
              <a:schemeClr val="accent1"/>
            </a:solidFill>
          </a:ln>
        </p:spPr>
        <p:txBody>
          <a:bodyPr anchor="ctr">
            <a:normAutofit/>
          </a:bodyPr>
          <a:lstStyle/>
          <a:p>
            <a:pPr algn="l" rtl="0"/>
            <a:r>
              <a:rPr lang="en-US" sz="3600" dirty="0">
                <a:latin typeface="Century Gothic" pitchFamily="34" charset="0"/>
              </a:rPr>
              <a:t>Leaders can be found in every day life. They range from people in charge of businesses and schools, to the people that are running our government.</a:t>
            </a:r>
          </a:p>
        </p:txBody>
      </p:sp>
      <p:pic>
        <p:nvPicPr>
          <p:cNvPr id="6150" name="Picture 6" descr="j030125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58300" y="1557722"/>
            <a:ext cx="2209799" cy="1889732"/>
          </a:xfrm>
          <a:prstGeom prst="rect">
            <a:avLst/>
          </a:prstGeom>
          <a:noFill/>
          <a:extLst>
            <a:ext uri="{909E8E84-426E-40DD-AFC4-6F175D3DCCD1}">
              <a14:hiddenFill xmlns:a14="http://schemas.microsoft.com/office/drawing/2010/main">
                <a:solidFill>
                  <a:srgbClr val="FFFFFF"/>
                </a:solidFill>
              </a14:hiddenFill>
            </a:ext>
          </a:extLst>
        </p:spPr>
      </p:pic>
      <p:pic>
        <p:nvPicPr>
          <p:cNvPr id="6153" name="Picture 9" descr="boss.gif 6.7K">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39200" y="3599463"/>
            <a:ext cx="18288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8"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10515600" y="307543"/>
            <a:ext cx="1224616" cy="991540"/>
          </a:xfrm>
          <a:ln>
            <a:solidFill>
              <a:schemeClr val="accent1"/>
            </a:solidFill>
          </a:ln>
        </p:spPr>
      </p:pic>
      <p:sp>
        <p:nvSpPr>
          <p:cNvPr id="4" name="Slide Number Placeholder 3"/>
          <p:cNvSpPr>
            <a:spLocks noGrp="1"/>
          </p:cNvSpPr>
          <p:nvPr>
            <p:ph type="sldNum" sz="quarter" idx="12"/>
          </p:nvPr>
        </p:nvSpPr>
        <p:spPr>
          <a:xfrm>
            <a:off x="9296400" y="6344579"/>
            <a:ext cx="914400" cy="476250"/>
          </a:xfrm>
        </p:spPr>
        <p:txBody>
          <a:bodyPr/>
          <a:lstStyle/>
          <a:p>
            <a:fld id="{4385E616-E483-4C03-9D9E-3D4C0396060C}" type="slidenum">
              <a:rPr lang="en-US" smtClean="0"/>
              <a:pPr/>
              <a:t>8</a:t>
            </a:fld>
            <a:endParaRPr lang="en-US" dirty="0"/>
          </a:p>
        </p:txBody>
      </p:sp>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7123155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148">
                                            <p:bg/>
                                          </p:spTgt>
                                        </p:tgtEl>
                                        <p:attrNameLst>
                                          <p:attrName>style.visibility</p:attrName>
                                        </p:attrNameLst>
                                      </p:cBhvr>
                                      <p:to>
                                        <p:strVal val="visible"/>
                                      </p:to>
                                    </p:set>
                                    <p:anim to="" calcmode="lin" valueType="num">
                                      <p:cBhvr>
                                        <p:cTn id="7" dur="1" fill="hold"/>
                                        <p:tgtEl>
                                          <p:spTgt spid="6148">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148">
                                            <p:txEl>
                                              <p:pRg st="0" end="0"/>
                                            </p:txEl>
                                          </p:spTgt>
                                        </p:tgtEl>
                                        <p:attrNameLst>
                                          <p:attrName>style.visibility</p:attrName>
                                        </p:attrNameLst>
                                      </p:cBhvr>
                                      <p:to>
                                        <p:strVal val="visible"/>
                                      </p:to>
                                    </p:set>
                                    <p:anim to="" calcmode="lin" valueType="num">
                                      <p:cBhvr>
                                        <p:cTn id="12" dur="1" fill="hold"/>
                                        <p:tgtEl>
                                          <p:spTgt spid="6148">
                                            <p:txEl>
                                              <p:pRg st="0" end="0"/>
                                            </p:txEl>
                                          </p:spTgt>
                                        </p:tgtEl>
                                        <p:attrNameLst>
                                          <p:attrName/>
                                        </p:attrNameLst>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3" presetClass="entr" presetSubtype="0" fill="hold" nodeType="clickEffect">
                                  <p:stCondLst>
                                    <p:cond delay="0"/>
                                  </p:stCondLst>
                                  <p:childTnLst>
                                    <p:set>
                                      <p:cBhvr>
                                        <p:cTn id="16" dur="1" fill="hold">
                                          <p:stCondLst>
                                            <p:cond delay="0"/>
                                          </p:stCondLst>
                                        </p:cTn>
                                        <p:tgtEl>
                                          <p:spTgt spid="6150"/>
                                        </p:tgtEl>
                                        <p:attrNameLst>
                                          <p:attrName>style.visibility</p:attrName>
                                        </p:attrNameLst>
                                      </p:cBhvr>
                                      <p:to>
                                        <p:strVal val="visible"/>
                                      </p:to>
                                    </p:set>
                                    <p:animEffect transition="in" filter="fade">
                                      <p:cBhvr>
                                        <p:cTn id="17" dur="100"/>
                                        <p:tgtEl>
                                          <p:spTgt spid="6150"/>
                                        </p:tgtEl>
                                      </p:cBhvr>
                                    </p:animEffect>
                                    <p:anim calcmode="lin" valueType="num">
                                      <p:cBhvr>
                                        <p:cTn id="18" dur="400" fill="hold"/>
                                        <p:tgtEl>
                                          <p:spTgt spid="6150"/>
                                        </p:tgtEl>
                                        <p:attrNameLst>
                                          <p:attrName>ppt_x</p:attrName>
                                        </p:attrNameLst>
                                      </p:cBhvr>
                                      <p:tavLst>
                                        <p:tav tm="0">
                                          <p:val>
                                            <p:strVal val="#ppt_x"/>
                                          </p:val>
                                        </p:tav>
                                        <p:tav tm="100000">
                                          <p:val>
                                            <p:strVal val="#ppt_x"/>
                                          </p:val>
                                        </p:tav>
                                      </p:tavLst>
                                    </p:anim>
                                    <p:anim calcmode="lin" valueType="num">
                                      <p:cBhvr>
                                        <p:cTn id="19" dur="400" fill="hold"/>
                                        <p:tgtEl>
                                          <p:spTgt spid="6150"/>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61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61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3" presetClass="entr" presetSubtype="0" fill="hold" nodeType="clickEffect">
                                  <p:stCondLst>
                                    <p:cond delay="0"/>
                                  </p:stCondLst>
                                  <p:childTnLst>
                                    <p:set>
                                      <p:cBhvr>
                                        <p:cTn id="25" dur="1" fill="hold">
                                          <p:stCondLst>
                                            <p:cond delay="0"/>
                                          </p:stCondLst>
                                        </p:cTn>
                                        <p:tgtEl>
                                          <p:spTgt spid="6153"/>
                                        </p:tgtEl>
                                        <p:attrNameLst>
                                          <p:attrName>style.visibility</p:attrName>
                                        </p:attrNameLst>
                                      </p:cBhvr>
                                      <p:to>
                                        <p:strVal val="visible"/>
                                      </p:to>
                                    </p:set>
                                    <p:animEffect transition="in" filter="fade">
                                      <p:cBhvr>
                                        <p:cTn id="26" dur="100"/>
                                        <p:tgtEl>
                                          <p:spTgt spid="6153"/>
                                        </p:tgtEl>
                                      </p:cBhvr>
                                    </p:animEffect>
                                    <p:anim calcmode="lin" valueType="num">
                                      <p:cBhvr>
                                        <p:cTn id="27" dur="400" fill="hold"/>
                                        <p:tgtEl>
                                          <p:spTgt spid="6153"/>
                                        </p:tgtEl>
                                        <p:attrNameLst>
                                          <p:attrName>ppt_x</p:attrName>
                                        </p:attrNameLst>
                                      </p:cBhvr>
                                      <p:tavLst>
                                        <p:tav tm="0">
                                          <p:val>
                                            <p:strVal val="#ppt_x"/>
                                          </p:val>
                                        </p:tav>
                                        <p:tav tm="100000">
                                          <p:val>
                                            <p:strVal val="#ppt_x"/>
                                          </p:val>
                                        </p:tav>
                                      </p:tavLst>
                                    </p:anim>
                                    <p:anim calcmode="lin" valueType="num">
                                      <p:cBhvr>
                                        <p:cTn id="28" dur="400" fill="hold"/>
                                        <p:tgtEl>
                                          <p:spTgt spid="6153"/>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615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615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799" y="342900"/>
            <a:ext cx="9146831" cy="9525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IMPORTANCE OF LEADERSHIP</a:t>
            </a:r>
            <a:endParaRPr lang="ar-SA" sz="4000" b="1" dirty="0"/>
          </a:p>
        </p:txBody>
      </p:sp>
      <p:sp>
        <p:nvSpPr>
          <p:cNvPr id="3" name="Text Placeholder 2"/>
          <p:cNvSpPr>
            <a:spLocks noGrp="1"/>
          </p:cNvSpPr>
          <p:nvPr>
            <p:ph type="body" sz="half" idx="1"/>
          </p:nvPr>
        </p:nvSpPr>
        <p:spPr>
          <a:xfrm>
            <a:off x="1066800" y="1600201"/>
            <a:ext cx="8765830" cy="3809999"/>
          </a:xfrm>
          <a:ln>
            <a:solidFill>
              <a:schemeClr val="accent1"/>
            </a:solidFill>
          </a:ln>
        </p:spPr>
        <p:txBody>
          <a:bodyPr>
            <a:normAutofit/>
          </a:bodyPr>
          <a:lstStyle/>
          <a:p>
            <a:pPr marL="457200" indent="-457200" algn="l" rtl="0">
              <a:buFont typeface="Wingdings" panose="05000000000000000000" pitchFamily="2" charset="2"/>
              <a:buChar char="v"/>
            </a:pPr>
            <a:r>
              <a:rPr lang="en-US" sz="2800" dirty="0"/>
              <a:t>Initiates action </a:t>
            </a:r>
          </a:p>
          <a:p>
            <a:pPr marL="457200" indent="-457200" algn="l" rtl="0">
              <a:buFont typeface="Wingdings" panose="05000000000000000000" pitchFamily="2" charset="2"/>
              <a:buChar char="v"/>
            </a:pPr>
            <a:r>
              <a:rPr lang="en-US" sz="2800" dirty="0"/>
              <a:t>Motivation </a:t>
            </a:r>
          </a:p>
          <a:p>
            <a:pPr marL="457200" indent="-457200" algn="l" rtl="0">
              <a:buFont typeface="Wingdings" panose="05000000000000000000" pitchFamily="2" charset="2"/>
              <a:buChar char="v"/>
            </a:pPr>
            <a:r>
              <a:rPr lang="en-US" sz="2800" dirty="0"/>
              <a:t> Providing guidance </a:t>
            </a:r>
          </a:p>
          <a:p>
            <a:pPr marL="457200" indent="-457200" algn="l" rtl="0">
              <a:buFont typeface="Wingdings" panose="05000000000000000000" pitchFamily="2" charset="2"/>
              <a:buChar char="v"/>
            </a:pPr>
            <a:r>
              <a:rPr lang="en-US" sz="2800" dirty="0"/>
              <a:t> Creating confidence </a:t>
            </a:r>
          </a:p>
          <a:p>
            <a:pPr marL="457200" indent="-457200" algn="l" rtl="0">
              <a:buFont typeface="Wingdings" panose="05000000000000000000" pitchFamily="2" charset="2"/>
              <a:buChar char="v"/>
            </a:pPr>
            <a:r>
              <a:rPr lang="en-US" sz="2800" dirty="0"/>
              <a:t> Co-ordination </a:t>
            </a:r>
          </a:p>
          <a:p>
            <a:pPr marL="457200" indent="-457200" algn="l" rtl="0">
              <a:buFont typeface="Wingdings" panose="05000000000000000000" pitchFamily="2" charset="2"/>
              <a:buChar char="v"/>
            </a:pPr>
            <a:r>
              <a:rPr lang="en-US" sz="2800" dirty="0"/>
              <a:t>Effective planning </a:t>
            </a:r>
          </a:p>
          <a:p>
            <a:pPr marL="457200" indent="-457200" algn="l" rtl="0">
              <a:buFont typeface="Wingdings" panose="05000000000000000000" pitchFamily="2" charset="2"/>
              <a:buChar char="v"/>
            </a:pPr>
            <a:r>
              <a:rPr lang="en-US" sz="2800" dirty="0"/>
              <a:t>Inspiration &amp; motivation</a:t>
            </a:r>
          </a:p>
          <a:p>
            <a:pPr marL="457200" indent="-457200" algn="l" rtl="0">
              <a:buFont typeface="Wingdings" panose="05000000000000000000" pitchFamily="2" charset="2"/>
              <a:buChar char="v"/>
            </a:pPr>
            <a:endParaRPr lang="ar-SA"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134600" y="343829"/>
            <a:ext cx="1061137" cy="951571"/>
          </a:xfrm>
          <a:ln>
            <a:solidFill>
              <a:schemeClr val="accent1"/>
            </a:solidFill>
          </a:ln>
        </p:spPr>
      </p:pic>
      <p:sp>
        <p:nvSpPr>
          <p:cNvPr id="7" name="Slide Number Placeholder 6"/>
          <p:cNvSpPr>
            <a:spLocks noGrp="1"/>
          </p:cNvSpPr>
          <p:nvPr>
            <p:ph type="sldNum" sz="quarter" idx="12"/>
          </p:nvPr>
        </p:nvSpPr>
        <p:spPr>
          <a:xfrm>
            <a:off x="9103112" y="6240463"/>
            <a:ext cx="539063" cy="476250"/>
          </a:xfrm>
        </p:spPr>
        <p:txBody>
          <a:bodyPr/>
          <a:lstStyle/>
          <a:p>
            <a:fld id="{4385E616-E483-4C03-9D9E-3D4C0396060C}" type="slidenum">
              <a:rPr lang="en-US" smtClean="0"/>
              <a:pPr/>
              <a:t>9</a:t>
            </a:fld>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994226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274638"/>
            <a:ext cx="876300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ROLE OF A LEADER</a:t>
            </a:r>
            <a:endParaRPr lang="ar-SA" sz="4000" b="1" dirty="0"/>
          </a:p>
        </p:txBody>
      </p:sp>
      <p:sp>
        <p:nvSpPr>
          <p:cNvPr id="3" name="Text Placeholder 2"/>
          <p:cNvSpPr>
            <a:spLocks noGrp="1"/>
          </p:cNvSpPr>
          <p:nvPr>
            <p:ph type="body" sz="half" idx="1"/>
          </p:nvPr>
        </p:nvSpPr>
        <p:spPr>
          <a:xfrm>
            <a:off x="990600" y="1600201"/>
            <a:ext cx="9220200" cy="3200399"/>
          </a:xfrm>
          <a:ln>
            <a:solidFill>
              <a:schemeClr val="accent1"/>
            </a:solidFill>
          </a:ln>
        </p:spPr>
        <p:txBody>
          <a:bodyPr>
            <a:normAutofit/>
          </a:bodyPr>
          <a:lstStyle/>
          <a:p>
            <a:pPr algn="l" rtl="0"/>
            <a:r>
              <a:rPr lang="en-US" sz="4000" dirty="0"/>
              <a:t>A Leader’s role is always to ensure his/her team achieves the task in hand, but an effective leader will also ensure they meet more subtle requirement</a:t>
            </a:r>
            <a:endParaRPr lang="ar-SA" sz="40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975781" y="274638"/>
            <a:ext cx="1216326" cy="1090736"/>
          </a:xfrm>
          <a:ln>
            <a:solidFill>
              <a:schemeClr val="accent1"/>
            </a:solidFill>
          </a:ln>
        </p:spPr>
      </p:pic>
      <p:sp>
        <p:nvSpPr>
          <p:cNvPr id="7" name="Slide Number Placeholder 6"/>
          <p:cNvSpPr>
            <a:spLocks noGrp="1"/>
          </p:cNvSpPr>
          <p:nvPr>
            <p:ph type="sldNum" sz="quarter" idx="12"/>
          </p:nvPr>
        </p:nvSpPr>
        <p:spPr>
          <a:xfrm>
            <a:off x="11201400" y="6248400"/>
            <a:ext cx="683092" cy="476250"/>
          </a:xfrm>
        </p:spPr>
        <p:txBody>
          <a:bodyPr/>
          <a:lstStyle/>
          <a:p>
            <a:fld id="{4385E616-E483-4C03-9D9E-3D4C0396060C}" type="slidenum">
              <a:rPr lang="en-US" smtClean="0"/>
              <a:pPr/>
              <a:t>10</a:t>
            </a:fld>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609569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822960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leadership</a:t>
            </a:r>
            <a:endParaRPr lang="ar-SA" sz="4000" b="1" dirty="0"/>
          </a:p>
        </p:txBody>
      </p:sp>
      <p:pic>
        <p:nvPicPr>
          <p:cNvPr id="4" name="Picture 6" descr="l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76400"/>
            <a:ext cx="110490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3308" y="351520"/>
            <a:ext cx="1222508" cy="109628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11</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4269452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95146"/>
            <a:ext cx="9595768" cy="10668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ctr"/>
            <a:r>
              <a:rPr lang="en-GB" sz="4000" dirty="0"/>
              <a:t>Types of Leadership Style</a:t>
            </a:r>
            <a:endParaRPr lang="ar-SA" sz="4000" dirty="0"/>
          </a:p>
        </p:txBody>
      </p:sp>
      <p:pic>
        <p:nvPicPr>
          <p:cNvPr id="4" name="Picture 6" descr="l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0176" y="1447800"/>
            <a:ext cx="10882624"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60492" y="234288"/>
            <a:ext cx="1224616" cy="109817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12</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56833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52400"/>
            <a:ext cx="8686800" cy="90826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Types of Leadership Style</a:t>
            </a:r>
            <a:endParaRPr lang="ar-SA" sz="4000" dirty="0"/>
          </a:p>
        </p:txBody>
      </p:sp>
      <p:sp>
        <p:nvSpPr>
          <p:cNvPr id="3" name="Content Placeholder 2"/>
          <p:cNvSpPr>
            <a:spLocks noGrp="1"/>
          </p:cNvSpPr>
          <p:nvPr>
            <p:ph idx="1"/>
          </p:nvPr>
        </p:nvSpPr>
        <p:spPr>
          <a:xfrm>
            <a:off x="1219200" y="1143000"/>
            <a:ext cx="8648700" cy="3962400"/>
          </a:xfrm>
          <a:ln>
            <a:solidFill>
              <a:schemeClr val="accent1"/>
            </a:solidFill>
          </a:ln>
        </p:spPr>
        <p:txBody>
          <a:bodyPr/>
          <a:lstStyle/>
          <a:p>
            <a:pPr algn="l"/>
            <a:r>
              <a:rPr lang="en-GB" sz="2800" dirty="0">
                <a:solidFill>
                  <a:srgbClr val="FF0000"/>
                </a:solidFill>
              </a:rPr>
              <a:t>Autocratic:</a:t>
            </a:r>
          </a:p>
          <a:p>
            <a:pPr lvl="1" algn="l" rtl="0"/>
            <a:r>
              <a:rPr lang="en-GB" sz="2800" b="1" dirty="0"/>
              <a:t>Leader makes decisions without reference to anyone else</a:t>
            </a:r>
            <a:r>
              <a:rPr lang="en-US" sz="2800" b="1" dirty="0"/>
              <a:t>.</a:t>
            </a:r>
            <a:endParaRPr lang="en-GB" sz="2800" b="1" dirty="0"/>
          </a:p>
          <a:p>
            <a:pPr lvl="1" algn="l" rtl="0"/>
            <a:r>
              <a:rPr lang="en-GB" sz="2800" b="1" dirty="0"/>
              <a:t>High degree of dependency on the leader.</a:t>
            </a:r>
          </a:p>
          <a:p>
            <a:pPr lvl="1" algn="l" rtl="0"/>
            <a:r>
              <a:rPr lang="en-GB" sz="2800" b="1" dirty="0"/>
              <a:t>Can create de-motivation and alienation </a:t>
            </a:r>
            <a:br>
              <a:rPr lang="en-GB" sz="2800" b="1" dirty="0"/>
            </a:br>
            <a:r>
              <a:rPr lang="en-GB" sz="2800" b="1" dirty="0"/>
              <a:t>of staff.</a:t>
            </a:r>
          </a:p>
          <a:p>
            <a:pPr lvl="1" algn="l" rtl="0"/>
            <a:r>
              <a:rPr lang="en-GB" sz="2800" b="1" dirty="0"/>
              <a:t>May be valuable in some types of business where decisions need to be made quickly and decisively.</a:t>
            </a:r>
          </a:p>
          <a:p>
            <a:pPr algn="l"/>
            <a:endParaRPr lang="ar-SA"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187434"/>
            <a:ext cx="1042317" cy="83820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13</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5600" y="5399269"/>
            <a:ext cx="4152900" cy="1440626"/>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4985644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8340" y="349580"/>
            <a:ext cx="8153400" cy="773906"/>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Types of Leadership Style</a:t>
            </a:r>
            <a:endParaRPr lang="ar-SA" sz="4000" dirty="0"/>
          </a:p>
        </p:txBody>
      </p:sp>
      <p:sp>
        <p:nvSpPr>
          <p:cNvPr id="4" name="Rectangle 3"/>
          <p:cNvSpPr>
            <a:spLocks noGrp="1" noChangeArrowheads="1"/>
          </p:cNvSpPr>
          <p:nvPr>
            <p:ph idx="1"/>
          </p:nvPr>
        </p:nvSpPr>
        <p:spPr>
          <a:xfrm>
            <a:off x="1981200" y="1295400"/>
            <a:ext cx="8648700" cy="3776172"/>
          </a:xfrm>
          <a:ln>
            <a:solidFill>
              <a:schemeClr val="accent1"/>
            </a:solidFill>
          </a:ln>
        </p:spPr>
        <p:txBody>
          <a:bodyPr>
            <a:normAutofit/>
          </a:bodyPr>
          <a:lstStyle/>
          <a:p>
            <a:pPr algn="l" eaLnBrk="1" hangingPunct="1">
              <a:lnSpc>
                <a:spcPct val="90000"/>
              </a:lnSpc>
            </a:pPr>
            <a:r>
              <a:rPr lang="en-GB" sz="2800" dirty="0">
                <a:solidFill>
                  <a:srgbClr val="FF0000"/>
                </a:solidFill>
              </a:rPr>
              <a:t>Democratic:</a:t>
            </a:r>
          </a:p>
          <a:p>
            <a:pPr algn="l" eaLnBrk="1" hangingPunct="1">
              <a:lnSpc>
                <a:spcPct val="90000"/>
              </a:lnSpc>
            </a:pPr>
            <a:r>
              <a:rPr lang="en-GB" sz="2800" dirty="0"/>
              <a:t>Encourages decision making </a:t>
            </a:r>
            <a:br>
              <a:rPr lang="en-GB" sz="2800" dirty="0"/>
            </a:br>
            <a:r>
              <a:rPr lang="en-GB" sz="2800" dirty="0"/>
              <a:t>from different perspectives – leadership may be emphasised throughout </a:t>
            </a:r>
            <a:br>
              <a:rPr lang="en-GB" sz="2800" dirty="0"/>
            </a:br>
            <a:r>
              <a:rPr lang="en-GB" sz="2800" dirty="0"/>
              <a:t>the organisation</a:t>
            </a:r>
          </a:p>
          <a:p>
            <a:pPr lvl="1" algn="l" rtl="0" eaLnBrk="1" hangingPunct="1">
              <a:lnSpc>
                <a:spcPct val="90000"/>
              </a:lnSpc>
            </a:pPr>
            <a:r>
              <a:rPr lang="en-GB" sz="2400" b="1" dirty="0">
                <a:solidFill>
                  <a:srgbClr val="003366"/>
                </a:solidFill>
              </a:rPr>
              <a:t>Consultative:</a:t>
            </a:r>
            <a:r>
              <a:rPr lang="en-GB" sz="2400" b="1" dirty="0"/>
              <a:t> process of consultation before decisions are taken</a:t>
            </a:r>
          </a:p>
          <a:p>
            <a:pPr lvl="1" algn="l" rtl="0" eaLnBrk="1" hangingPunct="1">
              <a:lnSpc>
                <a:spcPct val="90000"/>
              </a:lnSpc>
            </a:pPr>
            <a:r>
              <a:rPr lang="en-GB" sz="2400" b="1" dirty="0">
                <a:solidFill>
                  <a:srgbClr val="003366"/>
                </a:solidFill>
              </a:rPr>
              <a:t>Persuasive:</a:t>
            </a:r>
            <a:r>
              <a:rPr lang="en-GB" sz="2400" b="1" dirty="0"/>
              <a:t> Leader takes decision and seeks to persuade others that the decision </a:t>
            </a:r>
            <a:br>
              <a:rPr lang="en-GB" sz="2400" b="1" dirty="0"/>
            </a:br>
            <a:r>
              <a:rPr lang="en-GB" sz="2400" b="1" dirty="0"/>
              <a:t>is correct</a:t>
            </a:r>
          </a:p>
          <a:p>
            <a:pPr algn="l" eaLnBrk="1" hangingPunct="1">
              <a:lnSpc>
                <a:spcPct val="90000"/>
              </a:lnSpc>
              <a:buFontTx/>
              <a:buNone/>
            </a:pPr>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63200" y="383586"/>
            <a:ext cx="1173464" cy="74158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14</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1218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down)">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wipe(down)">
                                      <p:cBhvr>
                                        <p:cTn id="17" dur="500"/>
                                        <p:tgtEl>
                                          <p:spTgt spid="4">
                                            <p:txEl>
                                              <p:pRg st="1" end="1"/>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wipe(down)">
                                      <p:cBhvr>
                                        <p:cTn id="20" dur="500"/>
                                        <p:tgtEl>
                                          <p:spTgt spid="4">
                                            <p:txEl>
                                              <p:pRg st="2" end="2"/>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wipe(down)">
                                      <p:cBhvr>
                                        <p:cTn id="23"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6438" y="410813"/>
            <a:ext cx="9091961" cy="82340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Types of Leadership Style</a:t>
            </a:r>
            <a:endParaRPr lang="ar-SA" sz="4000" dirty="0"/>
          </a:p>
        </p:txBody>
      </p:sp>
      <p:sp>
        <p:nvSpPr>
          <p:cNvPr id="4" name="Rectangle 3"/>
          <p:cNvSpPr>
            <a:spLocks noGrp="1" noChangeArrowheads="1"/>
          </p:cNvSpPr>
          <p:nvPr>
            <p:ph idx="1"/>
          </p:nvPr>
        </p:nvSpPr>
        <p:spPr>
          <a:xfrm>
            <a:off x="990600" y="1371600"/>
            <a:ext cx="9525000" cy="3657600"/>
          </a:xfrm>
          <a:ln>
            <a:solidFill>
              <a:schemeClr val="accent1"/>
            </a:solidFill>
          </a:ln>
        </p:spPr>
        <p:txBody>
          <a:bodyPr>
            <a:normAutofit/>
          </a:bodyPr>
          <a:lstStyle/>
          <a:p>
            <a:pPr algn="l" eaLnBrk="1" hangingPunct="1"/>
            <a:r>
              <a:rPr lang="en-GB" sz="3600" dirty="0">
                <a:solidFill>
                  <a:srgbClr val="FF0000"/>
                </a:solidFill>
              </a:rPr>
              <a:t>Democratic:</a:t>
            </a:r>
          </a:p>
          <a:p>
            <a:pPr lvl="1" algn="l" rtl="0" eaLnBrk="1" hangingPunct="1"/>
            <a:r>
              <a:rPr lang="en-GB" sz="3200" b="1" dirty="0"/>
              <a:t>May help motivation and involvement</a:t>
            </a:r>
          </a:p>
          <a:p>
            <a:pPr lvl="1" algn="l" rtl="0" eaLnBrk="1" hangingPunct="1"/>
            <a:r>
              <a:rPr lang="en-GB" sz="3200" b="1" dirty="0"/>
              <a:t>Workers feel ownership of the firm and its ideas</a:t>
            </a:r>
          </a:p>
          <a:p>
            <a:pPr lvl="1" algn="l" rtl="0" eaLnBrk="1" hangingPunct="1"/>
            <a:r>
              <a:rPr lang="en-GB" sz="3200" b="1" dirty="0"/>
              <a:t>Improves the sharing of ideas </a:t>
            </a:r>
            <a:br>
              <a:rPr lang="en-GB" sz="3200" b="1" dirty="0"/>
            </a:br>
            <a:r>
              <a:rPr lang="en-GB" sz="3200" b="1" dirty="0"/>
              <a:t>and experiences within the business</a:t>
            </a:r>
          </a:p>
          <a:p>
            <a:pPr lvl="1" algn="l" rtl="0" eaLnBrk="1" hangingPunct="1"/>
            <a:r>
              <a:rPr lang="en-GB" sz="3200" b="1" dirty="0"/>
              <a:t>Can delay decision making</a:t>
            </a:r>
          </a:p>
          <a:p>
            <a:pPr algn="l" eaLnBrk="1" hangingPunct="1"/>
            <a:endParaRPr lang="en-GB" sz="32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97015" y="455866"/>
            <a:ext cx="1224616" cy="778352"/>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15</a:t>
            </a:fld>
            <a:endParaRPr lang="en-US"/>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7200" y="5290991"/>
            <a:ext cx="2103864" cy="138275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748210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9220200" cy="762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Types of Leadership Style</a:t>
            </a:r>
            <a:endParaRPr lang="ar-SA" sz="4000" dirty="0"/>
          </a:p>
        </p:txBody>
      </p:sp>
      <p:sp>
        <p:nvSpPr>
          <p:cNvPr id="5" name="Rectangle 3"/>
          <p:cNvSpPr>
            <a:spLocks noGrp="1" noChangeArrowheads="1"/>
          </p:cNvSpPr>
          <p:nvPr>
            <p:ph idx="1"/>
          </p:nvPr>
        </p:nvSpPr>
        <p:spPr>
          <a:xfrm>
            <a:off x="762000" y="939132"/>
            <a:ext cx="10744927" cy="4077827"/>
          </a:xfrm>
        </p:spPr>
        <p:txBody>
          <a:bodyPr>
            <a:noAutofit/>
          </a:bodyPr>
          <a:lstStyle/>
          <a:p>
            <a:pPr algn="l" rtl="0" eaLnBrk="1" hangingPunct="1"/>
            <a:r>
              <a:rPr lang="en-GB" sz="2800" dirty="0">
                <a:solidFill>
                  <a:srgbClr val="FF0000"/>
                </a:solidFill>
              </a:rPr>
              <a:t>Laissez-Faire:</a:t>
            </a:r>
          </a:p>
          <a:p>
            <a:pPr lvl="1" algn="l" rtl="0" eaLnBrk="1" hangingPunct="1"/>
            <a:r>
              <a:rPr lang="en-GB" sz="2800" b="1" dirty="0"/>
              <a:t>‘Let it be’ – the leadership responsibilities </a:t>
            </a:r>
            <a:r>
              <a:rPr lang="en-GB" sz="2800" b="1" dirty="0" smtClean="0"/>
              <a:t> are </a:t>
            </a:r>
            <a:r>
              <a:rPr lang="en-GB" sz="2800" b="1" dirty="0"/>
              <a:t>shared by all</a:t>
            </a:r>
          </a:p>
          <a:p>
            <a:pPr lvl="1" algn="l" rtl="0" eaLnBrk="1" hangingPunct="1"/>
            <a:r>
              <a:rPr lang="en-GB" sz="2800" b="1" dirty="0"/>
              <a:t>Can be very useful in businesses </a:t>
            </a:r>
            <a:r>
              <a:rPr lang="en-GB" sz="2800" b="1" dirty="0" smtClean="0"/>
              <a:t> where </a:t>
            </a:r>
            <a:r>
              <a:rPr lang="en-GB" sz="2800" b="1" dirty="0"/>
              <a:t>creative ideas are important</a:t>
            </a:r>
          </a:p>
          <a:p>
            <a:pPr lvl="1" algn="l" rtl="0" eaLnBrk="1" hangingPunct="1"/>
            <a:r>
              <a:rPr lang="en-GB" sz="2800" b="1" dirty="0"/>
              <a:t>Can be highly motivational, </a:t>
            </a:r>
            <a:r>
              <a:rPr lang="en-GB" sz="2800" b="1" dirty="0" smtClean="0"/>
              <a:t>as </a:t>
            </a:r>
            <a:r>
              <a:rPr lang="en-GB" sz="2800" b="1" dirty="0"/>
              <a:t>people have control over their working life</a:t>
            </a:r>
          </a:p>
          <a:p>
            <a:pPr lvl="1" algn="l" rtl="0" eaLnBrk="1" hangingPunct="1"/>
            <a:r>
              <a:rPr lang="en-GB" sz="2800" b="1" dirty="0"/>
              <a:t>Can make coordination and decision making </a:t>
            </a:r>
            <a:r>
              <a:rPr lang="en-GB" sz="2800" b="1" dirty="0" smtClean="0"/>
              <a:t> time-consuming </a:t>
            </a:r>
            <a:r>
              <a:rPr lang="en-GB" sz="2800" b="1" dirty="0"/>
              <a:t>and lacking in overall direction</a:t>
            </a:r>
          </a:p>
          <a:p>
            <a:pPr lvl="1" algn="l" rtl="0" eaLnBrk="1" hangingPunct="1"/>
            <a:r>
              <a:rPr lang="en-GB" sz="2800" b="1" dirty="0"/>
              <a:t>Relies on good team work</a:t>
            </a:r>
          </a:p>
          <a:p>
            <a:pPr lvl="1" algn="l" rtl="0" eaLnBrk="1" hangingPunct="1"/>
            <a:r>
              <a:rPr lang="en-GB" sz="2800" b="1" dirty="0"/>
              <a:t>Relies on good interpersonal relations</a:t>
            </a:r>
          </a:p>
          <a:p>
            <a:pPr algn="l" rtl="0" eaLnBrk="1" hangingPunct="1"/>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2048" y="152400"/>
            <a:ext cx="1224616" cy="988142"/>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16</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8306494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8763000" cy="10668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3600" dirty="0"/>
              <a:t>Types of Leadership Style</a:t>
            </a:r>
            <a:endParaRPr lang="ar-SA" sz="3600" dirty="0"/>
          </a:p>
        </p:txBody>
      </p:sp>
      <p:sp>
        <p:nvSpPr>
          <p:cNvPr id="4" name="Rectangle 3"/>
          <p:cNvSpPr>
            <a:spLocks noGrp="1" noChangeArrowheads="1"/>
          </p:cNvSpPr>
          <p:nvPr>
            <p:ph idx="1"/>
          </p:nvPr>
        </p:nvSpPr>
        <p:spPr>
          <a:xfrm>
            <a:off x="1219200" y="1524001"/>
            <a:ext cx="9296400" cy="3352799"/>
          </a:xfrm>
          <a:ln>
            <a:solidFill>
              <a:schemeClr val="accent1"/>
            </a:solidFill>
          </a:ln>
        </p:spPr>
        <p:txBody>
          <a:bodyPr>
            <a:normAutofit/>
          </a:bodyPr>
          <a:lstStyle/>
          <a:p>
            <a:pPr algn="l" rtl="0" eaLnBrk="1" hangingPunct="1"/>
            <a:r>
              <a:rPr lang="en-GB" sz="3600" dirty="0">
                <a:solidFill>
                  <a:srgbClr val="FF0000"/>
                </a:solidFill>
              </a:rPr>
              <a:t>Paternalistic:</a:t>
            </a:r>
          </a:p>
          <a:p>
            <a:pPr marL="571500" indent="-571500" algn="l" rtl="0" eaLnBrk="1" hangingPunct="1">
              <a:buClr>
                <a:srgbClr val="FF0000"/>
              </a:buClr>
              <a:buFont typeface="Wingdings" panose="05000000000000000000" pitchFamily="2" charset="2"/>
              <a:buChar char="q"/>
            </a:pPr>
            <a:r>
              <a:rPr lang="en-GB" sz="3600" dirty="0" smtClean="0"/>
              <a:t> Leader acts as a ‘father figure’</a:t>
            </a:r>
          </a:p>
          <a:p>
            <a:pPr marL="571500" indent="-571500" algn="l" rtl="0" eaLnBrk="1" hangingPunct="1">
              <a:buClr>
                <a:srgbClr val="FF0000"/>
              </a:buClr>
              <a:buFont typeface="Wingdings" panose="05000000000000000000" pitchFamily="2" charset="2"/>
              <a:buChar char="q"/>
            </a:pPr>
            <a:r>
              <a:rPr lang="en-GB" sz="3600" dirty="0" smtClean="0"/>
              <a:t>Paternalistic leader makes decision but may consult</a:t>
            </a:r>
          </a:p>
          <a:p>
            <a:pPr marL="571500" indent="-571500" algn="l" rtl="0" eaLnBrk="1" hangingPunct="1">
              <a:buClr>
                <a:srgbClr val="FF0000"/>
              </a:buClr>
              <a:buFont typeface="Wingdings" panose="05000000000000000000" pitchFamily="2" charset="2"/>
              <a:buChar char="q"/>
            </a:pPr>
            <a:r>
              <a:rPr lang="en-GB" sz="3600" dirty="0" smtClean="0"/>
              <a:t>Believes in the need to support staff</a:t>
            </a:r>
            <a:endParaRPr lang="en-GB" sz="36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799" y="189570"/>
            <a:ext cx="1372839" cy="1029629"/>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17</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868900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85800" y="0"/>
            <a:ext cx="9961528"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dirty="0"/>
              <a:t>Using all </a:t>
            </a:r>
          </a:p>
        </p:txBody>
      </p:sp>
      <p:sp>
        <p:nvSpPr>
          <p:cNvPr id="49155" name="Rectangle 3"/>
          <p:cNvSpPr>
            <a:spLocks noGrp="1" noChangeArrowheads="1"/>
          </p:cNvSpPr>
          <p:nvPr>
            <p:ph type="body" idx="1"/>
          </p:nvPr>
        </p:nvSpPr>
        <p:spPr>
          <a:xfrm>
            <a:off x="685800" y="1143000"/>
            <a:ext cx="11186144" cy="5715000"/>
          </a:xfrm>
        </p:spPr>
        <p:txBody>
          <a:bodyPr>
            <a:normAutofit/>
          </a:bodyPr>
          <a:lstStyle/>
          <a:p>
            <a:pPr algn="l" rtl="0" eaLnBrk="1" hangingPunct="1">
              <a:lnSpc>
                <a:spcPct val="80000"/>
              </a:lnSpc>
              <a:defRPr/>
            </a:pPr>
            <a:r>
              <a:rPr lang="en-US" sz="2800" dirty="0">
                <a:solidFill>
                  <a:srgbClr val="FF0000"/>
                </a:solidFill>
              </a:rPr>
              <a:t>A good leader uses all three styles, depending on what forces are involved between the followers, the leader, and the situation.</a:t>
            </a:r>
          </a:p>
          <a:p>
            <a:pPr algn="l" rtl="0" eaLnBrk="1" hangingPunct="1">
              <a:lnSpc>
                <a:spcPct val="80000"/>
              </a:lnSpc>
              <a:defRPr/>
            </a:pPr>
            <a:r>
              <a:rPr lang="en-US" sz="2800" dirty="0"/>
              <a:t>Examples:</a:t>
            </a:r>
          </a:p>
          <a:p>
            <a:pPr lvl="1" algn="l" rtl="0" eaLnBrk="1" hangingPunct="1">
              <a:lnSpc>
                <a:spcPct val="80000"/>
              </a:lnSpc>
              <a:defRPr/>
            </a:pPr>
            <a:r>
              <a:rPr lang="en-US" sz="2800" b="1" dirty="0"/>
              <a:t>Using an authoritarian style on a new employee who is just learning the job.</a:t>
            </a:r>
          </a:p>
          <a:p>
            <a:pPr lvl="1" algn="l" rtl="0" eaLnBrk="1" hangingPunct="1">
              <a:lnSpc>
                <a:spcPct val="80000"/>
              </a:lnSpc>
              <a:defRPr/>
            </a:pPr>
            <a:r>
              <a:rPr lang="en-US" sz="2800" b="1" dirty="0"/>
              <a:t>Using a participative style with a team of workers who know their job.</a:t>
            </a:r>
          </a:p>
          <a:p>
            <a:pPr lvl="1" algn="l" rtl="0" eaLnBrk="1" hangingPunct="1">
              <a:lnSpc>
                <a:spcPct val="80000"/>
              </a:lnSpc>
              <a:defRPr/>
            </a:pPr>
            <a:r>
              <a:rPr lang="en-US" sz="2800" b="1" dirty="0"/>
              <a:t>Using a delegative style with a worker who knows more about the job than you.</a:t>
            </a:r>
          </a:p>
          <a:p>
            <a:pPr lvl="1" algn="l" rtl="0" eaLnBrk="1" hangingPunct="1">
              <a:lnSpc>
                <a:spcPct val="80000"/>
              </a:lnSpc>
              <a:defRPr/>
            </a:pPr>
            <a:r>
              <a:rPr lang="en-US" sz="2800" b="1" dirty="0"/>
              <a:t>Using all three: Telling your employees that a procedure is not working correctly and a new one must be established (authoritarian). Asking for their ideas and input on creating a new procedure (participative). Delegating tasks in order to implement the new procedure (delegative).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7328" y="44830"/>
            <a:ext cx="1544672" cy="1098170"/>
          </a:xfrm>
          <a:prstGeom prst="rect">
            <a:avLst/>
          </a:prstGeom>
        </p:spPr>
      </p:pic>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42370999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4"/>
                                        </p:tgtEl>
                                        <p:attrNameLst>
                                          <p:attrName>style.visibility</p:attrName>
                                        </p:attrNameLst>
                                      </p:cBhvr>
                                      <p:to>
                                        <p:strVal val="visible"/>
                                      </p:to>
                                    </p:set>
                                    <p:anim calcmode="lin" valueType="num">
                                      <p:cBhvr>
                                        <p:cTn id="7" dur="1000" fill="hold"/>
                                        <p:tgtEl>
                                          <p:spTgt spid="49154"/>
                                        </p:tgtEl>
                                        <p:attrNameLst>
                                          <p:attrName>ppt_w</p:attrName>
                                        </p:attrNameLst>
                                      </p:cBhvr>
                                      <p:tavLst>
                                        <p:tav tm="0">
                                          <p:val>
                                            <p:fltVal val="0"/>
                                          </p:val>
                                        </p:tav>
                                        <p:tav tm="100000">
                                          <p:val>
                                            <p:strVal val="#ppt_w"/>
                                          </p:val>
                                        </p:tav>
                                      </p:tavLst>
                                    </p:anim>
                                    <p:anim calcmode="lin" valueType="num">
                                      <p:cBhvr>
                                        <p:cTn id="8" dur="1000" fill="hold"/>
                                        <p:tgtEl>
                                          <p:spTgt spid="49154"/>
                                        </p:tgtEl>
                                        <p:attrNameLst>
                                          <p:attrName>ppt_h</p:attrName>
                                        </p:attrNameLst>
                                      </p:cBhvr>
                                      <p:tavLst>
                                        <p:tav tm="0">
                                          <p:val>
                                            <p:fltVal val="0"/>
                                          </p:val>
                                        </p:tav>
                                        <p:tav tm="100000">
                                          <p:val>
                                            <p:strVal val="#ppt_h"/>
                                          </p:val>
                                        </p:tav>
                                      </p:tavLst>
                                    </p:anim>
                                    <p:anim calcmode="lin" valueType="num">
                                      <p:cBhvr>
                                        <p:cTn id="9" dur="1000" fill="hold"/>
                                        <p:tgtEl>
                                          <p:spTgt spid="49154"/>
                                        </p:tgtEl>
                                        <p:attrNameLst>
                                          <p:attrName>style.rotation</p:attrName>
                                        </p:attrNameLst>
                                      </p:cBhvr>
                                      <p:tavLst>
                                        <p:tav tm="0">
                                          <p:val>
                                            <p:fltVal val="90"/>
                                          </p:val>
                                        </p:tav>
                                        <p:tav tm="100000">
                                          <p:val>
                                            <p:fltVal val="0"/>
                                          </p:val>
                                        </p:tav>
                                      </p:tavLst>
                                    </p:anim>
                                    <p:animEffect transition="in" filter="fade">
                                      <p:cBhvr>
                                        <p:cTn id="10" dur="1000"/>
                                        <p:tgtEl>
                                          <p:spTgt spid="4915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16" fill="hold" grpId="0" nodeType="clickEffect">
                                  <p:stCondLst>
                                    <p:cond delay="0"/>
                                  </p:stCondLst>
                                  <p:childTnLst>
                                    <p:set>
                                      <p:cBhvr>
                                        <p:cTn id="14" dur="1" fill="hold">
                                          <p:stCondLst>
                                            <p:cond delay="0"/>
                                          </p:stCondLst>
                                        </p:cTn>
                                        <p:tgtEl>
                                          <p:spTgt spid="49155">
                                            <p:txEl>
                                              <p:pRg st="0" end="0"/>
                                            </p:txEl>
                                          </p:spTgt>
                                        </p:tgtEl>
                                        <p:attrNameLst>
                                          <p:attrName>style.visibility</p:attrName>
                                        </p:attrNameLst>
                                      </p:cBhvr>
                                      <p:to>
                                        <p:strVal val="visible"/>
                                      </p:to>
                                    </p:set>
                                    <p:anim calcmode="lin" valueType="num">
                                      <p:cBhvr>
                                        <p:cTn id="15" dur="500" fill="hold"/>
                                        <p:tgtEl>
                                          <p:spTgt spid="4915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4915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49155">
                                            <p:txEl>
                                              <p:pRg st="1" end="1"/>
                                            </p:txEl>
                                          </p:spTgt>
                                        </p:tgtEl>
                                        <p:attrNameLst>
                                          <p:attrName>style.visibility</p:attrName>
                                        </p:attrNameLst>
                                      </p:cBhvr>
                                      <p:to>
                                        <p:strVal val="visible"/>
                                      </p:to>
                                    </p:set>
                                    <p:anim calcmode="lin" valueType="num">
                                      <p:cBhvr>
                                        <p:cTn id="21" dur="500" fill="hold"/>
                                        <p:tgtEl>
                                          <p:spTgt spid="49155">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4915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49155">
                                            <p:txEl>
                                              <p:pRg st="2" end="2"/>
                                            </p:txEl>
                                          </p:spTgt>
                                        </p:tgtEl>
                                        <p:attrNameLst>
                                          <p:attrName>style.visibility</p:attrName>
                                        </p:attrNameLst>
                                      </p:cBhvr>
                                      <p:to>
                                        <p:strVal val="visible"/>
                                      </p:to>
                                    </p:set>
                                    <p:anim calcmode="lin" valueType="num">
                                      <p:cBhvr>
                                        <p:cTn id="27" dur="500" fill="hold"/>
                                        <p:tgtEl>
                                          <p:spTgt spid="49155">
                                            <p:txEl>
                                              <p:pRg st="2" end="2"/>
                                            </p:txEl>
                                          </p:spTgt>
                                        </p:tgtEl>
                                        <p:attrNameLst>
                                          <p:attrName>ppt_w</p:attrName>
                                        </p:attrNameLst>
                                      </p:cBhvr>
                                      <p:tavLst>
                                        <p:tav tm="0">
                                          <p:val>
                                            <p:fltVal val="0"/>
                                          </p:val>
                                        </p:tav>
                                        <p:tav tm="100000">
                                          <p:val>
                                            <p:strVal val="#ppt_w"/>
                                          </p:val>
                                        </p:tav>
                                      </p:tavLst>
                                    </p:anim>
                                    <p:anim calcmode="lin" valueType="num">
                                      <p:cBhvr>
                                        <p:cTn id="28" dur="500" fill="hold"/>
                                        <p:tgtEl>
                                          <p:spTgt spid="49155">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16" fill="hold" grpId="0" nodeType="clickEffect">
                                  <p:stCondLst>
                                    <p:cond delay="0"/>
                                  </p:stCondLst>
                                  <p:childTnLst>
                                    <p:set>
                                      <p:cBhvr>
                                        <p:cTn id="32" dur="1" fill="hold">
                                          <p:stCondLst>
                                            <p:cond delay="0"/>
                                          </p:stCondLst>
                                        </p:cTn>
                                        <p:tgtEl>
                                          <p:spTgt spid="49155">
                                            <p:txEl>
                                              <p:pRg st="3" end="3"/>
                                            </p:txEl>
                                          </p:spTgt>
                                        </p:tgtEl>
                                        <p:attrNameLst>
                                          <p:attrName>style.visibility</p:attrName>
                                        </p:attrNameLst>
                                      </p:cBhvr>
                                      <p:to>
                                        <p:strVal val="visible"/>
                                      </p:to>
                                    </p:set>
                                    <p:anim calcmode="lin" valueType="num">
                                      <p:cBhvr>
                                        <p:cTn id="33" dur="500" fill="hold"/>
                                        <p:tgtEl>
                                          <p:spTgt spid="49155">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4915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3" presetClass="entr" presetSubtype="16" fill="hold" grpId="0" nodeType="clickEffect">
                                  <p:stCondLst>
                                    <p:cond delay="0"/>
                                  </p:stCondLst>
                                  <p:childTnLst>
                                    <p:set>
                                      <p:cBhvr>
                                        <p:cTn id="38" dur="1" fill="hold">
                                          <p:stCondLst>
                                            <p:cond delay="0"/>
                                          </p:stCondLst>
                                        </p:cTn>
                                        <p:tgtEl>
                                          <p:spTgt spid="49155">
                                            <p:txEl>
                                              <p:pRg st="4" end="4"/>
                                            </p:txEl>
                                          </p:spTgt>
                                        </p:tgtEl>
                                        <p:attrNameLst>
                                          <p:attrName>style.visibility</p:attrName>
                                        </p:attrNameLst>
                                      </p:cBhvr>
                                      <p:to>
                                        <p:strVal val="visible"/>
                                      </p:to>
                                    </p:set>
                                    <p:anim calcmode="lin" valueType="num">
                                      <p:cBhvr>
                                        <p:cTn id="39" dur="500" fill="hold"/>
                                        <p:tgtEl>
                                          <p:spTgt spid="49155">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49155">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3" presetClass="entr" presetSubtype="16" fill="hold" grpId="0" nodeType="clickEffect">
                                  <p:stCondLst>
                                    <p:cond delay="0"/>
                                  </p:stCondLst>
                                  <p:childTnLst>
                                    <p:set>
                                      <p:cBhvr>
                                        <p:cTn id="44" dur="1" fill="hold">
                                          <p:stCondLst>
                                            <p:cond delay="0"/>
                                          </p:stCondLst>
                                        </p:cTn>
                                        <p:tgtEl>
                                          <p:spTgt spid="49155">
                                            <p:txEl>
                                              <p:pRg st="5" end="5"/>
                                            </p:txEl>
                                          </p:spTgt>
                                        </p:tgtEl>
                                        <p:attrNameLst>
                                          <p:attrName>style.visibility</p:attrName>
                                        </p:attrNameLst>
                                      </p:cBhvr>
                                      <p:to>
                                        <p:strVal val="visible"/>
                                      </p:to>
                                    </p:set>
                                    <p:anim calcmode="lin" valueType="num">
                                      <p:cBhvr>
                                        <p:cTn id="45" dur="500" fill="hold"/>
                                        <p:tgtEl>
                                          <p:spTgt spid="49155">
                                            <p:txEl>
                                              <p:pRg st="5" end="5"/>
                                            </p:txEl>
                                          </p:spTgt>
                                        </p:tgtEl>
                                        <p:attrNameLst>
                                          <p:attrName>ppt_w</p:attrName>
                                        </p:attrNameLst>
                                      </p:cBhvr>
                                      <p:tavLst>
                                        <p:tav tm="0">
                                          <p:val>
                                            <p:fltVal val="0"/>
                                          </p:val>
                                        </p:tav>
                                        <p:tav tm="100000">
                                          <p:val>
                                            <p:strVal val="#ppt_w"/>
                                          </p:val>
                                        </p:tav>
                                      </p:tavLst>
                                    </p:anim>
                                    <p:anim calcmode="lin" valueType="num">
                                      <p:cBhvr>
                                        <p:cTn id="46" dur="500" fill="hold"/>
                                        <p:tgtEl>
                                          <p:spTgt spid="49155">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nimBg="1"/>
      <p:bldP spid="4915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990600" y="228600"/>
            <a:ext cx="9144000" cy="96056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dirty="0"/>
              <a:t>Forces</a:t>
            </a:r>
          </a:p>
        </p:txBody>
      </p:sp>
      <p:sp>
        <p:nvSpPr>
          <p:cNvPr id="50179" name="Rectangle 3"/>
          <p:cNvSpPr>
            <a:spLocks noGrp="1" noChangeArrowheads="1"/>
          </p:cNvSpPr>
          <p:nvPr>
            <p:ph type="body" idx="1"/>
          </p:nvPr>
        </p:nvSpPr>
        <p:spPr>
          <a:xfrm>
            <a:off x="685800" y="1371601"/>
            <a:ext cx="10673416" cy="4267200"/>
          </a:xfrm>
        </p:spPr>
        <p:txBody>
          <a:bodyPr>
            <a:noAutofit/>
          </a:bodyPr>
          <a:lstStyle/>
          <a:p>
            <a:pPr algn="l" rtl="0" eaLnBrk="1" hangingPunct="1">
              <a:lnSpc>
                <a:spcPct val="90000"/>
              </a:lnSpc>
              <a:defRPr/>
            </a:pPr>
            <a:r>
              <a:rPr lang="en-US" sz="2800" dirty="0">
                <a:solidFill>
                  <a:srgbClr val="FF0000"/>
                </a:solidFill>
              </a:rPr>
              <a:t>These are some of the forces that influence the style to use: </a:t>
            </a:r>
          </a:p>
          <a:p>
            <a:pPr lvl="1" algn="l" rtl="0" eaLnBrk="1" hangingPunct="1">
              <a:lnSpc>
                <a:spcPct val="90000"/>
              </a:lnSpc>
              <a:defRPr/>
            </a:pPr>
            <a:r>
              <a:rPr lang="en-US" sz="2800" b="1" dirty="0"/>
              <a:t>How much time is available. </a:t>
            </a:r>
          </a:p>
          <a:p>
            <a:pPr lvl="1" algn="l" rtl="0" eaLnBrk="1" hangingPunct="1">
              <a:lnSpc>
                <a:spcPct val="90000"/>
              </a:lnSpc>
              <a:defRPr/>
            </a:pPr>
            <a:r>
              <a:rPr lang="en-US" sz="2800" b="1" dirty="0"/>
              <a:t>Are relationships based on respect and trust or on disrespect? </a:t>
            </a:r>
          </a:p>
          <a:p>
            <a:pPr lvl="1" algn="l" rtl="0" eaLnBrk="1" hangingPunct="1">
              <a:lnSpc>
                <a:spcPct val="90000"/>
              </a:lnSpc>
              <a:defRPr/>
            </a:pPr>
            <a:r>
              <a:rPr lang="en-US" sz="2800" b="1" dirty="0"/>
              <a:t>Who has the information - you, your employees, or both? </a:t>
            </a:r>
          </a:p>
          <a:p>
            <a:pPr lvl="1" algn="l" rtl="0" eaLnBrk="1" hangingPunct="1">
              <a:lnSpc>
                <a:spcPct val="90000"/>
              </a:lnSpc>
              <a:defRPr/>
            </a:pPr>
            <a:r>
              <a:rPr lang="en-US" sz="2800" b="1" dirty="0"/>
              <a:t>How well your employees are trained and how well you know the task. </a:t>
            </a:r>
          </a:p>
          <a:p>
            <a:pPr lvl="1" algn="l" rtl="0" eaLnBrk="1" hangingPunct="1">
              <a:lnSpc>
                <a:spcPct val="90000"/>
              </a:lnSpc>
              <a:defRPr/>
            </a:pPr>
            <a:r>
              <a:rPr lang="en-US" sz="2800" b="1" dirty="0"/>
              <a:t>Internal conflicts. </a:t>
            </a:r>
          </a:p>
          <a:p>
            <a:pPr lvl="1" algn="l" rtl="0" eaLnBrk="1" hangingPunct="1">
              <a:lnSpc>
                <a:spcPct val="90000"/>
              </a:lnSpc>
              <a:defRPr/>
            </a:pPr>
            <a:r>
              <a:rPr lang="en-US" sz="2800" b="1" dirty="0"/>
              <a:t>Stress levels. </a:t>
            </a:r>
          </a:p>
          <a:p>
            <a:pPr lvl="1" algn="l" rtl="0" eaLnBrk="1" hangingPunct="1">
              <a:lnSpc>
                <a:spcPct val="90000"/>
              </a:lnSpc>
              <a:defRPr/>
            </a:pPr>
            <a:r>
              <a:rPr lang="en-US" sz="2800" b="1" dirty="0"/>
              <a:t>Type of task. Is it structured, unstructured, complicated, or simple?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5600" y="228600"/>
            <a:ext cx="1071168" cy="960566"/>
          </a:xfrm>
          <a:prstGeom prst="rect">
            <a:avLst/>
          </a:prstGeom>
          <a:ln>
            <a:solidFill>
              <a:schemeClr val="accent1"/>
            </a:solidFill>
          </a:ln>
        </p:spPr>
      </p:pic>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6498148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fade">
                                      <p:cBhvr>
                                        <p:cTn id="7" dur="1000"/>
                                        <p:tgtEl>
                                          <p:spTgt spid="50178"/>
                                        </p:tgtEl>
                                      </p:cBhvr>
                                    </p:animEffect>
                                    <p:anim calcmode="lin" valueType="num">
                                      <p:cBhvr>
                                        <p:cTn id="8" dur="1000" fill="hold"/>
                                        <p:tgtEl>
                                          <p:spTgt spid="50178"/>
                                        </p:tgtEl>
                                        <p:attrNameLst>
                                          <p:attrName>ppt_x</p:attrName>
                                        </p:attrNameLst>
                                      </p:cBhvr>
                                      <p:tavLst>
                                        <p:tav tm="0">
                                          <p:val>
                                            <p:strVal val="#ppt_x"/>
                                          </p:val>
                                        </p:tav>
                                        <p:tav tm="100000">
                                          <p:val>
                                            <p:strVal val="#ppt_x"/>
                                          </p:val>
                                        </p:tav>
                                      </p:tavLst>
                                    </p:anim>
                                    <p:anim calcmode="lin" valueType="num">
                                      <p:cBhvr>
                                        <p:cTn id="9" dur="1000" fill="hold"/>
                                        <p:tgtEl>
                                          <p:spTgt spid="5017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0179">
                                            <p:txEl>
                                              <p:pRg st="0" end="0"/>
                                            </p:txEl>
                                          </p:spTgt>
                                        </p:tgtEl>
                                        <p:attrNameLst>
                                          <p:attrName>style.visibility</p:attrName>
                                        </p:attrNameLst>
                                      </p:cBhvr>
                                      <p:to>
                                        <p:strVal val="visible"/>
                                      </p:to>
                                    </p:set>
                                    <p:animEffect transition="in" filter="wipe(down)">
                                      <p:cBhvr>
                                        <p:cTn id="14" dur="580">
                                          <p:stCondLst>
                                            <p:cond delay="0"/>
                                          </p:stCondLst>
                                        </p:cTn>
                                        <p:tgtEl>
                                          <p:spTgt spid="50179">
                                            <p:txEl>
                                              <p:pRg st="0" end="0"/>
                                            </p:txEl>
                                          </p:spTgt>
                                        </p:tgtEl>
                                      </p:cBhvr>
                                    </p:animEffect>
                                    <p:anim calcmode="lin" valueType="num">
                                      <p:cBhvr>
                                        <p:cTn id="15" dur="1822" tmFilter="0,0; 0.14,0.36; 0.43,0.73; 0.71,0.91; 1.0,1.0">
                                          <p:stCondLst>
                                            <p:cond delay="0"/>
                                          </p:stCondLst>
                                        </p:cTn>
                                        <p:tgtEl>
                                          <p:spTgt spid="50179">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0179">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0179">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0179">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0179">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50179">
                                            <p:txEl>
                                              <p:pRg st="0" end="0"/>
                                            </p:txEl>
                                          </p:spTgt>
                                        </p:tgtEl>
                                      </p:cBhvr>
                                      <p:to x="100000" y="60000"/>
                                    </p:animScale>
                                    <p:animScale>
                                      <p:cBhvr>
                                        <p:cTn id="21" dur="166" decel="50000">
                                          <p:stCondLst>
                                            <p:cond delay="676"/>
                                          </p:stCondLst>
                                        </p:cTn>
                                        <p:tgtEl>
                                          <p:spTgt spid="50179">
                                            <p:txEl>
                                              <p:pRg st="0" end="0"/>
                                            </p:txEl>
                                          </p:spTgt>
                                        </p:tgtEl>
                                      </p:cBhvr>
                                      <p:to x="100000" y="100000"/>
                                    </p:animScale>
                                    <p:animScale>
                                      <p:cBhvr>
                                        <p:cTn id="22" dur="26">
                                          <p:stCondLst>
                                            <p:cond delay="1312"/>
                                          </p:stCondLst>
                                        </p:cTn>
                                        <p:tgtEl>
                                          <p:spTgt spid="50179">
                                            <p:txEl>
                                              <p:pRg st="0" end="0"/>
                                            </p:txEl>
                                          </p:spTgt>
                                        </p:tgtEl>
                                      </p:cBhvr>
                                      <p:to x="100000" y="80000"/>
                                    </p:animScale>
                                    <p:animScale>
                                      <p:cBhvr>
                                        <p:cTn id="23" dur="166" decel="50000">
                                          <p:stCondLst>
                                            <p:cond delay="1338"/>
                                          </p:stCondLst>
                                        </p:cTn>
                                        <p:tgtEl>
                                          <p:spTgt spid="50179">
                                            <p:txEl>
                                              <p:pRg st="0" end="0"/>
                                            </p:txEl>
                                          </p:spTgt>
                                        </p:tgtEl>
                                      </p:cBhvr>
                                      <p:to x="100000" y="100000"/>
                                    </p:animScale>
                                    <p:animScale>
                                      <p:cBhvr>
                                        <p:cTn id="24" dur="26">
                                          <p:stCondLst>
                                            <p:cond delay="1642"/>
                                          </p:stCondLst>
                                        </p:cTn>
                                        <p:tgtEl>
                                          <p:spTgt spid="50179">
                                            <p:txEl>
                                              <p:pRg st="0" end="0"/>
                                            </p:txEl>
                                          </p:spTgt>
                                        </p:tgtEl>
                                      </p:cBhvr>
                                      <p:to x="100000" y="90000"/>
                                    </p:animScale>
                                    <p:animScale>
                                      <p:cBhvr>
                                        <p:cTn id="25" dur="166" decel="50000">
                                          <p:stCondLst>
                                            <p:cond delay="1668"/>
                                          </p:stCondLst>
                                        </p:cTn>
                                        <p:tgtEl>
                                          <p:spTgt spid="50179">
                                            <p:txEl>
                                              <p:pRg st="0" end="0"/>
                                            </p:txEl>
                                          </p:spTgt>
                                        </p:tgtEl>
                                      </p:cBhvr>
                                      <p:to x="100000" y="100000"/>
                                    </p:animScale>
                                    <p:animScale>
                                      <p:cBhvr>
                                        <p:cTn id="26" dur="26">
                                          <p:stCondLst>
                                            <p:cond delay="1808"/>
                                          </p:stCondLst>
                                        </p:cTn>
                                        <p:tgtEl>
                                          <p:spTgt spid="50179">
                                            <p:txEl>
                                              <p:pRg st="0" end="0"/>
                                            </p:txEl>
                                          </p:spTgt>
                                        </p:tgtEl>
                                      </p:cBhvr>
                                      <p:to x="100000" y="95000"/>
                                    </p:animScale>
                                    <p:animScale>
                                      <p:cBhvr>
                                        <p:cTn id="27" dur="166" decel="50000">
                                          <p:stCondLst>
                                            <p:cond delay="1834"/>
                                          </p:stCondLst>
                                        </p:cTn>
                                        <p:tgtEl>
                                          <p:spTgt spid="50179">
                                            <p:txEl>
                                              <p:pRg st="0" end="0"/>
                                            </p:txEl>
                                          </p:spTgt>
                                        </p:tgtEl>
                                      </p:cBhvr>
                                      <p:to x="100000" y="100000"/>
                                    </p:animScale>
                                  </p:childTnLst>
                                </p:cTn>
                              </p:par>
                            </p:childTnLst>
                          </p:cTn>
                        </p:par>
                      </p:childTnLst>
                    </p:cTn>
                  </p:par>
                  <p:par>
                    <p:cTn id="28" fill="hold" nodeType="clickPar">
                      <p:stCondLst>
                        <p:cond delay="indefinite"/>
                      </p:stCondLst>
                      <p:childTnLst>
                        <p:par>
                          <p:cTn id="29" fill="hold" nodeType="withGroup">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50179">
                                            <p:txEl>
                                              <p:pRg st="1" end="1"/>
                                            </p:txEl>
                                          </p:spTgt>
                                        </p:tgtEl>
                                        <p:attrNameLst>
                                          <p:attrName>style.visibility</p:attrName>
                                        </p:attrNameLst>
                                      </p:cBhvr>
                                      <p:to>
                                        <p:strVal val="visible"/>
                                      </p:to>
                                    </p:set>
                                    <p:animEffect transition="in" filter="wipe(down)">
                                      <p:cBhvr>
                                        <p:cTn id="32" dur="580">
                                          <p:stCondLst>
                                            <p:cond delay="0"/>
                                          </p:stCondLst>
                                        </p:cTn>
                                        <p:tgtEl>
                                          <p:spTgt spid="50179">
                                            <p:txEl>
                                              <p:pRg st="1" end="1"/>
                                            </p:txEl>
                                          </p:spTgt>
                                        </p:tgtEl>
                                      </p:cBhvr>
                                    </p:animEffect>
                                    <p:anim calcmode="lin" valueType="num">
                                      <p:cBhvr>
                                        <p:cTn id="33" dur="1822" tmFilter="0,0; 0.14,0.36; 0.43,0.73; 0.71,0.91; 1.0,1.0">
                                          <p:stCondLst>
                                            <p:cond delay="0"/>
                                          </p:stCondLst>
                                        </p:cTn>
                                        <p:tgtEl>
                                          <p:spTgt spid="50179">
                                            <p:txEl>
                                              <p:pRg st="1" end="1"/>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50179">
                                            <p:txEl>
                                              <p:pRg st="1" end="1"/>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50179">
                                            <p:txEl>
                                              <p:pRg st="1" end="1"/>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50179">
                                            <p:txEl>
                                              <p:pRg st="1" end="1"/>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50179">
                                            <p:txEl>
                                              <p:pRg st="1" end="1"/>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50179">
                                            <p:txEl>
                                              <p:pRg st="1" end="1"/>
                                            </p:txEl>
                                          </p:spTgt>
                                        </p:tgtEl>
                                      </p:cBhvr>
                                      <p:to x="100000" y="60000"/>
                                    </p:animScale>
                                    <p:animScale>
                                      <p:cBhvr>
                                        <p:cTn id="39" dur="166" decel="50000">
                                          <p:stCondLst>
                                            <p:cond delay="676"/>
                                          </p:stCondLst>
                                        </p:cTn>
                                        <p:tgtEl>
                                          <p:spTgt spid="50179">
                                            <p:txEl>
                                              <p:pRg st="1" end="1"/>
                                            </p:txEl>
                                          </p:spTgt>
                                        </p:tgtEl>
                                      </p:cBhvr>
                                      <p:to x="100000" y="100000"/>
                                    </p:animScale>
                                    <p:animScale>
                                      <p:cBhvr>
                                        <p:cTn id="40" dur="26">
                                          <p:stCondLst>
                                            <p:cond delay="1312"/>
                                          </p:stCondLst>
                                        </p:cTn>
                                        <p:tgtEl>
                                          <p:spTgt spid="50179">
                                            <p:txEl>
                                              <p:pRg st="1" end="1"/>
                                            </p:txEl>
                                          </p:spTgt>
                                        </p:tgtEl>
                                      </p:cBhvr>
                                      <p:to x="100000" y="80000"/>
                                    </p:animScale>
                                    <p:animScale>
                                      <p:cBhvr>
                                        <p:cTn id="41" dur="166" decel="50000">
                                          <p:stCondLst>
                                            <p:cond delay="1338"/>
                                          </p:stCondLst>
                                        </p:cTn>
                                        <p:tgtEl>
                                          <p:spTgt spid="50179">
                                            <p:txEl>
                                              <p:pRg st="1" end="1"/>
                                            </p:txEl>
                                          </p:spTgt>
                                        </p:tgtEl>
                                      </p:cBhvr>
                                      <p:to x="100000" y="100000"/>
                                    </p:animScale>
                                    <p:animScale>
                                      <p:cBhvr>
                                        <p:cTn id="42" dur="26">
                                          <p:stCondLst>
                                            <p:cond delay="1642"/>
                                          </p:stCondLst>
                                        </p:cTn>
                                        <p:tgtEl>
                                          <p:spTgt spid="50179">
                                            <p:txEl>
                                              <p:pRg st="1" end="1"/>
                                            </p:txEl>
                                          </p:spTgt>
                                        </p:tgtEl>
                                      </p:cBhvr>
                                      <p:to x="100000" y="90000"/>
                                    </p:animScale>
                                    <p:animScale>
                                      <p:cBhvr>
                                        <p:cTn id="43" dur="166" decel="50000">
                                          <p:stCondLst>
                                            <p:cond delay="1668"/>
                                          </p:stCondLst>
                                        </p:cTn>
                                        <p:tgtEl>
                                          <p:spTgt spid="50179">
                                            <p:txEl>
                                              <p:pRg st="1" end="1"/>
                                            </p:txEl>
                                          </p:spTgt>
                                        </p:tgtEl>
                                      </p:cBhvr>
                                      <p:to x="100000" y="100000"/>
                                    </p:animScale>
                                    <p:animScale>
                                      <p:cBhvr>
                                        <p:cTn id="44" dur="26">
                                          <p:stCondLst>
                                            <p:cond delay="1808"/>
                                          </p:stCondLst>
                                        </p:cTn>
                                        <p:tgtEl>
                                          <p:spTgt spid="50179">
                                            <p:txEl>
                                              <p:pRg st="1" end="1"/>
                                            </p:txEl>
                                          </p:spTgt>
                                        </p:tgtEl>
                                      </p:cBhvr>
                                      <p:to x="100000" y="95000"/>
                                    </p:animScale>
                                    <p:animScale>
                                      <p:cBhvr>
                                        <p:cTn id="45" dur="166" decel="50000">
                                          <p:stCondLst>
                                            <p:cond delay="1834"/>
                                          </p:stCondLst>
                                        </p:cTn>
                                        <p:tgtEl>
                                          <p:spTgt spid="50179">
                                            <p:txEl>
                                              <p:pRg st="1" end="1"/>
                                            </p:txEl>
                                          </p:spTgt>
                                        </p:tgtEl>
                                      </p:cBhvr>
                                      <p:to x="100000" y="100000"/>
                                    </p:animScale>
                                  </p:childTnLst>
                                </p:cTn>
                              </p:par>
                            </p:childTnLst>
                          </p:cTn>
                        </p:par>
                      </p:childTnLst>
                    </p:cTn>
                  </p:par>
                  <p:par>
                    <p:cTn id="46" fill="hold" nodeType="clickPar">
                      <p:stCondLst>
                        <p:cond delay="indefinite"/>
                      </p:stCondLst>
                      <p:childTnLst>
                        <p:par>
                          <p:cTn id="47" fill="hold" nodeType="withGroup">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50179">
                                            <p:txEl>
                                              <p:pRg st="2" end="2"/>
                                            </p:txEl>
                                          </p:spTgt>
                                        </p:tgtEl>
                                        <p:attrNameLst>
                                          <p:attrName>style.visibility</p:attrName>
                                        </p:attrNameLst>
                                      </p:cBhvr>
                                      <p:to>
                                        <p:strVal val="visible"/>
                                      </p:to>
                                    </p:set>
                                    <p:animEffect transition="in" filter="wipe(down)">
                                      <p:cBhvr>
                                        <p:cTn id="50" dur="580">
                                          <p:stCondLst>
                                            <p:cond delay="0"/>
                                          </p:stCondLst>
                                        </p:cTn>
                                        <p:tgtEl>
                                          <p:spTgt spid="50179">
                                            <p:txEl>
                                              <p:pRg st="2" end="2"/>
                                            </p:txEl>
                                          </p:spTgt>
                                        </p:tgtEl>
                                      </p:cBhvr>
                                    </p:animEffect>
                                    <p:anim calcmode="lin" valueType="num">
                                      <p:cBhvr>
                                        <p:cTn id="51" dur="1822" tmFilter="0,0; 0.14,0.36; 0.43,0.73; 0.71,0.91; 1.0,1.0">
                                          <p:stCondLst>
                                            <p:cond delay="0"/>
                                          </p:stCondLst>
                                        </p:cTn>
                                        <p:tgtEl>
                                          <p:spTgt spid="50179">
                                            <p:txEl>
                                              <p:pRg st="2" end="2"/>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50179">
                                            <p:txEl>
                                              <p:pRg st="2" end="2"/>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50179">
                                            <p:txEl>
                                              <p:pRg st="2" end="2"/>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50179">
                                            <p:txEl>
                                              <p:pRg st="2" end="2"/>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50179">
                                            <p:txEl>
                                              <p:pRg st="2" end="2"/>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50179">
                                            <p:txEl>
                                              <p:pRg st="2" end="2"/>
                                            </p:txEl>
                                          </p:spTgt>
                                        </p:tgtEl>
                                      </p:cBhvr>
                                      <p:to x="100000" y="60000"/>
                                    </p:animScale>
                                    <p:animScale>
                                      <p:cBhvr>
                                        <p:cTn id="57" dur="166" decel="50000">
                                          <p:stCondLst>
                                            <p:cond delay="676"/>
                                          </p:stCondLst>
                                        </p:cTn>
                                        <p:tgtEl>
                                          <p:spTgt spid="50179">
                                            <p:txEl>
                                              <p:pRg st="2" end="2"/>
                                            </p:txEl>
                                          </p:spTgt>
                                        </p:tgtEl>
                                      </p:cBhvr>
                                      <p:to x="100000" y="100000"/>
                                    </p:animScale>
                                    <p:animScale>
                                      <p:cBhvr>
                                        <p:cTn id="58" dur="26">
                                          <p:stCondLst>
                                            <p:cond delay="1312"/>
                                          </p:stCondLst>
                                        </p:cTn>
                                        <p:tgtEl>
                                          <p:spTgt spid="50179">
                                            <p:txEl>
                                              <p:pRg st="2" end="2"/>
                                            </p:txEl>
                                          </p:spTgt>
                                        </p:tgtEl>
                                      </p:cBhvr>
                                      <p:to x="100000" y="80000"/>
                                    </p:animScale>
                                    <p:animScale>
                                      <p:cBhvr>
                                        <p:cTn id="59" dur="166" decel="50000">
                                          <p:stCondLst>
                                            <p:cond delay="1338"/>
                                          </p:stCondLst>
                                        </p:cTn>
                                        <p:tgtEl>
                                          <p:spTgt spid="50179">
                                            <p:txEl>
                                              <p:pRg st="2" end="2"/>
                                            </p:txEl>
                                          </p:spTgt>
                                        </p:tgtEl>
                                      </p:cBhvr>
                                      <p:to x="100000" y="100000"/>
                                    </p:animScale>
                                    <p:animScale>
                                      <p:cBhvr>
                                        <p:cTn id="60" dur="26">
                                          <p:stCondLst>
                                            <p:cond delay="1642"/>
                                          </p:stCondLst>
                                        </p:cTn>
                                        <p:tgtEl>
                                          <p:spTgt spid="50179">
                                            <p:txEl>
                                              <p:pRg st="2" end="2"/>
                                            </p:txEl>
                                          </p:spTgt>
                                        </p:tgtEl>
                                      </p:cBhvr>
                                      <p:to x="100000" y="90000"/>
                                    </p:animScale>
                                    <p:animScale>
                                      <p:cBhvr>
                                        <p:cTn id="61" dur="166" decel="50000">
                                          <p:stCondLst>
                                            <p:cond delay="1668"/>
                                          </p:stCondLst>
                                        </p:cTn>
                                        <p:tgtEl>
                                          <p:spTgt spid="50179">
                                            <p:txEl>
                                              <p:pRg st="2" end="2"/>
                                            </p:txEl>
                                          </p:spTgt>
                                        </p:tgtEl>
                                      </p:cBhvr>
                                      <p:to x="100000" y="100000"/>
                                    </p:animScale>
                                    <p:animScale>
                                      <p:cBhvr>
                                        <p:cTn id="62" dur="26">
                                          <p:stCondLst>
                                            <p:cond delay="1808"/>
                                          </p:stCondLst>
                                        </p:cTn>
                                        <p:tgtEl>
                                          <p:spTgt spid="50179">
                                            <p:txEl>
                                              <p:pRg st="2" end="2"/>
                                            </p:txEl>
                                          </p:spTgt>
                                        </p:tgtEl>
                                      </p:cBhvr>
                                      <p:to x="100000" y="95000"/>
                                    </p:animScale>
                                    <p:animScale>
                                      <p:cBhvr>
                                        <p:cTn id="63" dur="166" decel="50000">
                                          <p:stCondLst>
                                            <p:cond delay="1834"/>
                                          </p:stCondLst>
                                        </p:cTn>
                                        <p:tgtEl>
                                          <p:spTgt spid="50179">
                                            <p:txEl>
                                              <p:pRg st="2" end="2"/>
                                            </p:txEl>
                                          </p:spTgt>
                                        </p:tgtEl>
                                      </p:cBhvr>
                                      <p:to x="100000" y="100000"/>
                                    </p:animScale>
                                  </p:childTnLst>
                                </p:cTn>
                              </p:par>
                            </p:childTnLst>
                          </p:cTn>
                        </p:par>
                      </p:childTnLst>
                    </p:cTn>
                  </p:par>
                  <p:par>
                    <p:cTn id="64" fill="hold" nodeType="clickPar">
                      <p:stCondLst>
                        <p:cond delay="indefinite"/>
                      </p:stCondLst>
                      <p:childTnLst>
                        <p:par>
                          <p:cTn id="65" fill="hold" nodeType="withGroup">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50179">
                                            <p:txEl>
                                              <p:pRg st="3" end="3"/>
                                            </p:txEl>
                                          </p:spTgt>
                                        </p:tgtEl>
                                        <p:attrNameLst>
                                          <p:attrName>style.visibility</p:attrName>
                                        </p:attrNameLst>
                                      </p:cBhvr>
                                      <p:to>
                                        <p:strVal val="visible"/>
                                      </p:to>
                                    </p:set>
                                    <p:animEffect transition="in" filter="wipe(down)">
                                      <p:cBhvr>
                                        <p:cTn id="68" dur="580">
                                          <p:stCondLst>
                                            <p:cond delay="0"/>
                                          </p:stCondLst>
                                        </p:cTn>
                                        <p:tgtEl>
                                          <p:spTgt spid="50179">
                                            <p:txEl>
                                              <p:pRg st="3" end="3"/>
                                            </p:txEl>
                                          </p:spTgt>
                                        </p:tgtEl>
                                      </p:cBhvr>
                                    </p:animEffect>
                                    <p:anim calcmode="lin" valueType="num">
                                      <p:cBhvr>
                                        <p:cTn id="69" dur="1822" tmFilter="0,0; 0.14,0.36; 0.43,0.73; 0.71,0.91; 1.0,1.0">
                                          <p:stCondLst>
                                            <p:cond delay="0"/>
                                          </p:stCondLst>
                                        </p:cTn>
                                        <p:tgtEl>
                                          <p:spTgt spid="50179">
                                            <p:txEl>
                                              <p:pRg st="3" end="3"/>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50179">
                                            <p:txEl>
                                              <p:pRg st="3" end="3"/>
                                            </p:txEl>
                                          </p:spTgt>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50179">
                                            <p:txEl>
                                              <p:pRg st="3" end="3"/>
                                            </p:txEl>
                                          </p:spTgt>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50179">
                                            <p:txEl>
                                              <p:pRg st="3" end="3"/>
                                            </p:txEl>
                                          </p:spTgt>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50179">
                                            <p:txEl>
                                              <p:pRg st="3" end="3"/>
                                            </p:txEl>
                                          </p:spTgt>
                                        </p:tgtEl>
                                        <p:attrNameLst>
                                          <p:attrName>ppt_y</p:attrName>
                                        </p:attrNameLst>
                                      </p:cBhvr>
                                      <p:tavLst>
                                        <p:tav tm="0" fmla="#ppt_y-sin(pi*$)/81">
                                          <p:val>
                                            <p:fltVal val="0"/>
                                          </p:val>
                                        </p:tav>
                                        <p:tav tm="100000">
                                          <p:val>
                                            <p:fltVal val="1"/>
                                          </p:val>
                                        </p:tav>
                                      </p:tavLst>
                                    </p:anim>
                                    <p:animScale>
                                      <p:cBhvr>
                                        <p:cTn id="74" dur="26">
                                          <p:stCondLst>
                                            <p:cond delay="650"/>
                                          </p:stCondLst>
                                        </p:cTn>
                                        <p:tgtEl>
                                          <p:spTgt spid="50179">
                                            <p:txEl>
                                              <p:pRg st="3" end="3"/>
                                            </p:txEl>
                                          </p:spTgt>
                                        </p:tgtEl>
                                      </p:cBhvr>
                                      <p:to x="100000" y="60000"/>
                                    </p:animScale>
                                    <p:animScale>
                                      <p:cBhvr>
                                        <p:cTn id="75" dur="166" decel="50000">
                                          <p:stCondLst>
                                            <p:cond delay="676"/>
                                          </p:stCondLst>
                                        </p:cTn>
                                        <p:tgtEl>
                                          <p:spTgt spid="50179">
                                            <p:txEl>
                                              <p:pRg st="3" end="3"/>
                                            </p:txEl>
                                          </p:spTgt>
                                        </p:tgtEl>
                                      </p:cBhvr>
                                      <p:to x="100000" y="100000"/>
                                    </p:animScale>
                                    <p:animScale>
                                      <p:cBhvr>
                                        <p:cTn id="76" dur="26">
                                          <p:stCondLst>
                                            <p:cond delay="1312"/>
                                          </p:stCondLst>
                                        </p:cTn>
                                        <p:tgtEl>
                                          <p:spTgt spid="50179">
                                            <p:txEl>
                                              <p:pRg st="3" end="3"/>
                                            </p:txEl>
                                          </p:spTgt>
                                        </p:tgtEl>
                                      </p:cBhvr>
                                      <p:to x="100000" y="80000"/>
                                    </p:animScale>
                                    <p:animScale>
                                      <p:cBhvr>
                                        <p:cTn id="77" dur="166" decel="50000">
                                          <p:stCondLst>
                                            <p:cond delay="1338"/>
                                          </p:stCondLst>
                                        </p:cTn>
                                        <p:tgtEl>
                                          <p:spTgt spid="50179">
                                            <p:txEl>
                                              <p:pRg st="3" end="3"/>
                                            </p:txEl>
                                          </p:spTgt>
                                        </p:tgtEl>
                                      </p:cBhvr>
                                      <p:to x="100000" y="100000"/>
                                    </p:animScale>
                                    <p:animScale>
                                      <p:cBhvr>
                                        <p:cTn id="78" dur="26">
                                          <p:stCondLst>
                                            <p:cond delay="1642"/>
                                          </p:stCondLst>
                                        </p:cTn>
                                        <p:tgtEl>
                                          <p:spTgt spid="50179">
                                            <p:txEl>
                                              <p:pRg st="3" end="3"/>
                                            </p:txEl>
                                          </p:spTgt>
                                        </p:tgtEl>
                                      </p:cBhvr>
                                      <p:to x="100000" y="90000"/>
                                    </p:animScale>
                                    <p:animScale>
                                      <p:cBhvr>
                                        <p:cTn id="79" dur="166" decel="50000">
                                          <p:stCondLst>
                                            <p:cond delay="1668"/>
                                          </p:stCondLst>
                                        </p:cTn>
                                        <p:tgtEl>
                                          <p:spTgt spid="50179">
                                            <p:txEl>
                                              <p:pRg st="3" end="3"/>
                                            </p:txEl>
                                          </p:spTgt>
                                        </p:tgtEl>
                                      </p:cBhvr>
                                      <p:to x="100000" y="100000"/>
                                    </p:animScale>
                                    <p:animScale>
                                      <p:cBhvr>
                                        <p:cTn id="80" dur="26">
                                          <p:stCondLst>
                                            <p:cond delay="1808"/>
                                          </p:stCondLst>
                                        </p:cTn>
                                        <p:tgtEl>
                                          <p:spTgt spid="50179">
                                            <p:txEl>
                                              <p:pRg st="3" end="3"/>
                                            </p:txEl>
                                          </p:spTgt>
                                        </p:tgtEl>
                                      </p:cBhvr>
                                      <p:to x="100000" y="95000"/>
                                    </p:animScale>
                                    <p:animScale>
                                      <p:cBhvr>
                                        <p:cTn id="81" dur="166" decel="50000">
                                          <p:stCondLst>
                                            <p:cond delay="1834"/>
                                          </p:stCondLst>
                                        </p:cTn>
                                        <p:tgtEl>
                                          <p:spTgt spid="50179">
                                            <p:txEl>
                                              <p:pRg st="3" end="3"/>
                                            </p:txEl>
                                          </p:spTgt>
                                        </p:tgtEl>
                                      </p:cBhvr>
                                      <p:to x="100000" y="100000"/>
                                    </p:animScale>
                                  </p:childTnLst>
                                </p:cTn>
                              </p:par>
                            </p:childTnLst>
                          </p:cTn>
                        </p:par>
                      </p:childTnLst>
                    </p:cTn>
                  </p:par>
                  <p:par>
                    <p:cTn id="82" fill="hold" nodeType="clickPar">
                      <p:stCondLst>
                        <p:cond delay="indefinite"/>
                      </p:stCondLst>
                      <p:childTnLst>
                        <p:par>
                          <p:cTn id="83" fill="hold" nodeType="withGroup">
                            <p:stCondLst>
                              <p:cond delay="0"/>
                            </p:stCondLst>
                            <p:childTnLst>
                              <p:par>
                                <p:cTn id="84" presetID="26" presetClass="entr" presetSubtype="0" fill="hold" grpId="0" nodeType="clickEffect">
                                  <p:stCondLst>
                                    <p:cond delay="0"/>
                                  </p:stCondLst>
                                  <p:childTnLst>
                                    <p:set>
                                      <p:cBhvr>
                                        <p:cTn id="85" dur="1" fill="hold">
                                          <p:stCondLst>
                                            <p:cond delay="0"/>
                                          </p:stCondLst>
                                        </p:cTn>
                                        <p:tgtEl>
                                          <p:spTgt spid="50179">
                                            <p:txEl>
                                              <p:pRg st="4" end="4"/>
                                            </p:txEl>
                                          </p:spTgt>
                                        </p:tgtEl>
                                        <p:attrNameLst>
                                          <p:attrName>style.visibility</p:attrName>
                                        </p:attrNameLst>
                                      </p:cBhvr>
                                      <p:to>
                                        <p:strVal val="visible"/>
                                      </p:to>
                                    </p:set>
                                    <p:animEffect transition="in" filter="wipe(down)">
                                      <p:cBhvr>
                                        <p:cTn id="86" dur="580">
                                          <p:stCondLst>
                                            <p:cond delay="0"/>
                                          </p:stCondLst>
                                        </p:cTn>
                                        <p:tgtEl>
                                          <p:spTgt spid="50179">
                                            <p:txEl>
                                              <p:pRg st="4" end="4"/>
                                            </p:txEl>
                                          </p:spTgt>
                                        </p:tgtEl>
                                      </p:cBhvr>
                                    </p:animEffect>
                                    <p:anim calcmode="lin" valueType="num">
                                      <p:cBhvr>
                                        <p:cTn id="87" dur="1822" tmFilter="0,0; 0.14,0.36; 0.43,0.73; 0.71,0.91; 1.0,1.0">
                                          <p:stCondLst>
                                            <p:cond delay="0"/>
                                          </p:stCondLst>
                                        </p:cTn>
                                        <p:tgtEl>
                                          <p:spTgt spid="50179">
                                            <p:txEl>
                                              <p:pRg st="4" end="4"/>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50179">
                                            <p:txEl>
                                              <p:pRg st="4" end="4"/>
                                            </p:txEl>
                                          </p:spTgt>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50179">
                                            <p:txEl>
                                              <p:pRg st="4" end="4"/>
                                            </p:txEl>
                                          </p:spTgt>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50179">
                                            <p:txEl>
                                              <p:pRg st="4" end="4"/>
                                            </p:txEl>
                                          </p:spTgt>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50179">
                                            <p:txEl>
                                              <p:pRg st="4" end="4"/>
                                            </p:txEl>
                                          </p:spTgt>
                                        </p:tgtEl>
                                        <p:attrNameLst>
                                          <p:attrName>ppt_y</p:attrName>
                                        </p:attrNameLst>
                                      </p:cBhvr>
                                      <p:tavLst>
                                        <p:tav tm="0" fmla="#ppt_y-sin(pi*$)/81">
                                          <p:val>
                                            <p:fltVal val="0"/>
                                          </p:val>
                                        </p:tav>
                                        <p:tav tm="100000">
                                          <p:val>
                                            <p:fltVal val="1"/>
                                          </p:val>
                                        </p:tav>
                                      </p:tavLst>
                                    </p:anim>
                                    <p:animScale>
                                      <p:cBhvr>
                                        <p:cTn id="92" dur="26">
                                          <p:stCondLst>
                                            <p:cond delay="650"/>
                                          </p:stCondLst>
                                        </p:cTn>
                                        <p:tgtEl>
                                          <p:spTgt spid="50179">
                                            <p:txEl>
                                              <p:pRg st="4" end="4"/>
                                            </p:txEl>
                                          </p:spTgt>
                                        </p:tgtEl>
                                      </p:cBhvr>
                                      <p:to x="100000" y="60000"/>
                                    </p:animScale>
                                    <p:animScale>
                                      <p:cBhvr>
                                        <p:cTn id="93" dur="166" decel="50000">
                                          <p:stCondLst>
                                            <p:cond delay="676"/>
                                          </p:stCondLst>
                                        </p:cTn>
                                        <p:tgtEl>
                                          <p:spTgt spid="50179">
                                            <p:txEl>
                                              <p:pRg st="4" end="4"/>
                                            </p:txEl>
                                          </p:spTgt>
                                        </p:tgtEl>
                                      </p:cBhvr>
                                      <p:to x="100000" y="100000"/>
                                    </p:animScale>
                                    <p:animScale>
                                      <p:cBhvr>
                                        <p:cTn id="94" dur="26">
                                          <p:stCondLst>
                                            <p:cond delay="1312"/>
                                          </p:stCondLst>
                                        </p:cTn>
                                        <p:tgtEl>
                                          <p:spTgt spid="50179">
                                            <p:txEl>
                                              <p:pRg st="4" end="4"/>
                                            </p:txEl>
                                          </p:spTgt>
                                        </p:tgtEl>
                                      </p:cBhvr>
                                      <p:to x="100000" y="80000"/>
                                    </p:animScale>
                                    <p:animScale>
                                      <p:cBhvr>
                                        <p:cTn id="95" dur="166" decel="50000">
                                          <p:stCondLst>
                                            <p:cond delay="1338"/>
                                          </p:stCondLst>
                                        </p:cTn>
                                        <p:tgtEl>
                                          <p:spTgt spid="50179">
                                            <p:txEl>
                                              <p:pRg st="4" end="4"/>
                                            </p:txEl>
                                          </p:spTgt>
                                        </p:tgtEl>
                                      </p:cBhvr>
                                      <p:to x="100000" y="100000"/>
                                    </p:animScale>
                                    <p:animScale>
                                      <p:cBhvr>
                                        <p:cTn id="96" dur="26">
                                          <p:stCondLst>
                                            <p:cond delay="1642"/>
                                          </p:stCondLst>
                                        </p:cTn>
                                        <p:tgtEl>
                                          <p:spTgt spid="50179">
                                            <p:txEl>
                                              <p:pRg st="4" end="4"/>
                                            </p:txEl>
                                          </p:spTgt>
                                        </p:tgtEl>
                                      </p:cBhvr>
                                      <p:to x="100000" y="90000"/>
                                    </p:animScale>
                                    <p:animScale>
                                      <p:cBhvr>
                                        <p:cTn id="97" dur="166" decel="50000">
                                          <p:stCondLst>
                                            <p:cond delay="1668"/>
                                          </p:stCondLst>
                                        </p:cTn>
                                        <p:tgtEl>
                                          <p:spTgt spid="50179">
                                            <p:txEl>
                                              <p:pRg st="4" end="4"/>
                                            </p:txEl>
                                          </p:spTgt>
                                        </p:tgtEl>
                                      </p:cBhvr>
                                      <p:to x="100000" y="100000"/>
                                    </p:animScale>
                                    <p:animScale>
                                      <p:cBhvr>
                                        <p:cTn id="98" dur="26">
                                          <p:stCondLst>
                                            <p:cond delay="1808"/>
                                          </p:stCondLst>
                                        </p:cTn>
                                        <p:tgtEl>
                                          <p:spTgt spid="50179">
                                            <p:txEl>
                                              <p:pRg st="4" end="4"/>
                                            </p:txEl>
                                          </p:spTgt>
                                        </p:tgtEl>
                                      </p:cBhvr>
                                      <p:to x="100000" y="95000"/>
                                    </p:animScale>
                                    <p:animScale>
                                      <p:cBhvr>
                                        <p:cTn id="99" dur="166" decel="50000">
                                          <p:stCondLst>
                                            <p:cond delay="1834"/>
                                          </p:stCondLst>
                                        </p:cTn>
                                        <p:tgtEl>
                                          <p:spTgt spid="50179">
                                            <p:txEl>
                                              <p:pRg st="4" end="4"/>
                                            </p:txEl>
                                          </p:spTgt>
                                        </p:tgtEl>
                                      </p:cBhvr>
                                      <p:to x="100000" y="100000"/>
                                    </p:animScale>
                                  </p:childTnLst>
                                </p:cTn>
                              </p:par>
                            </p:childTnLst>
                          </p:cTn>
                        </p:par>
                      </p:childTnLst>
                    </p:cTn>
                  </p:par>
                  <p:par>
                    <p:cTn id="100" fill="hold" nodeType="clickPar">
                      <p:stCondLst>
                        <p:cond delay="indefinite"/>
                      </p:stCondLst>
                      <p:childTnLst>
                        <p:par>
                          <p:cTn id="101" fill="hold" nodeType="withGroup">
                            <p:stCondLst>
                              <p:cond delay="0"/>
                            </p:stCondLst>
                            <p:childTnLst>
                              <p:par>
                                <p:cTn id="102" presetID="26" presetClass="entr" presetSubtype="0" fill="hold" grpId="0" nodeType="clickEffect">
                                  <p:stCondLst>
                                    <p:cond delay="0"/>
                                  </p:stCondLst>
                                  <p:childTnLst>
                                    <p:set>
                                      <p:cBhvr>
                                        <p:cTn id="103" dur="1" fill="hold">
                                          <p:stCondLst>
                                            <p:cond delay="0"/>
                                          </p:stCondLst>
                                        </p:cTn>
                                        <p:tgtEl>
                                          <p:spTgt spid="50179">
                                            <p:txEl>
                                              <p:pRg st="5" end="5"/>
                                            </p:txEl>
                                          </p:spTgt>
                                        </p:tgtEl>
                                        <p:attrNameLst>
                                          <p:attrName>style.visibility</p:attrName>
                                        </p:attrNameLst>
                                      </p:cBhvr>
                                      <p:to>
                                        <p:strVal val="visible"/>
                                      </p:to>
                                    </p:set>
                                    <p:animEffect transition="in" filter="wipe(down)">
                                      <p:cBhvr>
                                        <p:cTn id="104" dur="580">
                                          <p:stCondLst>
                                            <p:cond delay="0"/>
                                          </p:stCondLst>
                                        </p:cTn>
                                        <p:tgtEl>
                                          <p:spTgt spid="50179">
                                            <p:txEl>
                                              <p:pRg st="5" end="5"/>
                                            </p:txEl>
                                          </p:spTgt>
                                        </p:tgtEl>
                                      </p:cBhvr>
                                    </p:animEffect>
                                    <p:anim calcmode="lin" valueType="num">
                                      <p:cBhvr>
                                        <p:cTn id="105" dur="1822" tmFilter="0,0; 0.14,0.36; 0.43,0.73; 0.71,0.91; 1.0,1.0">
                                          <p:stCondLst>
                                            <p:cond delay="0"/>
                                          </p:stCondLst>
                                        </p:cTn>
                                        <p:tgtEl>
                                          <p:spTgt spid="50179">
                                            <p:txEl>
                                              <p:pRg st="5" end="5"/>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50179">
                                            <p:txEl>
                                              <p:pRg st="5" end="5"/>
                                            </p:txEl>
                                          </p:spTgt>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50179">
                                            <p:txEl>
                                              <p:pRg st="5" end="5"/>
                                            </p:txEl>
                                          </p:spTgt>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50179">
                                            <p:txEl>
                                              <p:pRg st="5" end="5"/>
                                            </p:txEl>
                                          </p:spTgt>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50179">
                                            <p:txEl>
                                              <p:pRg st="5" end="5"/>
                                            </p:txEl>
                                          </p:spTgt>
                                        </p:tgtEl>
                                        <p:attrNameLst>
                                          <p:attrName>ppt_y</p:attrName>
                                        </p:attrNameLst>
                                      </p:cBhvr>
                                      <p:tavLst>
                                        <p:tav tm="0" fmla="#ppt_y-sin(pi*$)/81">
                                          <p:val>
                                            <p:fltVal val="0"/>
                                          </p:val>
                                        </p:tav>
                                        <p:tav tm="100000">
                                          <p:val>
                                            <p:fltVal val="1"/>
                                          </p:val>
                                        </p:tav>
                                      </p:tavLst>
                                    </p:anim>
                                    <p:animScale>
                                      <p:cBhvr>
                                        <p:cTn id="110" dur="26">
                                          <p:stCondLst>
                                            <p:cond delay="650"/>
                                          </p:stCondLst>
                                        </p:cTn>
                                        <p:tgtEl>
                                          <p:spTgt spid="50179">
                                            <p:txEl>
                                              <p:pRg st="5" end="5"/>
                                            </p:txEl>
                                          </p:spTgt>
                                        </p:tgtEl>
                                      </p:cBhvr>
                                      <p:to x="100000" y="60000"/>
                                    </p:animScale>
                                    <p:animScale>
                                      <p:cBhvr>
                                        <p:cTn id="111" dur="166" decel="50000">
                                          <p:stCondLst>
                                            <p:cond delay="676"/>
                                          </p:stCondLst>
                                        </p:cTn>
                                        <p:tgtEl>
                                          <p:spTgt spid="50179">
                                            <p:txEl>
                                              <p:pRg st="5" end="5"/>
                                            </p:txEl>
                                          </p:spTgt>
                                        </p:tgtEl>
                                      </p:cBhvr>
                                      <p:to x="100000" y="100000"/>
                                    </p:animScale>
                                    <p:animScale>
                                      <p:cBhvr>
                                        <p:cTn id="112" dur="26">
                                          <p:stCondLst>
                                            <p:cond delay="1312"/>
                                          </p:stCondLst>
                                        </p:cTn>
                                        <p:tgtEl>
                                          <p:spTgt spid="50179">
                                            <p:txEl>
                                              <p:pRg st="5" end="5"/>
                                            </p:txEl>
                                          </p:spTgt>
                                        </p:tgtEl>
                                      </p:cBhvr>
                                      <p:to x="100000" y="80000"/>
                                    </p:animScale>
                                    <p:animScale>
                                      <p:cBhvr>
                                        <p:cTn id="113" dur="166" decel="50000">
                                          <p:stCondLst>
                                            <p:cond delay="1338"/>
                                          </p:stCondLst>
                                        </p:cTn>
                                        <p:tgtEl>
                                          <p:spTgt spid="50179">
                                            <p:txEl>
                                              <p:pRg st="5" end="5"/>
                                            </p:txEl>
                                          </p:spTgt>
                                        </p:tgtEl>
                                      </p:cBhvr>
                                      <p:to x="100000" y="100000"/>
                                    </p:animScale>
                                    <p:animScale>
                                      <p:cBhvr>
                                        <p:cTn id="114" dur="26">
                                          <p:stCondLst>
                                            <p:cond delay="1642"/>
                                          </p:stCondLst>
                                        </p:cTn>
                                        <p:tgtEl>
                                          <p:spTgt spid="50179">
                                            <p:txEl>
                                              <p:pRg st="5" end="5"/>
                                            </p:txEl>
                                          </p:spTgt>
                                        </p:tgtEl>
                                      </p:cBhvr>
                                      <p:to x="100000" y="90000"/>
                                    </p:animScale>
                                    <p:animScale>
                                      <p:cBhvr>
                                        <p:cTn id="115" dur="166" decel="50000">
                                          <p:stCondLst>
                                            <p:cond delay="1668"/>
                                          </p:stCondLst>
                                        </p:cTn>
                                        <p:tgtEl>
                                          <p:spTgt spid="50179">
                                            <p:txEl>
                                              <p:pRg st="5" end="5"/>
                                            </p:txEl>
                                          </p:spTgt>
                                        </p:tgtEl>
                                      </p:cBhvr>
                                      <p:to x="100000" y="100000"/>
                                    </p:animScale>
                                    <p:animScale>
                                      <p:cBhvr>
                                        <p:cTn id="116" dur="26">
                                          <p:stCondLst>
                                            <p:cond delay="1808"/>
                                          </p:stCondLst>
                                        </p:cTn>
                                        <p:tgtEl>
                                          <p:spTgt spid="50179">
                                            <p:txEl>
                                              <p:pRg st="5" end="5"/>
                                            </p:txEl>
                                          </p:spTgt>
                                        </p:tgtEl>
                                      </p:cBhvr>
                                      <p:to x="100000" y="95000"/>
                                    </p:animScale>
                                    <p:animScale>
                                      <p:cBhvr>
                                        <p:cTn id="117" dur="166" decel="50000">
                                          <p:stCondLst>
                                            <p:cond delay="1834"/>
                                          </p:stCondLst>
                                        </p:cTn>
                                        <p:tgtEl>
                                          <p:spTgt spid="50179">
                                            <p:txEl>
                                              <p:pRg st="5" end="5"/>
                                            </p:txEl>
                                          </p:spTgt>
                                        </p:tgtEl>
                                      </p:cBhvr>
                                      <p:to x="100000" y="100000"/>
                                    </p:animScale>
                                  </p:childTnLst>
                                </p:cTn>
                              </p:par>
                            </p:childTnLst>
                          </p:cTn>
                        </p:par>
                      </p:childTnLst>
                    </p:cTn>
                  </p:par>
                  <p:par>
                    <p:cTn id="118" fill="hold" nodeType="clickPar">
                      <p:stCondLst>
                        <p:cond delay="indefinite"/>
                      </p:stCondLst>
                      <p:childTnLst>
                        <p:par>
                          <p:cTn id="119" fill="hold" nodeType="withGroup">
                            <p:stCondLst>
                              <p:cond delay="0"/>
                            </p:stCondLst>
                            <p:childTnLst>
                              <p:par>
                                <p:cTn id="120" presetID="26" presetClass="entr" presetSubtype="0" fill="hold" grpId="0" nodeType="clickEffect">
                                  <p:stCondLst>
                                    <p:cond delay="0"/>
                                  </p:stCondLst>
                                  <p:childTnLst>
                                    <p:set>
                                      <p:cBhvr>
                                        <p:cTn id="121" dur="1" fill="hold">
                                          <p:stCondLst>
                                            <p:cond delay="0"/>
                                          </p:stCondLst>
                                        </p:cTn>
                                        <p:tgtEl>
                                          <p:spTgt spid="50179">
                                            <p:txEl>
                                              <p:pRg st="6" end="6"/>
                                            </p:txEl>
                                          </p:spTgt>
                                        </p:tgtEl>
                                        <p:attrNameLst>
                                          <p:attrName>style.visibility</p:attrName>
                                        </p:attrNameLst>
                                      </p:cBhvr>
                                      <p:to>
                                        <p:strVal val="visible"/>
                                      </p:to>
                                    </p:set>
                                    <p:animEffect transition="in" filter="wipe(down)">
                                      <p:cBhvr>
                                        <p:cTn id="122" dur="580">
                                          <p:stCondLst>
                                            <p:cond delay="0"/>
                                          </p:stCondLst>
                                        </p:cTn>
                                        <p:tgtEl>
                                          <p:spTgt spid="50179">
                                            <p:txEl>
                                              <p:pRg st="6" end="6"/>
                                            </p:txEl>
                                          </p:spTgt>
                                        </p:tgtEl>
                                      </p:cBhvr>
                                    </p:animEffect>
                                    <p:anim calcmode="lin" valueType="num">
                                      <p:cBhvr>
                                        <p:cTn id="123" dur="1822" tmFilter="0,0; 0.14,0.36; 0.43,0.73; 0.71,0.91; 1.0,1.0">
                                          <p:stCondLst>
                                            <p:cond delay="0"/>
                                          </p:stCondLst>
                                        </p:cTn>
                                        <p:tgtEl>
                                          <p:spTgt spid="50179">
                                            <p:txEl>
                                              <p:pRg st="6" end="6"/>
                                            </p:txEl>
                                          </p:spTgt>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50179">
                                            <p:txEl>
                                              <p:pRg st="6" end="6"/>
                                            </p:txEl>
                                          </p:spTgt>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50179">
                                            <p:txEl>
                                              <p:pRg st="6" end="6"/>
                                            </p:txEl>
                                          </p:spTgt>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50179">
                                            <p:txEl>
                                              <p:pRg st="6" end="6"/>
                                            </p:txEl>
                                          </p:spTgt>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50179">
                                            <p:txEl>
                                              <p:pRg st="6" end="6"/>
                                            </p:txEl>
                                          </p:spTgt>
                                        </p:tgtEl>
                                        <p:attrNameLst>
                                          <p:attrName>ppt_y</p:attrName>
                                        </p:attrNameLst>
                                      </p:cBhvr>
                                      <p:tavLst>
                                        <p:tav tm="0" fmla="#ppt_y-sin(pi*$)/81">
                                          <p:val>
                                            <p:fltVal val="0"/>
                                          </p:val>
                                        </p:tav>
                                        <p:tav tm="100000">
                                          <p:val>
                                            <p:fltVal val="1"/>
                                          </p:val>
                                        </p:tav>
                                      </p:tavLst>
                                    </p:anim>
                                    <p:animScale>
                                      <p:cBhvr>
                                        <p:cTn id="128" dur="26">
                                          <p:stCondLst>
                                            <p:cond delay="650"/>
                                          </p:stCondLst>
                                        </p:cTn>
                                        <p:tgtEl>
                                          <p:spTgt spid="50179">
                                            <p:txEl>
                                              <p:pRg st="6" end="6"/>
                                            </p:txEl>
                                          </p:spTgt>
                                        </p:tgtEl>
                                      </p:cBhvr>
                                      <p:to x="100000" y="60000"/>
                                    </p:animScale>
                                    <p:animScale>
                                      <p:cBhvr>
                                        <p:cTn id="129" dur="166" decel="50000">
                                          <p:stCondLst>
                                            <p:cond delay="676"/>
                                          </p:stCondLst>
                                        </p:cTn>
                                        <p:tgtEl>
                                          <p:spTgt spid="50179">
                                            <p:txEl>
                                              <p:pRg st="6" end="6"/>
                                            </p:txEl>
                                          </p:spTgt>
                                        </p:tgtEl>
                                      </p:cBhvr>
                                      <p:to x="100000" y="100000"/>
                                    </p:animScale>
                                    <p:animScale>
                                      <p:cBhvr>
                                        <p:cTn id="130" dur="26">
                                          <p:stCondLst>
                                            <p:cond delay="1312"/>
                                          </p:stCondLst>
                                        </p:cTn>
                                        <p:tgtEl>
                                          <p:spTgt spid="50179">
                                            <p:txEl>
                                              <p:pRg st="6" end="6"/>
                                            </p:txEl>
                                          </p:spTgt>
                                        </p:tgtEl>
                                      </p:cBhvr>
                                      <p:to x="100000" y="80000"/>
                                    </p:animScale>
                                    <p:animScale>
                                      <p:cBhvr>
                                        <p:cTn id="131" dur="166" decel="50000">
                                          <p:stCondLst>
                                            <p:cond delay="1338"/>
                                          </p:stCondLst>
                                        </p:cTn>
                                        <p:tgtEl>
                                          <p:spTgt spid="50179">
                                            <p:txEl>
                                              <p:pRg st="6" end="6"/>
                                            </p:txEl>
                                          </p:spTgt>
                                        </p:tgtEl>
                                      </p:cBhvr>
                                      <p:to x="100000" y="100000"/>
                                    </p:animScale>
                                    <p:animScale>
                                      <p:cBhvr>
                                        <p:cTn id="132" dur="26">
                                          <p:stCondLst>
                                            <p:cond delay="1642"/>
                                          </p:stCondLst>
                                        </p:cTn>
                                        <p:tgtEl>
                                          <p:spTgt spid="50179">
                                            <p:txEl>
                                              <p:pRg st="6" end="6"/>
                                            </p:txEl>
                                          </p:spTgt>
                                        </p:tgtEl>
                                      </p:cBhvr>
                                      <p:to x="100000" y="90000"/>
                                    </p:animScale>
                                    <p:animScale>
                                      <p:cBhvr>
                                        <p:cTn id="133" dur="166" decel="50000">
                                          <p:stCondLst>
                                            <p:cond delay="1668"/>
                                          </p:stCondLst>
                                        </p:cTn>
                                        <p:tgtEl>
                                          <p:spTgt spid="50179">
                                            <p:txEl>
                                              <p:pRg st="6" end="6"/>
                                            </p:txEl>
                                          </p:spTgt>
                                        </p:tgtEl>
                                      </p:cBhvr>
                                      <p:to x="100000" y="100000"/>
                                    </p:animScale>
                                    <p:animScale>
                                      <p:cBhvr>
                                        <p:cTn id="134" dur="26">
                                          <p:stCondLst>
                                            <p:cond delay="1808"/>
                                          </p:stCondLst>
                                        </p:cTn>
                                        <p:tgtEl>
                                          <p:spTgt spid="50179">
                                            <p:txEl>
                                              <p:pRg st="6" end="6"/>
                                            </p:txEl>
                                          </p:spTgt>
                                        </p:tgtEl>
                                      </p:cBhvr>
                                      <p:to x="100000" y="95000"/>
                                    </p:animScale>
                                    <p:animScale>
                                      <p:cBhvr>
                                        <p:cTn id="135" dur="166" decel="50000">
                                          <p:stCondLst>
                                            <p:cond delay="1834"/>
                                          </p:stCondLst>
                                        </p:cTn>
                                        <p:tgtEl>
                                          <p:spTgt spid="50179">
                                            <p:txEl>
                                              <p:pRg st="6" end="6"/>
                                            </p:txEl>
                                          </p:spTgt>
                                        </p:tgtEl>
                                      </p:cBhvr>
                                      <p:to x="100000" y="100000"/>
                                    </p:animScale>
                                  </p:childTnLst>
                                </p:cTn>
                              </p:par>
                            </p:childTnLst>
                          </p:cTn>
                        </p:par>
                      </p:childTnLst>
                    </p:cTn>
                  </p:par>
                  <p:par>
                    <p:cTn id="136" fill="hold" nodeType="clickPar">
                      <p:stCondLst>
                        <p:cond delay="indefinite"/>
                      </p:stCondLst>
                      <p:childTnLst>
                        <p:par>
                          <p:cTn id="137" fill="hold" nodeType="withGroup">
                            <p:stCondLst>
                              <p:cond delay="0"/>
                            </p:stCondLst>
                            <p:childTnLst>
                              <p:par>
                                <p:cTn id="138" presetID="26" presetClass="entr" presetSubtype="0" fill="hold" grpId="0" nodeType="clickEffect">
                                  <p:stCondLst>
                                    <p:cond delay="0"/>
                                  </p:stCondLst>
                                  <p:childTnLst>
                                    <p:set>
                                      <p:cBhvr>
                                        <p:cTn id="139" dur="1" fill="hold">
                                          <p:stCondLst>
                                            <p:cond delay="0"/>
                                          </p:stCondLst>
                                        </p:cTn>
                                        <p:tgtEl>
                                          <p:spTgt spid="50179">
                                            <p:txEl>
                                              <p:pRg st="7" end="7"/>
                                            </p:txEl>
                                          </p:spTgt>
                                        </p:tgtEl>
                                        <p:attrNameLst>
                                          <p:attrName>style.visibility</p:attrName>
                                        </p:attrNameLst>
                                      </p:cBhvr>
                                      <p:to>
                                        <p:strVal val="visible"/>
                                      </p:to>
                                    </p:set>
                                    <p:animEffect transition="in" filter="wipe(down)">
                                      <p:cBhvr>
                                        <p:cTn id="140" dur="580">
                                          <p:stCondLst>
                                            <p:cond delay="0"/>
                                          </p:stCondLst>
                                        </p:cTn>
                                        <p:tgtEl>
                                          <p:spTgt spid="50179">
                                            <p:txEl>
                                              <p:pRg st="7" end="7"/>
                                            </p:txEl>
                                          </p:spTgt>
                                        </p:tgtEl>
                                      </p:cBhvr>
                                    </p:animEffect>
                                    <p:anim calcmode="lin" valueType="num">
                                      <p:cBhvr>
                                        <p:cTn id="141" dur="1822" tmFilter="0,0; 0.14,0.36; 0.43,0.73; 0.71,0.91; 1.0,1.0">
                                          <p:stCondLst>
                                            <p:cond delay="0"/>
                                          </p:stCondLst>
                                        </p:cTn>
                                        <p:tgtEl>
                                          <p:spTgt spid="50179">
                                            <p:txEl>
                                              <p:pRg st="7" end="7"/>
                                            </p:txEl>
                                          </p:spTgt>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50179">
                                            <p:txEl>
                                              <p:pRg st="7" end="7"/>
                                            </p:txEl>
                                          </p:spTgt>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50179">
                                            <p:txEl>
                                              <p:pRg st="7" end="7"/>
                                            </p:txEl>
                                          </p:spTgt>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50179">
                                            <p:txEl>
                                              <p:pRg st="7" end="7"/>
                                            </p:txEl>
                                          </p:spTgt>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50179">
                                            <p:txEl>
                                              <p:pRg st="7" end="7"/>
                                            </p:txEl>
                                          </p:spTgt>
                                        </p:tgtEl>
                                        <p:attrNameLst>
                                          <p:attrName>ppt_y</p:attrName>
                                        </p:attrNameLst>
                                      </p:cBhvr>
                                      <p:tavLst>
                                        <p:tav tm="0" fmla="#ppt_y-sin(pi*$)/81">
                                          <p:val>
                                            <p:fltVal val="0"/>
                                          </p:val>
                                        </p:tav>
                                        <p:tav tm="100000">
                                          <p:val>
                                            <p:fltVal val="1"/>
                                          </p:val>
                                        </p:tav>
                                      </p:tavLst>
                                    </p:anim>
                                    <p:animScale>
                                      <p:cBhvr>
                                        <p:cTn id="146" dur="26">
                                          <p:stCondLst>
                                            <p:cond delay="650"/>
                                          </p:stCondLst>
                                        </p:cTn>
                                        <p:tgtEl>
                                          <p:spTgt spid="50179">
                                            <p:txEl>
                                              <p:pRg st="7" end="7"/>
                                            </p:txEl>
                                          </p:spTgt>
                                        </p:tgtEl>
                                      </p:cBhvr>
                                      <p:to x="100000" y="60000"/>
                                    </p:animScale>
                                    <p:animScale>
                                      <p:cBhvr>
                                        <p:cTn id="147" dur="166" decel="50000">
                                          <p:stCondLst>
                                            <p:cond delay="676"/>
                                          </p:stCondLst>
                                        </p:cTn>
                                        <p:tgtEl>
                                          <p:spTgt spid="50179">
                                            <p:txEl>
                                              <p:pRg st="7" end="7"/>
                                            </p:txEl>
                                          </p:spTgt>
                                        </p:tgtEl>
                                      </p:cBhvr>
                                      <p:to x="100000" y="100000"/>
                                    </p:animScale>
                                    <p:animScale>
                                      <p:cBhvr>
                                        <p:cTn id="148" dur="26">
                                          <p:stCondLst>
                                            <p:cond delay="1312"/>
                                          </p:stCondLst>
                                        </p:cTn>
                                        <p:tgtEl>
                                          <p:spTgt spid="50179">
                                            <p:txEl>
                                              <p:pRg st="7" end="7"/>
                                            </p:txEl>
                                          </p:spTgt>
                                        </p:tgtEl>
                                      </p:cBhvr>
                                      <p:to x="100000" y="80000"/>
                                    </p:animScale>
                                    <p:animScale>
                                      <p:cBhvr>
                                        <p:cTn id="149" dur="166" decel="50000">
                                          <p:stCondLst>
                                            <p:cond delay="1338"/>
                                          </p:stCondLst>
                                        </p:cTn>
                                        <p:tgtEl>
                                          <p:spTgt spid="50179">
                                            <p:txEl>
                                              <p:pRg st="7" end="7"/>
                                            </p:txEl>
                                          </p:spTgt>
                                        </p:tgtEl>
                                      </p:cBhvr>
                                      <p:to x="100000" y="100000"/>
                                    </p:animScale>
                                    <p:animScale>
                                      <p:cBhvr>
                                        <p:cTn id="150" dur="26">
                                          <p:stCondLst>
                                            <p:cond delay="1642"/>
                                          </p:stCondLst>
                                        </p:cTn>
                                        <p:tgtEl>
                                          <p:spTgt spid="50179">
                                            <p:txEl>
                                              <p:pRg st="7" end="7"/>
                                            </p:txEl>
                                          </p:spTgt>
                                        </p:tgtEl>
                                      </p:cBhvr>
                                      <p:to x="100000" y="90000"/>
                                    </p:animScale>
                                    <p:animScale>
                                      <p:cBhvr>
                                        <p:cTn id="151" dur="166" decel="50000">
                                          <p:stCondLst>
                                            <p:cond delay="1668"/>
                                          </p:stCondLst>
                                        </p:cTn>
                                        <p:tgtEl>
                                          <p:spTgt spid="50179">
                                            <p:txEl>
                                              <p:pRg st="7" end="7"/>
                                            </p:txEl>
                                          </p:spTgt>
                                        </p:tgtEl>
                                      </p:cBhvr>
                                      <p:to x="100000" y="100000"/>
                                    </p:animScale>
                                    <p:animScale>
                                      <p:cBhvr>
                                        <p:cTn id="152" dur="26">
                                          <p:stCondLst>
                                            <p:cond delay="1808"/>
                                          </p:stCondLst>
                                        </p:cTn>
                                        <p:tgtEl>
                                          <p:spTgt spid="50179">
                                            <p:txEl>
                                              <p:pRg st="7" end="7"/>
                                            </p:txEl>
                                          </p:spTgt>
                                        </p:tgtEl>
                                      </p:cBhvr>
                                      <p:to x="100000" y="95000"/>
                                    </p:animScale>
                                    <p:animScale>
                                      <p:cBhvr>
                                        <p:cTn id="153" dur="166" decel="50000">
                                          <p:stCondLst>
                                            <p:cond delay="1834"/>
                                          </p:stCondLst>
                                        </p:cTn>
                                        <p:tgtEl>
                                          <p:spTgt spid="50179">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p:bldP spid="5017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356" y="228600"/>
            <a:ext cx="1224616" cy="109817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1203840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934200"/>
          </a:xfrm>
        </p:spPr>
      </p:pic>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4200" y="35312"/>
            <a:ext cx="1447800" cy="109817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555381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534400" cy="109817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Change Leadership</a:t>
            </a:r>
            <a:endParaRPr lang="ar-SA" sz="4000" dirty="0"/>
          </a:p>
        </p:txBody>
      </p:sp>
      <p:pic>
        <p:nvPicPr>
          <p:cNvPr id="4" name="Picture 6" descr="l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00200"/>
            <a:ext cx="114300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5000" y="152400"/>
            <a:ext cx="1224616" cy="1098170"/>
          </a:xfrm>
          <a:prstGeom prst="rect">
            <a:avLst/>
          </a:prstGeom>
          <a:ln>
            <a:solidFill>
              <a:schemeClr val="accent1"/>
            </a:solidFill>
          </a:ln>
        </p:spPr>
      </p:pic>
      <p:sp>
        <p:nvSpPr>
          <p:cNvPr id="7" name="Slide Number Placeholder 6"/>
          <p:cNvSpPr>
            <a:spLocks noGrp="1"/>
          </p:cNvSpPr>
          <p:nvPr>
            <p:ph type="sldNum" sz="quarter" idx="12"/>
          </p:nvPr>
        </p:nvSpPr>
        <p:spPr>
          <a:xfrm>
            <a:off x="11552662" y="6248400"/>
            <a:ext cx="639337" cy="502920"/>
          </a:xfrm>
        </p:spPr>
        <p:txBody>
          <a:bodyPr/>
          <a:lstStyle/>
          <a:p>
            <a:fld id="{B6F15528-21DE-4FAA-801E-634DDDAF4B2B}" type="slidenum">
              <a:rPr lang="en-US" smtClean="0"/>
              <a:pPr/>
              <a:t>22</a:t>
            </a:fld>
            <a:endParaRPr lang="en-US"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766630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94488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t>Change Leadership</a:t>
            </a:r>
            <a:endParaRPr lang="ar-SA" sz="4000" b="1" dirty="0"/>
          </a:p>
        </p:txBody>
      </p:sp>
      <p:sp>
        <p:nvSpPr>
          <p:cNvPr id="4" name="Rectangle 3"/>
          <p:cNvSpPr>
            <a:spLocks noGrp="1" noChangeArrowheads="1"/>
          </p:cNvSpPr>
          <p:nvPr>
            <p:ph idx="1"/>
          </p:nvPr>
        </p:nvSpPr>
        <p:spPr>
          <a:xfrm>
            <a:off x="762000" y="1219200"/>
            <a:ext cx="11734800" cy="4343400"/>
          </a:xfrm>
          <a:ln>
            <a:solidFill>
              <a:schemeClr val="accent1"/>
            </a:solidFill>
          </a:ln>
        </p:spPr>
        <p:txBody>
          <a:bodyPr>
            <a:normAutofit/>
          </a:bodyPr>
          <a:lstStyle/>
          <a:p>
            <a:pPr marL="457200" indent="-457200" algn="l" rtl="0">
              <a:buClr>
                <a:srgbClr val="FF0000"/>
              </a:buClr>
              <a:buFont typeface="Wingdings" panose="05000000000000000000" pitchFamily="2" charset="2"/>
              <a:buChar char="q"/>
            </a:pPr>
            <a:r>
              <a:rPr lang="en-GB" sz="2800" dirty="0"/>
              <a:t>- The most challenging aspect of business is leading and managing change</a:t>
            </a:r>
          </a:p>
          <a:p>
            <a:pPr marL="457200" indent="-457200" algn="l" rtl="0">
              <a:buClr>
                <a:srgbClr val="FF0000"/>
              </a:buClr>
              <a:buFont typeface="Wingdings" panose="05000000000000000000" pitchFamily="2" charset="2"/>
              <a:buChar char="q"/>
            </a:pPr>
            <a:r>
              <a:rPr lang="en-GB" sz="2800" dirty="0"/>
              <a:t>-The business environment is subject to fast-paced economic and social change</a:t>
            </a:r>
          </a:p>
          <a:p>
            <a:pPr marL="457200" indent="-457200" algn="l" rtl="0">
              <a:buClr>
                <a:srgbClr val="FF0000"/>
              </a:buClr>
              <a:buFont typeface="Wingdings" panose="05000000000000000000" pitchFamily="2" charset="2"/>
              <a:buChar char="q"/>
            </a:pPr>
            <a:r>
              <a:rPr lang="en-GB" sz="2800" dirty="0"/>
              <a:t>-Modern business must adapt </a:t>
            </a:r>
            <a:r>
              <a:rPr lang="en-GB" sz="2800" dirty="0" smtClean="0"/>
              <a:t>and </a:t>
            </a:r>
            <a:r>
              <a:rPr lang="en-GB" sz="2800" dirty="0"/>
              <a:t>be flexible to survive</a:t>
            </a:r>
          </a:p>
          <a:p>
            <a:pPr marL="457200" indent="-457200" algn="l" rtl="0">
              <a:buClr>
                <a:srgbClr val="FF0000"/>
              </a:buClr>
              <a:buFont typeface="Wingdings" panose="05000000000000000000" pitchFamily="2" charset="2"/>
              <a:buChar char="q"/>
            </a:pPr>
            <a:r>
              <a:rPr lang="en-GB" sz="2800" dirty="0"/>
              <a:t>-Problems in leading change stem mainly from human </a:t>
            </a:r>
            <a:r>
              <a:rPr lang="en-GB" sz="2800" dirty="0" smtClean="0"/>
              <a:t>resource management</a:t>
            </a:r>
            <a:endParaRPr lang="en-GB" sz="2800" dirty="0"/>
          </a:p>
          <a:p>
            <a:pPr marL="457200" indent="-457200" algn="l" rtl="0">
              <a:lnSpc>
                <a:spcPct val="90000"/>
              </a:lnSpc>
              <a:buClr>
                <a:srgbClr val="FF0000"/>
              </a:buClr>
              <a:buFont typeface="Wingdings" panose="05000000000000000000" pitchFamily="2" charset="2"/>
              <a:buChar char="q"/>
            </a:pPr>
            <a:r>
              <a:rPr lang="en-GB" sz="2800" dirty="0"/>
              <a:t>-Leaders need to be aware of how change impacts on workers</a:t>
            </a:r>
          </a:p>
          <a:p>
            <a:pPr marL="457200" indent="-457200" rtl="0">
              <a:buClr>
                <a:srgbClr val="FF0000"/>
              </a:buClr>
              <a:buFont typeface="Wingdings" panose="05000000000000000000" pitchFamily="2" charset="2"/>
              <a:buChar char="q"/>
            </a:pPr>
            <a:endParaRPr lang="ar-SA" sz="2800" dirty="0"/>
          </a:p>
          <a:p>
            <a:pPr marL="457200" indent="-457200" algn="l" rtl="0">
              <a:buClr>
                <a:srgbClr val="FF0000"/>
              </a:buClr>
              <a:buFont typeface="Wingdings" panose="05000000000000000000" pitchFamily="2" charset="2"/>
              <a:buChar char="q"/>
            </a:pPr>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15730" y="228600"/>
            <a:ext cx="1019686" cy="91440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23</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1218941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10478487" cy="8534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pic>
        <p:nvPicPr>
          <p:cNvPr id="4" name="Picture 6" descr="l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019" y="1150806"/>
            <a:ext cx="11658600" cy="5555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96600" y="304800"/>
            <a:ext cx="951707" cy="853440"/>
          </a:xfrm>
          <a:prstGeom prst="rect">
            <a:avLst/>
          </a:prstGeom>
          <a:ln>
            <a:solidFill>
              <a:schemeClr val="accent1"/>
            </a:solidFill>
          </a:ln>
        </p:spPr>
      </p:pic>
      <p:sp>
        <p:nvSpPr>
          <p:cNvPr id="7" name="Slide Number Placeholder 6"/>
          <p:cNvSpPr>
            <a:spLocks noGrp="1"/>
          </p:cNvSpPr>
          <p:nvPr>
            <p:ph type="sldNum" sz="quarter" idx="12"/>
          </p:nvPr>
        </p:nvSpPr>
        <p:spPr>
          <a:xfrm>
            <a:off x="11734800" y="6248400"/>
            <a:ext cx="457200" cy="502920"/>
          </a:xfrm>
        </p:spPr>
        <p:txBody>
          <a:bodyPr/>
          <a:lstStyle/>
          <a:p>
            <a:fld id="{B6F15528-21DE-4FAA-801E-634DDDAF4B2B}" type="slidenum">
              <a:rPr lang="en-US" smtClean="0"/>
              <a:pPr/>
              <a:t>24</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02026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1999" y="228599"/>
            <a:ext cx="9950047" cy="872029"/>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4" name="Rectangle 3"/>
          <p:cNvSpPr>
            <a:spLocks noGrp="1" noChangeArrowheads="1"/>
          </p:cNvSpPr>
          <p:nvPr>
            <p:ph idx="1"/>
          </p:nvPr>
        </p:nvSpPr>
        <p:spPr>
          <a:xfrm>
            <a:off x="990584" y="1074608"/>
            <a:ext cx="10210800" cy="4309571"/>
          </a:xfrm>
          <a:ln>
            <a:solidFill>
              <a:schemeClr val="accent1"/>
            </a:solidFill>
          </a:ln>
        </p:spPr>
        <p:txBody>
          <a:bodyPr>
            <a:noAutofit/>
          </a:bodyPr>
          <a:lstStyle/>
          <a:p>
            <a:pPr algn="l" rtl="0" eaLnBrk="1" hangingPunct="1"/>
            <a:r>
              <a:rPr lang="en-GB" sz="2800" dirty="0">
                <a:solidFill>
                  <a:srgbClr val="FF0000"/>
                </a:solidFill>
              </a:rPr>
              <a:t>Trait theories:</a:t>
            </a:r>
          </a:p>
          <a:p>
            <a:pPr algn="l" rtl="0" eaLnBrk="1" hangingPunct="1"/>
            <a:r>
              <a:rPr lang="en-GB" sz="2800" dirty="0"/>
              <a:t>Is there a set of characteristics </a:t>
            </a:r>
            <a:r>
              <a:rPr lang="en-GB" sz="2800" dirty="0" smtClean="0"/>
              <a:t> that </a:t>
            </a:r>
            <a:r>
              <a:rPr lang="en-GB" sz="2800" dirty="0"/>
              <a:t>determine a good leader?</a:t>
            </a:r>
          </a:p>
          <a:p>
            <a:pPr lvl="1" algn="l" rtl="0" eaLnBrk="1" hangingPunct="1"/>
            <a:r>
              <a:rPr lang="en-GB" sz="2800" b="1" dirty="0"/>
              <a:t>Personality?</a:t>
            </a:r>
          </a:p>
          <a:p>
            <a:pPr lvl="1" algn="l" rtl="0" eaLnBrk="1" hangingPunct="1"/>
            <a:r>
              <a:rPr lang="en-GB" sz="2800" b="1" dirty="0"/>
              <a:t>Dominance and personal presence?</a:t>
            </a:r>
          </a:p>
          <a:p>
            <a:pPr lvl="1" algn="l" rtl="0" eaLnBrk="1" hangingPunct="1"/>
            <a:r>
              <a:rPr lang="en-GB" sz="2800" b="1" dirty="0"/>
              <a:t>Charisma?</a:t>
            </a:r>
          </a:p>
          <a:p>
            <a:pPr lvl="1" algn="l" rtl="0" eaLnBrk="1" hangingPunct="1"/>
            <a:r>
              <a:rPr lang="en-GB" sz="2800" b="1" dirty="0"/>
              <a:t>Self confidence?</a:t>
            </a:r>
          </a:p>
          <a:p>
            <a:pPr lvl="1" algn="l" rtl="0" eaLnBrk="1" hangingPunct="1"/>
            <a:r>
              <a:rPr lang="en-GB" sz="2800" b="1" dirty="0"/>
              <a:t>Achievement?</a:t>
            </a:r>
          </a:p>
          <a:p>
            <a:pPr lvl="1" algn="l" rtl="0" eaLnBrk="1" hangingPunct="1"/>
            <a:r>
              <a:rPr lang="en-GB" sz="2800" b="1" dirty="0"/>
              <a:t>Ability to formulate a clear vision?</a:t>
            </a:r>
          </a:p>
          <a:p>
            <a:pPr algn="l" rtl="0" eaLnBrk="1" hangingPunct="1">
              <a:buFontTx/>
              <a:buNone/>
            </a:pPr>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74641" y="224883"/>
            <a:ext cx="1027040" cy="875745"/>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25</a:t>
            </a:fld>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5046" y="2982807"/>
            <a:ext cx="2667000" cy="203415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4446983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798" y="360331"/>
            <a:ext cx="86868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1158798" y="1447800"/>
            <a:ext cx="8709102" cy="3581400"/>
          </a:xfrm>
          <a:ln>
            <a:solidFill>
              <a:schemeClr val="accent1"/>
            </a:solidFill>
          </a:ln>
        </p:spPr>
        <p:style>
          <a:lnRef idx="2">
            <a:schemeClr val="accent3"/>
          </a:lnRef>
          <a:fillRef idx="1">
            <a:schemeClr val="lt1"/>
          </a:fillRef>
          <a:effectRef idx="0">
            <a:schemeClr val="accent3"/>
          </a:effectRef>
          <a:fontRef idx="minor">
            <a:schemeClr val="dk1"/>
          </a:fontRef>
        </p:style>
        <p:txBody>
          <a:bodyPr>
            <a:normAutofit/>
          </a:bodyPr>
          <a:lstStyle/>
          <a:p>
            <a:pPr algn="l" rtl="0">
              <a:lnSpc>
                <a:spcPct val="90000"/>
              </a:lnSpc>
            </a:pPr>
            <a:r>
              <a:rPr lang="en-GB" sz="2800" dirty="0">
                <a:solidFill>
                  <a:srgbClr val="FF0000"/>
                </a:solidFill>
              </a:rPr>
              <a:t>Trait theories</a:t>
            </a:r>
            <a:r>
              <a:rPr lang="en-GB" sz="2800" dirty="0">
                <a:solidFill>
                  <a:srgbClr val="003366"/>
                </a:solidFill>
              </a:rPr>
              <a:t>:</a:t>
            </a:r>
          </a:p>
          <a:p>
            <a:pPr lvl="1" algn="l" rtl="0">
              <a:lnSpc>
                <a:spcPct val="90000"/>
              </a:lnSpc>
            </a:pPr>
            <a:r>
              <a:rPr lang="en-GB" sz="2800" b="1" dirty="0"/>
              <a:t>Are such characteristics </a:t>
            </a:r>
            <a:br>
              <a:rPr lang="en-GB" sz="2800" b="1" dirty="0"/>
            </a:br>
            <a:r>
              <a:rPr lang="en-GB" sz="2800" b="1" dirty="0"/>
              <a:t>inherently gender biased?</a:t>
            </a:r>
          </a:p>
          <a:p>
            <a:pPr lvl="1" algn="l" rtl="0">
              <a:lnSpc>
                <a:spcPct val="90000"/>
              </a:lnSpc>
            </a:pPr>
            <a:r>
              <a:rPr lang="en-GB" sz="2800" b="1" dirty="0"/>
              <a:t>Do such characteristics </a:t>
            </a:r>
            <a:br>
              <a:rPr lang="en-GB" sz="2800" b="1" dirty="0"/>
            </a:br>
            <a:r>
              <a:rPr lang="en-GB" sz="2800" b="1" dirty="0"/>
              <a:t>produce good leaders?</a:t>
            </a:r>
          </a:p>
          <a:p>
            <a:pPr lvl="1" algn="l" rtl="0">
              <a:lnSpc>
                <a:spcPct val="90000"/>
              </a:lnSpc>
            </a:pPr>
            <a:r>
              <a:rPr lang="en-GB" sz="2800" b="1" dirty="0"/>
              <a:t>Is leadership more than </a:t>
            </a:r>
            <a:br>
              <a:rPr lang="en-GB" sz="2800" b="1" dirty="0"/>
            </a:br>
            <a:r>
              <a:rPr lang="en-GB" sz="2800" b="1" dirty="0"/>
              <a:t>just bringing about change?</a:t>
            </a:r>
          </a:p>
          <a:p>
            <a:pPr lvl="1" algn="l" rtl="0">
              <a:lnSpc>
                <a:spcPct val="90000"/>
              </a:lnSpc>
            </a:pPr>
            <a:r>
              <a:rPr lang="en-GB" sz="2800" b="1" dirty="0"/>
              <a:t>Does this imply that leaders are born not bred?</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07235" y="358585"/>
            <a:ext cx="1363970" cy="91440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26</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1600" y="2286000"/>
            <a:ext cx="2997434" cy="274320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7714818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9677400" cy="8720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1143000" y="1238232"/>
            <a:ext cx="8724900" cy="5086367"/>
          </a:xfrm>
          <a:ln>
            <a:solidFill>
              <a:schemeClr val="accent1"/>
            </a:solidFill>
          </a:ln>
        </p:spPr>
        <p:txBody>
          <a:bodyPr>
            <a:noAutofit/>
          </a:bodyPr>
          <a:lstStyle/>
          <a:p>
            <a:pPr algn="l" rtl="0"/>
            <a:r>
              <a:rPr lang="en-GB" sz="2800" u="sng" dirty="0">
                <a:solidFill>
                  <a:srgbClr val="FF0000"/>
                </a:solidFill>
              </a:rPr>
              <a:t>Behavioural:</a:t>
            </a:r>
          </a:p>
          <a:p>
            <a:pPr algn="l" rtl="0"/>
            <a:r>
              <a:rPr lang="en-GB" sz="2800" dirty="0"/>
              <a:t>Imply that leaders can be trained – focus on the way of doing things</a:t>
            </a:r>
          </a:p>
          <a:p>
            <a:pPr lvl="1" algn="l" rtl="0"/>
            <a:r>
              <a:rPr lang="en-GB" sz="2800" b="1" dirty="0"/>
              <a:t>Structure based behavioural theories – focus on the leader instituting structures – task orientated</a:t>
            </a:r>
          </a:p>
          <a:p>
            <a:pPr lvl="1" algn="l" rtl="0"/>
            <a:r>
              <a:rPr lang="en-GB" sz="2800" b="1" dirty="0"/>
              <a:t>Relationship based behavioural theories – focus on the development and maintenance of relationships – process orientated</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46059" y="228600"/>
            <a:ext cx="1125885" cy="1009633"/>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27</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8983383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9601200" cy="88436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685800" y="1371600"/>
            <a:ext cx="9182100" cy="3733800"/>
          </a:xfrm>
          <a:ln>
            <a:solidFill>
              <a:schemeClr val="accent1"/>
            </a:solidFill>
          </a:ln>
        </p:spPr>
        <p:txBody>
          <a:bodyPr>
            <a:normAutofit/>
          </a:bodyPr>
          <a:lstStyle/>
          <a:p>
            <a:pPr marL="0" indent="0" algn="l" rtl="0">
              <a:buClr>
                <a:srgbClr val="FF0000"/>
              </a:buClr>
            </a:pPr>
            <a:r>
              <a:rPr lang="en-GB" sz="3200" u="sng" dirty="0">
                <a:solidFill>
                  <a:srgbClr val="FF0000"/>
                </a:solidFill>
              </a:rPr>
              <a:t>Contingency Theories:</a:t>
            </a:r>
          </a:p>
          <a:p>
            <a:pPr marL="457200" indent="-457200" algn="l" rtl="0">
              <a:buClr>
                <a:srgbClr val="FF0000"/>
              </a:buClr>
              <a:buFont typeface="Wingdings" panose="05000000000000000000" pitchFamily="2" charset="2"/>
              <a:buChar char="q"/>
            </a:pPr>
            <a:r>
              <a:rPr lang="en-GB" sz="3200" dirty="0"/>
              <a:t>- Leadership as being more flexible – different leadership styles used at different times depending on the circumstance.</a:t>
            </a:r>
          </a:p>
          <a:p>
            <a:pPr marL="457200" indent="-457200" algn="l" rtl="0">
              <a:buClr>
                <a:srgbClr val="FF0000"/>
              </a:buClr>
              <a:buFont typeface="Wingdings" panose="05000000000000000000" pitchFamily="2" charset="2"/>
              <a:buChar char="q"/>
            </a:pPr>
            <a:r>
              <a:rPr lang="en-GB" sz="3200" dirty="0"/>
              <a:t>- Suggests leadership is not a fixed series of characteristics that can be transposed into different contexts</a:t>
            </a:r>
          </a:p>
          <a:p>
            <a:pPr marL="457200" indent="-457200" algn="l" rtl="0">
              <a:buClr>
                <a:srgbClr val="FF0000"/>
              </a:buClr>
              <a:buFont typeface="Wingdings" panose="05000000000000000000" pitchFamily="2" charset="2"/>
              <a:buChar char="q"/>
            </a:pPr>
            <a:endParaRPr lang="ar-SA" sz="32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7328" y="271571"/>
            <a:ext cx="1224616" cy="109817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28</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6002817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27660"/>
            <a:ext cx="10134599" cy="9296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990600" y="1447800"/>
            <a:ext cx="8877300" cy="3581400"/>
          </a:xfrm>
          <a:ln>
            <a:solidFill>
              <a:schemeClr val="accent1"/>
            </a:solidFill>
          </a:ln>
        </p:spPr>
        <p:txBody>
          <a:bodyPr>
            <a:noAutofit/>
          </a:bodyPr>
          <a:lstStyle/>
          <a:p>
            <a:pPr algn="l" rtl="0"/>
            <a:r>
              <a:rPr lang="en-GB" sz="3200" dirty="0">
                <a:solidFill>
                  <a:srgbClr val="FF0000"/>
                </a:solidFill>
              </a:rPr>
              <a:t>May depend on:</a:t>
            </a:r>
          </a:p>
          <a:p>
            <a:pPr lvl="1" algn="l" rtl="0"/>
            <a:r>
              <a:rPr lang="en-GB" sz="3200" b="1" dirty="0"/>
              <a:t>Type of staff</a:t>
            </a:r>
          </a:p>
          <a:p>
            <a:pPr lvl="1" algn="l" rtl="0"/>
            <a:r>
              <a:rPr lang="en-GB" sz="3200" b="1" dirty="0"/>
              <a:t>History of the business</a:t>
            </a:r>
          </a:p>
          <a:p>
            <a:pPr lvl="1" algn="l" rtl="0"/>
            <a:r>
              <a:rPr lang="en-GB" sz="3200" b="1" dirty="0"/>
              <a:t>Culture of the business</a:t>
            </a:r>
          </a:p>
          <a:p>
            <a:pPr lvl="1" algn="l" rtl="0"/>
            <a:r>
              <a:rPr lang="en-GB" sz="3200" b="1" dirty="0"/>
              <a:t>Quality of the relationships</a:t>
            </a:r>
          </a:p>
          <a:p>
            <a:pPr lvl="1" algn="l" rtl="0"/>
            <a:r>
              <a:rPr lang="en-GB" sz="3200" b="1" dirty="0"/>
              <a:t>Nature of the changes needed</a:t>
            </a:r>
          </a:p>
          <a:p>
            <a:pPr lvl="1" algn="l" rtl="0"/>
            <a:r>
              <a:rPr lang="en-GB" sz="3200" b="1" dirty="0"/>
              <a:t>Accepted norms within the institution</a:t>
            </a:r>
          </a:p>
          <a:p>
            <a:pPr algn="l" rtl="0"/>
            <a:endParaRPr lang="en-GB" sz="3200" dirty="0"/>
          </a:p>
          <a:p>
            <a:pPr algn="l" rtl="0"/>
            <a:endParaRPr lang="ar-SA" sz="32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2583" y="428134"/>
            <a:ext cx="1088162" cy="975805"/>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29</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0999" y="1736588"/>
            <a:ext cx="4079745" cy="3292612"/>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836516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350" y="297576"/>
            <a:ext cx="9829800" cy="10244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990600" y="1524000"/>
            <a:ext cx="8877300" cy="4646822"/>
          </a:xfrm>
          <a:ln>
            <a:solidFill>
              <a:schemeClr val="accent1"/>
            </a:solidFill>
          </a:ln>
        </p:spPr>
        <p:txBody>
          <a:bodyPr>
            <a:noAutofit/>
          </a:bodyPr>
          <a:lstStyle/>
          <a:p>
            <a:pPr algn="l" rtl="0"/>
            <a:r>
              <a:rPr lang="en-GB" sz="2800" u="sng" dirty="0">
                <a:solidFill>
                  <a:srgbClr val="FF0000"/>
                </a:solidFill>
              </a:rPr>
              <a:t>Transformational:</a:t>
            </a:r>
          </a:p>
          <a:p>
            <a:pPr lvl="1" algn="l" rtl="0"/>
            <a:r>
              <a:rPr lang="en-GB" sz="2800" b="1" dirty="0"/>
              <a:t>Widespread changes </a:t>
            </a:r>
            <a:br>
              <a:rPr lang="en-GB" sz="2800" b="1" dirty="0"/>
            </a:br>
            <a:r>
              <a:rPr lang="en-GB" sz="2800" b="1" dirty="0"/>
              <a:t>to a business or organisation</a:t>
            </a:r>
          </a:p>
          <a:p>
            <a:pPr algn="l" rtl="0"/>
            <a:r>
              <a:rPr lang="en-GB" sz="2800" dirty="0">
                <a:solidFill>
                  <a:srgbClr val="FF0000"/>
                </a:solidFill>
              </a:rPr>
              <a:t>Requires:</a:t>
            </a:r>
          </a:p>
          <a:p>
            <a:pPr lvl="1" algn="l" rtl="0"/>
            <a:r>
              <a:rPr lang="en-GB" sz="2800" b="1" dirty="0"/>
              <a:t>Long term strategic planning</a:t>
            </a:r>
          </a:p>
          <a:p>
            <a:pPr lvl="1" algn="l" rtl="0"/>
            <a:r>
              <a:rPr lang="en-GB" sz="2800" b="1" dirty="0"/>
              <a:t>Clear objectives</a:t>
            </a:r>
          </a:p>
          <a:p>
            <a:pPr lvl="1" algn="l" rtl="0"/>
            <a:r>
              <a:rPr lang="en-GB" sz="2800" b="1" dirty="0"/>
              <a:t>Clear vision</a:t>
            </a:r>
          </a:p>
          <a:p>
            <a:pPr lvl="1" algn="l" rtl="0"/>
            <a:r>
              <a:rPr lang="en-GB" sz="2800" b="1" dirty="0"/>
              <a:t>Leading by example – walk the walk</a:t>
            </a:r>
          </a:p>
          <a:p>
            <a:pPr lvl="1" algn="l" rtl="0"/>
            <a:r>
              <a:rPr lang="en-GB" sz="2800" b="1" dirty="0"/>
              <a:t>Efficiency of systems and processes</a:t>
            </a:r>
          </a:p>
          <a:p>
            <a:pPr algn="l" rtl="0"/>
            <a:endParaRPr lang="en-GB" sz="2800" dirty="0"/>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38247" y="304800"/>
            <a:ext cx="1126273" cy="1009981"/>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30</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73670" y="2209800"/>
            <a:ext cx="2990850" cy="239291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6959306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8991600" cy="8382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914400" y="1371600"/>
            <a:ext cx="9525000" cy="4267200"/>
          </a:xfrm>
          <a:ln>
            <a:solidFill>
              <a:schemeClr val="accent1"/>
            </a:solidFill>
          </a:ln>
        </p:spPr>
        <p:txBody>
          <a:bodyPr>
            <a:noAutofit/>
          </a:bodyPr>
          <a:lstStyle/>
          <a:p>
            <a:pPr algn="l" rtl="0">
              <a:lnSpc>
                <a:spcPct val="90000"/>
              </a:lnSpc>
            </a:pPr>
            <a:r>
              <a:rPr lang="en-GB" sz="2800" dirty="0">
                <a:solidFill>
                  <a:srgbClr val="FF0000"/>
                </a:solidFill>
              </a:rPr>
              <a:t>Invitational Leadership:</a:t>
            </a:r>
          </a:p>
          <a:p>
            <a:pPr lvl="1" algn="l" rtl="0">
              <a:lnSpc>
                <a:spcPct val="90000"/>
              </a:lnSpc>
            </a:pPr>
            <a:r>
              <a:rPr lang="en-GB" sz="2800" b="1" dirty="0"/>
              <a:t>Improving the atmosphere and message sent out by the organisation</a:t>
            </a:r>
          </a:p>
          <a:p>
            <a:pPr lvl="1" algn="l" rtl="0">
              <a:lnSpc>
                <a:spcPct val="90000"/>
              </a:lnSpc>
            </a:pPr>
            <a:r>
              <a:rPr lang="en-GB" sz="2800" b="1" dirty="0"/>
              <a:t>Focus on reducing negative messages </a:t>
            </a:r>
            <a:br>
              <a:rPr lang="en-GB" sz="2800" b="1" dirty="0"/>
            </a:br>
            <a:r>
              <a:rPr lang="en-GB" sz="2800" b="1" dirty="0"/>
              <a:t>sent out through the everyday actions of the business both externally and, crucially, internally</a:t>
            </a:r>
          </a:p>
          <a:p>
            <a:pPr lvl="1" algn="l" rtl="0">
              <a:lnSpc>
                <a:spcPct val="90000"/>
              </a:lnSpc>
            </a:pPr>
            <a:r>
              <a:rPr lang="en-GB" sz="2800" b="1" dirty="0"/>
              <a:t>Review internal processes to reduce these</a:t>
            </a:r>
          </a:p>
          <a:p>
            <a:pPr lvl="1" algn="l" rtl="0">
              <a:lnSpc>
                <a:spcPct val="90000"/>
              </a:lnSpc>
            </a:pPr>
            <a:r>
              <a:rPr lang="en-GB" sz="2800" b="1" dirty="0"/>
              <a:t>Build relationships and sense of belonging and identity with the organisation – </a:t>
            </a:r>
            <a:br>
              <a:rPr lang="en-GB" sz="2800" b="1" dirty="0"/>
            </a:br>
            <a:r>
              <a:rPr lang="en-GB" sz="2800" b="1" dirty="0"/>
              <a:t>that gets communicated to customers, etc.</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34584" y="390790"/>
            <a:ext cx="1066800" cy="956649"/>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31</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18843431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97536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685800" y="1295400"/>
            <a:ext cx="9601200" cy="3733800"/>
          </a:xfrm>
          <a:ln>
            <a:solidFill>
              <a:schemeClr val="accent1"/>
            </a:solidFill>
          </a:ln>
        </p:spPr>
        <p:txBody>
          <a:bodyPr>
            <a:noAutofit/>
          </a:bodyPr>
          <a:lstStyle/>
          <a:p>
            <a:pPr algn="l" rtl="0"/>
            <a:r>
              <a:rPr lang="en-GB" sz="2800" u="sng" dirty="0">
                <a:solidFill>
                  <a:srgbClr val="FF0000"/>
                </a:solidFill>
              </a:rPr>
              <a:t>Transactional Theories:</a:t>
            </a:r>
          </a:p>
          <a:p>
            <a:pPr lvl="1" algn="l" rtl="0"/>
            <a:r>
              <a:rPr lang="en-GB" sz="2800" b="1" dirty="0"/>
              <a:t>Focus on the management </a:t>
            </a:r>
            <a:br>
              <a:rPr lang="en-GB" sz="2800" b="1" dirty="0"/>
            </a:br>
            <a:r>
              <a:rPr lang="en-GB" sz="2800" b="1" dirty="0"/>
              <a:t>of the organisation</a:t>
            </a:r>
          </a:p>
          <a:p>
            <a:pPr lvl="1" algn="l" rtl="0"/>
            <a:r>
              <a:rPr lang="en-GB" sz="2800" b="1" dirty="0"/>
              <a:t>Focus on procedures and efficiency</a:t>
            </a:r>
          </a:p>
          <a:p>
            <a:pPr lvl="1" algn="l" rtl="0"/>
            <a:r>
              <a:rPr lang="en-GB" sz="2800" b="1" dirty="0"/>
              <a:t>Focus on working to rules </a:t>
            </a:r>
            <a:br>
              <a:rPr lang="en-GB" sz="2800" b="1" dirty="0"/>
            </a:br>
            <a:r>
              <a:rPr lang="en-GB" sz="2800" b="1" dirty="0"/>
              <a:t>and contracts</a:t>
            </a:r>
          </a:p>
          <a:p>
            <a:pPr lvl="1" algn="l" rtl="0"/>
            <a:r>
              <a:rPr lang="en-GB" sz="2800" b="1" dirty="0"/>
              <a:t>Managing current issues </a:t>
            </a:r>
            <a:br>
              <a:rPr lang="en-GB" sz="2800" b="1" dirty="0"/>
            </a:br>
            <a:r>
              <a:rPr lang="en-GB" sz="2800" b="1" dirty="0"/>
              <a:t>and problems</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48502" y="319595"/>
            <a:ext cx="1088162" cy="975805"/>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32</a:t>
            </a:fld>
            <a:endParaRPr lang="en-US"/>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1800" y="1828800"/>
            <a:ext cx="5410200" cy="320040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939596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10515600" cy="85321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Factors Affecting Style</a:t>
            </a:r>
            <a:endParaRPr lang="ar-SA" sz="4000" dirty="0"/>
          </a:p>
        </p:txBody>
      </p:sp>
      <p:pic>
        <p:nvPicPr>
          <p:cNvPr id="4" name="Picture 6" descr="l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63288"/>
            <a:ext cx="11506200" cy="51947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87318" y="457201"/>
            <a:ext cx="1088162" cy="853218"/>
          </a:xfrm>
          <a:prstGeom prst="rect">
            <a:avLst/>
          </a:prstGeom>
          <a:ln>
            <a:solidFill>
              <a:schemeClr val="accent1"/>
            </a:solidFill>
          </a:ln>
        </p:spPr>
      </p:pic>
      <p:sp>
        <p:nvSpPr>
          <p:cNvPr id="7" name="Slide Number Placeholder 6"/>
          <p:cNvSpPr>
            <a:spLocks noGrp="1"/>
          </p:cNvSpPr>
          <p:nvPr>
            <p:ph type="sldNum" sz="quarter" idx="12"/>
          </p:nvPr>
        </p:nvSpPr>
        <p:spPr>
          <a:xfrm>
            <a:off x="11658600" y="6170822"/>
            <a:ext cx="533400" cy="687178"/>
          </a:xfrm>
        </p:spPr>
        <p:txBody>
          <a:bodyPr/>
          <a:lstStyle/>
          <a:p>
            <a:fld id="{B6F15528-21DE-4FAA-801E-634DDDAF4B2B}" type="slidenum">
              <a:rPr lang="en-US" smtClean="0"/>
              <a:pPr/>
              <a:t>33</a:t>
            </a:fld>
            <a:endParaRPr lang="en-US"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3644517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90996"/>
            <a:ext cx="9067800" cy="1009632"/>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Factors Affecting Style</a:t>
            </a:r>
            <a:endParaRPr lang="ar-SA" sz="4000" dirty="0"/>
          </a:p>
        </p:txBody>
      </p:sp>
      <p:sp>
        <p:nvSpPr>
          <p:cNvPr id="3" name="Content Placeholder 2"/>
          <p:cNvSpPr>
            <a:spLocks noGrp="1"/>
          </p:cNvSpPr>
          <p:nvPr>
            <p:ph idx="1"/>
          </p:nvPr>
        </p:nvSpPr>
        <p:spPr>
          <a:xfrm>
            <a:off x="685800" y="1100628"/>
            <a:ext cx="9829800" cy="4995372"/>
          </a:xfrm>
          <a:ln>
            <a:solidFill>
              <a:schemeClr val="accent1"/>
            </a:solidFill>
          </a:ln>
        </p:spPr>
        <p:txBody>
          <a:bodyPr>
            <a:noAutofit/>
          </a:bodyPr>
          <a:lstStyle/>
          <a:p>
            <a:pPr algn="l" rtl="0">
              <a:lnSpc>
                <a:spcPct val="90000"/>
              </a:lnSpc>
            </a:pPr>
            <a:r>
              <a:rPr lang="en-GB" sz="2800" dirty="0">
                <a:solidFill>
                  <a:srgbClr val="FF0000"/>
                </a:solidFill>
              </a:rPr>
              <a:t>Leadership style may be dependent </a:t>
            </a:r>
            <a:br>
              <a:rPr lang="en-GB" sz="2800" dirty="0">
                <a:solidFill>
                  <a:srgbClr val="FF0000"/>
                </a:solidFill>
              </a:rPr>
            </a:br>
            <a:r>
              <a:rPr lang="en-GB" sz="2800" dirty="0">
                <a:solidFill>
                  <a:srgbClr val="FF0000"/>
                </a:solidFill>
              </a:rPr>
              <a:t>on various factors:</a:t>
            </a:r>
          </a:p>
          <a:p>
            <a:pPr lvl="1" algn="l" rtl="0">
              <a:lnSpc>
                <a:spcPct val="90000"/>
              </a:lnSpc>
            </a:pPr>
            <a:r>
              <a:rPr lang="en-GB" sz="2800" b="1" dirty="0"/>
              <a:t>Risk - decision making and change initiatives </a:t>
            </a:r>
            <a:br>
              <a:rPr lang="en-GB" sz="2800" b="1" dirty="0"/>
            </a:br>
            <a:r>
              <a:rPr lang="en-GB" sz="2800" b="1" dirty="0"/>
              <a:t>based on degree of risk involved</a:t>
            </a:r>
          </a:p>
          <a:p>
            <a:pPr lvl="1" algn="l" rtl="0">
              <a:lnSpc>
                <a:spcPct val="90000"/>
              </a:lnSpc>
            </a:pPr>
            <a:r>
              <a:rPr lang="en-GB" sz="2800" b="1" dirty="0"/>
              <a:t>Type of business – creative business </a:t>
            </a:r>
            <a:br>
              <a:rPr lang="en-GB" sz="2800" b="1" dirty="0"/>
            </a:br>
            <a:r>
              <a:rPr lang="en-GB" sz="2800" b="1" dirty="0"/>
              <a:t>or supply driven?</a:t>
            </a:r>
          </a:p>
          <a:p>
            <a:pPr lvl="1" algn="l" rtl="0">
              <a:lnSpc>
                <a:spcPct val="90000"/>
              </a:lnSpc>
            </a:pPr>
            <a:r>
              <a:rPr lang="en-GB" sz="2800" b="1" dirty="0"/>
              <a:t>How  important change is – </a:t>
            </a:r>
            <a:br>
              <a:rPr lang="en-GB" sz="2800" b="1" dirty="0"/>
            </a:br>
            <a:r>
              <a:rPr lang="en-GB" sz="2800" b="1" dirty="0"/>
              <a:t>change for change’s sake?</a:t>
            </a:r>
          </a:p>
          <a:p>
            <a:pPr lvl="1" algn="l" rtl="0">
              <a:lnSpc>
                <a:spcPct val="90000"/>
              </a:lnSpc>
            </a:pPr>
            <a:r>
              <a:rPr lang="en-GB" sz="2800" b="1" dirty="0"/>
              <a:t>Organisational culture – may be long embedded </a:t>
            </a:r>
            <a:br>
              <a:rPr lang="en-GB" sz="2800" b="1" dirty="0"/>
            </a:br>
            <a:r>
              <a:rPr lang="en-GB" sz="2800" b="1" dirty="0"/>
              <a:t>and difficult to change</a:t>
            </a:r>
          </a:p>
          <a:p>
            <a:pPr lvl="1" algn="l" rtl="0">
              <a:lnSpc>
                <a:spcPct val="90000"/>
              </a:lnSpc>
            </a:pPr>
            <a:r>
              <a:rPr lang="en-GB" sz="2800" b="1" dirty="0"/>
              <a:t>Nature of the task – needing cooperation? Direction? Structure?</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441" y="120733"/>
            <a:ext cx="1125885" cy="1009633"/>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34</a:t>
            </a:fld>
            <a:endParaRPr lang="en-US"/>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99088" y="2089816"/>
            <a:ext cx="3657600" cy="297180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11491616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066800" y="165266"/>
            <a:ext cx="9067800" cy="72546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3600" dirty="0"/>
              <a:t>Characteristics of a Leader</a:t>
            </a:r>
          </a:p>
        </p:txBody>
      </p:sp>
      <p:sp>
        <p:nvSpPr>
          <p:cNvPr id="5128" name="Rectangle 8"/>
          <p:cNvSpPr>
            <a:spLocks noChangeArrowheads="1"/>
          </p:cNvSpPr>
          <p:nvPr/>
        </p:nvSpPr>
        <p:spPr bwMode="auto">
          <a:xfrm>
            <a:off x="762000" y="1089454"/>
            <a:ext cx="9372600" cy="830997"/>
          </a:xfrm>
          <a:prstGeom prst="rect">
            <a:avLst/>
          </a:prstGeom>
          <a:solidFill>
            <a:schemeClr val="accent4">
              <a:lumMod val="20000"/>
              <a:lumOff val="80000"/>
            </a:schemeClr>
          </a:solidFill>
          <a:ln>
            <a:noFill/>
          </a:ln>
          <a:effectLst/>
          <a:extLst/>
        </p:spPr>
        <p:txBody>
          <a:bodyPr wrap="square" anchor="ctr">
            <a:spAutoFit/>
          </a:bodyPr>
          <a:lstStyle/>
          <a:p>
            <a:r>
              <a:rPr lang="en-US" sz="2400" b="1" u="sng" dirty="0">
                <a:solidFill>
                  <a:srgbClr val="FF0000"/>
                </a:solidFill>
              </a:rPr>
              <a:t>Honesty</a:t>
            </a:r>
            <a:r>
              <a:rPr lang="en-US" sz="2400" b="1" dirty="0">
                <a:solidFill>
                  <a:srgbClr val="FF0000"/>
                </a:solidFill>
              </a:rPr>
              <a:t> </a:t>
            </a:r>
            <a:r>
              <a:rPr lang="en-US" sz="2400" b="1" dirty="0"/>
              <a:t>- Display sincerity, integrity, and candor in all your actions. Deceptive behavior will not inspire trust. </a:t>
            </a:r>
          </a:p>
        </p:txBody>
      </p:sp>
      <p:sp>
        <p:nvSpPr>
          <p:cNvPr id="5129" name="Text Box 9"/>
          <p:cNvSpPr txBox="1">
            <a:spLocks noChangeArrowheads="1"/>
          </p:cNvSpPr>
          <p:nvPr/>
        </p:nvSpPr>
        <p:spPr bwMode="auto">
          <a:xfrm>
            <a:off x="762000" y="1946966"/>
            <a:ext cx="89916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u="sng" dirty="0">
                <a:solidFill>
                  <a:srgbClr val="FF0000"/>
                </a:solidFill>
              </a:rPr>
              <a:t>Compet</a:t>
            </a:r>
            <a:r>
              <a:rPr lang="en-US" sz="2000" b="1" dirty="0">
                <a:solidFill>
                  <a:srgbClr val="FF0000"/>
                </a:solidFill>
              </a:rPr>
              <a:t>ent</a:t>
            </a:r>
            <a:r>
              <a:rPr lang="en-US" sz="2000" b="1" dirty="0"/>
              <a:t> - Your actions should be based on reason and moral principles. Do not make decisions based on childlike emotional desires or feelings. </a:t>
            </a:r>
          </a:p>
        </p:txBody>
      </p:sp>
      <p:sp>
        <p:nvSpPr>
          <p:cNvPr id="5130" name="Text Box 10"/>
          <p:cNvSpPr txBox="1">
            <a:spLocks noChangeArrowheads="1"/>
          </p:cNvSpPr>
          <p:nvPr/>
        </p:nvSpPr>
        <p:spPr bwMode="auto">
          <a:xfrm>
            <a:off x="914400" y="2844464"/>
            <a:ext cx="9307286" cy="1015663"/>
          </a:xfrm>
          <a:prstGeom prst="rect">
            <a:avLst/>
          </a:prstGeom>
          <a:solidFill>
            <a:schemeClr val="accent4">
              <a:lumMod val="20000"/>
              <a:lumOff val="80000"/>
            </a:schemeClr>
          </a:solidFill>
          <a:ln>
            <a:noFill/>
          </a:ln>
          <a:effectLst/>
          <a:extLst/>
        </p:spPr>
        <p:txBody>
          <a:bodyPr wrap="square">
            <a:spAutoFit/>
          </a:bodyPr>
          <a:lstStyle/>
          <a:p>
            <a:r>
              <a:rPr lang="en-US" sz="2000" b="1" u="sng" dirty="0">
                <a:solidFill>
                  <a:srgbClr val="FF0000"/>
                </a:solidFill>
              </a:rPr>
              <a:t>Forward-looking</a:t>
            </a:r>
            <a:r>
              <a:rPr lang="en-US" sz="2000" b="1" dirty="0">
                <a:solidFill>
                  <a:srgbClr val="FF0000"/>
                </a:solidFill>
              </a:rPr>
              <a:t> </a:t>
            </a:r>
            <a:r>
              <a:rPr lang="en-US" sz="2000" b="1" dirty="0"/>
              <a:t>Set goals and have a vision of the future. The vision must be owned throughout the organization. Effective leaders envision what they want and how to get it. They habitually pick priorities stemming from their basic values. </a:t>
            </a:r>
          </a:p>
        </p:txBody>
      </p:sp>
      <p:sp>
        <p:nvSpPr>
          <p:cNvPr id="5131" name="Text Box 11"/>
          <p:cNvSpPr txBox="1">
            <a:spLocks noChangeArrowheads="1"/>
          </p:cNvSpPr>
          <p:nvPr/>
        </p:nvSpPr>
        <p:spPr bwMode="auto">
          <a:xfrm>
            <a:off x="914400" y="4085051"/>
            <a:ext cx="90678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u="sng" dirty="0">
                <a:solidFill>
                  <a:srgbClr val="FF0000"/>
                </a:solidFill>
              </a:rPr>
              <a:t>Inspiring</a:t>
            </a:r>
            <a:r>
              <a:rPr lang="en-US" sz="2000" b="1" dirty="0">
                <a:solidFill>
                  <a:srgbClr val="FF0000"/>
                </a:solidFill>
              </a:rPr>
              <a:t> </a:t>
            </a:r>
            <a:r>
              <a:rPr lang="en-US" sz="2000" b="1" dirty="0"/>
              <a:t>- Display confidence in all that you do. By showing endurance in mental, physical, and spiritual stamina, you will inspire others to reach for new heights. Take charge when necessary. </a:t>
            </a:r>
          </a:p>
        </p:txBody>
      </p:sp>
      <p:pic>
        <p:nvPicPr>
          <p:cNvPr id="8"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439400" y="165266"/>
            <a:ext cx="1224616" cy="725460"/>
          </a:xfrm>
          <a:ln>
            <a:solidFill>
              <a:schemeClr val="accent1"/>
            </a:solidFill>
          </a:ln>
        </p:spPr>
      </p:pic>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529530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8"/>
                                        </p:tgtEl>
                                        <p:attrNameLst>
                                          <p:attrName>style.visibility</p:attrName>
                                        </p:attrNameLst>
                                      </p:cBhvr>
                                      <p:to>
                                        <p:strVal val="visible"/>
                                      </p:to>
                                    </p:set>
                                    <p:animEffect transition="in" filter="blinds(horizontal)">
                                      <p:cBhvr>
                                        <p:cTn id="7" dur="500"/>
                                        <p:tgtEl>
                                          <p:spTgt spid="51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129"/>
                                        </p:tgtEl>
                                        <p:attrNameLst>
                                          <p:attrName>style.visibility</p:attrName>
                                        </p:attrNameLst>
                                      </p:cBhvr>
                                      <p:to>
                                        <p:strVal val="visible"/>
                                      </p:to>
                                    </p:set>
                                    <p:anim calcmode="lin" valueType="num">
                                      <p:cBhvr additive="base">
                                        <p:cTn id="12" dur="500" fill="hold"/>
                                        <p:tgtEl>
                                          <p:spTgt spid="5129"/>
                                        </p:tgtEl>
                                        <p:attrNameLst>
                                          <p:attrName>ppt_x</p:attrName>
                                        </p:attrNameLst>
                                      </p:cBhvr>
                                      <p:tavLst>
                                        <p:tav tm="0">
                                          <p:val>
                                            <p:strVal val="#ppt_x"/>
                                          </p:val>
                                        </p:tav>
                                        <p:tav tm="100000">
                                          <p:val>
                                            <p:strVal val="#ppt_x"/>
                                          </p:val>
                                        </p:tav>
                                      </p:tavLst>
                                    </p:anim>
                                    <p:anim calcmode="lin" valueType="num">
                                      <p:cBhvr additive="base">
                                        <p:cTn id="13"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130"/>
                                        </p:tgtEl>
                                        <p:attrNameLst>
                                          <p:attrName>style.visibility</p:attrName>
                                        </p:attrNameLst>
                                      </p:cBhvr>
                                      <p:to>
                                        <p:strVal val="visible"/>
                                      </p:to>
                                    </p:set>
                                    <p:anim calcmode="lin" valueType="num">
                                      <p:cBhvr additive="base">
                                        <p:cTn id="18" dur="500" fill="hold"/>
                                        <p:tgtEl>
                                          <p:spTgt spid="5130"/>
                                        </p:tgtEl>
                                        <p:attrNameLst>
                                          <p:attrName>ppt_x</p:attrName>
                                        </p:attrNameLst>
                                      </p:cBhvr>
                                      <p:tavLst>
                                        <p:tav tm="0">
                                          <p:val>
                                            <p:strVal val="#ppt_x"/>
                                          </p:val>
                                        </p:tav>
                                        <p:tav tm="100000">
                                          <p:val>
                                            <p:strVal val="#ppt_x"/>
                                          </p:val>
                                        </p:tav>
                                      </p:tavLst>
                                    </p:anim>
                                    <p:anim calcmode="lin" valueType="num">
                                      <p:cBhvr additive="base">
                                        <p:cTn id="19"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131"/>
                                        </p:tgtEl>
                                        <p:attrNameLst>
                                          <p:attrName>style.visibility</p:attrName>
                                        </p:attrNameLst>
                                      </p:cBhvr>
                                      <p:to>
                                        <p:strVal val="visible"/>
                                      </p:to>
                                    </p:set>
                                    <p:anim calcmode="lin" valueType="num">
                                      <p:cBhvr additive="base">
                                        <p:cTn id="24" dur="500" fill="hold"/>
                                        <p:tgtEl>
                                          <p:spTgt spid="5131"/>
                                        </p:tgtEl>
                                        <p:attrNameLst>
                                          <p:attrName>ppt_x</p:attrName>
                                        </p:attrNameLst>
                                      </p:cBhvr>
                                      <p:tavLst>
                                        <p:tav tm="0">
                                          <p:val>
                                            <p:strVal val="#ppt_x"/>
                                          </p:val>
                                        </p:tav>
                                        <p:tav tm="100000">
                                          <p:val>
                                            <p:strVal val="#ppt_x"/>
                                          </p:val>
                                        </p:tav>
                                      </p:tavLst>
                                    </p:anim>
                                    <p:anim calcmode="lin" valueType="num">
                                      <p:cBhvr additive="base">
                                        <p:cTn id="25" dur="500" fill="hold"/>
                                        <p:tgtEl>
                                          <p:spTgt spid="5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8" grpId="0" animBg="1"/>
      <p:bldP spid="5129" grpId="0"/>
      <p:bldP spid="5130" grpId="0" animBg="1"/>
      <p:bldP spid="513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867937" y="228600"/>
            <a:ext cx="8610600" cy="6096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3600" dirty="0"/>
              <a:t>Characteristics of a Leader</a:t>
            </a:r>
          </a:p>
        </p:txBody>
      </p:sp>
      <p:sp>
        <p:nvSpPr>
          <p:cNvPr id="5132" name="Text Box 12"/>
          <p:cNvSpPr txBox="1">
            <a:spLocks noChangeArrowheads="1"/>
          </p:cNvSpPr>
          <p:nvPr/>
        </p:nvSpPr>
        <p:spPr bwMode="auto">
          <a:xfrm>
            <a:off x="838200" y="990600"/>
            <a:ext cx="9829801" cy="1077218"/>
          </a:xfrm>
          <a:prstGeom prst="rect">
            <a:avLst/>
          </a:prstGeom>
          <a:solidFill>
            <a:schemeClr val="accent4">
              <a:lumMod val="20000"/>
              <a:lumOff val="80000"/>
            </a:schemeClr>
          </a:solidFill>
          <a:ln>
            <a:noFill/>
          </a:ln>
          <a:effectLst/>
          <a:extLst/>
        </p:spPr>
        <p:txBody>
          <a:bodyPr wrap="square">
            <a:spAutoFit/>
          </a:bodyPr>
          <a:lstStyle/>
          <a:p>
            <a:r>
              <a:rPr lang="en-US" sz="3200" u="sng" dirty="0">
                <a:solidFill>
                  <a:srgbClr val="FF0000"/>
                </a:solidFill>
              </a:rPr>
              <a:t>Straightforward</a:t>
            </a:r>
            <a:r>
              <a:rPr lang="en-US" sz="3200" dirty="0"/>
              <a:t> - Use sound judgment to make a good decision at the right time. </a:t>
            </a:r>
          </a:p>
        </p:txBody>
      </p:sp>
      <p:sp>
        <p:nvSpPr>
          <p:cNvPr id="5133" name="Text Box 13"/>
          <p:cNvSpPr txBox="1">
            <a:spLocks noChangeArrowheads="1"/>
          </p:cNvSpPr>
          <p:nvPr/>
        </p:nvSpPr>
        <p:spPr bwMode="auto">
          <a:xfrm>
            <a:off x="914400" y="2127454"/>
            <a:ext cx="887911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3200" b="1" u="sng" dirty="0">
                <a:solidFill>
                  <a:srgbClr val="FF0000"/>
                </a:solidFill>
              </a:rPr>
              <a:t>Imaginative</a:t>
            </a:r>
            <a:r>
              <a:rPr lang="en-US" sz="3200" b="1" dirty="0">
                <a:solidFill>
                  <a:srgbClr val="FF0000"/>
                </a:solidFill>
              </a:rPr>
              <a:t> </a:t>
            </a:r>
            <a:r>
              <a:rPr lang="en-US" sz="3200" b="1" dirty="0"/>
              <a:t>- Make timely and appropriate changes in your thinking, plans, and methods. Show creativity by thinking of new and better goals, ideas, and solutions to problems. Be innovative! </a:t>
            </a: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830686" y="317810"/>
            <a:ext cx="939822" cy="520390"/>
          </a:xfrm>
          <a:ln>
            <a:solidFill>
              <a:schemeClr val="accent1"/>
            </a:solidFill>
          </a:ln>
        </p:spPr>
      </p:pic>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529530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32"/>
                                        </p:tgtEl>
                                        <p:attrNameLst>
                                          <p:attrName>style.visibility</p:attrName>
                                        </p:attrNameLst>
                                      </p:cBhvr>
                                      <p:to>
                                        <p:strVal val="visible"/>
                                      </p:to>
                                    </p:set>
                                    <p:anim calcmode="lin" valueType="num">
                                      <p:cBhvr additive="base">
                                        <p:cTn id="7" dur="500" fill="hold"/>
                                        <p:tgtEl>
                                          <p:spTgt spid="5132"/>
                                        </p:tgtEl>
                                        <p:attrNameLst>
                                          <p:attrName>ppt_x</p:attrName>
                                        </p:attrNameLst>
                                      </p:cBhvr>
                                      <p:tavLst>
                                        <p:tav tm="0">
                                          <p:val>
                                            <p:strVal val="#ppt_x"/>
                                          </p:val>
                                        </p:tav>
                                        <p:tav tm="100000">
                                          <p:val>
                                            <p:strVal val="#ppt_x"/>
                                          </p:val>
                                        </p:tav>
                                      </p:tavLst>
                                    </p:anim>
                                    <p:anim calcmode="lin" valueType="num">
                                      <p:cBhvr additive="base">
                                        <p:cTn id="8" dur="500" fill="hold"/>
                                        <p:tgtEl>
                                          <p:spTgt spid="51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33"/>
                                        </p:tgtEl>
                                        <p:attrNameLst>
                                          <p:attrName>style.visibility</p:attrName>
                                        </p:attrNameLst>
                                      </p:cBhvr>
                                      <p:to>
                                        <p:strVal val="visible"/>
                                      </p:to>
                                    </p:set>
                                    <p:anim calcmode="lin" valueType="num">
                                      <p:cBhvr additive="base">
                                        <p:cTn id="13" dur="500" fill="hold"/>
                                        <p:tgtEl>
                                          <p:spTgt spid="5133"/>
                                        </p:tgtEl>
                                        <p:attrNameLst>
                                          <p:attrName>ppt_x</p:attrName>
                                        </p:attrNameLst>
                                      </p:cBhvr>
                                      <p:tavLst>
                                        <p:tav tm="0">
                                          <p:val>
                                            <p:strVal val="#ppt_x"/>
                                          </p:val>
                                        </p:tav>
                                        <p:tav tm="100000">
                                          <p:val>
                                            <p:strVal val="#ppt_x"/>
                                          </p:val>
                                        </p:tav>
                                      </p:tavLst>
                                    </p:anim>
                                    <p:anim calcmode="lin" valueType="num">
                                      <p:cBhvr additive="base">
                                        <p:cTn id="14" dur="500" fill="hold"/>
                                        <p:tgtEl>
                                          <p:spTgt spid="5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2" grpId="0" animBg="1"/>
      <p:bldP spid="513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76400"/>
            <a:ext cx="9677400" cy="3200400"/>
          </a:xfrm>
        </p:spPr>
        <p:style>
          <a:lnRef idx="2">
            <a:schemeClr val="accent2"/>
          </a:lnRef>
          <a:fillRef idx="1">
            <a:schemeClr val="lt1"/>
          </a:fillRef>
          <a:effectRef idx="0">
            <a:schemeClr val="accent2"/>
          </a:effectRef>
          <a:fontRef idx="minor">
            <a:schemeClr val="dk1"/>
          </a:fontRef>
        </p:style>
        <p:txBody>
          <a:bodyPr>
            <a:noAutofit/>
          </a:bodyPr>
          <a:lstStyle/>
          <a:p>
            <a:pPr lvl="0" algn="l" rtl="0"/>
            <a:r>
              <a:rPr lang="en-US" sz="4000" dirty="0" smtClean="0"/>
              <a:t>• </a:t>
            </a:r>
            <a:r>
              <a:rPr lang="en-US" sz="4000" dirty="0"/>
              <a:t>Leading affects Morale </a:t>
            </a:r>
          </a:p>
          <a:p>
            <a:pPr lvl="0" algn="l" rtl="0"/>
            <a:r>
              <a:rPr lang="en-US" sz="4000" dirty="0"/>
              <a:t>• Leading is key to effective Communication </a:t>
            </a:r>
          </a:p>
          <a:p>
            <a:pPr lvl="0" algn="l" rtl="0"/>
            <a:r>
              <a:rPr lang="en-US" sz="4000" dirty="0"/>
              <a:t>• Leading effectively contributes more to the bottom line</a:t>
            </a:r>
          </a:p>
          <a:p>
            <a:pPr algn="l" rtl="0"/>
            <a:endParaRPr lang="ar-SA" sz="40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4185" y="381000"/>
            <a:ext cx="1104661" cy="990600"/>
          </a:xfrm>
          <a:prstGeom prst="rect">
            <a:avLst/>
          </a:prstGeom>
          <a:ln>
            <a:solidFill>
              <a:schemeClr val="accent1"/>
            </a:solidFill>
          </a:ln>
        </p:spPr>
      </p:pic>
      <p:sp>
        <p:nvSpPr>
          <p:cNvPr id="6" name="Slide Number Placeholder 5"/>
          <p:cNvSpPr>
            <a:spLocks noGrp="1"/>
          </p:cNvSpPr>
          <p:nvPr>
            <p:ph type="sldNum" sz="quarter" idx="12"/>
          </p:nvPr>
        </p:nvSpPr>
        <p:spPr/>
        <p:txBody>
          <a:bodyPr/>
          <a:lstStyle/>
          <a:p>
            <a:fld id="{B6F15528-21DE-4FAA-801E-634DDDAF4B2B}" type="slidenum">
              <a:rPr lang="en-US" smtClean="0"/>
              <a:pPr/>
              <a:t>37</a:t>
            </a:fld>
            <a:endParaRPr lang="en-US"/>
          </a:p>
        </p:txBody>
      </p:sp>
      <p:sp>
        <p:nvSpPr>
          <p:cNvPr id="2" name="Rectangle 1"/>
          <p:cNvSpPr/>
          <p:nvPr/>
        </p:nvSpPr>
        <p:spPr>
          <a:xfrm>
            <a:off x="838200" y="381000"/>
            <a:ext cx="9448800" cy="1106745"/>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rtl="1">
              <a:spcBef>
                <a:spcPct val="0"/>
              </a:spcBef>
            </a:pPr>
            <a:r>
              <a:rPr lang="en-US" sz="2800" cap="all" dirty="0">
                <a:latin typeface="+mj-lt"/>
                <a:ea typeface="+mj-ea"/>
                <a:cs typeface="+mj-cs"/>
              </a:rPr>
              <a:t>Managerial Leadership influences the organization in the following ways: </a:t>
            </a:r>
            <a:endParaRPr lang="en-US" sz="2800" cap="all" dirty="0">
              <a:latin typeface="+mj-lt"/>
              <a:ea typeface="+mj-ea"/>
              <a:cs typeface="+mj-cs"/>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7092201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1556" y="264349"/>
            <a:ext cx="8991600" cy="7196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A Leadership Story</a:t>
            </a:r>
            <a:endParaRPr lang="ar-SA" sz="4000" dirty="0"/>
          </a:p>
        </p:txBody>
      </p:sp>
      <p:sp>
        <p:nvSpPr>
          <p:cNvPr id="3" name="Content Placeholder 2"/>
          <p:cNvSpPr>
            <a:spLocks noGrp="1"/>
          </p:cNvSpPr>
          <p:nvPr>
            <p:ph idx="1"/>
          </p:nvPr>
        </p:nvSpPr>
        <p:spPr>
          <a:xfrm>
            <a:off x="533400" y="1100628"/>
            <a:ext cx="9677400" cy="5223972"/>
          </a:xfrm>
        </p:spPr>
        <p:txBody>
          <a:bodyPr>
            <a:noAutofit/>
          </a:bodyPr>
          <a:lstStyle/>
          <a:p>
            <a:pPr algn="l" rtl="0">
              <a:lnSpc>
                <a:spcPct val="90000"/>
              </a:lnSpc>
              <a:buClr>
                <a:schemeClr val="accent2"/>
              </a:buClr>
              <a:buFont typeface="Wingdings" panose="05000000000000000000" pitchFamily="2" charset="2"/>
              <a:buChar char="Ø"/>
            </a:pPr>
            <a:r>
              <a:rPr lang="en-GB" sz="2400" dirty="0"/>
              <a:t>* A group of workers and their leaders are set a task </a:t>
            </a:r>
            <a:br>
              <a:rPr lang="en-GB" sz="2400" dirty="0"/>
            </a:br>
            <a:r>
              <a:rPr lang="en-GB" sz="2400" dirty="0"/>
              <a:t>of clearing a road through a dense jungle on a remote island to get to the coast where an estuary provides </a:t>
            </a:r>
            <a:br>
              <a:rPr lang="en-GB" sz="2400" dirty="0"/>
            </a:br>
            <a:r>
              <a:rPr lang="en-GB" sz="2400" dirty="0"/>
              <a:t>a perfect site for a port. </a:t>
            </a:r>
          </a:p>
          <a:p>
            <a:pPr algn="l" rtl="0">
              <a:lnSpc>
                <a:spcPct val="90000"/>
              </a:lnSpc>
              <a:buClr>
                <a:schemeClr val="accent2"/>
              </a:buClr>
              <a:buFont typeface="Wingdings" panose="05000000000000000000" pitchFamily="2" charset="2"/>
              <a:buChar char="Ø"/>
            </a:pPr>
            <a:r>
              <a:rPr lang="en-GB" sz="2400" dirty="0"/>
              <a:t>* The leaders organise the labour into efficient units and monitor the distribution and use of capital assets – progress is excellent. The leaders continue to monitor and evaluate progress, making adjustments along the way to ensure the progress is maintained and efficiency increased wherever possible. </a:t>
            </a:r>
          </a:p>
          <a:p>
            <a:pPr algn="l" rtl="0">
              <a:lnSpc>
                <a:spcPct val="90000"/>
              </a:lnSpc>
              <a:buClr>
                <a:schemeClr val="accent2"/>
              </a:buClr>
              <a:buFont typeface="Wingdings" panose="05000000000000000000" pitchFamily="2" charset="2"/>
              <a:buChar char="Ø"/>
            </a:pPr>
            <a:r>
              <a:rPr lang="en-GB" sz="2400" dirty="0"/>
              <a:t>*Then, one day amidst all the hustle and bustle and activity, one person climbs up a nearby tree. The person surveys the scene from the top of the tree.</a:t>
            </a:r>
          </a:p>
          <a:p>
            <a:pPr algn="l" rtl="0">
              <a:buClr>
                <a:schemeClr val="accent2"/>
              </a:buClr>
              <a:buFont typeface="Wingdings" panose="05000000000000000000" pitchFamily="2" charset="2"/>
              <a:buChar char="Ø"/>
            </a:pPr>
            <a:endParaRPr lang="ar-SA" sz="24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143979"/>
            <a:ext cx="1066800" cy="956649"/>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38</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26617087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9482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A Leadership Story</a:t>
            </a:r>
            <a:endParaRPr lang="ar-SA" sz="4000" dirty="0"/>
          </a:p>
        </p:txBody>
      </p:sp>
      <p:sp>
        <p:nvSpPr>
          <p:cNvPr id="3" name="Content Placeholder 2"/>
          <p:cNvSpPr>
            <a:spLocks noGrp="1"/>
          </p:cNvSpPr>
          <p:nvPr>
            <p:ph idx="1"/>
          </p:nvPr>
        </p:nvSpPr>
        <p:spPr>
          <a:xfrm>
            <a:off x="685800" y="1402970"/>
            <a:ext cx="9601200" cy="3550030"/>
          </a:xfrm>
          <a:ln>
            <a:solidFill>
              <a:schemeClr val="accent1"/>
            </a:solidFill>
          </a:ln>
        </p:spPr>
        <p:txBody>
          <a:bodyPr>
            <a:normAutofit/>
          </a:bodyPr>
          <a:lstStyle/>
          <a:p>
            <a:pPr algn="l" rtl="0">
              <a:buClr>
                <a:schemeClr val="accent2"/>
              </a:buClr>
              <a:buFont typeface="Wingdings" panose="05000000000000000000" pitchFamily="2" charset="2"/>
              <a:buChar char="Ø"/>
            </a:pPr>
            <a:r>
              <a:rPr lang="en-GB" sz="2400" dirty="0"/>
              <a:t>* And shouts down to the assembled group below…</a:t>
            </a:r>
          </a:p>
          <a:p>
            <a:pPr algn="l" rtl="0"/>
            <a:r>
              <a:rPr lang="en-GB" sz="2400" dirty="0">
                <a:solidFill>
                  <a:schemeClr val="accent2"/>
                </a:solidFill>
              </a:rPr>
              <a:t>* “Wrong Way!”</a:t>
            </a:r>
          </a:p>
          <a:p>
            <a:pPr algn="l" rtl="0"/>
            <a:r>
              <a:rPr lang="en-GB" sz="2400" dirty="0"/>
              <a:t>(Story adapted from Stephen Covey (2004) “The Seven Habits of Highly Effective People” Simon &amp; Schuster).</a:t>
            </a:r>
          </a:p>
          <a:p>
            <a:pPr algn="l" rtl="0">
              <a:buClr>
                <a:schemeClr val="accent2"/>
              </a:buClr>
              <a:buFont typeface="Wingdings" panose="05000000000000000000" pitchFamily="2" charset="2"/>
              <a:buChar char="Ø"/>
            </a:pPr>
            <a:r>
              <a:rPr lang="en-GB" sz="2400" dirty="0"/>
              <a:t>* “Management is doing things right, leadership is doing the right things”</a:t>
            </a:r>
          </a:p>
          <a:p>
            <a:pPr algn="l" rtl="0"/>
            <a:r>
              <a:rPr lang="en-GB" sz="2400" dirty="0">
                <a:solidFill>
                  <a:srgbClr val="FF0000"/>
                </a:solidFill>
              </a:rPr>
              <a:t>    (Warren </a:t>
            </a:r>
            <a:r>
              <a:rPr lang="en-GB" sz="2400" dirty="0" err="1">
                <a:solidFill>
                  <a:srgbClr val="FF0000"/>
                </a:solidFill>
              </a:rPr>
              <a:t>Bennis</a:t>
            </a:r>
            <a:r>
              <a:rPr lang="en-GB" sz="2400" dirty="0">
                <a:solidFill>
                  <a:srgbClr val="FF0000"/>
                </a:solidFill>
              </a:rPr>
              <a:t> and Peter </a:t>
            </a:r>
            <a:r>
              <a:rPr lang="en-GB" sz="2400" dirty="0" err="1">
                <a:solidFill>
                  <a:srgbClr val="FF0000"/>
                </a:solidFill>
              </a:rPr>
              <a:t>Drucker</a:t>
            </a:r>
            <a:r>
              <a:rPr lang="en-GB" sz="2400" dirty="0">
                <a:solidFill>
                  <a:srgbClr val="FF0000"/>
                </a:solidFill>
              </a:rPr>
              <a:t>)</a:t>
            </a:r>
          </a:p>
          <a:p>
            <a:pPr algn="l" rtl="0"/>
            <a:endParaRPr lang="ar-SA" sz="24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29800" y="304800"/>
            <a:ext cx="1224616" cy="1098170"/>
          </a:xfrm>
          <a:prstGeom prst="rect">
            <a:avLst/>
          </a:prstGeom>
          <a:ln>
            <a:solidFill>
              <a:schemeClr val="accent1"/>
            </a:solidFill>
          </a:ln>
        </p:spPr>
      </p:pic>
      <p:sp>
        <p:nvSpPr>
          <p:cNvPr id="7" name="Slide Number Placeholder 6"/>
          <p:cNvSpPr>
            <a:spLocks noGrp="1"/>
          </p:cNvSpPr>
          <p:nvPr>
            <p:ph type="sldNum" sz="quarter" idx="12"/>
          </p:nvPr>
        </p:nvSpPr>
        <p:spPr/>
        <p:txBody>
          <a:bodyPr/>
          <a:lstStyle/>
          <a:p>
            <a:fld id="{B6F15528-21DE-4FAA-801E-634DDDAF4B2B}" type="slidenum">
              <a:rPr lang="en-US" smtClean="0"/>
              <a:pPr/>
              <a:t>39</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19624410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399182593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themeOverride>
</file>

<file path=docProps/app.xml><?xml version="1.0" encoding="utf-8"?>
<Properties xmlns="http://schemas.openxmlformats.org/officeDocument/2006/extended-properties" xmlns:vt="http://schemas.openxmlformats.org/officeDocument/2006/docPropsVTypes">
  <Template/>
  <TotalTime>674</TotalTime>
  <Words>1222</Words>
  <Application>Microsoft Office PowerPoint</Application>
  <PresentationFormat>Widescreen</PresentationFormat>
  <Paragraphs>218</Paragraphs>
  <Slides>40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Aharoni</vt:lpstr>
      <vt:lpstr>Arial</vt:lpstr>
      <vt:lpstr>Calibri</vt:lpstr>
      <vt:lpstr>Century Gothic</vt:lpstr>
      <vt:lpstr>Franklin Gothic Book</vt:lpstr>
      <vt:lpstr>Franklin Gothic Medium</vt:lpstr>
      <vt:lpstr>Symbol</vt:lpstr>
      <vt:lpstr>Tahoma</vt:lpstr>
      <vt:lpstr>Tunga</vt:lpstr>
      <vt:lpstr>Wingdings</vt:lpstr>
      <vt:lpstr>Angles</vt:lpstr>
      <vt:lpstr>PowerPoint Presentation</vt:lpstr>
      <vt:lpstr>Learning Outcomes</vt:lpstr>
      <vt:lpstr>Leadership</vt:lpstr>
      <vt:lpstr>LEADERSHIP</vt:lpstr>
      <vt:lpstr>leadership</vt:lpstr>
      <vt:lpstr>DEFINITION</vt:lpstr>
      <vt:lpstr>WHO IS A LEADER......?</vt:lpstr>
      <vt:lpstr>Examples of Leaders</vt:lpstr>
      <vt:lpstr>IMPORTANCE OF LEADERSHIP</vt:lpstr>
      <vt:lpstr>ROLE OF A LEADER</vt:lpstr>
      <vt:lpstr>leadership</vt:lpstr>
      <vt:lpstr>Types of Leadership Style</vt:lpstr>
      <vt:lpstr>Types of Leadership Style</vt:lpstr>
      <vt:lpstr>Types of Leadership Style</vt:lpstr>
      <vt:lpstr>Types of Leadership Style</vt:lpstr>
      <vt:lpstr>Types of Leadership Style</vt:lpstr>
      <vt:lpstr>Types of Leadership Style</vt:lpstr>
      <vt:lpstr>Using all </vt:lpstr>
      <vt:lpstr>Forces</vt:lpstr>
      <vt:lpstr>PowerPoint Presentation</vt:lpstr>
      <vt:lpstr>PowerPoint Presentation</vt:lpstr>
      <vt:lpstr>Change Leadership</vt:lpstr>
      <vt:lpstr>Change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Factors Affecting Style</vt:lpstr>
      <vt:lpstr>Factors Affecting Style</vt:lpstr>
      <vt:lpstr>Characteristics of a Leader</vt:lpstr>
      <vt:lpstr>Characteristics of a Leader</vt:lpstr>
      <vt:lpstr>PowerPoint Presentation</vt:lpstr>
      <vt:lpstr>A Leadership Story</vt:lpstr>
      <vt:lpstr>A Leadership Story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leadership</dc:title>
  <dc:creator>user</dc:creator>
  <cp:lastModifiedBy>Maher</cp:lastModifiedBy>
  <cp:revision>133</cp:revision>
  <dcterms:created xsi:type="dcterms:W3CDTF">2006-08-16T00:00:00Z</dcterms:created>
  <dcterms:modified xsi:type="dcterms:W3CDTF">2022-10-15T07:13:50Z</dcterms:modified>
</cp:coreProperties>
</file>