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2"/>
  </p:notesMasterIdLst>
  <p:sldIdLst>
    <p:sldId id="303" r:id="rId2"/>
    <p:sldId id="1205" r:id="rId3"/>
    <p:sldId id="1168" r:id="rId4"/>
    <p:sldId id="1192" r:id="rId5"/>
    <p:sldId id="1169" r:id="rId6"/>
    <p:sldId id="1170" r:id="rId7"/>
    <p:sldId id="1171" r:id="rId8"/>
    <p:sldId id="1172" r:id="rId9"/>
    <p:sldId id="1173" r:id="rId10"/>
    <p:sldId id="1174" r:id="rId11"/>
    <p:sldId id="1175" r:id="rId12"/>
    <p:sldId id="1176" r:id="rId13"/>
    <p:sldId id="1177" r:id="rId14"/>
    <p:sldId id="1178" r:id="rId15"/>
    <p:sldId id="1179" r:id="rId16"/>
    <p:sldId id="1180" r:id="rId17"/>
    <p:sldId id="1181" r:id="rId18"/>
    <p:sldId id="1182" r:id="rId19"/>
    <p:sldId id="1183" r:id="rId20"/>
    <p:sldId id="1184" r:id="rId21"/>
    <p:sldId id="1185" r:id="rId22"/>
    <p:sldId id="1186" r:id="rId23"/>
    <p:sldId id="1188" r:id="rId24"/>
    <p:sldId id="1189" r:id="rId25"/>
    <p:sldId id="1187" r:id="rId26"/>
    <p:sldId id="1190" r:id="rId27"/>
    <p:sldId id="1191" r:id="rId28"/>
    <p:sldId id="1193" r:id="rId29"/>
    <p:sldId id="1194" r:id="rId30"/>
    <p:sldId id="1195" r:id="rId31"/>
    <p:sldId id="1196" r:id="rId32"/>
    <p:sldId id="1198" r:id="rId33"/>
    <p:sldId id="1199" r:id="rId34"/>
    <p:sldId id="1201" r:id="rId35"/>
    <p:sldId id="1202" r:id="rId36"/>
    <p:sldId id="1197" r:id="rId37"/>
    <p:sldId id="1204" r:id="rId38"/>
    <p:sldId id="1206" r:id="rId39"/>
    <p:sldId id="1207" r:id="rId40"/>
    <p:sldId id="974" r:id="rId4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63958" autoAdjust="0"/>
  </p:normalViewPr>
  <p:slideViewPr>
    <p:cSldViewPr>
      <p:cViewPr varScale="1">
        <p:scale>
          <a:sx n="39" d="100"/>
          <a:sy n="39" d="100"/>
        </p:scale>
        <p:origin x="1800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78131-5756-4420-9FF6-45B8FE384DF9}" type="datetimeFigureOut">
              <a:rPr lang="en-US" smtClean="0"/>
              <a:t>7/4/2026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EF9F55-209D-466D-B6F9-BD9E995BC9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90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FB9F3-B076-DFD8-153B-09D3F57480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43B6E1-F0BC-523E-BBFE-0B55BE3FD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748C5A-4D17-8FCE-7C73-9F4E6E0A5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062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981A1F-C9B8-D383-439E-9EC160B0C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BD77DD-A18F-ECA5-0868-7511EFF7B4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F30C0E-E439-C4DD-E833-0A08ACE83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220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3C88EA-B1CD-C997-674C-103FBD7D07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8F1E0B-944C-6FC8-A3DF-B16C95DBD6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E15E1-EEB9-7C28-AE6E-097CE76AF5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2806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33A36-5E65-055D-32CF-C4E352120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3C2D33-E3F6-581C-4544-F99EF6FC32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DE2BBD-0CC7-99C0-2B26-67F096260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817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0FB7D-E0A6-6EB0-FBDB-A41B9E9B3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79F84C-AE5C-AD2F-08C0-C346EC6ABD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44EFEE-33DF-C329-F385-13281BCA1B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664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2E684-BE36-192C-EB6A-221AC7EBA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A9C69F-4B01-D487-647E-C370525CCA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EAD194-C6FE-CD96-E7D2-8391EE7F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4135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A268A-75EC-1BC3-0103-BD0F1F64F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5CA215-F4F5-C456-C24D-A4FD174768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473D98-CDC2-C2F0-03E1-7CC0D3FA9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3786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2F689-5161-B31E-5531-04FEAA3B8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8CA77C-3C3E-B8A2-B7B6-4D9FE3099E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F9ED3D-BE57-9768-485D-D405EEC0C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8398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71380-48D7-4111-B94A-ADE04EA98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06C3C3-DA22-980B-BDA2-8119F98910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FFD742-01FC-F1F8-27E2-619EB11120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1671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1279D-53F7-D909-D449-7A35F0E4B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E83E29-28CF-7329-B982-84916060AD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7EAC0A-AD3E-19FE-074D-191926696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l"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1516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16F4A3-673F-48FA-F3B9-AC131E90D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32809E-A10A-D2C2-577F-F03E04754D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D00DF4-5CF5-7A69-810C-8B3A57C000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0130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F4A131-B5AC-92CF-122F-7741E6DBA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6E7CE6-4FFB-888C-5EC6-03BF4A58F3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84EA96-3AF5-0219-1801-E54A4EA78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962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8F786-AF48-F708-1FE6-49ED43B07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03908F-1545-A22E-DCD4-7EC921C24C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77D8ED-9353-77E2-32F4-87C266AB7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9714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A6203A-8672-A57C-A756-0706F9742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6D5C56-D2A1-5838-DB74-A20819AABA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DC2B6B-9700-C321-D27F-8622A4F60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1234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82A93-B10B-0A13-A275-EFC18AF84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5F50EC-9377-2C6A-2000-0AE4FC8B0E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C4DE1-10B7-597E-C577-0B7130489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726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A1447-F6DD-A329-A4DE-23F14C105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01148F-CD32-E3D9-F530-4CD400EE6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F47785-B377-BC0A-2B3C-4D72BB123B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8670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18019-A3BA-5600-604F-0270BDF6C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23469C-4FF2-2987-5918-5FF391BAB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864B15-F0E2-27B8-44FC-005B65E6C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8795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A3CC2A-B2B3-B6A6-2611-8422495FB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F5F7B1-5F3D-7663-4AEF-020FB66F71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B95B28-5309-5394-F56E-62A8171683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8159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62B70-4031-4D37-A29B-7BB26C656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011D85-90D9-8AB8-4F86-D1E886450D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7E4E3F-A813-ABFE-8219-89703A7A7D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4366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A5E5B-2516-BA00-4B6C-C82450260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79A3CA-D2E0-2FEF-8948-8BFB014EAF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8D59D6-AE8F-E435-E25F-3A44EE2D9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142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7B330-FEB7-365F-6228-3F88C226B2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5F3AA4-CAB2-20D4-42CF-54DC2BFDE6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DCC037-B109-2490-7C3A-59A7655FE7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51916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F1EAED-8489-C0C7-326C-3D919B5A8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E67C3D-AD21-91AD-79AB-62CB8B9642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E89530-AF1C-704C-5762-B2D2802EF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6658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89799D-7058-01B5-3E56-89E7BC779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532227-1A84-3029-B1CB-BD8DDECC7D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EAE20B-AF26-6E9D-A84D-12E7B11C1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1469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A843E0-1126-BED0-F8BB-69373AC59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5CDE2A-6815-A110-CAE0-CF6EFD5BBE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005987-C9AF-3FF9-6DD7-0EE4B8A86E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5792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7B2D8-E722-F2E1-AC9E-D27E40F1B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5E5496-64FD-5B95-3ED8-471076C6F5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A9999A-BE86-24A2-CB4F-D41980385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3405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68543-616B-66BD-A84C-09DE1A3C9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19B9F7-AD8A-9334-5B93-9E7C1F6669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6DF1D4-38C2-BCD8-ACBF-562B532941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7898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499E3-2BBF-F222-06CD-C5D4E078C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DF32DD-C290-A56A-55B5-DF484763A9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A062E6-F6FF-4342-CB13-9983A0B984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1906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BA550-400C-B00D-ED9B-4D21B0018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850A20-A1C7-0365-9AE9-A1118D37B5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402B29-1DF0-F59A-3D60-10B359B19C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21681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82020-E2E8-A29B-84FA-9B04B6EC5C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56F1C5-4D55-4663-E0F6-EA6B242562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ECC63A-BCA2-D871-14CE-CF3160EFB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3429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57052A-DD75-429D-0CFC-CF1EB94F63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288762-14EF-8677-2BD1-B09106882F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A17778-16F8-9882-3CE3-C8EDD6497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233311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58350-4E25-6440-1F44-819BEB306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446B08-67FA-52BC-5E57-47C769D97F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99EFC4-7C54-0B01-DD82-3B83B2283B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72493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66A4A-AFB4-8B21-C0D1-44C9D610C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6FD56F-29CB-1C82-DBA3-72DD798BE1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68A560-41DB-594C-AFE3-69B884D0B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40813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1C54C-FD36-01A2-9BE0-B41376316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891D56-333C-A444-79A8-C6F0D83B03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3BC03E-D3A7-EA61-A160-9E6DD55BED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>
                <a:effectLst/>
              </a:rPr>
              <a:t>لتطبيق هذه الأداة بنجاح، هناك أفضل ممارسات يجب اتباعها:</a:t>
            </a:r>
            <a:endParaRPr lang="en-US"/>
          </a:p>
          <a:p>
            <a:pPr algn="r"/>
            <a:r>
              <a:rPr lang="en-US">
                <a:effectLst/>
              </a:rPr>
              <a:t>أولاً: اربط المؤشرات بأهدافك الاستراتيجية. لا تراقب كل شيء، راقب فقط ما يؤثر على أهدافك الرئيسية.</a:t>
            </a:r>
            <a:endParaRPr lang="en-US"/>
          </a:p>
          <a:p>
            <a:pPr algn="r"/>
            <a:r>
              <a:rPr lang="en-US">
                <a:effectLst/>
              </a:rPr>
              <a:t>ثانياً: حدد مستويات تحذير واضحة (Thresholds). مثلاً: أخضر (الوضع آمن)، أصفر (انتبه وابدأ بالتحليل)، أحمر (تدخل فوراً).</a:t>
            </a:r>
            <a:endParaRPr lang="en-US"/>
          </a:p>
          <a:p>
            <a:pPr algn="r"/>
            <a:r>
              <a:rPr lang="en-US">
                <a:effectLst/>
              </a:rPr>
              <a:t>ثالثاً: استخدم الأتمتة. جمع البيانات يدوياً قد يكون بطيئاً ويجعلك تتأخر في اتخاذ القرار. النظام الآلي يرسل التنبيهات لحظياً.</a:t>
            </a:r>
            <a:endParaRPr lang="en-US"/>
          </a:p>
          <a:p>
            <a:pPr algn="r"/>
            <a:r>
              <a:rPr lang="en-US">
                <a:effectLst/>
              </a:rPr>
              <a:t>وأخيراً والأهم: المؤشر هو مجرد "عَرَض" لمرض. عندما يضيء المؤشر باللون الأحمر، لا تعالج المؤشر نفسه، بل ابحث عن السبب الجذري للمشكلة وعالجه.</a:t>
            </a:r>
            <a:endParaRPr lang="en-US"/>
          </a:p>
          <a:p>
            <a:pPr algn="r"/>
            <a:r>
              <a:rPr lang="en-US">
                <a:effectLst/>
              </a:rPr>
              <a:t>بهذا نكون قد غطينا أداة KRIs، نظام الإنذار المبكر الأهم في إدارة المخاطر.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82071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A2F3F-5FAC-DF8A-C3D2-D48E1898C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4038B6-A9E4-6F9F-443D-38CEC3AB6C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32F9E4-B595-89A3-B42B-AD78E63C1B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9603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E44E8-188F-B4A9-00C1-B95B9411F1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6F1E0F-3ACD-F379-D2BD-E54CF54426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8C4F20-E61A-7122-C696-87606E828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7850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DAFF8E-8E83-71B1-2D86-9C411190B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73D940-F524-99A2-A629-395B25595A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879D2A-39E0-0084-4E8C-7B8F3F0E8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99263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FD5FC-B7EB-29F5-7E8D-836D4C0C8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32D03E-531E-22AE-1049-C19CCC6F3A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1D6918-5945-9AEC-1098-76D97E986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1585490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81B770-1812-B4F8-7432-B6F6E5835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C372F5-43D4-0A25-CDF3-4B3778A24A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780B22-A20A-D6C8-DC61-ECBBB4915C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87618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944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3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74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975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51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749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222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583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48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9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8250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987864" cy="795020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213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8317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2"/>
            <a:ext cx="9101563" cy="9143997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213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418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603533" y="-4"/>
            <a:ext cx="11652468" cy="9144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159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8128000" y="1244600"/>
            <a:ext cx="6616195" cy="33274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213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822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503680" y="1498600"/>
            <a:ext cx="13248640" cy="61468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213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31190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03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5.jpe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990" y="-77412"/>
            <a:ext cx="16885003" cy="9405259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65037" y="-58055"/>
            <a:ext cx="16255998" cy="7755271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/>
          </a:p>
        </p:txBody>
      </p:sp>
      <p:sp>
        <p:nvSpPr>
          <p:cNvPr id="9" name="TextBox 8"/>
          <p:cNvSpPr txBox="1"/>
          <p:nvPr/>
        </p:nvSpPr>
        <p:spPr>
          <a:xfrm>
            <a:off x="9834820" y="2907398"/>
            <a:ext cx="7115220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67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27531" y="5100717"/>
            <a:ext cx="4418688" cy="705556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33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934462" y="4374843"/>
            <a:ext cx="4708164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2247" y="8250052"/>
            <a:ext cx="8823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2248" y="7774623"/>
            <a:ext cx="6515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3044000" y="79720"/>
            <a:ext cx="3073522" cy="1435124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6787091" y="5665350"/>
            <a:ext cx="8510846" cy="1494868"/>
          </a:xfrm>
          <a:prstGeom prst="rect">
            <a:avLst/>
          </a:prstGeom>
        </p:spPr>
        <p:txBody>
          <a:bodyPr lIns="365760" tIns="121920" rIns="243840" bIns="12192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3200" b="1" dirty="0">
                <a:latin typeface="+mn-lt"/>
                <a:cs typeface="+mn-cs"/>
              </a:rPr>
              <a:t> RISK</a:t>
            </a:r>
            <a:r>
              <a:rPr lang="ar-SY" sz="3200" b="1" dirty="0">
                <a:latin typeface="+mn-lt"/>
                <a:cs typeface="+mn-cs"/>
              </a:rPr>
              <a:t> </a:t>
            </a:r>
            <a:r>
              <a:rPr lang="en-US" sz="3200" b="1" dirty="0">
                <a:latin typeface="+mn-lt"/>
                <a:cs typeface="+mn-cs"/>
              </a:rPr>
              <a:t>MONITORING TOOLS  </a:t>
            </a:r>
            <a:endParaRPr lang="ar-EG" sz="32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3" y="2"/>
            <a:ext cx="11134530" cy="6815726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39BDF-6124-BFA4-C080-AC5B08164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0820DB4-E430-0986-716C-E2296ED4277C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22B27C-9911-299B-47D7-C741C38218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4CE4BF6-61EE-A141-CB5A-E86EC645A550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D841401-0D9B-8EF3-7BC6-7F25C3AA3ADF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7C0E754-74E6-6CDF-B6A1-7C333D717418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48DD62F-13E2-4BA3-027F-301106B4CE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FE9BD51-8737-A8D9-A0F6-B41700EECB6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943E693-AE65-8A21-35C3-1405FE10FE24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Lecture Contents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20AE4D-33B7-61CE-AF73-28E117DBE2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31" t="23412" r="12969" b="21667"/>
          <a:stretch>
            <a:fillRect/>
          </a:stretch>
        </p:blipFill>
        <p:spPr>
          <a:xfrm>
            <a:off x="1196488" y="2482414"/>
            <a:ext cx="13859665" cy="590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440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57CD9-AD91-4EC5-C4DC-B9B75745A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EE9F62-F599-B2EF-CC02-800200D10C18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27522DE-A705-416C-4F5C-0CC40A87D4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AA9A313-6AD5-3768-A447-210D89CC3F38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D3FE8A-AD56-55A9-D927-77E1C344FFCB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207BC10-26D9-1409-AEFE-EF37AF03825B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C694DF4-FF04-55AB-FBA3-EC739A80A4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8DD48A4-3EA9-0BA8-3C01-6706E4B0329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8D6034C-56D7-0C1F-4A77-81444B5B9667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The Living Document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3A1AC4-17F5-340A-9ECA-D34559C0D8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094" t="21128" r="5656" b="16667"/>
          <a:stretch>
            <a:fillRect/>
          </a:stretch>
        </p:blipFill>
        <p:spPr>
          <a:xfrm>
            <a:off x="1259966" y="2343824"/>
            <a:ext cx="13796188" cy="608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76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943A5-6EAA-4B19-010A-247ACDDF7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FE6FEE7-68F1-5B86-E57E-FD48D81D908A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37FDFB5-2358-76E1-2D0B-2EA84B5327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8F35F1D-F8D4-AB87-07FF-7769F648988D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4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ADEC72-6701-0D42-D94C-1406AB5DC6C4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610CF3C-127E-37D9-81E6-D322A13F273A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A684C9-7A06-B015-8731-5ACAA4DAE5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6BEBA4C-CA3B-B8A3-C216-0ADF961E9E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9F46197-BC99-6D7D-9222-2B5572297ECA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Anatomy of a Register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6BC162-995F-3B62-91D1-30D893B30E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156" t="19617" r="5656" b="13306"/>
          <a:stretch>
            <a:fillRect/>
          </a:stretch>
        </p:blipFill>
        <p:spPr>
          <a:xfrm>
            <a:off x="1196489" y="2413918"/>
            <a:ext cx="13859665" cy="61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38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4BC6B-C74F-AF36-D8A6-8E80CEA41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F326A49-77DA-0673-3038-59AFD49BE035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616761F-0EED-A493-E63C-4BFD48DA57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96C1BDE-4742-C477-494E-EDDCE3C46D13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5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0D45B5-B0E6-F0C3-B86B-370CA5CC77F0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878F81-865D-FEDE-2FC9-A075E93DBD34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03F033E-EC1E-2A7C-8F96-128D71DA3CA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9412457-431C-FCBA-D748-242ABC723F5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B3CD022-51ED-3E35-3BB5-214F2A62D37C}"/>
              </a:ext>
            </a:extLst>
          </p:cNvPr>
          <p:cNvSpPr txBox="1"/>
          <p:nvPr/>
        </p:nvSpPr>
        <p:spPr>
          <a:xfrm>
            <a:off x="2717800" y="1032877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Finding the Risks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BD3708-164B-57D4-2FF6-9D9CF7E31F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624" t="19617" r="5657" b="13306"/>
          <a:stretch>
            <a:fillRect/>
          </a:stretch>
        </p:blipFill>
        <p:spPr>
          <a:xfrm>
            <a:off x="1196489" y="2353763"/>
            <a:ext cx="13859665" cy="61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20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342DE-EAE0-61B7-E3FA-775BCB645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44E9316-016F-F6D7-4E1D-231AF91E09A5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F38F407-26BA-B3D9-FA51-3E49BF5043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0F32AB6-9668-1E41-74E1-7F32F4591CA3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6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137FC26-56DE-DF18-925C-8E0E5C73099F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F22228D-4989-1D6B-8F7B-7F218E06C9D7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390D62A-1396-6834-0407-B546AC93093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7D2F849-D13D-1735-90B1-F309052AEFD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F6226E2-C942-B603-2CF7-1848998228EE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sz="32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 Measuring the Threat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ADA059-4CE3-5B02-6534-9811EFBD134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156" t="21128" r="5265" b="12304"/>
          <a:stretch>
            <a:fillRect/>
          </a:stretch>
        </p:blipFill>
        <p:spPr>
          <a:xfrm>
            <a:off x="1196490" y="2320924"/>
            <a:ext cx="13859664" cy="608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5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52763-A5A0-459F-F7B9-1B0421D54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90447ED-D8DC-34CD-263D-0420C4D3C36D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B32BB2E-6FC1-A01E-65F1-4E9DCDDA48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929EA32-8C9C-74E8-C2A1-740D406DE798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7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B6F499A-91C7-BAFC-8D90-E00A747DCB36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547BD50-ED22-FE2A-AA42-B2F5A866DEEB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9126FFE-3107-147D-36F2-4FC486540B5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2A4AB4-1E35-CE96-7A3C-0B61DC7745C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B53D286-103D-1E1F-2A89-DA76AABA9E1A}"/>
              </a:ext>
            </a:extLst>
          </p:cNvPr>
          <p:cNvSpPr txBox="1"/>
          <p:nvPr/>
        </p:nvSpPr>
        <p:spPr>
          <a:xfrm>
            <a:off x="2717800" y="922465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 Planning the Response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8E83E6-A527-218B-ADF4-984C4126C1C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87" t="19617" r="5266" b="13306"/>
          <a:stretch>
            <a:fillRect/>
          </a:stretch>
        </p:blipFill>
        <p:spPr>
          <a:xfrm>
            <a:off x="1196490" y="2325022"/>
            <a:ext cx="13859664" cy="61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508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84D2F-EDDD-AE71-D867-0C97F85F5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EBCA94F-6E4A-562D-3626-FAB8172DE838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6062ACD-05E4-17E8-0FC8-9D03583D94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AED86FD-46CC-7721-D073-301E68DEC84F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8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72626B-1A08-EF10-9B37-144214E761B9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BD8D4A-8D67-E586-7ACD-8925F4082787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DACB837-DDEF-A3A7-93D2-124F7BBF5D6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954C27A-CE14-67A2-7B09-E75D2850414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F895B1F-669F-2CE9-C063-9E90ABACA20B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Do's and Don'ts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056777-6A35-0409-5B11-F443A7751F9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624" t="19617" r="7382" b="13306"/>
          <a:stretch>
            <a:fillRect/>
          </a:stretch>
        </p:blipFill>
        <p:spPr>
          <a:xfrm>
            <a:off x="1196489" y="2354054"/>
            <a:ext cx="13859665" cy="61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745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FF2D6-E9C4-084E-D8C8-20041CE25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ADEC9A-412C-7802-D162-6E516CA82A45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477ECE-E905-C49E-9C5D-9894565E45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B141C4A-B5AF-949C-A103-2B11D2A5DA9A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9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D4A8E32-E3DD-B490-6700-E0A01ED2C792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AC95959-4275-E25A-E5B3-B467B7DD2FEA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9C36C9D-9E1C-39CB-417D-71EC256DC50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3F8EF3F-2D76-3CDC-936F-83E8DEC53B8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330B4BC-CF46-1F3D-C44A-0C23F14D43FB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The $65 Billion Lesson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8C99AF-8E16-A023-B4FB-865172F87C1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8" t="19617" r="7381" b="13306"/>
          <a:stretch>
            <a:fillRect/>
          </a:stretch>
        </p:blipFill>
        <p:spPr>
          <a:xfrm>
            <a:off x="1196489" y="2430483"/>
            <a:ext cx="13859665" cy="61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74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1FFBFA-3F1B-303C-DD5A-195D80F109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3AFF690-7D39-4923-7F99-86A169A217CB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84D37ED-936C-2EB1-962D-3D75EBFD4C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CFCF9FF-5023-435D-260D-F06AADBAB2F0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10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5176E3-A2CB-62D5-F194-3490FBE7AB7D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6CA6947-FA5C-6DF9-044C-C235D29FE1BD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54D15A9-F4F1-61F3-CCEF-727877EC98E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AD6243F-48DE-C389-4F32-2C89940A7D1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985DE8F-F502-9A90-3CE5-B98ED4446560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The Visual Language of Risk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BAB1CB-AA5E-176C-6215-1BDD51AC358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083" t="22038" r="9218" b="16666"/>
          <a:stretch>
            <a:fillRect/>
          </a:stretch>
        </p:blipFill>
        <p:spPr>
          <a:xfrm>
            <a:off x="1196489" y="2354053"/>
            <a:ext cx="13859665" cy="613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7290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D1EFA-101E-33E1-6AB5-5EDB9DA96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0051DD9-5DD8-BB72-7CF6-5D645A8A7F16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2BE85CB-3131-FCE8-81DC-0360A6888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7EEE649-653C-DA33-56C8-E5200F0A299C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11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0669FE0-7F00-C8B8-F326-85310A877826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D2AAD26-80FB-0150-7C18-D529F5B3089E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FB8AF7F-71E0-9DC0-D172-9BD0441B5D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F011674-377A-0508-1F96-E18F0A2F1D6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30E0A99-9E12-D059-E2B9-9B3A4915932D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Reading the Grid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3B5A04-1F24-9409-437A-1308BFCF9D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082" t="21129" r="8750" b="11769"/>
          <a:stretch>
            <a:fillRect/>
          </a:stretch>
        </p:blipFill>
        <p:spPr>
          <a:xfrm>
            <a:off x="1259965" y="2265080"/>
            <a:ext cx="13796189" cy="613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945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9842A-69D5-52F2-2002-61B629CA6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C4B252B-9DF9-2758-9AE8-EA097FE2B554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1D58F94-1446-8008-59A6-823FD75A42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C623507-BB80-17B6-5A6A-D4EF60E76C56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12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4E5674-59B7-7CED-D386-478B14D3832B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1A7F62B-77FA-89DB-203D-0440CF3449AE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98A4ED7-1CEC-36A9-2E85-9C771B0161D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FDA80C3-4198-F90B-C9E5-6F56E56251F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208CCA2-5E7F-8A62-2693-C45075791306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From Theory to Concrete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DF2405-B9EF-EAD0-A16E-9FE16D3FD70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8" t="22038" r="7381" b="13307"/>
          <a:stretch>
            <a:fillRect/>
          </a:stretch>
        </p:blipFill>
        <p:spPr>
          <a:xfrm>
            <a:off x="1196489" y="2446004"/>
            <a:ext cx="13859665" cy="591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195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B1051-1BC8-0323-B888-AC50E66D4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6F42375-E583-617F-AA65-2EA02CC0EFE6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8041393-F97B-FEAD-0DA8-8D9D201BBD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D448738-9A87-E361-D8EC-F92B1F01154C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13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2A94C54-F076-4540-DED9-5C805F8A702C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D784F5-2E3E-9EBD-13D5-22E8348329D3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BA58A5-06C8-B6EB-D946-A540770E1DC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79BEDDC-3074-1D84-3E1A-B8792B1A7B6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3F290C3-6A6E-5EA0-F7DA-51147AAB1A32}"/>
              </a:ext>
            </a:extLst>
          </p:cNvPr>
          <p:cNvSpPr txBox="1"/>
          <p:nvPr/>
        </p:nvSpPr>
        <p:spPr>
          <a:xfrm>
            <a:off x="2794000" y="958974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The Honest Assessment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98A9CD-B037-E21E-845A-A4125DE1AF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8" t="21129" r="7751" b="11769"/>
          <a:stretch>
            <a:fillRect/>
          </a:stretch>
        </p:blipFill>
        <p:spPr>
          <a:xfrm>
            <a:off x="1196489" y="2321401"/>
            <a:ext cx="13859665" cy="613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36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178832-AF01-C208-E8B7-DA9B6085A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543478E-B413-778F-EB78-29859228752F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4C1458A-A9D9-E96A-4988-36D69CD846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9EC8535-8FF1-9DE0-DBCC-FAEE439E527F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14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101EF7-752D-88DB-34F9-927AAD9DA5E1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9C24F7D-A96F-ACB3-CB0A-CB2BA12E4049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26E7F20-468B-C4D4-9F34-1AC835600B5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970B926-85B1-14A6-8892-F9FD28F9726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767FBAF-A3F5-4B15-3120-FC33B42B7A8E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The Living Document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572A81-71ED-BA4A-D2B2-E71D8036FF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094" t="19617" r="7751" b="11769"/>
          <a:stretch>
            <a:fillRect/>
          </a:stretch>
        </p:blipFill>
        <p:spPr>
          <a:xfrm>
            <a:off x="1196489" y="2339896"/>
            <a:ext cx="13859665" cy="609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1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8B59F-892A-216F-A8BE-A9B4132A91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30C19CB-91AD-D7D1-2B51-685617FA68A3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spcBef>
                <a:spcPts val="75"/>
              </a:spcBef>
              <a:spcAft>
                <a:spcPts val="75"/>
              </a:spcAft>
              <a:buNone/>
            </a:pPr>
            <a:r>
              <a:rPr lang="ar-SY" sz="2400" b="0" i="0" dirty="0">
                <a:solidFill>
                  <a:srgbClr val="DADADA"/>
                </a:solidFill>
                <a:effectLst/>
                <a:latin typeface="-apple-system"/>
              </a:rPr>
              <a:t> </a:t>
            </a:r>
            <a:endParaRPr lang="en-US" sz="2400" b="0" i="0" dirty="0">
              <a:solidFill>
                <a:srgbClr val="DADADA"/>
              </a:solidFill>
              <a:effectLst/>
              <a:latin typeface="-apple-system"/>
            </a:endParaRPr>
          </a:p>
          <a:p>
            <a:pPr>
              <a:spcBef>
                <a:spcPts val="75"/>
              </a:spcBef>
            </a:pPr>
            <a:r>
              <a:rPr lang="ar-SY" sz="2400" b="1" i="0" dirty="0">
                <a:solidFill>
                  <a:srgbClr val="DADADA"/>
                </a:solidFill>
                <a:effectLst/>
                <a:latin typeface="-apple-system"/>
              </a:rPr>
              <a:t> </a:t>
            </a:r>
            <a:endParaRPr lang="en-US" sz="2400" b="0" i="0" dirty="0">
              <a:solidFill>
                <a:srgbClr val="DADADA"/>
              </a:solidFill>
              <a:effectLst/>
              <a:latin typeface="-apple-system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5453D52-1B0C-7EE4-A0E6-B6E6B10DE6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05D519C-AB2E-B555-9D69-10E95E94CD7E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15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2223420-7F88-89C7-8E9D-59DFA4CC6D00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47DB21-9CD0-B7DE-5257-4A679BC4C4EC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C765081-B40C-FE15-B76D-792C313960D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F0DADBB-D816-1A55-F46C-AFE5E04A9B6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2B517C7-2C05-4C55-E877-9F649D9178EE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The £835M Warning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DDD8BA-946D-C9B5-6D81-61C93449787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1770" r="16953" b="5506"/>
          <a:stretch>
            <a:fillRect/>
          </a:stretch>
        </p:blipFill>
        <p:spPr>
          <a:xfrm>
            <a:off x="1059683" y="2463904"/>
            <a:ext cx="14136634" cy="5981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908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E8C9D-D157-E336-90EC-A97FF94F4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B55750C-571E-9A06-C874-6A4CD189D47F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4E86439-A047-251D-6026-3DBAE42973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582E0AB-3205-C95F-E0E2-6A6C589DC0E8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16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1E96F4-89C0-FF2B-650B-8F56C17DDF60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84AF4D3-B4BB-E231-09C6-BC2785E40EB0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315BD8F-B55D-1913-9736-53E19C2F76B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EE6AC15-6A9C-5352-1117-9483943F08A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FA1F17E-D34A-917D-A176-080298E41945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Four Questions That Save Projects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761F26-365B-705E-26F7-9F8B6448D84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3077" r="16953" b="6659"/>
          <a:stretch>
            <a:fillRect/>
          </a:stretch>
        </p:blipFill>
        <p:spPr>
          <a:xfrm>
            <a:off x="1196489" y="2301831"/>
            <a:ext cx="13859665" cy="619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91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9ADD0-D374-A6F1-69EF-972B3821F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DB678F7-DF45-A57D-B61E-7EF78CA0F0F3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6F78438-2C1B-ECED-16E9-A7BE7855BD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B894DF5-9E8D-B72C-F968-93D8B875B384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17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1A06C27-FE32-F1DC-5283-E55CCF610C72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B1152BB-F398-92E2-ACD2-9BF189FCABC3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511C840-15D3-C698-EA67-25EEBFC4085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A65B80C-F740-30CF-09C3-76AAD28F466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0826C30-1ADB-BC67-ECDD-66833FBB25DE}"/>
              </a:ext>
            </a:extLst>
          </p:cNvPr>
          <p:cNvSpPr txBox="1"/>
          <p:nvPr/>
        </p:nvSpPr>
        <p:spPr>
          <a:xfrm>
            <a:off x="2794000" y="999553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The Numbers Don't Lie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153192-386C-6894-D07A-4CB328A1A5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4129" r="16953" b="5506"/>
          <a:stretch>
            <a:fillRect/>
          </a:stretch>
        </p:blipFill>
        <p:spPr>
          <a:xfrm>
            <a:off x="1259965" y="2463322"/>
            <a:ext cx="13796190" cy="5967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5479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E5579-2253-5F9B-24E9-ED56B933F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35E4C6F-415D-9DE5-AB9B-E60A3E9594D5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064A5BA-3C98-EAE3-C75D-9632ECA200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08A5E59-93FA-28FB-20E4-13A697EF6FF3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18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33CEA4-C67D-01BD-F094-C28B6E77DF85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7F61E1F-E050-C427-7F69-74CB91E9EDB8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79C25DD-DDA3-BCA9-5C2E-42AF066BEB7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B11ABD-76E8-5F73-789F-2E7B6B7187C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2771C0C-0D50-1E83-4D99-115F77D7A9AA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45 Minutes That Change Everything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B3052A-1C78-6E8A-F9B5-FDB59984C4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514" t="14129" r="16954" b="6660"/>
          <a:stretch>
            <a:fillRect/>
          </a:stretch>
        </p:blipFill>
        <p:spPr>
          <a:xfrm>
            <a:off x="1259965" y="2301832"/>
            <a:ext cx="13796189" cy="608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98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16574B-E865-FC44-6DE9-61874B86D2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AED067C-D0FF-84A7-4F0C-75032CB3E237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40D72C3-9F5A-5D80-6109-F9972E1D53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B38B895-7C63-BD98-4471-295D3DFE0095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19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1770F4-0D3D-58F5-4EAA-6377502B1EDA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C62AC0F-BEA7-4B17-23A6-C5A3124B13EF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3996C46-721F-6025-6962-0CC30873114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10E6DC0-5322-F177-911F-936BA3A04D8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069532E-A032-FCF3-950E-06EC1E6BBDAC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sz="32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 The Four Killers of Good Meetings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5C860A-9C3C-AA9F-F7CF-0FE26C4B28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4129" r="16953" b="6660"/>
          <a:stretch>
            <a:fillRect/>
          </a:stretch>
        </p:blipFill>
        <p:spPr>
          <a:xfrm>
            <a:off x="1196489" y="2427072"/>
            <a:ext cx="13859665" cy="610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7063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B4BFA-60FC-BEB7-2BDD-0725B0B94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2BD0CD6-8EB6-4611-6ACA-C870170BB501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CD811C-5BFF-F5E1-BB8E-8709496346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8410249-D10B-22EC-5A58-AD6F61081F85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20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55A079-ED84-7C56-8247-0B1E4C672CDE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C5F02FE-2AA5-3BBC-CE4E-CA91F99D7170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97D469E-513F-F2DA-BA5A-3354975F393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2C70819-2554-4D01-D139-D78B76FC01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FDFFC17-D8EC-0398-7EA3-E9C0E965F27C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The Living Document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84A8F6-F664-AA6F-998D-63F6EC44D57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514" t="13077" r="16954" b="5507"/>
          <a:stretch>
            <a:fillRect/>
          </a:stretch>
        </p:blipFill>
        <p:spPr>
          <a:xfrm>
            <a:off x="1196489" y="2343824"/>
            <a:ext cx="13859665" cy="610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313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8BCE1-8EFC-4DD1-B883-65302BC175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E48FF87-A750-D883-9DD0-DDDBF3F0A667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C08EE63-F721-D571-7AA4-C836F852D9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A70CD2C-A937-0D2A-D024-AC021CB0AB25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21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4D60DE-D937-E785-12AB-34EDACD84439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3B59EB-88A8-4C37-A595-183DEB5B4CC1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1B38577-F5C2-B1BA-876A-A92D26CFE27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F3236AC-F239-191A-A502-DBAF2E96853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4DE902E-35ED-A67F-D0C9-4B63A23DA60F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Anatomy of RAID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6CF807-9C67-B5C8-3F8E-E0FFA01CEAF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5757" r="17656" b="5507"/>
          <a:stretch>
            <a:fillRect/>
          </a:stretch>
        </p:blipFill>
        <p:spPr>
          <a:xfrm>
            <a:off x="1259965" y="2427071"/>
            <a:ext cx="13796189" cy="600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513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395339-6466-B0B8-900C-0292C2C1A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817B64F-24E4-EBE8-BCA4-C9E9B53E1457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3524D6E-EA70-2552-C84C-32C04FB309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E4C6187-2C24-2278-F3E3-64D3DE63D06C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22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C15366-2731-E3D9-11E2-5AB580C7B6F4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ED1C0F0-6608-7469-1BEA-324D97926A83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E1CD71-9121-7C0F-DE72-C680C9222CC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F2C0214-B52F-0052-B939-782903D5A45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1E4FFA8-305A-A96D-9993-0F6DB2000CD6}"/>
              </a:ext>
            </a:extLst>
          </p:cNvPr>
          <p:cNvSpPr txBox="1"/>
          <p:nvPr/>
        </p:nvSpPr>
        <p:spPr>
          <a:xfrm>
            <a:off x="2794000" y="1076183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Dashboard vs. Workshop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30256-CC13-DB95-0C7E-D6B619C1D7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3077" r="16953" b="6405"/>
          <a:stretch>
            <a:fillRect/>
          </a:stretch>
        </p:blipFill>
        <p:spPr>
          <a:xfrm>
            <a:off x="1196489" y="2347461"/>
            <a:ext cx="13859665" cy="6083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3031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C30DA-DD82-2838-E4E9-F85F2624C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9E13F0-BCFF-3CA7-0634-468F74690D49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465044-A916-2D87-0BF1-83AB211EF3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01A7C5-AEC2-4B9E-224A-3BF868C957A9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23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34F8467-E5EB-44AB-25DA-B249DBD2F9B5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D125DD-2A03-3787-7519-AB194649A911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BBBB0E-7D39-A8B1-7E39-C296723E1F7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2A8A85E-1680-734A-2CEB-3CA5D2567F2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FFD4D4E-A767-0C4E-AEE2-0A68EF51D0B9}"/>
              </a:ext>
            </a:extLst>
          </p:cNvPr>
          <p:cNvSpPr txBox="1"/>
          <p:nvPr/>
        </p:nvSpPr>
        <p:spPr>
          <a:xfrm>
            <a:off x="2842610" y="1055469"/>
            <a:ext cx="97700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The Assumption That Cost Six Weeks</a:t>
            </a:r>
          </a:p>
          <a:p>
            <a:r>
              <a:rPr lang="en-US" sz="3200" b="1" dirty="0">
                <a:solidFill>
                  <a:srgbClr val="00B0F0"/>
                </a:solidFill>
              </a:rPr>
              <a:t> </a:t>
            </a:r>
          </a:p>
          <a:p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6763E6-F6F8-9D2E-47FA-F72E402B3C0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4129" r="18594" b="5506"/>
          <a:stretch>
            <a:fillRect/>
          </a:stretch>
        </p:blipFill>
        <p:spPr>
          <a:xfrm>
            <a:off x="1196489" y="2343824"/>
            <a:ext cx="13859665" cy="6172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1720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6D6CE-4FA4-1BF9-377A-3E87D2A53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80458A3-7504-0DA3-E6CD-5CAE7461D449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96447C3-8947-7325-5FC4-8280C9C71F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AB66B4A-EA86-2E92-2A93-6F5A398A9E84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24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E385972-5668-D336-CBDF-DC88AC17A606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94BA192-605B-0381-01B4-5D035D72E3CD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5AA8CE7-7B1C-319B-D049-8D35FEDBF48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69AA593-C75D-437E-E9B2-049C5060488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DB9C14B-A4AE-3D23-44F4-9B657114C850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From Assumption to Issue to Resolution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F51CBF-AF70-CEDA-1498-CDC133177C1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3077" r="16953" b="5507"/>
          <a:stretch>
            <a:fillRect/>
          </a:stretch>
        </p:blipFill>
        <p:spPr>
          <a:xfrm>
            <a:off x="1196489" y="2490794"/>
            <a:ext cx="13859665" cy="593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966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EB5842-43D5-6536-B0B1-4D2529DDC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81C076-DADE-86F1-7112-EEA42285B7D4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46D415E-22E3-20F5-7809-796AB85748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B4CFFBD-AF90-4216-FD8A-5A403772914F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25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1321F9-6988-98ED-114E-ABF343CA1402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ABC76C4-0507-8E99-222B-FEB86340D524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66A707C-D735-4C69-9738-EA8C9BFDD2C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37A4A06-276E-5B2C-E8A3-0D35C18801D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F2D3724-A515-FBD2-468E-349E0981ADDF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3200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sz="3200" b="1" dirty="0">
                <a:solidFill>
                  <a:srgbClr val="00B0F0"/>
                </a:solidFill>
              </a:rPr>
              <a:t> One Truth, One Owner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E8F4CC-08CC-76CD-3AA1-7414847215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516" t="13077" r="16953" b="5507"/>
          <a:stretch>
            <a:fillRect/>
          </a:stretch>
        </p:blipFill>
        <p:spPr>
          <a:xfrm>
            <a:off x="1259965" y="2260964"/>
            <a:ext cx="13796189" cy="6298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0379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F3368-BC2C-14F6-C725-DE6330715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517BD1C-1F34-2038-3C4B-3D80EF5501EA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F3AF855-2187-1C7A-4B73-D4E9E88F41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A6D76E5-0F43-5F30-D5F1-A598B26E9010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26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EC22EF-FDFB-047F-6421-DDDF2A74BD52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97FD696-4131-116E-B818-7D1664955B4E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1098325-ADCB-A2D2-E7A5-EA50DBD4418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B710BE1-3ADD-1906-58E1-E7D3AF07BA3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2F5C60A-AAD7-E87B-97B4-A598328EE5E5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3200" b="1" dirty="0">
                <a:solidFill>
                  <a:srgbClr val="00B0F0"/>
                </a:solidFill>
              </a:rPr>
              <a:t>The £10 Billion Blind Spot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1B2D5-6636-6778-67BA-71715471A0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4129" r="17656" b="5506"/>
          <a:stretch>
            <a:fillRect/>
          </a:stretch>
        </p:blipFill>
        <p:spPr>
          <a:xfrm>
            <a:off x="1196489" y="2354566"/>
            <a:ext cx="14139991" cy="613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6771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8C656-88E3-EFCA-377F-306C89C00A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098F07F-70BA-E621-0B2F-EC881635AEDD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C94FD8C-0C06-D363-5006-6493DAFAA1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C2770DB-64B7-38C3-8EF2-AC28D6529B27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27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39A2FD-8293-A2DF-32CB-2B22BD04E6B8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701EA88-2868-3A44-E2AD-CA320DB32FE0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033513E-5707-5409-3D5D-22131B5AF88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B543B34-772E-1A29-2DF9-56A4ABF8FD6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3D4B277-186A-7141-E6D1-5DB728E900A1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The Dashboard That Should Have Existed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606485-BA36-14BF-233E-BE49E046F6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965" y="2301831"/>
            <a:ext cx="13796189" cy="619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4214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C33DE-FA10-B90F-592A-5881FFA1B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3B22BFB-C7D4-B058-0436-33E4552ACA9F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25BFF0B-68F1-C4A3-51E0-4C53D90223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206D197-25AE-5C90-D177-0DEEA1BDF622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28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9A5E64-13AD-3042-6697-7553C1E97841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36F1888-8DB5-0727-5A1C-A836962DCB1B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7576669-41D8-91BF-F0BF-6602E97153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6A78A23-EDD3-0B13-7F6E-9302C3369F5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4013206-BA72-2E3B-6686-C3F5F28133E3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Four Windows Into Risk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77C883-BC2C-FDB4-6685-FCEF494E362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514" t="12618" r="16954" b="3922"/>
          <a:stretch>
            <a:fillRect/>
          </a:stretch>
        </p:blipFill>
        <p:spPr>
          <a:xfrm>
            <a:off x="1259966" y="2354054"/>
            <a:ext cx="13796188" cy="613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56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D4B3E-12E9-5366-9827-776AB8C0A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C51DA5B-60F6-575A-8E91-AB8FBEE88C3A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BDF0C71-D778-506F-600E-13DC732A56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B9180AE-4CA8-7A74-FB99-83FC713DC391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29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13B8F7-F87F-61F4-400A-B5AEE9DA301E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201CDEE-8AB8-9260-9EFF-85C69E4660CD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F1834A8-0B76-8F3A-A31B-B3CD5732122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C86B07A-15FE-EA6D-5E91-9C45E9EF1D3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1385654-006C-FA38-1C76-CCD9D7DAF4B5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When Data Becomes Vision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463EA3-259C-CBDB-5BE4-4AAF20EA74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780" t="12618" r="18125" b="5507"/>
          <a:stretch>
            <a:fillRect/>
          </a:stretch>
        </p:blipFill>
        <p:spPr>
          <a:xfrm>
            <a:off x="1196489" y="2301831"/>
            <a:ext cx="13859665" cy="623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4069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5A5AF-646E-EC3B-FFCC-704C0D79C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BC87FE6-541F-0718-A8AB-6CBAF42152C1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6FB5DD-D670-12C7-612B-D0A6CE77BD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9B78BA1-56DD-E4D8-BA9F-180833FCCE56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30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7EF33C-51A7-E1E5-073E-57E2D18F23D3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05E347-B3B4-7D2E-D522-E065DC0F5877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80D09EA-4491-4C8D-3FBD-9D886DB9A48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55ED60-0EFB-3860-6B12-0779C07148E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6CF8A00-324A-681B-F6D0-A8D9D70419F5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The Green Lie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E2864B-FC11-E488-1B6B-CC3128B67BF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14129" r="15781" b="5506"/>
          <a:stretch>
            <a:fillRect/>
          </a:stretch>
        </p:blipFill>
        <p:spPr>
          <a:xfrm>
            <a:off x="1196489" y="2427071"/>
            <a:ext cx="13859665" cy="610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865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573E3-DA4E-D958-2DD2-DF6507139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98C8DEB-E9DF-D49B-224F-083766C92476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8338DE-152A-2233-9317-F9C8407CA8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2FFC029-498A-2C02-00FF-ED0B8FAEA3CC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31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5CE3C2-7704-3D7E-3CC6-C6CC8FCCD7D6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2B972D1-ECA1-29EC-C3AF-60FBBC96196B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4C7FB12-B413-C686-A7A7-57887F17E5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8130302-B5FA-7B13-AF22-4CAB8801259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BB0536C-F72D-F272-1585-F21A7DF816B2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The Barings Bank Collapse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E0C3D2C-2082-017F-12EA-CFC8C41277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489" y="2343824"/>
            <a:ext cx="13859665" cy="6149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6676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02508-E49F-0A67-A211-CA599A536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C4B8683-3D59-57F7-843B-49D7658843F3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FE5D95F-CA7B-7217-D915-4E34D5A016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DB9BAF1-7C52-A9CE-6AED-DF84DCC3A9CA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32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2C23E0E-D9CA-D441-E711-D770B1F655F9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EC4C10C-D9DE-8685-B3D6-679CC100B491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7ED621A-686D-CCFC-7A2F-AC343AEF828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CC9D454-2987-73A6-EDC8-E129C5B03B6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08D65A4-7A63-3EA2-A9E0-1F02EB927180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 Leading vs. Lagging Indicators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8B0365-D9A4-916C-304E-F84D2CD3E1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489" y="2343824"/>
            <a:ext cx="13859665" cy="6149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1608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A5CB51-EFB7-0CA5-A027-D5BB25386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5083E0-908B-3F58-3DCD-68E6D5E86453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E89ADA-D78A-2A36-78A8-BDCE45CF09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6AF1EA2-3879-D797-73EB-125F880E6E69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33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7A89D7-6861-D111-F589-7A3535949FEE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B942994-E325-D4E3-0CCB-8EC18D772FDD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2B26721-3BC4-EF13-6F37-66F1CF47EB2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B9494B5-F166-0214-5AB0-99D791AE36B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E59776C-F2DF-3435-CDB3-14AC7E7CA0AF}"/>
              </a:ext>
            </a:extLst>
          </p:cNvPr>
          <p:cNvSpPr txBox="1"/>
          <p:nvPr/>
        </p:nvSpPr>
        <p:spPr>
          <a:xfrm>
            <a:off x="2794000" y="1054187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Four Categories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1322498-8A0C-B982-63EE-A138F7186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490" y="2354053"/>
            <a:ext cx="13859664" cy="607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3203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84A05-7898-5401-B0A1-762AB9B1E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E0913B5-7C18-002C-E1B0-F603F22C5449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127C3D-31C7-7F58-CF79-C8803B327C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F9DE6B8-771F-1A0A-7575-A6EB5C29FE55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34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80F325-BD19-B7CA-4577-81624599EBCB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C4CA2AF-929B-740C-5825-72993F5B885B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CD98A81-F182-41BB-0DAB-2A5EB17F56A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D922FE3-77C0-1D6D-5CC8-296655D5AAE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75804A9-CAFE-9742-3C8A-188DC47AE3E3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Best Practices for Implementation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0B2DA66C-7F54-4E20-8BCD-921FE468C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966" y="2301831"/>
            <a:ext cx="13796188" cy="619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3628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11BE8-CA83-5416-2FF9-CC293F4B0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176F6E4-5C33-2BB4-68FE-C645E8C6340C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466BEFE-8648-919C-A727-AAE7AB1256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026D090-C25C-C261-4F89-4C1FAC3C4EE7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35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C7AEE1A-1879-9590-51A6-7427F24A950B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DE13CE0-4063-6D2A-FB09-4A38F3AE9261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9E7A565-C6C9-AA9E-A2EE-7818B13DC6B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625777-C9B1-89B5-E086-16CE005BC69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46B5D0E-9FBB-7CCE-CF7F-75C7290DADA5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Monte Carlo Simulation&amp; Sensitivity Analysis 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D2037B5-E151-6579-263F-8DCFE2DEE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965" y="2343824"/>
            <a:ext cx="13796189" cy="608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3670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AFF2B-8C35-5B5C-E335-81209634E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BCFC50A-B3BB-5D2A-16AE-F4F9D170CFF1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5E089E1-6CA4-1726-5B70-9F8EDBE574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4719C03-8E60-70F1-ED97-C68B265022A6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36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0D97422-A5C4-95A3-4078-4358901A62EB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0B15A1D-3BC0-9727-E7FA-45830D9FF808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8356C71-5F84-EDCB-C8EF-E30F02488FC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379A0BD-C54F-F601-C5E3-65E20526371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90DD074-C3FC-3F5E-A7BD-FC6C09661F9E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3200" b="1" dirty="0">
                <a:solidFill>
                  <a:srgbClr val="00B0F0"/>
                </a:solidFill>
              </a:rPr>
              <a:t> Sensitivity Analysis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2C73D82-77DD-6AA6-E84A-4D5C4F66F5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490" y="2427071"/>
            <a:ext cx="13859664" cy="596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1924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13BA31-41E1-3740-7CBE-8FB816B0A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E0BA5D-5750-D435-9B72-B4CAABBE8771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84DEAC5-698E-B64E-573A-DB1E746200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D97F200-BBEF-97DB-18BB-48C25F6BF0C7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37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CD7DEAF-64EC-0800-BA17-FD5EC75D54C3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7197A6-C802-1BC1-4362-45C03B7E2C46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66A1299-9336-9D0E-FFB2-F777BC86C93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9F819C7-8435-5617-4A93-D868C6FCFCC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66E72F9-7FE8-0720-791E-C1E8B950087A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 Villa Construction 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D184D8-2A7D-2D90-4FC8-8639C256294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31" t="23550" r="12501" b="15833"/>
          <a:stretch>
            <a:fillRect/>
          </a:stretch>
        </p:blipFill>
        <p:spPr>
          <a:xfrm>
            <a:off x="1196489" y="2427071"/>
            <a:ext cx="13859665" cy="610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8529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FA13CD-0357-F623-8261-5720E7E52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26A5DA-F55B-723D-3495-B3FC6321EA71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E936A67-E861-B1E5-0DE4-6B3C0DB2D1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8E2D2D9-C443-B6DC-E802-9B8171F55261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38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3FB9CF-1DF7-85FE-003F-779DE8A11A6B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2AC7C14-AFC9-928D-C314-6744348358D7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D39210-95AC-E54A-0273-95A56EC1177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A3C01EA-2090-75A7-41F8-680020F5A29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97C43DC-848E-402C-7962-942768B61D28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sz="3200" b="1" dirty="0">
                <a:solidFill>
                  <a:srgbClr val="00B0F0"/>
                </a:solidFill>
              </a:rPr>
              <a:t>  Small&amp; Medium Projects Tools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FC44F6-9798-AF5D-A4BC-5865D22DF1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562" t="23550" r="13337" b="16666"/>
          <a:stretch>
            <a:fillRect/>
          </a:stretch>
        </p:blipFill>
        <p:spPr>
          <a:xfrm>
            <a:off x="1196489" y="2427070"/>
            <a:ext cx="13859665" cy="596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945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168FF6-87EA-F85E-9A04-92359ABCD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82E93EF-A619-F811-0283-8238C25840C0}"/>
              </a:ext>
            </a:extLst>
          </p:cNvPr>
          <p:cNvSpPr/>
          <p:nvPr/>
        </p:nvSpPr>
        <p:spPr>
          <a:xfrm>
            <a:off x="919520" y="2205621"/>
            <a:ext cx="14416960" cy="64348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067C733-AD58-BFC5-A95A-54AD318C61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905136" y="358621"/>
            <a:ext cx="3073521" cy="1435124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6D37121-B4D6-50E2-92F5-ADEE8D6BFBDA}"/>
              </a:ext>
            </a:extLst>
          </p:cNvPr>
          <p:cNvSpPr txBox="1">
            <a:spLocks/>
          </p:cNvSpPr>
          <p:nvPr/>
        </p:nvSpPr>
        <p:spPr>
          <a:xfrm>
            <a:off x="15056154" y="8430769"/>
            <a:ext cx="1195785" cy="713232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1219139">
              <a:spcAft>
                <a:spcPts val="800"/>
              </a:spcAft>
              <a:defRPr/>
            </a:pPr>
            <a:r>
              <a:rPr lang="en-US" sz="2133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2133">
                <a:solidFill>
                  <a:srgbClr val="44546A"/>
                </a:solidFill>
              </a:rPr>
              <a:pPr defTabSz="1219139">
                <a:spcAft>
                  <a:spcPts val="800"/>
                </a:spcAft>
                <a:defRPr/>
              </a:pPr>
              <a:t>39</a:t>
            </a:fld>
            <a:endParaRPr lang="en-US" sz="2133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77D87A-5B6B-73B5-C1A3-6F07461BE902}"/>
              </a:ext>
            </a:extLst>
          </p:cNvPr>
          <p:cNvSpPr/>
          <p:nvPr/>
        </p:nvSpPr>
        <p:spPr>
          <a:xfrm>
            <a:off x="1259965" y="608961"/>
            <a:ext cx="1872609" cy="155466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330A06-19A1-6E2E-CED1-CA058CF29F09}"/>
              </a:ext>
            </a:extLst>
          </p:cNvPr>
          <p:cNvGrpSpPr/>
          <p:nvPr/>
        </p:nvGrpSpPr>
        <p:grpSpPr>
          <a:xfrm>
            <a:off x="1196489" y="650953"/>
            <a:ext cx="1872609" cy="1364242"/>
            <a:chOff x="962436" y="359481"/>
            <a:chExt cx="1404457" cy="10240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2AADAFE-3DBE-4778-9BAC-A1E876F4C80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377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67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F4977B1-30AA-3986-CF79-A41D7EDCBF9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08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867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D3C2DE9-A531-85EA-FB42-E4EB1D48648E}"/>
              </a:ext>
            </a:extLst>
          </p:cNvPr>
          <p:cNvSpPr txBox="1"/>
          <p:nvPr/>
        </p:nvSpPr>
        <p:spPr>
          <a:xfrm>
            <a:off x="2755909" y="1076180"/>
            <a:ext cx="9770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32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sz="3200" b="1" dirty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Large Projects Tools  </a:t>
            </a:r>
          </a:p>
          <a:p>
            <a:pPr rtl="1"/>
            <a:r>
              <a:rPr lang="en-US" sz="32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32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F7522A-7229-685A-39BB-8E069667C1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32" t="23550" r="14136" b="15833"/>
          <a:stretch>
            <a:fillRect/>
          </a:stretch>
        </p:blipFill>
        <p:spPr>
          <a:xfrm>
            <a:off x="1196489" y="2343823"/>
            <a:ext cx="13859665" cy="608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7161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84"/>
            <a:ext cx="16256000" cy="912503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8683527" y="4204137"/>
            <a:ext cx="7572473" cy="4939865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10" name="TextBox 9"/>
          <p:cNvSpPr txBox="1"/>
          <p:nvPr/>
        </p:nvSpPr>
        <p:spPr>
          <a:xfrm>
            <a:off x="941109" y="7609437"/>
            <a:ext cx="60327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4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68240" y="8224990"/>
            <a:ext cx="3039022" cy="51206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745258" y="5868553"/>
            <a:ext cx="5068656" cy="146327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567748" y="270936"/>
            <a:ext cx="3440009" cy="160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1E81D0C-18AA-47D1-B5A7-FE83DD6B370D}"/>
</file>

<file path=customXml/itemProps2.xml><?xml version="1.0" encoding="utf-8"?>
<ds:datastoreItem xmlns:ds="http://schemas.openxmlformats.org/officeDocument/2006/customXml" ds:itemID="{DDC438C2-8C6F-4BDB-B85B-D9CA0A7DCFBC}"/>
</file>

<file path=customXml/itemProps3.xml><?xml version="1.0" encoding="utf-8"?>
<ds:datastoreItem xmlns:ds="http://schemas.openxmlformats.org/officeDocument/2006/customXml" ds:itemID="{FFC92AC6-A64C-42F0-B9BB-68038D5BF039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5374</TotalTime>
  <Words>638</Words>
  <Application>Microsoft Office PowerPoint</Application>
  <PresentationFormat>Custom</PresentationFormat>
  <Paragraphs>282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-apple-system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Lenovo</dc:creator>
  <cp:lastModifiedBy>Bassel Alhassan</cp:lastModifiedBy>
  <cp:revision>87</cp:revision>
  <dcterms:created xsi:type="dcterms:W3CDTF">2006-08-16T00:00:00Z</dcterms:created>
  <dcterms:modified xsi:type="dcterms:W3CDTF">2026-07-04T03:57:45Z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