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63"/>
  </p:notesMasterIdLst>
  <p:sldIdLst>
    <p:sldId id="260" r:id="rId2"/>
    <p:sldId id="302" r:id="rId3"/>
    <p:sldId id="417" r:id="rId4"/>
    <p:sldId id="416" r:id="rId5"/>
    <p:sldId id="339" r:id="rId6"/>
    <p:sldId id="299" r:id="rId7"/>
    <p:sldId id="306" r:id="rId8"/>
    <p:sldId id="440" r:id="rId9"/>
    <p:sldId id="465" r:id="rId10"/>
    <p:sldId id="419" r:id="rId11"/>
    <p:sldId id="420" r:id="rId12"/>
    <p:sldId id="421" r:id="rId13"/>
    <p:sldId id="422" r:id="rId14"/>
    <p:sldId id="441" r:id="rId15"/>
    <p:sldId id="470" r:id="rId16"/>
    <p:sldId id="423" r:id="rId17"/>
    <p:sldId id="424" r:id="rId18"/>
    <p:sldId id="425" r:id="rId19"/>
    <p:sldId id="426" r:id="rId20"/>
    <p:sldId id="427" r:id="rId21"/>
    <p:sldId id="442" r:id="rId22"/>
    <p:sldId id="462" r:id="rId23"/>
    <p:sldId id="428" r:id="rId24"/>
    <p:sldId id="429" r:id="rId25"/>
    <p:sldId id="430" r:id="rId26"/>
    <p:sldId id="472" r:id="rId27"/>
    <p:sldId id="466" r:id="rId28"/>
    <p:sldId id="431" r:id="rId29"/>
    <p:sldId id="432" r:id="rId30"/>
    <p:sldId id="433" r:id="rId31"/>
    <p:sldId id="434" r:id="rId32"/>
    <p:sldId id="435" r:id="rId33"/>
    <p:sldId id="436" r:id="rId34"/>
    <p:sldId id="437" r:id="rId35"/>
    <p:sldId id="438" r:id="rId36"/>
    <p:sldId id="439" r:id="rId37"/>
    <p:sldId id="467" r:id="rId38"/>
    <p:sldId id="471" r:id="rId39"/>
    <p:sldId id="443" r:id="rId40"/>
    <p:sldId id="444" r:id="rId41"/>
    <p:sldId id="445" r:id="rId42"/>
    <p:sldId id="446" r:id="rId43"/>
    <p:sldId id="463" r:id="rId44"/>
    <p:sldId id="447" r:id="rId45"/>
    <p:sldId id="468" r:id="rId46"/>
    <p:sldId id="451" r:id="rId47"/>
    <p:sldId id="452" r:id="rId48"/>
    <p:sldId id="453" r:id="rId49"/>
    <p:sldId id="454" r:id="rId50"/>
    <p:sldId id="469" r:id="rId51"/>
    <p:sldId id="448" r:id="rId52"/>
    <p:sldId id="450" r:id="rId53"/>
    <p:sldId id="449" r:id="rId54"/>
    <p:sldId id="407" r:id="rId55"/>
    <p:sldId id="460" r:id="rId56"/>
    <p:sldId id="455" r:id="rId57"/>
    <p:sldId id="464" r:id="rId58"/>
    <p:sldId id="456" r:id="rId59"/>
    <p:sldId id="457" r:id="rId60"/>
    <p:sldId id="461" r:id="rId61"/>
    <p:sldId id="276"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285" autoAdjust="0"/>
  </p:normalViewPr>
  <p:slideViewPr>
    <p:cSldViewPr snapToGrid="0">
      <p:cViewPr varScale="1">
        <p:scale>
          <a:sx n="85" d="100"/>
          <a:sy n="85" d="100"/>
        </p:scale>
        <p:origin x="288" y="9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11/8/2023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8 Enterprise Systems</a:t>
            </a:r>
            <a:endParaRPr lang="en-US" dirty="0"/>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8 Enterprise Systems</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8 Enterprise Systems</a:t>
            </a:r>
            <a:endParaRPr lang="en-US" dirty="0"/>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8 Enterprise Systems</a:t>
            </a:r>
            <a:endParaRPr lang="en-US" dirty="0"/>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8 Enterprise Systems</a:t>
            </a:r>
            <a:endParaRPr lang="en-US" dirty="0"/>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8 Enterprise Systems</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8 Enterprise Systems</a:t>
            </a:r>
            <a:endParaRPr lang="en-US" dirty="0"/>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8 Enterprise Systems</a:t>
            </a:r>
            <a:endParaRPr lang="en-US" dirty="0"/>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8 Enterprise Systems</a:t>
            </a:r>
            <a:endParaRPr lang="en-US" dirty="0"/>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8 Enterprise Systems</a:t>
            </a:r>
            <a:endParaRPr lang="en-US" dirty="0"/>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8 Enterprise Systems</a:t>
            </a:r>
            <a:endParaRPr lang="en-US" dirty="0"/>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8 Enterprise Systems</a:t>
            </a:r>
            <a:endParaRPr lang="en-US" dirty="0"/>
          </a:p>
        </p:txBody>
      </p:sp>
      <p:sp>
        <p:nvSpPr>
          <p:cNvPr id="4"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8 Enterprise Systems</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Principles of Management Information Systems</a:t>
            </a:r>
            <a:endParaRPr lang="en-US" dirty="0"/>
          </a:p>
        </p:txBody>
      </p:sp>
      <p:pic>
        <p:nvPicPr>
          <p:cNvPr id="7" name="Picture 6">
            <a:extLst>
              <a:ext uri="{FF2B5EF4-FFF2-40B4-BE49-F238E27FC236}">
                <a16:creationId xmlns:a16="http://schemas.microsoft.com/office/drawing/2014/main"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1.mp4"/><Relationship Id="rId1" Type="http://schemas.openxmlformats.org/officeDocument/2006/relationships/video" Target="NULL" TargetMode="Externa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mp4"/><Relationship Id="rId1" Type="http://schemas.openxmlformats.org/officeDocument/2006/relationships/video" Target="NULL" TargetMode="External"/><Relationship Id="rId4" Type="http://schemas.openxmlformats.org/officeDocument/2006/relationships/image" Target="../media/image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id="{25760A6C-566F-B7E3-1EEE-CB29F0CF0113}"/>
              </a:ext>
            </a:extLst>
          </p:cNvPr>
          <p:cNvSpPr txBox="1"/>
          <p:nvPr/>
        </p:nvSpPr>
        <p:spPr>
          <a:xfrm>
            <a:off x="4454271" y="2264257"/>
            <a:ext cx="7737728" cy="1877437"/>
          </a:xfrm>
          <a:prstGeom prst="rect">
            <a:avLst/>
          </a:prstGeom>
          <a:noFill/>
        </p:spPr>
        <p:txBody>
          <a:bodyPr wrap="squar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Principles of Management Information Systems</a:t>
            </a:r>
          </a:p>
          <a:p>
            <a:r>
              <a:rPr lang="en-US" sz="2800" b="1" dirty="0" smtClean="0">
                <a:solidFill>
                  <a:srgbClr val="00B0F0"/>
                </a:solidFill>
                <a:latin typeface="Times New Roman" panose="02020603050405020304" pitchFamily="18" charset="0"/>
                <a:cs typeface="Times New Roman" panose="02020603050405020304" pitchFamily="18" charset="0"/>
              </a:rPr>
              <a:t>MGM331</a:t>
            </a:r>
            <a:endParaRPr lang="en-US" sz="3200" b="1" dirty="0" smtClean="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8</a:t>
            </a:r>
          </a:p>
          <a:p>
            <a:r>
              <a:rPr lang="en-US" sz="2800" b="1" dirty="0">
                <a:solidFill>
                  <a:schemeClr val="tx1"/>
                </a:solidFill>
                <a:latin typeface="Times New Roman" panose="02020603050405020304" pitchFamily="18" charset="0"/>
                <a:cs typeface="Times New Roman" panose="02020603050405020304" pitchFamily="18" charset="0"/>
              </a:rPr>
              <a:t>Enterprise Systems</a:t>
            </a:r>
          </a:p>
        </p:txBody>
      </p:sp>
      <p:sp>
        <p:nvSpPr>
          <p:cNvPr id="11" name="TextBox 10">
            <a:extLst>
              <a:ext uri="{FF2B5EF4-FFF2-40B4-BE49-F238E27FC236}">
                <a16:creationId xmlns:a16="http://schemas.microsoft.com/office/drawing/2014/main"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smtClean="0">
                <a:solidFill>
                  <a:srgbClr val="00B0F0"/>
                </a:solidFill>
                <a:latin typeface="Times New Roman" panose="02020603050405020304" pitchFamily="18" charset="0"/>
                <a:cs typeface="Times New Roman" panose="02020603050405020304" pitchFamily="18" charset="0"/>
              </a:rPr>
              <a:t>Eng. Youssef </a:t>
            </a:r>
            <a:r>
              <a:rPr lang="en-US" sz="2800" b="1" dirty="0" err="1" smtClean="0">
                <a:solidFill>
                  <a:srgbClr val="00B0F0"/>
                </a:solidFill>
                <a:latin typeface="Times New Roman" panose="02020603050405020304" pitchFamily="18" charset="0"/>
                <a:cs typeface="Times New Roman" panose="02020603050405020304" pitchFamily="18" charset="0"/>
              </a:rPr>
              <a:t>Ntefeh</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a:t>
            </a:r>
            <a:endParaRPr lang="en-US" dirty="0"/>
          </a:p>
        </p:txBody>
      </p:sp>
      <p:sp>
        <p:nvSpPr>
          <p:cNvPr id="3" name="Content Placeholder 2"/>
          <p:cNvSpPr>
            <a:spLocks noGrp="1"/>
          </p:cNvSpPr>
          <p:nvPr>
            <p:ph idx="1"/>
          </p:nvPr>
        </p:nvSpPr>
        <p:spPr/>
        <p:txBody>
          <a:bodyPr>
            <a:normAutofit/>
          </a:bodyPr>
          <a:lstStyle/>
          <a:p>
            <a:r>
              <a:rPr lang="en-US" dirty="0"/>
              <a:t>Individuals and organizations today are moving from a collection of nonintegrated transaction processing systems to highly integrated enterprise systems that perform routine business processes and maintain records about them. </a:t>
            </a:r>
            <a:endParaRPr lang="en-US" dirty="0" smtClean="0"/>
          </a:p>
          <a:p>
            <a:r>
              <a:rPr lang="en-US" dirty="0" smtClean="0"/>
              <a:t>These </a:t>
            </a:r>
            <a:r>
              <a:rPr lang="en-US" dirty="0"/>
              <a:t>systems support a wide range of business activities associated with supply chain management, customer relationship management, and product lifecycle management</a:t>
            </a:r>
            <a:r>
              <a:rPr lang="en-US" dirty="0" smtClean="0"/>
              <a:t>.</a:t>
            </a: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59387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Although </a:t>
            </a:r>
            <a:r>
              <a:rPr lang="en-US" dirty="0"/>
              <a:t>they were initially thought to be cost effective only for very large companies, even small and mid-sized companies are now implementing these systems to reduce costs, speed time to market, and improve service.</a:t>
            </a:r>
          </a:p>
          <a:p>
            <a:r>
              <a:rPr lang="en-US" dirty="0"/>
              <a:t>In our service-oriented economy, outstanding customer service has become a goal of virtually all </a:t>
            </a:r>
            <a:r>
              <a:rPr lang="en-US" dirty="0" smtClean="0"/>
              <a:t>companies.</a:t>
            </a:r>
          </a:p>
          <a:p>
            <a:r>
              <a:rPr lang="en-US" dirty="0" smtClean="0"/>
              <a:t>To </a:t>
            </a:r>
            <a:r>
              <a:rPr lang="en-US" dirty="0"/>
              <a:t>provide good customer service, employees who work directly with customers—whether in sales, customer service, or marketing—require high-quality and timely data to make good decisions. </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59387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Chapter </a:t>
            </a:r>
            <a:r>
              <a:rPr lang="en-US" dirty="0" smtClean="0"/>
              <a:t>8</a:t>
            </a:r>
            <a:endParaRPr lang="en-US" dirty="0"/>
          </a:p>
        </p:txBody>
      </p:sp>
      <p:sp>
        <p:nvSpPr>
          <p:cNvPr id="3" name="Content Placeholder 2"/>
          <p:cNvSpPr>
            <a:spLocks noGrp="1"/>
          </p:cNvSpPr>
          <p:nvPr>
            <p:ph idx="1"/>
          </p:nvPr>
        </p:nvSpPr>
        <p:spPr/>
        <p:txBody>
          <a:bodyPr>
            <a:normAutofit fontScale="85000" lnSpcReduction="10000"/>
          </a:bodyPr>
          <a:lstStyle/>
          <a:p>
            <a:r>
              <a:rPr lang="en-US" dirty="0"/>
              <a:t>Such workers might use an enterprise system to check the inventory status of ordered items, view </a:t>
            </a:r>
            <a:r>
              <a:rPr lang="en-US" dirty="0" smtClean="0"/>
              <a:t>the production-planning </a:t>
            </a:r>
            <a:r>
              <a:rPr lang="en-US" dirty="0"/>
              <a:t>schedule to tell a customer when an item will be in stock, or enter data to schedule a delivery.</a:t>
            </a:r>
          </a:p>
          <a:p>
            <a:r>
              <a:rPr lang="en-US" dirty="0"/>
              <a:t>No matter what your role, it is very likely that you will provide input to or use the output from your organization’s enterprise </a:t>
            </a:r>
            <a:r>
              <a:rPr lang="en-US" dirty="0" smtClean="0"/>
              <a:t>systems.</a:t>
            </a:r>
          </a:p>
          <a:p>
            <a:r>
              <a:rPr lang="en-US" dirty="0" smtClean="0"/>
              <a:t>Your </a:t>
            </a:r>
            <a:r>
              <a:rPr lang="en-US" dirty="0"/>
              <a:t>effective use of these systems will be essential to raise the productivity of your firm, improve customer service, and enable better decision making. Thus, it is important that you understand how these systems work and what their capabilities and limitations are.</a:t>
            </a:r>
          </a:p>
          <a:p>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5938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Principles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ü"/>
            </a:pPr>
            <a:r>
              <a:rPr lang="en-US" dirty="0" smtClean="0"/>
              <a:t>An </a:t>
            </a:r>
            <a:r>
              <a:rPr lang="en-US" dirty="0"/>
              <a:t>organization must have information systems that support routine, day-to-day activities and that help a company add value to its products </a:t>
            </a:r>
            <a:r>
              <a:rPr lang="en-US" dirty="0" smtClean="0"/>
              <a:t>and services.</a:t>
            </a:r>
          </a:p>
          <a:p>
            <a:pPr>
              <a:buFont typeface="Wingdings" panose="05000000000000000000" pitchFamily="2" charset="2"/>
              <a:buChar char="ü"/>
            </a:pPr>
            <a:r>
              <a:rPr lang="en-US" dirty="0" smtClean="0"/>
              <a:t>An </a:t>
            </a:r>
            <a:r>
              <a:rPr lang="en-US" dirty="0"/>
              <a:t>organization that implements an enterprise system is creating a highly integrated set of </a:t>
            </a:r>
            <a:r>
              <a:rPr lang="en-US" dirty="0" smtClean="0"/>
              <a:t>systems</a:t>
            </a:r>
            <a:r>
              <a:rPr lang="en-US" dirty="0"/>
              <a:t>, which can lead to many business benefits</a:t>
            </a:r>
            <a:r>
              <a:rPr lang="en-US" dirty="0" smtClean="0"/>
              <a:t>.</a:t>
            </a:r>
          </a:p>
          <a:p>
            <a:pPr lvl="0">
              <a:buFont typeface="Wingdings" panose="05000000000000000000" pitchFamily="2" charset="2"/>
              <a:buChar char="ü"/>
            </a:pPr>
            <a:r>
              <a:rPr lang="en-US" dirty="0"/>
              <a:t>Identify the basic activities and business </a:t>
            </a:r>
            <a:r>
              <a:rPr lang="en-US" dirty="0" smtClean="0"/>
              <a:t>objectives </a:t>
            </a:r>
            <a:r>
              <a:rPr lang="en-US" dirty="0"/>
              <a:t>common to all transaction processing systems</a:t>
            </a:r>
            <a:r>
              <a:rPr lang="en-US" dirty="0" smtClean="0"/>
              <a:t>.</a:t>
            </a:r>
            <a:endParaRPr lang="en-US" dirty="0"/>
          </a:p>
          <a:p>
            <a:pPr>
              <a:buFont typeface="Wingdings" panose="05000000000000000000" pitchFamily="2" charset="2"/>
              <a:buChar char="ü"/>
            </a:pP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553590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normAutofit fontScale="85000" lnSpcReduction="20000"/>
          </a:bodyPr>
          <a:lstStyle/>
          <a:p>
            <a:pPr lvl="0">
              <a:buFont typeface="Wingdings" panose="05000000000000000000" pitchFamily="2" charset="2"/>
              <a:buChar char="Ø"/>
            </a:pPr>
            <a:r>
              <a:rPr lang="en-US" dirty="0" smtClean="0"/>
              <a:t>Describe </a:t>
            </a:r>
            <a:r>
              <a:rPr lang="en-US" dirty="0"/>
              <a:t>the transaction processing systems associated with the order processing, </a:t>
            </a:r>
            <a:r>
              <a:rPr lang="en-US" dirty="0" smtClean="0"/>
              <a:t>purchasing</a:t>
            </a:r>
            <a:r>
              <a:rPr lang="en-US" dirty="0"/>
              <a:t>, and accounting business functions</a:t>
            </a:r>
            <a:r>
              <a:rPr lang="en-US" dirty="0" smtClean="0"/>
              <a:t>.</a:t>
            </a:r>
          </a:p>
          <a:p>
            <a:pPr lvl="0">
              <a:buFont typeface="Wingdings" panose="05000000000000000000" pitchFamily="2" charset="2"/>
              <a:buChar char="Ø"/>
            </a:pPr>
            <a:r>
              <a:rPr lang="en-US" dirty="0" smtClean="0"/>
              <a:t>Identify the basic functions performed and the benefits derived from the implementation of an enterprise resource planning system, customer resource management, and product lifecycle management system.</a:t>
            </a:r>
          </a:p>
          <a:p>
            <a:pPr lvl="0">
              <a:buFont typeface="Wingdings" panose="05000000000000000000" pitchFamily="2" charset="2"/>
              <a:buChar char="Ø"/>
            </a:pPr>
            <a:r>
              <a:rPr lang="en-US" dirty="0"/>
              <a:t>Identify the challenges that organizations face in planning, building, and operating their enterprise systems.</a:t>
            </a:r>
          </a:p>
          <a:p>
            <a:pPr lvl="0">
              <a:buFont typeface="Wingdings" panose="05000000000000000000" pitchFamily="2" charset="2"/>
              <a:buChar char="Ø"/>
            </a:pPr>
            <a:r>
              <a:rPr lang="en-US" dirty="0"/>
              <a:t>Identify tips for avoiding many of the common causes for failed enterprise system implementations.</a:t>
            </a:r>
          </a:p>
          <a:p>
            <a:pPr>
              <a:buFont typeface="Wingdings" panose="05000000000000000000" pitchFamily="2" charset="2"/>
              <a:buChar char="Ø"/>
            </a:pPr>
            <a:endParaRPr lang="en-US" dirty="0"/>
          </a:p>
          <a:p>
            <a:pPr lvl="0">
              <a:buFont typeface="Wingdings" panose="05000000000000000000" pitchFamily="2" charset="2"/>
              <a:buChar char="Ø"/>
            </a:pP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898184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a:bodyPr>
          <a:lstStyle/>
          <a:p>
            <a:r>
              <a:rPr lang="en-US" dirty="0"/>
              <a:t>This chapter begins with an overview of the individual transaction </a:t>
            </a:r>
            <a:r>
              <a:rPr lang="en-US" dirty="0" smtClean="0"/>
              <a:t>processing </a:t>
            </a:r>
            <a:r>
              <a:rPr lang="en-US" dirty="0"/>
              <a:t>systems that support the fundamental </a:t>
            </a:r>
            <a:r>
              <a:rPr lang="en-US" dirty="0" smtClean="0"/>
              <a:t>operations of many organizations</a:t>
            </a:r>
            <a:r>
              <a:rPr lang="en-US" dirty="0"/>
              <a:t>. Their processing methods, objectives, and </a:t>
            </a:r>
            <a:r>
              <a:rPr lang="en-US" dirty="0" smtClean="0"/>
              <a:t>primary activities are covered.</a:t>
            </a:r>
          </a:p>
          <a:p>
            <a:r>
              <a:rPr lang="en-US" dirty="0" smtClean="0"/>
              <a:t>Then </a:t>
            </a:r>
            <a:r>
              <a:rPr lang="en-US" dirty="0"/>
              <a:t>enterprise systems, collections of integrated information </a:t>
            </a:r>
            <a:r>
              <a:rPr lang="en-US" dirty="0" smtClean="0"/>
              <a:t>systems </a:t>
            </a:r>
            <a:r>
              <a:rPr lang="en-US" dirty="0"/>
              <a:t>that share a </a:t>
            </a:r>
            <a:r>
              <a:rPr lang="en-US" dirty="0" smtClean="0"/>
              <a:t>common database, are discussed</a:t>
            </a:r>
            <a:r>
              <a:rPr lang="en-US" dirty="0"/>
              <a:t>. </a:t>
            </a:r>
            <a:endParaRPr lang="en-US" dirty="0" smtClean="0"/>
          </a:p>
        </p:txBody>
      </p:sp>
      <p:sp>
        <p:nvSpPr>
          <p:cNvPr id="10" name="Date Placeholder 9"/>
          <p:cNvSpPr>
            <a:spLocks noGrp="1"/>
          </p:cNvSpPr>
          <p:nvPr>
            <p:ph type="dt" sz="half" idx="10"/>
          </p:nvPr>
        </p:nvSpPr>
        <p:spPr/>
        <p:txBody>
          <a:bodyPr/>
          <a:lstStyle/>
          <a:p>
            <a:r>
              <a:rPr lang="en-US" smtClean="0"/>
              <a:t>Lecture 8 Enterprise Systems</a:t>
            </a:r>
            <a:endParaRPr lang="en-US" dirty="0" smtClean="0"/>
          </a:p>
        </p:txBody>
      </p:sp>
      <p:sp>
        <p:nvSpPr>
          <p:cNvPr id="11" name="Footer Placeholder 10"/>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12" name="Slide Number Placeholder 11"/>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42150050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a:bodyPr>
          <a:lstStyle/>
          <a:p>
            <a:r>
              <a:rPr lang="en-US" dirty="0" smtClean="0"/>
              <a:t>Enterprise systems </a:t>
            </a:r>
            <a:r>
              <a:rPr lang="en-US" dirty="0"/>
              <a:t>ensure that data can be shared across all business functions and all levels of management to support the operational and management decision </a:t>
            </a:r>
            <a:r>
              <a:rPr lang="en-US" dirty="0" smtClean="0"/>
              <a:t>making </a:t>
            </a:r>
            <a:r>
              <a:rPr lang="en-US" dirty="0"/>
              <a:t>needed to run the organization. </a:t>
            </a:r>
            <a:endParaRPr lang="en-US" dirty="0" smtClean="0"/>
          </a:p>
          <a:p>
            <a:r>
              <a:rPr lang="en-US" dirty="0" smtClean="0"/>
              <a:t>The basic functions and benefits of </a:t>
            </a:r>
            <a:r>
              <a:rPr lang="en-US" dirty="0"/>
              <a:t>these systems as well as the challenges of successfully implementing them are discussed.</a:t>
            </a:r>
          </a:p>
          <a:p>
            <a:endParaRPr lang="en-US" dirty="0"/>
          </a:p>
        </p:txBody>
      </p:sp>
      <p:sp>
        <p:nvSpPr>
          <p:cNvPr id="10" name="Date Placeholder 9"/>
          <p:cNvSpPr>
            <a:spLocks noGrp="1"/>
          </p:cNvSpPr>
          <p:nvPr>
            <p:ph type="dt" sz="half" idx="10"/>
          </p:nvPr>
        </p:nvSpPr>
        <p:spPr/>
        <p:txBody>
          <a:bodyPr/>
          <a:lstStyle/>
          <a:p>
            <a:r>
              <a:rPr lang="en-US" smtClean="0"/>
              <a:t>Lecture 8 Enterprise Systems</a:t>
            </a:r>
            <a:endParaRPr lang="en-US" dirty="0" smtClean="0"/>
          </a:p>
        </p:txBody>
      </p:sp>
      <p:sp>
        <p:nvSpPr>
          <p:cNvPr id="11" name="Footer Placeholder 10"/>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12" name="Slide Number Placeholder 11"/>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42150050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159656" y="6435953"/>
            <a:ext cx="3478893" cy="378047"/>
          </a:xfrm>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a:xfrm>
            <a:off x="4242545" y="6448876"/>
            <a:ext cx="3706906" cy="365125"/>
          </a:xfrm>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a:xfrm>
            <a:off x="8095129" y="6448876"/>
            <a:ext cx="3908183" cy="365125"/>
          </a:xfrm>
        </p:spPr>
        <p:txBody>
          <a:bodyPr/>
          <a:lstStyle/>
          <a:p>
            <a:r>
              <a:rPr lang="en-US" smtClean="0"/>
              <a:t>MGM331 Principles of Management Information Systems</a:t>
            </a:r>
            <a:endParaRPr lang="en-US" dirty="0"/>
          </a:p>
        </p:txBody>
      </p:sp>
      <p:grpSp>
        <p:nvGrpSpPr>
          <p:cNvPr id="74" name="Group 73"/>
          <p:cNvGrpSpPr/>
          <p:nvPr/>
        </p:nvGrpSpPr>
        <p:grpSpPr>
          <a:xfrm>
            <a:off x="189136" y="1288512"/>
            <a:ext cx="12556010" cy="5056657"/>
            <a:chOff x="189136" y="1288512"/>
            <a:chExt cx="12556010" cy="5056657"/>
          </a:xfrm>
        </p:grpSpPr>
        <p:sp>
          <p:nvSpPr>
            <p:cNvPr id="42" name="Straight Connector 41"/>
            <p:cNvSpPr/>
            <p:nvPr/>
          </p:nvSpPr>
          <p:spPr>
            <a:xfrm>
              <a:off x="189137" y="1288512"/>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3" name="Freeform 42"/>
            <p:cNvSpPr/>
            <p:nvPr/>
          </p:nvSpPr>
          <p:spPr>
            <a:xfrm>
              <a:off x="189136" y="1744963"/>
              <a:ext cx="2033363" cy="4459980"/>
            </a:xfrm>
            <a:custGeom>
              <a:avLst/>
              <a:gdLst>
                <a:gd name="connsiteX0" fmla="*/ 0 w 1591416"/>
                <a:gd name="connsiteY0" fmla="*/ 0 h 4929131"/>
                <a:gd name="connsiteX1" fmla="*/ 1591416 w 1591416"/>
                <a:gd name="connsiteY1" fmla="*/ 0 h 4929131"/>
                <a:gd name="connsiteX2" fmla="*/ 1591416 w 1591416"/>
                <a:gd name="connsiteY2" fmla="*/ 4929131 h 4929131"/>
                <a:gd name="connsiteX3" fmla="*/ 0 w 1591416"/>
                <a:gd name="connsiteY3" fmla="*/ 4929131 h 4929131"/>
                <a:gd name="connsiteX4" fmla="*/ 0 w 1591416"/>
                <a:gd name="connsiteY4" fmla="*/ 0 h 4929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16" h="4929131">
                  <a:moveTo>
                    <a:pt x="0" y="0"/>
                  </a:moveTo>
                  <a:lnTo>
                    <a:pt x="1591416" y="0"/>
                  </a:lnTo>
                  <a:lnTo>
                    <a:pt x="1591416" y="4929131"/>
                  </a:lnTo>
                  <a:lnTo>
                    <a:pt x="0" y="492913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endParaRPr lang="en-US" sz="3200" b="0" i="0" u="none" kern="1200" dirty="0" smtClean="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endParaRPr lang="en-US" sz="3200" dirty="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Lecture 8</a:t>
              </a: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Enterprise Systems</a:t>
              </a:r>
              <a:endParaRPr lang="en-US" sz="3200" b="0" i="0" u="none" kern="1200" dirty="0">
                <a:solidFill>
                  <a:schemeClr val="accent1"/>
                </a:solidFill>
              </a:endParaRPr>
            </a:p>
          </p:txBody>
        </p:sp>
        <p:sp>
          <p:nvSpPr>
            <p:cNvPr id="44" name="Freeform 43"/>
            <p:cNvSpPr/>
            <p:nvPr/>
          </p:nvSpPr>
          <p:spPr>
            <a:xfrm>
              <a:off x="1957767" y="1317089"/>
              <a:ext cx="1998574" cy="1429335"/>
            </a:xfrm>
            <a:custGeom>
              <a:avLst/>
              <a:gdLst>
                <a:gd name="connsiteX0" fmla="*/ 0 w 2465555"/>
                <a:gd name="connsiteY0" fmla="*/ 0 h 2918684"/>
                <a:gd name="connsiteX1" fmla="*/ 2465555 w 2465555"/>
                <a:gd name="connsiteY1" fmla="*/ 0 h 2918684"/>
                <a:gd name="connsiteX2" fmla="*/ 2465555 w 2465555"/>
                <a:gd name="connsiteY2" fmla="*/ 2918684 h 2918684"/>
                <a:gd name="connsiteX3" fmla="*/ 0 w 2465555"/>
                <a:gd name="connsiteY3" fmla="*/ 2918684 h 2918684"/>
                <a:gd name="connsiteX4" fmla="*/ 0 w 2465555"/>
                <a:gd name="connsiteY4" fmla="*/ 0 h 2918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5555" h="2918684">
                  <a:moveTo>
                    <a:pt x="0" y="0"/>
                  </a:moveTo>
                  <a:lnTo>
                    <a:pt x="2465555" y="0"/>
                  </a:lnTo>
                  <a:lnTo>
                    <a:pt x="2465555" y="2918684"/>
                  </a:lnTo>
                  <a:lnTo>
                    <a:pt x="0" y="2918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Transaction Processing Systems</a:t>
              </a:r>
              <a:endParaRPr lang="en-US" sz="2800" b="0" i="0" u="none" kern="1200" dirty="0">
                <a:solidFill>
                  <a:schemeClr val="tx1"/>
                </a:solidFill>
              </a:endParaRPr>
            </a:p>
          </p:txBody>
        </p:sp>
        <p:sp>
          <p:nvSpPr>
            <p:cNvPr id="45" name="Freeform 44"/>
            <p:cNvSpPr/>
            <p:nvPr/>
          </p:nvSpPr>
          <p:spPr>
            <a:xfrm>
              <a:off x="3790951" y="1299679"/>
              <a:ext cx="3959242" cy="1088676"/>
            </a:xfrm>
            <a:custGeom>
              <a:avLst/>
              <a:gdLst>
                <a:gd name="connsiteX0" fmla="*/ 0 w 2972446"/>
                <a:gd name="connsiteY0" fmla="*/ 0 h 404580"/>
                <a:gd name="connsiteX1" fmla="*/ 2972446 w 2972446"/>
                <a:gd name="connsiteY1" fmla="*/ 0 h 404580"/>
                <a:gd name="connsiteX2" fmla="*/ 2972446 w 2972446"/>
                <a:gd name="connsiteY2" fmla="*/ 404580 h 404580"/>
                <a:gd name="connsiteX3" fmla="*/ 0 w 2972446"/>
                <a:gd name="connsiteY3" fmla="*/ 404580 h 404580"/>
                <a:gd name="connsiteX4" fmla="*/ 0 w 2972446"/>
                <a:gd name="connsiteY4" fmla="*/ 0 h 404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04580">
                  <a:moveTo>
                    <a:pt x="0" y="0"/>
                  </a:moveTo>
                  <a:lnTo>
                    <a:pt x="2972446" y="0"/>
                  </a:lnTo>
                  <a:lnTo>
                    <a:pt x="2972446" y="404580"/>
                  </a:lnTo>
                  <a:lnTo>
                    <a:pt x="0" y="4045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Traditional Transaction Processing Methods and Objectives</a:t>
              </a:r>
              <a:endParaRPr lang="en-US" sz="2000" b="0" i="0" u="none" kern="1200" dirty="0">
                <a:solidFill>
                  <a:schemeClr val="tx1"/>
                </a:solidFill>
              </a:endParaRPr>
            </a:p>
          </p:txBody>
        </p:sp>
        <p:sp>
          <p:nvSpPr>
            <p:cNvPr id="46" name="Freeform 45"/>
            <p:cNvSpPr/>
            <p:nvPr/>
          </p:nvSpPr>
          <p:spPr>
            <a:xfrm>
              <a:off x="7750193" y="1301271"/>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Batch Processing Systems</a:t>
              </a:r>
              <a:endParaRPr lang="en-US" sz="1400" b="0" i="0" u="none" kern="1200" dirty="0">
                <a:solidFill>
                  <a:schemeClr val="tx1"/>
                </a:solidFill>
              </a:endParaRPr>
            </a:p>
          </p:txBody>
        </p:sp>
        <p:sp>
          <p:nvSpPr>
            <p:cNvPr id="47" name="Freeform 46"/>
            <p:cNvSpPr/>
            <p:nvPr/>
          </p:nvSpPr>
          <p:spPr>
            <a:xfrm>
              <a:off x="7750193" y="1532642"/>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dirty="0" smtClean="0">
                  <a:solidFill>
                    <a:schemeClr val="tx1"/>
                  </a:solidFill>
                </a:rPr>
                <a:t>O</a:t>
              </a:r>
              <a:r>
                <a:rPr lang="en-US" sz="1400" b="0" i="0" u="none" kern="1200" dirty="0" smtClean="0">
                  <a:solidFill>
                    <a:schemeClr val="tx1"/>
                  </a:solidFill>
                </a:rPr>
                <a:t>nline Transaction Processing </a:t>
              </a:r>
              <a:endParaRPr lang="en-US" sz="1400" b="0" i="0" u="none" kern="1200" dirty="0">
                <a:solidFill>
                  <a:schemeClr val="tx1"/>
                </a:solidFill>
              </a:endParaRPr>
            </a:p>
          </p:txBody>
        </p:sp>
        <p:sp>
          <p:nvSpPr>
            <p:cNvPr id="48" name="Freeform 47"/>
            <p:cNvSpPr/>
            <p:nvPr/>
          </p:nvSpPr>
          <p:spPr>
            <a:xfrm>
              <a:off x="7750193" y="1744963"/>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Objectives</a:t>
              </a:r>
              <a:endParaRPr lang="en-US" sz="1400" b="0" i="0" u="none" kern="1200" dirty="0">
                <a:solidFill>
                  <a:schemeClr val="tx1"/>
                </a:solidFill>
              </a:endParaRPr>
            </a:p>
          </p:txBody>
        </p:sp>
        <p:sp>
          <p:nvSpPr>
            <p:cNvPr id="49" name="Freeform 48"/>
            <p:cNvSpPr/>
            <p:nvPr/>
          </p:nvSpPr>
          <p:spPr>
            <a:xfrm>
              <a:off x="7750193" y="1963634"/>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System Types</a:t>
              </a:r>
              <a:endParaRPr lang="en-US" sz="1400" b="0" i="0" u="none" kern="1200" dirty="0">
                <a:solidFill>
                  <a:schemeClr val="tx1"/>
                </a:solidFill>
              </a:endParaRPr>
            </a:p>
          </p:txBody>
        </p:sp>
        <p:sp>
          <p:nvSpPr>
            <p:cNvPr id="50" name="Straight Connector 49"/>
            <p:cNvSpPr/>
            <p:nvPr/>
          </p:nvSpPr>
          <p:spPr>
            <a:xfrm>
              <a:off x="3936301" y="2227713"/>
              <a:ext cx="804672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1" name="Freeform 50"/>
            <p:cNvSpPr/>
            <p:nvPr/>
          </p:nvSpPr>
          <p:spPr>
            <a:xfrm>
              <a:off x="3790951" y="2221366"/>
              <a:ext cx="3791257" cy="556615"/>
            </a:xfrm>
            <a:custGeom>
              <a:avLst/>
              <a:gdLst>
                <a:gd name="connsiteX0" fmla="*/ 0 w 2972446"/>
                <a:gd name="connsiteY0" fmla="*/ 0 h 1341039"/>
                <a:gd name="connsiteX1" fmla="*/ 2972446 w 2972446"/>
                <a:gd name="connsiteY1" fmla="*/ 0 h 1341039"/>
                <a:gd name="connsiteX2" fmla="*/ 2972446 w 2972446"/>
                <a:gd name="connsiteY2" fmla="*/ 1341039 h 1341039"/>
                <a:gd name="connsiteX3" fmla="*/ 0 w 2972446"/>
                <a:gd name="connsiteY3" fmla="*/ 1341039 h 1341039"/>
                <a:gd name="connsiteX4" fmla="*/ 0 w 2972446"/>
                <a:gd name="connsiteY4" fmla="*/ 0 h 1341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341039">
                  <a:moveTo>
                    <a:pt x="0" y="0"/>
                  </a:moveTo>
                  <a:lnTo>
                    <a:pt x="2972446" y="0"/>
                  </a:lnTo>
                  <a:lnTo>
                    <a:pt x="2972446" y="1341039"/>
                  </a:lnTo>
                  <a:lnTo>
                    <a:pt x="0" y="1341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Transaction Processing Activities</a:t>
              </a:r>
              <a:endParaRPr lang="en-US" sz="2000" b="0" i="0" u="none" kern="1200" dirty="0">
                <a:solidFill>
                  <a:schemeClr val="tx1"/>
                </a:solidFill>
              </a:endParaRPr>
            </a:p>
          </p:txBody>
        </p:sp>
        <p:sp>
          <p:nvSpPr>
            <p:cNvPr id="52" name="Freeform 51"/>
            <p:cNvSpPr/>
            <p:nvPr/>
          </p:nvSpPr>
          <p:spPr>
            <a:xfrm>
              <a:off x="7750193" y="2250191"/>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Collection</a:t>
              </a:r>
              <a:endParaRPr lang="en-US" sz="1400" b="0" i="0" u="none" kern="1200" dirty="0">
                <a:solidFill>
                  <a:schemeClr val="tx1"/>
                </a:solidFill>
              </a:endParaRPr>
            </a:p>
          </p:txBody>
        </p:sp>
        <p:sp>
          <p:nvSpPr>
            <p:cNvPr id="53" name="Freeform 52"/>
            <p:cNvSpPr/>
            <p:nvPr/>
          </p:nvSpPr>
          <p:spPr>
            <a:xfrm>
              <a:off x="7750193" y="2465444"/>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Editing</a:t>
              </a:r>
              <a:endParaRPr lang="en-US" sz="1400" b="0" i="0" u="none" kern="1200" dirty="0">
                <a:solidFill>
                  <a:schemeClr val="tx1"/>
                </a:solidFill>
              </a:endParaRPr>
            </a:p>
          </p:txBody>
        </p:sp>
        <p:sp>
          <p:nvSpPr>
            <p:cNvPr id="54" name="Freeform 53"/>
            <p:cNvSpPr/>
            <p:nvPr/>
          </p:nvSpPr>
          <p:spPr>
            <a:xfrm>
              <a:off x="7750193" y="2690045"/>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Correction</a:t>
              </a:r>
              <a:endParaRPr lang="en-US" sz="1400" b="0" i="0" u="none" kern="1200" dirty="0">
                <a:solidFill>
                  <a:schemeClr val="tx1"/>
                </a:solidFill>
              </a:endParaRPr>
            </a:p>
          </p:txBody>
        </p:sp>
        <p:sp>
          <p:nvSpPr>
            <p:cNvPr id="55" name="Freeform 54"/>
            <p:cNvSpPr/>
            <p:nvPr/>
          </p:nvSpPr>
          <p:spPr>
            <a:xfrm>
              <a:off x="7750193" y="2940047"/>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Processing</a:t>
              </a:r>
              <a:endParaRPr lang="en-US" sz="1400" b="0" i="0" u="none" kern="1200" dirty="0">
                <a:solidFill>
                  <a:schemeClr val="tx1"/>
                </a:solidFill>
              </a:endParaRPr>
            </a:p>
          </p:txBody>
        </p:sp>
        <p:sp>
          <p:nvSpPr>
            <p:cNvPr id="56" name="Freeform 55"/>
            <p:cNvSpPr/>
            <p:nvPr/>
          </p:nvSpPr>
          <p:spPr>
            <a:xfrm>
              <a:off x="7750193" y="3164648"/>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Storage</a:t>
              </a:r>
              <a:endParaRPr lang="en-US" sz="1400" b="0" i="0" u="none" kern="1200" dirty="0">
                <a:solidFill>
                  <a:schemeClr val="tx1"/>
                </a:solidFill>
              </a:endParaRPr>
            </a:p>
          </p:txBody>
        </p:sp>
        <p:sp>
          <p:nvSpPr>
            <p:cNvPr id="57" name="Freeform 56"/>
            <p:cNvSpPr/>
            <p:nvPr/>
          </p:nvSpPr>
          <p:spPr>
            <a:xfrm>
              <a:off x="7750193" y="3390829"/>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Document Production</a:t>
              </a:r>
              <a:endParaRPr lang="en-US" sz="1400" b="0" i="0" u="none" kern="1200" dirty="0">
                <a:solidFill>
                  <a:schemeClr val="tx1"/>
                </a:solidFill>
              </a:endParaRPr>
            </a:p>
          </p:txBody>
        </p:sp>
        <p:sp>
          <p:nvSpPr>
            <p:cNvPr id="58" name="Straight Connector 57"/>
            <p:cNvSpPr/>
            <p:nvPr/>
          </p:nvSpPr>
          <p:spPr>
            <a:xfrm>
              <a:off x="2085353" y="3624003"/>
              <a:ext cx="99669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9" name="Freeform 58"/>
            <p:cNvSpPr/>
            <p:nvPr/>
          </p:nvSpPr>
          <p:spPr>
            <a:xfrm>
              <a:off x="1957766" y="3632630"/>
              <a:ext cx="2346835" cy="1137709"/>
            </a:xfrm>
            <a:custGeom>
              <a:avLst/>
              <a:gdLst>
                <a:gd name="connsiteX0" fmla="*/ 0 w 2346835"/>
                <a:gd name="connsiteY0" fmla="*/ 0 h 1137709"/>
                <a:gd name="connsiteX1" fmla="*/ 2346835 w 2346835"/>
                <a:gd name="connsiteY1" fmla="*/ 0 h 1137709"/>
                <a:gd name="connsiteX2" fmla="*/ 2346835 w 2346835"/>
                <a:gd name="connsiteY2" fmla="*/ 1137709 h 1137709"/>
                <a:gd name="connsiteX3" fmla="*/ 0 w 2346835"/>
                <a:gd name="connsiteY3" fmla="*/ 1137709 h 1137709"/>
                <a:gd name="connsiteX4" fmla="*/ 0 w 2346835"/>
                <a:gd name="connsiteY4" fmla="*/ 0 h 1137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6835" h="1137709">
                  <a:moveTo>
                    <a:pt x="0" y="0"/>
                  </a:moveTo>
                  <a:lnTo>
                    <a:pt x="2346835" y="0"/>
                  </a:lnTo>
                  <a:lnTo>
                    <a:pt x="2346835" y="1137709"/>
                  </a:lnTo>
                  <a:lnTo>
                    <a:pt x="0" y="113770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Enterprise System </a:t>
              </a:r>
              <a:endParaRPr lang="en-US" sz="2800" b="0" i="0" u="none" kern="1200" dirty="0">
                <a:solidFill>
                  <a:schemeClr val="tx1"/>
                </a:solidFill>
              </a:endParaRPr>
            </a:p>
          </p:txBody>
        </p:sp>
        <p:sp>
          <p:nvSpPr>
            <p:cNvPr id="60" name="Freeform 59"/>
            <p:cNvSpPr/>
            <p:nvPr/>
          </p:nvSpPr>
          <p:spPr>
            <a:xfrm>
              <a:off x="4481814" y="4597830"/>
              <a:ext cx="2972446"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endParaRPr lang="en-US" sz="1200" b="0" i="0" u="none" kern="1200" dirty="0">
                <a:solidFill>
                  <a:schemeClr val="tx1"/>
                </a:solidFill>
              </a:endParaRPr>
            </a:p>
          </p:txBody>
        </p:sp>
        <p:sp>
          <p:nvSpPr>
            <p:cNvPr id="62" name="Freeform 61"/>
            <p:cNvSpPr/>
            <p:nvPr/>
          </p:nvSpPr>
          <p:spPr>
            <a:xfrm>
              <a:off x="3790950" y="3594573"/>
              <a:ext cx="2750791" cy="890051"/>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defTabSz="533400">
                <a:lnSpc>
                  <a:spcPct val="90000"/>
                </a:lnSpc>
                <a:spcBef>
                  <a:spcPct val="0"/>
                </a:spcBef>
                <a:spcAft>
                  <a:spcPct val="35000"/>
                </a:spcAft>
              </a:pPr>
              <a:r>
                <a:rPr lang="en-US" sz="2000" b="0" i="0" u="none" kern="1200" dirty="0" smtClean="0">
                  <a:solidFill>
                    <a:schemeClr val="tx1"/>
                  </a:solidFill>
                </a:rPr>
                <a:t>Advantages </a:t>
              </a:r>
              <a:r>
                <a:rPr lang="en-US" sz="2000" dirty="0">
                  <a:solidFill>
                    <a:schemeClr val="tx1"/>
                  </a:solidFill>
                </a:rPr>
                <a:t>of Enterprise </a:t>
              </a:r>
              <a:r>
                <a:rPr lang="en-US" sz="2000" dirty="0" smtClean="0">
                  <a:solidFill>
                    <a:schemeClr val="tx1"/>
                  </a:solidFill>
                </a:rPr>
                <a:t>Resource Planning</a:t>
              </a:r>
              <a:endParaRPr lang="en-US" sz="2000" dirty="0">
                <a:solidFill>
                  <a:schemeClr val="tx1"/>
                </a:solidFill>
              </a:endParaRPr>
            </a:p>
          </p:txBody>
        </p:sp>
        <p:sp>
          <p:nvSpPr>
            <p:cNvPr id="63" name="Freeform 62"/>
            <p:cNvSpPr/>
            <p:nvPr/>
          </p:nvSpPr>
          <p:spPr>
            <a:xfrm>
              <a:off x="7750193" y="3640188"/>
              <a:ext cx="3933807" cy="242512"/>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Improved Access to Quality Data For Operational Decision Making </a:t>
              </a:r>
              <a:endParaRPr lang="en-US" sz="1400" b="0" i="0" u="none" kern="1200" dirty="0">
                <a:solidFill>
                  <a:schemeClr val="tx1"/>
                </a:solidFill>
              </a:endParaRPr>
            </a:p>
          </p:txBody>
        </p:sp>
        <p:sp>
          <p:nvSpPr>
            <p:cNvPr id="64" name="Freeform 63"/>
            <p:cNvSpPr/>
            <p:nvPr/>
          </p:nvSpPr>
          <p:spPr>
            <a:xfrm>
              <a:off x="7750194" y="4106062"/>
              <a:ext cx="3786500" cy="25262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Elimination of Costly, Inflexible Legacy Systems</a:t>
              </a:r>
              <a:endParaRPr lang="en-US" sz="1400" b="0" i="0" u="none" kern="1200" dirty="0">
                <a:solidFill>
                  <a:schemeClr val="tx1"/>
                </a:solidFill>
              </a:endParaRPr>
            </a:p>
          </p:txBody>
        </p:sp>
        <p:sp>
          <p:nvSpPr>
            <p:cNvPr id="65" name="Freeform 64"/>
            <p:cNvSpPr/>
            <p:nvPr/>
          </p:nvSpPr>
          <p:spPr>
            <a:xfrm>
              <a:off x="7750193" y="4384090"/>
              <a:ext cx="4994953" cy="274320"/>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Improvement of Work Processes</a:t>
              </a:r>
              <a:endParaRPr lang="en-US" sz="1400" b="0" i="0" u="none" kern="1200" dirty="0">
                <a:solidFill>
                  <a:schemeClr val="tx1"/>
                </a:solidFill>
              </a:endParaRPr>
            </a:p>
          </p:txBody>
        </p:sp>
        <p:sp>
          <p:nvSpPr>
            <p:cNvPr id="66" name="Freeform 65"/>
            <p:cNvSpPr/>
            <p:nvPr/>
          </p:nvSpPr>
          <p:spPr>
            <a:xfrm>
              <a:off x="7750193" y="4667811"/>
              <a:ext cx="3933807" cy="19847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Opportunity To Upgrade and Standardize Technology Infrastructure</a:t>
              </a:r>
              <a:endParaRPr lang="en-US" sz="1400" b="0" i="0" u="none" kern="1200" dirty="0">
                <a:solidFill>
                  <a:schemeClr val="tx1"/>
                </a:solidFill>
              </a:endParaRPr>
            </a:p>
          </p:txBody>
        </p:sp>
        <p:sp>
          <p:nvSpPr>
            <p:cNvPr id="67" name="Straight Connector 66"/>
            <p:cNvSpPr/>
            <p:nvPr/>
          </p:nvSpPr>
          <p:spPr>
            <a:xfrm>
              <a:off x="3847401" y="5195274"/>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8" name="Freeform 67"/>
            <p:cNvSpPr/>
            <p:nvPr/>
          </p:nvSpPr>
          <p:spPr>
            <a:xfrm>
              <a:off x="3790951" y="5246074"/>
              <a:ext cx="3307709"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Product Lifecycle Management</a:t>
              </a:r>
              <a:endParaRPr lang="en-US" sz="2000" b="0" i="0" u="none" kern="1200" dirty="0">
                <a:solidFill>
                  <a:schemeClr val="tx1"/>
                </a:solidFill>
              </a:endParaRPr>
            </a:p>
          </p:txBody>
        </p:sp>
        <p:sp>
          <p:nvSpPr>
            <p:cNvPr id="69" name="Freeform 68"/>
            <p:cNvSpPr/>
            <p:nvPr/>
          </p:nvSpPr>
          <p:spPr>
            <a:xfrm>
              <a:off x="7631473" y="5243098"/>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CAD – CAE – CAM</a:t>
              </a:r>
              <a:endParaRPr lang="en-US" sz="1400" b="0" i="0" u="none" kern="1200" dirty="0">
                <a:solidFill>
                  <a:schemeClr val="tx1"/>
                </a:solidFill>
              </a:endParaRPr>
            </a:p>
          </p:txBody>
        </p:sp>
        <p:sp>
          <p:nvSpPr>
            <p:cNvPr id="70" name="Freeform 69"/>
            <p:cNvSpPr/>
            <p:nvPr/>
          </p:nvSpPr>
          <p:spPr>
            <a:xfrm>
              <a:off x="7631473" y="5503540"/>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Benefits of a PLM System</a:t>
              </a:r>
              <a:endParaRPr lang="en-US" sz="1400" b="0" i="0" u="none" kern="1200" dirty="0">
                <a:solidFill>
                  <a:schemeClr val="tx1"/>
                </a:solidFill>
              </a:endParaRPr>
            </a:p>
          </p:txBody>
        </p:sp>
        <p:sp>
          <p:nvSpPr>
            <p:cNvPr id="71" name="Straight Connector 70"/>
            <p:cNvSpPr/>
            <p:nvPr/>
          </p:nvSpPr>
          <p:spPr>
            <a:xfrm>
              <a:off x="3860101" y="5797209"/>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2" name="Freeform 71"/>
            <p:cNvSpPr/>
            <p:nvPr/>
          </p:nvSpPr>
          <p:spPr>
            <a:xfrm>
              <a:off x="3790950" y="5787684"/>
              <a:ext cx="3840523"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Overcoming Challenges in Implementing Enterprise Systems</a:t>
              </a:r>
              <a:endParaRPr lang="en-US" sz="2000" b="0" i="0" u="none" kern="1200" dirty="0">
                <a:solidFill>
                  <a:schemeClr val="tx1"/>
                </a:solidFill>
              </a:endParaRPr>
            </a:p>
          </p:txBody>
        </p:sp>
        <p:sp>
          <p:nvSpPr>
            <p:cNvPr id="73" name="Straight Connector 72"/>
            <p:cNvSpPr/>
            <p:nvPr/>
          </p:nvSpPr>
          <p:spPr>
            <a:xfrm>
              <a:off x="1780553" y="6345169"/>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25505304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Systems</a:t>
            </a:r>
          </a:p>
        </p:txBody>
      </p:sp>
      <p:sp>
        <p:nvSpPr>
          <p:cNvPr id="3" name="Content Placeholder 2"/>
          <p:cNvSpPr>
            <a:spLocks noGrp="1"/>
          </p:cNvSpPr>
          <p:nvPr>
            <p:ph idx="1"/>
          </p:nvPr>
        </p:nvSpPr>
        <p:spPr/>
        <p:txBody>
          <a:bodyPr>
            <a:normAutofit/>
          </a:bodyPr>
          <a:lstStyle/>
          <a:p>
            <a:r>
              <a:rPr lang="en-US" dirty="0"/>
              <a:t>Many organizations employ transaction processing systems (TPSs), which capture </a:t>
            </a:r>
            <a:r>
              <a:rPr lang="en-US" dirty="0" smtClean="0"/>
              <a:t>and process the detailed data necessary to update records about </a:t>
            </a:r>
            <a:r>
              <a:rPr lang="en-US" dirty="0"/>
              <a:t>the fundamental business operations of the organization. </a:t>
            </a:r>
            <a:endParaRPr lang="en-US" dirty="0" smtClean="0"/>
          </a:p>
          <a:p>
            <a:r>
              <a:rPr lang="en-US" dirty="0" smtClean="0"/>
              <a:t>These systems </a:t>
            </a:r>
            <a:r>
              <a:rPr lang="en-US" dirty="0"/>
              <a:t>include order entry, inventory control, payroll, accounts payable, accounts receivable, and the general ledger, to name just a few.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205183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Systems</a:t>
            </a:r>
          </a:p>
        </p:txBody>
      </p:sp>
      <p:sp>
        <p:nvSpPr>
          <p:cNvPr id="3" name="Content Placeholder 2"/>
          <p:cNvSpPr>
            <a:spLocks noGrp="1"/>
          </p:cNvSpPr>
          <p:nvPr>
            <p:ph idx="1"/>
          </p:nvPr>
        </p:nvSpPr>
        <p:spPr/>
        <p:txBody>
          <a:bodyPr>
            <a:normAutofit/>
          </a:bodyPr>
          <a:lstStyle/>
          <a:p>
            <a:r>
              <a:rPr lang="en-US" dirty="0" smtClean="0"/>
              <a:t>The </a:t>
            </a:r>
            <a:r>
              <a:rPr lang="en-US" dirty="0"/>
              <a:t>input to these systems includes basic business transactions, such as customer orders, </a:t>
            </a:r>
            <a:r>
              <a:rPr lang="en-US" dirty="0" smtClean="0"/>
              <a:t>purchase orders, </a:t>
            </a:r>
            <a:r>
              <a:rPr lang="en-US" dirty="0"/>
              <a:t>time cards, invoices, and customer payments. </a:t>
            </a:r>
            <a:endParaRPr lang="en-US" dirty="0" smtClean="0"/>
          </a:p>
          <a:p>
            <a:r>
              <a:rPr lang="en-US" dirty="0" smtClean="0"/>
              <a:t>The </a:t>
            </a:r>
            <a:r>
              <a:rPr lang="en-US" dirty="0"/>
              <a:t>processing activities include data collection, </a:t>
            </a:r>
            <a:r>
              <a:rPr lang="en-US" dirty="0" smtClean="0"/>
              <a:t>data editing, data correction</a:t>
            </a:r>
            <a:r>
              <a:rPr lang="en-US" dirty="0"/>
              <a:t>, data processing, data storage, and document </a:t>
            </a:r>
            <a:r>
              <a:rPr lang="en-US" dirty="0" smtClean="0"/>
              <a:t>production.</a:t>
            </a:r>
          </a:p>
          <a:p>
            <a:r>
              <a:rPr lang="en-US" dirty="0" smtClean="0"/>
              <a:t>The </a:t>
            </a:r>
            <a:r>
              <a:rPr lang="en-US" dirty="0"/>
              <a:t>result of </a:t>
            </a:r>
            <a:r>
              <a:rPr lang="en-US" dirty="0" smtClean="0"/>
              <a:t>processing </a:t>
            </a:r>
            <a:r>
              <a:rPr lang="en-US" dirty="0"/>
              <a:t>business transactions is that the organization’s records are updated </a:t>
            </a:r>
            <a:r>
              <a:rPr lang="en-US" dirty="0" smtClean="0"/>
              <a:t>to reflect the status of the operation at the time of the last processed transaction</a:t>
            </a:r>
            <a:r>
              <a:rPr lang="en-US" dirty="0"/>
              <a:t>.</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205183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Systems</a:t>
            </a:r>
          </a:p>
        </p:txBody>
      </p:sp>
      <p:sp>
        <p:nvSpPr>
          <p:cNvPr id="3" name="Content Placeholder 2"/>
          <p:cNvSpPr>
            <a:spLocks noGrp="1"/>
          </p:cNvSpPr>
          <p:nvPr>
            <p:ph idx="1"/>
          </p:nvPr>
        </p:nvSpPr>
        <p:spPr/>
        <p:txBody>
          <a:bodyPr>
            <a:normAutofit fontScale="92500" lnSpcReduction="10000"/>
          </a:bodyPr>
          <a:lstStyle/>
          <a:p>
            <a:r>
              <a:rPr lang="en-US" dirty="0" smtClean="0"/>
              <a:t>A TPS also provides valuable input to management information systems, decision support systems, and knowledge management systems. Indeed, transaction processing systems serve as the foundation for these other systems.</a:t>
            </a:r>
          </a:p>
          <a:p>
            <a:r>
              <a:rPr lang="en-US" dirty="0"/>
              <a:t>Transaction processing systems support routine operations associated with business processes, such as customer ordering and billing, shipping, employee payroll, purchasing, and </a:t>
            </a:r>
            <a:r>
              <a:rPr lang="en-US" dirty="0" smtClean="0"/>
              <a:t>accounting.</a:t>
            </a:r>
          </a:p>
          <a:p>
            <a:r>
              <a:rPr lang="en-US" dirty="0" smtClean="0"/>
              <a:t>TPSs </a:t>
            </a:r>
            <a:r>
              <a:rPr lang="en-US" dirty="0"/>
              <a:t>use a large amount of input and output data to update the official records of the company about orders, sales, </a:t>
            </a:r>
            <a:r>
              <a:rPr lang="en-US" dirty="0" smtClean="0"/>
              <a:t>customers, and </a:t>
            </a:r>
            <a:r>
              <a:rPr lang="en-US" dirty="0"/>
              <a:t>so </a:t>
            </a:r>
            <a:r>
              <a:rPr lang="en-US" dirty="0" smtClean="0"/>
              <a:t>on.</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972571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Systems</a:t>
            </a:r>
          </a:p>
        </p:txBody>
      </p:sp>
      <p:sp>
        <p:nvSpPr>
          <p:cNvPr id="3" name="Content Placeholder 2"/>
          <p:cNvSpPr>
            <a:spLocks noGrp="1"/>
          </p:cNvSpPr>
          <p:nvPr>
            <p:ph idx="1"/>
          </p:nvPr>
        </p:nvSpPr>
        <p:spPr/>
        <p:txBody>
          <a:bodyPr>
            <a:normAutofit/>
          </a:bodyPr>
          <a:lstStyle/>
          <a:p>
            <a:r>
              <a:rPr lang="en-US" dirty="0"/>
              <a:t>Because TPSs often perform activities related to customer contacts—such as order processing and invoicing—these information systems play a critical role in providing value to the customer. </a:t>
            </a:r>
            <a:endParaRPr lang="en-US" dirty="0" smtClean="0"/>
          </a:p>
          <a:p>
            <a:r>
              <a:rPr lang="en-US" dirty="0" smtClean="0"/>
              <a:t>For </a:t>
            </a:r>
            <a:r>
              <a:rPr lang="en-US" dirty="0"/>
              <a:t>example, by capturing and </a:t>
            </a:r>
            <a:r>
              <a:rPr lang="en-US" dirty="0" smtClean="0"/>
              <a:t>tracking </a:t>
            </a:r>
            <a:r>
              <a:rPr lang="en-US" dirty="0"/>
              <a:t>the movement of each package, shippers such as FedEx and DHL can </a:t>
            </a:r>
            <a:r>
              <a:rPr lang="en-US" dirty="0" smtClean="0"/>
              <a:t>provide </a:t>
            </a:r>
            <a:r>
              <a:rPr lang="en-US" dirty="0"/>
              <a:t>timely and accurate data on the exact location of a </a:t>
            </a:r>
            <a:r>
              <a:rPr lang="en-US" dirty="0" smtClean="0"/>
              <a:t>package.</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859469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Systems</a:t>
            </a:r>
          </a:p>
        </p:txBody>
      </p:sp>
      <p:sp>
        <p:nvSpPr>
          <p:cNvPr id="3" name="Content Placeholder 2"/>
          <p:cNvSpPr>
            <a:spLocks noGrp="1"/>
          </p:cNvSpPr>
          <p:nvPr>
            <p:ph idx="1"/>
          </p:nvPr>
        </p:nvSpPr>
        <p:spPr/>
        <p:txBody>
          <a:bodyPr>
            <a:normAutofit/>
          </a:bodyPr>
          <a:lstStyle/>
          <a:p>
            <a:r>
              <a:rPr lang="en-US" dirty="0" smtClean="0"/>
              <a:t>Shippers </a:t>
            </a:r>
            <a:r>
              <a:rPr lang="en-US" dirty="0"/>
              <a:t>and receivers can access an online database and, by providing the tracking number of a package, find the package’s current </a:t>
            </a:r>
            <a:r>
              <a:rPr lang="en-US" dirty="0" smtClean="0"/>
              <a:t>location.</a:t>
            </a:r>
          </a:p>
          <a:p>
            <a:r>
              <a:rPr lang="en-US" dirty="0" smtClean="0"/>
              <a:t>If </a:t>
            </a:r>
            <a:r>
              <a:rPr lang="en-US" dirty="0"/>
              <a:t>the package has been delivered, they can see who signed for it (a service that is especially </a:t>
            </a:r>
            <a:r>
              <a:rPr lang="en-US" dirty="0" smtClean="0"/>
              <a:t>useful </a:t>
            </a:r>
            <a:r>
              <a:rPr lang="en-US" dirty="0"/>
              <a:t>in large companies where packages can become “lost” in internal </a:t>
            </a:r>
            <a:r>
              <a:rPr lang="en-US" dirty="0" smtClean="0"/>
              <a:t>distribution </a:t>
            </a:r>
            <a:r>
              <a:rPr lang="en-US" dirty="0"/>
              <a:t>systems and mailrooms). </a:t>
            </a:r>
            <a:endParaRPr lang="en-US" dirty="0" smtClean="0"/>
          </a:p>
          <a:p>
            <a:r>
              <a:rPr lang="en-US" dirty="0" smtClean="0"/>
              <a:t>Such </a:t>
            </a:r>
            <a:r>
              <a:rPr lang="en-US" dirty="0"/>
              <a:t>a system provides the basis for added value through improved customer service.</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859469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Batch </a:t>
            </a:r>
            <a:r>
              <a:rPr lang="en-US" dirty="0" smtClean="0"/>
              <a:t>Processing</a:t>
            </a:r>
            <a:endParaRPr lang="en-US" dirty="0"/>
          </a:p>
        </p:txBody>
      </p:sp>
      <p:pic>
        <p:nvPicPr>
          <p:cNvPr id="7" name="What is Batch Processing_">
            <a:hlinkClick r:id="" action="ppaction://media"/>
          </p:cNvPr>
          <p:cNvPicPr>
            <a:picLocks noGrp="1" noChangeAspect="1"/>
          </p:cNvPicPr>
          <p:nvPr>
            <p:ph idx="1"/>
            <a:videoFile r:link="rId1"/>
            <p:extLst>
              <p:ext uri="{DAA4B4D4-6D71-4841-9C94-3DE7FCFB9230}">
                <p14:media xmlns:p14="http://schemas.microsoft.com/office/powerpoint/2010/main" r:embed="rId2">
                  <p14:trim end="36893.5123"/>
                </p14:media>
              </p:ext>
            </p:extLst>
          </p:nvPr>
        </p:nvPicPr>
        <p:blipFill>
          <a:blip r:embed="rId4"/>
          <a:stretch>
            <a:fillRect/>
          </a:stretch>
        </p:blipFill>
        <p:spPr>
          <a:xfrm>
            <a:off x="1709738" y="1422400"/>
            <a:ext cx="8770937" cy="4933950"/>
          </a:xfrm>
        </p:spPr>
      </p:pic>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787373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91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a:bodyPr>
          <a:lstStyle/>
          <a:p>
            <a:r>
              <a:rPr lang="en-US" dirty="0"/>
              <a:t>With </a:t>
            </a:r>
            <a:r>
              <a:rPr lang="en-US" b="1" i="1" dirty="0">
                <a:solidFill>
                  <a:schemeClr val="accent1"/>
                </a:solidFill>
              </a:rPr>
              <a:t>batch </a:t>
            </a:r>
            <a:r>
              <a:rPr lang="en-US" b="1" i="1" dirty="0" smtClean="0">
                <a:solidFill>
                  <a:schemeClr val="accent1"/>
                </a:solidFill>
              </a:rPr>
              <a:t>processing systems</a:t>
            </a:r>
            <a:r>
              <a:rPr lang="en-US" dirty="0" smtClean="0"/>
              <a:t>, business transactions are accumulated over </a:t>
            </a:r>
            <a:r>
              <a:rPr lang="en-US" dirty="0"/>
              <a:t>a period of time and prepared for processing as a single unit or batch. </a:t>
            </a:r>
            <a:endParaRPr lang="en-US" dirty="0" smtClean="0"/>
          </a:p>
          <a:p>
            <a:r>
              <a:rPr lang="en-US" dirty="0" smtClean="0"/>
              <a:t>Transactions </a:t>
            </a:r>
            <a:r>
              <a:rPr lang="en-US" dirty="0"/>
              <a:t>are accumulated for as long as necessary to meet the needs of the users of that system. </a:t>
            </a:r>
            <a:endParaRPr lang="en-US" dirty="0" smtClean="0"/>
          </a:p>
          <a:p>
            <a:r>
              <a:rPr lang="en-US" dirty="0" smtClean="0"/>
              <a:t>For </a:t>
            </a:r>
            <a:r>
              <a:rPr lang="en-US" dirty="0"/>
              <a:t>example, it might be important to process invoices and customer payments for the accounts receivable system daily.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8670539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fontScale="92500"/>
          </a:bodyPr>
          <a:lstStyle/>
          <a:p>
            <a:r>
              <a:rPr lang="en-US" dirty="0" smtClean="0"/>
              <a:t>On </a:t>
            </a:r>
            <a:r>
              <a:rPr lang="en-US" dirty="0"/>
              <a:t>the other hand, the payroll system might </a:t>
            </a:r>
            <a:r>
              <a:rPr lang="en-US" dirty="0" smtClean="0"/>
              <a:t>process time cards </a:t>
            </a:r>
            <a:r>
              <a:rPr lang="en-US" dirty="0"/>
              <a:t>biweekly to create checks, update employee earnings records, and distribute labor costs. </a:t>
            </a:r>
            <a:endParaRPr lang="en-US" dirty="0" smtClean="0"/>
          </a:p>
          <a:p>
            <a:r>
              <a:rPr lang="en-US" dirty="0" smtClean="0"/>
              <a:t>The </a:t>
            </a:r>
            <a:r>
              <a:rPr lang="en-US" dirty="0"/>
              <a:t>essential characteristic of a batch processing system is the delay between an event and the eventual processing of the related </a:t>
            </a:r>
            <a:r>
              <a:rPr lang="en-US" dirty="0" smtClean="0"/>
              <a:t>transaction to </a:t>
            </a:r>
            <a:r>
              <a:rPr lang="en-US" dirty="0"/>
              <a:t>update the organization’s records. </a:t>
            </a:r>
            <a:endParaRPr lang="en-US" dirty="0" smtClean="0"/>
          </a:p>
          <a:p>
            <a:r>
              <a:rPr lang="en-US" dirty="0" smtClean="0"/>
              <a:t>For </a:t>
            </a:r>
            <a:r>
              <a:rPr lang="en-US" dirty="0"/>
              <a:t>many applications</a:t>
            </a:r>
            <a:r>
              <a:rPr lang="en-US" dirty="0" smtClean="0"/>
              <a:t>, batch </a:t>
            </a:r>
            <a:r>
              <a:rPr lang="en-US" dirty="0"/>
              <a:t>processing is an appropriate and cost effective approach. </a:t>
            </a:r>
            <a:endParaRPr lang="en-US" dirty="0" smtClean="0"/>
          </a:p>
          <a:p>
            <a:r>
              <a:rPr lang="en-US" dirty="0" smtClean="0"/>
              <a:t>Payroll </a:t>
            </a:r>
            <a:r>
              <a:rPr lang="en-US" dirty="0"/>
              <a:t>transactions and </a:t>
            </a:r>
            <a:r>
              <a:rPr lang="en-US" dirty="0" smtClean="0"/>
              <a:t>billing are </a:t>
            </a:r>
            <a:r>
              <a:rPr lang="en-US" dirty="0"/>
              <a:t>typically done via batch processing.</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867053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fontScale="92500"/>
          </a:bodyPr>
          <a:lstStyle/>
          <a:p>
            <a:r>
              <a:rPr lang="en-US" dirty="0"/>
              <a:t>With </a:t>
            </a:r>
            <a:r>
              <a:rPr lang="en-US" b="1" i="1" dirty="0">
                <a:solidFill>
                  <a:schemeClr val="accent1"/>
                </a:solidFill>
              </a:rPr>
              <a:t>online transaction processing </a:t>
            </a:r>
            <a:r>
              <a:rPr lang="en-US" dirty="0"/>
              <a:t>(OLTP), each </a:t>
            </a:r>
            <a:r>
              <a:rPr lang="en-US" dirty="0" smtClean="0"/>
              <a:t>transaction is processed </a:t>
            </a:r>
            <a:r>
              <a:rPr lang="en-US" dirty="0"/>
              <a:t>immediately without the delay of accumulating transactions into a batch, </a:t>
            </a:r>
            <a:endParaRPr lang="en-US" dirty="0" smtClean="0"/>
          </a:p>
          <a:p>
            <a:r>
              <a:rPr lang="en-US" dirty="0" smtClean="0"/>
              <a:t>Consequently</a:t>
            </a:r>
            <a:r>
              <a:rPr lang="en-US" dirty="0"/>
              <a:t>, at any time, the data in an online system reflects the current status. </a:t>
            </a:r>
            <a:endParaRPr lang="en-US" dirty="0" smtClean="0"/>
          </a:p>
          <a:p>
            <a:r>
              <a:rPr lang="en-US" dirty="0" smtClean="0"/>
              <a:t>This </a:t>
            </a:r>
            <a:r>
              <a:rPr lang="en-US" dirty="0"/>
              <a:t>type of processing is essential for businesses that require access to current data such as airlines, ticket </a:t>
            </a:r>
            <a:r>
              <a:rPr lang="en-US" dirty="0" smtClean="0"/>
              <a:t>agencies</a:t>
            </a:r>
            <a:r>
              <a:rPr lang="en-US" dirty="0"/>
              <a:t>, and stock investment firms. </a:t>
            </a:r>
            <a:endParaRPr lang="en-US" dirty="0" smtClean="0"/>
          </a:p>
          <a:p>
            <a:r>
              <a:rPr lang="en-US" dirty="0" smtClean="0"/>
              <a:t>Many </a:t>
            </a:r>
            <a:r>
              <a:rPr lang="en-US" dirty="0"/>
              <a:t>companies find that OLTP helps them provide faster, more efficient service—one way to add value to their activities in the eyes of the customer. </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942314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fontScale="77500" lnSpcReduction="20000"/>
          </a:bodyPr>
          <a:lstStyle/>
          <a:p>
            <a:r>
              <a:rPr lang="en-US" dirty="0"/>
              <a:t>Because of the importance of transaction processing, organizations expect their TPSs to accomplish a number of specific </a:t>
            </a:r>
            <a:r>
              <a:rPr lang="en-US" b="1" u="sng" dirty="0"/>
              <a:t>objectives</a:t>
            </a:r>
            <a:r>
              <a:rPr lang="en-US" dirty="0"/>
              <a:t>, including the following:</a:t>
            </a:r>
          </a:p>
          <a:p>
            <a:pPr lvl="0"/>
            <a:r>
              <a:rPr lang="en-US" dirty="0"/>
              <a:t>Capture, process, and update databases of business data required to </a:t>
            </a:r>
            <a:r>
              <a:rPr lang="en-US" dirty="0" smtClean="0"/>
              <a:t>support </a:t>
            </a:r>
            <a:r>
              <a:rPr lang="en-US" dirty="0"/>
              <a:t>routine business activities</a:t>
            </a:r>
          </a:p>
          <a:p>
            <a:pPr lvl="0"/>
            <a:r>
              <a:rPr lang="en-US" dirty="0"/>
              <a:t>Ensure that the data is processed accurately and </a:t>
            </a:r>
            <a:r>
              <a:rPr lang="en-US" dirty="0" smtClean="0"/>
              <a:t>completely</a:t>
            </a:r>
          </a:p>
          <a:p>
            <a:pPr lvl="0"/>
            <a:r>
              <a:rPr lang="en-US" dirty="0"/>
              <a:t>Avoid processing fraudulent transactions</a:t>
            </a:r>
          </a:p>
          <a:p>
            <a:pPr lvl="0"/>
            <a:r>
              <a:rPr lang="en-US" dirty="0"/>
              <a:t>Produce timely user responses and reports</a:t>
            </a:r>
          </a:p>
          <a:p>
            <a:pPr lvl="0"/>
            <a:r>
              <a:rPr lang="en-US" dirty="0"/>
              <a:t>Reduce clerical and other labor requirements</a:t>
            </a:r>
          </a:p>
          <a:p>
            <a:pPr lvl="0"/>
            <a:r>
              <a:rPr lang="en-US" dirty="0"/>
              <a:t>Help improve customer service</a:t>
            </a:r>
          </a:p>
          <a:p>
            <a:pPr lvl="0"/>
            <a:r>
              <a:rPr lang="en-US" dirty="0"/>
              <a:t>Achieve competitive </a:t>
            </a:r>
            <a:r>
              <a:rPr lang="en-US" dirty="0" smtClean="0"/>
              <a:t>advantage</a:t>
            </a: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8327438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a:t>A TPS typically includes the following types of systems</a:t>
            </a:r>
            <a:r>
              <a:rPr lang="en-US" dirty="0" smtClean="0"/>
              <a:t>:</a:t>
            </a:r>
          </a:p>
          <a:p>
            <a:r>
              <a:rPr lang="en-US" b="1" dirty="0" smtClean="0">
                <a:solidFill>
                  <a:schemeClr val="accent1"/>
                </a:solidFill>
              </a:rPr>
              <a:t>Order processing systems</a:t>
            </a:r>
            <a:r>
              <a:rPr lang="en-US" dirty="0" smtClean="0"/>
              <a:t>: Running these systems efficiently and reliably is so critical that the order processing system is sometimes referred to as the lifeblood of the organization. The processing flow begins with the receipt of a customer order. The finished product inventory is checked to see if sufficient inventory is on hand to fill the order. If sufficient inventory is available, the customer shipment is planned to meet the customer’s desired receipt date.</a:t>
            </a:r>
          </a:p>
          <a:p>
            <a:r>
              <a:rPr lang="en-US" dirty="0" smtClean="0"/>
              <a:t>A product pick list is printed at the warehouse from which the order is to be filled on the day the order is to be shipped. At the warehouse, workers gather the items needed to fill the order and enter the item identifier and quantity for each item to update the finished product inventory. When the order is complete and sent on its way, a customer invoice is created, with a copy included in the customer shipment.</a:t>
            </a: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91635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a:bodyPr>
          <a:lstStyle/>
          <a:p>
            <a:pPr lvl="0"/>
            <a:r>
              <a:rPr lang="en-US" b="1" dirty="0" smtClean="0">
                <a:solidFill>
                  <a:schemeClr val="accent1"/>
                </a:solidFill>
              </a:rPr>
              <a:t>Accounting systems</a:t>
            </a:r>
            <a:r>
              <a:rPr lang="en-US" dirty="0" smtClean="0"/>
              <a:t>: </a:t>
            </a:r>
            <a:r>
              <a:rPr lang="en-US" dirty="0"/>
              <a:t>The accounting systems must track the flow of data related to all the cash flows that affect the organization. As mentioned </a:t>
            </a:r>
            <a:r>
              <a:rPr lang="en-US" dirty="0" smtClean="0"/>
              <a:t>earlier</a:t>
            </a:r>
            <a:r>
              <a:rPr lang="en-US" dirty="0"/>
              <a:t>, the order processing system generates an invoice for customer orders to include with the shipment. This information is also sent to the </a:t>
            </a:r>
            <a:r>
              <a:rPr lang="en-US" dirty="0" smtClean="0"/>
              <a:t>accounts receivable </a:t>
            </a:r>
            <a:r>
              <a:rPr lang="en-US" dirty="0"/>
              <a:t>system to update the customer’s account. When the customer pays the invoice, the payment information is also used to update the </a:t>
            </a:r>
            <a:r>
              <a:rPr lang="en-US" dirty="0" smtClean="0"/>
              <a:t>customer’s </a:t>
            </a:r>
            <a:r>
              <a:rPr lang="en-US" dirty="0"/>
              <a:t>account.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91635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fontScale="92500" lnSpcReduction="10000"/>
          </a:bodyPr>
          <a:lstStyle/>
          <a:p>
            <a:pPr lvl="0"/>
            <a:r>
              <a:rPr lang="en-US" dirty="0"/>
              <a:t>The necessary accounting transactions are sent to the general ledger system, which tracks amounts owed from customers and amounts due to vendors. Similarly, as the purchasing systems generate purchase orders and those items are received, information is sent to the accounts payable system to manage the amounts owed by the company</a:t>
            </a:r>
            <a:r>
              <a:rPr lang="en-US" dirty="0" smtClean="0"/>
              <a:t>.</a:t>
            </a:r>
          </a:p>
          <a:p>
            <a:r>
              <a:rPr lang="en-US" dirty="0" smtClean="0"/>
              <a:t>Data </a:t>
            </a:r>
            <a:r>
              <a:rPr lang="en-US" dirty="0"/>
              <a:t>about amounts owed and paid by customers to the company and from the company to vendors and others are sent to the general ledger system, which records and reports all financial transactions for the company.</a:t>
            </a:r>
          </a:p>
          <a:p>
            <a:pPr lvl="0"/>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791635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smtClean="0"/>
              <a:t>Traditional Transaction Processing Methods and Objectives</a:t>
            </a:r>
            <a:endParaRPr lang="en-US" sz="2800" dirty="0"/>
          </a:p>
        </p:txBody>
      </p:sp>
      <p:sp>
        <p:nvSpPr>
          <p:cNvPr id="11" name="Content Placeholder 10"/>
          <p:cNvSpPr>
            <a:spLocks noGrp="1"/>
          </p:cNvSpPr>
          <p:nvPr>
            <p:ph idx="1"/>
          </p:nvPr>
        </p:nvSpPr>
        <p:spPr/>
        <p:txBody>
          <a:bodyPr>
            <a:normAutofit fontScale="92500" lnSpcReduction="10000"/>
          </a:bodyPr>
          <a:lstStyle/>
          <a:p>
            <a:pPr marL="228600" lvl="1">
              <a:spcBef>
                <a:spcPts val="1000"/>
              </a:spcBef>
            </a:pPr>
            <a:r>
              <a:rPr lang="en-US" b="1" dirty="0">
                <a:solidFill>
                  <a:schemeClr val="accent1"/>
                </a:solidFill>
              </a:rPr>
              <a:t>Purchasing </a:t>
            </a:r>
            <a:r>
              <a:rPr lang="en-US" b="1" dirty="0" smtClean="0">
                <a:solidFill>
                  <a:schemeClr val="accent1"/>
                </a:solidFill>
              </a:rPr>
              <a:t>systems</a:t>
            </a:r>
            <a:r>
              <a:rPr lang="en-US" dirty="0" smtClean="0"/>
              <a:t>: </a:t>
            </a:r>
            <a:r>
              <a:rPr lang="en-US" dirty="0"/>
              <a:t>The traditional transaction processing systems that support the purchasing business function include inventory control, </a:t>
            </a:r>
            <a:r>
              <a:rPr lang="en-US" dirty="0" smtClean="0"/>
              <a:t>purchase </a:t>
            </a:r>
            <a:r>
              <a:rPr lang="en-US" dirty="0"/>
              <a:t>order processing, receiving, and accounts </a:t>
            </a:r>
            <a:r>
              <a:rPr lang="en-US" dirty="0" smtClean="0"/>
              <a:t>payable.</a:t>
            </a:r>
          </a:p>
          <a:p>
            <a:pPr marL="228600" lvl="1">
              <a:spcBef>
                <a:spcPts val="1000"/>
              </a:spcBef>
            </a:pPr>
            <a:r>
              <a:rPr lang="en-US" dirty="0" smtClean="0"/>
              <a:t>Employees </a:t>
            </a:r>
            <a:r>
              <a:rPr lang="en-US" dirty="0"/>
              <a:t>place purchase order requests in response to shortages identified in inventory control </a:t>
            </a:r>
            <a:r>
              <a:rPr lang="en-US" dirty="0" smtClean="0"/>
              <a:t>reports.</a:t>
            </a:r>
          </a:p>
          <a:p>
            <a:pPr marL="228600" lvl="1">
              <a:spcBef>
                <a:spcPts val="1000"/>
              </a:spcBef>
            </a:pPr>
            <a:r>
              <a:rPr lang="en-US" dirty="0" smtClean="0"/>
              <a:t>Purchase </a:t>
            </a:r>
            <a:r>
              <a:rPr lang="en-US" dirty="0"/>
              <a:t>order information flows to the receiving system and accounts payable </a:t>
            </a:r>
            <a:r>
              <a:rPr lang="en-US" dirty="0" smtClean="0"/>
              <a:t>systems.</a:t>
            </a:r>
          </a:p>
          <a:p>
            <a:pPr marL="228600" lvl="1">
              <a:spcBef>
                <a:spcPts val="1000"/>
              </a:spcBef>
            </a:pPr>
            <a:r>
              <a:rPr lang="en-US" dirty="0" smtClean="0"/>
              <a:t>A </a:t>
            </a:r>
            <a:r>
              <a:rPr lang="en-US" dirty="0"/>
              <a:t>record is created upon receipt of the items ordered. When the invoice arrives from the supplier, it is matched to the original order and the receiving report, and a check is generated if all data is complete and consistent.</a:t>
            </a:r>
            <a:endParaRPr lang="en-US" sz="3200" dirty="0"/>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t>www.midocean.ae</a:t>
            </a:r>
            <a:endParaRPr lang="en-US" dirty="0" smtClean="0"/>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234400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a:bodyPr>
          <a:lstStyle/>
          <a:p>
            <a:r>
              <a:rPr lang="en-US" dirty="0"/>
              <a:t>The approach taken today by many organizations is to implement an </a:t>
            </a:r>
            <a:r>
              <a:rPr lang="en-US" dirty="0" smtClean="0"/>
              <a:t>integrated </a:t>
            </a:r>
            <a:r>
              <a:rPr lang="en-US" dirty="0"/>
              <a:t>set of transaction processing systems—from a single or limited number of software vendors—that handle most or all of the transaction processing </a:t>
            </a:r>
            <a:r>
              <a:rPr lang="en-US" dirty="0" smtClean="0"/>
              <a:t>activities. </a:t>
            </a:r>
            <a:r>
              <a:rPr lang="en-US" dirty="0"/>
              <a:t>The data flows automatically from one application </a:t>
            </a:r>
            <a:r>
              <a:rPr lang="en-US" dirty="0" smtClean="0"/>
              <a:t>to another </a:t>
            </a:r>
            <a:r>
              <a:rPr lang="en-US" dirty="0"/>
              <a:t>with no delay or need to reenter data. </a:t>
            </a:r>
            <a:r>
              <a:rPr lang="en-US" dirty="0" smtClean="0"/>
              <a:t>Table </a:t>
            </a:r>
            <a:r>
              <a:rPr lang="en-US" dirty="0"/>
              <a:t>8.1 summarizes some of the ways that companies can use </a:t>
            </a:r>
            <a:r>
              <a:rPr lang="en-US" dirty="0" smtClean="0"/>
              <a:t>transaction </a:t>
            </a:r>
            <a:r>
              <a:rPr lang="en-US" dirty="0"/>
              <a:t>processing systems to achieve competitive advantage.</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0272110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a:t>Traditional Transaction Processing Methods and </a:t>
            </a:r>
            <a:r>
              <a:rPr lang="en-US" sz="2800" dirty="0" smtClean="0"/>
              <a:t>Objectives</a:t>
            </a:r>
            <a:endParaRPr lang="en-US" sz="2800" dirty="0"/>
          </a:p>
        </p:txBody>
      </p:sp>
      <p:sp>
        <p:nvSpPr>
          <p:cNvPr id="3" name="Content Placeholder 2"/>
          <p:cNvSpPr>
            <a:spLocks noGrp="1"/>
          </p:cNvSpPr>
          <p:nvPr>
            <p:ph idx="1"/>
          </p:nvPr>
        </p:nvSpPr>
        <p:spPr/>
        <p:txBody>
          <a:bodyPr>
            <a:normAutofit/>
          </a:bodyPr>
          <a:lstStyle/>
          <a:p>
            <a:r>
              <a:rPr lang="en-US" sz="2400" dirty="0"/>
              <a:t>TABLE 8.1 Examples of TPSs yielding significant </a:t>
            </a:r>
            <a:r>
              <a:rPr lang="en-US" sz="2400" dirty="0" smtClean="0"/>
              <a:t>benefits</a:t>
            </a:r>
          </a:p>
          <a:p>
            <a:pPr marL="0" indent="0">
              <a:buNone/>
            </a:pP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997765953"/>
              </p:ext>
            </p:extLst>
          </p:nvPr>
        </p:nvGraphicFramePr>
        <p:xfrm>
          <a:off x="188685" y="2565974"/>
          <a:ext cx="11687629" cy="3088854"/>
        </p:xfrm>
        <a:graphic>
          <a:graphicData uri="http://schemas.openxmlformats.org/drawingml/2006/table">
            <a:tbl>
              <a:tblPr firstRow="1" bandRow="1">
                <a:tableStyleId>{5C22544A-7EE6-4342-B048-85BDC9FD1C3A}</a:tableStyleId>
              </a:tblPr>
              <a:tblGrid>
                <a:gridCol w="2924630">
                  <a:extLst>
                    <a:ext uri="{9D8B030D-6E8A-4147-A177-3AD203B41FA5}">
                      <a16:colId xmlns:a16="http://schemas.microsoft.com/office/drawing/2014/main" val="101439983"/>
                    </a:ext>
                  </a:extLst>
                </a:gridCol>
                <a:gridCol w="8762999">
                  <a:extLst>
                    <a:ext uri="{9D8B030D-6E8A-4147-A177-3AD203B41FA5}">
                      <a16:colId xmlns:a16="http://schemas.microsoft.com/office/drawing/2014/main" val="3306178825"/>
                    </a:ext>
                  </a:extLst>
                </a:gridCol>
              </a:tblGrid>
              <a:tr h="223223">
                <a:tc>
                  <a:txBody>
                    <a:bodyPr/>
                    <a:lstStyle/>
                    <a:p>
                      <a:pPr marL="126365" marR="0" algn="ctr">
                        <a:spcBef>
                          <a:spcPts val="260"/>
                        </a:spcBef>
                        <a:spcAft>
                          <a:spcPts val="0"/>
                        </a:spcAft>
                      </a:pPr>
                      <a:r>
                        <a:rPr lang="en-US" sz="1600" dirty="0">
                          <a:solidFill>
                            <a:srgbClr val="FFFFFF"/>
                          </a:solidFill>
                          <a:effectLst/>
                          <a:latin typeface="Times New Roman" panose="02020603050405020304" pitchFamily="18" charset="0"/>
                          <a:ea typeface="Times New Roman" panose="02020603050405020304" pitchFamily="18" charset="0"/>
                        </a:rPr>
                        <a:t>Competitive</a:t>
                      </a:r>
                      <a:r>
                        <a:rPr lang="en-US" sz="1600" spc="30" dirty="0">
                          <a:solidFill>
                            <a:srgbClr val="FFFFFF"/>
                          </a:solidFill>
                          <a:effectLst/>
                          <a:latin typeface="Times New Roman" panose="02020603050405020304" pitchFamily="18" charset="0"/>
                          <a:ea typeface="Times New Roman" panose="02020603050405020304" pitchFamily="18" charset="0"/>
                        </a:rPr>
                        <a:t> </a:t>
                      </a:r>
                      <a:r>
                        <a:rPr lang="en-US" sz="1600" dirty="0">
                          <a:solidFill>
                            <a:srgbClr val="FFFFFF"/>
                          </a:solidFill>
                          <a:effectLst/>
                          <a:latin typeface="Times New Roman" panose="02020603050405020304" pitchFamily="18" charset="0"/>
                          <a:ea typeface="Times New Roman" panose="02020603050405020304" pitchFamily="18" charset="0"/>
                        </a:rPr>
                        <a:t>Advantage</a:t>
                      </a:r>
                      <a:endParaRPr lang="en-US" sz="1600" dirty="0">
                        <a:effectLst/>
                        <a:latin typeface="Times New Roman" panose="02020603050405020304" pitchFamily="18" charset="0"/>
                        <a:ea typeface="Times New Roman" panose="02020603050405020304" pitchFamily="18" charset="0"/>
                      </a:endParaRPr>
                    </a:p>
                  </a:txBody>
                  <a:tcPr marL="0" marR="0" marT="0" marB="0"/>
                </a:tc>
                <a:tc>
                  <a:txBody>
                    <a:bodyPr/>
                    <a:lstStyle/>
                    <a:p>
                      <a:pPr algn="ctr"/>
                      <a:r>
                        <a:rPr lang="en-US" sz="1600" dirty="0" smtClean="0"/>
                        <a:t>Example</a:t>
                      </a:r>
                      <a:endParaRPr lang="en-US" sz="1600" dirty="0"/>
                    </a:p>
                  </a:txBody>
                  <a:tcPr/>
                </a:tc>
                <a:extLst>
                  <a:ext uri="{0D108BD9-81ED-4DB2-BD59-A6C34878D82A}">
                    <a16:rowId xmlns:a16="http://schemas.microsoft.com/office/drawing/2014/main" val="2104181269"/>
                  </a:ext>
                </a:extLst>
              </a:tr>
              <a:tr h="5081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Better relationship with suppliers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Internet marketplace to allow the company to purchase products from suppliers at discounted prices</a:t>
                      </a:r>
                      <a:endParaRPr lang="en-US" sz="1600" dirty="0" smtClean="0">
                        <a:effectLst/>
                        <a:latin typeface="Times New Roman" panose="02020603050405020304" pitchFamily="18" charset="0"/>
                        <a:ea typeface="Times New Roman" panose="02020603050405020304" pitchFamily="18" charset="0"/>
                      </a:endParaRPr>
                    </a:p>
                  </a:txBody>
                  <a:tcPr/>
                </a:tc>
                <a:extLst>
                  <a:ext uri="{0D108BD9-81ED-4DB2-BD59-A6C34878D82A}">
                    <a16:rowId xmlns:a16="http://schemas.microsoft.com/office/drawing/2014/main" val="2631679721"/>
                  </a:ext>
                </a:extLst>
              </a:tr>
              <a:tr h="55805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Costs dramatically reduced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Warehouse management system employing RFID technology to reduce labor hours and improve inventory accuracy</a:t>
                      </a:r>
                      <a:endParaRPr lang="en-US" sz="1600" dirty="0" smtClean="0">
                        <a:effectLst/>
                        <a:latin typeface="Times New Roman" panose="02020603050405020304" pitchFamily="18" charset="0"/>
                        <a:ea typeface="Times New Roman" panose="02020603050405020304" pitchFamily="18" charset="0"/>
                      </a:endParaRPr>
                    </a:p>
                  </a:txBody>
                  <a:tcPr/>
                </a:tc>
                <a:extLst>
                  <a:ext uri="{0D108BD9-81ED-4DB2-BD59-A6C34878D82A}">
                    <a16:rowId xmlns:a16="http://schemas.microsoft.com/office/drawing/2014/main" val="1374196464"/>
                  </a:ext>
                </a:extLst>
              </a:tr>
              <a:tr h="5081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Customer loyalty increased</a:t>
                      </a:r>
                    </a:p>
                  </a:txBody>
                  <a:tcPr/>
                </a:tc>
                <a:tc>
                  <a:txBody>
                    <a:bodyPr/>
                    <a:lstStyle/>
                    <a:p>
                      <a:r>
                        <a:rPr lang="en-US" sz="1600" dirty="0" smtClean="0"/>
                        <a:t>Customer interaction system to monitor and track each customer interaction with the company</a:t>
                      </a:r>
                    </a:p>
                  </a:txBody>
                  <a:tcPr/>
                </a:tc>
                <a:extLst>
                  <a:ext uri="{0D108BD9-81ED-4DB2-BD59-A6C34878D82A}">
                    <a16:rowId xmlns:a16="http://schemas.microsoft.com/office/drawing/2014/main" val="3807832016"/>
                  </a:ext>
                </a:extLst>
              </a:tr>
              <a:tr h="50810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600" kern="1200" dirty="0" smtClean="0">
                          <a:solidFill>
                            <a:schemeClr val="dk1"/>
                          </a:solidFill>
                          <a:effectLst/>
                          <a:latin typeface="+mn-lt"/>
                          <a:ea typeface="+mn-ea"/>
                          <a:cs typeface="+mn-cs"/>
                        </a:rPr>
                        <a:t>Inventory levels reduced</a:t>
                      </a:r>
                    </a:p>
                  </a:txBody>
                  <a:tcPr/>
                </a:tc>
                <a:tc>
                  <a:txBody>
                    <a:bodyPr/>
                    <a:lstStyle/>
                    <a:p>
                      <a:r>
                        <a:rPr lang="en-US" sz="1600" dirty="0" smtClean="0"/>
                        <a:t>Collaborative planning, forecasting, and replenishing system to ensure the right amount of inventory is in stores</a:t>
                      </a:r>
                    </a:p>
                  </a:txBody>
                  <a:tcPr/>
                </a:tc>
                <a:extLst>
                  <a:ext uri="{0D108BD9-81ED-4DB2-BD59-A6C34878D82A}">
                    <a16:rowId xmlns:a16="http://schemas.microsoft.com/office/drawing/2014/main" val="3998341214"/>
                  </a:ext>
                </a:extLst>
              </a:tr>
              <a:tr h="558057">
                <a:tc>
                  <a:txBody>
                    <a:bodyPr/>
                    <a:lstStyle/>
                    <a:p>
                      <a:r>
                        <a:rPr lang="en-US" sz="1600" kern="1200" dirty="0" smtClean="0">
                          <a:solidFill>
                            <a:schemeClr val="dk1"/>
                          </a:solidFill>
                          <a:effectLst/>
                          <a:latin typeface="+mn-lt"/>
                          <a:ea typeface="+mn-ea"/>
                          <a:cs typeface="+mn-cs"/>
                        </a:rPr>
                        <a:t>Superior service provided to customers</a:t>
                      </a:r>
                      <a:endParaRPr lang="en-US" sz="1600" dirty="0"/>
                    </a:p>
                  </a:txBody>
                  <a:tcPr/>
                </a:tc>
                <a:tc>
                  <a:txBody>
                    <a:bodyPr/>
                    <a:lstStyle/>
                    <a:p>
                      <a:r>
                        <a:rPr lang="en-US" sz="1600" dirty="0" smtClean="0"/>
                        <a:t>Tracking systems that customers can access to determine shipping status</a:t>
                      </a:r>
                    </a:p>
                    <a:p>
                      <a:endParaRPr lang="en-US" sz="1600" dirty="0"/>
                    </a:p>
                  </a:txBody>
                  <a:tcPr/>
                </a:tc>
                <a:extLst>
                  <a:ext uri="{0D108BD9-81ED-4DB2-BD59-A6C34878D82A}">
                    <a16:rowId xmlns:a16="http://schemas.microsoft.com/office/drawing/2014/main" val="1734406758"/>
                  </a:ext>
                </a:extLst>
              </a:tr>
            </a:tbl>
          </a:graphicData>
        </a:graphic>
      </p:graphicFrame>
    </p:spTree>
    <p:extLst>
      <p:ext uri="{BB962C8B-B14F-4D97-AF65-F5344CB8AC3E}">
        <p14:creationId xmlns:p14="http://schemas.microsoft.com/office/powerpoint/2010/main" val="34808115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14191" y="1326152"/>
            <a:ext cx="7208779" cy="4933950"/>
          </a:xfrm>
        </p:spPr>
      </p:pic>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5764033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159656" y="6435953"/>
            <a:ext cx="3478893" cy="378047"/>
          </a:xfrm>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a:xfrm>
            <a:off x="4242545" y="6448876"/>
            <a:ext cx="3706906" cy="365125"/>
          </a:xfrm>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a:xfrm>
            <a:off x="8095129" y="6448876"/>
            <a:ext cx="3908183" cy="365125"/>
          </a:xfrm>
        </p:spPr>
        <p:txBody>
          <a:bodyPr/>
          <a:lstStyle/>
          <a:p>
            <a:r>
              <a:rPr lang="en-US" smtClean="0"/>
              <a:t>MGM331 Principles of Management Information Systems</a:t>
            </a:r>
            <a:endParaRPr lang="en-US" dirty="0"/>
          </a:p>
        </p:txBody>
      </p:sp>
      <p:grpSp>
        <p:nvGrpSpPr>
          <p:cNvPr id="74" name="Group 73"/>
          <p:cNvGrpSpPr/>
          <p:nvPr/>
        </p:nvGrpSpPr>
        <p:grpSpPr>
          <a:xfrm>
            <a:off x="189136" y="1288512"/>
            <a:ext cx="12556010" cy="5056657"/>
            <a:chOff x="189136" y="1288512"/>
            <a:chExt cx="12556010" cy="5056657"/>
          </a:xfrm>
        </p:grpSpPr>
        <p:sp>
          <p:nvSpPr>
            <p:cNvPr id="42" name="Straight Connector 41"/>
            <p:cNvSpPr/>
            <p:nvPr/>
          </p:nvSpPr>
          <p:spPr>
            <a:xfrm>
              <a:off x="189137" y="1288512"/>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3" name="Freeform 42"/>
            <p:cNvSpPr/>
            <p:nvPr/>
          </p:nvSpPr>
          <p:spPr>
            <a:xfrm>
              <a:off x="189136" y="1744963"/>
              <a:ext cx="2033363" cy="4459980"/>
            </a:xfrm>
            <a:custGeom>
              <a:avLst/>
              <a:gdLst>
                <a:gd name="connsiteX0" fmla="*/ 0 w 1591416"/>
                <a:gd name="connsiteY0" fmla="*/ 0 h 4929131"/>
                <a:gd name="connsiteX1" fmla="*/ 1591416 w 1591416"/>
                <a:gd name="connsiteY1" fmla="*/ 0 h 4929131"/>
                <a:gd name="connsiteX2" fmla="*/ 1591416 w 1591416"/>
                <a:gd name="connsiteY2" fmla="*/ 4929131 h 4929131"/>
                <a:gd name="connsiteX3" fmla="*/ 0 w 1591416"/>
                <a:gd name="connsiteY3" fmla="*/ 4929131 h 4929131"/>
                <a:gd name="connsiteX4" fmla="*/ 0 w 1591416"/>
                <a:gd name="connsiteY4" fmla="*/ 0 h 4929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16" h="4929131">
                  <a:moveTo>
                    <a:pt x="0" y="0"/>
                  </a:moveTo>
                  <a:lnTo>
                    <a:pt x="1591416" y="0"/>
                  </a:lnTo>
                  <a:lnTo>
                    <a:pt x="1591416" y="4929131"/>
                  </a:lnTo>
                  <a:lnTo>
                    <a:pt x="0" y="492913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endParaRPr lang="en-US" sz="3200" b="0" i="0" u="none" kern="1200" dirty="0" smtClean="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endParaRPr lang="en-US" sz="3200" dirty="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Lecture 8</a:t>
              </a: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Enterprise Systems</a:t>
              </a:r>
              <a:endParaRPr lang="en-US" sz="3200" b="0" i="0" u="none" kern="1200" dirty="0">
                <a:solidFill>
                  <a:schemeClr val="accent1"/>
                </a:solidFill>
              </a:endParaRPr>
            </a:p>
          </p:txBody>
        </p:sp>
        <p:sp>
          <p:nvSpPr>
            <p:cNvPr id="44" name="Freeform 43"/>
            <p:cNvSpPr/>
            <p:nvPr/>
          </p:nvSpPr>
          <p:spPr>
            <a:xfrm>
              <a:off x="1957767" y="1317089"/>
              <a:ext cx="1998574" cy="1429335"/>
            </a:xfrm>
            <a:custGeom>
              <a:avLst/>
              <a:gdLst>
                <a:gd name="connsiteX0" fmla="*/ 0 w 2465555"/>
                <a:gd name="connsiteY0" fmla="*/ 0 h 2918684"/>
                <a:gd name="connsiteX1" fmla="*/ 2465555 w 2465555"/>
                <a:gd name="connsiteY1" fmla="*/ 0 h 2918684"/>
                <a:gd name="connsiteX2" fmla="*/ 2465555 w 2465555"/>
                <a:gd name="connsiteY2" fmla="*/ 2918684 h 2918684"/>
                <a:gd name="connsiteX3" fmla="*/ 0 w 2465555"/>
                <a:gd name="connsiteY3" fmla="*/ 2918684 h 2918684"/>
                <a:gd name="connsiteX4" fmla="*/ 0 w 2465555"/>
                <a:gd name="connsiteY4" fmla="*/ 0 h 2918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5555" h="2918684">
                  <a:moveTo>
                    <a:pt x="0" y="0"/>
                  </a:moveTo>
                  <a:lnTo>
                    <a:pt x="2465555" y="0"/>
                  </a:lnTo>
                  <a:lnTo>
                    <a:pt x="2465555" y="2918684"/>
                  </a:lnTo>
                  <a:lnTo>
                    <a:pt x="0" y="2918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Transaction Processing Systems</a:t>
              </a:r>
              <a:endParaRPr lang="en-US" sz="2800" b="0" i="0" u="none" kern="1200" dirty="0">
                <a:solidFill>
                  <a:schemeClr val="tx1"/>
                </a:solidFill>
              </a:endParaRPr>
            </a:p>
          </p:txBody>
        </p:sp>
        <p:sp>
          <p:nvSpPr>
            <p:cNvPr id="45" name="Freeform 44"/>
            <p:cNvSpPr/>
            <p:nvPr/>
          </p:nvSpPr>
          <p:spPr>
            <a:xfrm>
              <a:off x="3790951" y="1299679"/>
              <a:ext cx="3959242" cy="1088676"/>
            </a:xfrm>
            <a:custGeom>
              <a:avLst/>
              <a:gdLst>
                <a:gd name="connsiteX0" fmla="*/ 0 w 2972446"/>
                <a:gd name="connsiteY0" fmla="*/ 0 h 404580"/>
                <a:gd name="connsiteX1" fmla="*/ 2972446 w 2972446"/>
                <a:gd name="connsiteY1" fmla="*/ 0 h 404580"/>
                <a:gd name="connsiteX2" fmla="*/ 2972446 w 2972446"/>
                <a:gd name="connsiteY2" fmla="*/ 404580 h 404580"/>
                <a:gd name="connsiteX3" fmla="*/ 0 w 2972446"/>
                <a:gd name="connsiteY3" fmla="*/ 404580 h 404580"/>
                <a:gd name="connsiteX4" fmla="*/ 0 w 2972446"/>
                <a:gd name="connsiteY4" fmla="*/ 0 h 404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04580">
                  <a:moveTo>
                    <a:pt x="0" y="0"/>
                  </a:moveTo>
                  <a:lnTo>
                    <a:pt x="2972446" y="0"/>
                  </a:lnTo>
                  <a:lnTo>
                    <a:pt x="2972446" y="404580"/>
                  </a:lnTo>
                  <a:lnTo>
                    <a:pt x="0" y="4045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Traditional Transaction Processing Methods and Objectives</a:t>
              </a:r>
              <a:endParaRPr lang="en-US" sz="2000" b="0" i="0" u="none" kern="1200" dirty="0">
                <a:solidFill>
                  <a:schemeClr val="tx1"/>
                </a:solidFill>
              </a:endParaRPr>
            </a:p>
          </p:txBody>
        </p:sp>
        <p:sp>
          <p:nvSpPr>
            <p:cNvPr id="46" name="Freeform 45"/>
            <p:cNvSpPr/>
            <p:nvPr/>
          </p:nvSpPr>
          <p:spPr>
            <a:xfrm>
              <a:off x="7750193" y="1301271"/>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Batch Processing Systems</a:t>
              </a:r>
              <a:endParaRPr lang="en-US" sz="1400" b="0" i="0" u="none" kern="1200" dirty="0">
                <a:solidFill>
                  <a:schemeClr val="tx1"/>
                </a:solidFill>
              </a:endParaRPr>
            </a:p>
          </p:txBody>
        </p:sp>
        <p:sp>
          <p:nvSpPr>
            <p:cNvPr id="47" name="Freeform 46"/>
            <p:cNvSpPr/>
            <p:nvPr/>
          </p:nvSpPr>
          <p:spPr>
            <a:xfrm>
              <a:off x="7750193" y="1532642"/>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dirty="0" smtClean="0">
                  <a:solidFill>
                    <a:schemeClr val="tx1"/>
                  </a:solidFill>
                </a:rPr>
                <a:t>O</a:t>
              </a:r>
              <a:r>
                <a:rPr lang="en-US" sz="1400" b="0" i="0" u="none" kern="1200" dirty="0" smtClean="0">
                  <a:solidFill>
                    <a:schemeClr val="tx1"/>
                  </a:solidFill>
                </a:rPr>
                <a:t>nline Transaction Processing </a:t>
              </a:r>
              <a:endParaRPr lang="en-US" sz="1400" b="0" i="0" u="none" kern="1200" dirty="0">
                <a:solidFill>
                  <a:schemeClr val="tx1"/>
                </a:solidFill>
              </a:endParaRPr>
            </a:p>
          </p:txBody>
        </p:sp>
        <p:sp>
          <p:nvSpPr>
            <p:cNvPr id="48" name="Freeform 47"/>
            <p:cNvSpPr/>
            <p:nvPr/>
          </p:nvSpPr>
          <p:spPr>
            <a:xfrm>
              <a:off x="7750193" y="1744963"/>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Objectives</a:t>
              </a:r>
              <a:endParaRPr lang="en-US" sz="1400" b="0" i="0" u="none" kern="1200" dirty="0">
                <a:solidFill>
                  <a:schemeClr val="tx1"/>
                </a:solidFill>
              </a:endParaRPr>
            </a:p>
          </p:txBody>
        </p:sp>
        <p:sp>
          <p:nvSpPr>
            <p:cNvPr id="49" name="Freeform 48"/>
            <p:cNvSpPr/>
            <p:nvPr/>
          </p:nvSpPr>
          <p:spPr>
            <a:xfrm>
              <a:off x="7750193" y="1963634"/>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System Types</a:t>
              </a:r>
              <a:endParaRPr lang="en-US" sz="1400" b="0" i="0" u="none" kern="1200" dirty="0">
                <a:solidFill>
                  <a:schemeClr val="tx1"/>
                </a:solidFill>
              </a:endParaRPr>
            </a:p>
          </p:txBody>
        </p:sp>
        <p:sp>
          <p:nvSpPr>
            <p:cNvPr id="50" name="Straight Connector 49"/>
            <p:cNvSpPr/>
            <p:nvPr/>
          </p:nvSpPr>
          <p:spPr>
            <a:xfrm>
              <a:off x="3936301" y="2227713"/>
              <a:ext cx="804672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1" name="Freeform 50"/>
            <p:cNvSpPr/>
            <p:nvPr/>
          </p:nvSpPr>
          <p:spPr>
            <a:xfrm>
              <a:off x="3790951" y="2221366"/>
              <a:ext cx="3791257" cy="556615"/>
            </a:xfrm>
            <a:custGeom>
              <a:avLst/>
              <a:gdLst>
                <a:gd name="connsiteX0" fmla="*/ 0 w 2972446"/>
                <a:gd name="connsiteY0" fmla="*/ 0 h 1341039"/>
                <a:gd name="connsiteX1" fmla="*/ 2972446 w 2972446"/>
                <a:gd name="connsiteY1" fmla="*/ 0 h 1341039"/>
                <a:gd name="connsiteX2" fmla="*/ 2972446 w 2972446"/>
                <a:gd name="connsiteY2" fmla="*/ 1341039 h 1341039"/>
                <a:gd name="connsiteX3" fmla="*/ 0 w 2972446"/>
                <a:gd name="connsiteY3" fmla="*/ 1341039 h 1341039"/>
                <a:gd name="connsiteX4" fmla="*/ 0 w 2972446"/>
                <a:gd name="connsiteY4" fmla="*/ 0 h 1341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341039">
                  <a:moveTo>
                    <a:pt x="0" y="0"/>
                  </a:moveTo>
                  <a:lnTo>
                    <a:pt x="2972446" y="0"/>
                  </a:lnTo>
                  <a:lnTo>
                    <a:pt x="2972446" y="1341039"/>
                  </a:lnTo>
                  <a:lnTo>
                    <a:pt x="0" y="1341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Transaction Processing Activities</a:t>
              </a:r>
              <a:endParaRPr lang="en-US" sz="2000" b="0" i="0" u="none" kern="1200" dirty="0">
                <a:solidFill>
                  <a:schemeClr val="tx1"/>
                </a:solidFill>
              </a:endParaRPr>
            </a:p>
          </p:txBody>
        </p:sp>
        <p:sp>
          <p:nvSpPr>
            <p:cNvPr id="52" name="Freeform 51"/>
            <p:cNvSpPr/>
            <p:nvPr/>
          </p:nvSpPr>
          <p:spPr>
            <a:xfrm>
              <a:off x="7750193" y="2250191"/>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Collection</a:t>
              </a:r>
              <a:endParaRPr lang="en-US" sz="1400" b="0" i="0" u="none" kern="1200" dirty="0">
                <a:solidFill>
                  <a:schemeClr val="tx1"/>
                </a:solidFill>
              </a:endParaRPr>
            </a:p>
          </p:txBody>
        </p:sp>
        <p:sp>
          <p:nvSpPr>
            <p:cNvPr id="53" name="Freeform 52"/>
            <p:cNvSpPr/>
            <p:nvPr/>
          </p:nvSpPr>
          <p:spPr>
            <a:xfrm>
              <a:off x="7750193" y="2465444"/>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Editing</a:t>
              </a:r>
              <a:endParaRPr lang="en-US" sz="1400" b="0" i="0" u="none" kern="1200" dirty="0">
                <a:solidFill>
                  <a:schemeClr val="tx1"/>
                </a:solidFill>
              </a:endParaRPr>
            </a:p>
          </p:txBody>
        </p:sp>
        <p:sp>
          <p:nvSpPr>
            <p:cNvPr id="54" name="Freeform 53"/>
            <p:cNvSpPr/>
            <p:nvPr/>
          </p:nvSpPr>
          <p:spPr>
            <a:xfrm>
              <a:off x="7750193" y="2690045"/>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Correction</a:t>
              </a:r>
              <a:endParaRPr lang="en-US" sz="1400" b="0" i="0" u="none" kern="1200" dirty="0">
                <a:solidFill>
                  <a:schemeClr val="tx1"/>
                </a:solidFill>
              </a:endParaRPr>
            </a:p>
          </p:txBody>
        </p:sp>
        <p:sp>
          <p:nvSpPr>
            <p:cNvPr id="55" name="Freeform 54"/>
            <p:cNvSpPr/>
            <p:nvPr/>
          </p:nvSpPr>
          <p:spPr>
            <a:xfrm>
              <a:off x="7750193" y="2940047"/>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Processing</a:t>
              </a:r>
              <a:endParaRPr lang="en-US" sz="1400" b="0" i="0" u="none" kern="1200" dirty="0">
                <a:solidFill>
                  <a:schemeClr val="tx1"/>
                </a:solidFill>
              </a:endParaRPr>
            </a:p>
          </p:txBody>
        </p:sp>
        <p:sp>
          <p:nvSpPr>
            <p:cNvPr id="56" name="Freeform 55"/>
            <p:cNvSpPr/>
            <p:nvPr/>
          </p:nvSpPr>
          <p:spPr>
            <a:xfrm>
              <a:off x="7750193" y="3164648"/>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Storage</a:t>
              </a:r>
              <a:endParaRPr lang="en-US" sz="1400" b="0" i="0" u="none" kern="1200" dirty="0">
                <a:solidFill>
                  <a:schemeClr val="tx1"/>
                </a:solidFill>
              </a:endParaRPr>
            </a:p>
          </p:txBody>
        </p:sp>
        <p:sp>
          <p:nvSpPr>
            <p:cNvPr id="57" name="Freeform 56"/>
            <p:cNvSpPr/>
            <p:nvPr/>
          </p:nvSpPr>
          <p:spPr>
            <a:xfrm>
              <a:off x="7750193" y="3390829"/>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Document Production</a:t>
              </a:r>
              <a:endParaRPr lang="en-US" sz="1400" b="0" i="0" u="none" kern="1200" dirty="0">
                <a:solidFill>
                  <a:schemeClr val="tx1"/>
                </a:solidFill>
              </a:endParaRPr>
            </a:p>
          </p:txBody>
        </p:sp>
        <p:sp>
          <p:nvSpPr>
            <p:cNvPr id="58" name="Straight Connector 57"/>
            <p:cNvSpPr/>
            <p:nvPr/>
          </p:nvSpPr>
          <p:spPr>
            <a:xfrm>
              <a:off x="2085353" y="3624003"/>
              <a:ext cx="99669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9" name="Freeform 58"/>
            <p:cNvSpPr/>
            <p:nvPr/>
          </p:nvSpPr>
          <p:spPr>
            <a:xfrm>
              <a:off x="1957766" y="3632630"/>
              <a:ext cx="2346835" cy="1137709"/>
            </a:xfrm>
            <a:custGeom>
              <a:avLst/>
              <a:gdLst>
                <a:gd name="connsiteX0" fmla="*/ 0 w 2346835"/>
                <a:gd name="connsiteY0" fmla="*/ 0 h 1137709"/>
                <a:gd name="connsiteX1" fmla="*/ 2346835 w 2346835"/>
                <a:gd name="connsiteY1" fmla="*/ 0 h 1137709"/>
                <a:gd name="connsiteX2" fmla="*/ 2346835 w 2346835"/>
                <a:gd name="connsiteY2" fmla="*/ 1137709 h 1137709"/>
                <a:gd name="connsiteX3" fmla="*/ 0 w 2346835"/>
                <a:gd name="connsiteY3" fmla="*/ 1137709 h 1137709"/>
                <a:gd name="connsiteX4" fmla="*/ 0 w 2346835"/>
                <a:gd name="connsiteY4" fmla="*/ 0 h 1137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6835" h="1137709">
                  <a:moveTo>
                    <a:pt x="0" y="0"/>
                  </a:moveTo>
                  <a:lnTo>
                    <a:pt x="2346835" y="0"/>
                  </a:lnTo>
                  <a:lnTo>
                    <a:pt x="2346835" y="1137709"/>
                  </a:lnTo>
                  <a:lnTo>
                    <a:pt x="0" y="113770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Enterprise System </a:t>
              </a:r>
              <a:endParaRPr lang="en-US" sz="2800" b="0" i="0" u="none" kern="1200" dirty="0">
                <a:solidFill>
                  <a:schemeClr val="tx1"/>
                </a:solidFill>
              </a:endParaRPr>
            </a:p>
          </p:txBody>
        </p:sp>
        <p:sp>
          <p:nvSpPr>
            <p:cNvPr id="60" name="Freeform 59"/>
            <p:cNvSpPr/>
            <p:nvPr/>
          </p:nvSpPr>
          <p:spPr>
            <a:xfrm>
              <a:off x="4481814" y="4597830"/>
              <a:ext cx="2972446"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endParaRPr lang="en-US" sz="1200" b="0" i="0" u="none" kern="1200" dirty="0">
                <a:solidFill>
                  <a:schemeClr val="tx1"/>
                </a:solidFill>
              </a:endParaRPr>
            </a:p>
          </p:txBody>
        </p:sp>
        <p:sp>
          <p:nvSpPr>
            <p:cNvPr id="62" name="Freeform 61"/>
            <p:cNvSpPr/>
            <p:nvPr/>
          </p:nvSpPr>
          <p:spPr>
            <a:xfrm>
              <a:off x="3790950" y="3594573"/>
              <a:ext cx="2750791" cy="890051"/>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defTabSz="533400">
                <a:lnSpc>
                  <a:spcPct val="90000"/>
                </a:lnSpc>
                <a:spcBef>
                  <a:spcPct val="0"/>
                </a:spcBef>
                <a:spcAft>
                  <a:spcPct val="35000"/>
                </a:spcAft>
              </a:pPr>
              <a:r>
                <a:rPr lang="en-US" sz="2000" b="0" i="0" u="none" kern="1200" dirty="0" smtClean="0">
                  <a:solidFill>
                    <a:schemeClr val="tx1"/>
                  </a:solidFill>
                </a:rPr>
                <a:t>Advantages </a:t>
              </a:r>
              <a:r>
                <a:rPr lang="en-US" sz="2000" dirty="0">
                  <a:solidFill>
                    <a:schemeClr val="tx1"/>
                  </a:solidFill>
                </a:rPr>
                <a:t>of Enterprise </a:t>
              </a:r>
              <a:r>
                <a:rPr lang="en-US" sz="2000" dirty="0" smtClean="0">
                  <a:solidFill>
                    <a:schemeClr val="tx1"/>
                  </a:solidFill>
                </a:rPr>
                <a:t>Resource Planning</a:t>
              </a:r>
              <a:endParaRPr lang="en-US" sz="2000" dirty="0">
                <a:solidFill>
                  <a:schemeClr val="tx1"/>
                </a:solidFill>
              </a:endParaRPr>
            </a:p>
          </p:txBody>
        </p:sp>
        <p:sp>
          <p:nvSpPr>
            <p:cNvPr id="63" name="Freeform 62"/>
            <p:cNvSpPr/>
            <p:nvPr/>
          </p:nvSpPr>
          <p:spPr>
            <a:xfrm>
              <a:off x="7750193" y="3640188"/>
              <a:ext cx="3933807" cy="242512"/>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Improved Access to Quality Data For Operational Decision Making </a:t>
              </a:r>
              <a:endParaRPr lang="en-US" sz="1400" b="0" i="0" u="none" kern="1200" dirty="0">
                <a:solidFill>
                  <a:schemeClr val="tx1"/>
                </a:solidFill>
              </a:endParaRPr>
            </a:p>
          </p:txBody>
        </p:sp>
        <p:sp>
          <p:nvSpPr>
            <p:cNvPr id="64" name="Freeform 63"/>
            <p:cNvSpPr/>
            <p:nvPr/>
          </p:nvSpPr>
          <p:spPr>
            <a:xfrm>
              <a:off x="7750194" y="4106062"/>
              <a:ext cx="3786500" cy="25262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Elimination of Costly, Inflexible Legacy Systems</a:t>
              </a:r>
              <a:endParaRPr lang="en-US" sz="1400" b="0" i="0" u="none" kern="1200" dirty="0">
                <a:solidFill>
                  <a:schemeClr val="tx1"/>
                </a:solidFill>
              </a:endParaRPr>
            </a:p>
          </p:txBody>
        </p:sp>
        <p:sp>
          <p:nvSpPr>
            <p:cNvPr id="65" name="Freeform 64"/>
            <p:cNvSpPr/>
            <p:nvPr/>
          </p:nvSpPr>
          <p:spPr>
            <a:xfrm>
              <a:off x="7750193" y="4384090"/>
              <a:ext cx="4994953" cy="274320"/>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Improvement of Work Processes</a:t>
              </a:r>
              <a:endParaRPr lang="en-US" sz="1400" b="0" i="0" u="none" kern="1200" dirty="0">
                <a:solidFill>
                  <a:schemeClr val="tx1"/>
                </a:solidFill>
              </a:endParaRPr>
            </a:p>
          </p:txBody>
        </p:sp>
        <p:sp>
          <p:nvSpPr>
            <p:cNvPr id="66" name="Freeform 65"/>
            <p:cNvSpPr/>
            <p:nvPr/>
          </p:nvSpPr>
          <p:spPr>
            <a:xfrm>
              <a:off x="7750193" y="4667811"/>
              <a:ext cx="3933807" cy="19847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Opportunity To Upgrade and Standardize Technology Infrastructure</a:t>
              </a:r>
              <a:endParaRPr lang="en-US" sz="1400" b="0" i="0" u="none" kern="1200" dirty="0">
                <a:solidFill>
                  <a:schemeClr val="tx1"/>
                </a:solidFill>
              </a:endParaRPr>
            </a:p>
          </p:txBody>
        </p:sp>
        <p:sp>
          <p:nvSpPr>
            <p:cNvPr id="67" name="Straight Connector 66"/>
            <p:cNvSpPr/>
            <p:nvPr/>
          </p:nvSpPr>
          <p:spPr>
            <a:xfrm>
              <a:off x="3847401" y="5195274"/>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8" name="Freeform 67"/>
            <p:cNvSpPr/>
            <p:nvPr/>
          </p:nvSpPr>
          <p:spPr>
            <a:xfrm>
              <a:off x="3790951" y="5246074"/>
              <a:ext cx="3307709"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Product Lifecycle Management</a:t>
              </a:r>
              <a:endParaRPr lang="en-US" sz="2000" b="0" i="0" u="none" kern="1200" dirty="0">
                <a:solidFill>
                  <a:schemeClr val="tx1"/>
                </a:solidFill>
              </a:endParaRPr>
            </a:p>
          </p:txBody>
        </p:sp>
        <p:sp>
          <p:nvSpPr>
            <p:cNvPr id="69" name="Freeform 68"/>
            <p:cNvSpPr/>
            <p:nvPr/>
          </p:nvSpPr>
          <p:spPr>
            <a:xfrm>
              <a:off x="7631473" y="5243098"/>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CAD – CAE – CAM</a:t>
              </a:r>
              <a:endParaRPr lang="en-US" sz="1400" b="0" i="0" u="none" kern="1200" dirty="0">
                <a:solidFill>
                  <a:schemeClr val="tx1"/>
                </a:solidFill>
              </a:endParaRPr>
            </a:p>
          </p:txBody>
        </p:sp>
        <p:sp>
          <p:nvSpPr>
            <p:cNvPr id="70" name="Freeform 69"/>
            <p:cNvSpPr/>
            <p:nvPr/>
          </p:nvSpPr>
          <p:spPr>
            <a:xfrm>
              <a:off x="7631473" y="5503540"/>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Benefits of a PLM System</a:t>
              </a:r>
              <a:endParaRPr lang="en-US" sz="1400" b="0" i="0" u="none" kern="1200" dirty="0">
                <a:solidFill>
                  <a:schemeClr val="tx1"/>
                </a:solidFill>
              </a:endParaRPr>
            </a:p>
          </p:txBody>
        </p:sp>
        <p:sp>
          <p:nvSpPr>
            <p:cNvPr id="71" name="Straight Connector 70"/>
            <p:cNvSpPr/>
            <p:nvPr/>
          </p:nvSpPr>
          <p:spPr>
            <a:xfrm>
              <a:off x="3860101" y="5797209"/>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2" name="Freeform 71"/>
            <p:cNvSpPr/>
            <p:nvPr/>
          </p:nvSpPr>
          <p:spPr>
            <a:xfrm>
              <a:off x="3790950" y="5787684"/>
              <a:ext cx="3840523"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Overcoming Challenges in Implementing Enterprise Systems</a:t>
              </a:r>
              <a:endParaRPr lang="en-US" sz="2000" b="0" i="0" u="none" kern="1200" dirty="0">
                <a:solidFill>
                  <a:schemeClr val="tx1"/>
                </a:solidFill>
              </a:endParaRPr>
            </a:p>
          </p:txBody>
        </p:sp>
        <p:sp>
          <p:nvSpPr>
            <p:cNvPr id="73" name="Straight Connector 72"/>
            <p:cNvSpPr/>
            <p:nvPr/>
          </p:nvSpPr>
          <p:spPr>
            <a:xfrm>
              <a:off x="1780553" y="6345169"/>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17241647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t>Transaction Processing Activities</a:t>
            </a:r>
          </a:p>
        </p:txBody>
      </p:sp>
      <p:sp>
        <p:nvSpPr>
          <p:cNvPr id="3" name="Content Placeholder 2"/>
          <p:cNvSpPr>
            <a:spLocks noGrp="1"/>
          </p:cNvSpPr>
          <p:nvPr>
            <p:ph idx="1"/>
          </p:nvPr>
        </p:nvSpPr>
        <p:spPr>
          <a:xfrm>
            <a:off x="188685" y="1422213"/>
            <a:ext cx="8443685" cy="4934138"/>
          </a:xfrm>
        </p:spPr>
        <p:txBody>
          <a:bodyPr>
            <a:normAutofit fontScale="85000" lnSpcReduction="20000"/>
          </a:bodyPr>
          <a:lstStyle/>
          <a:p>
            <a:r>
              <a:rPr lang="en-US" dirty="0"/>
              <a:t>Along with having common characteristics, all TPSs perform a common set of basic data-processing activities. </a:t>
            </a:r>
            <a:endParaRPr lang="en-US" dirty="0" smtClean="0"/>
          </a:p>
          <a:p>
            <a:r>
              <a:rPr lang="en-US" dirty="0" smtClean="0"/>
              <a:t>TPSs </a:t>
            </a:r>
            <a:r>
              <a:rPr lang="en-US" dirty="0"/>
              <a:t>capture and process data that </a:t>
            </a:r>
            <a:r>
              <a:rPr lang="en-US" dirty="0" smtClean="0"/>
              <a:t>describes fundamental </a:t>
            </a:r>
            <a:r>
              <a:rPr lang="en-US" dirty="0"/>
              <a:t>business </a:t>
            </a:r>
            <a:r>
              <a:rPr lang="en-US" dirty="0" smtClean="0"/>
              <a:t>transactions.</a:t>
            </a:r>
          </a:p>
          <a:p>
            <a:r>
              <a:rPr lang="en-US" dirty="0" smtClean="0"/>
              <a:t>This </a:t>
            </a:r>
            <a:r>
              <a:rPr lang="en-US" dirty="0"/>
              <a:t>data is used to update databases and to produce a variety of reports for people both within and outside the </a:t>
            </a:r>
            <a:r>
              <a:rPr lang="en-US" dirty="0" smtClean="0"/>
              <a:t>enterprise.</a:t>
            </a:r>
          </a:p>
          <a:p>
            <a:r>
              <a:rPr lang="en-US" dirty="0" smtClean="0"/>
              <a:t>The </a:t>
            </a:r>
            <a:r>
              <a:rPr lang="en-US" dirty="0"/>
              <a:t>business data goes through a transaction processing cycle that includes data collection, data editing, data correction, data processing, data storage, and document </a:t>
            </a:r>
            <a:r>
              <a:rPr lang="en-US" dirty="0" smtClean="0"/>
              <a:t>production.</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882743" y="1312791"/>
            <a:ext cx="3120569" cy="5116281"/>
          </a:xfrm>
          <a:prstGeom prst="rect">
            <a:avLst/>
          </a:prstGeom>
        </p:spPr>
      </p:pic>
    </p:spTree>
    <p:extLst>
      <p:ext uri="{BB962C8B-B14F-4D97-AF65-F5344CB8AC3E}">
        <p14:creationId xmlns:p14="http://schemas.microsoft.com/office/powerpoint/2010/main" val="3740381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smtClean="0">
                <a:solidFill>
                  <a:srgbClr val="FF0000"/>
                </a:solidFill>
              </a:rPr>
              <a:t>Data </a:t>
            </a:r>
            <a:r>
              <a:rPr lang="en-US" b="1" dirty="0">
                <a:solidFill>
                  <a:srgbClr val="FF0000"/>
                </a:solidFill>
              </a:rPr>
              <a:t>Collection</a:t>
            </a:r>
          </a:p>
          <a:p>
            <a:r>
              <a:rPr lang="en-US" dirty="0"/>
              <a:t>Capturing and gathering all data necessary to complete the processing of transactions is called </a:t>
            </a:r>
            <a:r>
              <a:rPr lang="en-US" b="1" i="1" dirty="0">
                <a:solidFill>
                  <a:schemeClr val="accent1"/>
                </a:solidFill>
              </a:rPr>
              <a:t>data collection</a:t>
            </a:r>
            <a:r>
              <a:rPr lang="en-US" dirty="0"/>
              <a:t>. In some cases, it can be done manually, such as by collecting handwritten sales orders or inventory update forms. In other cases, data collection is automated via special input devices such as scanners, point-of-sale (POS) devices, and terminals.</a:t>
            </a:r>
          </a:p>
          <a:p>
            <a:r>
              <a:rPr lang="en-US" dirty="0"/>
              <a:t>Data collection begins with a transaction (e.g., taking a customer order) and results in data that serves as input to the TPS.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836236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fontScale="85000" lnSpcReduction="20000"/>
          </a:bodyPr>
          <a:lstStyle/>
          <a:p>
            <a:r>
              <a:rPr lang="en-US" dirty="0" smtClean="0"/>
              <a:t>Data </a:t>
            </a:r>
            <a:r>
              <a:rPr lang="en-US" dirty="0"/>
              <a:t>should be captured at its source and recorded accurately in a timely fashion, with minimal manual effort and in an electronic or digital form that can be directly entered into the </a:t>
            </a:r>
            <a:r>
              <a:rPr lang="en-US" dirty="0" smtClean="0"/>
              <a:t>computer. This </a:t>
            </a:r>
            <a:r>
              <a:rPr lang="en-US" dirty="0"/>
              <a:t>approach is called </a:t>
            </a:r>
            <a:r>
              <a:rPr lang="en-US" b="1" i="1" dirty="0">
                <a:solidFill>
                  <a:schemeClr val="accent1"/>
                </a:solidFill>
              </a:rPr>
              <a:t>source data automation</a:t>
            </a:r>
            <a:r>
              <a:rPr lang="en-US" dirty="0"/>
              <a:t>. </a:t>
            </a:r>
            <a:endParaRPr lang="en-US" dirty="0" smtClean="0"/>
          </a:p>
          <a:p>
            <a:r>
              <a:rPr lang="en-US" dirty="0" smtClean="0"/>
              <a:t>An </a:t>
            </a:r>
            <a:r>
              <a:rPr lang="en-US" dirty="0"/>
              <a:t>example of source data automation is an automated device at a retail store that </a:t>
            </a:r>
            <a:r>
              <a:rPr lang="en-US" dirty="0" smtClean="0"/>
              <a:t>speeds the </a:t>
            </a:r>
            <a:r>
              <a:rPr lang="en-US" dirty="0"/>
              <a:t>checkout process—either UPC codes read by a scanner or RFID signals </a:t>
            </a:r>
            <a:r>
              <a:rPr lang="en-US" dirty="0" smtClean="0"/>
              <a:t>picked up when the items approach the checkout stand</a:t>
            </a:r>
            <a:r>
              <a:rPr lang="en-US" dirty="0"/>
              <a:t>. </a:t>
            </a:r>
            <a:endParaRPr lang="en-US" dirty="0" smtClean="0"/>
          </a:p>
          <a:p>
            <a:r>
              <a:rPr lang="en-US" dirty="0" smtClean="0"/>
              <a:t>Using UPC bar codes </a:t>
            </a:r>
            <a:r>
              <a:rPr lang="en-US" dirty="0"/>
              <a:t>or RFID tags is quicker and more accurate than having a clerk enter codes manually at the cash register. The product ID for each item is </a:t>
            </a:r>
            <a:r>
              <a:rPr lang="en-US" dirty="0" smtClean="0"/>
              <a:t>determined </a:t>
            </a:r>
            <a:r>
              <a:rPr lang="en-US" dirty="0"/>
              <a:t>automatically, and its price retrieved from the item database.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836236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a:bodyPr>
          <a:lstStyle/>
          <a:p>
            <a:r>
              <a:rPr lang="en-US" dirty="0" smtClean="0"/>
              <a:t>The </a:t>
            </a:r>
            <a:r>
              <a:rPr lang="en-US" dirty="0"/>
              <a:t>point-of-sale TPS uses the price data to determine the customer’s total</a:t>
            </a:r>
            <a:r>
              <a:rPr lang="en-US" dirty="0" smtClean="0"/>
              <a:t>.</a:t>
            </a:r>
          </a:p>
          <a:p>
            <a:r>
              <a:rPr lang="en-US" dirty="0" smtClean="0"/>
              <a:t>The store’s </a:t>
            </a:r>
            <a:r>
              <a:rPr lang="en-US" dirty="0"/>
              <a:t>inventory and purchase databases record the number of units of </a:t>
            </a:r>
            <a:r>
              <a:rPr lang="en-US" dirty="0" smtClean="0"/>
              <a:t>an item </a:t>
            </a:r>
            <a:r>
              <a:rPr lang="en-US" dirty="0"/>
              <a:t>purchased, along with the price and the date and time of the purchase.</a:t>
            </a:r>
          </a:p>
          <a:p>
            <a:r>
              <a:rPr lang="en-US" dirty="0"/>
              <a:t>The inventory database generates a management report notifying the </a:t>
            </a:r>
            <a:r>
              <a:rPr lang="en-US" dirty="0" smtClean="0"/>
              <a:t>store manager </a:t>
            </a:r>
            <a:r>
              <a:rPr lang="en-US" dirty="0"/>
              <a:t>to reorder items that have fallen below the reorder quantity. The detailed purchases database can be used by the store or sold to marketing research firms or manufacturers for detailed sales analysis.</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836236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Data Editing</a:t>
            </a:r>
          </a:p>
          <a:p>
            <a:r>
              <a:rPr lang="en-US" dirty="0"/>
              <a:t>An important step in processing transaction data is to check data for validity and completeness to detect any problems, a task called </a:t>
            </a:r>
            <a:r>
              <a:rPr lang="en-US" b="1" i="1" dirty="0">
                <a:solidFill>
                  <a:schemeClr val="accent1"/>
                </a:solidFill>
              </a:rPr>
              <a:t>data </a:t>
            </a:r>
            <a:r>
              <a:rPr lang="en-US" b="1" i="1" dirty="0" smtClean="0">
                <a:solidFill>
                  <a:schemeClr val="accent1"/>
                </a:solidFill>
              </a:rPr>
              <a:t>editing</a:t>
            </a:r>
            <a:r>
              <a:rPr lang="en-US" dirty="0" smtClean="0"/>
              <a:t>.</a:t>
            </a:r>
          </a:p>
          <a:p>
            <a:r>
              <a:rPr lang="en-US" dirty="0" smtClean="0"/>
              <a:t>For </a:t>
            </a:r>
            <a:r>
              <a:rPr lang="en-US" dirty="0"/>
              <a:t>example, quantity and cost data must be numeric, and names must be alphabetic; </a:t>
            </a:r>
            <a:r>
              <a:rPr lang="en-US" dirty="0" smtClean="0"/>
              <a:t>otherwise</a:t>
            </a:r>
            <a:r>
              <a:rPr lang="en-US" dirty="0"/>
              <a:t>, the data is not </a:t>
            </a:r>
            <a:r>
              <a:rPr lang="en-US" dirty="0" smtClean="0"/>
              <a:t>valid</a:t>
            </a: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5167220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solidFill>
                  <a:srgbClr val="FF0000"/>
                </a:solidFill>
              </a:rPr>
              <a:t>Data Correction</a:t>
            </a:r>
          </a:p>
          <a:p>
            <a:r>
              <a:rPr lang="en-US" dirty="0"/>
              <a:t>It is not enough simply to reject invalid data. The system should also provide error messages that alert those responsible for </a:t>
            </a:r>
            <a:r>
              <a:rPr lang="en-US" dirty="0" smtClean="0"/>
              <a:t>editing the data. Error </a:t>
            </a:r>
            <a:r>
              <a:rPr lang="en-US" dirty="0"/>
              <a:t>messages must specify the problem so proper corrections can be made</a:t>
            </a:r>
            <a:r>
              <a:rPr lang="en-US" dirty="0" smtClean="0"/>
              <a:t>.</a:t>
            </a:r>
            <a:endParaRPr lang="en-US" dirty="0"/>
          </a:p>
          <a:p>
            <a:r>
              <a:rPr lang="en-US" dirty="0"/>
              <a:t>A </a:t>
            </a:r>
            <a:r>
              <a:rPr lang="en-US" b="1" i="1" dirty="0">
                <a:solidFill>
                  <a:schemeClr val="accent1"/>
                </a:solidFill>
              </a:rPr>
              <a:t>data correction </a:t>
            </a:r>
            <a:r>
              <a:rPr lang="en-US" dirty="0"/>
              <a:t>involves reentering data that was not typed or scanned properly. For example, a scanned UPC code must match a code in a master table of valid UPCs. If the code is misread or does not exist in the table, the checkout clerk is given an instruction to rescan the item or type the </a:t>
            </a:r>
            <a:r>
              <a:rPr lang="en-US" dirty="0" smtClean="0"/>
              <a:t>information </a:t>
            </a:r>
            <a:r>
              <a:rPr lang="en-US" dirty="0"/>
              <a:t>manually.</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7845004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fontScale="92500" lnSpcReduction="10000"/>
          </a:bodyPr>
          <a:lstStyle/>
          <a:p>
            <a:pPr marL="0" indent="0">
              <a:buNone/>
            </a:pPr>
            <a:r>
              <a:rPr lang="en-US" b="1" dirty="0">
                <a:solidFill>
                  <a:srgbClr val="FF0000"/>
                </a:solidFill>
              </a:rPr>
              <a:t>Data Processing</a:t>
            </a:r>
          </a:p>
          <a:p>
            <a:r>
              <a:rPr lang="en-US" dirty="0"/>
              <a:t>Another major activity of a TPS is data processing, performing calculations and other data transformations related to business transactions. Data </a:t>
            </a:r>
            <a:r>
              <a:rPr lang="en-US" dirty="0" smtClean="0"/>
              <a:t>processing </a:t>
            </a:r>
            <a:r>
              <a:rPr lang="en-US" dirty="0"/>
              <a:t>can include classifying data, sorting data into categories, performing </a:t>
            </a:r>
            <a:r>
              <a:rPr lang="en-US" dirty="0" smtClean="0"/>
              <a:t>calculations</a:t>
            </a:r>
            <a:r>
              <a:rPr lang="en-US" dirty="0"/>
              <a:t>, summarizing results, and storing data in the organization’s database for further processing. In a payroll TPS, for example, data processing includes multiplying an employee’s hours worked by the hourly pay rate. Overtime pay, federal and state tax withholdings, and deductions are also calculated.</a:t>
            </a:r>
          </a:p>
          <a:p>
            <a:pPr marL="0" indent="0">
              <a:buNone/>
            </a:pP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927154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Data Storage</a:t>
            </a:r>
          </a:p>
          <a:p>
            <a:r>
              <a:rPr lang="en-US" b="1" i="1" dirty="0">
                <a:solidFill>
                  <a:schemeClr val="accent1"/>
                </a:solidFill>
              </a:rPr>
              <a:t>Data storage </a:t>
            </a:r>
            <a:r>
              <a:rPr lang="en-US" dirty="0"/>
              <a:t>involves updating one or more databases with new transactions. After being updated, this data can be further processed by other systems so that it is available for management reporting and decision making. Thus, although transaction databases can be considered a by-product of transaction processing, they can significantly affect nearly all other information systems and decision-making processes within an organization.</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164428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Transaction Processing Activities</a:t>
            </a:r>
          </a:p>
        </p:txBody>
      </p:sp>
      <p:sp>
        <p:nvSpPr>
          <p:cNvPr id="3" name="Content Placeholder 2"/>
          <p:cNvSpPr>
            <a:spLocks noGrp="1"/>
          </p:cNvSpPr>
          <p:nvPr>
            <p:ph idx="1"/>
          </p:nvPr>
        </p:nvSpPr>
        <p:spPr/>
        <p:txBody>
          <a:bodyPr>
            <a:normAutofit fontScale="85000" lnSpcReduction="10000"/>
          </a:bodyPr>
          <a:lstStyle/>
          <a:p>
            <a:pPr marL="0" indent="0">
              <a:buNone/>
            </a:pPr>
            <a:r>
              <a:rPr lang="en-US" b="1" dirty="0">
                <a:solidFill>
                  <a:srgbClr val="FF0000"/>
                </a:solidFill>
              </a:rPr>
              <a:t>Document Production</a:t>
            </a:r>
          </a:p>
          <a:p>
            <a:r>
              <a:rPr lang="en-US" b="1" i="1" dirty="0">
                <a:solidFill>
                  <a:schemeClr val="accent1"/>
                </a:solidFill>
              </a:rPr>
              <a:t>Document production </a:t>
            </a:r>
            <a:r>
              <a:rPr lang="en-US" dirty="0"/>
              <a:t>involves generating output records, documents, and reports. These can be hard-copy paper reports </a:t>
            </a:r>
            <a:r>
              <a:rPr lang="en-US" dirty="0" smtClean="0"/>
              <a:t>or displays on computer </a:t>
            </a:r>
            <a:r>
              <a:rPr lang="en-US" dirty="0"/>
              <a:t>screens (sometimes referred to as soft copy). Printed paychecks, for example, are hard-copy documents produced by a payroll TPS, whereas an outstanding balance report for invoices might be an electronic report displayed by an accounts receivable TPS. </a:t>
            </a:r>
            <a:r>
              <a:rPr lang="en-US" smtClean="0"/>
              <a:t>Often results </a:t>
            </a:r>
            <a:r>
              <a:rPr lang="en-US" dirty="0"/>
              <a:t>from one TPS flow downstream to become input to other systems, which might use the results of an inventory database update to create a stock exception report, a type of management report showing items with </a:t>
            </a:r>
            <a:r>
              <a:rPr lang="en-US" dirty="0" smtClean="0"/>
              <a:t>inventory levels </a:t>
            </a:r>
            <a:r>
              <a:rPr lang="en-US" dirty="0"/>
              <a:t>below the specified reorder point.</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4083384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159656" y="6435953"/>
            <a:ext cx="3478893" cy="378047"/>
          </a:xfrm>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a:xfrm>
            <a:off x="4242545" y="6448876"/>
            <a:ext cx="3706906" cy="365125"/>
          </a:xfrm>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a:xfrm>
            <a:off x="8095129" y="6448876"/>
            <a:ext cx="3908183" cy="365125"/>
          </a:xfrm>
        </p:spPr>
        <p:txBody>
          <a:bodyPr/>
          <a:lstStyle/>
          <a:p>
            <a:r>
              <a:rPr lang="en-US" smtClean="0"/>
              <a:t>MGM331 Principles of Management Information Systems</a:t>
            </a:r>
            <a:endParaRPr lang="en-US" dirty="0"/>
          </a:p>
        </p:txBody>
      </p:sp>
      <p:grpSp>
        <p:nvGrpSpPr>
          <p:cNvPr id="74" name="Group 73"/>
          <p:cNvGrpSpPr/>
          <p:nvPr/>
        </p:nvGrpSpPr>
        <p:grpSpPr>
          <a:xfrm>
            <a:off x="189136" y="1288512"/>
            <a:ext cx="12556010" cy="5056657"/>
            <a:chOff x="189136" y="1288512"/>
            <a:chExt cx="12556010" cy="5056657"/>
          </a:xfrm>
        </p:grpSpPr>
        <p:sp>
          <p:nvSpPr>
            <p:cNvPr id="42" name="Straight Connector 41"/>
            <p:cNvSpPr/>
            <p:nvPr/>
          </p:nvSpPr>
          <p:spPr>
            <a:xfrm>
              <a:off x="189137" y="1288512"/>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3" name="Freeform 42"/>
            <p:cNvSpPr/>
            <p:nvPr/>
          </p:nvSpPr>
          <p:spPr>
            <a:xfrm>
              <a:off x="189136" y="1744963"/>
              <a:ext cx="2033363" cy="4459980"/>
            </a:xfrm>
            <a:custGeom>
              <a:avLst/>
              <a:gdLst>
                <a:gd name="connsiteX0" fmla="*/ 0 w 1591416"/>
                <a:gd name="connsiteY0" fmla="*/ 0 h 4929131"/>
                <a:gd name="connsiteX1" fmla="*/ 1591416 w 1591416"/>
                <a:gd name="connsiteY1" fmla="*/ 0 h 4929131"/>
                <a:gd name="connsiteX2" fmla="*/ 1591416 w 1591416"/>
                <a:gd name="connsiteY2" fmla="*/ 4929131 h 4929131"/>
                <a:gd name="connsiteX3" fmla="*/ 0 w 1591416"/>
                <a:gd name="connsiteY3" fmla="*/ 4929131 h 4929131"/>
                <a:gd name="connsiteX4" fmla="*/ 0 w 1591416"/>
                <a:gd name="connsiteY4" fmla="*/ 0 h 4929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16" h="4929131">
                  <a:moveTo>
                    <a:pt x="0" y="0"/>
                  </a:moveTo>
                  <a:lnTo>
                    <a:pt x="1591416" y="0"/>
                  </a:lnTo>
                  <a:lnTo>
                    <a:pt x="1591416" y="4929131"/>
                  </a:lnTo>
                  <a:lnTo>
                    <a:pt x="0" y="492913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endParaRPr lang="en-US" sz="3200" b="0" i="0" u="none" kern="1200" dirty="0" smtClean="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endParaRPr lang="en-US" sz="3200" dirty="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Lecture 8</a:t>
              </a: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Enterprise Systems</a:t>
              </a:r>
              <a:endParaRPr lang="en-US" sz="3200" b="0" i="0" u="none" kern="1200" dirty="0">
                <a:solidFill>
                  <a:schemeClr val="accent1"/>
                </a:solidFill>
              </a:endParaRPr>
            </a:p>
          </p:txBody>
        </p:sp>
        <p:sp>
          <p:nvSpPr>
            <p:cNvPr id="44" name="Freeform 43"/>
            <p:cNvSpPr/>
            <p:nvPr/>
          </p:nvSpPr>
          <p:spPr>
            <a:xfrm>
              <a:off x="1957767" y="1317089"/>
              <a:ext cx="1998574" cy="1429335"/>
            </a:xfrm>
            <a:custGeom>
              <a:avLst/>
              <a:gdLst>
                <a:gd name="connsiteX0" fmla="*/ 0 w 2465555"/>
                <a:gd name="connsiteY0" fmla="*/ 0 h 2918684"/>
                <a:gd name="connsiteX1" fmla="*/ 2465555 w 2465555"/>
                <a:gd name="connsiteY1" fmla="*/ 0 h 2918684"/>
                <a:gd name="connsiteX2" fmla="*/ 2465555 w 2465555"/>
                <a:gd name="connsiteY2" fmla="*/ 2918684 h 2918684"/>
                <a:gd name="connsiteX3" fmla="*/ 0 w 2465555"/>
                <a:gd name="connsiteY3" fmla="*/ 2918684 h 2918684"/>
                <a:gd name="connsiteX4" fmla="*/ 0 w 2465555"/>
                <a:gd name="connsiteY4" fmla="*/ 0 h 2918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5555" h="2918684">
                  <a:moveTo>
                    <a:pt x="0" y="0"/>
                  </a:moveTo>
                  <a:lnTo>
                    <a:pt x="2465555" y="0"/>
                  </a:lnTo>
                  <a:lnTo>
                    <a:pt x="2465555" y="2918684"/>
                  </a:lnTo>
                  <a:lnTo>
                    <a:pt x="0" y="2918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Transaction Processing Systems</a:t>
              </a:r>
              <a:endParaRPr lang="en-US" sz="2800" b="0" i="0" u="none" kern="1200" dirty="0">
                <a:solidFill>
                  <a:schemeClr val="tx1"/>
                </a:solidFill>
              </a:endParaRPr>
            </a:p>
          </p:txBody>
        </p:sp>
        <p:sp>
          <p:nvSpPr>
            <p:cNvPr id="45" name="Freeform 44"/>
            <p:cNvSpPr/>
            <p:nvPr/>
          </p:nvSpPr>
          <p:spPr>
            <a:xfrm>
              <a:off x="3790951" y="1299679"/>
              <a:ext cx="3959242" cy="1088676"/>
            </a:xfrm>
            <a:custGeom>
              <a:avLst/>
              <a:gdLst>
                <a:gd name="connsiteX0" fmla="*/ 0 w 2972446"/>
                <a:gd name="connsiteY0" fmla="*/ 0 h 404580"/>
                <a:gd name="connsiteX1" fmla="*/ 2972446 w 2972446"/>
                <a:gd name="connsiteY1" fmla="*/ 0 h 404580"/>
                <a:gd name="connsiteX2" fmla="*/ 2972446 w 2972446"/>
                <a:gd name="connsiteY2" fmla="*/ 404580 h 404580"/>
                <a:gd name="connsiteX3" fmla="*/ 0 w 2972446"/>
                <a:gd name="connsiteY3" fmla="*/ 404580 h 404580"/>
                <a:gd name="connsiteX4" fmla="*/ 0 w 2972446"/>
                <a:gd name="connsiteY4" fmla="*/ 0 h 404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04580">
                  <a:moveTo>
                    <a:pt x="0" y="0"/>
                  </a:moveTo>
                  <a:lnTo>
                    <a:pt x="2972446" y="0"/>
                  </a:lnTo>
                  <a:lnTo>
                    <a:pt x="2972446" y="404580"/>
                  </a:lnTo>
                  <a:lnTo>
                    <a:pt x="0" y="4045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Traditional Transaction Processing Methods and Objectives</a:t>
              </a:r>
              <a:endParaRPr lang="en-US" sz="2000" b="0" i="0" u="none" kern="1200" dirty="0">
                <a:solidFill>
                  <a:schemeClr val="tx1"/>
                </a:solidFill>
              </a:endParaRPr>
            </a:p>
          </p:txBody>
        </p:sp>
        <p:sp>
          <p:nvSpPr>
            <p:cNvPr id="46" name="Freeform 45"/>
            <p:cNvSpPr/>
            <p:nvPr/>
          </p:nvSpPr>
          <p:spPr>
            <a:xfrm>
              <a:off x="7750193" y="1301271"/>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Batch Processing Systems</a:t>
              </a:r>
              <a:endParaRPr lang="en-US" sz="1400" b="0" i="0" u="none" kern="1200" dirty="0">
                <a:solidFill>
                  <a:schemeClr val="tx1"/>
                </a:solidFill>
              </a:endParaRPr>
            </a:p>
          </p:txBody>
        </p:sp>
        <p:sp>
          <p:nvSpPr>
            <p:cNvPr id="47" name="Freeform 46"/>
            <p:cNvSpPr/>
            <p:nvPr/>
          </p:nvSpPr>
          <p:spPr>
            <a:xfrm>
              <a:off x="7750193" y="1532642"/>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dirty="0" smtClean="0">
                  <a:solidFill>
                    <a:schemeClr val="tx1"/>
                  </a:solidFill>
                </a:rPr>
                <a:t>O</a:t>
              </a:r>
              <a:r>
                <a:rPr lang="en-US" sz="1400" b="0" i="0" u="none" kern="1200" dirty="0" smtClean="0">
                  <a:solidFill>
                    <a:schemeClr val="tx1"/>
                  </a:solidFill>
                </a:rPr>
                <a:t>nline Transaction Processing </a:t>
              </a:r>
              <a:endParaRPr lang="en-US" sz="1400" b="0" i="0" u="none" kern="1200" dirty="0">
                <a:solidFill>
                  <a:schemeClr val="tx1"/>
                </a:solidFill>
              </a:endParaRPr>
            </a:p>
          </p:txBody>
        </p:sp>
        <p:sp>
          <p:nvSpPr>
            <p:cNvPr id="48" name="Freeform 47"/>
            <p:cNvSpPr/>
            <p:nvPr/>
          </p:nvSpPr>
          <p:spPr>
            <a:xfrm>
              <a:off x="7750193" y="1744963"/>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Objectives</a:t>
              </a:r>
              <a:endParaRPr lang="en-US" sz="1400" b="0" i="0" u="none" kern="1200" dirty="0">
                <a:solidFill>
                  <a:schemeClr val="tx1"/>
                </a:solidFill>
              </a:endParaRPr>
            </a:p>
          </p:txBody>
        </p:sp>
        <p:sp>
          <p:nvSpPr>
            <p:cNvPr id="49" name="Freeform 48"/>
            <p:cNvSpPr/>
            <p:nvPr/>
          </p:nvSpPr>
          <p:spPr>
            <a:xfrm>
              <a:off x="7750193" y="1963634"/>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System Types</a:t>
              </a:r>
              <a:endParaRPr lang="en-US" sz="1400" b="0" i="0" u="none" kern="1200" dirty="0">
                <a:solidFill>
                  <a:schemeClr val="tx1"/>
                </a:solidFill>
              </a:endParaRPr>
            </a:p>
          </p:txBody>
        </p:sp>
        <p:sp>
          <p:nvSpPr>
            <p:cNvPr id="50" name="Straight Connector 49"/>
            <p:cNvSpPr/>
            <p:nvPr/>
          </p:nvSpPr>
          <p:spPr>
            <a:xfrm>
              <a:off x="3936301" y="2227713"/>
              <a:ext cx="804672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1" name="Freeform 50"/>
            <p:cNvSpPr/>
            <p:nvPr/>
          </p:nvSpPr>
          <p:spPr>
            <a:xfrm>
              <a:off x="3790951" y="2221366"/>
              <a:ext cx="3791257" cy="556615"/>
            </a:xfrm>
            <a:custGeom>
              <a:avLst/>
              <a:gdLst>
                <a:gd name="connsiteX0" fmla="*/ 0 w 2972446"/>
                <a:gd name="connsiteY0" fmla="*/ 0 h 1341039"/>
                <a:gd name="connsiteX1" fmla="*/ 2972446 w 2972446"/>
                <a:gd name="connsiteY1" fmla="*/ 0 h 1341039"/>
                <a:gd name="connsiteX2" fmla="*/ 2972446 w 2972446"/>
                <a:gd name="connsiteY2" fmla="*/ 1341039 h 1341039"/>
                <a:gd name="connsiteX3" fmla="*/ 0 w 2972446"/>
                <a:gd name="connsiteY3" fmla="*/ 1341039 h 1341039"/>
                <a:gd name="connsiteX4" fmla="*/ 0 w 2972446"/>
                <a:gd name="connsiteY4" fmla="*/ 0 h 1341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341039">
                  <a:moveTo>
                    <a:pt x="0" y="0"/>
                  </a:moveTo>
                  <a:lnTo>
                    <a:pt x="2972446" y="0"/>
                  </a:lnTo>
                  <a:lnTo>
                    <a:pt x="2972446" y="1341039"/>
                  </a:lnTo>
                  <a:lnTo>
                    <a:pt x="0" y="1341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Transaction Processing Activities</a:t>
              </a:r>
              <a:endParaRPr lang="en-US" sz="2000" b="0" i="0" u="none" kern="1200" dirty="0">
                <a:solidFill>
                  <a:schemeClr val="tx1"/>
                </a:solidFill>
              </a:endParaRPr>
            </a:p>
          </p:txBody>
        </p:sp>
        <p:sp>
          <p:nvSpPr>
            <p:cNvPr id="52" name="Freeform 51"/>
            <p:cNvSpPr/>
            <p:nvPr/>
          </p:nvSpPr>
          <p:spPr>
            <a:xfrm>
              <a:off x="7750193" y="2250191"/>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Collection</a:t>
              </a:r>
              <a:endParaRPr lang="en-US" sz="1400" b="0" i="0" u="none" kern="1200" dirty="0">
                <a:solidFill>
                  <a:schemeClr val="tx1"/>
                </a:solidFill>
              </a:endParaRPr>
            </a:p>
          </p:txBody>
        </p:sp>
        <p:sp>
          <p:nvSpPr>
            <p:cNvPr id="53" name="Freeform 52"/>
            <p:cNvSpPr/>
            <p:nvPr/>
          </p:nvSpPr>
          <p:spPr>
            <a:xfrm>
              <a:off x="7750193" y="2465444"/>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Editing</a:t>
              </a:r>
              <a:endParaRPr lang="en-US" sz="1400" b="0" i="0" u="none" kern="1200" dirty="0">
                <a:solidFill>
                  <a:schemeClr val="tx1"/>
                </a:solidFill>
              </a:endParaRPr>
            </a:p>
          </p:txBody>
        </p:sp>
        <p:sp>
          <p:nvSpPr>
            <p:cNvPr id="54" name="Freeform 53"/>
            <p:cNvSpPr/>
            <p:nvPr/>
          </p:nvSpPr>
          <p:spPr>
            <a:xfrm>
              <a:off x="7750193" y="2690045"/>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Correction</a:t>
              </a:r>
              <a:endParaRPr lang="en-US" sz="1400" b="0" i="0" u="none" kern="1200" dirty="0">
                <a:solidFill>
                  <a:schemeClr val="tx1"/>
                </a:solidFill>
              </a:endParaRPr>
            </a:p>
          </p:txBody>
        </p:sp>
        <p:sp>
          <p:nvSpPr>
            <p:cNvPr id="55" name="Freeform 54"/>
            <p:cNvSpPr/>
            <p:nvPr/>
          </p:nvSpPr>
          <p:spPr>
            <a:xfrm>
              <a:off x="7750193" y="2940047"/>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Processing</a:t>
              </a:r>
              <a:endParaRPr lang="en-US" sz="1400" b="0" i="0" u="none" kern="1200" dirty="0">
                <a:solidFill>
                  <a:schemeClr val="tx1"/>
                </a:solidFill>
              </a:endParaRPr>
            </a:p>
          </p:txBody>
        </p:sp>
        <p:sp>
          <p:nvSpPr>
            <p:cNvPr id="56" name="Freeform 55"/>
            <p:cNvSpPr/>
            <p:nvPr/>
          </p:nvSpPr>
          <p:spPr>
            <a:xfrm>
              <a:off x="7750193" y="3164648"/>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Storage</a:t>
              </a:r>
              <a:endParaRPr lang="en-US" sz="1400" b="0" i="0" u="none" kern="1200" dirty="0">
                <a:solidFill>
                  <a:schemeClr val="tx1"/>
                </a:solidFill>
              </a:endParaRPr>
            </a:p>
          </p:txBody>
        </p:sp>
        <p:sp>
          <p:nvSpPr>
            <p:cNvPr id="57" name="Freeform 56"/>
            <p:cNvSpPr/>
            <p:nvPr/>
          </p:nvSpPr>
          <p:spPr>
            <a:xfrm>
              <a:off x="7750193" y="3390829"/>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Document Production</a:t>
              </a:r>
              <a:endParaRPr lang="en-US" sz="1400" b="0" i="0" u="none" kern="1200" dirty="0">
                <a:solidFill>
                  <a:schemeClr val="tx1"/>
                </a:solidFill>
              </a:endParaRPr>
            </a:p>
          </p:txBody>
        </p:sp>
        <p:sp>
          <p:nvSpPr>
            <p:cNvPr id="58" name="Straight Connector 57"/>
            <p:cNvSpPr/>
            <p:nvPr/>
          </p:nvSpPr>
          <p:spPr>
            <a:xfrm>
              <a:off x="2085353" y="3624003"/>
              <a:ext cx="99669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9" name="Freeform 58"/>
            <p:cNvSpPr/>
            <p:nvPr/>
          </p:nvSpPr>
          <p:spPr>
            <a:xfrm>
              <a:off x="1957766" y="3632630"/>
              <a:ext cx="2346835" cy="1137709"/>
            </a:xfrm>
            <a:custGeom>
              <a:avLst/>
              <a:gdLst>
                <a:gd name="connsiteX0" fmla="*/ 0 w 2346835"/>
                <a:gd name="connsiteY0" fmla="*/ 0 h 1137709"/>
                <a:gd name="connsiteX1" fmla="*/ 2346835 w 2346835"/>
                <a:gd name="connsiteY1" fmla="*/ 0 h 1137709"/>
                <a:gd name="connsiteX2" fmla="*/ 2346835 w 2346835"/>
                <a:gd name="connsiteY2" fmla="*/ 1137709 h 1137709"/>
                <a:gd name="connsiteX3" fmla="*/ 0 w 2346835"/>
                <a:gd name="connsiteY3" fmla="*/ 1137709 h 1137709"/>
                <a:gd name="connsiteX4" fmla="*/ 0 w 2346835"/>
                <a:gd name="connsiteY4" fmla="*/ 0 h 1137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6835" h="1137709">
                  <a:moveTo>
                    <a:pt x="0" y="0"/>
                  </a:moveTo>
                  <a:lnTo>
                    <a:pt x="2346835" y="0"/>
                  </a:lnTo>
                  <a:lnTo>
                    <a:pt x="2346835" y="1137709"/>
                  </a:lnTo>
                  <a:lnTo>
                    <a:pt x="0" y="113770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Enterprise System </a:t>
              </a:r>
              <a:endParaRPr lang="en-US" sz="2800" b="0" i="0" u="none" kern="1200" dirty="0">
                <a:solidFill>
                  <a:schemeClr val="tx1"/>
                </a:solidFill>
              </a:endParaRPr>
            </a:p>
          </p:txBody>
        </p:sp>
        <p:sp>
          <p:nvSpPr>
            <p:cNvPr id="60" name="Freeform 59"/>
            <p:cNvSpPr/>
            <p:nvPr/>
          </p:nvSpPr>
          <p:spPr>
            <a:xfrm>
              <a:off x="4481814" y="4597830"/>
              <a:ext cx="2972446"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endParaRPr lang="en-US" sz="1200" b="0" i="0" u="none" kern="1200" dirty="0">
                <a:solidFill>
                  <a:schemeClr val="tx1"/>
                </a:solidFill>
              </a:endParaRPr>
            </a:p>
          </p:txBody>
        </p:sp>
        <p:sp>
          <p:nvSpPr>
            <p:cNvPr id="62" name="Freeform 61"/>
            <p:cNvSpPr/>
            <p:nvPr/>
          </p:nvSpPr>
          <p:spPr>
            <a:xfrm>
              <a:off x="3790950" y="3594573"/>
              <a:ext cx="2750791" cy="890051"/>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defTabSz="533400">
                <a:lnSpc>
                  <a:spcPct val="90000"/>
                </a:lnSpc>
                <a:spcBef>
                  <a:spcPct val="0"/>
                </a:spcBef>
                <a:spcAft>
                  <a:spcPct val="35000"/>
                </a:spcAft>
              </a:pPr>
              <a:r>
                <a:rPr lang="en-US" sz="2000" b="0" i="0" u="none" kern="1200" dirty="0" smtClean="0">
                  <a:solidFill>
                    <a:schemeClr val="tx1"/>
                  </a:solidFill>
                </a:rPr>
                <a:t>Advantages </a:t>
              </a:r>
              <a:r>
                <a:rPr lang="en-US" sz="2000" dirty="0">
                  <a:solidFill>
                    <a:schemeClr val="tx1"/>
                  </a:solidFill>
                </a:rPr>
                <a:t>of Enterprise </a:t>
              </a:r>
              <a:r>
                <a:rPr lang="en-US" sz="2000" dirty="0" smtClean="0">
                  <a:solidFill>
                    <a:schemeClr val="tx1"/>
                  </a:solidFill>
                </a:rPr>
                <a:t>Resource Planning</a:t>
              </a:r>
              <a:endParaRPr lang="en-US" sz="2000" dirty="0">
                <a:solidFill>
                  <a:schemeClr val="tx1"/>
                </a:solidFill>
              </a:endParaRPr>
            </a:p>
          </p:txBody>
        </p:sp>
        <p:sp>
          <p:nvSpPr>
            <p:cNvPr id="63" name="Freeform 62"/>
            <p:cNvSpPr/>
            <p:nvPr/>
          </p:nvSpPr>
          <p:spPr>
            <a:xfrm>
              <a:off x="7750193" y="3640188"/>
              <a:ext cx="3933807" cy="242512"/>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Improved Access to Quality Data For Operational Decision Making </a:t>
              </a:r>
              <a:endParaRPr lang="en-US" sz="1400" b="0" i="0" u="none" kern="1200" dirty="0">
                <a:solidFill>
                  <a:schemeClr val="tx1"/>
                </a:solidFill>
              </a:endParaRPr>
            </a:p>
          </p:txBody>
        </p:sp>
        <p:sp>
          <p:nvSpPr>
            <p:cNvPr id="64" name="Freeform 63"/>
            <p:cNvSpPr/>
            <p:nvPr/>
          </p:nvSpPr>
          <p:spPr>
            <a:xfrm>
              <a:off x="7750194" y="4106062"/>
              <a:ext cx="3786500" cy="25262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Elimination of Costly, Inflexible Legacy Systems</a:t>
              </a:r>
              <a:endParaRPr lang="en-US" sz="1400" b="0" i="0" u="none" kern="1200" dirty="0">
                <a:solidFill>
                  <a:schemeClr val="tx1"/>
                </a:solidFill>
              </a:endParaRPr>
            </a:p>
          </p:txBody>
        </p:sp>
        <p:sp>
          <p:nvSpPr>
            <p:cNvPr id="65" name="Freeform 64"/>
            <p:cNvSpPr/>
            <p:nvPr/>
          </p:nvSpPr>
          <p:spPr>
            <a:xfrm>
              <a:off x="7750193" y="4384090"/>
              <a:ext cx="4994953" cy="274320"/>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Improvement of Work Processes</a:t>
              </a:r>
              <a:endParaRPr lang="en-US" sz="1400" b="0" i="0" u="none" kern="1200" dirty="0">
                <a:solidFill>
                  <a:schemeClr val="tx1"/>
                </a:solidFill>
              </a:endParaRPr>
            </a:p>
          </p:txBody>
        </p:sp>
        <p:sp>
          <p:nvSpPr>
            <p:cNvPr id="66" name="Freeform 65"/>
            <p:cNvSpPr/>
            <p:nvPr/>
          </p:nvSpPr>
          <p:spPr>
            <a:xfrm>
              <a:off x="7750193" y="4667811"/>
              <a:ext cx="3933807" cy="19847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Opportunity To Upgrade and Standardize Technology Infrastructure</a:t>
              </a:r>
              <a:endParaRPr lang="en-US" sz="1400" b="0" i="0" u="none" kern="1200" dirty="0">
                <a:solidFill>
                  <a:schemeClr val="tx1"/>
                </a:solidFill>
              </a:endParaRPr>
            </a:p>
          </p:txBody>
        </p:sp>
        <p:sp>
          <p:nvSpPr>
            <p:cNvPr id="67" name="Straight Connector 66"/>
            <p:cNvSpPr/>
            <p:nvPr/>
          </p:nvSpPr>
          <p:spPr>
            <a:xfrm>
              <a:off x="3847401" y="5195274"/>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8" name="Freeform 67"/>
            <p:cNvSpPr/>
            <p:nvPr/>
          </p:nvSpPr>
          <p:spPr>
            <a:xfrm>
              <a:off x="3790951" y="5246074"/>
              <a:ext cx="3307709"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Product Lifecycle Management</a:t>
              </a:r>
              <a:endParaRPr lang="en-US" sz="2000" b="0" i="0" u="none" kern="1200" dirty="0">
                <a:solidFill>
                  <a:schemeClr val="tx1"/>
                </a:solidFill>
              </a:endParaRPr>
            </a:p>
          </p:txBody>
        </p:sp>
        <p:sp>
          <p:nvSpPr>
            <p:cNvPr id="69" name="Freeform 68"/>
            <p:cNvSpPr/>
            <p:nvPr/>
          </p:nvSpPr>
          <p:spPr>
            <a:xfrm>
              <a:off x="7631473" y="5243098"/>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CAD – CAE – CAM</a:t>
              </a:r>
              <a:endParaRPr lang="en-US" sz="1400" b="0" i="0" u="none" kern="1200" dirty="0">
                <a:solidFill>
                  <a:schemeClr val="tx1"/>
                </a:solidFill>
              </a:endParaRPr>
            </a:p>
          </p:txBody>
        </p:sp>
        <p:sp>
          <p:nvSpPr>
            <p:cNvPr id="70" name="Freeform 69"/>
            <p:cNvSpPr/>
            <p:nvPr/>
          </p:nvSpPr>
          <p:spPr>
            <a:xfrm>
              <a:off x="7631473" y="5503540"/>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Benefits of a PLM System</a:t>
              </a:r>
              <a:endParaRPr lang="en-US" sz="1400" b="0" i="0" u="none" kern="1200" dirty="0">
                <a:solidFill>
                  <a:schemeClr val="tx1"/>
                </a:solidFill>
              </a:endParaRPr>
            </a:p>
          </p:txBody>
        </p:sp>
        <p:sp>
          <p:nvSpPr>
            <p:cNvPr id="71" name="Straight Connector 70"/>
            <p:cNvSpPr/>
            <p:nvPr/>
          </p:nvSpPr>
          <p:spPr>
            <a:xfrm>
              <a:off x="3860101" y="5797209"/>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2" name="Freeform 71"/>
            <p:cNvSpPr/>
            <p:nvPr/>
          </p:nvSpPr>
          <p:spPr>
            <a:xfrm>
              <a:off x="3790950" y="5787684"/>
              <a:ext cx="3840523"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Overcoming Challenges in Implementing Enterprise Systems</a:t>
              </a:r>
              <a:endParaRPr lang="en-US" sz="2000" b="0" i="0" u="none" kern="1200" dirty="0">
                <a:solidFill>
                  <a:schemeClr val="tx1"/>
                </a:solidFill>
              </a:endParaRPr>
            </a:p>
          </p:txBody>
        </p:sp>
        <p:sp>
          <p:nvSpPr>
            <p:cNvPr id="73" name="Straight Connector 72"/>
            <p:cNvSpPr/>
            <p:nvPr/>
          </p:nvSpPr>
          <p:spPr>
            <a:xfrm>
              <a:off x="1780553" y="6345169"/>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7770962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is ERP (Enterprise Resource Planning</a:t>
            </a:r>
            <a:r>
              <a:rPr lang="en-US" dirty="0" smtClean="0"/>
              <a:t>)</a:t>
            </a:r>
            <a:endParaRPr lang="en-US" dirty="0"/>
          </a:p>
        </p:txBody>
      </p:sp>
      <p:pic>
        <p:nvPicPr>
          <p:cNvPr id="7" name="What is ERP (Enterprise Resource Planning)_">
            <a:hlinkClick r:id="" action="ppaction://media"/>
          </p:cNvPr>
          <p:cNvPicPr>
            <a:picLocks noGrp="1" noChangeAspect="1"/>
          </p:cNvPicPr>
          <p:nvPr>
            <p:ph idx="1"/>
            <a:videoFile r:link="rId1"/>
            <p:extLst>
              <p:ext uri="{DAA4B4D4-6D71-4841-9C94-3DE7FCFB9230}">
                <p14:media xmlns:p14="http://schemas.microsoft.com/office/powerpoint/2010/main" r:embed="rId2">
                  <p14:trim st="2255" end="4139.875"/>
                </p14:media>
              </p:ext>
            </p:extLst>
          </p:nvPr>
        </p:nvPicPr>
        <p:blipFill>
          <a:blip r:embed="rId4"/>
          <a:stretch>
            <a:fillRect/>
          </a:stretch>
        </p:blipFill>
        <p:spPr>
          <a:xfrm>
            <a:off x="1709738" y="1422400"/>
            <a:ext cx="8770937" cy="4933950"/>
          </a:xfrm>
        </p:spPr>
      </p:pic>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296313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9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Enterprise Resource </a:t>
            </a:r>
            <a:r>
              <a:rPr lang="en-US" dirty="0" smtClean="0"/>
              <a:t>Planning</a:t>
            </a:r>
            <a:endParaRPr lang="en-US" dirty="0"/>
          </a:p>
        </p:txBody>
      </p:sp>
      <p:sp>
        <p:nvSpPr>
          <p:cNvPr id="3" name="Content Placeholder 2"/>
          <p:cNvSpPr>
            <a:spLocks noGrp="1"/>
          </p:cNvSpPr>
          <p:nvPr>
            <p:ph idx="1"/>
          </p:nvPr>
        </p:nvSpPr>
        <p:spPr/>
        <p:txBody>
          <a:bodyPr>
            <a:normAutofit/>
          </a:bodyPr>
          <a:lstStyle/>
          <a:p>
            <a:r>
              <a:rPr lang="en-US" b="1" i="1" dirty="0">
                <a:solidFill>
                  <a:schemeClr val="accent1"/>
                </a:solidFill>
              </a:rPr>
              <a:t>Enterprise resource planning (ERP) </a:t>
            </a:r>
            <a:r>
              <a:rPr lang="en-US" dirty="0"/>
              <a:t>is a set of integrated programs that manage a company’s vital business operations for an entire organization, even a </a:t>
            </a:r>
            <a:r>
              <a:rPr lang="en-US" dirty="0" smtClean="0"/>
              <a:t>complex</a:t>
            </a:r>
            <a:r>
              <a:rPr lang="en-US" dirty="0"/>
              <a:t>, multisite, global </a:t>
            </a:r>
            <a:r>
              <a:rPr lang="en-US" dirty="0" smtClean="0"/>
              <a:t>organization.</a:t>
            </a:r>
          </a:p>
          <a:p>
            <a:r>
              <a:rPr lang="en-US" dirty="0" smtClean="0"/>
              <a:t>Recall </a:t>
            </a:r>
            <a:r>
              <a:rPr lang="en-US" dirty="0"/>
              <a:t>that a business process is a set of coordinated and related activities that takes one or more types of input and </a:t>
            </a:r>
            <a:r>
              <a:rPr lang="en-US" dirty="0" smtClean="0"/>
              <a:t>creates </a:t>
            </a:r>
            <a:r>
              <a:rPr lang="en-US" dirty="0"/>
              <a:t>an output of value to the customer of that process.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7845366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Advantages of </a:t>
            </a:r>
            <a:r>
              <a:rPr lang="en-US" dirty="0" smtClean="0"/>
              <a:t>ERP</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US" b="1" dirty="0">
                <a:solidFill>
                  <a:srgbClr val="FF0000"/>
                </a:solidFill>
              </a:rPr>
              <a:t>Improved Access to Quality Data for Operational Decision </a:t>
            </a:r>
            <a:r>
              <a:rPr lang="en-US" b="1" dirty="0" smtClean="0">
                <a:solidFill>
                  <a:srgbClr val="FF0000"/>
                </a:solidFill>
              </a:rPr>
              <a:t>Making: </a:t>
            </a:r>
          </a:p>
          <a:p>
            <a:r>
              <a:rPr lang="en-US" dirty="0" smtClean="0"/>
              <a:t>ERP </a:t>
            </a:r>
            <a:r>
              <a:rPr lang="en-US" dirty="0"/>
              <a:t>systems operate via an integrated database, using one set of data to </a:t>
            </a:r>
            <a:r>
              <a:rPr lang="en-US" dirty="0" smtClean="0"/>
              <a:t>support </a:t>
            </a:r>
            <a:r>
              <a:rPr lang="en-US" dirty="0"/>
              <a:t>all business functions. For example, the systems can support decisions on optimal sourcing or cost accounting for the entire enterprise or business units.</a:t>
            </a:r>
          </a:p>
          <a:p>
            <a:r>
              <a:rPr lang="en-US" dirty="0"/>
              <a:t>With an ERP system, data is integrated from the start, eliminating the need to gather data from multiple business functions and/or reconcile data from more than one application. The result is an organization that looks seamless, not only to the outside world but also to the decision makers who are deploying resources within the organization. </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1507665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Advantages of </a:t>
            </a:r>
            <a:r>
              <a:rPr lang="en-US" dirty="0" smtClean="0"/>
              <a:t>ERP</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US" b="1" dirty="0">
                <a:solidFill>
                  <a:srgbClr val="FF0000"/>
                </a:solidFill>
              </a:rPr>
              <a:t>Elimination of Costly, Inflexible Legacy Systems</a:t>
            </a:r>
          </a:p>
          <a:p>
            <a:r>
              <a:rPr lang="en-US" dirty="0"/>
              <a:t>Adoption of an ERP system enables an organization to eliminate dozens or even hundreds of separate systems and replace them with a single integrated set of applications for the entire </a:t>
            </a:r>
            <a:r>
              <a:rPr lang="en-US" dirty="0" smtClean="0"/>
              <a:t>enterprise.</a:t>
            </a:r>
          </a:p>
          <a:p>
            <a:r>
              <a:rPr lang="en-US" dirty="0" smtClean="0"/>
              <a:t>In </a:t>
            </a:r>
            <a:r>
              <a:rPr lang="en-US" dirty="0"/>
              <a:t>many cases, these systems are decades old, the original developers are long gone, </a:t>
            </a:r>
            <a:r>
              <a:rPr lang="en-US" dirty="0" smtClean="0"/>
              <a:t>and the systems are </a:t>
            </a:r>
            <a:r>
              <a:rPr lang="en-US" dirty="0"/>
              <a:t>poorly documented. As a result</a:t>
            </a:r>
            <a:r>
              <a:rPr lang="en-US" dirty="0" smtClean="0"/>
              <a:t>, the </a:t>
            </a:r>
            <a:r>
              <a:rPr lang="en-US" dirty="0"/>
              <a:t>systems are </a:t>
            </a:r>
            <a:r>
              <a:rPr lang="en-US" dirty="0" smtClean="0"/>
              <a:t>extremely difficult </a:t>
            </a:r>
            <a:r>
              <a:rPr lang="en-US" dirty="0"/>
              <a:t>to fix when they break, and adapting them to meet new business needs takes too long. They become an anchor around the organization that keeps it </a:t>
            </a:r>
            <a:r>
              <a:rPr lang="en-US" dirty="0" smtClean="0"/>
              <a:t>from moving </a:t>
            </a:r>
            <a:r>
              <a:rPr lang="en-US" dirty="0"/>
              <a:t>ahead and remaining </a:t>
            </a:r>
            <a:r>
              <a:rPr lang="en-US" dirty="0" smtClean="0"/>
              <a:t>competitive.</a:t>
            </a:r>
          </a:p>
          <a:p>
            <a:r>
              <a:rPr lang="en-US" dirty="0" smtClean="0"/>
              <a:t>An </a:t>
            </a:r>
            <a:r>
              <a:rPr lang="en-US" dirty="0"/>
              <a:t>ERP system helps match the capabilities of an organization’s information systems to its business needs— even as these needs evolve.</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17170355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Advantages of </a:t>
            </a:r>
            <a:r>
              <a:rPr lang="en-US" dirty="0" smtClean="0"/>
              <a:t>ERP</a:t>
            </a:r>
            <a:endParaRPr lang="en-US" dirty="0"/>
          </a:p>
        </p:txBody>
      </p:sp>
      <p:sp>
        <p:nvSpPr>
          <p:cNvPr id="3" name="Content Placeholder 2"/>
          <p:cNvSpPr>
            <a:spLocks noGrp="1"/>
          </p:cNvSpPr>
          <p:nvPr>
            <p:ph idx="1"/>
          </p:nvPr>
        </p:nvSpPr>
        <p:spPr/>
        <p:txBody>
          <a:bodyPr>
            <a:normAutofit/>
          </a:bodyPr>
          <a:lstStyle/>
          <a:p>
            <a:pPr marL="0" indent="0">
              <a:buNone/>
            </a:pPr>
            <a:r>
              <a:rPr lang="en-US" b="1" dirty="0">
                <a:solidFill>
                  <a:srgbClr val="FF0000"/>
                </a:solidFill>
              </a:rPr>
              <a:t>Improvement of Work Processes</a:t>
            </a:r>
          </a:p>
          <a:p>
            <a:r>
              <a:rPr lang="en-US" dirty="0"/>
              <a:t>Competition requires companies to structure their business processes to be as effective and customer oriented as possible. </a:t>
            </a:r>
            <a:endParaRPr lang="en-US" dirty="0" smtClean="0"/>
          </a:p>
          <a:p>
            <a:r>
              <a:rPr lang="en-US" dirty="0" smtClean="0"/>
              <a:t>To </a:t>
            </a:r>
            <a:r>
              <a:rPr lang="en-US" dirty="0"/>
              <a:t>further that goal, ERP vendors do considerable research to define the best business processes. They gather requirements of leading organizations within the same industry and </a:t>
            </a:r>
            <a:r>
              <a:rPr lang="en-US" dirty="0" smtClean="0"/>
              <a:t>combine </a:t>
            </a:r>
            <a:r>
              <a:rPr lang="en-US" dirty="0"/>
              <a:t>them with findings from research institutions and </a:t>
            </a:r>
            <a:r>
              <a:rPr lang="en-US" dirty="0" smtClean="0"/>
              <a:t>consultants.</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892326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Advantages of </a:t>
            </a:r>
            <a:r>
              <a:rPr lang="en-US" dirty="0" smtClean="0"/>
              <a:t>ERP</a:t>
            </a:r>
            <a:endParaRPr lang="en-US" dirty="0"/>
          </a:p>
        </p:txBody>
      </p:sp>
      <p:sp>
        <p:nvSpPr>
          <p:cNvPr id="3" name="Content Placeholder 2"/>
          <p:cNvSpPr>
            <a:spLocks noGrp="1"/>
          </p:cNvSpPr>
          <p:nvPr>
            <p:ph idx="1"/>
          </p:nvPr>
        </p:nvSpPr>
        <p:spPr/>
        <p:txBody>
          <a:bodyPr>
            <a:normAutofit/>
          </a:bodyPr>
          <a:lstStyle/>
          <a:p>
            <a:r>
              <a:rPr lang="en-US" dirty="0" smtClean="0"/>
              <a:t>The </a:t>
            </a:r>
            <a:r>
              <a:rPr lang="en-US" dirty="0"/>
              <a:t>individual application modules included in the ERP system are then designed to support these best practices, the most efficient and effective ways to complete a business process. Thus, implementation of an ERP system ensures work processes will be based on industry best </a:t>
            </a:r>
            <a:r>
              <a:rPr lang="en-US" dirty="0" smtClean="0"/>
              <a:t>practices.</a:t>
            </a:r>
          </a:p>
          <a:p>
            <a:endParaRPr lang="en-US" dirty="0" smtClean="0"/>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8923263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Advantages of </a:t>
            </a:r>
            <a:r>
              <a:rPr lang="en-US" dirty="0" smtClean="0"/>
              <a:t>ERP</a:t>
            </a:r>
            <a:endParaRPr lang="en-US" dirty="0"/>
          </a:p>
        </p:txBody>
      </p:sp>
      <p:sp>
        <p:nvSpPr>
          <p:cNvPr id="3" name="Content Placeholder 2"/>
          <p:cNvSpPr>
            <a:spLocks noGrp="1"/>
          </p:cNvSpPr>
          <p:nvPr>
            <p:ph idx="1"/>
          </p:nvPr>
        </p:nvSpPr>
        <p:spPr/>
        <p:txBody>
          <a:bodyPr>
            <a:normAutofit fontScale="85000" lnSpcReduction="10000"/>
          </a:bodyPr>
          <a:lstStyle/>
          <a:p>
            <a:pPr marL="0" indent="0">
              <a:buNone/>
            </a:pPr>
            <a:r>
              <a:rPr lang="en-US" b="1" dirty="0">
                <a:solidFill>
                  <a:srgbClr val="FF0000"/>
                </a:solidFill>
              </a:rPr>
              <a:t>Opportunity to Upgrade and Standardize Technology </a:t>
            </a:r>
            <a:r>
              <a:rPr lang="en-US" b="1" dirty="0" smtClean="0">
                <a:solidFill>
                  <a:srgbClr val="FF0000"/>
                </a:solidFill>
              </a:rPr>
              <a:t>Infrastructure</a:t>
            </a:r>
          </a:p>
          <a:p>
            <a:r>
              <a:rPr lang="en-US" dirty="0" smtClean="0"/>
              <a:t>When </a:t>
            </a:r>
            <a:r>
              <a:rPr lang="en-US" dirty="0"/>
              <a:t>implementing an ERP system, an organization has an opportunity to upgrade the information technology (such as hardware, operating systems, and databases) that it uses. </a:t>
            </a:r>
            <a:endParaRPr lang="en-US" dirty="0" smtClean="0"/>
          </a:p>
          <a:p>
            <a:r>
              <a:rPr lang="en-US" dirty="0" smtClean="0"/>
              <a:t>While </a:t>
            </a:r>
            <a:r>
              <a:rPr lang="en-US" dirty="0"/>
              <a:t>centralizing and formalizing these </a:t>
            </a:r>
            <a:r>
              <a:rPr lang="en-US" dirty="0" smtClean="0"/>
              <a:t>decisions, the </a:t>
            </a:r>
            <a:r>
              <a:rPr lang="en-US" dirty="0"/>
              <a:t>organization can eliminate the </a:t>
            </a:r>
            <a:r>
              <a:rPr lang="en-US" dirty="0" smtClean="0"/>
              <a:t>multiple </a:t>
            </a:r>
            <a:r>
              <a:rPr lang="en-US" dirty="0"/>
              <a:t>hardware </a:t>
            </a:r>
            <a:r>
              <a:rPr lang="en-US" dirty="0" smtClean="0"/>
              <a:t>platforms</a:t>
            </a:r>
            <a:r>
              <a:rPr lang="en-US" dirty="0"/>
              <a:t>, operating systems, and databases it is </a:t>
            </a:r>
            <a:r>
              <a:rPr lang="en-US" dirty="0" smtClean="0"/>
              <a:t>currently using—most </a:t>
            </a:r>
            <a:r>
              <a:rPr lang="en-US" dirty="0"/>
              <a:t>likely from a variety of </a:t>
            </a:r>
            <a:r>
              <a:rPr lang="en-US" dirty="0" smtClean="0"/>
              <a:t>vendors.</a:t>
            </a:r>
          </a:p>
          <a:p>
            <a:r>
              <a:rPr lang="en-US" dirty="0" smtClean="0"/>
              <a:t>Standardizing </a:t>
            </a:r>
            <a:r>
              <a:rPr lang="en-US" dirty="0"/>
              <a:t>on fewer technologies and vendors reduces ongoing maintenance and support costs as well as the training </a:t>
            </a:r>
            <a:r>
              <a:rPr lang="en-US" dirty="0" smtClean="0"/>
              <a:t>load for </a:t>
            </a:r>
            <a:r>
              <a:rPr lang="en-US" dirty="0"/>
              <a:t>those who must support the infrastructure.</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3082854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159656" y="6435953"/>
            <a:ext cx="3478893" cy="378047"/>
          </a:xfrm>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a:xfrm>
            <a:off x="4242545" y="6448876"/>
            <a:ext cx="3706906" cy="365125"/>
          </a:xfrm>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a:xfrm>
            <a:off x="8095129" y="6448876"/>
            <a:ext cx="3908183" cy="365125"/>
          </a:xfrm>
        </p:spPr>
        <p:txBody>
          <a:bodyPr/>
          <a:lstStyle/>
          <a:p>
            <a:r>
              <a:rPr lang="en-US" smtClean="0"/>
              <a:t>MGM331 Principles of Management Information Systems</a:t>
            </a:r>
            <a:endParaRPr lang="en-US" dirty="0"/>
          </a:p>
        </p:txBody>
      </p:sp>
      <p:grpSp>
        <p:nvGrpSpPr>
          <p:cNvPr id="74" name="Group 73"/>
          <p:cNvGrpSpPr/>
          <p:nvPr/>
        </p:nvGrpSpPr>
        <p:grpSpPr>
          <a:xfrm>
            <a:off x="189136" y="1288512"/>
            <a:ext cx="12556010" cy="5056657"/>
            <a:chOff x="189136" y="1288512"/>
            <a:chExt cx="12556010" cy="5056657"/>
          </a:xfrm>
        </p:grpSpPr>
        <p:sp>
          <p:nvSpPr>
            <p:cNvPr id="42" name="Straight Connector 41"/>
            <p:cNvSpPr/>
            <p:nvPr/>
          </p:nvSpPr>
          <p:spPr>
            <a:xfrm>
              <a:off x="189137" y="1288512"/>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3" name="Freeform 42"/>
            <p:cNvSpPr/>
            <p:nvPr/>
          </p:nvSpPr>
          <p:spPr>
            <a:xfrm>
              <a:off x="189136" y="1744963"/>
              <a:ext cx="2033363" cy="4459980"/>
            </a:xfrm>
            <a:custGeom>
              <a:avLst/>
              <a:gdLst>
                <a:gd name="connsiteX0" fmla="*/ 0 w 1591416"/>
                <a:gd name="connsiteY0" fmla="*/ 0 h 4929131"/>
                <a:gd name="connsiteX1" fmla="*/ 1591416 w 1591416"/>
                <a:gd name="connsiteY1" fmla="*/ 0 h 4929131"/>
                <a:gd name="connsiteX2" fmla="*/ 1591416 w 1591416"/>
                <a:gd name="connsiteY2" fmla="*/ 4929131 h 4929131"/>
                <a:gd name="connsiteX3" fmla="*/ 0 w 1591416"/>
                <a:gd name="connsiteY3" fmla="*/ 4929131 h 4929131"/>
                <a:gd name="connsiteX4" fmla="*/ 0 w 1591416"/>
                <a:gd name="connsiteY4" fmla="*/ 0 h 4929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16" h="4929131">
                  <a:moveTo>
                    <a:pt x="0" y="0"/>
                  </a:moveTo>
                  <a:lnTo>
                    <a:pt x="1591416" y="0"/>
                  </a:lnTo>
                  <a:lnTo>
                    <a:pt x="1591416" y="4929131"/>
                  </a:lnTo>
                  <a:lnTo>
                    <a:pt x="0" y="492913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endParaRPr lang="en-US" sz="3200" b="0" i="0" u="none" kern="1200" dirty="0" smtClean="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endParaRPr lang="en-US" sz="3200" dirty="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Lecture 8</a:t>
              </a: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Enterprise Systems</a:t>
              </a:r>
              <a:endParaRPr lang="en-US" sz="3200" b="0" i="0" u="none" kern="1200" dirty="0">
                <a:solidFill>
                  <a:schemeClr val="accent1"/>
                </a:solidFill>
              </a:endParaRPr>
            </a:p>
          </p:txBody>
        </p:sp>
        <p:sp>
          <p:nvSpPr>
            <p:cNvPr id="44" name="Freeform 43"/>
            <p:cNvSpPr/>
            <p:nvPr/>
          </p:nvSpPr>
          <p:spPr>
            <a:xfrm>
              <a:off x="1957767" y="1317089"/>
              <a:ext cx="1998574" cy="1429335"/>
            </a:xfrm>
            <a:custGeom>
              <a:avLst/>
              <a:gdLst>
                <a:gd name="connsiteX0" fmla="*/ 0 w 2465555"/>
                <a:gd name="connsiteY0" fmla="*/ 0 h 2918684"/>
                <a:gd name="connsiteX1" fmla="*/ 2465555 w 2465555"/>
                <a:gd name="connsiteY1" fmla="*/ 0 h 2918684"/>
                <a:gd name="connsiteX2" fmla="*/ 2465555 w 2465555"/>
                <a:gd name="connsiteY2" fmla="*/ 2918684 h 2918684"/>
                <a:gd name="connsiteX3" fmla="*/ 0 w 2465555"/>
                <a:gd name="connsiteY3" fmla="*/ 2918684 h 2918684"/>
                <a:gd name="connsiteX4" fmla="*/ 0 w 2465555"/>
                <a:gd name="connsiteY4" fmla="*/ 0 h 2918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5555" h="2918684">
                  <a:moveTo>
                    <a:pt x="0" y="0"/>
                  </a:moveTo>
                  <a:lnTo>
                    <a:pt x="2465555" y="0"/>
                  </a:lnTo>
                  <a:lnTo>
                    <a:pt x="2465555" y="2918684"/>
                  </a:lnTo>
                  <a:lnTo>
                    <a:pt x="0" y="2918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Transaction Processing Systems</a:t>
              </a:r>
              <a:endParaRPr lang="en-US" sz="2800" b="0" i="0" u="none" kern="1200" dirty="0">
                <a:solidFill>
                  <a:schemeClr val="tx1"/>
                </a:solidFill>
              </a:endParaRPr>
            </a:p>
          </p:txBody>
        </p:sp>
        <p:sp>
          <p:nvSpPr>
            <p:cNvPr id="45" name="Freeform 44"/>
            <p:cNvSpPr/>
            <p:nvPr/>
          </p:nvSpPr>
          <p:spPr>
            <a:xfrm>
              <a:off x="3790951" y="1299679"/>
              <a:ext cx="3959242" cy="1088676"/>
            </a:xfrm>
            <a:custGeom>
              <a:avLst/>
              <a:gdLst>
                <a:gd name="connsiteX0" fmla="*/ 0 w 2972446"/>
                <a:gd name="connsiteY0" fmla="*/ 0 h 404580"/>
                <a:gd name="connsiteX1" fmla="*/ 2972446 w 2972446"/>
                <a:gd name="connsiteY1" fmla="*/ 0 h 404580"/>
                <a:gd name="connsiteX2" fmla="*/ 2972446 w 2972446"/>
                <a:gd name="connsiteY2" fmla="*/ 404580 h 404580"/>
                <a:gd name="connsiteX3" fmla="*/ 0 w 2972446"/>
                <a:gd name="connsiteY3" fmla="*/ 404580 h 404580"/>
                <a:gd name="connsiteX4" fmla="*/ 0 w 2972446"/>
                <a:gd name="connsiteY4" fmla="*/ 0 h 404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04580">
                  <a:moveTo>
                    <a:pt x="0" y="0"/>
                  </a:moveTo>
                  <a:lnTo>
                    <a:pt x="2972446" y="0"/>
                  </a:lnTo>
                  <a:lnTo>
                    <a:pt x="2972446" y="404580"/>
                  </a:lnTo>
                  <a:lnTo>
                    <a:pt x="0" y="4045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Traditional Transaction Processing Methods and Objectives</a:t>
              </a:r>
              <a:endParaRPr lang="en-US" sz="2000" b="0" i="0" u="none" kern="1200" dirty="0">
                <a:solidFill>
                  <a:schemeClr val="tx1"/>
                </a:solidFill>
              </a:endParaRPr>
            </a:p>
          </p:txBody>
        </p:sp>
        <p:sp>
          <p:nvSpPr>
            <p:cNvPr id="46" name="Freeform 45"/>
            <p:cNvSpPr/>
            <p:nvPr/>
          </p:nvSpPr>
          <p:spPr>
            <a:xfrm>
              <a:off x="7750193" y="1301271"/>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Batch Processing Systems</a:t>
              </a:r>
              <a:endParaRPr lang="en-US" sz="1400" b="0" i="0" u="none" kern="1200" dirty="0">
                <a:solidFill>
                  <a:schemeClr val="tx1"/>
                </a:solidFill>
              </a:endParaRPr>
            </a:p>
          </p:txBody>
        </p:sp>
        <p:sp>
          <p:nvSpPr>
            <p:cNvPr id="47" name="Freeform 46"/>
            <p:cNvSpPr/>
            <p:nvPr/>
          </p:nvSpPr>
          <p:spPr>
            <a:xfrm>
              <a:off x="7750193" y="1532642"/>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dirty="0" smtClean="0">
                  <a:solidFill>
                    <a:schemeClr val="tx1"/>
                  </a:solidFill>
                </a:rPr>
                <a:t>O</a:t>
              </a:r>
              <a:r>
                <a:rPr lang="en-US" sz="1400" b="0" i="0" u="none" kern="1200" dirty="0" smtClean="0">
                  <a:solidFill>
                    <a:schemeClr val="tx1"/>
                  </a:solidFill>
                </a:rPr>
                <a:t>nline Transaction Processing </a:t>
              </a:r>
              <a:endParaRPr lang="en-US" sz="1400" b="0" i="0" u="none" kern="1200" dirty="0">
                <a:solidFill>
                  <a:schemeClr val="tx1"/>
                </a:solidFill>
              </a:endParaRPr>
            </a:p>
          </p:txBody>
        </p:sp>
        <p:sp>
          <p:nvSpPr>
            <p:cNvPr id="48" name="Freeform 47"/>
            <p:cNvSpPr/>
            <p:nvPr/>
          </p:nvSpPr>
          <p:spPr>
            <a:xfrm>
              <a:off x="7750193" y="1744963"/>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Objectives</a:t>
              </a:r>
              <a:endParaRPr lang="en-US" sz="1400" b="0" i="0" u="none" kern="1200" dirty="0">
                <a:solidFill>
                  <a:schemeClr val="tx1"/>
                </a:solidFill>
              </a:endParaRPr>
            </a:p>
          </p:txBody>
        </p:sp>
        <p:sp>
          <p:nvSpPr>
            <p:cNvPr id="49" name="Freeform 48"/>
            <p:cNvSpPr/>
            <p:nvPr/>
          </p:nvSpPr>
          <p:spPr>
            <a:xfrm>
              <a:off x="7750193" y="1963634"/>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System Types</a:t>
              </a:r>
              <a:endParaRPr lang="en-US" sz="1400" b="0" i="0" u="none" kern="1200" dirty="0">
                <a:solidFill>
                  <a:schemeClr val="tx1"/>
                </a:solidFill>
              </a:endParaRPr>
            </a:p>
          </p:txBody>
        </p:sp>
        <p:sp>
          <p:nvSpPr>
            <p:cNvPr id="50" name="Straight Connector 49"/>
            <p:cNvSpPr/>
            <p:nvPr/>
          </p:nvSpPr>
          <p:spPr>
            <a:xfrm>
              <a:off x="3936301" y="2227713"/>
              <a:ext cx="804672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1" name="Freeform 50"/>
            <p:cNvSpPr/>
            <p:nvPr/>
          </p:nvSpPr>
          <p:spPr>
            <a:xfrm>
              <a:off x="3790951" y="2221366"/>
              <a:ext cx="3791257" cy="556615"/>
            </a:xfrm>
            <a:custGeom>
              <a:avLst/>
              <a:gdLst>
                <a:gd name="connsiteX0" fmla="*/ 0 w 2972446"/>
                <a:gd name="connsiteY0" fmla="*/ 0 h 1341039"/>
                <a:gd name="connsiteX1" fmla="*/ 2972446 w 2972446"/>
                <a:gd name="connsiteY1" fmla="*/ 0 h 1341039"/>
                <a:gd name="connsiteX2" fmla="*/ 2972446 w 2972446"/>
                <a:gd name="connsiteY2" fmla="*/ 1341039 h 1341039"/>
                <a:gd name="connsiteX3" fmla="*/ 0 w 2972446"/>
                <a:gd name="connsiteY3" fmla="*/ 1341039 h 1341039"/>
                <a:gd name="connsiteX4" fmla="*/ 0 w 2972446"/>
                <a:gd name="connsiteY4" fmla="*/ 0 h 1341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341039">
                  <a:moveTo>
                    <a:pt x="0" y="0"/>
                  </a:moveTo>
                  <a:lnTo>
                    <a:pt x="2972446" y="0"/>
                  </a:lnTo>
                  <a:lnTo>
                    <a:pt x="2972446" y="1341039"/>
                  </a:lnTo>
                  <a:lnTo>
                    <a:pt x="0" y="1341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Transaction Processing Activities</a:t>
              </a:r>
              <a:endParaRPr lang="en-US" sz="2000" b="0" i="0" u="none" kern="1200" dirty="0">
                <a:solidFill>
                  <a:schemeClr val="tx1"/>
                </a:solidFill>
              </a:endParaRPr>
            </a:p>
          </p:txBody>
        </p:sp>
        <p:sp>
          <p:nvSpPr>
            <p:cNvPr id="52" name="Freeform 51"/>
            <p:cNvSpPr/>
            <p:nvPr/>
          </p:nvSpPr>
          <p:spPr>
            <a:xfrm>
              <a:off x="7750193" y="2250191"/>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Collection</a:t>
              </a:r>
              <a:endParaRPr lang="en-US" sz="1400" b="0" i="0" u="none" kern="1200" dirty="0">
                <a:solidFill>
                  <a:schemeClr val="tx1"/>
                </a:solidFill>
              </a:endParaRPr>
            </a:p>
          </p:txBody>
        </p:sp>
        <p:sp>
          <p:nvSpPr>
            <p:cNvPr id="53" name="Freeform 52"/>
            <p:cNvSpPr/>
            <p:nvPr/>
          </p:nvSpPr>
          <p:spPr>
            <a:xfrm>
              <a:off x="7750193" y="2465444"/>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Editing</a:t>
              </a:r>
              <a:endParaRPr lang="en-US" sz="1400" b="0" i="0" u="none" kern="1200" dirty="0">
                <a:solidFill>
                  <a:schemeClr val="tx1"/>
                </a:solidFill>
              </a:endParaRPr>
            </a:p>
          </p:txBody>
        </p:sp>
        <p:sp>
          <p:nvSpPr>
            <p:cNvPr id="54" name="Freeform 53"/>
            <p:cNvSpPr/>
            <p:nvPr/>
          </p:nvSpPr>
          <p:spPr>
            <a:xfrm>
              <a:off x="7750193" y="2690045"/>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Correction</a:t>
              </a:r>
              <a:endParaRPr lang="en-US" sz="1400" b="0" i="0" u="none" kern="1200" dirty="0">
                <a:solidFill>
                  <a:schemeClr val="tx1"/>
                </a:solidFill>
              </a:endParaRPr>
            </a:p>
          </p:txBody>
        </p:sp>
        <p:sp>
          <p:nvSpPr>
            <p:cNvPr id="55" name="Freeform 54"/>
            <p:cNvSpPr/>
            <p:nvPr/>
          </p:nvSpPr>
          <p:spPr>
            <a:xfrm>
              <a:off x="7750193" y="2940047"/>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Processing</a:t>
              </a:r>
              <a:endParaRPr lang="en-US" sz="1400" b="0" i="0" u="none" kern="1200" dirty="0">
                <a:solidFill>
                  <a:schemeClr val="tx1"/>
                </a:solidFill>
              </a:endParaRPr>
            </a:p>
          </p:txBody>
        </p:sp>
        <p:sp>
          <p:nvSpPr>
            <p:cNvPr id="56" name="Freeform 55"/>
            <p:cNvSpPr/>
            <p:nvPr/>
          </p:nvSpPr>
          <p:spPr>
            <a:xfrm>
              <a:off x="7750193" y="3164648"/>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Storage</a:t>
              </a:r>
              <a:endParaRPr lang="en-US" sz="1400" b="0" i="0" u="none" kern="1200" dirty="0">
                <a:solidFill>
                  <a:schemeClr val="tx1"/>
                </a:solidFill>
              </a:endParaRPr>
            </a:p>
          </p:txBody>
        </p:sp>
        <p:sp>
          <p:nvSpPr>
            <p:cNvPr id="57" name="Freeform 56"/>
            <p:cNvSpPr/>
            <p:nvPr/>
          </p:nvSpPr>
          <p:spPr>
            <a:xfrm>
              <a:off x="7750193" y="3390829"/>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Document Production</a:t>
              </a:r>
              <a:endParaRPr lang="en-US" sz="1400" b="0" i="0" u="none" kern="1200" dirty="0">
                <a:solidFill>
                  <a:schemeClr val="tx1"/>
                </a:solidFill>
              </a:endParaRPr>
            </a:p>
          </p:txBody>
        </p:sp>
        <p:sp>
          <p:nvSpPr>
            <p:cNvPr id="58" name="Straight Connector 57"/>
            <p:cNvSpPr/>
            <p:nvPr/>
          </p:nvSpPr>
          <p:spPr>
            <a:xfrm>
              <a:off x="2085353" y="3624003"/>
              <a:ext cx="99669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9" name="Freeform 58"/>
            <p:cNvSpPr/>
            <p:nvPr/>
          </p:nvSpPr>
          <p:spPr>
            <a:xfrm>
              <a:off x="1957766" y="3632630"/>
              <a:ext cx="2346835" cy="1137709"/>
            </a:xfrm>
            <a:custGeom>
              <a:avLst/>
              <a:gdLst>
                <a:gd name="connsiteX0" fmla="*/ 0 w 2346835"/>
                <a:gd name="connsiteY0" fmla="*/ 0 h 1137709"/>
                <a:gd name="connsiteX1" fmla="*/ 2346835 w 2346835"/>
                <a:gd name="connsiteY1" fmla="*/ 0 h 1137709"/>
                <a:gd name="connsiteX2" fmla="*/ 2346835 w 2346835"/>
                <a:gd name="connsiteY2" fmla="*/ 1137709 h 1137709"/>
                <a:gd name="connsiteX3" fmla="*/ 0 w 2346835"/>
                <a:gd name="connsiteY3" fmla="*/ 1137709 h 1137709"/>
                <a:gd name="connsiteX4" fmla="*/ 0 w 2346835"/>
                <a:gd name="connsiteY4" fmla="*/ 0 h 1137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6835" h="1137709">
                  <a:moveTo>
                    <a:pt x="0" y="0"/>
                  </a:moveTo>
                  <a:lnTo>
                    <a:pt x="2346835" y="0"/>
                  </a:lnTo>
                  <a:lnTo>
                    <a:pt x="2346835" y="1137709"/>
                  </a:lnTo>
                  <a:lnTo>
                    <a:pt x="0" y="113770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Enterprise System </a:t>
              </a:r>
              <a:endParaRPr lang="en-US" sz="2800" b="0" i="0" u="none" kern="1200" dirty="0">
                <a:solidFill>
                  <a:schemeClr val="tx1"/>
                </a:solidFill>
              </a:endParaRPr>
            </a:p>
          </p:txBody>
        </p:sp>
        <p:sp>
          <p:nvSpPr>
            <p:cNvPr id="60" name="Freeform 59"/>
            <p:cNvSpPr/>
            <p:nvPr/>
          </p:nvSpPr>
          <p:spPr>
            <a:xfrm>
              <a:off x="4481814" y="4597830"/>
              <a:ext cx="2972446"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endParaRPr lang="en-US" sz="1200" b="0" i="0" u="none" kern="1200" dirty="0">
                <a:solidFill>
                  <a:schemeClr val="tx1"/>
                </a:solidFill>
              </a:endParaRPr>
            </a:p>
          </p:txBody>
        </p:sp>
        <p:sp>
          <p:nvSpPr>
            <p:cNvPr id="62" name="Freeform 61"/>
            <p:cNvSpPr/>
            <p:nvPr/>
          </p:nvSpPr>
          <p:spPr>
            <a:xfrm>
              <a:off x="3790950" y="3594573"/>
              <a:ext cx="2750791" cy="890051"/>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defTabSz="533400">
                <a:lnSpc>
                  <a:spcPct val="90000"/>
                </a:lnSpc>
                <a:spcBef>
                  <a:spcPct val="0"/>
                </a:spcBef>
                <a:spcAft>
                  <a:spcPct val="35000"/>
                </a:spcAft>
              </a:pPr>
              <a:r>
                <a:rPr lang="en-US" sz="2000" b="0" i="0" u="none" kern="1200" dirty="0" smtClean="0">
                  <a:solidFill>
                    <a:schemeClr val="tx1"/>
                  </a:solidFill>
                </a:rPr>
                <a:t>Advantages </a:t>
              </a:r>
              <a:r>
                <a:rPr lang="en-US" sz="2000" dirty="0">
                  <a:solidFill>
                    <a:schemeClr val="tx1"/>
                  </a:solidFill>
                </a:rPr>
                <a:t>of Enterprise </a:t>
              </a:r>
              <a:r>
                <a:rPr lang="en-US" sz="2000" dirty="0" smtClean="0">
                  <a:solidFill>
                    <a:schemeClr val="tx1"/>
                  </a:solidFill>
                </a:rPr>
                <a:t>Resource Planning</a:t>
              </a:r>
              <a:endParaRPr lang="en-US" sz="2000" dirty="0">
                <a:solidFill>
                  <a:schemeClr val="tx1"/>
                </a:solidFill>
              </a:endParaRPr>
            </a:p>
          </p:txBody>
        </p:sp>
        <p:sp>
          <p:nvSpPr>
            <p:cNvPr id="63" name="Freeform 62"/>
            <p:cNvSpPr/>
            <p:nvPr/>
          </p:nvSpPr>
          <p:spPr>
            <a:xfrm>
              <a:off x="7750193" y="3640188"/>
              <a:ext cx="3933807" cy="242512"/>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Improved Access to Quality Data For Operational Decision Making </a:t>
              </a:r>
              <a:endParaRPr lang="en-US" sz="1400" b="0" i="0" u="none" kern="1200" dirty="0">
                <a:solidFill>
                  <a:schemeClr val="tx1"/>
                </a:solidFill>
              </a:endParaRPr>
            </a:p>
          </p:txBody>
        </p:sp>
        <p:sp>
          <p:nvSpPr>
            <p:cNvPr id="64" name="Freeform 63"/>
            <p:cNvSpPr/>
            <p:nvPr/>
          </p:nvSpPr>
          <p:spPr>
            <a:xfrm>
              <a:off x="7750194" y="4106062"/>
              <a:ext cx="3786500" cy="25262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Elimination of Costly, Inflexible Legacy Systems</a:t>
              </a:r>
              <a:endParaRPr lang="en-US" sz="1400" b="0" i="0" u="none" kern="1200" dirty="0">
                <a:solidFill>
                  <a:schemeClr val="tx1"/>
                </a:solidFill>
              </a:endParaRPr>
            </a:p>
          </p:txBody>
        </p:sp>
        <p:sp>
          <p:nvSpPr>
            <p:cNvPr id="65" name="Freeform 64"/>
            <p:cNvSpPr/>
            <p:nvPr/>
          </p:nvSpPr>
          <p:spPr>
            <a:xfrm>
              <a:off x="7750193" y="4384090"/>
              <a:ext cx="4994953" cy="274320"/>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Improvement of Work Processes</a:t>
              </a:r>
              <a:endParaRPr lang="en-US" sz="1400" b="0" i="0" u="none" kern="1200" dirty="0">
                <a:solidFill>
                  <a:schemeClr val="tx1"/>
                </a:solidFill>
              </a:endParaRPr>
            </a:p>
          </p:txBody>
        </p:sp>
        <p:sp>
          <p:nvSpPr>
            <p:cNvPr id="66" name="Freeform 65"/>
            <p:cNvSpPr/>
            <p:nvPr/>
          </p:nvSpPr>
          <p:spPr>
            <a:xfrm>
              <a:off x="7750193" y="4667811"/>
              <a:ext cx="3933807" cy="19847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Opportunity To Upgrade and Standardize Technology Infrastructure</a:t>
              </a:r>
              <a:endParaRPr lang="en-US" sz="1400" b="0" i="0" u="none" kern="1200" dirty="0">
                <a:solidFill>
                  <a:schemeClr val="tx1"/>
                </a:solidFill>
              </a:endParaRPr>
            </a:p>
          </p:txBody>
        </p:sp>
        <p:sp>
          <p:nvSpPr>
            <p:cNvPr id="67" name="Straight Connector 66"/>
            <p:cNvSpPr/>
            <p:nvPr/>
          </p:nvSpPr>
          <p:spPr>
            <a:xfrm>
              <a:off x="3847401" y="5195274"/>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8" name="Freeform 67"/>
            <p:cNvSpPr/>
            <p:nvPr/>
          </p:nvSpPr>
          <p:spPr>
            <a:xfrm>
              <a:off x="3790951" y="5246074"/>
              <a:ext cx="3307709"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Product Lifecycle Management</a:t>
              </a:r>
              <a:endParaRPr lang="en-US" sz="2000" b="0" i="0" u="none" kern="1200" dirty="0">
                <a:solidFill>
                  <a:schemeClr val="tx1"/>
                </a:solidFill>
              </a:endParaRPr>
            </a:p>
          </p:txBody>
        </p:sp>
        <p:sp>
          <p:nvSpPr>
            <p:cNvPr id="69" name="Freeform 68"/>
            <p:cNvSpPr/>
            <p:nvPr/>
          </p:nvSpPr>
          <p:spPr>
            <a:xfrm>
              <a:off x="7631473" y="5243098"/>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CAD – CAE – CAM</a:t>
              </a:r>
              <a:endParaRPr lang="en-US" sz="1400" b="0" i="0" u="none" kern="1200" dirty="0">
                <a:solidFill>
                  <a:schemeClr val="tx1"/>
                </a:solidFill>
              </a:endParaRPr>
            </a:p>
          </p:txBody>
        </p:sp>
        <p:sp>
          <p:nvSpPr>
            <p:cNvPr id="70" name="Freeform 69"/>
            <p:cNvSpPr/>
            <p:nvPr/>
          </p:nvSpPr>
          <p:spPr>
            <a:xfrm>
              <a:off x="7631473" y="5503540"/>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Benefits of a PLM System</a:t>
              </a:r>
              <a:endParaRPr lang="en-US" sz="1400" b="0" i="0" u="none" kern="1200" dirty="0">
                <a:solidFill>
                  <a:schemeClr val="tx1"/>
                </a:solidFill>
              </a:endParaRPr>
            </a:p>
          </p:txBody>
        </p:sp>
        <p:sp>
          <p:nvSpPr>
            <p:cNvPr id="71" name="Straight Connector 70"/>
            <p:cNvSpPr/>
            <p:nvPr/>
          </p:nvSpPr>
          <p:spPr>
            <a:xfrm>
              <a:off x="3860101" y="5797209"/>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2" name="Freeform 71"/>
            <p:cNvSpPr/>
            <p:nvPr/>
          </p:nvSpPr>
          <p:spPr>
            <a:xfrm>
              <a:off x="3790950" y="5787684"/>
              <a:ext cx="3840523"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Overcoming Challenges in Implementing Enterprise Systems</a:t>
              </a:r>
              <a:endParaRPr lang="en-US" sz="2000" b="0" i="0" u="none" kern="1200" dirty="0">
                <a:solidFill>
                  <a:schemeClr val="tx1"/>
                </a:solidFill>
              </a:endParaRPr>
            </a:p>
          </p:txBody>
        </p:sp>
        <p:sp>
          <p:nvSpPr>
            <p:cNvPr id="73" name="Straight Connector 72"/>
            <p:cNvSpPr/>
            <p:nvPr/>
          </p:nvSpPr>
          <p:spPr>
            <a:xfrm>
              <a:off x="1780553" y="6345169"/>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41184632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Product Lifecycle </a:t>
            </a:r>
            <a:r>
              <a:rPr lang="en-US" dirty="0" smtClean="0"/>
              <a:t>Management</a:t>
            </a:r>
            <a:endParaRPr lang="en-US" dirty="0"/>
          </a:p>
        </p:txBody>
      </p:sp>
      <p:sp>
        <p:nvSpPr>
          <p:cNvPr id="3" name="Content Placeholder 2"/>
          <p:cNvSpPr>
            <a:spLocks noGrp="1"/>
          </p:cNvSpPr>
          <p:nvPr>
            <p:ph idx="1"/>
          </p:nvPr>
        </p:nvSpPr>
        <p:spPr/>
        <p:txBody>
          <a:bodyPr>
            <a:normAutofit fontScale="85000" lnSpcReduction="10000"/>
          </a:bodyPr>
          <a:lstStyle/>
          <a:p>
            <a:r>
              <a:rPr lang="en-US" b="1" i="1" dirty="0">
                <a:solidFill>
                  <a:schemeClr val="accent1"/>
                </a:solidFill>
              </a:rPr>
              <a:t>Product lifecycle management (PLM) </a:t>
            </a:r>
            <a:r>
              <a:rPr lang="en-US" dirty="0"/>
              <a:t>is an enterprise business strategy that creates a common repository of product information and processes to support the collaborative creation, management, dissemination, and use of product and packaging definition information</a:t>
            </a:r>
            <a:r>
              <a:rPr lang="en-US" dirty="0" smtClean="0"/>
              <a:t>.</a:t>
            </a:r>
          </a:p>
          <a:p>
            <a:r>
              <a:rPr lang="en-US" b="1" i="1" dirty="0">
                <a:solidFill>
                  <a:schemeClr val="accent1"/>
                </a:solidFill>
              </a:rPr>
              <a:t>Product lifecycle management (PLM) software </a:t>
            </a:r>
            <a:r>
              <a:rPr lang="en-US" dirty="0"/>
              <a:t>provides a means for managing the data and processes associated with the various phases of the product life cycle, including sales and marketing, research and development, concept development, product design, prototyping and testing, manufacturing process design, production and assembly, delivery and product installation, </a:t>
            </a:r>
            <a:r>
              <a:rPr lang="en-US" dirty="0" smtClean="0"/>
              <a:t>service </a:t>
            </a:r>
            <a:r>
              <a:rPr lang="en-US" dirty="0"/>
              <a:t>and support, and product retirement and replacement.</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4920815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Product Lifecycle </a:t>
            </a:r>
            <a:r>
              <a:rPr lang="en-US" dirty="0" smtClean="0"/>
              <a:t>Management</a:t>
            </a:r>
            <a:endParaRPr lang="en-US" dirty="0"/>
          </a:p>
        </p:txBody>
      </p:sp>
      <p:sp>
        <p:nvSpPr>
          <p:cNvPr id="3" name="Content Placeholder 2"/>
          <p:cNvSpPr>
            <a:spLocks noGrp="1"/>
          </p:cNvSpPr>
          <p:nvPr>
            <p:ph idx="1"/>
          </p:nvPr>
        </p:nvSpPr>
        <p:spPr/>
        <p:txBody>
          <a:bodyPr>
            <a:normAutofit/>
          </a:bodyPr>
          <a:lstStyle/>
          <a:p>
            <a:r>
              <a:rPr lang="en-US" dirty="0"/>
              <a:t>The scope of PLM software may include computer-aided design, </a:t>
            </a:r>
            <a:r>
              <a:rPr lang="en-US" dirty="0" smtClean="0"/>
              <a:t>computer aided </a:t>
            </a:r>
            <a:r>
              <a:rPr lang="en-US" dirty="0"/>
              <a:t>engineering, and </a:t>
            </a:r>
            <a:r>
              <a:rPr lang="en-US" dirty="0" smtClean="0"/>
              <a:t>computer-aided manufacturing. </a:t>
            </a:r>
            <a:r>
              <a:rPr lang="en-US" b="1" i="1" dirty="0" smtClean="0">
                <a:solidFill>
                  <a:schemeClr val="accent1"/>
                </a:solidFill>
              </a:rPr>
              <a:t>Computer-aided </a:t>
            </a:r>
            <a:r>
              <a:rPr lang="en-US" b="1" i="1" dirty="0">
                <a:solidFill>
                  <a:schemeClr val="accent1"/>
                </a:solidFill>
              </a:rPr>
              <a:t>design (CAD)</a:t>
            </a:r>
            <a:r>
              <a:rPr lang="en-US" i="1" dirty="0"/>
              <a:t> </a:t>
            </a:r>
            <a:r>
              <a:rPr lang="en-US" dirty="0"/>
              <a:t>is the use of software to assist in the creation, analysis, and modification of the design of a component or product. Its use can increase the productivity of the designer, improve the quality of design, and create a </a:t>
            </a:r>
            <a:r>
              <a:rPr lang="en-US" dirty="0" smtClean="0"/>
              <a:t>database </a:t>
            </a:r>
            <a:r>
              <a:rPr lang="en-US" dirty="0"/>
              <a:t>that describes the item. This data can be shared with others or used </a:t>
            </a:r>
            <a:r>
              <a:rPr lang="en-US" dirty="0" smtClean="0"/>
              <a:t>in </a:t>
            </a:r>
            <a:r>
              <a:rPr lang="en-US" dirty="0"/>
              <a:t>the machining of the part or in other manufacturing operations.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10545455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Product Lifecycle </a:t>
            </a:r>
            <a:r>
              <a:rPr lang="en-US" dirty="0" smtClean="0"/>
              <a:t>Management</a:t>
            </a:r>
            <a:endParaRPr lang="en-US" dirty="0"/>
          </a:p>
        </p:txBody>
      </p:sp>
      <p:sp>
        <p:nvSpPr>
          <p:cNvPr id="3" name="Content Placeholder 2"/>
          <p:cNvSpPr>
            <a:spLocks noGrp="1"/>
          </p:cNvSpPr>
          <p:nvPr>
            <p:ph idx="1"/>
          </p:nvPr>
        </p:nvSpPr>
        <p:spPr/>
        <p:txBody>
          <a:bodyPr>
            <a:normAutofit fontScale="92500" lnSpcReduction="10000"/>
          </a:bodyPr>
          <a:lstStyle/>
          <a:p>
            <a:r>
              <a:rPr lang="en-US" b="1" i="1" dirty="0">
                <a:solidFill>
                  <a:schemeClr val="accent1"/>
                </a:solidFill>
              </a:rPr>
              <a:t>Computer-aided engineering (CAE) </a:t>
            </a:r>
            <a:r>
              <a:rPr lang="en-US" dirty="0"/>
              <a:t>is the use of software to analyze the robustness and </a:t>
            </a:r>
            <a:r>
              <a:rPr lang="en-US" dirty="0" smtClean="0"/>
              <a:t>performance </a:t>
            </a:r>
            <a:r>
              <a:rPr lang="en-US" dirty="0"/>
              <a:t>of components and assemblies. CAE software supports the simulation, </a:t>
            </a:r>
            <a:r>
              <a:rPr lang="en-US" dirty="0" smtClean="0"/>
              <a:t>validation</a:t>
            </a:r>
            <a:r>
              <a:rPr lang="en-US" dirty="0"/>
              <a:t>, and optimization of products and manufacturing tools. CAE is extremely useful to design teams in evaluating and decision making. </a:t>
            </a:r>
            <a:endParaRPr lang="en-US" b="1" i="1" dirty="0" smtClean="0">
              <a:solidFill>
                <a:schemeClr val="accent1"/>
              </a:solidFill>
            </a:endParaRPr>
          </a:p>
          <a:p>
            <a:r>
              <a:rPr lang="en-US" b="1" i="1" dirty="0" smtClean="0">
                <a:solidFill>
                  <a:schemeClr val="accent1"/>
                </a:solidFill>
              </a:rPr>
              <a:t>Computer-aided </a:t>
            </a:r>
            <a:r>
              <a:rPr lang="en-US" b="1" i="1" dirty="0">
                <a:solidFill>
                  <a:schemeClr val="accent1"/>
                </a:solidFill>
              </a:rPr>
              <a:t>manufacturing (CAM) </a:t>
            </a:r>
            <a:r>
              <a:rPr lang="en-US" dirty="0"/>
              <a:t>is the use of software to control machine tools and related machinery in the manufacture of components and products. The model generated in CAD and verified in CAE can be input into CAM software, which then controls the machine tool.</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1054545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a PLM system</a:t>
            </a:r>
          </a:p>
        </p:txBody>
      </p:sp>
      <p:sp>
        <p:nvSpPr>
          <p:cNvPr id="3" name="Content Placeholder 2"/>
          <p:cNvSpPr>
            <a:spLocks noGrp="1"/>
          </p:cNvSpPr>
          <p:nvPr>
            <p:ph idx="1"/>
          </p:nvPr>
        </p:nvSpPr>
        <p:spPr/>
        <p:txBody>
          <a:bodyPr/>
          <a:lstStyle/>
          <a:p>
            <a:r>
              <a:rPr lang="en-US" dirty="0"/>
              <a:t>Table 8.5 outlines the benefits a business can realize when using a PLM system effectively.</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graphicFrame>
        <p:nvGraphicFramePr>
          <p:cNvPr id="7" name="Table 6"/>
          <p:cNvGraphicFramePr>
            <a:graphicFrameLocks noGrp="1"/>
          </p:cNvGraphicFramePr>
          <p:nvPr>
            <p:extLst>
              <p:ext uri="{D42A27DB-BD31-4B8C-83A1-F6EECF244321}">
                <p14:modId xmlns:p14="http://schemas.microsoft.com/office/powerpoint/2010/main" val="3577471630"/>
              </p:ext>
            </p:extLst>
          </p:nvPr>
        </p:nvGraphicFramePr>
        <p:xfrm>
          <a:off x="326571" y="2722838"/>
          <a:ext cx="11676741" cy="3676080"/>
        </p:xfrm>
        <a:graphic>
          <a:graphicData uri="http://schemas.openxmlformats.org/drawingml/2006/table">
            <a:tbl>
              <a:tblPr firstRow="1" bandRow="1">
                <a:tableStyleId>{5C22544A-7EE6-4342-B048-85BDC9FD1C3A}</a:tableStyleId>
              </a:tblPr>
              <a:tblGrid>
                <a:gridCol w="1660273">
                  <a:extLst>
                    <a:ext uri="{9D8B030D-6E8A-4147-A177-3AD203B41FA5}">
                      <a16:colId xmlns:a16="http://schemas.microsoft.com/office/drawing/2014/main" val="794041880"/>
                    </a:ext>
                  </a:extLst>
                </a:gridCol>
                <a:gridCol w="10016468">
                  <a:extLst>
                    <a:ext uri="{9D8B030D-6E8A-4147-A177-3AD203B41FA5}">
                      <a16:colId xmlns:a16="http://schemas.microsoft.com/office/drawing/2014/main" val="3527881757"/>
                    </a:ext>
                  </a:extLst>
                </a:gridCol>
              </a:tblGrid>
              <a:tr h="206301">
                <a:tc>
                  <a:txBody>
                    <a:bodyPr/>
                    <a:lstStyle/>
                    <a:p>
                      <a:pPr marL="126365" marR="0" algn="ctr">
                        <a:lnSpc>
                          <a:spcPct val="150000"/>
                        </a:lnSpc>
                        <a:spcBef>
                          <a:spcPts val="260"/>
                        </a:spcBef>
                        <a:spcAft>
                          <a:spcPts val="0"/>
                        </a:spcAft>
                      </a:pPr>
                      <a:r>
                        <a:rPr lang="en-US" sz="2000" dirty="0">
                          <a:solidFill>
                            <a:srgbClr val="FFFFFF"/>
                          </a:solidFill>
                          <a:effectLst/>
                          <a:latin typeface="Times New Roman" panose="02020603050405020304" pitchFamily="18" charset="0"/>
                          <a:ea typeface="Times New Roman" panose="02020603050405020304" pitchFamily="18" charset="0"/>
                          <a:cs typeface="+mj-cs"/>
                        </a:rPr>
                        <a:t>Benefit</a:t>
                      </a:r>
                      <a:endParaRPr lang="en-US" sz="2000" dirty="0">
                        <a:effectLst/>
                        <a:latin typeface="Times New Roman" panose="02020603050405020304" pitchFamily="18" charset="0"/>
                        <a:ea typeface="Times New Roman" panose="02020603050405020304" pitchFamily="18" charset="0"/>
                        <a:cs typeface="+mj-cs"/>
                      </a:endParaRPr>
                    </a:p>
                  </a:txBody>
                  <a:tcPr marL="0" marR="0" marT="0" marB="0"/>
                </a:tc>
                <a:tc>
                  <a:txBody>
                    <a:bodyPr/>
                    <a:lstStyle/>
                    <a:p>
                      <a:pPr marL="126365" marR="0" algn="ctr">
                        <a:lnSpc>
                          <a:spcPct val="150000"/>
                        </a:lnSpc>
                        <a:spcBef>
                          <a:spcPts val="260"/>
                        </a:spcBef>
                        <a:spcAft>
                          <a:spcPts val="0"/>
                        </a:spcAft>
                      </a:pPr>
                      <a:r>
                        <a:rPr lang="en-US" sz="2000" dirty="0">
                          <a:solidFill>
                            <a:srgbClr val="FFFFFF"/>
                          </a:solidFill>
                          <a:effectLst/>
                          <a:latin typeface="Times New Roman" panose="02020603050405020304" pitchFamily="18" charset="0"/>
                          <a:ea typeface="Times New Roman" panose="02020603050405020304" pitchFamily="18" charset="0"/>
                          <a:cs typeface="+mj-cs"/>
                        </a:rPr>
                        <a:t>How</a:t>
                      </a:r>
                      <a:r>
                        <a:rPr lang="en-US" sz="2000" spc="-5" dirty="0">
                          <a:solidFill>
                            <a:srgbClr val="FFFFFF"/>
                          </a:solidFill>
                          <a:effectLst/>
                          <a:latin typeface="Times New Roman" panose="02020603050405020304" pitchFamily="18" charset="0"/>
                          <a:ea typeface="Times New Roman" panose="02020603050405020304" pitchFamily="18" charset="0"/>
                          <a:cs typeface="+mj-cs"/>
                        </a:rPr>
                        <a:t> </a:t>
                      </a:r>
                      <a:r>
                        <a:rPr lang="en-US" sz="2000" dirty="0">
                          <a:solidFill>
                            <a:srgbClr val="FFFFFF"/>
                          </a:solidFill>
                          <a:effectLst/>
                          <a:latin typeface="Times New Roman" panose="02020603050405020304" pitchFamily="18" charset="0"/>
                          <a:ea typeface="Times New Roman" panose="02020603050405020304" pitchFamily="18" charset="0"/>
                          <a:cs typeface="+mj-cs"/>
                        </a:rPr>
                        <a:t>Achieved</a:t>
                      </a:r>
                      <a:endParaRPr lang="en-US" sz="2000" dirty="0">
                        <a:effectLst/>
                        <a:latin typeface="Times New Roman" panose="02020603050405020304" pitchFamily="18" charset="0"/>
                        <a:ea typeface="Times New Roman" panose="02020603050405020304" pitchFamily="18" charset="0"/>
                        <a:cs typeface="+mj-cs"/>
                      </a:endParaRPr>
                    </a:p>
                  </a:txBody>
                  <a:tcPr marL="0" marR="0" marT="0" marB="0"/>
                </a:tc>
                <a:extLst>
                  <a:ext uri="{0D108BD9-81ED-4DB2-BD59-A6C34878D82A}">
                    <a16:rowId xmlns:a16="http://schemas.microsoft.com/office/drawing/2014/main" val="1359077691"/>
                  </a:ext>
                </a:extLst>
              </a:tr>
              <a:tr h="729120">
                <a:tc>
                  <a:txBody>
                    <a:bodyPr/>
                    <a:lstStyle/>
                    <a:p>
                      <a:pPr>
                        <a:lnSpc>
                          <a:spcPct val="150000"/>
                        </a:lnSpc>
                      </a:pPr>
                      <a:r>
                        <a:rPr lang="en-US" sz="2000" dirty="0" smtClean="0">
                          <a:cs typeface="+mj-cs"/>
                        </a:rPr>
                        <a:t>Reduce time to market</a:t>
                      </a:r>
                      <a:endParaRPr lang="en-US" sz="2000" dirty="0">
                        <a:cs typeface="+mj-cs"/>
                      </a:endParaRPr>
                    </a:p>
                  </a:txBody>
                  <a:tcPr/>
                </a:tc>
                <a:tc>
                  <a:txBody>
                    <a:bodyPr/>
                    <a:lstStyle/>
                    <a:p>
                      <a:pPr marL="285750" lvl="0" indent="-285750" rtl="0">
                        <a:lnSpc>
                          <a:spcPct val="150000"/>
                        </a:lnSpc>
                        <a:buFont typeface="Arial" panose="020B0604020202020204" pitchFamily="34" charset="0"/>
                        <a:buChar char="•"/>
                      </a:pPr>
                      <a:r>
                        <a:rPr lang="en-US" sz="2000" kern="1200" dirty="0" smtClean="0">
                          <a:solidFill>
                            <a:schemeClr val="dk1"/>
                          </a:solidFill>
                          <a:effectLst/>
                          <a:latin typeface="+mn-lt"/>
                          <a:ea typeface="+mn-ea"/>
                          <a:cs typeface="+mj-cs"/>
                        </a:rPr>
                        <a:t>By connecting design, research and development, manufacturing, and customer service seamlessly through a flexible collaboration environment</a:t>
                      </a:r>
                    </a:p>
                    <a:p>
                      <a:pPr marL="285750" indent="-285750">
                        <a:lnSpc>
                          <a:spcPct val="150000"/>
                        </a:lnSpc>
                        <a:buFont typeface="Arial" panose="020B0604020202020204" pitchFamily="34" charset="0"/>
                        <a:buChar char="•"/>
                      </a:pPr>
                      <a:r>
                        <a:rPr lang="en-US" sz="2000" kern="1200" dirty="0" smtClean="0">
                          <a:solidFill>
                            <a:schemeClr val="dk1"/>
                          </a:solidFill>
                          <a:effectLst/>
                          <a:latin typeface="+mn-lt"/>
                          <a:ea typeface="+mn-ea"/>
                          <a:cs typeface="+mj-cs"/>
                        </a:rPr>
                        <a:t>By improving collaboration among the organization and its suppliers, contract manufacturers, and OEMs</a:t>
                      </a:r>
                      <a:endParaRPr lang="en-US" sz="2000" dirty="0">
                        <a:cs typeface="+mj-cs"/>
                      </a:endParaRPr>
                    </a:p>
                  </a:txBody>
                  <a:tcPr/>
                </a:tc>
                <a:extLst>
                  <a:ext uri="{0D108BD9-81ED-4DB2-BD59-A6C34878D82A}">
                    <a16:rowId xmlns:a16="http://schemas.microsoft.com/office/drawing/2014/main" val="3582647975"/>
                  </a:ext>
                </a:extLst>
              </a:tr>
              <a:tr h="729120">
                <a:tc>
                  <a: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US" sz="2000" kern="1200" dirty="0" smtClean="0">
                          <a:solidFill>
                            <a:schemeClr val="dk1"/>
                          </a:solidFill>
                          <a:effectLst/>
                          <a:latin typeface="+mn-lt"/>
                          <a:ea typeface="+mn-ea"/>
                          <a:cs typeface="+mj-cs"/>
                        </a:rPr>
                        <a:t>Reduce costs</a:t>
                      </a:r>
                    </a:p>
                    <a:p>
                      <a:pPr>
                        <a:lnSpc>
                          <a:spcPct val="150000"/>
                        </a:lnSpc>
                      </a:pPr>
                      <a:endParaRPr lang="en-US" sz="2000" dirty="0">
                        <a:cs typeface="+mj-cs"/>
                      </a:endParaRPr>
                    </a:p>
                  </a:txBody>
                  <a:tcPr/>
                </a:tc>
                <a:tc>
                  <a:txBody>
                    <a:bodyPr/>
                    <a:lstStyle/>
                    <a:p>
                      <a:pPr marL="285750" lvl="0" indent="-285750" rtl="0">
                        <a:lnSpc>
                          <a:spcPct val="150000"/>
                        </a:lnSpc>
                        <a:buFont typeface="Arial" panose="020B0604020202020204" pitchFamily="34" charset="0"/>
                        <a:buChar char="•"/>
                      </a:pPr>
                      <a:r>
                        <a:rPr lang="en-US" sz="2000" kern="1200" dirty="0" smtClean="0">
                          <a:solidFill>
                            <a:schemeClr val="dk1"/>
                          </a:solidFill>
                          <a:effectLst/>
                          <a:latin typeface="+mn-lt"/>
                          <a:ea typeface="+mn-ea"/>
                          <a:cs typeface="+mj-cs"/>
                        </a:rPr>
                        <a:t>By reducing prototyping costs through the use of software simulation</a:t>
                      </a:r>
                    </a:p>
                    <a:p>
                      <a:pPr marL="285750" lvl="0" indent="-285750">
                        <a:lnSpc>
                          <a:spcPct val="150000"/>
                        </a:lnSpc>
                        <a:buFont typeface="Arial" panose="020B0604020202020204" pitchFamily="34" charset="0"/>
                        <a:buChar char="•"/>
                      </a:pPr>
                      <a:r>
                        <a:rPr lang="en-US" sz="2000" kern="1200" dirty="0" smtClean="0">
                          <a:solidFill>
                            <a:schemeClr val="dk1"/>
                          </a:solidFill>
                          <a:effectLst/>
                          <a:latin typeface="+mn-lt"/>
                          <a:ea typeface="+mn-ea"/>
                          <a:cs typeface="+mj-cs"/>
                        </a:rPr>
                        <a:t>By reducing scrap and rework through improved processes</a:t>
                      </a:r>
                    </a:p>
                    <a:p>
                      <a:pPr marL="285750" indent="-285750">
                        <a:lnSpc>
                          <a:spcPct val="150000"/>
                        </a:lnSpc>
                        <a:buFont typeface="Arial" panose="020B0604020202020204" pitchFamily="34" charset="0"/>
                        <a:buChar char="•"/>
                      </a:pPr>
                      <a:r>
                        <a:rPr lang="en-US" sz="2000" kern="1200" dirty="0" smtClean="0">
                          <a:solidFill>
                            <a:schemeClr val="dk1"/>
                          </a:solidFill>
                          <a:effectLst/>
                          <a:latin typeface="+mn-lt"/>
                          <a:ea typeface="+mn-ea"/>
                          <a:cs typeface="+mj-cs"/>
                        </a:rPr>
                        <a:t>By reducing the number of product components through standardization</a:t>
                      </a:r>
                      <a:endParaRPr lang="en-US" sz="2000" dirty="0">
                        <a:cs typeface="+mj-cs"/>
                      </a:endParaRPr>
                    </a:p>
                  </a:txBody>
                  <a:tcPr/>
                </a:tc>
                <a:extLst>
                  <a:ext uri="{0D108BD9-81ED-4DB2-BD59-A6C34878D82A}">
                    <a16:rowId xmlns:a16="http://schemas.microsoft.com/office/drawing/2014/main" val="590227225"/>
                  </a:ext>
                </a:extLst>
              </a:tr>
            </a:tbl>
          </a:graphicData>
        </a:graphic>
      </p:graphicFrame>
    </p:spTree>
    <p:extLst>
      <p:ext uri="{BB962C8B-B14F-4D97-AF65-F5344CB8AC3E}">
        <p14:creationId xmlns:p14="http://schemas.microsoft.com/office/powerpoint/2010/main" val="3921630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159656" y="6435953"/>
            <a:ext cx="3478893" cy="378047"/>
          </a:xfrm>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a:xfrm>
            <a:off x="4242545" y="6448876"/>
            <a:ext cx="3706906" cy="365125"/>
          </a:xfrm>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a:xfrm>
            <a:off x="8095129" y="6448876"/>
            <a:ext cx="3908183" cy="365125"/>
          </a:xfrm>
        </p:spPr>
        <p:txBody>
          <a:bodyPr/>
          <a:lstStyle/>
          <a:p>
            <a:r>
              <a:rPr lang="en-US" smtClean="0"/>
              <a:t>MGM331 Principles of Management Information Systems</a:t>
            </a:r>
            <a:endParaRPr lang="en-US" dirty="0"/>
          </a:p>
        </p:txBody>
      </p:sp>
      <p:grpSp>
        <p:nvGrpSpPr>
          <p:cNvPr id="74" name="Group 73"/>
          <p:cNvGrpSpPr/>
          <p:nvPr/>
        </p:nvGrpSpPr>
        <p:grpSpPr>
          <a:xfrm>
            <a:off x="189136" y="1288512"/>
            <a:ext cx="12556010" cy="5056657"/>
            <a:chOff x="189136" y="1288512"/>
            <a:chExt cx="12556010" cy="5056657"/>
          </a:xfrm>
        </p:grpSpPr>
        <p:sp>
          <p:nvSpPr>
            <p:cNvPr id="42" name="Straight Connector 41"/>
            <p:cNvSpPr/>
            <p:nvPr/>
          </p:nvSpPr>
          <p:spPr>
            <a:xfrm>
              <a:off x="189137" y="1288512"/>
              <a:ext cx="11814175"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43" name="Freeform 42"/>
            <p:cNvSpPr/>
            <p:nvPr/>
          </p:nvSpPr>
          <p:spPr>
            <a:xfrm>
              <a:off x="189136" y="1744963"/>
              <a:ext cx="2033363" cy="4459980"/>
            </a:xfrm>
            <a:custGeom>
              <a:avLst/>
              <a:gdLst>
                <a:gd name="connsiteX0" fmla="*/ 0 w 1591416"/>
                <a:gd name="connsiteY0" fmla="*/ 0 h 4929131"/>
                <a:gd name="connsiteX1" fmla="*/ 1591416 w 1591416"/>
                <a:gd name="connsiteY1" fmla="*/ 0 h 4929131"/>
                <a:gd name="connsiteX2" fmla="*/ 1591416 w 1591416"/>
                <a:gd name="connsiteY2" fmla="*/ 4929131 h 4929131"/>
                <a:gd name="connsiteX3" fmla="*/ 0 w 1591416"/>
                <a:gd name="connsiteY3" fmla="*/ 4929131 h 4929131"/>
                <a:gd name="connsiteX4" fmla="*/ 0 w 1591416"/>
                <a:gd name="connsiteY4" fmla="*/ 0 h 4929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1416" h="4929131">
                  <a:moveTo>
                    <a:pt x="0" y="0"/>
                  </a:moveTo>
                  <a:lnTo>
                    <a:pt x="1591416" y="0"/>
                  </a:lnTo>
                  <a:lnTo>
                    <a:pt x="1591416" y="4929131"/>
                  </a:lnTo>
                  <a:lnTo>
                    <a:pt x="0" y="4929131"/>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endParaRPr lang="en-US" sz="3200" b="0" i="0" u="none" kern="1200" dirty="0" smtClean="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endParaRPr lang="en-US" sz="3200" dirty="0">
                <a:solidFill>
                  <a:schemeClr val="accent1"/>
                </a:solidFill>
                <a:latin typeface="Times New Roman" panose="02020603050405020304" pitchFamily="18" charset="0"/>
                <a:cs typeface="Times New Roman" panose="02020603050405020304" pitchFamily="18" charset="0"/>
              </a:endParaRP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Lecture 8</a:t>
              </a:r>
            </a:p>
            <a:p>
              <a:pPr lvl="0" algn="l" defTabSz="1422400">
                <a:lnSpc>
                  <a:spcPct val="90000"/>
                </a:lnSpc>
                <a:spcBef>
                  <a:spcPct val="0"/>
                </a:spcBef>
                <a:spcAft>
                  <a:spcPct val="35000"/>
                </a:spcAft>
              </a:pPr>
              <a:r>
                <a:rPr lang="en-US" sz="3200" b="0" i="0" u="none" kern="1200" dirty="0" smtClean="0">
                  <a:solidFill>
                    <a:schemeClr val="accent1"/>
                  </a:solidFill>
                  <a:latin typeface="Times New Roman" panose="02020603050405020304" pitchFamily="18" charset="0"/>
                  <a:cs typeface="Times New Roman" panose="02020603050405020304" pitchFamily="18" charset="0"/>
                </a:rPr>
                <a:t>Enterprise Systems</a:t>
              </a:r>
              <a:endParaRPr lang="en-US" sz="3200" b="0" i="0" u="none" kern="1200" dirty="0">
                <a:solidFill>
                  <a:schemeClr val="accent1"/>
                </a:solidFill>
              </a:endParaRPr>
            </a:p>
          </p:txBody>
        </p:sp>
        <p:sp>
          <p:nvSpPr>
            <p:cNvPr id="44" name="Freeform 43"/>
            <p:cNvSpPr/>
            <p:nvPr/>
          </p:nvSpPr>
          <p:spPr>
            <a:xfrm>
              <a:off x="1957767" y="1317089"/>
              <a:ext cx="1998574" cy="1429335"/>
            </a:xfrm>
            <a:custGeom>
              <a:avLst/>
              <a:gdLst>
                <a:gd name="connsiteX0" fmla="*/ 0 w 2465555"/>
                <a:gd name="connsiteY0" fmla="*/ 0 h 2918684"/>
                <a:gd name="connsiteX1" fmla="*/ 2465555 w 2465555"/>
                <a:gd name="connsiteY1" fmla="*/ 0 h 2918684"/>
                <a:gd name="connsiteX2" fmla="*/ 2465555 w 2465555"/>
                <a:gd name="connsiteY2" fmla="*/ 2918684 h 2918684"/>
                <a:gd name="connsiteX3" fmla="*/ 0 w 2465555"/>
                <a:gd name="connsiteY3" fmla="*/ 2918684 h 2918684"/>
                <a:gd name="connsiteX4" fmla="*/ 0 w 2465555"/>
                <a:gd name="connsiteY4" fmla="*/ 0 h 29186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5555" h="2918684">
                  <a:moveTo>
                    <a:pt x="0" y="0"/>
                  </a:moveTo>
                  <a:lnTo>
                    <a:pt x="2465555" y="0"/>
                  </a:lnTo>
                  <a:lnTo>
                    <a:pt x="2465555" y="2918684"/>
                  </a:lnTo>
                  <a:lnTo>
                    <a:pt x="0" y="291868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Transaction Processing Systems</a:t>
              </a:r>
              <a:endParaRPr lang="en-US" sz="2800" b="0" i="0" u="none" kern="1200" dirty="0">
                <a:solidFill>
                  <a:schemeClr val="tx1"/>
                </a:solidFill>
              </a:endParaRPr>
            </a:p>
          </p:txBody>
        </p:sp>
        <p:sp>
          <p:nvSpPr>
            <p:cNvPr id="45" name="Freeform 44"/>
            <p:cNvSpPr/>
            <p:nvPr/>
          </p:nvSpPr>
          <p:spPr>
            <a:xfrm>
              <a:off x="3790951" y="1299679"/>
              <a:ext cx="3959242" cy="1088676"/>
            </a:xfrm>
            <a:custGeom>
              <a:avLst/>
              <a:gdLst>
                <a:gd name="connsiteX0" fmla="*/ 0 w 2972446"/>
                <a:gd name="connsiteY0" fmla="*/ 0 h 404580"/>
                <a:gd name="connsiteX1" fmla="*/ 2972446 w 2972446"/>
                <a:gd name="connsiteY1" fmla="*/ 0 h 404580"/>
                <a:gd name="connsiteX2" fmla="*/ 2972446 w 2972446"/>
                <a:gd name="connsiteY2" fmla="*/ 404580 h 404580"/>
                <a:gd name="connsiteX3" fmla="*/ 0 w 2972446"/>
                <a:gd name="connsiteY3" fmla="*/ 404580 h 404580"/>
                <a:gd name="connsiteX4" fmla="*/ 0 w 2972446"/>
                <a:gd name="connsiteY4" fmla="*/ 0 h 404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04580">
                  <a:moveTo>
                    <a:pt x="0" y="0"/>
                  </a:moveTo>
                  <a:lnTo>
                    <a:pt x="2972446" y="0"/>
                  </a:lnTo>
                  <a:lnTo>
                    <a:pt x="2972446" y="404580"/>
                  </a:lnTo>
                  <a:lnTo>
                    <a:pt x="0" y="4045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Traditional Transaction Processing Methods and Objectives</a:t>
              </a:r>
              <a:endParaRPr lang="en-US" sz="2000" b="0" i="0" u="none" kern="1200" dirty="0">
                <a:solidFill>
                  <a:schemeClr val="tx1"/>
                </a:solidFill>
              </a:endParaRPr>
            </a:p>
          </p:txBody>
        </p:sp>
        <p:sp>
          <p:nvSpPr>
            <p:cNvPr id="46" name="Freeform 45"/>
            <p:cNvSpPr/>
            <p:nvPr/>
          </p:nvSpPr>
          <p:spPr>
            <a:xfrm>
              <a:off x="7750193" y="1301271"/>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Batch Processing Systems</a:t>
              </a:r>
              <a:endParaRPr lang="en-US" sz="1400" b="0" i="0" u="none" kern="1200" dirty="0">
                <a:solidFill>
                  <a:schemeClr val="tx1"/>
                </a:solidFill>
              </a:endParaRPr>
            </a:p>
          </p:txBody>
        </p:sp>
        <p:sp>
          <p:nvSpPr>
            <p:cNvPr id="47" name="Freeform 46"/>
            <p:cNvSpPr/>
            <p:nvPr/>
          </p:nvSpPr>
          <p:spPr>
            <a:xfrm>
              <a:off x="7750193" y="1532642"/>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dirty="0" smtClean="0">
                  <a:solidFill>
                    <a:schemeClr val="tx1"/>
                  </a:solidFill>
                </a:rPr>
                <a:t>O</a:t>
              </a:r>
              <a:r>
                <a:rPr lang="en-US" sz="1400" b="0" i="0" u="none" kern="1200" dirty="0" smtClean="0">
                  <a:solidFill>
                    <a:schemeClr val="tx1"/>
                  </a:solidFill>
                </a:rPr>
                <a:t>nline Transaction Processing </a:t>
              </a:r>
              <a:endParaRPr lang="en-US" sz="1400" b="0" i="0" u="none" kern="1200" dirty="0">
                <a:solidFill>
                  <a:schemeClr val="tx1"/>
                </a:solidFill>
              </a:endParaRPr>
            </a:p>
          </p:txBody>
        </p:sp>
        <p:sp>
          <p:nvSpPr>
            <p:cNvPr id="48" name="Freeform 47"/>
            <p:cNvSpPr/>
            <p:nvPr/>
          </p:nvSpPr>
          <p:spPr>
            <a:xfrm>
              <a:off x="7750193" y="1744963"/>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Objectives</a:t>
              </a:r>
              <a:endParaRPr lang="en-US" sz="1400" b="0" i="0" u="none" kern="1200" dirty="0">
                <a:solidFill>
                  <a:schemeClr val="tx1"/>
                </a:solidFill>
              </a:endParaRPr>
            </a:p>
          </p:txBody>
        </p:sp>
        <p:sp>
          <p:nvSpPr>
            <p:cNvPr id="49" name="Freeform 48"/>
            <p:cNvSpPr/>
            <p:nvPr/>
          </p:nvSpPr>
          <p:spPr>
            <a:xfrm>
              <a:off x="7750193" y="1963634"/>
              <a:ext cx="2286000" cy="274320"/>
            </a:xfrm>
            <a:custGeom>
              <a:avLst/>
              <a:gdLst>
                <a:gd name="connsiteX0" fmla="*/ 0 w 2972446"/>
                <a:gd name="connsiteY0" fmla="*/ 0 h 44046"/>
                <a:gd name="connsiteX1" fmla="*/ 2972446 w 2972446"/>
                <a:gd name="connsiteY1" fmla="*/ 0 h 44046"/>
                <a:gd name="connsiteX2" fmla="*/ 2972446 w 2972446"/>
                <a:gd name="connsiteY2" fmla="*/ 44046 h 44046"/>
                <a:gd name="connsiteX3" fmla="*/ 0 w 2972446"/>
                <a:gd name="connsiteY3" fmla="*/ 44046 h 44046"/>
                <a:gd name="connsiteX4" fmla="*/ 0 w 2972446"/>
                <a:gd name="connsiteY4" fmla="*/ 0 h 44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4046">
                  <a:moveTo>
                    <a:pt x="0" y="0"/>
                  </a:moveTo>
                  <a:lnTo>
                    <a:pt x="2972446" y="0"/>
                  </a:lnTo>
                  <a:lnTo>
                    <a:pt x="2972446" y="44046"/>
                  </a:lnTo>
                  <a:lnTo>
                    <a:pt x="0" y="440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System Types</a:t>
              </a:r>
              <a:endParaRPr lang="en-US" sz="1400" b="0" i="0" u="none" kern="1200" dirty="0">
                <a:solidFill>
                  <a:schemeClr val="tx1"/>
                </a:solidFill>
              </a:endParaRPr>
            </a:p>
          </p:txBody>
        </p:sp>
        <p:sp>
          <p:nvSpPr>
            <p:cNvPr id="50" name="Straight Connector 49"/>
            <p:cNvSpPr/>
            <p:nvPr/>
          </p:nvSpPr>
          <p:spPr>
            <a:xfrm>
              <a:off x="3936301" y="2227713"/>
              <a:ext cx="804672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1" name="Freeform 50"/>
            <p:cNvSpPr/>
            <p:nvPr/>
          </p:nvSpPr>
          <p:spPr>
            <a:xfrm>
              <a:off x="3790951" y="2221366"/>
              <a:ext cx="3791257" cy="556615"/>
            </a:xfrm>
            <a:custGeom>
              <a:avLst/>
              <a:gdLst>
                <a:gd name="connsiteX0" fmla="*/ 0 w 2972446"/>
                <a:gd name="connsiteY0" fmla="*/ 0 h 1341039"/>
                <a:gd name="connsiteX1" fmla="*/ 2972446 w 2972446"/>
                <a:gd name="connsiteY1" fmla="*/ 0 h 1341039"/>
                <a:gd name="connsiteX2" fmla="*/ 2972446 w 2972446"/>
                <a:gd name="connsiteY2" fmla="*/ 1341039 h 1341039"/>
                <a:gd name="connsiteX3" fmla="*/ 0 w 2972446"/>
                <a:gd name="connsiteY3" fmla="*/ 1341039 h 1341039"/>
                <a:gd name="connsiteX4" fmla="*/ 0 w 2972446"/>
                <a:gd name="connsiteY4" fmla="*/ 0 h 1341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341039">
                  <a:moveTo>
                    <a:pt x="0" y="0"/>
                  </a:moveTo>
                  <a:lnTo>
                    <a:pt x="2972446" y="0"/>
                  </a:lnTo>
                  <a:lnTo>
                    <a:pt x="2972446" y="1341039"/>
                  </a:lnTo>
                  <a:lnTo>
                    <a:pt x="0" y="13410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91440" tIns="91440" rIns="91440" bIns="91440" numCol="1" spcCol="1270" anchor="t" anchorCtr="0">
              <a:noAutofit/>
            </a:bodyPr>
            <a:lstStyle/>
            <a:p>
              <a:pPr lvl="0" algn="l" defTabSz="1066800">
                <a:lnSpc>
                  <a:spcPct val="90000"/>
                </a:lnSpc>
                <a:spcBef>
                  <a:spcPct val="0"/>
                </a:spcBef>
                <a:spcAft>
                  <a:spcPct val="35000"/>
                </a:spcAft>
              </a:pPr>
              <a:r>
                <a:rPr lang="en-US" sz="2000" b="0" i="0" u="none" kern="1200" dirty="0" smtClean="0">
                  <a:solidFill>
                    <a:schemeClr val="tx1"/>
                  </a:solidFill>
                </a:rPr>
                <a:t>Transaction Processing Activities</a:t>
              </a:r>
              <a:endParaRPr lang="en-US" sz="2000" b="0" i="0" u="none" kern="1200" dirty="0">
                <a:solidFill>
                  <a:schemeClr val="tx1"/>
                </a:solidFill>
              </a:endParaRPr>
            </a:p>
          </p:txBody>
        </p:sp>
        <p:sp>
          <p:nvSpPr>
            <p:cNvPr id="52" name="Freeform 51"/>
            <p:cNvSpPr/>
            <p:nvPr/>
          </p:nvSpPr>
          <p:spPr>
            <a:xfrm>
              <a:off x="7750193" y="2250191"/>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Collection</a:t>
              </a:r>
              <a:endParaRPr lang="en-US" sz="1400" b="0" i="0" u="none" kern="1200" dirty="0">
                <a:solidFill>
                  <a:schemeClr val="tx1"/>
                </a:solidFill>
              </a:endParaRPr>
            </a:p>
          </p:txBody>
        </p:sp>
        <p:sp>
          <p:nvSpPr>
            <p:cNvPr id="53" name="Freeform 52"/>
            <p:cNvSpPr/>
            <p:nvPr/>
          </p:nvSpPr>
          <p:spPr>
            <a:xfrm>
              <a:off x="7750193" y="2465444"/>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Editing</a:t>
              </a:r>
              <a:endParaRPr lang="en-US" sz="1400" b="0" i="0" u="none" kern="1200" dirty="0">
                <a:solidFill>
                  <a:schemeClr val="tx1"/>
                </a:solidFill>
              </a:endParaRPr>
            </a:p>
          </p:txBody>
        </p:sp>
        <p:sp>
          <p:nvSpPr>
            <p:cNvPr id="54" name="Freeform 53"/>
            <p:cNvSpPr/>
            <p:nvPr/>
          </p:nvSpPr>
          <p:spPr>
            <a:xfrm>
              <a:off x="7750193" y="2690045"/>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Correction</a:t>
              </a:r>
              <a:endParaRPr lang="en-US" sz="1400" b="0" i="0" u="none" kern="1200" dirty="0">
                <a:solidFill>
                  <a:schemeClr val="tx1"/>
                </a:solidFill>
              </a:endParaRPr>
            </a:p>
          </p:txBody>
        </p:sp>
        <p:sp>
          <p:nvSpPr>
            <p:cNvPr id="55" name="Freeform 54"/>
            <p:cNvSpPr/>
            <p:nvPr/>
          </p:nvSpPr>
          <p:spPr>
            <a:xfrm>
              <a:off x="7750193" y="2940047"/>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Processing</a:t>
              </a:r>
              <a:endParaRPr lang="en-US" sz="1400" b="0" i="0" u="none" kern="1200" dirty="0">
                <a:solidFill>
                  <a:schemeClr val="tx1"/>
                </a:solidFill>
              </a:endParaRPr>
            </a:p>
          </p:txBody>
        </p:sp>
        <p:sp>
          <p:nvSpPr>
            <p:cNvPr id="56" name="Freeform 55"/>
            <p:cNvSpPr/>
            <p:nvPr/>
          </p:nvSpPr>
          <p:spPr>
            <a:xfrm>
              <a:off x="7750193" y="3164648"/>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Data Storage</a:t>
              </a:r>
              <a:endParaRPr lang="en-US" sz="1400" b="0" i="0" u="none" kern="1200" dirty="0">
                <a:solidFill>
                  <a:schemeClr val="tx1"/>
                </a:solidFill>
              </a:endParaRPr>
            </a:p>
          </p:txBody>
        </p:sp>
        <p:sp>
          <p:nvSpPr>
            <p:cNvPr id="57" name="Freeform 56"/>
            <p:cNvSpPr/>
            <p:nvPr/>
          </p:nvSpPr>
          <p:spPr>
            <a:xfrm>
              <a:off x="7750193" y="3390829"/>
              <a:ext cx="1737360" cy="274320"/>
            </a:xfrm>
            <a:custGeom>
              <a:avLst/>
              <a:gdLst>
                <a:gd name="connsiteX0" fmla="*/ 0 w 2972446"/>
                <a:gd name="connsiteY0" fmla="*/ 0 h 29335"/>
                <a:gd name="connsiteX1" fmla="*/ 2972446 w 2972446"/>
                <a:gd name="connsiteY1" fmla="*/ 0 h 29335"/>
                <a:gd name="connsiteX2" fmla="*/ 2972446 w 2972446"/>
                <a:gd name="connsiteY2" fmla="*/ 29335 h 29335"/>
                <a:gd name="connsiteX3" fmla="*/ 0 w 2972446"/>
                <a:gd name="connsiteY3" fmla="*/ 29335 h 29335"/>
                <a:gd name="connsiteX4" fmla="*/ 0 w 2972446"/>
                <a:gd name="connsiteY4" fmla="*/ 0 h 29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9335">
                  <a:moveTo>
                    <a:pt x="0" y="0"/>
                  </a:moveTo>
                  <a:lnTo>
                    <a:pt x="2972446" y="0"/>
                  </a:lnTo>
                  <a:lnTo>
                    <a:pt x="2972446" y="29335"/>
                  </a:lnTo>
                  <a:lnTo>
                    <a:pt x="0" y="2933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Document Production</a:t>
              </a:r>
              <a:endParaRPr lang="en-US" sz="1400" b="0" i="0" u="none" kern="1200" dirty="0">
                <a:solidFill>
                  <a:schemeClr val="tx1"/>
                </a:solidFill>
              </a:endParaRPr>
            </a:p>
          </p:txBody>
        </p:sp>
        <p:sp>
          <p:nvSpPr>
            <p:cNvPr id="58" name="Straight Connector 57"/>
            <p:cNvSpPr/>
            <p:nvPr/>
          </p:nvSpPr>
          <p:spPr>
            <a:xfrm>
              <a:off x="2085353" y="3624003"/>
              <a:ext cx="99669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59" name="Freeform 58"/>
            <p:cNvSpPr/>
            <p:nvPr/>
          </p:nvSpPr>
          <p:spPr>
            <a:xfrm>
              <a:off x="1957766" y="3632630"/>
              <a:ext cx="2346835" cy="1137709"/>
            </a:xfrm>
            <a:custGeom>
              <a:avLst/>
              <a:gdLst>
                <a:gd name="connsiteX0" fmla="*/ 0 w 2346835"/>
                <a:gd name="connsiteY0" fmla="*/ 0 h 1137709"/>
                <a:gd name="connsiteX1" fmla="*/ 2346835 w 2346835"/>
                <a:gd name="connsiteY1" fmla="*/ 0 h 1137709"/>
                <a:gd name="connsiteX2" fmla="*/ 2346835 w 2346835"/>
                <a:gd name="connsiteY2" fmla="*/ 1137709 h 1137709"/>
                <a:gd name="connsiteX3" fmla="*/ 0 w 2346835"/>
                <a:gd name="connsiteY3" fmla="*/ 1137709 h 1137709"/>
                <a:gd name="connsiteX4" fmla="*/ 0 w 2346835"/>
                <a:gd name="connsiteY4" fmla="*/ 0 h 11377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6835" h="1137709">
                  <a:moveTo>
                    <a:pt x="0" y="0"/>
                  </a:moveTo>
                  <a:lnTo>
                    <a:pt x="2346835" y="0"/>
                  </a:lnTo>
                  <a:lnTo>
                    <a:pt x="2346835" y="1137709"/>
                  </a:lnTo>
                  <a:lnTo>
                    <a:pt x="0" y="113770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21920" tIns="121920" rIns="121920" bIns="121920" numCol="1" spcCol="1270" anchor="t" anchorCtr="0">
              <a:noAutofit/>
            </a:bodyPr>
            <a:lstStyle/>
            <a:p>
              <a:pPr lvl="0" algn="l" defTabSz="1422400">
                <a:lnSpc>
                  <a:spcPct val="90000"/>
                </a:lnSpc>
                <a:spcBef>
                  <a:spcPct val="0"/>
                </a:spcBef>
                <a:spcAft>
                  <a:spcPct val="35000"/>
                </a:spcAft>
              </a:pPr>
              <a:r>
                <a:rPr lang="en-US" sz="2800" b="0" i="0" u="none" kern="1200" dirty="0" smtClean="0">
                  <a:solidFill>
                    <a:schemeClr val="tx1"/>
                  </a:solidFill>
                </a:rPr>
                <a:t>Enterprise System </a:t>
              </a:r>
              <a:endParaRPr lang="en-US" sz="2800" b="0" i="0" u="none" kern="1200" dirty="0">
                <a:solidFill>
                  <a:schemeClr val="tx1"/>
                </a:solidFill>
              </a:endParaRPr>
            </a:p>
          </p:txBody>
        </p:sp>
        <p:sp>
          <p:nvSpPr>
            <p:cNvPr id="60" name="Freeform 59"/>
            <p:cNvSpPr/>
            <p:nvPr/>
          </p:nvSpPr>
          <p:spPr>
            <a:xfrm>
              <a:off x="4481814" y="4597830"/>
              <a:ext cx="2972446"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endParaRPr lang="en-US" sz="1200" b="0" i="0" u="none" kern="1200" dirty="0">
                <a:solidFill>
                  <a:schemeClr val="tx1"/>
                </a:solidFill>
              </a:endParaRPr>
            </a:p>
          </p:txBody>
        </p:sp>
        <p:sp>
          <p:nvSpPr>
            <p:cNvPr id="62" name="Freeform 61"/>
            <p:cNvSpPr/>
            <p:nvPr/>
          </p:nvSpPr>
          <p:spPr>
            <a:xfrm>
              <a:off x="3790950" y="3594573"/>
              <a:ext cx="2750791" cy="890051"/>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defTabSz="533400">
                <a:lnSpc>
                  <a:spcPct val="90000"/>
                </a:lnSpc>
                <a:spcBef>
                  <a:spcPct val="0"/>
                </a:spcBef>
                <a:spcAft>
                  <a:spcPct val="35000"/>
                </a:spcAft>
              </a:pPr>
              <a:r>
                <a:rPr lang="en-US" sz="2000" b="0" i="0" u="none" kern="1200" dirty="0" smtClean="0">
                  <a:solidFill>
                    <a:schemeClr val="tx1"/>
                  </a:solidFill>
                </a:rPr>
                <a:t>Advantages </a:t>
              </a:r>
              <a:r>
                <a:rPr lang="en-US" sz="2000" dirty="0">
                  <a:solidFill>
                    <a:schemeClr val="tx1"/>
                  </a:solidFill>
                </a:rPr>
                <a:t>of Enterprise </a:t>
              </a:r>
              <a:r>
                <a:rPr lang="en-US" sz="2000" dirty="0" smtClean="0">
                  <a:solidFill>
                    <a:schemeClr val="tx1"/>
                  </a:solidFill>
                </a:rPr>
                <a:t>Resource Planning</a:t>
              </a:r>
              <a:endParaRPr lang="en-US" sz="2000" dirty="0">
                <a:solidFill>
                  <a:schemeClr val="tx1"/>
                </a:solidFill>
              </a:endParaRPr>
            </a:p>
          </p:txBody>
        </p:sp>
        <p:sp>
          <p:nvSpPr>
            <p:cNvPr id="63" name="Freeform 62"/>
            <p:cNvSpPr/>
            <p:nvPr/>
          </p:nvSpPr>
          <p:spPr>
            <a:xfrm>
              <a:off x="7750193" y="3640188"/>
              <a:ext cx="3933807" cy="242512"/>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Improved Access to Quality Data For Operational Decision Making </a:t>
              </a:r>
              <a:endParaRPr lang="en-US" sz="1400" b="0" i="0" u="none" kern="1200" dirty="0">
                <a:solidFill>
                  <a:schemeClr val="tx1"/>
                </a:solidFill>
              </a:endParaRPr>
            </a:p>
          </p:txBody>
        </p:sp>
        <p:sp>
          <p:nvSpPr>
            <p:cNvPr id="64" name="Freeform 63"/>
            <p:cNvSpPr/>
            <p:nvPr/>
          </p:nvSpPr>
          <p:spPr>
            <a:xfrm>
              <a:off x="7750194" y="4106062"/>
              <a:ext cx="3786500" cy="25262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Elimination of Costly, Inflexible Legacy Systems</a:t>
              </a:r>
              <a:endParaRPr lang="en-US" sz="1400" b="0" i="0" u="none" kern="1200" dirty="0">
                <a:solidFill>
                  <a:schemeClr val="tx1"/>
                </a:solidFill>
              </a:endParaRPr>
            </a:p>
          </p:txBody>
        </p:sp>
        <p:sp>
          <p:nvSpPr>
            <p:cNvPr id="65" name="Freeform 64"/>
            <p:cNvSpPr/>
            <p:nvPr/>
          </p:nvSpPr>
          <p:spPr>
            <a:xfrm>
              <a:off x="7750193" y="4384090"/>
              <a:ext cx="4994953" cy="274320"/>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Improvement of Work Processes</a:t>
              </a:r>
              <a:endParaRPr lang="en-US" sz="1400" b="0" i="0" u="none" kern="1200" dirty="0">
                <a:solidFill>
                  <a:schemeClr val="tx1"/>
                </a:solidFill>
              </a:endParaRPr>
            </a:p>
          </p:txBody>
        </p:sp>
        <p:sp>
          <p:nvSpPr>
            <p:cNvPr id="66" name="Freeform 65"/>
            <p:cNvSpPr/>
            <p:nvPr/>
          </p:nvSpPr>
          <p:spPr>
            <a:xfrm>
              <a:off x="7750193" y="4667811"/>
              <a:ext cx="3933807" cy="198478"/>
            </a:xfrm>
            <a:custGeom>
              <a:avLst/>
              <a:gdLst>
                <a:gd name="connsiteX0" fmla="*/ 0 w 2972446"/>
                <a:gd name="connsiteY0" fmla="*/ 0 h 109208"/>
                <a:gd name="connsiteX1" fmla="*/ 2972446 w 2972446"/>
                <a:gd name="connsiteY1" fmla="*/ 0 h 109208"/>
                <a:gd name="connsiteX2" fmla="*/ 2972446 w 2972446"/>
                <a:gd name="connsiteY2" fmla="*/ 109208 h 109208"/>
                <a:gd name="connsiteX3" fmla="*/ 0 w 2972446"/>
                <a:gd name="connsiteY3" fmla="*/ 109208 h 109208"/>
                <a:gd name="connsiteX4" fmla="*/ 0 w 2972446"/>
                <a:gd name="connsiteY4" fmla="*/ 0 h 1092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109208">
                  <a:moveTo>
                    <a:pt x="0" y="0"/>
                  </a:moveTo>
                  <a:lnTo>
                    <a:pt x="2972446" y="0"/>
                  </a:lnTo>
                  <a:lnTo>
                    <a:pt x="2972446" y="109208"/>
                  </a:lnTo>
                  <a:lnTo>
                    <a:pt x="0" y="10920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Opportunity To Upgrade and Standardize Technology Infrastructure</a:t>
              </a:r>
              <a:endParaRPr lang="en-US" sz="1400" b="0" i="0" u="none" kern="1200" dirty="0">
                <a:solidFill>
                  <a:schemeClr val="tx1"/>
                </a:solidFill>
              </a:endParaRPr>
            </a:p>
          </p:txBody>
        </p:sp>
        <p:sp>
          <p:nvSpPr>
            <p:cNvPr id="67" name="Straight Connector 66"/>
            <p:cNvSpPr/>
            <p:nvPr/>
          </p:nvSpPr>
          <p:spPr>
            <a:xfrm>
              <a:off x="3847401" y="5195274"/>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68" name="Freeform 67"/>
            <p:cNvSpPr/>
            <p:nvPr/>
          </p:nvSpPr>
          <p:spPr>
            <a:xfrm>
              <a:off x="3790951" y="5246074"/>
              <a:ext cx="3307709"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Product Lifecycle Management</a:t>
              </a:r>
              <a:endParaRPr lang="en-US" sz="2000" b="0" i="0" u="none" kern="1200" dirty="0">
                <a:solidFill>
                  <a:schemeClr val="tx1"/>
                </a:solidFill>
              </a:endParaRPr>
            </a:p>
          </p:txBody>
        </p:sp>
        <p:sp>
          <p:nvSpPr>
            <p:cNvPr id="69" name="Freeform 68"/>
            <p:cNvSpPr/>
            <p:nvPr/>
          </p:nvSpPr>
          <p:spPr>
            <a:xfrm>
              <a:off x="7631473" y="5243098"/>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CAD – CAE – CAM</a:t>
              </a:r>
              <a:endParaRPr lang="en-US" sz="1400" b="0" i="0" u="none" kern="1200" dirty="0">
                <a:solidFill>
                  <a:schemeClr val="tx1"/>
                </a:solidFill>
              </a:endParaRPr>
            </a:p>
          </p:txBody>
        </p:sp>
        <p:sp>
          <p:nvSpPr>
            <p:cNvPr id="70" name="Freeform 69"/>
            <p:cNvSpPr/>
            <p:nvPr/>
          </p:nvSpPr>
          <p:spPr>
            <a:xfrm>
              <a:off x="7631473" y="5503540"/>
              <a:ext cx="4297680" cy="274320"/>
            </a:xfrm>
            <a:custGeom>
              <a:avLst/>
              <a:gdLst>
                <a:gd name="connsiteX0" fmla="*/ 0 w 2972446"/>
                <a:gd name="connsiteY0" fmla="*/ 0 h 218417"/>
                <a:gd name="connsiteX1" fmla="*/ 2972446 w 2972446"/>
                <a:gd name="connsiteY1" fmla="*/ 0 h 218417"/>
                <a:gd name="connsiteX2" fmla="*/ 2972446 w 2972446"/>
                <a:gd name="connsiteY2" fmla="*/ 218417 h 218417"/>
                <a:gd name="connsiteX3" fmla="*/ 0 w 2972446"/>
                <a:gd name="connsiteY3" fmla="*/ 218417 h 218417"/>
                <a:gd name="connsiteX4" fmla="*/ 0 w 2972446"/>
                <a:gd name="connsiteY4" fmla="*/ 0 h 2184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218417">
                  <a:moveTo>
                    <a:pt x="0" y="0"/>
                  </a:moveTo>
                  <a:lnTo>
                    <a:pt x="2972446" y="0"/>
                  </a:lnTo>
                  <a:lnTo>
                    <a:pt x="2972446" y="218417"/>
                  </a:lnTo>
                  <a:lnTo>
                    <a:pt x="0" y="21841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9050" tIns="19050" rIns="19050" bIns="19050" numCol="1" spcCol="1270" anchor="t" anchorCtr="0">
              <a:noAutofit/>
            </a:bodyPr>
            <a:lstStyle/>
            <a:p>
              <a:pPr lvl="0" algn="l" defTabSz="222250">
                <a:lnSpc>
                  <a:spcPct val="90000"/>
                </a:lnSpc>
                <a:spcBef>
                  <a:spcPct val="0"/>
                </a:spcBef>
                <a:spcAft>
                  <a:spcPct val="35000"/>
                </a:spcAft>
              </a:pPr>
              <a:r>
                <a:rPr lang="en-US" sz="1400" b="0" i="0" u="none" kern="1200" dirty="0" smtClean="0">
                  <a:solidFill>
                    <a:schemeClr val="tx1"/>
                  </a:solidFill>
                </a:rPr>
                <a:t>Benefits of a PLM System</a:t>
              </a:r>
              <a:endParaRPr lang="en-US" sz="1400" b="0" i="0" u="none" kern="1200" dirty="0">
                <a:solidFill>
                  <a:schemeClr val="tx1"/>
                </a:solidFill>
              </a:endParaRPr>
            </a:p>
          </p:txBody>
        </p:sp>
        <p:sp>
          <p:nvSpPr>
            <p:cNvPr id="71" name="Straight Connector 70"/>
            <p:cNvSpPr/>
            <p:nvPr/>
          </p:nvSpPr>
          <p:spPr>
            <a:xfrm>
              <a:off x="3860101" y="5797209"/>
              <a:ext cx="813816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2" name="Freeform 71"/>
            <p:cNvSpPr/>
            <p:nvPr/>
          </p:nvSpPr>
          <p:spPr>
            <a:xfrm>
              <a:off x="3790950" y="5787684"/>
              <a:ext cx="3840523" cy="436834"/>
            </a:xfrm>
            <a:custGeom>
              <a:avLst/>
              <a:gdLst>
                <a:gd name="connsiteX0" fmla="*/ 0 w 2972446"/>
                <a:gd name="connsiteY0" fmla="*/ 0 h 436834"/>
                <a:gd name="connsiteX1" fmla="*/ 2972446 w 2972446"/>
                <a:gd name="connsiteY1" fmla="*/ 0 h 436834"/>
                <a:gd name="connsiteX2" fmla="*/ 2972446 w 2972446"/>
                <a:gd name="connsiteY2" fmla="*/ 436834 h 436834"/>
                <a:gd name="connsiteX3" fmla="*/ 0 w 2972446"/>
                <a:gd name="connsiteY3" fmla="*/ 436834 h 436834"/>
                <a:gd name="connsiteX4" fmla="*/ 0 w 2972446"/>
                <a:gd name="connsiteY4" fmla="*/ 0 h 4368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2446" h="436834">
                  <a:moveTo>
                    <a:pt x="0" y="0"/>
                  </a:moveTo>
                  <a:lnTo>
                    <a:pt x="2972446" y="0"/>
                  </a:lnTo>
                  <a:lnTo>
                    <a:pt x="2972446" y="436834"/>
                  </a:lnTo>
                  <a:lnTo>
                    <a:pt x="0" y="43683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t" anchorCtr="0">
              <a:noAutofit/>
            </a:bodyPr>
            <a:lstStyle/>
            <a:p>
              <a:pPr lvl="0" algn="l" defTabSz="533400">
                <a:lnSpc>
                  <a:spcPct val="90000"/>
                </a:lnSpc>
                <a:spcBef>
                  <a:spcPct val="0"/>
                </a:spcBef>
                <a:spcAft>
                  <a:spcPct val="35000"/>
                </a:spcAft>
              </a:pPr>
              <a:r>
                <a:rPr lang="en-US" sz="2000" b="0" i="0" u="none" kern="1200" dirty="0" smtClean="0">
                  <a:solidFill>
                    <a:schemeClr val="tx1"/>
                  </a:solidFill>
                </a:rPr>
                <a:t>Overcoming Challenges in Implementing Enterprise Systems</a:t>
              </a:r>
              <a:endParaRPr lang="en-US" sz="2000" b="0" i="0" u="none" kern="1200" dirty="0">
                <a:solidFill>
                  <a:schemeClr val="tx1"/>
                </a:solidFill>
              </a:endParaRPr>
            </a:p>
          </p:txBody>
        </p:sp>
        <p:sp>
          <p:nvSpPr>
            <p:cNvPr id="73" name="Straight Connector 72"/>
            <p:cNvSpPr/>
            <p:nvPr/>
          </p:nvSpPr>
          <p:spPr>
            <a:xfrm>
              <a:off x="1780553" y="6345169"/>
              <a:ext cx="9451340"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grpSp>
    </p:spTree>
    <p:extLst>
      <p:ext uri="{BB962C8B-B14F-4D97-AF65-F5344CB8AC3E}">
        <p14:creationId xmlns:p14="http://schemas.microsoft.com/office/powerpoint/2010/main" val="34213302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Overcoming Challenges in Implementing Enterprise </a:t>
            </a:r>
            <a:r>
              <a:rPr lang="en-US" dirty="0" smtClean="0"/>
              <a:t>Systems</a:t>
            </a:r>
            <a:endParaRPr lang="en-US" dirty="0"/>
          </a:p>
        </p:txBody>
      </p:sp>
      <p:sp>
        <p:nvSpPr>
          <p:cNvPr id="3" name="Content Placeholder 2"/>
          <p:cNvSpPr>
            <a:spLocks noGrp="1"/>
          </p:cNvSpPr>
          <p:nvPr>
            <p:ph idx="1"/>
          </p:nvPr>
        </p:nvSpPr>
        <p:spPr>
          <a:xfrm>
            <a:off x="188685" y="1422213"/>
            <a:ext cx="11814627" cy="4118616"/>
          </a:xfrm>
        </p:spPr>
        <p:txBody>
          <a:bodyPr>
            <a:normAutofit/>
          </a:bodyPr>
          <a:lstStyle/>
          <a:p>
            <a:r>
              <a:rPr lang="en-US" dirty="0"/>
              <a:t>Implementing an enterprise system, particularly for a large organization, is extremely challenging and requires </a:t>
            </a:r>
            <a:r>
              <a:rPr lang="en-US" dirty="0" smtClean="0"/>
              <a:t>amounts </a:t>
            </a:r>
            <a:r>
              <a:rPr lang="en-US" dirty="0"/>
              <a:t>of </a:t>
            </a:r>
            <a:r>
              <a:rPr lang="en-US" dirty="0" smtClean="0"/>
              <a:t>resources.</a:t>
            </a:r>
          </a:p>
          <a:p>
            <a:r>
              <a:rPr lang="en-US" dirty="0" smtClean="0"/>
              <a:t>In </a:t>
            </a:r>
            <a:r>
              <a:rPr lang="en-US" dirty="0"/>
              <a:t>spite of all this, many enterprise system implementations fail, and problems with an enterprise system implementation can require expensive solutions. Table 8.6 lists and describes the most significant challenges to successful implementation of an enterprise system.</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98702526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Overcoming Challenges in Implementing Enterprise </a:t>
            </a:r>
            <a:r>
              <a:rPr lang="en-US" dirty="0" smtClean="0"/>
              <a:t>Systems</a:t>
            </a:r>
            <a:endParaRPr lang="en-US" dirty="0"/>
          </a:p>
        </p:txBody>
      </p:sp>
      <p:sp>
        <p:nvSpPr>
          <p:cNvPr id="3" name="Content Placeholder 2"/>
          <p:cNvSpPr>
            <a:spLocks noGrp="1"/>
          </p:cNvSpPr>
          <p:nvPr>
            <p:ph idx="1"/>
          </p:nvPr>
        </p:nvSpPr>
        <p:spPr>
          <a:xfrm>
            <a:off x="188685" y="1422213"/>
            <a:ext cx="11814627" cy="733158"/>
          </a:xfrm>
        </p:spPr>
        <p:txBody>
          <a:bodyPr>
            <a:normAutofit/>
          </a:bodyPr>
          <a:lstStyle/>
          <a:p>
            <a:r>
              <a:rPr lang="en-US" dirty="0" smtClean="0"/>
              <a:t>Table </a:t>
            </a:r>
            <a:r>
              <a:rPr lang="en-US" dirty="0"/>
              <a:t>8.6 Challenges to successful enterprise system implementation</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3241528221"/>
              </p:ext>
            </p:extLst>
          </p:nvPr>
        </p:nvGraphicFramePr>
        <p:xfrm>
          <a:off x="337456" y="2209799"/>
          <a:ext cx="11665856" cy="3742681"/>
        </p:xfrm>
        <a:graphic>
          <a:graphicData uri="http://schemas.openxmlformats.org/drawingml/2006/table">
            <a:tbl>
              <a:tblPr firstRow="1" bandRow="1">
                <a:tableStyleId>{5C22544A-7EE6-4342-B048-85BDC9FD1C3A}</a:tableStyleId>
              </a:tblPr>
              <a:tblGrid>
                <a:gridCol w="2579915">
                  <a:extLst>
                    <a:ext uri="{9D8B030D-6E8A-4147-A177-3AD203B41FA5}">
                      <a16:colId xmlns:a16="http://schemas.microsoft.com/office/drawing/2014/main" val="27716503"/>
                    </a:ext>
                  </a:extLst>
                </a:gridCol>
                <a:gridCol w="9085941">
                  <a:extLst>
                    <a:ext uri="{9D8B030D-6E8A-4147-A177-3AD203B41FA5}">
                      <a16:colId xmlns:a16="http://schemas.microsoft.com/office/drawing/2014/main" val="1829597196"/>
                    </a:ext>
                  </a:extLst>
                </a:gridCol>
              </a:tblGrid>
              <a:tr h="278981">
                <a:tc>
                  <a:txBody>
                    <a:bodyPr/>
                    <a:lstStyle/>
                    <a:p>
                      <a:pPr marL="126365" marR="0">
                        <a:spcBef>
                          <a:spcPts val="260"/>
                        </a:spcBef>
                        <a:spcAft>
                          <a:spcPts val="0"/>
                        </a:spcAft>
                      </a:pPr>
                      <a:r>
                        <a:rPr lang="en-US" sz="1800" dirty="0">
                          <a:solidFill>
                            <a:srgbClr val="FFFFFF"/>
                          </a:solidFill>
                          <a:effectLst/>
                          <a:latin typeface="Times New Roman" panose="02020603050405020304" pitchFamily="18" charset="0"/>
                          <a:ea typeface="Times New Roman" panose="02020603050405020304" pitchFamily="18" charset="0"/>
                        </a:rPr>
                        <a:t>Challenge</a:t>
                      </a:r>
                      <a:endParaRPr lang="en-US" sz="1800" dirty="0">
                        <a:effectLst/>
                        <a:latin typeface="Times New Roman" panose="02020603050405020304" pitchFamily="18" charset="0"/>
                        <a:ea typeface="Times New Roman" panose="02020603050405020304" pitchFamily="18" charset="0"/>
                      </a:endParaRPr>
                    </a:p>
                  </a:txBody>
                  <a:tcPr marL="0" marR="0" marT="0" marB="0"/>
                </a:tc>
                <a:tc>
                  <a:txBody>
                    <a:bodyPr/>
                    <a:lstStyle/>
                    <a:p>
                      <a:pPr marL="126365" marR="0">
                        <a:spcBef>
                          <a:spcPts val="260"/>
                        </a:spcBef>
                        <a:spcAft>
                          <a:spcPts val="0"/>
                        </a:spcAft>
                      </a:pPr>
                      <a:r>
                        <a:rPr lang="en-US" sz="1800" dirty="0">
                          <a:solidFill>
                            <a:srgbClr val="FFFFFF"/>
                          </a:solidFill>
                          <a:effectLst/>
                          <a:latin typeface="Times New Roman" panose="02020603050405020304" pitchFamily="18" charset="0"/>
                          <a:ea typeface="Times New Roman" panose="02020603050405020304" pitchFamily="18" charset="0"/>
                        </a:rPr>
                        <a:t>Description</a:t>
                      </a:r>
                      <a:endParaRPr lang="en-US" sz="1800" dirty="0">
                        <a:effectLst/>
                        <a:latin typeface="Times New Roman" panose="02020603050405020304" pitchFamily="18" charset="0"/>
                        <a:ea typeface="Times New Roman" panose="02020603050405020304" pitchFamily="18" charset="0"/>
                      </a:endParaRPr>
                    </a:p>
                  </a:txBody>
                  <a:tcPr marL="0" marR="0" marT="0" marB="0"/>
                </a:tc>
                <a:extLst>
                  <a:ext uri="{0D108BD9-81ED-4DB2-BD59-A6C34878D82A}">
                    <a16:rowId xmlns:a16="http://schemas.microsoft.com/office/drawing/2014/main" val="3272060886"/>
                  </a:ext>
                </a:extLst>
              </a:tr>
              <a:tr h="87878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smtClean="0">
                          <a:solidFill>
                            <a:schemeClr val="dk1"/>
                          </a:solidFill>
                          <a:effectLst/>
                          <a:latin typeface="+mn-lt"/>
                          <a:ea typeface="+mn-ea"/>
                          <a:cs typeface="+mn-cs"/>
                        </a:rPr>
                        <a:t>Cost and disruption of upgrades</a:t>
                      </a:r>
                    </a:p>
                  </a:txBody>
                  <a:tcPr/>
                </a:tc>
                <a:tc>
                  <a:txBody>
                    <a:bodyPr/>
                    <a:lstStyle/>
                    <a:p>
                      <a:pPr marL="126365" marR="177165">
                        <a:lnSpc>
                          <a:spcPct val="105000"/>
                        </a:lnSpc>
                        <a:spcBef>
                          <a:spcPts val="330"/>
                        </a:spcBef>
                        <a:spcAft>
                          <a:spcPts val="0"/>
                        </a:spcAft>
                      </a:pPr>
                      <a:r>
                        <a:rPr lang="en-US" sz="1800" dirty="0">
                          <a:effectLst/>
                          <a:latin typeface="Times New Roman" panose="02020603050405020304" pitchFamily="18" charset="0"/>
                          <a:ea typeface="Times New Roman" panose="02020603050405020304" pitchFamily="18" charset="0"/>
                        </a:rPr>
                        <a:t>Most</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companies</a:t>
                      </a:r>
                      <a:r>
                        <a:rPr lang="en-US" sz="1800" spc="7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have</a:t>
                      </a:r>
                      <a:r>
                        <a:rPr lang="en-US" sz="1800" spc="7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other</a:t>
                      </a:r>
                      <a:r>
                        <a:rPr lang="en-US" sz="1800" spc="6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systems</a:t>
                      </a:r>
                      <a:r>
                        <a:rPr lang="en-US" sz="1800" spc="6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that</a:t>
                      </a:r>
                      <a:r>
                        <a:rPr lang="en-US" sz="1800" spc="6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must</a:t>
                      </a:r>
                      <a:r>
                        <a:rPr lang="en-US" sz="1800" spc="6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be</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integrated</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with</a:t>
                      </a:r>
                      <a:r>
                        <a:rPr lang="en-US" sz="1800" spc="4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the</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enterprise</a:t>
                      </a:r>
                      <a:r>
                        <a:rPr lang="en-US" sz="1800" spc="4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system,</a:t>
                      </a:r>
                      <a:r>
                        <a:rPr lang="en-US" sz="1800" spc="4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such</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as</a:t>
                      </a:r>
                      <a:r>
                        <a:rPr lang="en-US" sz="1800" spc="50" dirty="0">
                          <a:effectLst/>
                          <a:latin typeface="Times New Roman" panose="02020603050405020304" pitchFamily="18" charset="0"/>
                          <a:ea typeface="Times New Roman" panose="02020603050405020304" pitchFamily="18" charset="0"/>
                        </a:rPr>
                        <a:t> </a:t>
                      </a:r>
                      <a:r>
                        <a:rPr lang="en-US" sz="1800" dirty="0" smtClean="0">
                          <a:effectLst/>
                          <a:latin typeface="Times New Roman" panose="02020603050405020304" pitchFamily="18" charset="0"/>
                          <a:ea typeface="Times New Roman" panose="02020603050405020304" pitchFamily="18" charset="0"/>
                        </a:rPr>
                        <a:t>financial</a:t>
                      </a:r>
                      <a:r>
                        <a:rPr lang="en-US" sz="1800" spc="15" dirty="0" smtClean="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analysis</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programs,</a:t>
                      </a:r>
                      <a:r>
                        <a:rPr lang="en-US" sz="1800" spc="2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e-commerce</a:t>
                      </a:r>
                      <a:r>
                        <a:rPr lang="en-US" sz="1800" spc="1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operations,</a:t>
                      </a:r>
                      <a:r>
                        <a:rPr lang="en-US" sz="1800" spc="2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and</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other</a:t>
                      </a:r>
                      <a:r>
                        <a:rPr lang="en-US" sz="1800" spc="5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applications</a:t>
                      </a:r>
                      <a:r>
                        <a:rPr lang="en-US" sz="1800" spc="4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that</a:t>
                      </a:r>
                      <a:r>
                        <a:rPr lang="en-US" sz="1800" spc="4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communicate</a:t>
                      </a:r>
                      <a:r>
                        <a:rPr lang="en-US" sz="1800" spc="5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with</a:t>
                      </a:r>
                      <a:r>
                        <a:rPr lang="en-US" sz="1800" spc="4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suppliers,</a:t>
                      </a:r>
                      <a:r>
                        <a:rPr lang="en-US" sz="1800" spc="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customers,</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distributors,</a:t>
                      </a:r>
                      <a:r>
                        <a:rPr lang="en-US" sz="1800" spc="6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and</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other</a:t>
                      </a:r>
                      <a:r>
                        <a:rPr lang="en-US" sz="1800" spc="5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business</a:t>
                      </a:r>
                      <a:r>
                        <a:rPr lang="en-US" sz="1800" spc="6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partners.</a:t>
                      </a:r>
                      <a:r>
                        <a:rPr lang="en-US" sz="1800" spc="-2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Integration</a:t>
                      </a:r>
                      <a:r>
                        <a:rPr lang="en-US" sz="1800" spc="4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of</a:t>
                      </a:r>
                      <a:r>
                        <a:rPr lang="en-US" sz="1800" spc="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multiple</a:t>
                      </a:r>
                      <a:r>
                        <a:rPr lang="en-US" sz="1800" spc="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systems</a:t>
                      </a:r>
                      <a:r>
                        <a:rPr lang="en-US" sz="1800" spc="4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adds</a:t>
                      </a:r>
                      <a:r>
                        <a:rPr lang="en-US" sz="1800" spc="4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time</a:t>
                      </a:r>
                      <a:r>
                        <a:rPr lang="en-US" sz="1800" spc="3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and</a:t>
                      </a:r>
                      <a:r>
                        <a:rPr lang="en-US" sz="1800" spc="45" dirty="0">
                          <a:effectLst/>
                          <a:latin typeface="Times New Roman" panose="02020603050405020304" pitchFamily="18" charset="0"/>
                          <a:ea typeface="Times New Roman" panose="02020603050405020304" pitchFamily="18" charset="0"/>
                        </a:rPr>
                        <a:t> </a:t>
                      </a:r>
                      <a:r>
                        <a:rPr lang="en-US" sz="1800" dirty="0" smtClean="0">
                          <a:effectLst/>
                          <a:latin typeface="Times New Roman" panose="02020603050405020304" pitchFamily="18" charset="0"/>
                          <a:ea typeface="Times New Roman" panose="02020603050405020304" pitchFamily="18" charset="0"/>
                        </a:rPr>
                        <a:t>complexity</a:t>
                      </a:r>
                      <a:r>
                        <a:rPr lang="en-US" sz="1800" spc="80" dirty="0" smtClean="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to</a:t>
                      </a:r>
                      <a:r>
                        <a:rPr lang="en-US" sz="1800" spc="7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an</a:t>
                      </a:r>
                      <a:r>
                        <a:rPr lang="en-US" sz="1800" spc="75"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ERP</a:t>
                      </a:r>
                      <a:r>
                        <a:rPr lang="en-US" sz="1800" spc="90" dirty="0">
                          <a:effectLst/>
                          <a:latin typeface="Times New Roman" panose="02020603050405020304" pitchFamily="18" charset="0"/>
                          <a:ea typeface="Times New Roman" panose="02020603050405020304" pitchFamily="18" charset="0"/>
                        </a:rPr>
                        <a:t> </a:t>
                      </a:r>
                      <a:r>
                        <a:rPr lang="en-US" sz="1800" dirty="0">
                          <a:effectLst/>
                          <a:latin typeface="Times New Roman" panose="02020603050405020304" pitchFamily="18" charset="0"/>
                          <a:ea typeface="Times New Roman" panose="02020603050405020304" pitchFamily="18" charset="0"/>
                        </a:rPr>
                        <a:t>implementation.</a:t>
                      </a:r>
                    </a:p>
                  </a:txBody>
                  <a:tcPr marL="0" marR="0" marT="0" marB="0"/>
                </a:tc>
                <a:extLst>
                  <a:ext uri="{0D108BD9-81ED-4DB2-BD59-A6C34878D82A}">
                    <a16:rowId xmlns:a16="http://schemas.microsoft.com/office/drawing/2014/main" val="2918706601"/>
                  </a:ext>
                </a:extLst>
              </a:tr>
              <a:tr h="677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smtClean="0">
                          <a:solidFill>
                            <a:schemeClr val="dk1"/>
                          </a:solidFill>
                          <a:effectLst/>
                          <a:latin typeface="+mn-lt"/>
                          <a:ea typeface="+mn-ea"/>
                          <a:cs typeface="+mn-cs"/>
                        </a:rPr>
                        <a:t>Cost and long implementation lead time</a:t>
                      </a:r>
                    </a:p>
                  </a:txBody>
                  <a:tcPr/>
                </a:tc>
                <a:tc>
                  <a:txBody>
                    <a:bodyPr/>
                    <a:lstStyle/>
                    <a:p>
                      <a:r>
                        <a:rPr lang="en-US" sz="1800" kern="1200" dirty="0" smtClean="0">
                          <a:solidFill>
                            <a:schemeClr val="dk1"/>
                          </a:solidFill>
                          <a:effectLst/>
                          <a:latin typeface="+mn-lt"/>
                          <a:ea typeface="+mn-ea"/>
                          <a:cs typeface="+mn-cs"/>
                        </a:rPr>
                        <a:t>The average ERP implementation cost is $5.5 million with an average project duration of just over 14 months.</a:t>
                      </a:r>
                      <a:endParaRPr lang="en-US" sz="1800" dirty="0"/>
                    </a:p>
                  </a:txBody>
                  <a:tcPr/>
                </a:tc>
                <a:extLst>
                  <a:ext uri="{0D108BD9-81ED-4DB2-BD59-A6C34878D82A}">
                    <a16:rowId xmlns:a16="http://schemas.microsoft.com/office/drawing/2014/main" val="2701326527"/>
                  </a:ext>
                </a:extLst>
              </a:tr>
              <a:tr h="95650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smtClean="0">
                          <a:solidFill>
                            <a:schemeClr val="dk1"/>
                          </a:solidFill>
                          <a:effectLst/>
                          <a:latin typeface="+mn-lt"/>
                          <a:ea typeface="+mn-ea"/>
                          <a:cs typeface="+mn-cs"/>
                        </a:rPr>
                        <a:t>Difficulty in managing change</a:t>
                      </a:r>
                    </a:p>
                  </a:txBody>
                  <a:tcPr/>
                </a:tc>
                <a:tc>
                  <a:txBody>
                    <a:bodyPr/>
                    <a:lstStyle/>
                    <a:p>
                      <a:r>
                        <a:rPr lang="en-US" sz="1800" kern="1200" dirty="0" smtClean="0">
                          <a:solidFill>
                            <a:schemeClr val="dk1"/>
                          </a:solidFill>
                          <a:effectLst/>
                          <a:latin typeface="+mn-lt"/>
                          <a:ea typeface="+mn-ea"/>
                          <a:cs typeface="+mn-cs"/>
                        </a:rPr>
                        <a:t>Companies often must radically change how they operate to conform to the enterprise work processes. These changes can be so drastic to longtime employees that they depart rather than adapt to the change, leaving the firm short of experienced workers.</a:t>
                      </a:r>
                      <a:endParaRPr lang="en-US" sz="1800" dirty="0"/>
                    </a:p>
                  </a:txBody>
                  <a:tcPr/>
                </a:tc>
                <a:extLst>
                  <a:ext uri="{0D108BD9-81ED-4DB2-BD59-A6C34878D82A}">
                    <a16:rowId xmlns:a16="http://schemas.microsoft.com/office/drawing/2014/main" val="4036830532"/>
                  </a:ext>
                </a:extLst>
              </a:tr>
              <a:tr h="677525">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kern="1200" dirty="0" smtClean="0">
                          <a:solidFill>
                            <a:schemeClr val="dk1"/>
                          </a:solidFill>
                          <a:effectLst/>
                          <a:latin typeface="+mn-lt"/>
                          <a:ea typeface="+mn-ea"/>
                          <a:cs typeface="+mn-cs"/>
                        </a:rPr>
                        <a:t>Management of software customization</a:t>
                      </a:r>
                    </a:p>
                  </a:txBody>
                  <a:tcPr/>
                </a:tc>
                <a:tc>
                  <a:txBody>
                    <a:bodyPr/>
                    <a:lstStyle/>
                    <a:p>
                      <a:r>
                        <a:rPr lang="en-US" sz="1800" kern="1200" dirty="0" smtClean="0">
                          <a:solidFill>
                            <a:schemeClr val="dk1"/>
                          </a:solidFill>
                          <a:effectLst/>
                          <a:latin typeface="+mn-lt"/>
                          <a:ea typeface="+mn-ea"/>
                          <a:cs typeface="+mn-cs"/>
                        </a:rPr>
                        <a:t>The base enterprise system may need to be modified to meet mandatory business requirements. System customizations can become extremely expensive and further delay implementation.</a:t>
                      </a:r>
                      <a:endParaRPr lang="en-US" sz="1800" dirty="0"/>
                    </a:p>
                  </a:txBody>
                  <a:tcPr/>
                </a:tc>
                <a:extLst>
                  <a:ext uri="{0D108BD9-81ED-4DB2-BD59-A6C34878D82A}">
                    <a16:rowId xmlns:a16="http://schemas.microsoft.com/office/drawing/2014/main" val="302593337"/>
                  </a:ext>
                </a:extLst>
              </a:tr>
            </a:tbl>
          </a:graphicData>
        </a:graphic>
      </p:graphicFrame>
    </p:spTree>
    <p:extLst>
      <p:ext uri="{BB962C8B-B14F-4D97-AF65-F5344CB8AC3E}">
        <p14:creationId xmlns:p14="http://schemas.microsoft.com/office/powerpoint/2010/main" val="282631227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Overcoming Challenges in Implementing Enterprise </a:t>
            </a:r>
            <a:r>
              <a:rPr lang="en-US" dirty="0" smtClean="0"/>
              <a:t>Systems</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smtClean="0"/>
              <a:t>The </a:t>
            </a:r>
            <a:r>
              <a:rPr lang="en-US" dirty="0"/>
              <a:t>following list provides tips for avoiding many common causes for failed enterprise system implementations:</a:t>
            </a:r>
          </a:p>
          <a:p>
            <a:pPr lvl="0"/>
            <a:r>
              <a:rPr lang="en-US" dirty="0"/>
              <a:t>Assign a full-time executive to manage the project.</a:t>
            </a:r>
          </a:p>
          <a:p>
            <a:pPr lvl="0"/>
            <a:r>
              <a:rPr lang="en-US" dirty="0"/>
              <a:t>Appoint an experienced, independent resource to provide project </a:t>
            </a:r>
            <a:r>
              <a:rPr lang="en-US" dirty="0" smtClean="0"/>
              <a:t>oversight </a:t>
            </a:r>
            <a:r>
              <a:rPr lang="en-US" dirty="0"/>
              <a:t>and to verify and validate system performance.</a:t>
            </a:r>
          </a:p>
          <a:p>
            <a:pPr lvl="0"/>
            <a:r>
              <a:rPr lang="en-US" dirty="0"/>
              <a:t>Allow sufficient time to transition from the old way of doing things to the new system and new processes.</a:t>
            </a:r>
          </a:p>
          <a:p>
            <a:pPr lvl="0"/>
            <a:r>
              <a:rPr lang="en-US" dirty="0"/>
              <a:t>Allocate sufficient time and money for training staff; many project </a:t>
            </a:r>
            <a:r>
              <a:rPr lang="en-US" dirty="0" smtClean="0"/>
              <a:t>managers </a:t>
            </a:r>
            <a:r>
              <a:rPr lang="en-US" dirty="0"/>
              <a:t>recommend budgeting 30 to 60 days per employee for training.</a:t>
            </a:r>
          </a:p>
          <a:p>
            <a:pPr lvl="0"/>
            <a:r>
              <a:rPr lang="en-US" dirty="0"/>
              <a:t>Define metrics to assess project progress and to identify project-related risks.</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54506569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a:bodyPr>
          <a:lstStyle/>
          <a:p>
            <a:r>
              <a:rPr lang="en-US" dirty="0"/>
              <a:t>An organization must have information systems that support routine, </a:t>
            </a:r>
            <a:r>
              <a:rPr lang="en-US" dirty="0" smtClean="0"/>
              <a:t>day to-day </a:t>
            </a:r>
            <a:r>
              <a:rPr lang="en-US" dirty="0"/>
              <a:t>activities and that help a company add value to its products and services.</a:t>
            </a:r>
          </a:p>
          <a:p>
            <a:r>
              <a:rPr lang="en-US" dirty="0"/>
              <a:t>Transaction processing systems (TPSs) are at the heart of most information systems in businesses </a:t>
            </a:r>
            <a:r>
              <a:rPr lang="en-US" dirty="0" smtClean="0"/>
              <a:t>today.</a:t>
            </a:r>
          </a:p>
          <a:p>
            <a:r>
              <a:rPr lang="en-US" dirty="0" smtClean="0"/>
              <a:t>A </a:t>
            </a:r>
            <a:r>
              <a:rPr lang="en-US" dirty="0"/>
              <a:t>TPS is an organized collection of people, </a:t>
            </a:r>
            <a:r>
              <a:rPr lang="en-US" dirty="0" smtClean="0"/>
              <a:t>procedures</a:t>
            </a:r>
            <a:r>
              <a:rPr lang="en-US" dirty="0"/>
              <a:t>, software, databases, and devices used to capture fundamental data about events that affect the organization (transactions) and that </a:t>
            </a:r>
            <a:r>
              <a:rPr lang="en-US"/>
              <a:t>use </a:t>
            </a:r>
            <a:r>
              <a:rPr lang="en-US" smtClean="0"/>
              <a:t>data </a:t>
            </a:r>
            <a:r>
              <a:rPr lang="en-US" dirty="0"/>
              <a:t>to update the official records of the organization.</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44022828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77500" lnSpcReduction="20000"/>
          </a:bodyPr>
          <a:lstStyle/>
          <a:p>
            <a:r>
              <a:rPr lang="en-US" dirty="0"/>
              <a:t>The methods of TPSs include batch and online processing. </a:t>
            </a:r>
            <a:endParaRPr lang="en-US" dirty="0" smtClean="0"/>
          </a:p>
          <a:p>
            <a:r>
              <a:rPr lang="en-US" dirty="0" smtClean="0"/>
              <a:t>Batch processing </a:t>
            </a:r>
            <a:r>
              <a:rPr lang="en-US" dirty="0"/>
              <a:t>involves the collection of transactions into batches, which are entered into the system at regular intervals as a group. </a:t>
            </a:r>
            <a:endParaRPr lang="en-US" dirty="0" smtClean="0"/>
          </a:p>
          <a:p>
            <a:r>
              <a:rPr lang="en-US" dirty="0" smtClean="0"/>
              <a:t>Online </a:t>
            </a:r>
            <a:r>
              <a:rPr lang="en-US" dirty="0"/>
              <a:t>transaction processing (OLTP) allows transactions to be processed as they occur.</a:t>
            </a:r>
          </a:p>
          <a:p>
            <a:r>
              <a:rPr lang="en-US" dirty="0"/>
              <a:t>Organizations expect TPSs to accomplish a number of specific objectives, including processing data generated by and about transactions, maintaining a high degree of accuracy and information integrity, compiling accurate and timely reports and documents, increasing labor efficiency, helping provide increased and enhanced service, and building and maintaining customer loyalty. </a:t>
            </a:r>
            <a:endParaRPr lang="en-US" dirty="0" smtClean="0"/>
          </a:p>
          <a:p>
            <a:r>
              <a:rPr lang="en-US" dirty="0" smtClean="0"/>
              <a:t>In </a:t>
            </a:r>
            <a:r>
              <a:rPr lang="en-US" dirty="0"/>
              <a:t>some </a:t>
            </a:r>
            <a:r>
              <a:rPr lang="en-US" dirty="0" smtClean="0"/>
              <a:t>situations</a:t>
            </a:r>
            <a:r>
              <a:rPr lang="en-US" dirty="0"/>
              <a:t>, an effective TPS can help an organization gain a competitive advantage.</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59197260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a:bodyPr>
          <a:lstStyle/>
          <a:p>
            <a:r>
              <a:rPr lang="en-US" dirty="0"/>
              <a:t>Order processing systems capture and process customer order data—from the receipt of the order through creation of a customer invoice.</a:t>
            </a:r>
          </a:p>
          <a:p>
            <a:r>
              <a:rPr lang="en-US" dirty="0"/>
              <a:t>Accounting systems track the flow of data related to all the cash flows that affect the organization</a:t>
            </a:r>
            <a:r>
              <a:rPr lang="en-US" dirty="0" smtClean="0"/>
              <a:t>.</a:t>
            </a:r>
          </a:p>
          <a:p>
            <a:r>
              <a:rPr lang="en-US" dirty="0"/>
              <a:t>Purchasing systems support the inventory control, purchase order processing, receiving, and accounts payable business functions.</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474465407"/>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92500"/>
          </a:bodyPr>
          <a:lstStyle/>
          <a:p>
            <a:r>
              <a:rPr lang="en-US" dirty="0" smtClean="0"/>
              <a:t>All </a:t>
            </a:r>
            <a:r>
              <a:rPr lang="en-US" dirty="0"/>
              <a:t>TPSs perform the following basic activities: data collection, which involves the capture of source data to complete a set of transactions; data editing, which checks for data validity and completeness; data correction, which involves </a:t>
            </a:r>
            <a:r>
              <a:rPr lang="en-US" dirty="0" smtClean="0"/>
              <a:t>providing </a:t>
            </a:r>
            <a:r>
              <a:rPr lang="en-US" dirty="0"/>
              <a:t>feedback regarding a potential problem and enabling users to change the data; data processing, which is the performance of calculations, sorting, </a:t>
            </a:r>
            <a:r>
              <a:rPr lang="en-US" dirty="0" smtClean="0"/>
              <a:t>categorizing</a:t>
            </a:r>
            <a:r>
              <a:rPr lang="en-US" dirty="0"/>
              <a:t>, summarizing, and storing data for further processing; data storage, which involves placing transaction data into one or more databases; and document </a:t>
            </a:r>
            <a:r>
              <a:rPr lang="en-US" dirty="0" smtClean="0"/>
              <a:t>production</a:t>
            </a:r>
            <a:r>
              <a:rPr lang="en-US" dirty="0"/>
              <a:t>, which involves outputting electronic or hard-copy records and reports.</a:t>
            </a:r>
          </a:p>
          <a:p>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47446540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fontScale="77500" lnSpcReduction="20000"/>
          </a:bodyPr>
          <a:lstStyle/>
          <a:p>
            <a:r>
              <a:rPr lang="en-US" dirty="0"/>
              <a:t>An organization that implements an enterprise system is creating a highly integrated set of systems, which can lead to many business benefits.</a:t>
            </a:r>
          </a:p>
          <a:p>
            <a:r>
              <a:rPr lang="en-US" dirty="0"/>
              <a:t>ERP software supports the efficient operation of business processes by integrating activities throughout a business, including sales, marketing, manufacturing, logistics, accounting, and staffing.</a:t>
            </a:r>
          </a:p>
          <a:p>
            <a:r>
              <a:rPr lang="en-US" dirty="0"/>
              <a:t>Implementing an ERP system can provide many advantages, including allowing access to data for operational decision making; eliminating costly, inflexible legacy systems; providing improved work processes; and creating the opportunity to upgrade technology infrastructure.</a:t>
            </a:r>
          </a:p>
          <a:p>
            <a:r>
              <a:rPr lang="en-US" dirty="0"/>
              <a:t>Some of the disadvantages associated with ERP systems are that they are time consuming, difficult, and expensive to implement; they can also be </a:t>
            </a:r>
            <a:r>
              <a:rPr lang="en-US" dirty="0" smtClean="0"/>
              <a:t>difficult </a:t>
            </a:r>
            <a:r>
              <a:rPr lang="en-US" dirty="0"/>
              <a:t>to integrate with other systems.</a:t>
            </a:r>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347380234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a:bodyPr>
          <a:lstStyle/>
          <a:p>
            <a:r>
              <a:rPr lang="en-US" dirty="0"/>
              <a:t>Manufacturing organizations are implementing product lifecycle </a:t>
            </a:r>
            <a:r>
              <a:rPr lang="en-US" dirty="0" smtClean="0"/>
              <a:t>management </a:t>
            </a:r>
            <a:r>
              <a:rPr lang="en-US" dirty="0"/>
              <a:t>(PLM) software to manage the data and processes associated with the </a:t>
            </a:r>
            <a:r>
              <a:rPr lang="en-US" dirty="0" smtClean="0"/>
              <a:t>various </a:t>
            </a:r>
            <a:r>
              <a:rPr lang="en-US" dirty="0"/>
              <a:t>phases of the product life cycle, including sales and marketing, research and development, concept development, product design, prototyping and testing, manufacturing process design, production and assembly, delivery and product installation, service and support, and product retirement and replacement. </a:t>
            </a:r>
            <a:endParaRPr lang="en-US" dirty="0" smtClean="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01482291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a:t>
            </a:r>
          </a:p>
        </p:txBody>
      </p:sp>
      <p:sp>
        <p:nvSpPr>
          <p:cNvPr id="3" name="Content Placeholder 2"/>
          <p:cNvSpPr>
            <a:spLocks noGrp="1"/>
          </p:cNvSpPr>
          <p:nvPr>
            <p:ph idx="1"/>
          </p:nvPr>
        </p:nvSpPr>
        <p:spPr/>
        <p:txBody>
          <a:bodyPr>
            <a:normAutofit/>
          </a:bodyPr>
          <a:lstStyle/>
          <a:p>
            <a:r>
              <a:rPr lang="en-US" dirty="0" smtClean="0"/>
              <a:t>These </a:t>
            </a:r>
            <a:r>
              <a:rPr lang="en-US" dirty="0"/>
              <a:t>systems are used by both internal and external users to enable them to </a:t>
            </a:r>
            <a:r>
              <a:rPr lang="en-US" dirty="0" smtClean="0"/>
              <a:t>collaborate </a:t>
            </a:r>
            <a:r>
              <a:rPr lang="en-US" dirty="0"/>
              <a:t>and capture best practices and lessons learned along the way.</a:t>
            </a:r>
          </a:p>
          <a:p>
            <a:r>
              <a:rPr lang="en-US" dirty="0"/>
              <a:t>The most significant challenges to successful implementation of an </a:t>
            </a:r>
            <a:r>
              <a:rPr lang="en-US" dirty="0" smtClean="0"/>
              <a:t>enterprise </a:t>
            </a:r>
            <a:r>
              <a:rPr lang="en-US" dirty="0"/>
              <a:t>system include the cost and disruption of upgrades, the cost and long implementation lead time, the difficulty in managing change, the management of software customization, and user frustration with the new system</a:t>
            </a:r>
            <a:r>
              <a:rPr lang="en-US" dirty="0" smtClean="0"/>
              <a:t>.</a:t>
            </a:r>
            <a:endParaRPr lang="en-US" dirty="0"/>
          </a:p>
        </p:txBody>
      </p:sp>
      <p:sp>
        <p:nvSpPr>
          <p:cNvPr id="4" name="Date Placeholder 3"/>
          <p:cNvSpPr>
            <a:spLocks noGrp="1"/>
          </p:cNvSpPr>
          <p:nvPr>
            <p:ph type="dt" sz="half" idx="10"/>
          </p:nvPr>
        </p:nvSpPr>
        <p:spPr/>
        <p:txBody>
          <a:bodyPr/>
          <a:lstStyle/>
          <a:p>
            <a:r>
              <a:rPr lang="en-US" smtClean="0"/>
              <a:t>Lecture 8 Enterprise Systems</a:t>
            </a:r>
            <a:endParaRPr lang="en-US" dirty="0" smtClean="0"/>
          </a:p>
        </p:txBody>
      </p:sp>
      <p:sp>
        <p:nvSpPr>
          <p:cNvPr id="5" name="Footer Placeholder 4"/>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6" name="Slide Number Placeholder 5"/>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2014822913"/>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pic>
        <p:nvPicPr>
          <p:cNvPr id="7" name="image1.jpeg"/>
          <p:cNvPicPr/>
          <p:nvPr/>
        </p:nvPicPr>
        <p:blipFill>
          <a:blip r:embed="rId3" cstate="print"/>
          <a:stretch>
            <a:fillRect/>
          </a:stretch>
        </p:blipFill>
        <p:spPr>
          <a:xfrm>
            <a:off x="4005523" y="907409"/>
            <a:ext cx="4089606" cy="5240368"/>
          </a:xfrm>
          <a:prstGeom prst="rect">
            <a:avLst/>
          </a:prstGeom>
        </p:spPr>
      </p:pic>
      <p:sp>
        <p:nvSpPr>
          <p:cNvPr id="10" name="Date Placeholder 9"/>
          <p:cNvSpPr>
            <a:spLocks noGrp="1"/>
          </p:cNvSpPr>
          <p:nvPr>
            <p:ph type="dt" sz="half" idx="10"/>
          </p:nvPr>
        </p:nvSpPr>
        <p:spPr/>
        <p:txBody>
          <a:bodyPr/>
          <a:lstStyle/>
          <a:p>
            <a:r>
              <a:rPr lang="en-US" smtClean="0"/>
              <a:t>Lecture 8 Enterprise Systems</a:t>
            </a:r>
            <a:endParaRPr lang="en-US" dirty="0" smtClean="0"/>
          </a:p>
        </p:txBody>
      </p:sp>
      <p:sp>
        <p:nvSpPr>
          <p:cNvPr id="11" name="Footer Placeholder 10"/>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12" name="Slide Number Placeholder 11"/>
          <p:cNvSpPr>
            <a:spLocks noGrp="1"/>
          </p:cNvSpPr>
          <p:nvPr>
            <p:ph type="sldNum" sz="quarter" idx="12"/>
          </p:nvPr>
        </p:nvSpPr>
        <p:spPr/>
        <p:txBody>
          <a:bodyPr/>
          <a:lstStyle/>
          <a:p>
            <a:r>
              <a:rPr lang="en-US" smtClean="0"/>
              <a:t>MGM331 Principles of Management Information Systems</a:t>
            </a:r>
            <a:endParaRPr lang="en-US" dirty="0"/>
          </a:p>
        </p:txBody>
      </p:sp>
    </p:spTree>
    <p:extLst>
      <p:ext uri="{BB962C8B-B14F-4D97-AF65-F5344CB8AC3E}">
        <p14:creationId xmlns:p14="http://schemas.microsoft.com/office/powerpoint/2010/main" val="13417339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8190</TotalTime>
  <Words>5776</Words>
  <Application>Microsoft Office PowerPoint</Application>
  <PresentationFormat>Widescreen</PresentationFormat>
  <Paragraphs>547</Paragraphs>
  <Slides>61</Slides>
  <Notes>1</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Arial</vt:lpstr>
      <vt:lpstr>Calibri</vt:lpstr>
      <vt:lpstr>Times New Roman</vt:lpstr>
      <vt:lpstr>Wingdings</vt:lpstr>
      <vt:lpstr>Office Theme</vt:lpstr>
      <vt:lpstr>PowerPoint Presentation</vt:lpstr>
      <vt:lpstr>Chapter 8</vt:lpstr>
      <vt:lpstr>Chapter 8</vt:lpstr>
      <vt:lpstr>Chapter 8</vt:lpstr>
      <vt:lpstr>Principles</vt:lpstr>
      <vt:lpstr>Learning Objectives</vt:lpstr>
      <vt:lpstr>Introduction</vt:lpstr>
      <vt:lpstr>Introduction</vt:lpstr>
      <vt:lpstr>PowerPoint Presentation</vt:lpstr>
      <vt:lpstr>Transaction Processing Systems</vt:lpstr>
      <vt:lpstr>Transaction Processing Systems</vt:lpstr>
      <vt:lpstr>Transaction Processing Systems</vt:lpstr>
      <vt:lpstr>Transaction Processing Systems</vt:lpstr>
      <vt:lpstr>Transaction Processing Systems</vt:lpstr>
      <vt:lpstr>What is Batch Processing</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Traditional Transaction Processing Methods and Objectives</vt:lpstr>
      <vt:lpstr>PowerPoint Presentation</vt:lpstr>
      <vt:lpstr>PowerPoint Presentation</vt:lpstr>
      <vt:lpstr>Transaction Processing Activities</vt:lpstr>
      <vt:lpstr>Transaction Processing Activities</vt:lpstr>
      <vt:lpstr>Transaction Processing Activities</vt:lpstr>
      <vt:lpstr>Transaction Processing Activities</vt:lpstr>
      <vt:lpstr>Transaction Processing Activities</vt:lpstr>
      <vt:lpstr>Transaction Processing Activities</vt:lpstr>
      <vt:lpstr>Transaction Processing Activities</vt:lpstr>
      <vt:lpstr>Transaction Processing Activities</vt:lpstr>
      <vt:lpstr>Transaction Processing Activities</vt:lpstr>
      <vt:lpstr>PowerPoint Presentation</vt:lpstr>
      <vt:lpstr>What is ERP (Enterprise Resource Planning)</vt:lpstr>
      <vt:lpstr>Enterprise Resource Planning</vt:lpstr>
      <vt:lpstr>Advantages of ERP</vt:lpstr>
      <vt:lpstr>Advantages of ERP</vt:lpstr>
      <vt:lpstr>Advantages of ERP</vt:lpstr>
      <vt:lpstr>Advantages of ERP</vt:lpstr>
      <vt:lpstr>Advantages of ERP</vt:lpstr>
      <vt:lpstr>PowerPoint Presentation</vt:lpstr>
      <vt:lpstr>Product Lifecycle Management</vt:lpstr>
      <vt:lpstr>Product Lifecycle Management</vt:lpstr>
      <vt:lpstr>Product Lifecycle Management</vt:lpstr>
      <vt:lpstr>Benefits of a PLM system</vt:lpstr>
      <vt:lpstr>PowerPoint Presentation</vt:lpstr>
      <vt:lpstr>Overcoming Challenges in Implementing Enterprise Systems</vt:lpstr>
      <vt:lpstr>Overcoming Challenges in Implementing Enterprise Systems</vt:lpstr>
      <vt:lpstr>Overcoming Challenges in Implementing Enterprise Systems</vt:lpstr>
      <vt:lpstr>Summary</vt:lpstr>
      <vt:lpstr>Summary</vt:lpstr>
      <vt:lpstr>Summary</vt:lpstr>
      <vt:lpstr>Summary</vt:lpstr>
      <vt:lpstr>Summary</vt:lpstr>
      <vt:lpstr>Summary</vt:lpstr>
      <vt:lpstr>Summary</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zwa</cp:lastModifiedBy>
  <cp:revision>371</cp:revision>
  <dcterms:created xsi:type="dcterms:W3CDTF">2023-09-12T14:13:52Z</dcterms:created>
  <dcterms:modified xsi:type="dcterms:W3CDTF">2023-11-08T17:22:19Z</dcterms:modified>
</cp:coreProperties>
</file>