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4"/>
  </p:notesMasterIdLst>
  <p:sldIdLst>
    <p:sldId id="480" r:id="rId3"/>
    <p:sldId id="303" r:id="rId4"/>
    <p:sldId id="627" r:id="rId5"/>
    <p:sldId id="669" r:id="rId6"/>
    <p:sldId id="612" r:id="rId7"/>
    <p:sldId id="496" r:id="rId8"/>
    <p:sldId id="575" r:id="rId9"/>
    <p:sldId id="576" r:id="rId10"/>
    <p:sldId id="577" r:id="rId11"/>
    <p:sldId id="574" r:id="rId12"/>
    <p:sldId id="517" r:id="rId13"/>
    <p:sldId id="591" r:id="rId14"/>
    <p:sldId id="646" r:id="rId15"/>
    <p:sldId id="592" r:id="rId16"/>
    <p:sldId id="647" r:id="rId17"/>
    <p:sldId id="645" r:id="rId18"/>
    <p:sldId id="595" r:id="rId19"/>
    <p:sldId id="578" r:id="rId20"/>
    <p:sldId id="629" r:id="rId21"/>
    <p:sldId id="649" r:id="rId22"/>
    <p:sldId id="582" r:id="rId23"/>
    <p:sldId id="556" r:id="rId24"/>
    <p:sldId id="485" r:id="rId25"/>
    <p:sldId id="519" r:id="rId26"/>
    <p:sldId id="670" r:id="rId27"/>
    <p:sldId id="671" r:id="rId28"/>
    <p:sldId id="618" r:id="rId29"/>
    <p:sldId id="658" r:id="rId30"/>
    <p:sldId id="660" r:id="rId31"/>
    <p:sldId id="662" r:id="rId32"/>
    <p:sldId id="672" r:id="rId33"/>
    <p:sldId id="665" r:id="rId34"/>
    <p:sldId id="650" r:id="rId35"/>
    <p:sldId id="651" r:id="rId36"/>
    <p:sldId id="654" r:id="rId37"/>
    <p:sldId id="655" r:id="rId38"/>
    <p:sldId id="653" r:id="rId39"/>
    <p:sldId id="668" r:id="rId40"/>
    <p:sldId id="667" r:id="rId41"/>
    <p:sldId id="656" r:id="rId42"/>
    <p:sldId id="60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7"/>
            <p14:sldId id="669"/>
            <p14:sldId id="612"/>
            <p14:sldId id="496"/>
            <p14:sldId id="575"/>
            <p14:sldId id="576"/>
            <p14:sldId id="577"/>
            <p14:sldId id="574"/>
            <p14:sldId id="517"/>
            <p14:sldId id="591"/>
            <p14:sldId id="646"/>
            <p14:sldId id="592"/>
            <p14:sldId id="647"/>
            <p14:sldId id="645"/>
            <p14:sldId id="595"/>
            <p14:sldId id="578"/>
            <p14:sldId id="629"/>
            <p14:sldId id="649"/>
            <p14:sldId id="582"/>
            <p14:sldId id="556"/>
            <p14:sldId id="485"/>
            <p14:sldId id="519"/>
            <p14:sldId id="670"/>
            <p14:sldId id="671"/>
            <p14:sldId id="618"/>
            <p14:sldId id="658"/>
            <p14:sldId id="660"/>
            <p14:sldId id="662"/>
            <p14:sldId id="672"/>
            <p14:sldId id="665"/>
            <p14:sldId id="650"/>
            <p14:sldId id="651"/>
            <p14:sldId id="654"/>
            <p14:sldId id="655"/>
            <p14:sldId id="653"/>
            <p14:sldId id="668"/>
            <p14:sldId id="667"/>
            <p14:sldId id="656"/>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091" autoAdjust="0"/>
  </p:normalViewPr>
  <p:slideViewPr>
    <p:cSldViewPr snapToGrid="0">
      <p:cViewPr varScale="1">
        <p:scale>
          <a:sx n="44" d="100"/>
          <a:sy n="44" d="100"/>
        </p:scale>
        <p:origin x="72" y="4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66942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515631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4029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251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865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931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1649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7127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7177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811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8832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1900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226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08529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44264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1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02981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239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11/14/2023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23830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24.png"/></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44450"/>
            <a:ext cx="1363023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62927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7</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152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42246" y="3991159"/>
            <a:ext cx="8053892" cy="1200329"/>
          </a:xfrm>
          <a:prstGeom prst="rect">
            <a:avLst/>
          </a:prstGeom>
          <a:noFill/>
        </p:spPr>
        <p:txBody>
          <a:bodyPr wrap="square" rtlCol="0">
            <a:spAutoFit/>
          </a:bodyPr>
          <a:lstStyle/>
          <a:p>
            <a:pPr algn="ctr"/>
            <a:r>
              <a:rPr lang="ar-EG" sz="3600" b="1" u="sng" dirty="0" smtClean="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نماذج </a:t>
            </a:r>
            <a:r>
              <a:rPr lang="ar-EG" sz="3600" b="1" u="sng"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ونظريات العلاقات العامة في عصر الذكاء الإصطناعي</a:t>
            </a:r>
            <a:endParaRPr lang="en-US" sz="3600" b="1" u="sng"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13224" y="540255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338107"/>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604491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07136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493485" y="327116"/>
            <a:ext cx="9449768" cy="646331"/>
          </a:xfrm>
          <a:prstGeom prst="rect">
            <a:avLst/>
          </a:prstGeom>
        </p:spPr>
        <p:txBody>
          <a:bodyPr wrap="square">
            <a:spAutoFit/>
          </a:bodyPr>
          <a:lstStyle/>
          <a:p>
            <a:r>
              <a:rPr lang="ar-EG" dirty="0" smtClean="0"/>
              <a:t>ن</a:t>
            </a:r>
            <a:r>
              <a:rPr lang="ar-EG" b="1" u="sng" dirty="0" smtClean="0">
                <a:effectLst>
                  <a:outerShdw blurRad="38100" dist="38100" dir="2700000" algn="tl">
                    <a:srgbClr val="000000">
                      <a:alpha val="43137"/>
                    </a:srgbClr>
                  </a:outerShdw>
                </a:effectLst>
              </a:rPr>
              <a:t>منما</a:t>
            </a:r>
            <a:r>
              <a:rPr lang="ar-EG" sz="3600" b="1" u="sng" dirty="0" smtClean="0">
                <a:solidFill>
                  <a:schemeClr val="bg1"/>
                </a:solidFill>
                <a:effectLst>
                  <a:outerShdw blurRad="38100" dist="38100" dir="2700000" algn="tl">
                    <a:srgbClr val="000000">
                      <a:alpha val="43137"/>
                    </a:srgbClr>
                  </a:outerShdw>
                </a:effectLst>
              </a:rPr>
              <a:t>نظريات </a:t>
            </a:r>
            <a:r>
              <a:rPr lang="ar-EG" sz="3600" b="1" u="sng" dirty="0">
                <a:solidFill>
                  <a:schemeClr val="bg1"/>
                </a:solidFill>
                <a:effectLst>
                  <a:outerShdw blurRad="38100" dist="38100" dir="2700000" algn="tl">
                    <a:srgbClr val="000000">
                      <a:alpha val="43137"/>
                    </a:srgbClr>
                  </a:outerShdw>
                </a:effectLst>
              </a:rPr>
              <a:t>العلاقات العامة في عصر الذكاء الإصطناعي</a:t>
            </a:r>
            <a:endParaRPr lang="en-US" sz="3600" b="1" u="sng"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689640" y="1310761"/>
            <a:ext cx="10812720" cy="4715271"/>
          </a:xfrm>
          <a:prstGeom prst="rect">
            <a:avLst/>
          </a:prstGeom>
        </p:spPr>
      </p:pic>
    </p:spTree>
    <p:extLst>
      <p:ext uri="{BB962C8B-B14F-4D97-AF65-F5344CB8AC3E}">
        <p14:creationId xmlns:p14="http://schemas.microsoft.com/office/powerpoint/2010/main" val="89271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47445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90599" y="1946956"/>
            <a:ext cx="10043161" cy="349326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كثيرا ما يثار النقاش حول الذكاء الإصطناعي وما إذ</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 كان الذكاءالإصطناعي سيحل محل الوظائف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just" defTabSz="914400" rtl="1" eaLnBrk="1" fontAlgn="auto" latinLnBrk="0" hangingPunct="1">
              <a:lnSpc>
                <a:spcPct val="100000"/>
              </a:lnSpc>
              <a:spcBef>
                <a:spcPts val="600"/>
              </a:spcBef>
              <a:spcAft>
                <a:spcPts val="0"/>
              </a:spcAft>
              <a:buClrTx/>
              <a:buSzTx/>
              <a:buFontTx/>
              <a:buNone/>
              <a:tabLst/>
              <a:defRPr/>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هل بالفعل سيحل الذكاء الإصطناعي محل الوظائف ؟</a:t>
            </a:r>
          </a:p>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هل سيحل محل بعض الوظائف ؟</a:t>
            </a:r>
          </a:p>
          <a:p>
            <a:pPr marL="0" marR="0" lvl="0" indent="0" algn="just" defTabSz="914400" rtl="1" eaLnBrk="1" fontAlgn="auto" latinLnBrk="0" hangingPunct="1">
              <a:lnSpc>
                <a:spcPct val="100000"/>
              </a:lnSpc>
              <a:spcBef>
                <a:spcPts val="600"/>
              </a:spcBef>
              <a:spcAft>
                <a:spcPts val="0"/>
              </a:spcAft>
              <a:buClrTx/>
              <a:buSzTx/>
              <a:buFontTx/>
              <a:buNone/>
              <a:tabLst/>
              <a:defRPr/>
            </a:pPr>
            <a:r>
              <a:rPr lang="ar-EG" sz="2800" b="1" noProof="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أراء متفاءله وأخرى تحمل نظرة تشاؤمية وخوف وترقب .....</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60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372532" y="568712"/>
            <a:ext cx="9330268" cy="58477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1" u="sng"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a:t>
            </a:r>
            <a:endParaRPr kumimoji="0" lang="en-US" sz="3200" b="1" i="1"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617279" y="4094224"/>
            <a:ext cx="3352800" cy="2095500"/>
          </a:xfrm>
          <a:prstGeom prst="rect">
            <a:avLst/>
          </a:prstGeom>
        </p:spPr>
      </p:pic>
    </p:spTree>
    <p:extLst>
      <p:ext uri="{BB962C8B-B14F-4D97-AF65-F5344CB8AC3E}">
        <p14:creationId xmlns:p14="http://schemas.microsoft.com/office/powerpoint/2010/main" val="321743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47445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90599" y="1946956"/>
            <a:ext cx="10043161" cy="3339376"/>
          </a:xfrm>
          <a:prstGeom prst="rect">
            <a:avLst/>
          </a:prstGeom>
          <a:noFill/>
        </p:spPr>
        <p:txBody>
          <a:bodyPr wrap="square" rtlCol="0">
            <a:spAutoFit/>
          </a:bodyPr>
          <a:lstStyle/>
          <a:p>
            <a:pPr lvl="0" algn="just" rtl="1">
              <a:spcBef>
                <a:spcPts val="600"/>
              </a:spcBef>
              <a:defRPr/>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نظرية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استبدال الوظائف بالذكاء الاصطناعي </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AI Job Replacement Theory</a:t>
            </a:r>
          </a:p>
          <a:p>
            <a:pPr lvl="0" algn="just" rtl="1">
              <a:spcBef>
                <a:spcPts val="600"/>
              </a:spcBef>
              <a:defRPr/>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طورها الباحث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هوانغ وراست عام 2018م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والتي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تقسم الذكاء الاصطناعي إلى أربعة مستويات لقياس المدى الذي سيحل به الذكاء الاصطناعي محل العمل البشري. ومستويات الذكاء الأربعة هي: </a:t>
            </a: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الذكاء الميكانيكي</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والذكاء التحليلي</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والذكاء الحدسي</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وذكاء العاطفي.</a:t>
            </a:r>
          </a:p>
          <a:p>
            <a:pPr lvl="0" algn="just" rtl="1">
              <a:spcBef>
                <a:spcPts val="600"/>
              </a:spcBef>
              <a:defRPr/>
            </a:pP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rtl="1">
              <a:spcBef>
                <a:spcPts val="600"/>
              </a:spcBef>
              <a:defRPr/>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372532" y="568712"/>
            <a:ext cx="9330268" cy="584775"/>
          </a:xfrm>
          <a:prstGeom prst="rect">
            <a:avLst/>
          </a:prstGeom>
        </p:spPr>
        <p:txBody>
          <a:bodyPr wrap="square">
            <a:spAutoFit/>
          </a:bodyPr>
          <a:lstStyle/>
          <a:p>
            <a:pPr algn="ctr" rtl="1"/>
            <a:r>
              <a:rPr lang="ar-EG" sz="3200" b="1" i="1" u="sng" dirty="0" smtClean="0">
                <a:solidFill>
                  <a:schemeClr val="bg1"/>
                </a:solidFill>
                <a:effectLst>
                  <a:outerShdw blurRad="38100" dist="38100" dir="2700000" algn="tl">
                    <a:srgbClr val="000000">
                      <a:alpha val="43137"/>
                    </a:srgbClr>
                  </a:outerShdw>
                </a:effectLst>
              </a:rPr>
              <a:t>نظرية إستبدال الوظائف</a:t>
            </a:r>
            <a:r>
              <a:rPr lang="en-US" sz="3200" b="1" i="1" u="sng" dirty="0">
                <a:solidFill>
                  <a:schemeClr val="bg1"/>
                </a:solidFill>
                <a:effectLst>
                  <a:outerShdw blurRad="38100" dist="38100" dir="2700000" algn="tl">
                    <a:srgbClr val="000000">
                      <a:alpha val="43137"/>
                    </a:srgbClr>
                  </a:outerShdw>
                </a:effectLst>
              </a:rPr>
              <a:t>AI Job Replacement Theory</a:t>
            </a:r>
            <a:r>
              <a:rPr lang="ar-EG" sz="3200" b="1" i="1" u="sng" dirty="0" smtClean="0">
                <a:solidFill>
                  <a:schemeClr val="bg1"/>
                </a:solidFill>
                <a:effectLst>
                  <a:outerShdw blurRad="38100" dist="38100" dir="2700000" algn="tl">
                    <a:srgbClr val="000000">
                      <a:alpha val="43137"/>
                    </a:srgbClr>
                  </a:outerShdw>
                </a:effectLst>
              </a:rPr>
              <a:t> </a:t>
            </a:r>
            <a:endParaRPr lang="en-US" sz="3200" b="1" i="1" u="sng"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3421439" y="3962624"/>
            <a:ext cx="4823402" cy="2095500"/>
          </a:xfrm>
          <a:prstGeom prst="rect">
            <a:avLst/>
          </a:prstGeom>
        </p:spPr>
      </p:pic>
    </p:spTree>
    <p:extLst>
      <p:ext uri="{BB962C8B-B14F-4D97-AF65-F5344CB8AC3E}">
        <p14:creationId xmlns:p14="http://schemas.microsoft.com/office/powerpoint/2010/main" val="371434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7183" y="1800846"/>
            <a:ext cx="10091874" cy="6078587"/>
          </a:xfrm>
          <a:prstGeom prst="rect">
            <a:avLst/>
          </a:prstGeom>
          <a:noFill/>
        </p:spPr>
        <p:txBody>
          <a:bodyPr wrap="square" rtlCol="0">
            <a:spAutoFit/>
          </a:bodyPr>
          <a:lstStyle/>
          <a:p>
            <a:pPr algn="just" rtl="1">
              <a:spcBef>
                <a:spcPts val="600"/>
              </a:spcBef>
            </a:pPr>
            <a:r>
              <a:rPr lang="ar-EG"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وتحتوي هذه النظرية على ثلاثة مبادئ أساسية:</a:t>
            </a:r>
          </a:p>
          <a:p>
            <a:pPr algn="just" rtl="1">
              <a:spcBef>
                <a:spcPts val="600"/>
              </a:spcBef>
            </a:pPr>
            <a:r>
              <a:rPr lang="ar-EG" sz="2800" b="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أولاً</a:t>
            </a:r>
            <a:r>
              <a:rPr lang="ar-EG"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بناءً على تطوير الذكاء البشري والذكاء الاصطناعي، تم تحديد أربعة أنواع ترتيبية ومتوازية من الذكاء الميكانيكي والتحليلي والحدسي والتعاطفي مدرجة بترتيب الصعوبة التي يتقنها الذكاء الاصطناعي. ثم تعالج الطريقة التي يجب أن تقرر بها الشركات بين البشر والآلات في تقديم الخدمة عبر الذكاءات الأربعة.</a:t>
            </a:r>
          </a:p>
          <a:p>
            <a:pPr algn="just" rtl="1">
              <a:spcBef>
                <a:spcPts val="600"/>
              </a:spcBef>
            </a:pPr>
            <a:r>
              <a:rPr lang="ar-EG" sz="2800" b="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ثانيًا</a:t>
            </a:r>
            <a:r>
              <a:rPr lang="ar-EG"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يحدث استبدال وظائف الذكاء الاصطناعي بشكل أساسي على مستوى المهمة بدلاً من مستوى الوظيفة، كما يحل الذكاء الاصطناعي محل بعض العمالة البشرية على الأقل في خدمة ما عندما يتمكن الذكاء الاصطناعي من القيام ببعض مهام الوظيفة بشكل أفضل لتلبية الهدف الاستراتيجي للشركة، ثم يتقدم الذكاء الاصطناعي ليحل محل عمال الخدمة البشرية عندما يكون لديه القدرة على تولي جميع مهام الوظيفة.</a:t>
            </a:r>
          </a:p>
          <a:p>
            <a:pPr algn="just" rtl="1">
              <a:spcBef>
                <a:spcPts val="600"/>
              </a:spcBef>
            </a:pPr>
            <a:endParaRPr lang="ar-EG" sz="2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spcBef>
                <a:spcPts val="600"/>
              </a:spcBef>
            </a:pPr>
            <a:endParaRPr lang="ar-EG" sz="2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spcBef>
                <a:spcPts val="600"/>
              </a:spcBef>
            </a:pPr>
            <a:r>
              <a:rPr lang="ar-EG" sz="2800" dirty="0">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3980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26066" y="2704301"/>
            <a:ext cx="9939868" cy="2677656"/>
          </a:xfrm>
          <a:prstGeom prst="rect">
            <a:avLst/>
          </a:prstGeom>
          <a:noFill/>
        </p:spPr>
        <p:txBody>
          <a:bodyPr wrap="square" rtlCol="0">
            <a:spAutoFit/>
          </a:bodyPr>
          <a:lstStyle/>
          <a:p>
            <a:pPr lvl="0" algn="just" rtl="1">
              <a:spcBef>
                <a:spcPts val="600"/>
              </a:spcBef>
            </a:pPr>
            <a:r>
              <a:rPr lang="ar-EG" sz="2800" b="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ثالثًا،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يحدث هذا الاستبدال للمهام "الأقل" (الأسهل للذكاء الاصطناعي) أولاً، بدءًا من المهام الميكانيكية، ثم الانتقال إلى مهام الذكاء الأعلى. في النهاية، سيكون الذكاء الاصطناعي قادرًا على أداء المهام البديهية والعاطفية من خلال تحديد آليات استبدال الذكاء الاصطناعي المختلفة للخدمة، نستنتج أن الطرق المبتكرة لتقديم الخدمة آخذة في الظهور وحتمية، وقد يكون حجم استبدال الوظائف أكثر أهمية مما يدركه الكثير من الناس.</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2136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83143" y="1904082"/>
            <a:ext cx="10080994" cy="2246769"/>
          </a:xfrm>
          <a:prstGeom prst="rect">
            <a:avLst/>
          </a:prstGeom>
          <a:noFill/>
        </p:spPr>
        <p:txBody>
          <a:bodyPr wrap="square" rtlCol="0">
            <a:spAutoFit/>
          </a:bodyPr>
          <a:lstStyle/>
          <a:p>
            <a:pPr lvl="0" algn="just" rtl="1">
              <a:spcBef>
                <a:spcPts val="600"/>
              </a:spcBef>
            </a:pPr>
            <a:r>
              <a:rPr lang="ar-EG" sz="2800" b="1" i="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إن نظرية استبدال الوظائف بالذكاء الاصطناعي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ليست وصفية فقط (لتطبيقات الذكاء الاصطناعي الحالية) ولكنها أيضًا تنبؤية (لتطبيقات الذكاء الاصطناعي المستقبلية)، مما يوفر رؤى للقرارات الإستراتيجية الثابتة في الثورة الصناعية الرابعة. والتي ستكشف الآثار المترتبة على الذكاءات التي ستزداد أو تنقص أهميتها بالنسبة للعمالة البشرية مع تقدم الذكاء الاصطناعي.</a:t>
            </a:r>
            <a:endPar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617281" y="4150851"/>
            <a:ext cx="5219640" cy="2249914"/>
          </a:xfrm>
          <a:prstGeom prst="rect">
            <a:avLst/>
          </a:prstGeom>
        </p:spPr>
      </p:pic>
    </p:spTree>
    <p:extLst>
      <p:ext uri="{BB962C8B-B14F-4D97-AF65-F5344CB8AC3E}">
        <p14:creationId xmlns:p14="http://schemas.microsoft.com/office/powerpoint/2010/main" val="1667190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94440" y="1904091"/>
            <a:ext cx="10058400" cy="3616375"/>
          </a:xfrm>
          <a:prstGeom prst="rect">
            <a:avLst/>
          </a:prstGeom>
          <a:noFill/>
        </p:spPr>
        <p:txBody>
          <a:bodyPr wrap="square" rtlCol="0">
            <a:spAutoFit/>
          </a:bodyPr>
          <a:lstStyle/>
          <a:p>
            <a:pPr lvl="0" algn="just" rtl="1">
              <a:spcBef>
                <a:spcPts val="600"/>
              </a:spcBef>
              <a:defRPr/>
            </a:pPr>
            <a:r>
              <a:rPr lang="ar-EG" sz="2800" b="1" i="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تفترض </a:t>
            </a:r>
            <a:r>
              <a:rPr lang="ar-EG" sz="2800" b="1" i="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النظرية أن هناك أربعة أنواع للذكاء الاصطناعي مرتبة بطريقة متوازية من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الذكاء (ميكانيكي، تحليلي، وبديهي، وعاطفي) مدرجة بترتيب الصعوبة التي يتقنها الذكاء الاصطناعي، وعلى الشركات أن تقرر الذكاء المناسب لها، وفيما يلي الأنواع الأربعة للذكاء الاصطناعي:</a:t>
            </a:r>
          </a:p>
          <a:p>
            <a:pPr lvl="0" algn="just" rtl="1">
              <a:spcBef>
                <a:spcPts val="600"/>
              </a:spcBef>
              <a:defRPr/>
            </a:pPr>
            <a:r>
              <a:rPr lang="ar-EG" sz="28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الذكاء </a:t>
            </a: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الميكانيكي</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يتعلق الذكاء الميكانيكي بالقدرة على أداء المهام الروتينية المتكررة تلقائيًا، قد يبدو غير ذكي بشكل خاص ولكنه ضروري للعديد من المهام، بالنسبة للبشر لا تتطلب العمليات الميكانيكية الكثير من الإبداع لأن العمليات قد أجريت عدة مرات، وبالتالي يمكن إجراؤها بقليل من التفكير الإضافي أو دون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تفكير..</a:t>
            </a: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215387" y="813872"/>
            <a:ext cx="3900427" cy="584775"/>
          </a:xfrm>
          <a:prstGeom prst="rect">
            <a:avLst/>
          </a:prstGeom>
        </p:spPr>
        <p:txBody>
          <a:bodyPr wrap="none">
            <a:spAutoFit/>
          </a:bodyPr>
          <a:lstStyle/>
          <a:p>
            <a:pPr lvl="0" algn="just" rtl="1">
              <a:spcBef>
                <a:spcPts val="600"/>
              </a:spcBef>
              <a:defRPr/>
            </a:pPr>
            <a:r>
              <a:rPr lang="ar-EG" sz="3200" b="1" i="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مستويات الذكاء الاصطناعي</a:t>
            </a:r>
            <a:r>
              <a:rPr lang="ar-E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187330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967187"/>
            <a:ext cx="10616593" cy="4124206"/>
          </a:xfrm>
          <a:prstGeom prst="rect">
            <a:avLst/>
          </a:prstGeom>
          <a:noFill/>
        </p:spPr>
        <p:txBody>
          <a:bodyPr wrap="square" rtlCol="0">
            <a:spAutoFit/>
          </a:bodyPr>
          <a:lstStyle/>
          <a:p>
            <a:pPr lvl="0" algn="just" rtl="1">
              <a:spcBef>
                <a:spcPts val="600"/>
              </a:spcBef>
              <a:defRPr/>
            </a:pPr>
            <a:r>
              <a:rPr lang="ar-EG" sz="2800" b="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الذكاء </a:t>
            </a:r>
            <a:r>
              <a:rPr lang="ar-EG" sz="28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التحليلي</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الذكاء التحليلي هو القدرة على معالجة المعلومات لحل المشكلات والتعلم منها، ويتعلق الأمر بمعالجة المعلومات والتفكير المنطقي والمهارات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الرياضية، وتكتسب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تلك المهارات الصعبة من التدريب والخبرة والتخصص في التفكير المعرفي، ويعد التعلم الآلي وتحليلات البيانات من أهم تطبيقات الذكاء الاصطناعي التحليلية، وهذا الذكاء مطلوب لأداء مهام معقدة ولكنها منهجية، ومتسقة، ويمكن التنبؤ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بها.</a:t>
            </a:r>
          </a:p>
          <a:p>
            <a:pPr lvl="0" algn="just" rtl="1">
              <a:spcBef>
                <a:spcPts val="600"/>
              </a:spcBef>
              <a:defRPr/>
            </a:pPr>
            <a:r>
              <a:rPr lang="ar-EG" sz="2800" b="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الذكاء </a:t>
            </a:r>
            <a:r>
              <a:rPr lang="ar-EG" sz="28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البديهي: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أو الذكاء الحدسي هو القدرة على التفكير الإبداعي والتكيف بشكل فعال مع المواقف الجديدة، ويمكن اعتبارها حكمة مبنية على تفكير كلي وقائم على الخبرة، كما يتضمن الذكاء البديهي مهارات احترافية في التفكير الجاد تتطلب رؤى وحل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مشكلات إبداعية.</a:t>
            </a:r>
          </a:p>
          <a:p>
            <a:pPr lvl="0" algn="just" rtl="1">
              <a:spcBef>
                <a:spcPts val="600"/>
              </a:spcBef>
              <a:defRPr/>
            </a:pPr>
            <a:endPar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929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1487" y="2621613"/>
            <a:ext cx="11169026" cy="2677656"/>
          </a:xfrm>
          <a:prstGeom prst="rect">
            <a:avLst/>
          </a:prstGeom>
          <a:noFill/>
        </p:spPr>
        <p:txBody>
          <a:bodyPr wrap="square" rtlCol="0">
            <a:spAutoFit/>
          </a:bodyPr>
          <a:lstStyle/>
          <a:p>
            <a:pPr indent="247650" algn="justLow" rtl="1">
              <a:spcBef>
                <a:spcPts val="600"/>
              </a:spcBef>
            </a:pPr>
            <a:r>
              <a:rPr lang="ar-EG" sz="28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الذكاء العاطفي: </a:t>
            </a:r>
            <a:r>
              <a:rPr lang="ar-EG" sz="2800" dirty="0">
                <a:latin typeface="Times New Roman" panose="02020603050405020304" pitchFamily="18" charset="0"/>
                <a:ea typeface="Times New Roman" panose="02020603050405020304" pitchFamily="18" charset="0"/>
                <a:cs typeface="+mj-cs"/>
              </a:rPr>
              <a:t>أو الذكاء الوجداني هو القدرة على التعرف على مشاعر الآخرين وفهمها، والاستجابة بشكل مناسب عاطفياً، والتأثير على مشاعر </a:t>
            </a:r>
            <a:r>
              <a:rPr lang="ar-EG" sz="2800" dirty="0" smtClean="0">
                <a:latin typeface="Times New Roman" panose="02020603050405020304" pitchFamily="18" charset="0"/>
                <a:ea typeface="Times New Roman" panose="02020603050405020304" pitchFamily="18" charset="0"/>
                <a:cs typeface="+mj-cs"/>
              </a:rPr>
              <a:t>الآخرين ،وهي </a:t>
            </a:r>
            <a:r>
              <a:rPr lang="ar-EG" sz="2800" dirty="0">
                <a:latin typeface="Times New Roman" panose="02020603050405020304" pitchFamily="18" charset="0"/>
                <a:ea typeface="Times New Roman" panose="02020603050405020304" pitchFamily="18" charset="0"/>
                <a:cs typeface="+mj-cs"/>
              </a:rPr>
              <a:t>تشمل المهارات الشخصية والاجتماعية والخاصة بالأشخاص التي تساعد البشر على أن يكونوا حساسين لمشاعر الآخرين والعمل بشكل جيد مع </a:t>
            </a:r>
            <a:r>
              <a:rPr lang="ar-EG" sz="2800" dirty="0" smtClean="0">
                <a:latin typeface="Times New Roman" panose="02020603050405020304" pitchFamily="18" charset="0"/>
                <a:ea typeface="Times New Roman" panose="02020603050405020304" pitchFamily="18" charset="0"/>
                <a:cs typeface="+mj-cs"/>
              </a:rPr>
              <a:t>الآخرين ، ويصف </a:t>
            </a:r>
            <a:r>
              <a:rPr lang="ar-EG" sz="2800" dirty="0">
                <a:latin typeface="Times New Roman" panose="02020603050405020304" pitchFamily="18" charset="0"/>
                <a:ea typeface="Times New Roman" panose="02020603050405020304" pitchFamily="18" charset="0"/>
                <a:cs typeface="+mj-cs"/>
              </a:rPr>
              <a:t>الذكاء الاصطناعي العاطفي على أنه آلة يمكنها أن تشعر أو على الأقل تتصرف كما لو كان لديها شعور، </a:t>
            </a:r>
            <a:r>
              <a:rPr lang="ar-EG" sz="2800" dirty="0" smtClean="0">
                <a:latin typeface="Times New Roman" panose="02020603050405020304" pitchFamily="18" charset="0"/>
                <a:ea typeface="Times New Roman" panose="02020603050405020304" pitchFamily="18" charset="0"/>
                <a:cs typeface="+mj-cs"/>
              </a:rPr>
              <a:t>فالذكاء </a:t>
            </a:r>
            <a:r>
              <a:rPr lang="ar-EG" sz="2800" dirty="0">
                <a:latin typeface="Times New Roman" panose="02020603050405020304" pitchFamily="18" charset="0"/>
                <a:ea typeface="Times New Roman" panose="02020603050405020304" pitchFamily="18" charset="0"/>
                <a:cs typeface="+mj-cs"/>
              </a:rPr>
              <a:t>الاصطناعي العاطفي هو الجيل الأكثر تقدمًا من الذكاء الاصطناعي، ولا تزال التطبيقات الحالية للخدمة قليلة جدًا مثل الروبوتات (صوفيا، ربيليكا).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889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0871" y="2072785"/>
            <a:ext cx="10950258" cy="2015936"/>
          </a:xfrm>
          <a:prstGeom prst="rect">
            <a:avLst/>
          </a:prstGeom>
          <a:noFill/>
        </p:spPr>
        <p:txBody>
          <a:bodyPr wrap="square" rtlCol="0">
            <a:spAutoFit/>
          </a:bodyPr>
          <a:lstStyle/>
          <a:p>
            <a:pPr lvl="0" algn="justLow" rtl="1">
              <a:spcBef>
                <a:spcPts val="600"/>
              </a:spcBef>
            </a:pP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من </a:t>
            </a: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الناحية النظرية، من المرجح جدًا استخدام الذكاء الاصطناعي لمساعدة البشر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على إكمال مهمة العلاقات العامة، وبالمثل في ممارسة العلاقات العامة، فإن تقنية الذكاء الاصطناعي لديها الفرصة لأداء المهام الفنية مثل</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gn="justLow" rtl="1">
              <a:spcBef>
                <a:spcPts val="600"/>
              </a:spcBef>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i="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توزيع البيانات الصحفية، وإنشاء قوائم وسائل الإعلام، وتحويل نسخ الصوت والفيديو إلى نص، والتنبؤ باتجاهات وسائل الإعلام، ومراقبة وسائل التواصل الاجتماعي، علاوة على ذلك، فإن تقنية الذكاء الاصطناعي تكون قادرة على تقديم توصيات بشأن الخطوات التي ينبغي اتخاذها في حالة الأزمات في </a:t>
            </a:r>
            <a:r>
              <a:rPr lang="ar-EG" sz="2400" b="1" i="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منظمة.</a:t>
            </a:r>
            <a:endParaRPr lang="ar-EG" sz="2400" b="1" i="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901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a:blip r:embed="rId4"/>
          <a:stretch>
            <a:fillRect/>
          </a:stretch>
        </p:blipFill>
        <p:spPr>
          <a:xfrm>
            <a:off x="0" y="1646208"/>
            <a:ext cx="12191999" cy="5154668"/>
          </a:xfrm>
          <a:prstGeom prst="rect">
            <a:avLst/>
          </a:prstGeom>
        </p:spPr>
      </p:pic>
    </p:spTree>
    <p:extLst>
      <p:ext uri="{BB962C8B-B14F-4D97-AF65-F5344CB8AC3E}">
        <p14:creationId xmlns:p14="http://schemas.microsoft.com/office/powerpoint/2010/main" val="2158818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6845" y="2111385"/>
            <a:ext cx="10799379" cy="4016484"/>
          </a:xfrm>
          <a:prstGeom prst="rect">
            <a:avLst/>
          </a:prstGeom>
          <a:noFill/>
        </p:spPr>
        <p:txBody>
          <a:bodyPr wrap="square" rtlCol="0">
            <a:spAutoFit/>
          </a:bodyPr>
          <a:lstStyle/>
          <a:p>
            <a:pPr lvl="0" algn="justLow" rtl="1">
              <a:spcBef>
                <a:spcPts val="600"/>
              </a:spcBef>
            </a:pP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يمكن </a:t>
            </a: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قياس نظرية استبدال الوظائف بالذكاء الاصطناعي التي وضعها هوانغ وراست (2018) على ممارسة العلاقات العامة من خلال الأربع مستويات للذكاء </a:t>
            </a: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الاصطناعي:</a:t>
            </a:r>
            <a:endPar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pP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يتطلب </a:t>
            </a: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الذكاء الميكانيكي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تدريبًا أو تعليمًا محدودًا، ومهام العلاقات العامة التي يمكن تصنيفها في هذا النوع من الذكاء هي توزيع البيانات الصحفية، وعمل قوائم الوسائط، وعمل نسخ من الصوت والفيديو وتحويلها إلى نصوص.</a:t>
            </a:r>
          </a:p>
          <a:p>
            <a:pPr lvl="0" algn="justLow" rtl="1">
              <a:spcBef>
                <a:spcPts val="600"/>
              </a:spcBef>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أما </a:t>
            </a: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الذكاء التحليلي يتطلب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التدريب والخبرة في البيانات والتحليل، ويتم الحصول على هذه المعلومات من الممارسة والخبرة، وتطبيقات الذكاء الاصطناعي في هذا المستوى هي التعلم الآلي وتحليل البيانات، ومهام العلاقات العامة التي يمكن تصنيفها في هذا النوع من الذكاء هي مراقبة وسائل التواصل الاجتماعي والتنبؤ باتجاهات وسائل الإعلام.</a:t>
            </a:r>
          </a:p>
          <a:p>
            <a:pPr lvl="0" algn="justLow" rtl="1">
              <a:spcBef>
                <a:spcPts val="600"/>
              </a:spcBef>
            </a:pP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487096" y="828844"/>
            <a:ext cx="6000361" cy="584775"/>
          </a:xfrm>
          <a:prstGeom prst="rect">
            <a:avLst/>
          </a:prstGeom>
        </p:spPr>
        <p:txBody>
          <a:bodyPr wrap="none">
            <a:spAutoFit/>
          </a:bodyPr>
          <a:lstStyle/>
          <a:p>
            <a:r>
              <a:rPr lang="ar-EG" sz="3200" b="1" i="1" u="sng" dirty="0">
                <a:solidFill>
                  <a:schemeClr val="bg1"/>
                </a:solidFill>
                <a:effectLst>
                  <a:outerShdw blurRad="38100" dist="38100" dir="2700000" algn="tl">
                    <a:srgbClr val="000000">
                      <a:alpha val="43137"/>
                    </a:srgbClr>
                  </a:outerShdw>
                </a:effectLst>
              </a:rPr>
              <a:t>تطبيق النظرية على ممارسة العلاقات العامة</a:t>
            </a:r>
            <a:r>
              <a:rPr lang="ar-EG" b="1" u="sng" dirty="0">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68483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1790661"/>
            <a:ext cx="10799379" cy="2015936"/>
          </a:xfrm>
          <a:prstGeom prst="rect">
            <a:avLst/>
          </a:prstGeom>
          <a:noFill/>
        </p:spPr>
        <p:txBody>
          <a:bodyPr wrap="square" rtlCol="0">
            <a:spAutoFit/>
          </a:bodyPr>
          <a:lstStyle/>
          <a:p>
            <a:pPr lvl="0" algn="justLow" rtl="1">
              <a:spcBef>
                <a:spcPts val="600"/>
              </a:spcBef>
            </a:pP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الذكاء الحدسي أو البديهي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يتضمن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مهارات تتطلب رؤى وحل مشاكل إبداعية، ومن الأمثلة على مهام العلاقات العامة في هذا المستوى من الذكاء هم مديرو العلاقات العامة، أو ممارسو العلاقات العامة الذين يعملون كميسرين لعملية حل المشكلات، وتتطلب المهام المعقدة والإبداع ذكاءً بديهيًا.</a:t>
            </a:r>
          </a:p>
          <a:p>
            <a:pPr lvl="0" algn="justLow"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بينما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يتطلب الذكاء العاطفي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مهارات اجتماعية وتواصلية وبناء علاقات، وتتضمن هذه المعلومات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القيادة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والتأييد والتفاوض، وإن مهمة ممارسي العلاقات العامة كمستشاري خبراء في العلاقات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52246" y="4080923"/>
            <a:ext cx="4535653" cy="2095500"/>
          </a:xfrm>
          <a:prstGeom prst="rect">
            <a:avLst/>
          </a:prstGeom>
        </p:spPr>
      </p:pic>
    </p:spTree>
    <p:extLst>
      <p:ext uri="{BB962C8B-B14F-4D97-AF65-F5344CB8AC3E}">
        <p14:creationId xmlns:p14="http://schemas.microsoft.com/office/powerpoint/2010/main" val="2061237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 y="1427746"/>
            <a:ext cx="12192000" cy="4846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p:cNvPicPr>
            <a:picLocks noChangeAspect="1"/>
          </p:cNvPicPr>
          <p:nvPr/>
        </p:nvPicPr>
        <p:blipFill>
          <a:blip r:embed="rId3"/>
          <a:stretch>
            <a:fillRect/>
          </a:stretch>
        </p:blipFill>
        <p:spPr>
          <a:xfrm>
            <a:off x="6080760" y="1427745"/>
            <a:ext cx="6111241" cy="4846929"/>
          </a:xfrm>
          <a:prstGeom prst="rect">
            <a:avLst/>
          </a:prstGeom>
        </p:spPr>
      </p:pic>
      <p:pic>
        <p:nvPicPr>
          <p:cNvPr id="10" name="Picture 9"/>
          <p:cNvPicPr>
            <a:picLocks noChangeAspect="1"/>
          </p:cNvPicPr>
          <p:nvPr/>
        </p:nvPicPr>
        <p:blipFill>
          <a:blip r:embed="rId4"/>
          <a:stretch>
            <a:fillRect/>
          </a:stretch>
        </p:blipFill>
        <p:spPr>
          <a:xfrm>
            <a:off x="-1" y="1427745"/>
            <a:ext cx="6294119" cy="4846929"/>
          </a:xfrm>
          <a:prstGeom prst="rect">
            <a:avLst/>
          </a:prstGeom>
        </p:spPr>
      </p:pic>
    </p:spTree>
    <p:extLst>
      <p:ext uri="{BB962C8B-B14F-4D97-AF65-F5344CB8AC3E}">
        <p14:creationId xmlns:p14="http://schemas.microsoft.com/office/powerpoint/2010/main" val="2098805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6226" y="2067615"/>
            <a:ext cx="11239548" cy="3785652"/>
          </a:xfrm>
          <a:prstGeom prst="rect">
            <a:avLst/>
          </a:prstGeom>
          <a:noFill/>
        </p:spPr>
        <p:txBody>
          <a:bodyPr wrap="square" rtlCol="0">
            <a:spAutoFit/>
          </a:bodyPr>
          <a:lstStyle/>
          <a:p>
            <a:pPr indent="16510" algn="justLow" rtl="1"/>
            <a:r>
              <a:rPr lang="ar-EG" sz="2400" dirty="0" smtClean="0">
                <a:latin typeface="Times New Roman" panose="02020603050405020304" pitchFamily="18" charset="0"/>
                <a:ea typeface="Times New Roman" panose="02020603050405020304" pitchFamily="18" charset="0"/>
                <a:cs typeface="+mj-cs"/>
              </a:rPr>
              <a:t>هو نموذجًا </a:t>
            </a:r>
            <a:r>
              <a:rPr lang="ar-EG" sz="2400" dirty="0">
                <a:latin typeface="Times New Roman" panose="02020603050405020304" pitchFamily="18" charset="0"/>
                <a:ea typeface="Times New Roman" panose="02020603050405020304" pitchFamily="18" charset="0"/>
                <a:cs typeface="+mj-cs"/>
              </a:rPr>
              <a:t>مفاهيميًا يعتمد على نموذج جودة الخدمة ونظرية الالتزام </a:t>
            </a:r>
            <a:r>
              <a:rPr lang="ar-EG" sz="2400" dirty="0" smtClean="0">
                <a:latin typeface="Times New Roman" panose="02020603050405020304" pitchFamily="18" charset="0"/>
                <a:ea typeface="Times New Roman" panose="02020603050405020304" pitchFamily="18" charset="0"/>
                <a:cs typeface="+mj-cs"/>
              </a:rPr>
              <a:t>بالثقة....</a:t>
            </a:r>
            <a:r>
              <a:rPr lang="en-US" sz="2400" dirty="0" smtClean="0">
                <a:latin typeface="Times New Roman" panose="02020603050405020304" pitchFamily="18" charset="0"/>
                <a:ea typeface="Times New Roman" panose="02020603050405020304" pitchFamily="18" charset="0"/>
                <a:cs typeface="+mj-cs"/>
              </a:rPr>
              <a:t>AI-Powered </a:t>
            </a:r>
            <a:r>
              <a:rPr lang="en-US" sz="2400" dirty="0">
                <a:latin typeface="Times New Roman" panose="02020603050405020304" pitchFamily="18" charset="0"/>
                <a:ea typeface="Times New Roman" panose="02020603050405020304" pitchFamily="18" charset="0"/>
                <a:cs typeface="+mj-cs"/>
              </a:rPr>
              <a:t>Customer Experience Proposed Model</a:t>
            </a:r>
          </a:p>
          <a:p>
            <a:pPr indent="16510" algn="justLow" rtl="1"/>
            <a:r>
              <a:rPr lang="en-US" sz="2400" dirty="0">
                <a:latin typeface="Times New Roman" panose="02020603050405020304" pitchFamily="18" charset="0"/>
                <a:ea typeface="Times New Roman" panose="02020603050405020304" pitchFamily="18" charset="0"/>
                <a:cs typeface="+mj-cs"/>
              </a:rPr>
              <a:t>.</a:t>
            </a:r>
            <a:r>
              <a:rPr lang="ar-EG" sz="2400" b="1" dirty="0">
                <a:latin typeface="Times New Roman" panose="02020603050405020304" pitchFamily="18" charset="0"/>
                <a:ea typeface="Times New Roman" panose="02020603050405020304" pitchFamily="18" charset="0"/>
                <a:cs typeface="+mj-cs"/>
              </a:rPr>
              <a:t>تم اقتراح النموذج على أساس نظريتين: </a:t>
            </a:r>
            <a:r>
              <a:rPr lang="ar-EG" sz="2400" dirty="0">
                <a:latin typeface="Times New Roman" panose="02020603050405020304" pitchFamily="18" charset="0"/>
                <a:ea typeface="Times New Roman" panose="02020603050405020304" pitchFamily="18" charset="0"/>
                <a:cs typeface="+mj-cs"/>
              </a:rPr>
              <a:t>نظرية الثقة والالتزام من قبل مورغان وهانت، (1994) ونموذج جودة الخدمة من قبل باراسورامان وآخرون. (1994). يتضمن النموذج المقترح المقدم العاملين كوسيط، وهما الثقة والتضحية المتصورة بين تجارب العملاء </a:t>
            </a:r>
            <a:r>
              <a:rPr lang="en-US" sz="2400" dirty="0" err="1">
                <a:latin typeface="Times New Roman" panose="02020603050405020304" pitchFamily="18" charset="0"/>
                <a:ea typeface="Times New Roman" panose="02020603050405020304" pitchFamily="18" charset="0"/>
                <a:cs typeface="+mj-cs"/>
              </a:rPr>
              <a:t>AIpowered</a:t>
            </a:r>
            <a:r>
              <a:rPr lang="en-US" sz="2400" dirty="0">
                <a:latin typeface="Times New Roman" panose="02020603050405020304" pitchFamily="18" charset="0"/>
                <a:ea typeface="Times New Roman" panose="02020603050405020304" pitchFamily="18" charset="0"/>
                <a:cs typeface="+mj-cs"/>
              </a:rPr>
              <a:t> </a:t>
            </a:r>
            <a:r>
              <a:rPr lang="ar-EG" sz="2400" dirty="0">
                <a:latin typeface="Times New Roman" panose="02020603050405020304" pitchFamily="18" charset="0"/>
                <a:ea typeface="Times New Roman" panose="02020603050405020304" pitchFamily="18" charset="0"/>
                <a:cs typeface="+mj-cs"/>
              </a:rPr>
              <a:t>والبنيات ذات الصلة: التخصيص، والراحة، والالتزام بالعلاقة، وجودة خدمة </a:t>
            </a:r>
            <a:r>
              <a:rPr lang="en-US" sz="2400" dirty="0" smtClean="0">
                <a:latin typeface="Times New Roman" panose="02020603050405020304" pitchFamily="18" charset="0"/>
                <a:ea typeface="Times New Roman" panose="02020603050405020304" pitchFamily="18" charset="0"/>
                <a:cs typeface="+mj-cs"/>
              </a:rPr>
              <a:t>AI-</a:t>
            </a:r>
            <a:r>
              <a:rPr lang="en-US" sz="2400" dirty="0">
                <a:latin typeface="Times New Roman" panose="02020603050405020304" pitchFamily="18" charset="0"/>
                <a:ea typeface="Times New Roman" panose="02020603050405020304" pitchFamily="18" charset="0"/>
                <a:cs typeface="+mj-cs"/>
              </a:rPr>
              <a:t>powered.</a:t>
            </a:r>
          </a:p>
          <a:p>
            <a:pPr indent="16510" algn="justLow" rtl="1"/>
            <a:r>
              <a:rPr lang="ar-EG" sz="2400" dirty="0" smtClean="0">
                <a:latin typeface="Times New Roman" panose="02020603050405020304" pitchFamily="18" charset="0"/>
                <a:ea typeface="Times New Roman" panose="02020603050405020304" pitchFamily="18" charset="0"/>
                <a:cs typeface="+mj-cs"/>
              </a:rPr>
              <a:t>يشير النموذج إلى أنه من المهم دمج الإلتزام بالثقة  مع جودة خدمة العملاء....حيث أن تجربة العملاء المدعومة بالذكاء الاصطناعي، والراحة، والتخصيص، من شأنها خلق الجودة في الخدمة المقدمة ....</a:t>
            </a:r>
            <a:r>
              <a:rPr lang="en-US" sz="2400" dirty="0" smtClean="0">
                <a:latin typeface="Times New Roman" panose="02020603050405020304" pitchFamily="18" charset="0"/>
                <a:ea typeface="Times New Roman" panose="02020603050405020304" pitchFamily="18" charset="0"/>
                <a:cs typeface="+mj-cs"/>
              </a:rPr>
              <a:t> </a:t>
            </a:r>
          </a:p>
          <a:p>
            <a:pPr indent="16510" algn="justLow" rtl="1"/>
            <a:r>
              <a:rPr lang="ar-EG" sz="2400" dirty="0" smtClean="0">
                <a:latin typeface="Times New Roman" panose="02020603050405020304" pitchFamily="18" charset="0"/>
                <a:ea typeface="Times New Roman" panose="02020603050405020304" pitchFamily="18" charset="0"/>
                <a:cs typeface="+mj-cs"/>
              </a:rPr>
              <a:t>تؤكد </a:t>
            </a:r>
            <a:r>
              <a:rPr lang="ar-EG" sz="2400" dirty="0">
                <a:latin typeface="Times New Roman" panose="02020603050405020304" pitchFamily="18" charset="0"/>
                <a:ea typeface="Times New Roman" panose="02020603050405020304" pitchFamily="18" charset="0"/>
                <a:cs typeface="+mj-cs"/>
              </a:rPr>
              <a:t>نظرية الإلتزام </a:t>
            </a:r>
            <a:r>
              <a:rPr lang="ar-EG" sz="2400" dirty="0" smtClean="0">
                <a:latin typeface="Times New Roman" panose="02020603050405020304" pitchFamily="18" charset="0"/>
                <a:ea typeface="Times New Roman" panose="02020603050405020304" pitchFamily="18" charset="0"/>
                <a:cs typeface="+mj-cs"/>
              </a:rPr>
              <a:t>بالثقة </a:t>
            </a:r>
            <a:r>
              <a:rPr lang="en-US" sz="2400" dirty="0" smtClean="0">
                <a:latin typeface="Times New Roman" panose="02020603050405020304" pitchFamily="18" charset="0"/>
                <a:ea typeface="Times New Roman" panose="02020603050405020304" pitchFamily="18" charset="0"/>
                <a:cs typeface="+mj-cs"/>
              </a:rPr>
              <a:t>The </a:t>
            </a:r>
            <a:r>
              <a:rPr lang="en-US" sz="2400" dirty="0">
                <a:latin typeface="Times New Roman" panose="02020603050405020304" pitchFamily="18" charset="0"/>
                <a:ea typeface="Times New Roman" panose="02020603050405020304" pitchFamily="18" charset="0"/>
                <a:cs typeface="+mj-cs"/>
              </a:rPr>
              <a:t>theory of </a:t>
            </a:r>
            <a:r>
              <a:rPr lang="en-US" sz="2400" dirty="0" smtClean="0">
                <a:latin typeface="Times New Roman" panose="02020603050405020304" pitchFamily="18" charset="0"/>
                <a:ea typeface="Times New Roman" panose="02020603050405020304" pitchFamily="18" charset="0"/>
                <a:cs typeface="+mj-cs"/>
              </a:rPr>
              <a:t>trust-commitment</a:t>
            </a:r>
            <a:r>
              <a:rPr lang="en-US" sz="2400" dirty="0">
                <a:latin typeface="Times New Roman" panose="02020603050405020304" pitchFamily="18" charset="0"/>
                <a:ea typeface="Times New Roman" panose="02020603050405020304" pitchFamily="18" charset="0"/>
                <a:cs typeface="+mj-cs"/>
              </a:rPr>
              <a:t> </a:t>
            </a:r>
            <a:r>
              <a:rPr lang="ar-EG" sz="2400" dirty="0">
                <a:latin typeface="Times New Roman" panose="02020603050405020304" pitchFamily="18" charset="0"/>
                <a:ea typeface="Times New Roman" panose="02020603050405020304" pitchFamily="18" charset="0"/>
                <a:cs typeface="+mj-cs"/>
              </a:rPr>
              <a:t>على أهمية الثقة والإلتزام من قبل مزود الخدمة  بالخصوصية </a:t>
            </a:r>
            <a:r>
              <a:rPr lang="ar-EG" sz="2400" dirty="0" smtClean="0">
                <a:latin typeface="Times New Roman" panose="02020603050405020304" pitchFamily="18" charset="0"/>
                <a:ea typeface="Times New Roman" panose="02020603050405020304" pitchFamily="18" charset="0"/>
                <a:cs typeface="+mj-cs"/>
              </a:rPr>
              <a:t>بين </a:t>
            </a:r>
            <a:r>
              <a:rPr lang="ar-EG" sz="2400" dirty="0">
                <a:latin typeface="Times New Roman" panose="02020603050405020304" pitchFamily="18" charset="0"/>
                <a:ea typeface="Times New Roman" panose="02020603050405020304" pitchFamily="18" charset="0"/>
                <a:cs typeface="+mj-cs"/>
              </a:rPr>
              <a:t>العميل ومقدم الخدمة </a:t>
            </a:r>
            <a:r>
              <a:rPr lang="ar-EG" sz="2400" dirty="0" smtClean="0">
                <a:latin typeface="Times New Roman" panose="02020603050405020304" pitchFamily="18" charset="0"/>
                <a:ea typeface="Times New Roman" panose="02020603050405020304" pitchFamily="18" charset="0"/>
                <a:cs typeface="+mj-cs"/>
              </a:rPr>
              <a:t>...</a:t>
            </a:r>
            <a:endParaRPr lang="ar-EG" sz="2400" dirty="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851005" y="601837"/>
            <a:ext cx="7884531" cy="707886"/>
          </a:xfrm>
          <a:prstGeom prst="rect">
            <a:avLst/>
          </a:prstGeom>
        </p:spPr>
        <p:txBody>
          <a:bodyPr wrap="none">
            <a:spAutoFit/>
          </a:bodyPr>
          <a:lstStyle/>
          <a:p>
            <a:pPr indent="16510" algn="justLow" rtl="1"/>
            <a:r>
              <a:rPr lang="ar-EG" sz="40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Simplified Arabic" panose="02020603050405020304" pitchFamily="18" charset="-78"/>
              </a:rPr>
              <a:t>نموذج تكامل الخدمات عبر الذكاء الإصطناعي </a:t>
            </a:r>
            <a:endParaRPr lang="ar-EG" sz="4000" b="1" i="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1395298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41711" y="1772408"/>
            <a:ext cx="11339113" cy="4555093"/>
          </a:xfrm>
          <a:prstGeom prst="rect">
            <a:avLst/>
          </a:prstGeom>
          <a:noFill/>
        </p:spPr>
        <p:txBody>
          <a:bodyPr wrap="square" rtlCol="0">
            <a:spAutoFit/>
          </a:bodyPr>
          <a:lstStyle/>
          <a:p>
            <a:pPr lvl="0" indent="247650" algn="justLow" rtl="1">
              <a:spcBef>
                <a:spcPts val="600"/>
              </a:spcBef>
            </a:pP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أن الخصوصية العميل عنصر مهم في الثقة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فالعميل بحاجه للثقة حول محتوى بياناته التي يحتفظ بها مزود الخدمة وكيفي سيستخدمها ،  والتي لها تأثير على العلاقات المختلفة في سياق الذكاء الإصطناعي مثل قابلية الإستخدام وجودة الخدمة المقدمة</a:t>
            </a:r>
          </a:p>
          <a:p>
            <a:pPr indent="247650" algn="justLow" rtl="1">
              <a:spcBef>
                <a:spcPts val="600"/>
              </a:spcBef>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نموذج جودة الخدمة </a:t>
            </a:r>
            <a:r>
              <a:rPr lang="en-US"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service </a:t>
            </a:r>
            <a:r>
              <a:rPr lang="en-US"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quality </a:t>
            </a:r>
            <a:r>
              <a:rPr lang="en-US"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model</a:t>
            </a:r>
            <a:endParaRPr lang="en-US"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يقدم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النموذج المقترح طريقه جديدة لتقييم مدى جودة تكامل الخدمات المقدمة والمدعومه بالذكاء الإصطناعي والتي تحسن من تجربة وخبرة العملاء،  يتضمن النموذج متغيرات مهمة لتواصل العملاء مع الخدمات التي تعمل بالذكاء الاصطناعي. علاوة على ذلك، يتم دمج الثقة والتضحيات الواضحة كوسطاء في هذا النموذج، مما يخفف من آثار العناصر الخارجية مثل إمكانية الوصول والتخصيص والعملاء الذين يدعمهم الذكاء الاصطناعي (نموذج إدارة خبرات العملاء المدعوم بالذكاء الإصطناعي)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16092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41711" y="1880017"/>
            <a:ext cx="11339113" cy="3185487"/>
          </a:xfrm>
          <a:prstGeom prst="rect">
            <a:avLst/>
          </a:prstGeom>
          <a:noFill/>
        </p:spPr>
        <p:txBody>
          <a:bodyPr wrap="square" rtlCol="0">
            <a:spAutoFit/>
          </a:bodyPr>
          <a:lstStyle/>
          <a:p>
            <a:pPr lvl="0" indent="247650" algn="justLow" rtl="1">
              <a:spcBef>
                <a:spcPts val="600"/>
              </a:spcBef>
              <a:defRPr/>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فالذكاء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الإصطناعي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يمكن أن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يغير من طبيعه علاقة المنظمة بمستهلكيها</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ويمكن أن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يؤدي دمج الذكاء الاصطناعي في الشراء إلى تجربة عملاء أفضل مدعومة بالذكاء الاصطناعي،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الالتزام بالعلاقة الطيبة مع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العملاء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يؤثر جوهريا في  تجارب العملاء المدعومة بالذكاء الاصطناعي. بالإضافة إلى ذلك،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فأن الثقة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وإحساس العميل بالخصوصية من قبل المنظمة يلعب دوراً وسيطاً   في جودة الخدمة التي تعمل بالذكاء الاصطناعي</a:t>
            </a:r>
          </a:p>
          <a:p>
            <a:pPr lvl="0" indent="247650" algn="justLow" rtl="1">
              <a:spcBef>
                <a:spcPts val="600"/>
              </a:spcBef>
              <a:defRPr/>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وهنا يتم تحديد جوانب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رئيسية للجودة للخدمات المدعومة بالذكاء الاصطناعي</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السلامة، تصميم واجهة الموثوقية، وتحسين مساعدة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العملاء.</a:t>
            </a:r>
            <a:endPar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252247" y="4644179"/>
            <a:ext cx="4197833" cy="1693541"/>
          </a:xfrm>
          <a:prstGeom prst="rect">
            <a:avLst/>
          </a:prstGeom>
        </p:spPr>
      </p:pic>
    </p:spTree>
    <p:extLst>
      <p:ext uri="{BB962C8B-B14F-4D97-AF65-F5344CB8AC3E}">
        <p14:creationId xmlns:p14="http://schemas.microsoft.com/office/powerpoint/2010/main" val="1921341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rotWithShape="1">
          <a:blip r:embed="rId4"/>
          <a:srcRect t="6525" b="14381"/>
          <a:stretch/>
        </p:blipFill>
        <p:spPr>
          <a:xfrm>
            <a:off x="252247" y="1646207"/>
            <a:ext cx="11628577" cy="4628468"/>
          </a:xfrm>
          <a:prstGeom prst="rect">
            <a:avLst/>
          </a:prstGeom>
        </p:spPr>
      </p:pic>
    </p:spTree>
    <p:extLst>
      <p:ext uri="{BB962C8B-B14F-4D97-AF65-F5344CB8AC3E}">
        <p14:creationId xmlns:p14="http://schemas.microsoft.com/office/powerpoint/2010/main" val="409736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2088788"/>
            <a:ext cx="11049324" cy="2831544"/>
          </a:xfrm>
          <a:prstGeom prst="rect">
            <a:avLst/>
          </a:prstGeom>
          <a:noFill/>
        </p:spPr>
        <p:txBody>
          <a:bodyPr wrap="square" rtlCol="0">
            <a:spAutoFit/>
          </a:bodyPr>
          <a:lstStyle/>
          <a:p>
            <a:pPr lvl="0" indent="247650" algn="just" rtl="1">
              <a:spcBef>
                <a:spcPts val="600"/>
              </a:spcBef>
              <a:defRPr/>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يقترح نموذج الخبرة التكنولوجية ورضا العميل ...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تأثير تقنيات الواقع المعزز والواقع الافتراضي على سعادة العملاء يتم التوسط فيه من خلال جودة تجربة العملاء. </a:t>
            </a:r>
            <a:endPar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 rtl="1">
              <a:spcBef>
                <a:spcPts val="600"/>
              </a:spcBef>
              <a:defRPr/>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ويشير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النموذج إلى أن جودة التكنولوجيا (قابلية الاستخدام والوظيفة) تؤثر بشكل مباشر على جودة تجربة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العملاء، جودة التجربة</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بدورها، تؤثر على رضا العملاء، مما يؤثر في النهاية على سعادة العملاء واستنادا إلى هذا النموذج،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فإن ..............</a:t>
            </a:r>
            <a:endPar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ctr" rtl="1">
              <a:spcBef>
                <a:spcPts val="600"/>
              </a:spcBef>
              <a:defRPr/>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فهناك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علاقة إيجابية بين العميل ، وووظيفة تجربة التسوق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ورضا العميل وسعادة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العملاء</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358303" y="389541"/>
            <a:ext cx="10767223" cy="1646605"/>
          </a:xfrm>
          <a:prstGeom prst="rect">
            <a:avLst/>
          </a:prstGeom>
        </p:spPr>
        <p:txBody>
          <a:bodyPr wrap="square">
            <a:spAutoFit/>
          </a:bodyPr>
          <a:lstStyle/>
          <a:p>
            <a:pPr lvl="0" indent="247650" algn="ctr" rtl="1">
              <a:spcBef>
                <a:spcPts val="600"/>
              </a:spcBef>
              <a:defRPr/>
            </a:pPr>
            <a:r>
              <a:rPr lang="ar-EG" sz="28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نموذج الخبرة التكنولوجية </a:t>
            </a:r>
            <a:r>
              <a:rPr lang="ar-EG" sz="2800" b="1" i="1" u="sng"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ورضا </a:t>
            </a:r>
            <a:r>
              <a:rPr lang="ar-EG" sz="2800" b="1" i="1" u="sng"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العميل وسعادة  </a:t>
            </a:r>
            <a:r>
              <a:rPr lang="en-US" sz="2800" b="1" i="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The Technology-Experience-Satisfaction Model:</a:t>
            </a:r>
          </a:p>
          <a:p>
            <a:pPr lvl="0" indent="247650" algn="justLow" rtl="1">
              <a:spcBef>
                <a:spcPts val="600"/>
              </a:spcBef>
              <a:defRPr/>
            </a:pPr>
            <a:endParaRPr lang="ar-EG" sz="40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141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52160" y="2138061"/>
            <a:ext cx="5254020" cy="3323987"/>
          </a:xfrm>
          <a:prstGeom prst="rect">
            <a:avLst/>
          </a:prstGeom>
          <a:noFill/>
        </p:spPr>
        <p:txBody>
          <a:bodyPr wrap="square" rtlCol="0">
            <a:spAutoFit/>
          </a:bodyPr>
          <a:lstStyle/>
          <a:p>
            <a:pPr indent="245110" algn="just" rtl="1">
              <a:spcBef>
                <a:spcPts val="600"/>
              </a:spcBef>
            </a:pPr>
            <a:r>
              <a:rPr lang="ar-EG" sz="2400"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و</a:t>
            </a:r>
            <a:r>
              <a:rPr lang="ar-EG" sz="2400" dirty="0" smtClean="0">
                <a:latin typeface="Times New Roman" panose="02020603050405020304" pitchFamily="18" charset="0"/>
                <a:ea typeface="Times New Roman" panose="02020603050405020304" pitchFamily="18" charset="0"/>
                <a:cs typeface="+mj-cs"/>
              </a:rPr>
              <a:t>تشير </a:t>
            </a:r>
            <a:r>
              <a:rPr lang="ar-EG" sz="2400" dirty="0">
                <a:latin typeface="Times New Roman" panose="02020603050405020304" pitchFamily="18" charset="0"/>
                <a:ea typeface="Times New Roman" panose="02020603050405020304" pitchFamily="18" charset="0"/>
                <a:cs typeface="+mj-cs"/>
              </a:rPr>
              <a:t>هذه النظرية إلى </a:t>
            </a:r>
            <a:r>
              <a:rPr lang="ar-EG" sz="2400" dirty="0" smtClean="0">
                <a:latin typeface="Times New Roman" panose="02020603050405020304" pitchFamily="18" charset="0"/>
                <a:ea typeface="Times New Roman" panose="02020603050405020304" pitchFamily="18" charset="0"/>
                <a:cs typeface="+mj-cs"/>
              </a:rPr>
              <a:t>أن يمكن </a:t>
            </a:r>
            <a:r>
              <a:rPr lang="ar-EG" sz="2400" dirty="0">
                <a:latin typeface="Times New Roman" panose="02020603050405020304" pitchFamily="18" charset="0"/>
                <a:ea typeface="Times New Roman" panose="02020603050405020304" pitchFamily="18" charset="0"/>
                <a:cs typeface="+mj-cs"/>
              </a:rPr>
              <a:t>لتقنيات الواقع المعزز والواقع الافتراضي أن </a:t>
            </a:r>
            <a:r>
              <a:rPr lang="ar-EG" sz="2400" dirty="0" smtClean="0">
                <a:latin typeface="Times New Roman" panose="02020603050405020304" pitchFamily="18" charset="0"/>
                <a:ea typeface="Times New Roman" panose="02020603050405020304" pitchFamily="18" charset="0"/>
                <a:cs typeface="+mj-cs"/>
              </a:rPr>
              <a:t>تخلق شعوراً </a:t>
            </a:r>
            <a:r>
              <a:rPr lang="ar-EG" sz="2400" dirty="0">
                <a:latin typeface="Times New Roman" panose="02020603050405020304" pitchFamily="18" charset="0"/>
                <a:ea typeface="Times New Roman" panose="02020603050405020304" pitchFamily="18" charset="0"/>
                <a:cs typeface="+mj-cs"/>
              </a:rPr>
              <a:t>جذابًا </a:t>
            </a:r>
            <a:r>
              <a:rPr lang="ar-EG" sz="2400" dirty="0" smtClean="0">
                <a:latin typeface="Times New Roman" panose="02020603050405020304" pitchFamily="18" charset="0"/>
                <a:ea typeface="Times New Roman" panose="02020603050405020304" pitchFamily="18" charset="0"/>
                <a:cs typeface="+mj-cs"/>
              </a:rPr>
              <a:t>وممتعًا تجارب </a:t>
            </a:r>
            <a:r>
              <a:rPr lang="ar-EG" sz="2400" dirty="0">
                <a:latin typeface="Times New Roman" panose="02020603050405020304" pitchFamily="18" charset="0"/>
                <a:ea typeface="Times New Roman" panose="02020603050405020304" pitchFamily="18" charset="0"/>
                <a:cs typeface="+mj-cs"/>
              </a:rPr>
              <a:t>التسوق التي تؤدي إلى زيادة العملاء الرضا والسعادة. وفقا للنظرية، الدرجة انغماس </a:t>
            </a:r>
            <a:r>
              <a:rPr lang="ar-EG" sz="2400" dirty="0" smtClean="0">
                <a:latin typeface="Times New Roman" panose="02020603050405020304" pitchFamily="18" charset="0"/>
                <a:ea typeface="Times New Roman" panose="02020603050405020304" pitchFamily="18" charset="0"/>
                <a:cs typeface="+mj-cs"/>
              </a:rPr>
              <a:t>العميل  ومشاركتة في </a:t>
            </a:r>
            <a:r>
              <a:rPr lang="ar-EG" sz="2400" dirty="0">
                <a:latin typeface="Times New Roman" panose="02020603050405020304" pitchFamily="18" charset="0"/>
                <a:ea typeface="Times New Roman" panose="02020603050405020304" pitchFamily="18" charset="0"/>
                <a:cs typeface="+mj-cs"/>
              </a:rPr>
              <a:t>جودة تجربة </a:t>
            </a:r>
            <a:r>
              <a:rPr lang="ar-EG" sz="2400" dirty="0" smtClean="0">
                <a:latin typeface="Times New Roman" panose="02020603050405020304" pitchFamily="18" charset="0"/>
                <a:ea typeface="Times New Roman" panose="02020603050405020304" pitchFamily="18" charset="0"/>
                <a:cs typeface="+mj-cs"/>
              </a:rPr>
              <a:t>التسوق الغامر تجعله يكتسب خبرة مميزة ورضا ً وسعادة.</a:t>
            </a:r>
            <a:endParaRPr lang="ar-EG" sz="2400" dirty="0">
              <a:latin typeface="Times New Roman" panose="02020603050405020304" pitchFamily="18" charset="0"/>
              <a:ea typeface="Times New Roman" panose="02020603050405020304" pitchFamily="18" charset="0"/>
              <a:cs typeface="+mj-cs"/>
            </a:endParaRPr>
          </a:p>
          <a:p>
            <a:pPr indent="245110" algn="justLow" rtl="1">
              <a:spcBef>
                <a:spcPts val="600"/>
              </a:spcBef>
            </a:pPr>
            <a:endParaRPr lang="ar-EG" sz="2800" dirty="0">
              <a:latin typeface="Times New Roman" panose="02020603050405020304" pitchFamily="18" charset="0"/>
              <a:ea typeface="Times New Roman" panose="02020603050405020304" pitchFamily="18" charset="0"/>
              <a:cs typeface="+mj-cs"/>
            </a:endParaRPr>
          </a:p>
          <a:p>
            <a:pPr indent="245110" algn="justLow" rtl="1">
              <a:spcBef>
                <a:spcPts val="600"/>
              </a:spcBef>
            </a:pPr>
            <a:endParaRPr lang="ar-EG" sz="2800" dirty="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617280" y="1749527"/>
            <a:ext cx="4736435" cy="4306379"/>
          </a:xfrm>
          <a:prstGeom prst="rect">
            <a:avLst/>
          </a:prstGeom>
        </p:spPr>
      </p:pic>
    </p:spTree>
    <p:extLst>
      <p:ext uri="{BB962C8B-B14F-4D97-AF65-F5344CB8AC3E}">
        <p14:creationId xmlns:p14="http://schemas.microsoft.com/office/powerpoint/2010/main" val="626141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rtl="1">
              <a:spcBef>
                <a:spcPts val="600"/>
              </a:spcBef>
              <a:spcAft>
                <a:spcPts val="0"/>
              </a:spcAft>
              <a:buFont typeface="Times New Roman" panose="02020603050405020304" pitchFamily="18" charset="0"/>
              <a:buChar char="-"/>
              <a:tabLst>
                <a:tab pos="228600" algn="l"/>
              </a:tabLst>
            </a:pPr>
            <a:r>
              <a:rPr lang="ar-EG" b="1">
                <a:latin typeface="Times New Roman" panose="02020603050405020304" pitchFamily="18" charset="0"/>
                <a:ea typeface="Times New Roman" panose="02020603050405020304" pitchFamily="18" charset="0"/>
                <a:cs typeface="Simplified Arabic" panose="02020603050405020304" pitchFamily="18" charset="-78"/>
              </a:rPr>
              <a:t>المرحلة الثانية: بناء الانطباع</a:t>
            </a:r>
            <a:endParaRPr lang="en-US" sz="1400">
              <a:latin typeface="Times New Roman" panose="02020603050405020304" pitchFamily="18" charset="0"/>
              <a:ea typeface="Times New Roman" panose="02020603050405020304" pitchFamily="18" charset="0"/>
              <a:cs typeface="Simplified Arabic" panose="02020603050405020304" pitchFamily="18" charset="-78"/>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وتنطوي على حاجة متزايدة لتقليل التنافر فيقوم مقدمو الخدمة بتعديل وزيادة الميزات وفقاً لاحتياجات المشاركين، وهنا يميل عدد المشاركين إلى الزيادة بسرعة أكبر مما كان عليه في المرحلة السابقة، وكذلك  ينمو معدل المشاهدين، ويحاول مقدمو الخدمة مساعدة المستخدمين في التعبير عن أنفسهم بطريقة ملائمة، وتعزيز مناقشة الموضوعات حول المنتجات من أجل المزيد من الحوار، أو حتى لإنشاء جمهور زائف ينشر آراء مؤيدة أو معارضة. </a:t>
            </a:r>
            <a:endParaRPr lang="en-US" sz="1400">
              <a:latin typeface="Times New Roman" panose="02020603050405020304" pitchFamily="18" charset="0"/>
              <a:ea typeface="Times New Roman" panose="02020603050405020304" pitchFamily="18" charset="0"/>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في هذه المرحلة أدوار الفاعلين والجمهور تكون قابلة للتبادل، فالتغذية الراجعة قد تكون بمزيد من التعليقات ليس فقط عن المنتج ولكن في المجال الخاص به، أي ليس فقط بناء انطباع معين عن تناول الطعام ولكن يمكن إضافة بناء انطباع عن المطعم بنشر تعليقات مؤيدة ومناقشة موضوعات متعلقة بالبيئة والطهاة وجودة الطعام والمأكولات، وهنا يتم توسيع الصدى بوجه عام عن المنظمة.</a:t>
            </a:r>
            <a:endParaRPr lang="en-US" sz="1400">
              <a:effectLst/>
              <a:latin typeface="Times New Roman" panose="02020603050405020304" pitchFamily="18" charset="0"/>
              <a:ea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9731" y="1891840"/>
            <a:ext cx="10452538" cy="461665"/>
          </a:xfrm>
          <a:prstGeom prst="rect">
            <a:avLst/>
          </a:prstGeom>
          <a:noFill/>
        </p:spPr>
        <p:txBody>
          <a:bodyPr wrap="square" rtlCol="0">
            <a:spAutoFit/>
          </a:bodyPr>
          <a:lstStyle/>
          <a:p>
            <a:pPr marL="342900" marR="0" lvl="0" indent="-342900" algn="just" rtl="1">
              <a:spcBef>
                <a:spcPts val="600"/>
              </a:spcBef>
              <a:spcAft>
                <a:spcPts val="0"/>
              </a:spcAft>
              <a:buFont typeface="Times New Roman" panose="02020603050405020304" pitchFamily="18" charset="0"/>
              <a:buChar char="-"/>
              <a:tabLst>
                <a:tab pos="228600" algn="l"/>
              </a:tabLst>
            </a:pPr>
            <a:r>
              <a:rPr lang="ar-EG" sz="2400" dirty="0" smtClean="0">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617280" y="1685495"/>
            <a:ext cx="10812720" cy="4370412"/>
          </a:xfrm>
          <a:prstGeom prst="rect">
            <a:avLst/>
          </a:prstGeom>
        </p:spPr>
      </p:pic>
    </p:spTree>
    <p:extLst>
      <p:ext uri="{BB962C8B-B14F-4D97-AF65-F5344CB8AC3E}">
        <p14:creationId xmlns:p14="http://schemas.microsoft.com/office/powerpoint/2010/main" val="940986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2100" y="2443365"/>
            <a:ext cx="10443079" cy="3123932"/>
          </a:xfrm>
          <a:prstGeom prst="rect">
            <a:avLst/>
          </a:prstGeom>
          <a:noFill/>
        </p:spPr>
        <p:txBody>
          <a:bodyPr wrap="square" rtlCol="0">
            <a:spAutoFit/>
          </a:bodyPr>
          <a:lstStyle/>
          <a:p>
            <a:pPr marR="0" lvl="0" algn="justLow" rtl="1">
              <a:spcBef>
                <a:spcPts val="600"/>
              </a:spcBef>
              <a:spcAft>
                <a:spcPts val="0"/>
              </a:spcAft>
              <a:tabLst>
                <a:tab pos="63500" algn="l"/>
              </a:tabLst>
            </a:pPr>
            <a:r>
              <a:rPr lang="ar-EG" sz="2400" b="1" dirty="0" smtClean="0">
                <a:solidFill>
                  <a:prstClr val="black"/>
                </a:solidFill>
                <a:cs typeface="+mj-cs"/>
              </a:rPr>
              <a:t>وتتضح أهمية دمج </a:t>
            </a:r>
            <a:r>
              <a:rPr lang="ar-EG" sz="2400" b="1" dirty="0">
                <a:solidFill>
                  <a:prstClr val="black"/>
                </a:solidFill>
                <a:cs typeface="+mj-cs"/>
              </a:rPr>
              <a:t>تقنيات الواقع المعزز/الواقع الافتراضي </a:t>
            </a:r>
            <a:r>
              <a:rPr lang="ar-EG" sz="2400" dirty="0" smtClean="0">
                <a:solidFill>
                  <a:prstClr val="black"/>
                </a:solidFill>
                <a:cs typeface="+mj-cs"/>
              </a:rPr>
              <a:t>كإستراتيجية </a:t>
            </a:r>
            <a:r>
              <a:rPr lang="ar-EG" sz="2400" dirty="0">
                <a:solidFill>
                  <a:prstClr val="black"/>
                </a:solidFill>
                <a:cs typeface="+mj-cs"/>
              </a:rPr>
              <a:t>تسويق حديثة لتعزيز سعادة العملاء وولاء العلامة </a:t>
            </a:r>
            <a:r>
              <a:rPr lang="ar-EG" sz="2400" dirty="0" smtClean="0">
                <a:solidFill>
                  <a:prstClr val="black"/>
                </a:solidFill>
                <a:cs typeface="+mj-cs"/>
              </a:rPr>
              <a:t>التجارية ، مما يؤثر بشكل </a:t>
            </a:r>
            <a:r>
              <a:rPr lang="ar-EG" sz="2400" dirty="0">
                <a:solidFill>
                  <a:prstClr val="black"/>
                </a:solidFill>
                <a:cs typeface="+mj-cs"/>
              </a:rPr>
              <a:t>مباشر على سعادة العملاء ورضاهم عن العلامة التجارية وتجربة </a:t>
            </a:r>
            <a:r>
              <a:rPr lang="ar-EG" sz="2400" dirty="0" smtClean="0">
                <a:solidFill>
                  <a:prstClr val="black"/>
                </a:solidFill>
                <a:cs typeface="+mj-cs"/>
              </a:rPr>
              <a:t>التسوق،  </a:t>
            </a:r>
            <a:r>
              <a:rPr lang="ar-EG" sz="2400" dirty="0">
                <a:solidFill>
                  <a:prstClr val="black"/>
                </a:solidFill>
                <a:cs typeface="+mj-cs"/>
              </a:rPr>
              <a:t>بالإضافة إلى ذلك، تم تحديد التقنيات المفضلة لتنفيذ تقنيات الواقع المعزز/الواقع الافتراضي في تجارب التسوق، بما في ذلك مسح رمز الاستجابة السريعة للتجارب الافتراضية، وإطلالات على المنتج بزاوية 360 درجة، وعروض منتجات الواقع المعزز/الواقع الافتراضي، </a:t>
            </a:r>
            <a:r>
              <a:rPr lang="ar-EG" sz="2400" dirty="0" smtClean="0">
                <a:solidFill>
                  <a:prstClr val="black"/>
                </a:solidFill>
                <a:cs typeface="+mj-cs"/>
              </a:rPr>
              <a:t>وغرف </a:t>
            </a:r>
            <a:r>
              <a:rPr lang="ar-EG" sz="2400" dirty="0">
                <a:solidFill>
                  <a:prstClr val="black"/>
                </a:solidFill>
                <a:cs typeface="+mj-cs"/>
              </a:rPr>
              <a:t>التركيب الافتراضية وتجارب التسوق الرائعة</a:t>
            </a:r>
            <a:r>
              <a:rPr lang="ar-EG" sz="2400" dirty="0" smtClean="0">
                <a:solidFill>
                  <a:prstClr val="black"/>
                </a:solidFill>
                <a:cs typeface="+mj-cs"/>
              </a:rPr>
              <a:t>.</a:t>
            </a:r>
          </a:p>
          <a:p>
            <a:pPr marR="0" lvl="0" algn="justLow" rtl="1">
              <a:spcBef>
                <a:spcPts val="600"/>
              </a:spcBef>
              <a:spcAft>
                <a:spcPts val="0"/>
              </a:spcAft>
              <a:tabLst>
                <a:tab pos="63500" algn="l"/>
              </a:tabLst>
            </a:pPr>
            <a:r>
              <a:rPr lang="ar-EG" sz="2400" dirty="0" smtClean="0">
                <a:solidFill>
                  <a:prstClr val="black"/>
                </a:solidFill>
                <a:cs typeface="+mj-cs"/>
              </a:rPr>
              <a:t>فالعلامات </a:t>
            </a:r>
            <a:r>
              <a:rPr lang="ar-EG" sz="2400" dirty="0">
                <a:solidFill>
                  <a:prstClr val="black"/>
                </a:solidFill>
                <a:cs typeface="+mj-cs"/>
              </a:rPr>
              <a:t>التجارية الدولية تستفيد من تقنيات الواقع المعزز/الواقع الافتراضي كأدوات تسويق حديثة في عصر الذكاء الاصطناعي لاكتساب ميزة تنافسية، ولتشجيع قرارات الشراء المستنيرة</a:t>
            </a:r>
            <a:r>
              <a:rPr lang="ar-EG" sz="2400" dirty="0" smtClean="0">
                <a:solidFill>
                  <a:prstClr val="black"/>
                </a:solidFill>
                <a:cs typeface="+mj-cs"/>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71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2100" y="2531873"/>
            <a:ext cx="10443079" cy="2677656"/>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tab pos="63500" algn="l"/>
              </a:tabLst>
              <a:defRPr/>
            </a:pP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فسعادة العملاء هي مقياس مدى سرور العميل ورضاه عن منتج أو خدمة تلقاها من شركة</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 كما أنها  عنصر حاسم في أي عمل لأنه له تأثير مباشر على ولاء العملاء، وعندما يكون العميل سعيدًا، فمن المرجح أن يستمر في التعامل مع نفس الشركة، ويوصي بها للآخرين ويترك مراجعات إيجابية في المقابل، قد يتوقف العميل غير السعيد عن استخدام المنتج أو الخدمة، ويترك تقييمات سلبية، ويخبر الآخرين عن تجربتهم السلبية.لا تتعلق سعادة العملاء فقط بتلبية توقعات العميل ولكن تجاوزها. يتضمن إنشاء تجربة إيجابية للعميل طوال الرحلة بأكملها، من التفاعل الأول مع المنتج أوإلى دعم ما بعد البيع. يمكن تحقيق ذلك من خلال توفير خدمة عملاء استثنائية، واهتمام شخصي، وتقديم منتجات أو خدمات تلبي أو تتجاوز توقعات العميل.</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42365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7270" y="18131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845" y="2207125"/>
            <a:ext cx="10340310" cy="3582519"/>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وتوفر التجارب الإيجابية ؛ تجارب معززة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للعملاء. </a:t>
            </a:r>
            <a:r>
              <a:rPr kumimoji="0" lang="ar-EG" sz="28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وتؤدي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التجارب الإيجابية إلى الشعور بالرضا والثقة بشكل أفضل في العلامة التجارية، اعتمادًا على درجة مشاركة العميل وقيمة العلامة التجارية المتصورة. العملاء الذين عانوا من التخصيص والسلاسة </a:t>
            </a:r>
            <a:r>
              <a:rPr kumimoji="0" lang="ar-EG" sz="28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والتفوق سيكون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لجودة الخدمة ولاء أكبر للعلامة التجارية. سيكون هؤلاء العملاء أكثر ميلًا لإحالة العلامة التجارية إلى المستهلكين الآخرين، وتقديم ملاحظات حول التحسينات وما إلى ذلك. توفر الدراسة الآثار المترتبة </a:t>
            </a:r>
            <a:r>
              <a:rPr kumimoji="0" lang="ar-EG" sz="28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على الممارسون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لتصميم وتطوير أدوات الذكاء الاصطناعي بحيث تعزز تجربة العملاء، والمديرين لتصميم استراتيجية تكنولوجيا المعلومات لشركاتهم، والأكاديميين لأنها تساعد في استكشاف </a:t>
            </a:r>
            <a:r>
              <a:rPr kumimoji="0" lang="ar-EG" sz="28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الجديد في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مجال التسويق والمجتمع لأنها ستساعد على تحسين تجربة العملاء مما يؤدي إلى رضا العملاء</a:t>
            </a:r>
            <a:r>
              <a:rPr kumimoji="0" lang="ar-EG" sz="28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a:t>
            </a:r>
            <a:endPar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83347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845" y="2090237"/>
            <a:ext cx="10340310" cy="3264483"/>
          </a:xfrm>
          <a:prstGeom prst="rect">
            <a:avLst/>
          </a:prstGeom>
          <a:noFill/>
        </p:spPr>
        <p:txBody>
          <a:bodyPr wrap="square" rtlCol="0">
            <a:spAutoFit/>
          </a:bodyPr>
          <a:lstStyle/>
          <a:p>
            <a:pPr lvl="0" algn="just" rtl="1">
              <a:lnSpc>
                <a:spcPct val="90000"/>
              </a:lnSpc>
              <a:spcBef>
                <a:spcPts val="1000"/>
              </a:spcBef>
            </a:pPr>
            <a:r>
              <a:rPr lang="ar-EG" sz="2400" dirty="0" smtClean="0">
                <a:solidFill>
                  <a:prstClr val="black"/>
                </a:solidFill>
                <a:cs typeface="Times New Roman" panose="02020603050405020304" pitchFamily="18" charset="0"/>
              </a:rPr>
              <a:t>لاشك أن تأثير الذكاء الإصطناعي على العملاء كبير وهام وله علاقة مباشرة في خلق أبعاد عديدة لدى العميل تشمل </a:t>
            </a:r>
            <a:r>
              <a:rPr lang="ar-EG" sz="2400" b="1" dirty="0" smtClean="0">
                <a:solidFill>
                  <a:prstClr val="black"/>
                </a:solidFill>
                <a:effectLst>
                  <a:outerShdw blurRad="38100" dist="38100" dir="2700000" algn="tl">
                    <a:srgbClr val="000000">
                      <a:alpha val="43137"/>
                    </a:srgbClr>
                  </a:outerShdw>
                </a:effectLst>
                <a:cs typeface="Times New Roman" panose="02020603050405020304" pitchFamily="18" charset="0"/>
              </a:rPr>
              <a:t>الشغف </a:t>
            </a:r>
            <a:r>
              <a:rPr lang="ar-EG" sz="2400" b="1" dirty="0">
                <a:solidFill>
                  <a:prstClr val="black"/>
                </a:solidFill>
                <a:effectLst>
                  <a:outerShdw blurRad="38100" dist="38100" dir="2700000" algn="tl">
                    <a:srgbClr val="000000">
                      <a:alpha val="43137"/>
                    </a:srgbClr>
                  </a:outerShdw>
                </a:effectLst>
                <a:cs typeface="Times New Roman" panose="02020603050405020304" pitchFamily="18" charset="0"/>
              </a:rPr>
              <a:t>، سهوله الإستخدام ، حل مشكلات العملاء، حل مشكلات ما بعد البيع) </a:t>
            </a:r>
            <a:r>
              <a:rPr lang="ar-EG" sz="2400" dirty="0">
                <a:solidFill>
                  <a:prstClr val="black"/>
                </a:solidFill>
                <a:cs typeface="Times New Roman" panose="02020603050405020304" pitchFamily="18" charset="0"/>
              </a:rPr>
              <a:t>.</a:t>
            </a:r>
          </a:p>
          <a:p>
            <a:pPr lvl="0" algn="just" rtl="1">
              <a:lnSpc>
                <a:spcPct val="90000"/>
              </a:lnSpc>
              <a:spcBef>
                <a:spcPts val="1000"/>
              </a:spcBef>
            </a:pPr>
            <a:r>
              <a:rPr lang="ar-EG" sz="2400" dirty="0" smtClean="0">
                <a:solidFill>
                  <a:prstClr val="black"/>
                </a:solidFill>
                <a:cs typeface="Times New Roman" panose="02020603050405020304" pitchFamily="18" charset="0"/>
              </a:rPr>
              <a:t>خاصة أن </a:t>
            </a:r>
            <a:r>
              <a:rPr lang="ar-EG" sz="2400" dirty="0">
                <a:solidFill>
                  <a:prstClr val="black"/>
                </a:solidFill>
                <a:cs typeface="Times New Roman" panose="02020603050405020304" pitchFamily="18" charset="0"/>
              </a:rPr>
              <a:t>الذكاء الإصطناعي ، يجعل العميل يشعر بمتعه في التسوق خلال تعامله مع المساعد الإفتراضي .</a:t>
            </a:r>
          </a:p>
          <a:p>
            <a:pPr lvl="0" algn="just" rtl="1">
              <a:lnSpc>
                <a:spcPct val="90000"/>
              </a:lnSpc>
              <a:spcBef>
                <a:spcPts val="1000"/>
              </a:spcBef>
            </a:pPr>
            <a:r>
              <a:rPr lang="ar-EG" sz="2400" b="1" dirty="0">
                <a:solidFill>
                  <a:prstClr val="black"/>
                </a:solidFill>
                <a:effectLst>
                  <a:outerShdw blurRad="38100" dist="38100" dir="2700000" algn="tl">
                    <a:srgbClr val="000000">
                      <a:alpha val="43137"/>
                    </a:srgbClr>
                  </a:outerShdw>
                </a:effectLst>
                <a:cs typeface="Times New Roman" panose="02020603050405020304" pitchFamily="18" charset="0"/>
              </a:rPr>
              <a:t>الذكاء الإصطناعي </a:t>
            </a:r>
            <a:r>
              <a:rPr lang="ar-EG" sz="2400" dirty="0">
                <a:solidFill>
                  <a:prstClr val="black"/>
                </a:solidFill>
                <a:cs typeface="Times New Roman" panose="02020603050405020304" pitchFamily="18" charset="0"/>
              </a:rPr>
              <a:t>يساعد  في تحديد المنتجات التي يريد الجمهور شرائها بالفعل ، والمقترحات التي يمكن أن تحقق له المنفعة.</a:t>
            </a:r>
          </a:p>
          <a:p>
            <a:pPr lvl="0" algn="just" rtl="1">
              <a:lnSpc>
                <a:spcPct val="90000"/>
              </a:lnSpc>
              <a:spcBef>
                <a:spcPts val="1000"/>
              </a:spcBef>
            </a:pPr>
            <a:r>
              <a:rPr lang="ar-EG" sz="2400" b="1" dirty="0">
                <a:solidFill>
                  <a:prstClr val="black"/>
                </a:solidFill>
                <a:effectLst>
                  <a:outerShdw blurRad="38100" dist="38100" dir="2700000" algn="tl">
                    <a:srgbClr val="000000">
                      <a:alpha val="43137"/>
                    </a:srgbClr>
                  </a:outerShdw>
                </a:effectLst>
                <a:cs typeface="Times New Roman" panose="02020603050405020304" pitchFamily="18" charset="0"/>
              </a:rPr>
              <a:t>الذكاء الإصطناعي </a:t>
            </a:r>
            <a:r>
              <a:rPr lang="ar-EG" sz="2400" dirty="0">
                <a:solidFill>
                  <a:prstClr val="black"/>
                </a:solidFill>
                <a:cs typeface="Times New Roman" panose="02020603050405020304" pitchFamily="18" charset="0"/>
              </a:rPr>
              <a:t>يساعد في التعرف على رغبات العميل ومن ثم وضع الإستراتيجيات  التسويقية التي تلائم إحتياجات كل عميل وتحقق له المنفعة وبالتالي تعزيز العلاقة بشكل طويل الأجل مع </a:t>
            </a:r>
            <a:r>
              <a:rPr lang="ar-EG" sz="2400" dirty="0" smtClean="0">
                <a:solidFill>
                  <a:prstClr val="black"/>
                </a:solidFill>
                <a:cs typeface="Times New Roman" panose="02020603050405020304" pitchFamily="18" charset="0"/>
              </a:rPr>
              <a:t>العملاء...</a:t>
            </a:r>
          </a:p>
          <a:p>
            <a:pPr lvl="0" algn="just" rtl="1">
              <a:lnSpc>
                <a:spcPct val="90000"/>
              </a:lnSpc>
              <a:spcBef>
                <a:spcPts val="1000"/>
              </a:spcBef>
            </a:pPr>
            <a:r>
              <a:rPr lang="ar-EG" sz="2400" dirty="0" smtClean="0">
                <a:solidFill>
                  <a:prstClr val="black"/>
                </a:solidFill>
                <a:cs typeface="Times New Roman" panose="02020603050405020304" pitchFamily="18" charset="0"/>
              </a:rPr>
              <a:t>يتطرق هذا النموذج للتاُثيرات التي تكونها تجارب الواقع المعزز على إلهام وشغف وبهجة العميل ...</a:t>
            </a:r>
            <a:endParaRPr lang="ar-EG" sz="2400" dirty="0">
              <a:solidFill>
                <a:prstClr val="black"/>
              </a:solidFill>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502874" y="892809"/>
            <a:ext cx="6636753" cy="535531"/>
          </a:xfrm>
          <a:prstGeom prst="rect">
            <a:avLst/>
          </a:prstGeom>
        </p:spPr>
        <p:txBody>
          <a:bodyPr wrap="none">
            <a:spAutoFit/>
          </a:bodyPr>
          <a:lstStyle/>
          <a:p>
            <a:pPr lvl="0" algn="just" rtl="1">
              <a:lnSpc>
                <a:spcPct val="90000"/>
              </a:lnSpc>
              <a:spcBef>
                <a:spcPts val="1000"/>
              </a:spcBef>
            </a:pPr>
            <a:r>
              <a:rPr lang="ar-EG" sz="3200" b="1" i="1" u="sng" dirty="0" smtClean="0">
                <a:solidFill>
                  <a:schemeClr val="bg1"/>
                </a:solidFill>
                <a:effectLst>
                  <a:outerShdw blurRad="38100" dist="38100" dir="2700000" algn="tl">
                    <a:srgbClr val="000000">
                      <a:alpha val="43137"/>
                    </a:srgbClr>
                  </a:outerShdw>
                </a:effectLst>
                <a:cs typeface="Times New Roman" panose="02020603050405020304" pitchFamily="18" charset="0"/>
              </a:rPr>
              <a:t>نموذج تأثيرات الواقع المعزز على إلهام المستهلك</a:t>
            </a:r>
            <a:endParaRPr lang="ar-EG" sz="3200" b="1" i="1" u="sng" dirty="0">
              <a:solidFill>
                <a:schemeClr val="bg1"/>
              </a:solidFill>
              <a:effectLst>
                <a:outerShdw blurRad="38100" dist="38100" dir="2700000" algn="tl">
                  <a:srgbClr val="000000">
                    <a:alpha val="43137"/>
                  </a:srgbClr>
                </a:outerShdw>
              </a:effectLst>
              <a:cs typeface="Times New Roman" panose="02020603050405020304" pitchFamily="18" charset="0"/>
            </a:endParaRPr>
          </a:p>
        </p:txBody>
      </p:sp>
    </p:spTree>
    <p:extLst>
      <p:ext uri="{BB962C8B-B14F-4D97-AF65-F5344CB8AC3E}">
        <p14:creationId xmlns:p14="http://schemas.microsoft.com/office/powerpoint/2010/main" val="2925665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845" y="2090237"/>
            <a:ext cx="10340310" cy="3876959"/>
          </a:xfrm>
          <a:prstGeom prst="rect">
            <a:avLst/>
          </a:prstGeom>
          <a:noFill/>
        </p:spPr>
        <p:txBody>
          <a:bodyPr wrap="square" rtlCol="0">
            <a:spAutoFit/>
          </a:bodyPr>
          <a:lstStyle/>
          <a:p>
            <a:pPr lvl="0" algn="just" rtl="1">
              <a:lnSpc>
                <a:spcPct val="90000"/>
              </a:lnSpc>
              <a:spcBef>
                <a:spcPts val="1000"/>
              </a:spcBef>
            </a:pPr>
            <a:r>
              <a:rPr lang="ar-EG" sz="2400" dirty="0">
                <a:solidFill>
                  <a:prstClr val="black"/>
                </a:solidFill>
                <a:cs typeface="Times New Roman" panose="02020603050405020304" pitchFamily="18" charset="0"/>
              </a:rPr>
              <a:t>مصطلح التسويق المعزز للواقع </a:t>
            </a:r>
            <a:r>
              <a:rPr lang="en-US" sz="2400" dirty="0">
                <a:solidFill>
                  <a:prstClr val="black"/>
                </a:solidFill>
                <a:cs typeface="Times New Roman" panose="02020603050405020304" pitchFamily="18" charset="0"/>
              </a:rPr>
              <a:t>Marketing augmented reality </a:t>
            </a:r>
            <a:r>
              <a:rPr lang="ar-EG" sz="2400" dirty="0">
                <a:solidFill>
                  <a:prstClr val="black"/>
                </a:solidFill>
                <a:cs typeface="Times New Roman" panose="02020603050405020304" pitchFamily="18" charset="0"/>
              </a:rPr>
              <a:t>اصبح يفرض نفسه بشكل كبير بوصفه أحد الاساليب التسويقية الحديثة ويعرف بانه شكل تسويقي يمثل حلقة الوصل بين المعلومات الإلكترونية والبيئة الواقعية بشكل تفاعلي حيث يتيح الواقع المعزز  خلق تجربة حقيقية للمنتج وتعزيز البيئة الإفتراضية بالمعلومات المرئية.</a:t>
            </a:r>
          </a:p>
          <a:p>
            <a:pPr lvl="0" algn="just" rtl="1">
              <a:lnSpc>
                <a:spcPct val="90000"/>
              </a:lnSpc>
              <a:spcBef>
                <a:spcPts val="1000"/>
              </a:spcBef>
            </a:pPr>
            <a:r>
              <a:rPr lang="ar-EG" sz="2400" dirty="0">
                <a:solidFill>
                  <a:prstClr val="black"/>
                </a:solidFill>
                <a:cs typeface="Times New Roman" panose="02020603050405020304" pitchFamily="18" charset="0"/>
              </a:rPr>
              <a:t>في البداية استخدمت الشركات نظارة جوجل </a:t>
            </a:r>
            <a:r>
              <a:rPr lang="en-US" sz="2400" dirty="0" smtClean="0">
                <a:solidFill>
                  <a:prstClr val="black"/>
                </a:solidFill>
                <a:cs typeface="Times New Roman" panose="02020603050405020304" pitchFamily="18" charset="0"/>
              </a:rPr>
              <a:t>Glasses</a:t>
            </a:r>
            <a:r>
              <a:rPr lang="ar-EG" sz="2400" dirty="0" smtClean="0">
                <a:solidFill>
                  <a:prstClr val="black"/>
                </a:solidFill>
                <a:cs typeface="Times New Roman" panose="02020603050405020304" pitchFamily="18" charset="0"/>
              </a:rPr>
              <a:t>، ومع </a:t>
            </a:r>
            <a:r>
              <a:rPr lang="ar-EG" sz="2400" dirty="0">
                <a:solidFill>
                  <a:prstClr val="black"/>
                </a:solidFill>
                <a:cs typeface="Times New Roman" panose="02020603050405020304" pitchFamily="18" charset="0"/>
              </a:rPr>
              <a:t>تطور الهواتف المحمولة تطورت تقنيات التسويق المعزز للواقع مثل عرض المنتج في مساحة ثلاثية الأبعاد مما يساعد على زيادة الاحساس بالواقعية وكذلك تقنية </a:t>
            </a:r>
            <a:r>
              <a:rPr lang="en-US" sz="2400" dirty="0">
                <a:solidFill>
                  <a:prstClr val="black"/>
                </a:solidFill>
                <a:cs typeface="Times New Roman" panose="02020603050405020304" pitchFamily="18" charset="0"/>
              </a:rPr>
              <a:t>QR CODE  </a:t>
            </a:r>
            <a:r>
              <a:rPr lang="ar-EG" sz="2400" dirty="0">
                <a:solidFill>
                  <a:prstClr val="black"/>
                </a:solidFill>
                <a:cs typeface="Times New Roman" panose="02020603050405020304" pitchFamily="18" charset="0"/>
              </a:rPr>
              <a:t>والتي تمكن المستخدم من خلال المسح الضوئي بتوجيه كاميرا الهاتف المحمول على كود الإستجابة السريعه المتواجد على العبوه الخاصة للمنتج من الحصول على المزيد من المعلومات المرئية فضلاً عن تقنية </a:t>
            </a:r>
            <a:r>
              <a:rPr lang="en-US" sz="2400" dirty="0">
                <a:solidFill>
                  <a:prstClr val="black"/>
                </a:solidFill>
                <a:cs typeface="Times New Roman" panose="02020603050405020304" pitchFamily="18" charset="0"/>
              </a:rPr>
              <a:t>MARKERLESS </a:t>
            </a:r>
            <a:r>
              <a:rPr lang="ar-EG" sz="2400" dirty="0">
                <a:solidFill>
                  <a:prstClr val="black"/>
                </a:solidFill>
                <a:cs typeface="Times New Roman" panose="02020603050405020304" pitchFamily="18" charset="0"/>
              </a:rPr>
              <a:t>والتي تسمح بتحديد البيئة الواقعية التي يتواجد فيها المستخدم من خلال كاميرا الهاتف المحمول وتجربة وضع المنتج مثل أجهزة الاثاث المنزلي  لتحديد مدى ملائمته لتلك البيئة وتعد شركة </a:t>
            </a:r>
            <a:r>
              <a:rPr lang="en-US" sz="2400" dirty="0">
                <a:solidFill>
                  <a:prstClr val="black"/>
                </a:solidFill>
                <a:cs typeface="Times New Roman" panose="02020603050405020304" pitchFamily="18" charset="0"/>
              </a:rPr>
              <a:t>IKEA </a:t>
            </a:r>
            <a:r>
              <a:rPr lang="ar-EG" sz="2400" dirty="0">
                <a:solidFill>
                  <a:prstClr val="black"/>
                </a:solidFill>
                <a:cs typeface="Times New Roman" panose="02020603050405020304" pitchFamily="18" charset="0"/>
              </a:rPr>
              <a:t>من ابرز الشركات التي اعتمدت هذه التقنية في خلق  تجربة حقيقية للمنتج</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9292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845" y="2730317"/>
            <a:ext cx="10340310" cy="2879763"/>
          </a:xfrm>
          <a:prstGeom prst="rect">
            <a:avLst/>
          </a:prstGeom>
          <a:noFill/>
        </p:spPr>
        <p:txBody>
          <a:bodyPr wrap="square" rtlCol="0">
            <a:spAutoFit/>
          </a:bodyPr>
          <a:lstStyle/>
          <a:p>
            <a:pPr lvl="0" algn="just" rtl="1">
              <a:lnSpc>
                <a:spcPct val="90000"/>
              </a:lnSpc>
              <a:spcBef>
                <a:spcPts val="1000"/>
              </a:spcBef>
            </a:pPr>
            <a:r>
              <a:rPr lang="ar-EG" sz="2400" dirty="0" smtClean="0">
                <a:solidFill>
                  <a:prstClr val="black"/>
                </a:solidFill>
                <a:cs typeface="Times New Roman" panose="02020603050405020304" pitchFamily="18" charset="0"/>
              </a:rPr>
              <a:t>ولاشك </a:t>
            </a:r>
            <a:r>
              <a:rPr lang="ar-EG" sz="2400" dirty="0">
                <a:solidFill>
                  <a:prstClr val="black"/>
                </a:solidFill>
                <a:cs typeface="Times New Roman" panose="02020603050405020304" pitchFamily="18" charset="0"/>
              </a:rPr>
              <a:t>ان هذا الشكل التسويقي أ</a:t>
            </a:r>
            <a:r>
              <a:rPr lang="ar-EG" sz="2400" dirty="0" smtClean="0">
                <a:solidFill>
                  <a:prstClr val="black"/>
                </a:solidFill>
                <a:cs typeface="Times New Roman" panose="02020603050405020304" pitchFamily="18" charset="0"/>
              </a:rPr>
              <a:t>ثر </a:t>
            </a:r>
            <a:r>
              <a:rPr lang="ar-EG" sz="2400" dirty="0">
                <a:solidFill>
                  <a:prstClr val="black"/>
                </a:solidFill>
                <a:cs typeface="Times New Roman" panose="02020603050405020304" pitchFamily="18" charset="0"/>
              </a:rPr>
              <a:t>على إستجابة العملاء وعلاقتهم بالعلامة التجارية </a:t>
            </a:r>
            <a:r>
              <a:rPr lang="ar-EG" sz="2400" dirty="0" smtClean="0">
                <a:solidFill>
                  <a:prstClr val="black"/>
                </a:solidFill>
                <a:cs typeface="Times New Roman" panose="02020603050405020304" pitchFamily="18" charset="0"/>
              </a:rPr>
              <a:t>،  وأدى  </a:t>
            </a:r>
            <a:r>
              <a:rPr lang="ar-EG" sz="2400" dirty="0">
                <a:solidFill>
                  <a:prstClr val="black"/>
                </a:solidFill>
                <a:cs typeface="Times New Roman" panose="02020603050405020304" pitchFamily="18" charset="0"/>
              </a:rPr>
              <a:t>الى خلق قيمه مضافة وزيادة الخبرة الإيجابية الخاصة بذلك المنتج فضلا عن خلق الاحساس بالمتعة والشغف والتسلية في التسويق وتوصيل المعلومات بشكل فاعل مما يسهم في اتخاذ القرار الشرائي.</a:t>
            </a:r>
          </a:p>
          <a:p>
            <a:pPr lvl="0" algn="just" rtl="1">
              <a:lnSpc>
                <a:spcPct val="90000"/>
              </a:lnSpc>
              <a:spcBef>
                <a:spcPts val="1000"/>
              </a:spcBef>
            </a:pPr>
            <a:r>
              <a:rPr lang="ar-EG" sz="2400" dirty="0" smtClean="0">
                <a:solidFill>
                  <a:prstClr val="black"/>
                </a:solidFill>
                <a:cs typeface="Times New Roman" panose="02020603050405020304" pitchFamily="18" charset="0"/>
              </a:rPr>
              <a:t>ومن المهم خلق </a:t>
            </a:r>
            <a:r>
              <a:rPr lang="ar-EG" sz="2400" dirty="0">
                <a:solidFill>
                  <a:prstClr val="black"/>
                </a:solidFill>
                <a:cs typeface="Times New Roman" panose="02020603050405020304" pitchFamily="18" charset="0"/>
              </a:rPr>
              <a:t>تجربة واقعية للمنتج من خلال التطبيق والاهتمام من خلال توظيف المحتوى المرئي بإمكانية تحديد ملامح المنتج ومدى ملائمته لإحتياجات المستخدم مما يعكس اهمية الخبرة الإلكترونية المتكونة عبر تطبيق الواقع المعزز في التأثير الإتجاه نحو منتجات الشركة وعلامتها التجارية </a:t>
            </a:r>
            <a:r>
              <a:rPr lang="ar-EG" sz="2400" dirty="0" smtClean="0">
                <a:solidFill>
                  <a:prstClr val="black"/>
                </a:solidFill>
                <a:cs typeface="Times New Roman" panose="02020603050405020304" pitchFamily="18" charset="0"/>
              </a:rPr>
              <a:t>وتطبيقات  </a:t>
            </a:r>
            <a:r>
              <a:rPr lang="ar-EG" sz="2400" dirty="0">
                <a:solidFill>
                  <a:prstClr val="black"/>
                </a:solidFill>
                <a:cs typeface="Times New Roman" panose="02020603050405020304" pitchFamily="18" charset="0"/>
              </a:rPr>
              <a:t>التسويق المعزز </a:t>
            </a:r>
            <a:r>
              <a:rPr lang="ar-EG" sz="2400" dirty="0" smtClean="0">
                <a:solidFill>
                  <a:prstClr val="black"/>
                </a:solidFill>
                <a:cs typeface="Times New Roman" panose="02020603050405020304" pitchFamily="18" charset="0"/>
              </a:rPr>
              <a:t>هامخ للغاية كونها ، من </a:t>
            </a:r>
            <a:r>
              <a:rPr lang="ar-EG" sz="2400" dirty="0">
                <a:solidFill>
                  <a:prstClr val="black"/>
                </a:solidFill>
                <a:cs typeface="Times New Roman" panose="02020603050405020304" pitchFamily="18" charset="0"/>
              </a:rPr>
              <a:t>الادوات التسويقية الحديثة التي ينبغى اخذها في الاعتبار لخلق خبره إيجابية بمنتجات الشركة وعلامتها التجارية </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11068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76345" y="2608397"/>
            <a:ext cx="10340310" cy="3212161"/>
          </a:xfrm>
          <a:prstGeom prst="rect">
            <a:avLst/>
          </a:prstGeom>
          <a:noFill/>
        </p:spPr>
        <p:txBody>
          <a:bodyPr wrap="square" rtlCol="0">
            <a:spAutoFit/>
          </a:bodyPr>
          <a:lstStyle/>
          <a:p>
            <a:pPr lvl="0" algn="just" rtl="1">
              <a:lnSpc>
                <a:spcPct val="90000"/>
              </a:lnSpc>
              <a:spcBef>
                <a:spcPts val="1000"/>
              </a:spcBef>
            </a:pPr>
            <a:r>
              <a:rPr lang="ar-EG" sz="2400" dirty="0" smtClean="0">
                <a:solidFill>
                  <a:prstClr val="black"/>
                </a:solidFill>
                <a:cs typeface="Times New Roman" panose="02020603050405020304" pitchFamily="18" charset="0"/>
              </a:rPr>
              <a:t>ولاشك أن استخدام </a:t>
            </a:r>
            <a:r>
              <a:rPr lang="ar-EG" sz="2400" dirty="0">
                <a:solidFill>
                  <a:prstClr val="black"/>
                </a:solidFill>
                <a:cs typeface="Times New Roman" panose="02020603050405020304" pitchFamily="18" charset="0"/>
              </a:rPr>
              <a:t>تقنية الواقع الافتراضي </a:t>
            </a:r>
            <a:r>
              <a:rPr lang="ar-EG" sz="2400" dirty="0" smtClean="0">
                <a:solidFill>
                  <a:prstClr val="black"/>
                </a:solidFill>
                <a:cs typeface="Times New Roman" panose="02020603050405020304" pitchFamily="18" charset="0"/>
              </a:rPr>
              <a:t>الغامرة</a:t>
            </a:r>
            <a:r>
              <a:rPr lang="en-US" sz="2400" b="1" dirty="0" smtClean="0">
                <a:solidFill>
                  <a:prstClr val="black"/>
                </a:solidFill>
                <a:effectLst>
                  <a:outerShdw blurRad="38100" dist="38100" dir="2700000" algn="tl">
                    <a:srgbClr val="000000">
                      <a:alpha val="43137"/>
                    </a:srgbClr>
                  </a:outerShdw>
                </a:effectLst>
                <a:cs typeface="Times New Roman" panose="02020603050405020304" pitchFamily="18" charset="0"/>
              </a:rPr>
              <a:t>VR</a:t>
            </a:r>
            <a:r>
              <a:rPr lang="en-US"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في متجر محاكاة </a:t>
            </a:r>
            <a:r>
              <a:rPr lang="ar-EG" sz="2400" dirty="0" smtClean="0">
                <a:solidFill>
                  <a:prstClr val="black"/>
                </a:solidFill>
                <a:cs typeface="Times New Roman" panose="02020603050405020304" pitchFamily="18" charset="0"/>
              </a:rPr>
              <a:t>افتراضي،  يعزز </a:t>
            </a:r>
            <a:r>
              <a:rPr lang="ar-EG" sz="2400" dirty="0">
                <a:solidFill>
                  <a:prstClr val="black"/>
                </a:solidFill>
                <a:cs typeface="Times New Roman" panose="02020603050405020304" pitchFamily="18" charset="0"/>
              </a:rPr>
              <a:t>الوجود عن بعد وإمكانية الاستخدام مقارنة بتكنولوجيا سطح المكتب التقليدية</a:t>
            </a:r>
            <a:r>
              <a:rPr lang="ar-EG" sz="2400" dirty="0" smtClean="0">
                <a:solidFill>
                  <a:prstClr val="black"/>
                </a:solidFill>
                <a:cs typeface="Times New Roman" panose="02020603050405020304" pitchFamily="18" charset="0"/>
              </a:rPr>
              <a:t>.</a:t>
            </a:r>
          </a:p>
          <a:p>
            <a:pPr lvl="0" algn="just" rtl="1">
              <a:lnSpc>
                <a:spcPct val="90000"/>
              </a:lnSpc>
              <a:spcBef>
                <a:spcPts val="1000"/>
              </a:spcBef>
            </a:pPr>
            <a:r>
              <a:rPr lang="ar-EG" sz="2400" dirty="0">
                <a:solidFill>
                  <a:prstClr val="black"/>
                </a:solidFill>
                <a:cs typeface="Times New Roman" panose="02020603050405020304" pitchFamily="18" charset="0"/>
              </a:rPr>
              <a:t> سعادة العملاء هي مقياس مدى سرور العميل ورضاه عن منتج أو خدمة تلقاها من شركة. إنه عنصر حاسم في أي عمل لأنه له تأثير مباشر على ولاء العملاء،، والدعوة. عندما يكون العميل سعيدًا، فمن المرجح أن يستمر في التعامل مع نفس الشركة، ويوصي بها للآخرين ويترك مراجعات إيجابية.في المقابل، قد يتوقف العميل غير السعيد عن استخدام المنتج أو الخدمة، ويترك تقييمات سلبية، ويخبر الآخرين عن تجربتهم السلبية.لا تتعلق سعادة العملاء فقط بتلبية توقعات العميل ولكن تجاوزها. يتضمن إنشاء تجربة إيجابية للعميل طوال الرحلة بأكملها، من التفاعل الأول مع المنتج أوإلى دعم ما بعد البيع. يمكن تحقيق ذلك من خلال توفير خدمة عملاء استثنائية، واهتمام شخصي، وتقديم منتجات أو خدمات تلبي أو تتجاوز توقعات العميل.</a:t>
            </a:r>
            <a:endParaRPr kumimoji="0" lang="en-US"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03212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142" y="2057347"/>
            <a:ext cx="10412715" cy="4005199"/>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الذكاء الإصطناعي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يحتوى على نوعين من المحفزات التي تؤثر على السلوك الإنساني في تعاملات الفرد مع </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المنشأة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تتمثل </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في</a:t>
            </a:r>
            <a:r>
              <a:rPr kumimoji="0" lang="en-US"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a:t>
            </a:r>
            <a:endParaRPr kumimoji="0" lang="en-US"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 </a:t>
            </a:r>
            <a:r>
              <a:rPr kumimoji="0" lang="ar-EG" sz="2400" b="1" i="1"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محفزات لمتعة العميل( وهو ما يركز على المشاعر الإيجابية للعميل من خلال ادوات الذكاء الإصطناعي وهو ما يخلق الشغف لدى العميل نحو إستخدام الذكاء الإصطناعي</a:t>
            </a:r>
            <a:r>
              <a:rPr kumimoji="0" lang="ar-EG" sz="2400" b="1" i="1"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a:t>
            </a:r>
            <a:r>
              <a:rPr lang="en-US" sz="2400" b="1" i="1" dirty="0">
                <a:solidFill>
                  <a:prstClr val="black"/>
                </a:solidFill>
                <a:latin typeface="Calibri" panose="020F0502020204030204"/>
                <a:cs typeface="Times New Roman" panose="02020603050405020304" pitchFamily="18" charset="0"/>
              </a:rPr>
              <a:t>.</a:t>
            </a:r>
            <a:endParaRPr kumimoji="0" lang="en-US" sz="2400" b="1" i="1"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1"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 </a:t>
            </a:r>
            <a:r>
              <a:rPr kumimoji="0" lang="ar-EG" sz="2400" b="1" i="1"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ومحفزات لمنافع والفوائد للعميل ( وتتحقق للعميل من خلال سهولة الإستخدام  بالشكل الذي ييسر التعامل مع المنشأة ويحدد رغبات العميل بكل سهولة </a:t>
            </a:r>
            <a:r>
              <a:rPr lang="ar-EG" sz="2400" b="1" i="1" dirty="0" smtClean="0">
                <a:solidFill>
                  <a:prstClr val="black"/>
                </a:solidFill>
                <a:latin typeface="Calibri" panose="020F0502020204030204"/>
                <a:cs typeface="Times New Roman" panose="02020603050405020304" pitchFamily="18" charset="0"/>
              </a:rPr>
              <a:t>، </a:t>
            </a:r>
            <a:r>
              <a:rPr kumimoji="0" lang="ar-EG" sz="2400" b="1" i="1"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وتسهل خدمات ما بعد الشراء  مما يساعد المنظمات على تطوير إستراتيجيات تسويقية  فعاله نحو خدمات ما بعد الشراء فإستخدام المحفزات يساهم في زيادة المتعه لدى العميل  ويسهل عملية الشراء لديه  ويسهل التنبؤ مما في عقله عند البحث  عبر المواقع الإلكترونية  كما ان تقديم مقترحات تزيد من خبرة العميل الذكية ، فالخدمات الذكية تعتمد بشكل فعال على استخدام المنظمات لتقنيات الذكاء الإصطناعي </a:t>
            </a:r>
            <a:r>
              <a:rPr kumimoji="0" lang="ar-EG" sz="24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rPr>
              <a:t>الامر الذي دفع للقول ان تجربة العملاء الذكية هي حاله عاطفية يشعر بها العميل في حال وجود تقنيات الذكاء الإصطناعي </a:t>
            </a:r>
            <a:r>
              <a:rPr kumimoji="0" lang="ar-EG" sz="2400" b="1" i="1"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rPr>
              <a:t>.</a:t>
            </a:r>
            <a:endParaRPr kumimoji="0" lang="ar-EG" sz="2400" b="1" i="1"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87221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845" y="2090237"/>
            <a:ext cx="10340310" cy="2214965"/>
          </a:xfrm>
          <a:prstGeom prst="rect">
            <a:avLst/>
          </a:prstGeom>
          <a:noFill/>
        </p:spPr>
        <p:txBody>
          <a:bodyPr wrap="square" rtlCol="0">
            <a:spAutoFit/>
          </a:bodyPr>
          <a:lstStyle/>
          <a:p>
            <a:pPr lvl="0" algn="just" rtl="1">
              <a:lnSpc>
                <a:spcPct val="90000"/>
              </a:lnSpc>
              <a:spcBef>
                <a:spcPts val="1000"/>
              </a:spcBef>
            </a:pPr>
            <a:r>
              <a:rPr lang="ar-EG" sz="2400" dirty="0" smtClean="0">
                <a:solidFill>
                  <a:prstClr val="black"/>
                </a:solidFill>
                <a:cs typeface="Times New Roman" panose="02020603050405020304" pitchFamily="18" charset="0"/>
              </a:rPr>
              <a:t>كما أن إستخدام تقنية </a:t>
            </a:r>
            <a:r>
              <a:rPr lang="ar-EG" sz="2400" dirty="0">
                <a:solidFill>
                  <a:prstClr val="black"/>
                </a:solidFill>
                <a:cs typeface="Times New Roman" panose="02020603050405020304" pitchFamily="18" charset="0"/>
              </a:rPr>
              <a:t>360 على الجمهور </a:t>
            </a:r>
            <a:r>
              <a:rPr lang="ar-EG" sz="2400" dirty="0" smtClean="0">
                <a:solidFill>
                  <a:prstClr val="black"/>
                </a:solidFill>
                <a:cs typeface="Times New Roman" panose="02020603050405020304" pitchFamily="18" charset="0"/>
              </a:rPr>
              <a:t>والشعور </a:t>
            </a:r>
            <a:r>
              <a:rPr lang="ar-EG" sz="2400" dirty="0">
                <a:solidFill>
                  <a:prstClr val="black"/>
                </a:solidFill>
                <a:cs typeface="Times New Roman" panose="02020603050405020304" pitchFamily="18" charset="0"/>
              </a:rPr>
              <a:t>بالوجود عند التجربة  خلال تزويد الجماهير بتجارب واقعية وغامره </a:t>
            </a:r>
            <a:r>
              <a:rPr lang="ar-EG" sz="2400" dirty="0" smtClean="0">
                <a:solidFill>
                  <a:prstClr val="black"/>
                </a:solidFill>
                <a:cs typeface="Times New Roman" panose="02020603050405020304" pitchFamily="18" charset="0"/>
              </a:rPr>
              <a:t>وجذابة ، يسمح </a:t>
            </a:r>
            <a:r>
              <a:rPr lang="ar-EG" sz="2400" dirty="0">
                <a:solidFill>
                  <a:prstClr val="black"/>
                </a:solidFill>
                <a:cs typeface="Times New Roman" panose="02020603050405020304" pitchFamily="18" charset="0"/>
              </a:rPr>
              <a:t>للمشاهد من الإنغماس في التجربة والشعور بتأثيرات مثل الرياح والإهتزاز والرائحة وتأثيرات الضوء </a:t>
            </a:r>
            <a:r>
              <a:rPr lang="ar-EG" sz="2400" dirty="0" smtClean="0">
                <a:solidFill>
                  <a:prstClr val="black"/>
                </a:solidFill>
                <a:cs typeface="Times New Roman" panose="02020603050405020304" pitchFamily="18" charset="0"/>
              </a:rPr>
              <a:t>، مما </a:t>
            </a:r>
            <a:r>
              <a:rPr lang="ar-EG" sz="2400" dirty="0">
                <a:solidFill>
                  <a:prstClr val="black"/>
                </a:solidFill>
                <a:cs typeface="Times New Roman" panose="02020603050405020304" pitchFamily="18" charset="0"/>
              </a:rPr>
              <a:t>يسمح بتحسين خبرة العميل عبر التعرض للمنتج أو الخدمة المقدمة عبر التجارب الحسيه الغامرة </a:t>
            </a:r>
            <a:r>
              <a:rPr lang="ar-EG" sz="2400" dirty="0" smtClean="0">
                <a:solidFill>
                  <a:prstClr val="black"/>
                </a:solidFill>
                <a:cs typeface="Times New Roman" panose="02020603050405020304" pitchFamily="18" charset="0"/>
              </a:rPr>
              <a:t>وفي العديد من التجارب وجد أن العملاء شعروا </a:t>
            </a:r>
            <a:r>
              <a:rPr lang="ar-EG" sz="2400" dirty="0">
                <a:solidFill>
                  <a:prstClr val="black"/>
                </a:solidFill>
                <a:cs typeface="Times New Roman" panose="02020603050405020304" pitchFamily="18" charset="0"/>
              </a:rPr>
              <a:t>بالدهشه جراء هذه </a:t>
            </a:r>
            <a:r>
              <a:rPr lang="ar-EG" sz="2400" dirty="0" smtClean="0">
                <a:solidFill>
                  <a:prstClr val="black"/>
                </a:solidFill>
                <a:cs typeface="Times New Roman" panose="02020603050405020304" pitchFamily="18" charset="0"/>
              </a:rPr>
              <a:t>التجارإضافة </a:t>
            </a:r>
            <a:r>
              <a:rPr lang="ar-EG" sz="2400" dirty="0">
                <a:solidFill>
                  <a:prstClr val="black"/>
                </a:solidFill>
                <a:cs typeface="Times New Roman" panose="02020603050405020304" pitchFamily="18" charset="0"/>
              </a:rPr>
              <a:t>الى الإحساس بمتعة التجربة </a:t>
            </a:r>
            <a:r>
              <a:rPr lang="ar-EG" sz="2400" dirty="0" smtClean="0">
                <a:solidFill>
                  <a:prstClr val="black"/>
                </a:solidFill>
                <a:cs typeface="Times New Roman" panose="02020603050405020304" pitchFamily="18" charset="0"/>
              </a:rPr>
              <a:t>وجودة التجربة</a:t>
            </a:r>
            <a:r>
              <a:rPr lang="en-US" sz="2400" b="1" dirty="0">
                <a:solidFill>
                  <a:prstClr val="black"/>
                </a:solidFill>
                <a:cs typeface="Times New Roman" panose="02020603050405020304" pitchFamily="18" charset="0"/>
              </a:rPr>
              <a:t>Quality of Experience</a:t>
            </a:r>
            <a:endParaRPr lang="ar-EG" sz="2400" b="1" dirty="0">
              <a:solidFill>
                <a:prstClr val="black"/>
              </a:solidFill>
              <a:cs typeface="Times New Roman" panose="02020603050405020304" pitchFamily="18" charset="0"/>
            </a:endParaRPr>
          </a:p>
          <a:p>
            <a:pPr lvl="0" algn="just" rtl="1">
              <a:lnSpc>
                <a:spcPct val="90000"/>
              </a:lnSpc>
              <a:spcBef>
                <a:spcPts val="1000"/>
              </a:spcBef>
            </a:pPr>
            <a:r>
              <a:rPr lang="ar-EG" sz="2400" dirty="0" smtClean="0">
                <a:solidFill>
                  <a:prstClr val="black"/>
                </a:solidFill>
                <a:cs typeface="Times New Roman" panose="02020603050405020304" pitchFamily="18" charset="0"/>
              </a:rPr>
              <a:t>حيث </a:t>
            </a:r>
            <a:r>
              <a:rPr lang="ar-EG" sz="2400" dirty="0">
                <a:solidFill>
                  <a:prstClr val="black"/>
                </a:solidFill>
                <a:cs typeface="Times New Roman" panose="02020603050405020304" pitchFamily="18" charset="0"/>
              </a:rPr>
              <a:t>يكون </a:t>
            </a:r>
            <a:r>
              <a:rPr lang="ar-EG" sz="2400" dirty="0" smtClean="0">
                <a:solidFill>
                  <a:prstClr val="black"/>
                </a:solidFill>
                <a:cs typeface="Times New Roman" panose="02020603050405020304" pitchFamily="18" charset="0"/>
              </a:rPr>
              <a:t>الجمهور اكثر </a:t>
            </a:r>
            <a:r>
              <a:rPr lang="ar-EG" sz="2400" dirty="0">
                <a:solidFill>
                  <a:prstClr val="black"/>
                </a:solidFill>
                <a:cs typeface="Times New Roman" panose="02020603050405020304" pitchFamily="18" charset="0"/>
              </a:rPr>
              <a:t>تفاعلاً مع </a:t>
            </a:r>
            <a:r>
              <a:rPr lang="ar-EG" sz="2400" dirty="0" smtClean="0">
                <a:solidFill>
                  <a:prstClr val="black"/>
                </a:solidFill>
                <a:cs typeface="Times New Roman" panose="02020603050405020304" pitchFamily="18" charset="0"/>
              </a:rPr>
              <a:t>الحدث </a:t>
            </a:r>
            <a:endParaRPr lang="ar-EG" sz="2400" dirty="0">
              <a:solidFill>
                <a:prstClr val="black"/>
              </a:solidFill>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640140" y="4149653"/>
            <a:ext cx="6400740" cy="2095500"/>
          </a:xfrm>
          <a:prstGeom prst="rect">
            <a:avLst/>
          </a:prstGeom>
        </p:spPr>
      </p:pic>
    </p:spTree>
    <p:extLst>
      <p:ext uri="{BB962C8B-B14F-4D97-AF65-F5344CB8AC3E}">
        <p14:creationId xmlns:p14="http://schemas.microsoft.com/office/powerpoint/2010/main" val="271906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845" y="2090237"/>
            <a:ext cx="10340310" cy="424732"/>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924610" y="892809"/>
            <a:ext cx="7793288" cy="535531"/>
          </a:xfrm>
          <a:prstGeom prst="rect">
            <a:avLst/>
          </a:prstGeom>
        </p:spPr>
        <p:txBody>
          <a:bodyPr wrap="none">
            <a:spAutoFit/>
          </a:bodyPr>
          <a:lstStyle/>
          <a:p>
            <a:pPr lvl="0" algn="just" rtl="1">
              <a:lnSpc>
                <a:spcPct val="90000"/>
              </a:lnSpc>
              <a:spcBef>
                <a:spcPts val="1000"/>
              </a:spcBef>
            </a:pPr>
            <a:r>
              <a:rPr kumimoji="0" lang="ar-EG" sz="3200" b="1" i="0" u="sng"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rPr>
              <a:t>نظرية تقييم</a:t>
            </a:r>
            <a:r>
              <a:rPr kumimoji="0" lang="ar-EG" sz="3200" b="1" i="0" u="sng" strike="noStrike" kern="1200" cap="none" spc="0" normalizeH="0" noProof="0" dirty="0" smtClean="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rPr>
              <a:t> العاطفة</a:t>
            </a:r>
            <a:r>
              <a:rPr lang="en-US" sz="3200" b="1" u="sng" dirty="0" smtClean="0">
                <a:solidFill>
                  <a:prstClr val="white"/>
                </a:solidFill>
                <a:effectLst>
                  <a:outerShdw blurRad="38100" dist="38100" dir="2700000" algn="tl">
                    <a:srgbClr val="000000">
                      <a:alpha val="43137"/>
                    </a:srgbClr>
                  </a:outerShdw>
                </a:effectLst>
                <a:cs typeface="Times New Roman" panose="02020603050405020304" pitchFamily="18" charset="0"/>
              </a:rPr>
              <a:t>Appraisal Theory </a:t>
            </a:r>
            <a:r>
              <a:rPr lang="en-US" sz="3200" b="1" u="sng" dirty="0">
                <a:solidFill>
                  <a:prstClr val="white"/>
                </a:solidFill>
                <a:effectLst>
                  <a:outerShdw blurRad="38100" dist="38100" dir="2700000" algn="tl">
                    <a:srgbClr val="000000">
                      <a:alpha val="43137"/>
                    </a:srgbClr>
                  </a:outerShdw>
                </a:effectLst>
                <a:cs typeface="Times New Roman" panose="02020603050405020304" pitchFamily="18" charset="0"/>
              </a:rPr>
              <a:t>of </a:t>
            </a:r>
            <a:r>
              <a:rPr lang="en-US" sz="3200" b="1" u="sng" dirty="0" smtClean="0">
                <a:solidFill>
                  <a:prstClr val="white"/>
                </a:solidFill>
                <a:effectLst>
                  <a:outerShdw blurRad="38100" dist="38100" dir="2700000" algn="tl">
                    <a:srgbClr val="000000">
                      <a:alpha val="43137"/>
                    </a:srgbClr>
                  </a:outerShdw>
                </a:effectLst>
                <a:cs typeface="Times New Roman" panose="02020603050405020304" pitchFamily="18" charset="0"/>
              </a:rPr>
              <a:t>Emotion </a:t>
            </a:r>
            <a:r>
              <a:rPr kumimoji="0" lang="ar-EG" sz="3200" b="1" i="0" u="sng" strike="noStrike" kern="1200" cap="none" spc="0" normalizeH="0" noProof="0" dirty="0" smtClean="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rPr>
              <a:t> </a:t>
            </a:r>
            <a:endParaRPr kumimoji="0" lang="ar-EG" sz="32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782992" y="2302603"/>
            <a:ext cx="10527015" cy="3300413"/>
          </a:xfrm>
          <a:prstGeom prst="rect">
            <a:avLst/>
          </a:prstGeom>
        </p:spPr>
      </p:pic>
    </p:spTree>
    <p:extLst>
      <p:ext uri="{BB962C8B-B14F-4D97-AF65-F5344CB8AC3E}">
        <p14:creationId xmlns:p14="http://schemas.microsoft.com/office/powerpoint/2010/main" val="1573006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53440" y="2090237"/>
            <a:ext cx="10412715" cy="3008003"/>
          </a:xfrm>
          <a:prstGeom prst="rect">
            <a:avLst/>
          </a:prstGeom>
          <a:noFill/>
        </p:spPr>
        <p:txBody>
          <a:bodyPr wrap="square" rtlCol="0">
            <a:spAutoFit/>
          </a:bodyPr>
          <a:lstStyle/>
          <a:p>
            <a:pPr lvl="0" algn="just" rtl="1">
              <a:lnSpc>
                <a:spcPct val="90000"/>
              </a:lnSpc>
              <a:spcBef>
                <a:spcPts val="1000"/>
              </a:spcBef>
            </a:pPr>
            <a:r>
              <a:rPr lang="ar-EG" sz="2400" b="1" dirty="0">
                <a:solidFill>
                  <a:prstClr val="black"/>
                </a:solidFill>
                <a:effectLst>
                  <a:outerShdw blurRad="38100" dist="38100" dir="2700000" algn="tl">
                    <a:srgbClr val="000000">
                      <a:alpha val="43137"/>
                    </a:srgbClr>
                  </a:outerShdw>
                </a:effectLst>
                <a:cs typeface="Times New Roman" panose="02020603050405020304" pitchFamily="18" charset="0"/>
              </a:rPr>
              <a:t>نظرية التقييم </a:t>
            </a:r>
            <a:r>
              <a:rPr lang="ar-EG" sz="2400" dirty="0">
                <a:solidFill>
                  <a:prstClr val="black"/>
                </a:solidFill>
                <a:cs typeface="Times New Roman" panose="02020603050405020304" pitchFamily="18" charset="0"/>
              </a:rPr>
              <a:t>هي نظرية في علم النفس مفادها أن العواطف مستخلصة من تقييماتنا (تقييمات أو تقديرات) للأحداث التي تسبب ردود فعل محددة لدى أشخاص مختلفين. بشكل أساسي، يؤدي تقييمنا للموقف إلى استجابة عاطفية أو عاطفية تستند إلى هذا التقييم</a:t>
            </a:r>
            <a:r>
              <a:rPr lang="ar-EG" sz="2400" dirty="0" smtClean="0">
                <a:solidFill>
                  <a:prstClr val="black"/>
                </a:solidFill>
                <a:cs typeface="Times New Roman" panose="02020603050405020304" pitchFamily="18" charset="0"/>
              </a:rPr>
              <a:t>.</a:t>
            </a:r>
            <a:endParaRPr lang="en-US" sz="2400" dirty="0" smtClean="0">
              <a:solidFill>
                <a:prstClr val="black"/>
              </a:solidFill>
              <a:cs typeface="Times New Roman" panose="02020603050405020304" pitchFamily="18" charset="0"/>
            </a:endParaRPr>
          </a:p>
          <a:p>
            <a:pPr lvl="0" algn="just" rtl="1">
              <a:lnSpc>
                <a:spcPct val="90000"/>
              </a:lnSpc>
              <a:spcBef>
                <a:spcPts val="1000"/>
              </a:spcBef>
            </a:pPr>
            <a:r>
              <a:rPr lang="ar-EG" sz="2400" dirty="0">
                <a:solidFill>
                  <a:prstClr val="black"/>
                </a:solidFill>
                <a:cs typeface="Times New Roman" panose="02020603050405020304" pitchFamily="18" charset="0"/>
              </a:rPr>
              <a:t>نظريات التقييم </a:t>
            </a:r>
            <a:r>
              <a:rPr lang="ar-EG" sz="2400" dirty="0" smtClean="0">
                <a:solidFill>
                  <a:prstClr val="black"/>
                </a:solidFill>
                <a:cs typeface="Times New Roman" panose="02020603050405020304" pitchFamily="18" charset="0"/>
              </a:rPr>
              <a:t>هي </a:t>
            </a:r>
            <a:r>
              <a:rPr lang="ar-EG" sz="2400" b="1" dirty="0">
                <a:solidFill>
                  <a:prstClr val="black"/>
                </a:solidFill>
                <a:cs typeface="Times New Roman" panose="02020603050405020304" pitchFamily="18" charset="0"/>
              </a:rPr>
              <a:t>نوع من نظرية </a:t>
            </a:r>
            <a:r>
              <a:rPr lang="ar-EG" sz="2400" b="1" dirty="0" smtClean="0">
                <a:solidFill>
                  <a:prstClr val="black"/>
                </a:solidFill>
                <a:cs typeface="Times New Roman" panose="02020603050405020304" pitchFamily="18" charset="0"/>
              </a:rPr>
              <a:t>المشاعر...و</a:t>
            </a:r>
            <a:r>
              <a:rPr lang="ar-EG" sz="2400" dirty="0" smtClean="0">
                <a:solidFill>
                  <a:prstClr val="black"/>
                </a:solidFill>
                <a:cs typeface="Times New Roman" panose="02020603050405020304" pitchFamily="18" charset="0"/>
              </a:rPr>
              <a:t>الفرضية </a:t>
            </a:r>
            <a:r>
              <a:rPr lang="ar-EG" sz="2400" dirty="0">
                <a:solidFill>
                  <a:prstClr val="black"/>
                </a:solidFill>
                <a:cs typeface="Times New Roman" panose="02020603050405020304" pitchFamily="18" charset="0"/>
              </a:rPr>
              <a:t>الأساسية لنظريات التقييم هي أن المشاعر تحدث وتختلف عن طريق التقييم، وهي عملية يتم فيها تحديد القيم لعدد من عوامل التقييم مثل أهمية الهدف، والهدف في/التطابق، وعدم التوقع، </a:t>
            </a:r>
            <a:r>
              <a:rPr lang="ar-EG" sz="2400" dirty="0" smtClean="0">
                <a:solidFill>
                  <a:prstClr val="black"/>
                </a:solidFill>
                <a:cs typeface="Times New Roman" panose="02020603050405020304" pitchFamily="18" charset="0"/>
              </a:rPr>
              <a:t>والتحكم</a:t>
            </a:r>
            <a:r>
              <a:rPr lang="en-US" sz="2400" dirty="0" smtClean="0">
                <a:solidFill>
                  <a:prstClr val="black"/>
                </a:solidFill>
                <a:cs typeface="Times New Roman" panose="02020603050405020304" pitchFamily="18" charset="0"/>
              </a:rPr>
              <a:t>.</a:t>
            </a:r>
          </a:p>
          <a:p>
            <a:pPr lvl="0" algn="just" rtl="1">
              <a:lnSpc>
                <a:spcPct val="90000"/>
              </a:lnSpc>
              <a:spcBef>
                <a:spcPts val="1000"/>
              </a:spcBef>
            </a:pPr>
            <a:r>
              <a:rPr lang="ar-EG" sz="2400" dirty="0" smtClean="0">
                <a:solidFill>
                  <a:prstClr val="black"/>
                </a:solidFill>
                <a:cs typeface="Times New Roman" panose="02020603050405020304" pitchFamily="18" charset="0"/>
              </a:rPr>
              <a:t>ولاشك أن إدارات العلاقات العامة من خلال إستخدامها لأدوات الذكاء الإصطناعي المختلفة والمتنوعة تسعي بذلك لإثارة عواطف الجماهير وكسب ولائهم العاطفي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97372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40145" y="2080345"/>
            <a:ext cx="10412715" cy="3136243"/>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ووفقأ لهذا النموذج ففي </a:t>
            </a: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الخطوة الأولى </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هناك العديد من الحوافز التي تعمل على جذب المستهلك وفقاً لتقنيات الذكاء الإصطناعي والتي من شأنها تحسين تجربة العميل مع المنظمة وخلق الرضا والولاء العاطفي للمنظمة.</a:t>
            </a: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وفي الخطوة الثانية </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يقوم المستهلك بتقييم قيمة ما يقدم له من محتوى مميز عبر الواقع المعزز أو الواقع الإفتراضي .</a:t>
            </a: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وفي الخطوة الثالثة </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تتشكل عاطفة الجمهور وولائه العاطفي نحو المنظمة ، وفقاً لعناصر تختلف وتتباين من منظمة لأخرى.</a:t>
            </a: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640140" y="4514851"/>
            <a:ext cx="4191000" cy="1730302"/>
          </a:xfrm>
          <a:prstGeom prst="rect">
            <a:avLst/>
          </a:prstGeom>
        </p:spPr>
      </p:pic>
    </p:spTree>
    <p:extLst>
      <p:ext uri="{BB962C8B-B14F-4D97-AF65-F5344CB8AC3E}">
        <p14:creationId xmlns:p14="http://schemas.microsoft.com/office/powerpoint/2010/main" val="2310848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40145" y="2080345"/>
            <a:ext cx="10412715" cy="424732"/>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a:blip r:embed="rId3"/>
          <a:stretch>
            <a:fillRect/>
          </a:stretch>
        </p:blipFill>
        <p:spPr>
          <a:xfrm>
            <a:off x="6583680" y="1964447"/>
            <a:ext cx="4756785" cy="2095500"/>
          </a:xfrm>
          <a:prstGeom prst="rect">
            <a:avLst/>
          </a:prstGeom>
        </p:spPr>
      </p:pic>
      <p:pic>
        <p:nvPicPr>
          <p:cNvPr id="7" name="Picture 6"/>
          <p:cNvPicPr>
            <a:picLocks noChangeAspect="1"/>
          </p:cNvPicPr>
          <p:nvPr/>
        </p:nvPicPr>
        <p:blipFill>
          <a:blip r:embed="rId4"/>
          <a:stretch>
            <a:fillRect/>
          </a:stretch>
        </p:blipFill>
        <p:spPr>
          <a:xfrm>
            <a:off x="3337559" y="4104800"/>
            <a:ext cx="5562601" cy="2095500"/>
          </a:xfrm>
          <a:prstGeom prst="rect">
            <a:avLst/>
          </a:prstGeom>
        </p:spPr>
      </p:pic>
      <p:pic>
        <p:nvPicPr>
          <p:cNvPr id="9" name="Picture 8"/>
          <p:cNvPicPr>
            <a:picLocks noChangeAspect="1"/>
          </p:cNvPicPr>
          <p:nvPr/>
        </p:nvPicPr>
        <p:blipFill>
          <a:blip r:embed="rId5"/>
          <a:stretch>
            <a:fillRect/>
          </a:stretch>
        </p:blipFill>
        <p:spPr>
          <a:xfrm>
            <a:off x="1040144" y="1931494"/>
            <a:ext cx="4842495" cy="2095500"/>
          </a:xfrm>
          <a:prstGeom prst="rect">
            <a:avLst/>
          </a:prstGeom>
        </p:spPr>
      </p:pic>
    </p:spTree>
    <p:extLst>
      <p:ext uri="{BB962C8B-B14F-4D97-AF65-F5344CB8AC3E}">
        <p14:creationId xmlns:p14="http://schemas.microsoft.com/office/powerpoint/2010/main" val="3966712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142" y="2090237"/>
            <a:ext cx="10412715" cy="4465838"/>
          </a:xfrm>
          <a:prstGeom prst="rect">
            <a:avLst/>
          </a:prstGeom>
          <a:noFill/>
        </p:spPr>
        <p:txBody>
          <a:bodyPr wrap="square" rtlCol="0">
            <a:spAutoFit/>
          </a:bodyPr>
          <a:lstStyle/>
          <a:p>
            <a:pPr lvl="0" algn="just" rtl="1">
              <a:lnSpc>
                <a:spcPct val="90000"/>
              </a:lnSpc>
              <a:spcBef>
                <a:spcPts val="1000"/>
              </a:spcBef>
            </a:pPr>
            <a:r>
              <a:rPr lang="ar-EG" sz="2400" dirty="0" smtClean="0">
                <a:solidFill>
                  <a:prstClr val="black"/>
                </a:solidFill>
                <a:cs typeface="Times New Roman" panose="02020603050405020304" pitchFamily="18" charset="0"/>
              </a:rPr>
              <a:t>ولاشك أن الجمهور يعمل على تقييم فاعلية </a:t>
            </a:r>
            <a:r>
              <a:rPr lang="ar-EG" sz="2400" dirty="0">
                <a:solidFill>
                  <a:prstClr val="black"/>
                </a:solidFill>
                <a:cs typeface="Times New Roman" panose="02020603050405020304" pitchFamily="18" charset="0"/>
              </a:rPr>
              <a:t>استخدام تقنيات وتطبيقات الواقع المعزز المختلفة </a:t>
            </a:r>
            <a:r>
              <a:rPr lang="ar-EG" sz="2400" dirty="0" smtClean="0">
                <a:solidFill>
                  <a:prstClr val="black"/>
                </a:solidFill>
                <a:cs typeface="Times New Roman" panose="02020603050405020304" pitchFamily="18" charset="0"/>
              </a:rPr>
              <a:t>عبر </a:t>
            </a:r>
            <a:r>
              <a:rPr lang="ar-EG" sz="2400" dirty="0">
                <a:solidFill>
                  <a:prstClr val="black"/>
                </a:solidFill>
                <a:cs typeface="Times New Roman" panose="02020603050405020304" pitchFamily="18" charset="0"/>
              </a:rPr>
              <a:t>المنصات الرقمية المختلفة </a:t>
            </a:r>
            <a:r>
              <a:rPr lang="ar-EG" sz="2400" dirty="0" smtClean="0">
                <a:solidFill>
                  <a:prstClr val="black"/>
                </a:solidFill>
                <a:cs typeface="Times New Roman" panose="02020603050405020304" pitchFamily="18" charset="0"/>
              </a:rPr>
              <a:t>وإنعكاسها في </a:t>
            </a:r>
            <a:r>
              <a:rPr lang="ar-EG" sz="2400" dirty="0">
                <a:solidFill>
                  <a:prstClr val="black"/>
                </a:solidFill>
                <a:cs typeface="Times New Roman" panose="02020603050405020304" pitchFamily="18" charset="0"/>
              </a:rPr>
              <a:t>تحقيق التواصل مع العملاء  في تجارب تحاكي الواقع لفحص المنتجات ومعاينتها وانعكاس ذلك في تحقيق الإستجابة الشرائية وزيادة نسبة العملاء ونمو المشاركة والتفاعل فيما بينهم خاصة في ظل خلق تجارب معززة ومثيرة للعملاء </a:t>
            </a:r>
            <a:r>
              <a:rPr lang="ar-EG" sz="2400" dirty="0" smtClean="0">
                <a:solidFill>
                  <a:prstClr val="black"/>
                </a:solidFill>
                <a:cs typeface="Times New Roman" panose="02020603050405020304" pitchFamily="18" charset="0"/>
              </a:rPr>
              <a:t>بل وأيضا تخلق الولاء العاطفي للمنظمة وما تقدمة من منتجالت وخدمات بشكل جاذب عاطفياً .</a:t>
            </a:r>
            <a:endParaRPr lang="ar-EG" sz="2400" dirty="0">
              <a:solidFill>
                <a:prstClr val="black"/>
              </a:solidFill>
              <a:cs typeface="Times New Roman" panose="02020603050405020304" pitchFamily="18" charset="0"/>
            </a:endParaRPr>
          </a:p>
          <a:p>
            <a:pPr lvl="0" algn="just" rtl="1">
              <a:lnSpc>
                <a:spcPct val="90000"/>
              </a:lnSpc>
              <a:spcBef>
                <a:spcPts val="1000"/>
              </a:spcBef>
            </a:pPr>
            <a:r>
              <a:rPr lang="ar-EG" sz="2400" b="1" dirty="0" smtClean="0">
                <a:solidFill>
                  <a:prstClr val="black"/>
                </a:solidFill>
                <a:cs typeface="Times New Roman" panose="02020603050405020304" pitchFamily="18" charset="0"/>
              </a:rPr>
              <a:t>وتعد تجارب </a:t>
            </a:r>
            <a:r>
              <a:rPr lang="ar-EG" sz="2400" b="1" dirty="0">
                <a:solidFill>
                  <a:prstClr val="black"/>
                </a:solidFill>
                <a:cs typeface="Times New Roman" panose="02020603050405020304" pitchFamily="18" charset="0"/>
              </a:rPr>
              <a:t>الواقع </a:t>
            </a:r>
            <a:r>
              <a:rPr lang="ar-EG" sz="2400" b="1" dirty="0" smtClean="0">
                <a:solidFill>
                  <a:prstClr val="black"/>
                </a:solidFill>
                <a:cs typeface="Times New Roman" panose="02020603050405020304" pitchFamily="18" charset="0"/>
              </a:rPr>
              <a:t>المعزز </a:t>
            </a:r>
            <a:r>
              <a:rPr lang="ar-EG" sz="2400" dirty="0" smtClean="0">
                <a:solidFill>
                  <a:prstClr val="black"/>
                </a:solidFill>
                <a:cs typeface="Times New Roman" panose="02020603050405020304" pitchFamily="18" charset="0"/>
              </a:rPr>
              <a:t>تحقق  </a:t>
            </a:r>
            <a:r>
              <a:rPr lang="ar-EG" sz="2400" dirty="0">
                <a:solidFill>
                  <a:prstClr val="black"/>
                </a:solidFill>
                <a:cs typeface="Times New Roman" panose="02020603050405020304" pitchFamily="18" charset="0"/>
              </a:rPr>
              <a:t>العديد من المميزات لاصحاب المشروعات التجارية منها رؤية المنتج وإختباره وتحقيق التفاعل بين اطراف العملية البيعية ونشر المنتج بين عدد كبير من المستهلكين بأقل تكلفة ممكنه ، وتحقق تطبيقات الواقع المعزز نجاحاً في تطوير موقع المؤسسة الإلكتروني </a:t>
            </a:r>
            <a:r>
              <a:rPr lang="ar-EG" sz="2400" dirty="0" smtClean="0">
                <a:solidFill>
                  <a:prstClr val="black"/>
                </a:solidFill>
                <a:cs typeface="Times New Roman" panose="02020603050405020304" pitchFamily="18" charset="0"/>
              </a:rPr>
              <a:t>، وتشير الارقام أيضاً إلى انها تحقق درجة كبيرة من الولاء العاطفي .</a:t>
            </a:r>
            <a:endParaRPr lang="ar-EG" sz="2400" dirty="0">
              <a:solidFill>
                <a:prstClr val="black"/>
              </a:solidFill>
              <a:cs typeface="Times New Roman" panose="02020603050405020304" pitchFamily="18" charset="0"/>
            </a:endParaRPr>
          </a:p>
          <a:p>
            <a:pPr lvl="0" algn="just" rtl="1">
              <a:lnSpc>
                <a:spcPct val="90000"/>
              </a:lnSpc>
              <a:spcBef>
                <a:spcPts val="1000"/>
              </a:spcBef>
            </a:pPr>
            <a:r>
              <a:rPr lang="ar-EG" sz="2400" b="1" dirty="0" smtClean="0">
                <a:solidFill>
                  <a:prstClr val="black"/>
                </a:solidFill>
                <a:cs typeface="Times New Roman" panose="02020603050405020304" pitchFamily="18" charset="0"/>
              </a:rPr>
              <a:t>فمثلا ؛ إعلانات الواقع </a:t>
            </a:r>
            <a:r>
              <a:rPr lang="ar-EG" sz="2400" b="1" dirty="0">
                <a:solidFill>
                  <a:prstClr val="black"/>
                </a:solidFill>
                <a:cs typeface="Times New Roman" panose="02020603050405020304" pitchFamily="18" charset="0"/>
              </a:rPr>
              <a:t>المعزز </a:t>
            </a:r>
            <a:r>
              <a:rPr lang="ar-EG" sz="2400" dirty="0">
                <a:solidFill>
                  <a:prstClr val="black"/>
                </a:solidFill>
                <a:cs typeface="Times New Roman" panose="02020603050405020304" pitchFamily="18" charset="0"/>
              </a:rPr>
              <a:t>تعزز ثقة العملاء وتسمح بإنشاء اتصال عاطفي يسمح بزيادة الوعي بالعلامة التجارية فهي إعلانات مميزة لزيادة حجم المبيعات ولبناء سمعة الشركة .</a:t>
            </a:r>
          </a:p>
          <a:p>
            <a:pPr lvl="0" algn="just" rtl="1">
              <a:lnSpc>
                <a:spcPct val="90000"/>
              </a:lnSpc>
              <a:spcBef>
                <a:spcPts val="1000"/>
              </a:spcBef>
            </a:pP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24783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0140" y="1874741"/>
            <a:ext cx="10662217" cy="4594078"/>
          </a:xfrm>
          <a:prstGeom prst="rect">
            <a:avLst/>
          </a:prstGeom>
          <a:noFill/>
        </p:spPr>
        <p:txBody>
          <a:bodyPr wrap="square" rtlCol="0">
            <a:spAutoFit/>
          </a:bodyPr>
          <a:lstStyle/>
          <a:p>
            <a:pPr lvl="0" algn="just" rtl="1">
              <a:lnSpc>
                <a:spcPct val="90000"/>
              </a:lnSpc>
              <a:spcBef>
                <a:spcPts val="1000"/>
              </a:spcBef>
            </a:pPr>
            <a:r>
              <a:rPr lang="ar-EG" sz="2400" b="1" i="1" u="sng" dirty="0">
                <a:solidFill>
                  <a:srgbClr val="FF0000"/>
                </a:solidFill>
                <a:effectLst>
                  <a:outerShdw blurRad="38100" dist="38100" dir="2700000" algn="tl">
                    <a:srgbClr val="000000">
                      <a:alpha val="43137"/>
                    </a:srgbClr>
                  </a:outerShdw>
                </a:effectLst>
                <a:cs typeface="Times New Roman" panose="02020603050405020304" pitchFamily="18" charset="0"/>
              </a:rPr>
              <a:t>تطبيق </a:t>
            </a:r>
            <a:r>
              <a:rPr lang="en-US" sz="2400" b="1" i="1" u="sng" dirty="0">
                <a:solidFill>
                  <a:srgbClr val="FF0000"/>
                </a:solidFill>
                <a:effectLst>
                  <a:outerShdw blurRad="38100" dist="38100" dir="2700000" algn="tl">
                    <a:srgbClr val="000000">
                      <a:alpha val="43137"/>
                    </a:srgbClr>
                  </a:outerShdw>
                </a:effectLst>
                <a:cs typeface="Times New Roman" panose="02020603050405020304" pitchFamily="18" charset="0"/>
              </a:rPr>
              <a:t>IKEA Place</a:t>
            </a:r>
          </a:p>
          <a:p>
            <a:pPr lvl="0" algn="just" rtl="1">
              <a:lnSpc>
                <a:spcPct val="90000"/>
              </a:lnSpc>
              <a:spcBef>
                <a:spcPts val="1000"/>
              </a:spcBef>
            </a:pPr>
            <a:r>
              <a:rPr lang="ar-EG" sz="2400" dirty="0">
                <a:solidFill>
                  <a:prstClr val="black"/>
                </a:solidFill>
                <a:cs typeface="Times New Roman" panose="02020603050405020304" pitchFamily="18" charset="0"/>
              </a:rPr>
              <a:t>يتيح تطبيق </a:t>
            </a:r>
            <a:r>
              <a:rPr lang="en-US" sz="2400" dirty="0">
                <a:solidFill>
                  <a:prstClr val="black"/>
                </a:solidFill>
                <a:cs typeface="Times New Roman" panose="02020603050405020304" pitchFamily="18" charset="0"/>
              </a:rPr>
              <a:t>IKEA Place  </a:t>
            </a:r>
            <a:r>
              <a:rPr lang="ar-EG" sz="2400" dirty="0">
                <a:solidFill>
                  <a:prstClr val="black"/>
                </a:solidFill>
                <a:cs typeface="Times New Roman" panose="02020603050405020304" pitchFamily="18" charset="0"/>
              </a:rPr>
              <a:t>الواقع المعزز للديكور المنزلي هذا لنظامي </a:t>
            </a:r>
            <a:r>
              <a:rPr lang="en-US" sz="2400" dirty="0">
                <a:solidFill>
                  <a:prstClr val="black"/>
                </a:solidFill>
                <a:cs typeface="Times New Roman" panose="02020603050405020304" pitchFamily="18" charset="0"/>
              </a:rPr>
              <a:t>Android </a:t>
            </a:r>
            <a:r>
              <a:rPr lang="ar-EG" sz="2400" dirty="0">
                <a:solidFill>
                  <a:prstClr val="black"/>
                </a:solidFill>
                <a:cs typeface="Times New Roman" panose="02020603050405020304" pitchFamily="18" charset="0"/>
              </a:rPr>
              <a:t>و </a:t>
            </a:r>
            <a:r>
              <a:rPr lang="en-US" sz="2400" dirty="0">
                <a:solidFill>
                  <a:prstClr val="black"/>
                </a:solidFill>
                <a:cs typeface="Times New Roman" panose="02020603050405020304" pitchFamily="18" charset="0"/>
              </a:rPr>
              <a:t>iOS </a:t>
            </a:r>
            <a:r>
              <a:rPr lang="ar-EG" sz="2400" dirty="0">
                <a:solidFill>
                  <a:prstClr val="black"/>
                </a:solidFill>
                <a:cs typeface="Times New Roman" panose="02020603050405020304" pitchFamily="18" charset="0"/>
              </a:rPr>
              <a:t>وضع إصدارات افتراضية من منتجات الديكور المنزلي على أرضيات المنزل والمساحات والجدران لاختبارها ومعرفة أيها يناسبها بشكل أفضل من حيث الحجم والشكل والتصميم قبل أن تتمكن من الشراء أو الطلب في متجر ايكيا ، ومن مميزات هذا التطبيق</a:t>
            </a:r>
            <a:r>
              <a:rPr lang="ar-EG" sz="2400" dirty="0" smtClean="0">
                <a:solidFill>
                  <a:prstClr val="black"/>
                </a:solidFill>
                <a:cs typeface="Times New Roman" panose="02020603050405020304" pitchFamily="18" charset="0"/>
              </a:rPr>
              <a:t>:</a:t>
            </a:r>
          </a:p>
          <a:p>
            <a:pPr lvl="0" algn="just" rtl="1">
              <a:lnSpc>
                <a:spcPct val="90000"/>
              </a:lnSpc>
              <a:spcBef>
                <a:spcPts val="1000"/>
              </a:spcBef>
            </a:pPr>
            <a:r>
              <a:rPr lang="ar-EG" sz="2400" b="1" i="1" u="sng" dirty="0">
                <a:solidFill>
                  <a:srgbClr val="FF0000"/>
                </a:solidFill>
                <a:effectLst>
                  <a:outerShdw blurRad="38100" dist="38100" dir="2700000" algn="tl">
                    <a:srgbClr val="000000">
                      <a:alpha val="43137"/>
                    </a:srgbClr>
                  </a:outerShdw>
                </a:effectLst>
                <a:cs typeface="Times New Roman" panose="02020603050405020304" pitchFamily="18" charset="0"/>
              </a:rPr>
              <a:t>تطبيق </a:t>
            </a:r>
            <a:r>
              <a:rPr lang="en-US" sz="2400" b="1" i="1" u="sng" dirty="0" err="1">
                <a:solidFill>
                  <a:srgbClr val="FF0000"/>
                </a:solidFill>
                <a:effectLst>
                  <a:outerShdw blurRad="38100" dist="38100" dir="2700000" algn="tl">
                    <a:srgbClr val="000000">
                      <a:alpha val="43137"/>
                    </a:srgbClr>
                  </a:outerShdw>
                </a:effectLst>
                <a:cs typeface="Times New Roman" panose="02020603050405020304" pitchFamily="18" charset="0"/>
              </a:rPr>
              <a:t>ModiFace</a:t>
            </a:r>
            <a:endParaRPr lang="en-US" sz="2400" b="1" i="1" u="sng" dirty="0">
              <a:solidFill>
                <a:srgbClr val="FF0000"/>
              </a:solidFill>
              <a:effectLst>
                <a:outerShdw blurRad="38100" dist="38100" dir="2700000" algn="tl">
                  <a:srgbClr val="000000">
                    <a:alpha val="43137"/>
                  </a:srgbClr>
                </a:outerShdw>
              </a:effectLst>
              <a:cs typeface="Times New Roman" panose="02020603050405020304" pitchFamily="18" charset="0"/>
            </a:endParaRPr>
          </a:p>
          <a:p>
            <a:pPr lvl="0" algn="just" rtl="1">
              <a:lnSpc>
                <a:spcPct val="90000"/>
              </a:lnSpc>
              <a:spcBef>
                <a:spcPts val="1000"/>
              </a:spcBef>
            </a:pPr>
            <a:r>
              <a:rPr lang="en-US" sz="2400" dirty="0" err="1">
                <a:solidFill>
                  <a:prstClr val="black"/>
                </a:solidFill>
                <a:cs typeface="Times New Roman" panose="02020603050405020304" pitchFamily="18" charset="0"/>
              </a:rPr>
              <a:t>ModiFace</a:t>
            </a:r>
            <a:r>
              <a:rPr lang="en-US" sz="2400" dirty="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هو تطبيق يمكن من خلاله استخدام الهاتف الذكي لمسح الوجه ضوئيًا ثم فعليًا ، ويمكن محاكاة مظهر المكياج والشعر والبشرة وأنواع أخرى من منتجات التجميل ، ومن مميزات هذا التطبيق:</a:t>
            </a:r>
          </a:p>
          <a:p>
            <a:pPr lvl="0" algn="just" rtl="1">
              <a:lnSpc>
                <a:spcPct val="90000"/>
              </a:lnSpc>
              <a:spcBef>
                <a:spcPts val="1000"/>
              </a:spcBef>
            </a:pPr>
            <a:r>
              <a:rPr lang="ar-EG" sz="2400" dirty="0" smtClean="0">
                <a:solidFill>
                  <a:prstClr val="black"/>
                </a:solidFill>
                <a:cs typeface="Times New Roman" panose="02020603050405020304" pitchFamily="18" charset="0"/>
              </a:rPr>
              <a:t>يستخدم </a:t>
            </a:r>
            <a:r>
              <a:rPr lang="ar-EG" sz="2400" dirty="0">
                <a:solidFill>
                  <a:prstClr val="black"/>
                </a:solidFill>
                <a:cs typeface="Times New Roman" panose="02020603050405020304" pitchFamily="18" charset="0"/>
              </a:rPr>
              <a:t>التطبيق تقنية الذكاء الاصطناعي لمساعدتك على تجربة مستحضرات التجميل والمكياج افتراضيًا قبل </a:t>
            </a:r>
            <a:r>
              <a:rPr lang="ar-EG" sz="2400" dirty="0" smtClean="0">
                <a:solidFill>
                  <a:prstClr val="black"/>
                </a:solidFill>
                <a:cs typeface="Times New Roman" panose="02020603050405020304" pitchFamily="18" charset="0"/>
              </a:rPr>
              <a:t>الشراء،يستخدم </a:t>
            </a:r>
            <a:r>
              <a:rPr lang="ar-EG" sz="2400" dirty="0">
                <a:solidFill>
                  <a:prstClr val="black"/>
                </a:solidFill>
                <a:cs typeface="Times New Roman" panose="02020603050405020304" pitchFamily="18" charset="0"/>
              </a:rPr>
              <a:t>معايرة الظل لتقديم نتائج صور واقعية عن طريق مسح وتحليل المعلومات المتعلقة بظل مكياج </a:t>
            </a:r>
            <a:r>
              <a:rPr lang="ar-EG" sz="2400" dirty="0" smtClean="0">
                <a:solidFill>
                  <a:prstClr val="black"/>
                </a:solidFill>
                <a:cs typeface="Times New Roman" panose="02020603050405020304" pitchFamily="18" charset="0"/>
              </a:rPr>
              <a:t>معين ، المعلومات </a:t>
            </a:r>
            <a:r>
              <a:rPr lang="ar-EG" sz="2400" dirty="0">
                <a:solidFill>
                  <a:prstClr val="black"/>
                </a:solidFill>
                <a:cs typeface="Times New Roman" panose="02020603050405020304" pitchFamily="18" charset="0"/>
              </a:rPr>
              <a:t>التي تم إنشاؤها من خلال الذكاء الاصطناعي مستمدة من المعلومات المقدمة من علامات التجميل والمكياج التي تضيف محتواها عبر مجموعة أدوات تطوير برامج </a:t>
            </a:r>
            <a:r>
              <a:rPr lang="en-US" sz="2400" dirty="0" err="1">
                <a:solidFill>
                  <a:prstClr val="black"/>
                </a:solidFill>
                <a:cs typeface="Times New Roman" panose="02020603050405020304" pitchFamily="18" charset="0"/>
              </a:rPr>
              <a:t>ModiFace</a:t>
            </a:r>
            <a:r>
              <a:rPr lang="en-US" sz="2400" dirty="0">
                <a:solidFill>
                  <a:prstClr val="black"/>
                </a:solidFill>
                <a:cs typeface="Times New Roman" panose="02020603050405020304" pitchFamily="18" charset="0"/>
              </a:rPr>
              <a:t>.</a:t>
            </a: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236234" y="874961"/>
            <a:ext cx="6030818" cy="646331"/>
          </a:xfrm>
          <a:prstGeom prst="rect">
            <a:avLst/>
          </a:prstGeom>
        </p:spPr>
        <p:txBody>
          <a:bodyPr wrap="none">
            <a:spAutoFit/>
          </a:bodyPr>
          <a:lstStyle/>
          <a:p>
            <a:pPr lvl="0" algn="just" rtl="1">
              <a:lnSpc>
                <a:spcPct val="90000"/>
              </a:lnSpc>
              <a:spcBef>
                <a:spcPts val="1000"/>
              </a:spcBef>
              <a:defRPr/>
            </a:pPr>
            <a:r>
              <a:rPr lang="ar-EG" sz="4000" b="1" u="sng" dirty="0">
                <a:solidFill>
                  <a:schemeClr val="bg1"/>
                </a:solidFill>
                <a:effectLst>
                  <a:outerShdw blurRad="38100" dist="38100" dir="2700000" algn="tl">
                    <a:srgbClr val="000000">
                      <a:alpha val="43137"/>
                    </a:srgbClr>
                  </a:outerShdw>
                </a:effectLst>
                <a:cs typeface="Times New Roman" panose="02020603050405020304" pitchFamily="18" charset="0"/>
              </a:rPr>
              <a:t>تطبيقات الواقع المعزز في الشركات </a:t>
            </a:r>
          </a:p>
        </p:txBody>
      </p:sp>
    </p:spTree>
    <p:extLst>
      <p:ext uri="{BB962C8B-B14F-4D97-AF65-F5344CB8AC3E}">
        <p14:creationId xmlns:p14="http://schemas.microsoft.com/office/powerpoint/2010/main" val="2663929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40145" y="2080345"/>
            <a:ext cx="10412715" cy="424732"/>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7719060" y="1874741"/>
            <a:ext cx="3733800" cy="2095500"/>
          </a:xfrm>
          <a:prstGeom prst="rect">
            <a:avLst/>
          </a:prstGeom>
        </p:spPr>
      </p:pic>
      <p:pic>
        <p:nvPicPr>
          <p:cNvPr id="6" name="Picture 5"/>
          <p:cNvPicPr>
            <a:picLocks noChangeAspect="1"/>
          </p:cNvPicPr>
          <p:nvPr/>
        </p:nvPicPr>
        <p:blipFill>
          <a:blip r:embed="rId4"/>
          <a:stretch>
            <a:fillRect/>
          </a:stretch>
        </p:blipFill>
        <p:spPr>
          <a:xfrm>
            <a:off x="640140" y="4149653"/>
            <a:ext cx="3790950" cy="2095500"/>
          </a:xfrm>
          <a:prstGeom prst="rect">
            <a:avLst/>
          </a:prstGeom>
        </p:spPr>
      </p:pic>
      <p:pic>
        <p:nvPicPr>
          <p:cNvPr id="10" name="Picture 9"/>
          <p:cNvPicPr>
            <a:picLocks noChangeAspect="1"/>
          </p:cNvPicPr>
          <p:nvPr/>
        </p:nvPicPr>
        <p:blipFill>
          <a:blip r:embed="rId5"/>
          <a:stretch>
            <a:fillRect/>
          </a:stretch>
        </p:blipFill>
        <p:spPr>
          <a:xfrm>
            <a:off x="4299585" y="2638051"/>
            <a:ext cx="3419475" cy="2095500"/>
          </a:xfrm>
          <a:prstGeom prst="rect">
            <a:avLst/>
          </a:prstGeom>
        </p:spPr>
      </p:pic>
    </p:spTree>
    <p:extLst>
      <p:ext uri="{BB962C8B-B14F-4D97-AF65-F5344CB8AC3E}">
        <p14:creationId xmlns:p14="http://schemas.microsoft.com/office/powerpoint/2010/main" val="785573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142" y="2090237"/>
            <a:ext cx="10412715" cy="4649478"/>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وختاماً ....</a:t>
            </a:r>
          </a:p>
          <a:p>
            <a:pPr lvl="0" algn="just" rtl="1">
              <a:lnSpc>
                <a:spcPct val="90000"/>
              </a:lnSpc>
              <a:spcBef>
                <a:spcPts val="1000"/>
              </a:spcBef>
            </a:pPr>
            <a:r>
              <a:rPr lang="ar-EG" sz="2800" dirty="0" smtClean="0">
                <a:solidFill>
                  <a:prstClr val="black"/>
                </a:solidFill>
                <a:latin typeface="Calibri" panose="020F0502020204030204"/>
                <a:cs typeface="Times New Roman" panose="02020603050405020304" pitchFamily="18" charset="0"/>
              </a:rPr>
              <a:t>ومن خلال ما تم طرحه عبر هذه المحاضرة ؛ نجد أن </a:t>
            </a:r>
            <a:r>
              <a:rPr lang="ar-EG" sz="2800" dirty="0" smtClean="0">
                <a:solidFill>
                  <a:prstClr val="black"/>
                </a:solidFill>
                <a:cs typeface="Times New Roman" panose="02020603050405020304" pitchFamily="18" charset="0"/>
              </a:rPr>
              <a:t>نماذج </a:t>
            </a:r>
            <a:r>
              <a:rPr lang="ar-EG" sz="2800" dirty="0">
                <a:solidFill>
                  <a:prstClr val="black"/>
                </a:solidFill>
                <a:cs typeface="Times New Roman" panose="02020603050405020304" pitchFamily="18" charset="0"/>
              </a:rPr>
              <a:t>ونظريات العلاقات العامة في عصر الذكاء </a:t>
            </a:r>
            <a:r>
              <a:rPr lang="ar-EG" sz="2800" dirty="0" smtClean="0">
                <a:solidFill>
                  <a:prstClr val="black"/>
                </a:solidFill>
                <a:cs typeface="Times New Roman" panose="02020603050405020304" pitchFamily="18" charset="0"/>
              </a:rPr>
              <a:t>الإصطناعي عديدة ومتنوعة ، ومن شأنها تحفيز الجمهور للإستفاده بأكبر شكل ممكن من تقنيات الذكاء الإصطناعي المتنوعة مثل الواقع </a:t>
            </a:r>
            <a:r>
              <a:rPr lang="ar-EG" sz="2800" dirty="0">
                <a:solidFill>
                  <a:prstClr val="black"/>
                </a:solidFill>
                <a:cs typeface="Times New Roman" panose="02020603050405020304" pitchFamily="18" charset="0"/>
              </a:rPr>
              <a:t>المعزز </a:t>
            </a:r>
            <a:r>
              <a:rPr lang="ar-EG" sz="2800" dirty="0" smtClean="0">
                <a:solidFill>
                  <a:prstClr val="black"/>
                </a:solidFill>
                <a:cs typeface="Times New Roman" panose="02020603050405020304" pitchFamily="18" charset="0"/>
              </a:rPr>
              <a:t>والواقع الإفتراضي ، وتجربة 360 وغيرها العديد من تقنيات وأدوات الذكاء الإصطناعي والتي من شأنها العمل على تحفيز المستهلك للتعامل مع هذه التقنيات عبر المنتجات والخدمات المقدمة والتي من شأنها العمل على خلق الشغف والإلهام والبهجة والسعادة للعميل من تكرارالتجربة في التعامل مع المنظمات ...وهلق نوع من الرضا والولاء العاطفي نحو المنتجات والخدمات المقدمة.</a:t>
            </a:r>
            <a:endParaRPr lang="ar-EG" sz="2800" dirty="0">
              <a:solidFill>
                <a:prstClr val="black"/>
              </a:solidFill>
              <a:cs typeface="Times New Roman" panose="02020603050405020304" pitchFamily="18" charset="0"/>
            </a:endParaRPr>
          </a:p>
          <a:p>
            <a:pPr lvl="0" algn="just" rtl="1">
              <a:lnSpc>
                <a:spcPct val="90000"/>
              </a:lnSpc>
              <a:spcBef>
                <a:spcPts val="1000"/>
              </a:spcBef>
            </a:pPr>
            <a:endParaRPr lang="ar-EG" sz="2400" dirty="0">
              <a:solidFill>
                <a:prstClr val="black"/>
              </a:solidFill>
              <a:cs typeface="Times New Roman" panose="02020603050405020304" pitchFamily="18"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44733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270959" y="1410089"/>
            <a:ext cx="9866733" cy="44837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10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4139</TotalTime>
  <Words>3323</Words>
  <Application>Microsoft Office PowerPoint</Application>
  <PresentationFormat>Widescreen</PresentationFormat>
  <Paragraphs>147</Paragraphs>
  <Slides>41</Slides>
  <Notes>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41</vt:i4>
      </vt:variant>
    </vt:vector>
  </HeadingPairs>
  <TitlesOfParts>
    <vt:vector size="48" baseType="lpstr">
      <vt:lpstr>Arial</vt:lpstr>
      <vt:lpstr>Calibri</vt:lpstr>
      <vt:lpstr>Calibri Light</vt:lpstr>
      <vt:lpstr>Simplified Arabic</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261</cp:revision>
  <dcterms:created xsi:type="dcterms:W3CDTF">2023-04-29T09:08:23Z</dcterms:created>
  <dcterms:modified xsi:type="dcterms:W3CDTF">2023-11-14T16:15:03Z</dcterms:modified>
</cp:coreProperties>
</file>