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43"/>
  </p:notesMasterIdLst>
  <p:sldIdLst>
    <p:sldId id="303" r:id="rId2"/>
    <p:sldId id="1126" r:id="rId3"/>
    <p:sldId id="1119" r:id="rId4"/>
    <p:sldId id="1097" r:id="rId5"/>
    <p:sldId id="1101" r:id="rId6"/>
    <p:sldId id="1102" r:id="rId7"/>
    <p:sldId id="1103" r:id="rId8"/>
    <p:sldId id="1098" r:id="rId9"/>
    <p:sldId id="1099" r:id="rId10"/>
    <p:sldId id="1100" r:id="rId11"/>
    <p:sldId id="1104" r:id="rId12"/>
    <p:sldId id="1105" r:id="rId13"/>
    <p:sldId id="1113" r:id="rId14"/>
    <p:sldId id="1106" r:id="rId15"/>
    <p:sldId id="1110" r:id="rId16"/>
    <p:sldId id="1111" r:id="rId17"/>
    <p:sldId id="1112" r:id="rId18"/>
    <p:sldId id="1107" r:id="rId19"/>
    <p:sldId id="1108" r:id="rId20"/>
    <p:sldId id="1109" r:id="rId21"/>
    <p:sldId id="1114" r:id="rId22"/>
    <p:sldId id="1116" r:id="rId23"/>
    <p:sldId id="1121" r:id="rId24"/>
    <p:sldId id="1122" r:id="rId25"/>
    <p:sldId id="1123" r:id="rId26"/>
    <p:sldId id="1117" r:id="rId27"/>
    <p:sldId id="1118" r:id="rId28"/>
    <p:sldId id="1128" r:id="rId29"/>
    <p:sldId id="1129" r:id="rId30"/>
    <p:sldId id="1077" r:id="rId31"/>
    <p:sldId id="666" r:id="rId32"/>
    <p:sldId id="923" r:id="rId33"/>
    <p:sldId id="925" r:id="rId34"/>
    <p:sldId id="926" r:id="rId35"/>
    <p:sldId id="928" r:id="rId36"/>
    <p:sldId id="932" r:id="rId37"/>
    <p:sldId id="935" r:id="rId38"/>
    <p:sldId id="936" r:id="rId39"/>
    <p:sldId id="1080" r:id="rId40"/>
    <p:sldId id="1081" r:id="rId41"/>
    <p:sldId id="974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08" autoAdjust="0"/>
    <p:restoredTop sz="77278" autoAdjust="0"/>
  </p:normalViewPr>
  <p:slideViewPr>
    <p:cSldViewPr snapToGrid="0">
      <p:cViewPr varScale="1">
        <p:scale>
          <a:sx n="63" d="100"/>
          <a:sy n="63" d="100"/>
        </p:scale>
        <p:origin x="117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70BA6-05CF-4A60-B151-929A8BB6307C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331CB0-86DD-4602-9FEE-82F628C175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023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16C9E-A436-0488-3248-721AC3F73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EFE60D-9B8A-7B40-A2B0-98FA97CDA5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72777E-2E43-C7ED-8CB6-ECAEE6A9E3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750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8042FA-E8E9-031E-27A0-6127A3287E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70EE4B-2577-2309-E64E-D5A4260ADE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017A2B-0B23-790C-6091-3DE475CDC3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500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4E6A66-9B0A-71FF-C664-36FF382E6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84F5D3-D653-B8A6-93E8-C2E7D197E7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546580-8D5C-B4C3-736B-17BF09D1C3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2684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A2857-0857-727F-0808-B99B3EC29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DB7367-F63F-2A68-FFC5-2F9BA25453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02B51D-BCB8-22B1-D421-8D9D5E893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063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7E61D-7EE4-877C-CC6F-90751D5E7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7C6F44-294A-8E2C-0680-5AC455204D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39BFCA-9B8C-79AF-18A2-E724E96A3D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5251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37EC2-2A15-917B-E31B-B2EBA5BD92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9C09FC-D20A-9D2C-4C91-9E151BD220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5195D8-07FB-7118-1E6F-809EFAB740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012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090EEB-B3A7-58D0-0D4E-F8B3998186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C0F5AF-E50C-F328-94EA-74AE83B1C7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B3FDFA-1737-EEC8-2A09-9508805ED1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3292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9C989A-3F6E-8B62-6F4E-C0919FBBB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58C9BD-7006-C1A1-C6EF-080BEC9C62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B129F4-78AF-3479-3D6E-B2C13543DF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736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D7843B-22B3-4BA0-D292-59D3930E5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B77EAA-0C45-52E4-448C-B8E56AA344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001BC6-2F2B-018F-58B9-1E59B7B1B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876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32E16-5248-56E0-AC83-5B4C240CD9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35EBFF-F5D2-2B7F-2813-7D47435CC8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C053B6-B71D-EB6C-AAC4-9F0403C854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4695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767FF4-4B9A-BA04-1FA4-FB09F8C13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06709E-F6C6-0FB7-792A-4C2B955814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078473-8313-DDF8-4C86-284903DE08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2382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AA0B9-2A95-CD89-C62A-3887C15CBA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12C5A0-5FC7-ED10-FC14-5E973C08E2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5C7B0E-B99A-775C-83CB-0EAB54188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268965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0769EC-49DD-D370-0AEF-A2E17B938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4842CF-B576-A1CF-F343-70EFB4FC4E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0AFD88-8157-424C-C632-C46452DF48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79360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7AA9DD-7CC7-0E42-3BA5-4E329CA4E4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628A94-1ECC-005B-DB1D-8601BA88AA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E6E410-80F3-39B1-7D5B-8E1BED7A0E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2448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6A291-1C7F-0F29-DE6A-D0B028FEF5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86441D-308D-8064-F3FA-011D6EE20B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B90A40-8DCF-B497-706F-CB39F7094F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034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95F5A-7B46-0A58-7341-09D746ED10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F66BF8-B9EF-94B0-F04B-3603D17ED9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3A5ADA-F04C-CB57-A641-D483C7745B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47437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5FFD1E-2481-434D-084D-C440F8FFB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9CF949-CD30-7765-F5B5-0A5646041B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CE5F16-B363-61D8-61FA-108E87BA9B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6165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D11DDA-0DF5-417E-0932-58C95870F3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533491-9EFB-EF2B-C90A-32AD995587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F5044F-7F20-B5A8-3F58-FD846F4D0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5881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A419F3-5D32-7B6E-DE7A-5FCB38252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7EB814-6443-AC59-56C1-C427C98168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A39777-DEF5-018B-B637-306B23D1A4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0529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9C71CD-F3FA-162E-3C8A-F725AF238E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393589-FD01-BC33-04A4-A735491669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2B1399-755F-4FC1-66FF-440ACF0660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5973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34B541-ED10-4721-9C38-7F72B0F81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7CED68-D779-A2A0-AFF8-F74C9F9F09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6545D-1425-EA97-5418-FC596B1FBB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3970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80E4CE-0F91-D9DB-3B7F-56B6CB39A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22A201-0075-AD78-B459-F3D3D4FB81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1D2AE3-6FBC-4127-1F99-B1A163DB7B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3996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91C737-11F9-D2E5-8EFF-41D95974C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61288D-9FA5-59C6-C65F-BA2C7F9E5A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04A0E4-073B-BC56-7475-F77713300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4629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0DBA2-4C32-8C21-A32A-31C82CC93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D8D0D5-15E4-2EDF-4285-A515ADD161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EF032A-037E-7CEA-AE6A-2CD472FAD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9617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BA6AC-2484-6588-D393-6A4518360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B55F6C-8E60-FFD7-92D4-D0F898F297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94FB49-17C3-A997-542F-E8824B05A3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78951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4CC8C4-F9EF-D5B8-A6DB-7FF30D4D8B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F9DAED-C978-86A2-7A1A-97E5555215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2D398B-9424-A84F-62A4-F1386273A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75533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01634-C640-798D-F7ED-55FEE5C29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4E8D62-0861-1F06-FB69-AC9EA353FF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CC7CB3-07A0-FEC9-EAC7-75B3DFC266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8365429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739AB-8A62-2786-17D2-0EA7DB990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36B76E-CB98-1158-1FDF-4B7F1A89A3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CEB8DC-15C4-DA49-855C-B1CFD27075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33009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B698A8-7FC8-EE47-3A66-3AAF9B70B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477925-23F3-A87A-EC6B-A6C155A0DB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3578FC-98EA-91E5-1D70-A67FEAF1E9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13202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40524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bg1"/>
                </a:solidFill>
                <a:effectLst/>
              </a:rPr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2663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40316E-50DC-7229-C77A-CEA31578E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1F8A1E-31E4-D612-137E-2507639884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6FB2FD-C58F-4C2D-CB1D-BC078DBB61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783801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2BE6E5-654D-FBD7-A667-4CAC0F057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139454-4263-DB9B-BA0C-4B9D631009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39DDF2-07FB-6804-6C01-B7CB7B272D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46827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037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123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024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697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323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502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871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222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632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564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3953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1341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47658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28050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44695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607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D3957-E95F-4075-AAD0-03FDEB28F96D}" type="datetimeFigureOut">
              <a:rPr lang="en-US" smtClean="0"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75FE2-51C1-4D61-BF9C-1E2A68B349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662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9.jpeg"/><Relationship Id="rId4" Type="http://schemas.openxmlformats.org/officeDocument/2006/relationships/image" Target="../media/image3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9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8" y="-435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7376115" y="2180548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MONITORING 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8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2"/>
            <a:ext cx="3531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PMG333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40"/>
            <a:ext cx="6617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6" y="583096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3000" y="59790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90318" y="4249013"/>
            <a:ext cx="6383135" cy="112115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+mn-lt"/>
                <a:cs typeface="+mn-cs"/>
              </a:rPr>
              <a:t> COST&amp; TIME MONITORING 1   </a:t>
            </a:r>
            <a:endParaRPr lang="ar-EG" sz="2400" b="1" dirty="0">
              <a:latin typeface="+mn-lt"/>
              <a:cs typeface="+mn-cs"/>
            </a:endParaRPr>
          </a:p>
        </p:txBody>
      </p:sp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9A21D400-EB0C-0311-6AC6-6F505C40C2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r="4341"/>
          <a:stretch>
            <a:fillRect/>
          </a:stretch>
        </p:blipFill>
        <p:spPr>
          <a:xfrm>
            <a:off x="2" y="1"/>
            <a:ext cx="8350897" cy="5111795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59A4D9-3082-A578-43E7-33893734B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9983BB8-999A-BA7B-5BB7-040CEE84C187}"/>
              </a:ext>
            </a:extLst>
          </p:cNvPr>
          <p:cNvSpPr/>
          <p:nvPr/>
        </p:nvSpPr>
        <p:spPr>
          <a:xfrm>
            <a:off x="689640" y="165421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EB4B725-2305-F458-8964-EE0C3F3151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C3F8EAB-6EDA-B235-B406-59182AD2E2F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3E5D71-24FF-EB80-9D06-6337785D7B9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668BD81-297F-08ED-EC8E-D1ECCD7AF753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0CBEE8B-E2AC-990A-8076-2118F9C36D0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D837767-698E-24B9-E50A-7F44C78F663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0C59A2C-9004-3C08-0252-1B8BA6AFBFD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C54BB9-1DBB-8000-AD93-6185C08DDCF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977" t="21917" r="18676" b="12516"/>
          <a:stretch>
            <a:fillRect/>
          </a:stretch>
        </p:blipFill>
        <p:spPr>
          <a:xfrm>
            <a:off x="1036320" y="1931627"/>
            <a:ext cx="10119360" cy="4222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0644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C30465-1396-4EAC-7673-8C9C63126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79FBC58-4511-BFC2-74B3-2DEFCAEE112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C3FF12B-41C8-C0CF-5A5D-AECE3F92C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7B1CA65-08C3-B6EE-75A0-506CF6E573D4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6E07B4D-FC54-1B90-EA69-7152E77418F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0249A4-4882-BC60-D5A2-F2AA816DF870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5059353-77CD-1834-C178-116A07CED2D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97929C1-D882-B04F-BDEF-EE815ABFEE1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074" name="Picture 2">
            <a:extLst>
              <a:ext uri="{FF2B5EF4-FFF2-40B4-BE49-F238E27FC236}">
                <a16:creationId xmlns:a16="http://schemas.microsoft.com/office/drawing/2014/main" id="{3AE5C483-B6AE-E82B-8BAC-73CEBF5EE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541" y="1861350"/>
            <a:ext cx="10486103" cy="4508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276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9380BC-0B77-BD99-9DC2-5D0D4CB2E1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9AF8C06-7764-7D24-DDE1-4E82F282167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8F8558F-2ACA-EC06-F775-C0E58C1331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2DB7E4F-EA2F-73D9-A267-AF455C27AD1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462CE8B-9494-E7C8-4877-27712AB5243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C639E79-98EB-1D2C-84B6-E9833ADC8CB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34B927-5D98-8909-576F-ED3D73F8AD6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8364523-4785-01B7-1505-01B27F6BAB0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19B2571-4B0F-B5D6-3DB1-E67CF290204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ISO 21508:2018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B03499C-16AB-860A-9A12-181C448689B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184" t="15275" r="5046" b="12854"/>
          <a:stretch>
            <a:fillRect/>
          </a:stretch>
        </p:blipFill>
        <p:spPr>
          <a:xfrm>
            <a:off x="711200" y="1941641"/>
            <a:ext cx="10505440" cy="438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508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D79D7-BF10-DCBC-CB2C-460A31200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71A2433-DD48-5424-C2AF-081FEBF2C06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EAD7FEB-D1B1-61B5-BC85-03FE020989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2C7332A-8750-02BA-BEA1-5CE910C697B4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4E7615-57AD-4C6D-1BEE-469F789D7A17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96A373C-99AA-7925-2D3B-8CD7526EEEEC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AA920B4-EECA-4990-B79A-349CB9A1D63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CEBAE9F-D729-A945-B204-63B7DF2205F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2416104-CC00-EDAE-5FB5-2B8E9AEECEE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Scope &amp; Objective of ISO 21508:2018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586F1E1-F494-6B10-8AB7-B602DB87521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327" t="16558" r="6047" b="12605"/>
          <a:stretch>
            <a:fillRect/>
          </a:stretch>
        </p:blipFill>
        <p:spPr>
          <a:xfrm>
            <a:off x="711574" y="1957053"/>
            <a:ext cx="10409247" cy="441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67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88CB9-8E7D-4569-B971-9AA54FAEA3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152F2B3-B6BB-DFC6-3607-4739CEBB4C6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10D5EA0-6A14-9035-56F5-643975C838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11CDF7-45A8-4E47-AFB4-A9784AC82A8D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F1A9C56-5748-C325-6EE1-41822499008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F8E14E-0D7A-0D5F-17C4-19AE63394D7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6925C64-D44A-13D3-04DB-4530C6CDC8E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D21F346-2730-2796-F853-2498C397ACB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6E9D092-7A70-5A0E-E351-B718F32F3BC5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EVM Implementation Steps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10C9AB39-F435-7562-3046-906DB59D6ED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54" t="18686" r="5291" b="9376"/>
          <a:stretch>
            <a:fillRect/>
          </a:stretch>
        </p:blipFill>
        <p:spPr>
          <a:xfrm>
            <a:off x="897366" y="1837989"/>
            <a:ext cx="10225336" cy="44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371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76787-C96F-5A5C-B50C-430E34F37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0EBF6B9-31D5-9BFB-A84D-CCA43B0500E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2658BD7-7D9A-705E-622C-56274E3D46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6DD5B2D-EC63-64EE-8F7B-FCF3CA07563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B6E2F3-77EB-BF74-66C3-4959DC69B9E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B39911E-CADA-4CF8-2DC3-BBB646B1BAC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EDAFE5D-029A-FC41-7C62-51330AB990C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9B397CB-F3AC-1EE8-50D6-0DEE11F55D0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2CDC20D-7C7E-6E2D-ABB3-90C6EB8992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707" t="25329" r="6607" b="5051"/>
          <a:stretch>
            <a:fillRect/>
          </a:stretch>
        </p:blipFill>
        <p:spPr>
          <a:xfrm>
            <a:off x="805541" y="1805044"/>
            <a:ext cx="10580917" cy="44917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7F4CC3-5B32-1D52-9E8F-BF4A8D12515B}"/>
              </a:ext>
            </a:extLst>
          </p:cNvPr>
          <p:cNvSpPr txBox="1"/>
          <p:nvPr/>
        </p:nvSpPr>
        <p:spPr>
          <a:xfrm>
            <a:off x="2066931" y="758779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EVM Implementation Steps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44859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F54EB7-58CC-3BF1-23E1-59EA9E337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F078D9C-E6FE-1ED3-50A5-F69745BDBCE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D810FBD-D1BB-94D0-3316-22F65DD405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BB05E6C-7AB2-6D01-C5F8-9B080A16ED4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9D002C-BEA3-220A-15BD-A11924C3758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28EAD7D-43DA-5339-9D87-AA335F38CA2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8E62274-B4E0-3A15-150E-633218244EE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87106C5-C357-3AAD-D8B7-52E1C902F6D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19DDBC2-BFB4-9E69-55AE-6D2426A3358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Step 1: Decompose the Project Scope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E328A15-E7ED-F2CD-E04C-C92E44171C3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768" t="14399" r="5618" b="15124"/>
          <a:stretch>
            <a:fillRect/>
          </a:stretch>
        </p:blipFill>
        <p:spPr>
          <a:xfrm>
            <a:off x="828589" y="2142478"/>
            <a:ext cx="10303020" cy="401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15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9716C-C9E0-D24A-0B55-2ED95A5ED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9D012DC-AB68-7C10-D1BF-3121C5B8915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B308F17-B25E-188B-66D6-262C8B3CB1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E025C21-10DF-1548-C1F6-2BF77B97986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2CCFD08-88F8-75DF-0341-C2C9B6B3FFC7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D9ADC19-EA28-7B37-956C-1D92E15A2EB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87DFA5A-97B6-C0A1-AC79-AC42C813D6F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5340538-45B5-F602-2344-6615966F40C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CF3B097-58B4-16CE-0586-701C616A2EA5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General Concepts of WBS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D07ACDF-71EA-8CE3-02A5-D8D6B84C474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428" t="14539" r="5262" b="10809"/>
          <a:stretch>
            <a:fillRect/>
          </a:stretch>
        </p:blipFill>
        <p:spPr>
          <a:xfrm>
            <a:off x="825264" y="1988547"/>
            <a:ext cx="10253044" cy="433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3922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C33D6-8025-530C-7B3F-636481E4F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31EAF33-75C4-E379-6D68-55CCB3FF71D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63D7B07-BF57-17CD-0136-989C687FAD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F448CEF-11E3-41BA-F733-BF429F59E3EC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D934B62-4E1C-4C99-9C30-42C279081A15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3FACF6D-A6EB-59C0-EB70-492FD2B3D565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BC821E5-3EFB-2B80-8BDA-AB2B397744A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F7E4CBA-0A43-5566-4E94-D11181B4832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5C0B48C-4B7F-2003-D441-DA36438C7F9F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Characteristics of an Effective WBS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76B5A43-5D9F-E77B-55CD-AB3430EF7EF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070" t="13184" r="5664" b="4726"/>
          <a:stretch>
            <a:fillRect/>
          </a:stretch>
        </p:blipFill>
        <p:spPr>
          <a:xfrm>
            <a:off x="944973" y="1945274"/>
            <a:ext cx="10107089" cy="420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5541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318218-2931-56F6-12DF-213F67E84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6B10D36-9E15-2B26-2C86-036B07D1256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A1B2D25-FC45-746E-5C21-95AE5EB6B1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DBBBAF0-1D3F-5C96-5F2C-A9026DF0810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B4152BB-4322-F438-E4CF-6298995C6BF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31A0622-BF08-F9F2-F89E-C907FB4B5077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B65DB0B-97B6-8B73-6996-6B702D7B468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1A0C719-1461-303B-4CB0-57C3C941288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53845C7-E219-5632-AB1A-28E8B062AB2B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Work Packages &amp; WBS Dictionary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8FFBD1A-2775-043D-D28C-6BBEE05DD55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16" t="13964" r="6373" b="5332"/>
          <a:stretch>
            <a:fillRect/>
          </a:stretch>
        </p:blipFill>
        <p:spPr>
          <a:xfrm>
            <a:off x="897365" y="1973379"/>
            <a:ext cx="10394749" cy="4396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696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34A1D-CFBA-CF26-1B72-AF1158894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AF76A61-4C47-5819-4973-624C2639A934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EE5EBC9-92AE-8599-4E80-16E0139A0B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9E379E0-1B4A-F00A-3CFA-058DFC09A55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B7BE40C-5318-9A49-FCB1-C332BC0F744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788F6D5-4142-79A5-4237-18FDEDA15199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355E434-8D26-B965-192B-BD413682202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2826331-18CC-D833-B644-32623573323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28D4B47-6204-F481-92A1-E1723A0EFEE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Practical Example 1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C8F3D8C-0B17-903E-413B-C32873635D9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794" t="11762" r="4621" b="5350"/>
          <a:stretch>
            <a:fillRect/>
          </a:stretch>
        </p:blipFill>
        <p:spPr>
          <a:xfrm>
            <a:off x="897366" y="1884893"/>
            <a:ext cx="10239557" cy="443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631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8DBA7-F7B7-8882-8380-5A6E32993D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EEE7E74-BF63-33F5-64BD-D45B0160BEF4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32FDB38-8BD6-53CC-E2C9-3B85AF62E3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215D548-B5FB-1DAF-AA7B-C6B2DFCEE4C4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4F7784-AAED-845B-52DD-E8AE1754C337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370145A-F94A-D38C-5220-4380C2B1A77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03E5920-D8F4-DEDD-F78F-D0A46F44062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FD1C3C5-83DB-85A7-6C3B-98CB482F87E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99E7DDC-F533-7F48-19F6-14500FD839F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Practical Example 2: Smartphone App Development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78558D3-53BA-4AA2-38B7-E40D0C477E3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117" t="14924" r="4319" b="10326"/>
          <a:stretch>
            <a:fillRect/>
          </a:stretch>
        </p:blipFill>
        <p:spPr>
          <a:xfrm>
            <a:off x="718163" y="1884894"/>
            <a:ext cx="10573952" cy="451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216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824F1-5D44-FD82-686E-2F94828D6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2D80EDA-0541-CD41-CDE3-AA80B3EDCDE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5623AC2-3F41-050A-6FF5-4D2837D932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D4EFB21-8AEE-9A8C-DE3C-E45BA739E89E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88051E-75C7-210D-EB43-55708C2A3486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1A4D713-51DB-8C41-A664-CC92A8FEC4FC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E516FED-0CD3-026D-4513-6CFA8A14980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8E3C2C3-019C-AEBF-8B6D-93F3B028DFD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B392AD3-EE90-8E1A-FC84-CDF68767150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Takeaways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00E918E7-14DF-880B-0F56-257DC02591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168" t="23965" r="7071" b="6038"/>
          <a:stretch>
            <a:fillRect/>
          </a:stretch>
        </p:blipFill>
        <p:spPr>
          <a:xfrm>
            <a:off x="805541" y="1853400"/>
            <a:ext cx="10261044" cy="4469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678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74FC8A-CF1F-D63F-AC7C-E06DC8EAF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0D1B8A0-4E79-D451-FD58-D96B562A8CCA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4FDF2F-BE99-302E-B0CA-397E65609B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F4AC2A8-3083-6F4C-B6A3-6885AAF9CC5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F3B9B0B-DEB2-146B-BB28-C212051C642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2E8FEA6-B891-49BD-AB53-9A20DC0B433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84791AD-8559-FBE6-BEE3-F7815358422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B641AC-ED78-E24A-8BFF-DDCBCE288A1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9C255CA-34EA-B99A-36FD-A405B2E9386E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Step2: Assign Responsibility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3946038-4AA5-7A33-6807-BA61371B51B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57" t="23153" r="7652"/>
          <a:stretch>
            <a:fillRect/>
          </a:stretch>
        </p:blipFill>
        <p:spPr>
          <a:xfrm>
            <a:off x="897367" y="1884894"/>
            <a:ext cx="10180942" cy="452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063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D818C8-991E-D7D1-2726-EC44228A9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8F341F2-7F60-9D9E-C828-9037B0D1F3E4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9991152-53D9-C41C-ABF6-8FB3D4A7C0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EF35FFE-EBDC-6429-FBFA-0E31D746CF2E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E501CD-013B-4A69-DFBC-E06B08FE232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7AD6DA1-A73D-CB56-8CC9-DAF52913346C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DEC8958-4E5F-11F7-CCE4-1BBC52272D5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CAA6386-B3B0-7CD2-1214-034BF8F98CE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471D4F6-A45E-E362-BDB3-F69E263156B7}"/>
              </a:ext>
            </a:extLst>
          </p:cNvPr>
          <p:cNvSpPr txBox="1"/>
          <p:nvPr/>
        </p:nvSpPr>
        <p:spPr>
          <a:xfrm>
            <a:off x="2102100" y="760436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Guidelines for Assigning Responsibility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444E1CB4-FAB7-F8DB-D0BF-1205188810E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921" t="21806" r="6285"/>
          <a:stretch>
            <a:fillRect/>
          </a:stretch>
        </p:blipFill>
        <p:spPr>
          <a:xfrm>
            <a:off x="691662" y="1962909"/>
            <a:ext cx="10503876" cy="434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8394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FD87BF-C6E3-2F3B-CA52-DC384377F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1090159-545F-AE96-7E6B-999DDDF0FF4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A2FDAA6-15A4-EACE-EB14-49E1764D56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A6D4DA4-E477-3D4C-4797-AA25A79DC79C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D34B0C9-4F36-94A8-CE8F-8459DE5F537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12AA694-6DFF-92D2-2313-5F293BA63A52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234B246-D060-01CC-48A2-C3A2F8D4F6B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B37CAF6-7B8F-9132-0D02-9C634A502BA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25812CF-B813-DAC6-C280-F06742BDDA5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Practical Example: Software Development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090DD67-8E7F-9208-CD46-FBAEA2E32C0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475" t="13986" r="6339" b="5408"/>
          <a:stretch>
            <a:fillRect/>
          </a:stretch>
        </p:blipFill>
        <p:spPr>
          <a:xfrm>
            <a:off x="805542" y="1884894"/>
            <a:ext cx="10331626" cy="4438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8881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7183CB-EFA5-1CCE-8D4E-5FE98E98CE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03E4B20-864A-5EA6-4819-2918D22DF6CD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2BC7498-99C1-9226-2784-C0D95BE6C4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5D16B6D-3AAE-6AC4-BA11-49384B83832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0684FEE-45B0-1D91-0D16-8B1E245CB5C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5EAAFDE-8209-D9E9-490E-B0796FEC4FD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04D13F2-1C3C-1B0B-DB4D-85A8875C925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D9C3C92-46CD-E240-5DC2-114A988524C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4E113C7-B4B1-B6C3-34EA-813B5BFF8FA2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Step 3: Schedule Work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C61633B-1A9F-4955-B388-DE0E52B5900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896" t="24622" r="7337" b="9871"/>
          <a:stretch>
            <a:fillRect/>
          </a:stretch>
        </p:blipFill>
        <p:spPr>
          <a:xfrm>
            <a:off x="805541" y="1874668"/>
            <a:ext cx="10155535" cy="4448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0261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16EE87-AA64-7144-CF33-A0917E2166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C7EAFF9-9AAD-54DE-DD4C-2CAB7A9F5392}"/>
              </a:ext>
            </a:extLst>
          </p:cNvPr>
          <p:cNvSpPr/>
          <p:nvPr/>
        </p:nvSpPr>
        <p:spPr>
          <a:xfrm>
            <a:off x="479395" y="1939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4791D8C-F9AD-9100-E239-C519448C87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CCBB18F-7B87-7377-9CC2-F3AA3E29EE7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164585E-4A11-0843-C06B-CD8AC418A93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E084B9A-EFD9-1739-EA0B-228504065A09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2C95A30-8763-9A8D-1870-61F14634B57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FD23C62-56AC-BDCE-F1BA-42D6492532C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89487DF-CFB2-AB1F-05A4-F5C9E1572CB9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Guidelines for Developing Project Schedules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49FB1D7-5D5A-6F14-AFF9-1199D4FC37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833" t="23477" r="4722" b="7941"/>
          <a:stretch>
            <a:fillRect/>
          </a:stretch>
        </p:blipFill>
        <p:spPr>
          <a:xfrm>
            <a:off x="642468" y="2067902"/>
            <a:ext cx="10486574" cy="4485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136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FB9E3-DA44-E2E3-70B6-6937F02C0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C5C9D93-59E9-0AD5-D120-14609BE3563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A467D8D-E0D4-6399-243A-1D284C53C0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D162EDC-1782-C988-509F-ED605359523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C4FDFD-AA36-97FA-6D7E-89AE63C48CE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376FADD-8590-8956-ADFD-BF90CBD32FF0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AD09D2F-5B27-24CF-7B77-1631C7ADB07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D6B7023-FA95-67B0-708D-B382DA9FCA2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FFB64FA-9701-4EF8-F3CB-9BF602AD72CF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Practical Example: Retaining Wall Construction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E6F7443-8249-2605-AD74-1AFD3D5671A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428" t="26079" r="5995" b="6144"/>
          <a:stretch>
            <a:fillRect/>
          </a:stretch>
        </p:blipFill>
        <p:spPr>
          <a:xfrm>
            <a:off x="897366" y="1973135"/>
            <a:ext cx="10169219" cy="426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8253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06CF72-0B8A-1DF1-CEBE-26D4CCCC7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3F50DC9-441B-8BBB-C1F4-20C83B10F1E8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ACF669A-4415-385D-28AD-6528E6AF9D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6C04406-7D5F-BB5B-D9A0-E194B2229C6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235DE1-6827-40D3-31FE-4F0D3B968CF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4A9EF24-5B6C-935A-1EFA-1BA7B8B3BF4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E662A63-4228-5897-A837-FB4CF2C9F06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B2E1D71-C873-303E-AF29-66B92D220AD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875A13A-A1C9-692F-839E-CCCD099F0DCF}"/>
              </a:ext>
            </a:extLst>
          </p:cNvPr>
          <p:cNvSpPr txBox="1"/>
          <p:nvPr/>
        </p:nvSpPr>
        <p:spPr>
          <a:xfrm>
            <a:off x="2316329" y="472826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Step 4: Develop Time- Phased Budget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7E6A3B2-2733-573F-CE12-1404ADB09B0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052" t="24498" r="7291" b="10308"/>
          <a:stretch>
            <a:fillRect/>
          </a:stretch>
        </p:blipFill>
        <p:spPr>
          <a:xfrm>
            <a:off x="944973" y="1916152"/>
            <a:ext cx="10039550" cy="4238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5770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58D4C5-AEAC-8A40-F41E-9AFE20625F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01B1AD3-E1B0-A7F0-B4F1-70471A6617F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FFAEF47-AB75-DE4B-51EA-A163DFA854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BB863BD-D6F0-4286-18DE-C8C152654DE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881BBDE-78BA-199D-8D08-5EFA7F38A60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44A90DE-F91A-C5C6-E3D7-4311F18055D7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61979D2-DCC2-8FD5-E861-1389593F13D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216C208-7CF2-22AC-1DF3-0E052081D5D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4DF8C4C-1F52-8254-3CDF-2B952385C1ED}"/>
              </a:ext>
            </a:extLst>
          </p:cNvPr>
          <p:cNvSpPr txBox="1"/>
          <p:nvPr/>
        </p:nvSpPr>
        <p:spPr>
          <a:xfrm>
            <a:off x="2037251" y="766257"/>
            <a:ext cx="81174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Practical Example: Time- Phased Budget for Retaining Wall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4FED1B17-4351-5698-2979-E9F63D8A85E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120" t="25285" r="5312" b="7163"/>
          <a:stretch>
            <a:fillRect/>
          </a:stretch>
        </p:blipFill>
        <p:spPr>
          <a:xfrm>
            <a:off x="944973" y="1874667"/>
            <a:ext cx="10145058" cy="4217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653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5CE26A-D752-1F8C-C351-9DE2473A0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0D61639-D6D1-025C-1926-A4F3C694474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E89B7A-ECBA-CDB3-F9A4-13042989E5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523F250-246A-E484-F012-449A3AD13E8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2D034E-AD54-4CAE-8447-BE8F6DB8D93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C733083-0325-8849-C889-C5DF793B777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4F64D3D-2347-8022-B6E9-4BF34EF1A3F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0D86E99-292F-E9B8-E400-F0DB44934A9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E091841-1A00-1D11-1A2A-2B4C8741EE9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Step 5: Assign Performance Metrics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9F48C9F-DD63-B064-E9E6-52D76E66231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912" t="23727" r="6191" b="5500"/>
          <a:stretch>
            <a:fillRect/>
          </a:stretch>
        </p:blipFill>
        <p:spPr>
          <a:xfrm>
            <a:off x="897365" y="1941641"/>
            <a:ext cx="10239557" cy="421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8974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1D5B29-58C9-1302-EE3D-0B75C08C71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D0096AE-B995-938E-516E-CF9595E97AA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2D840D1-B1D4-9929-9532-A169A2BC8A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C4129BA-845D-B6E2-B0EA-7EC4382842F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91376AE-A6ED-E298-29FC-43E946F4802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94B0835-7109-44F1-E577-BDCE12252F3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F36080A-5CD6-F20C-A157-8B284F92E56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D552FF0-81EB-580B-03DF-3A8B62A6D3D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C90813C-74D6-1718-691A-076C9992393A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Guidelines for Performance Metrics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7EF5B83-F353-F904-3E2D-B6D00BF8261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169" t="20659" r="6556"/>
          <a:stretch>
            <a:fillRect/>
          </a:stretch>
        </p:blipFill>
        <p:spPr>
          <a:xfrm>
            <a:off x="805541" y="1884894"/>
            <a:ext cx="10319659" cy="443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5718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3E02D6-202F-F4EB-F3CE-235577209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C585D1A-2824-8C19-8FF5-813C2510E82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77C3A38-521B-0673-CD33-9978CE3F7C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FDED9AF-5745-4595-8152-B18CC2B1998D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AE11B47-E0D5-E53A-6FF1-2209BAA9B3D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A5EACCF-A49C-C797-B229-E4FC2BBE94E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B0B400A-E07F-CD55-102D-54A87E669D8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DC66E65-5AFC-4B5F-B248-E22AA7B379E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9486B98-2E80-DAD7-FFE0-C42FA23A821D}"/>
              </a:ext>
            </a:extLst>
          </p:cNvPr>
          <p:cNvSpPr txBox="1"/>
          <p:nvPr/>
        </p:nvSpPr>
        <p:spPr>
          <a:xfrm>
            <a:off x="2066931" y="807135"/>
            <a:ext cx="79094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Practical Example:  Assigning Metrics to  Retaining Wall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4ABC77E-C3D1-E641-5E68-FDB6656E03C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609" t="8051" r="6335" b="8443"/>
          <a:stretch>
            <a:fillRect/>
          </a:stretch>
        </p:blipFill>
        <p:spPr>
          <a:xfrm>
            <a:off x="944973" y="2104961"/>
            <a:ext cx="10049091" cy="4032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2242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301352-0B89-D971-1F31-7D99D6AA2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28F0986-42C9-9E5B-64E6-E7601D9845AB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C10BEB8-ED22-0C0C-F073-2A7BC51B09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2DF92CE-FD2E-8912-C596-06C915968E95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16E125-1D8E-3D36-1B7D-85DD7E7960B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AE1A278-DA85-1A3F-9079-57D9A47BF41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E8A234-3688-7FE4-1073-BE4658AEB5B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353C9BB-112B-9180-8A21-F24B541C81B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16F76BD-ACC9-BE58-356E-B240DDA860A5}"/>
              </a:ext>
            </a:extLst>
          </p:cNvPr>
          <p:cNvSpPr txBox="1"/>
          <p:nvPr/>
        </p:nvSpPr>
        <p:spPr>
          <a:xfrm>
            <a:off x="2018204" y="745469"/>
            <a:ext cx="8155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Step 6: Establish PMB (Performance Management Baselines )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C61BFD5-D82D-9F5C-6078-446238D58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541" y="1853400"/>
            <a:ext cx="10252319" cy="4547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6160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8B5704-0E00-6556-F16A-3227720D1F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7A4D499-9550-EEDC-E838-2A6F117B796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DA07363-0021-BE84-63A6-0785E2ED52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A2B6CEC-EB88-1031-CFD0-F6039904AF6E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2723D46-7746-F3CF-3032-5E5F18F8751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F56FFA3-4271-FFFC-5D2D-ACAC4BDB6C0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AA478DF-D4B6-A49C-4924-9227520455B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EF08E55-4F98-9CDE-39C5-495DA18D12B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050" name="Picture 2">
            <a:extLst>
              <a:ext uri="{FF2B5EF4-FFF2-40B4-BE49-F238E27FC236}">
                <a16:creationId xmlns:a16="http://schemas.microsoft.com/office/drawing/2014/main" id="{9B7349F8-FE96-F1EA-F93C-BFEE52B5A7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581" y="1813280"/>
            <a:ext cx="9320039" cy="460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3DF749-DB84-326C-5E6E-0580583111F2}"/>
              </a:ext>
            </a:extLst>
          </p:cNvPr>
          <p:cNvSpPr txBox="1"/>
          <p:nvPr/>
        </p:nvSpPr>
        <p:spPr>
          <a:xfrm>
            <a:off x="2018204" y="745469"/>
            <a:ext cx="8155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Step 6: Establish PMB (Performance Management Baselines )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384685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7827B0-5DAB-CC23-4B88-C92337FF4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82A5AE4-4F1C-242D-F774-A6F9DC4CC96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D178C04-7118-937D-6B1B-704276FAEB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82554AF-9087-4F83-2D90-79B19C1931B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4F139E-D75B-72F0-8957-3A371DFBD66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DEBE3B3-F9DC-48AD-1FDE-5E7E3938AD7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A8361DE-0EA8-E59F-3C70-EFFE3C9AF43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A46779B-2358-1267-C6BF-7118431CC1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3BC36CB-4553-FADA-EF00-1915F47E3C75}"/>
              </a:ext>
            </a:extLst>
          </p:cNvPr>
          <p:cNvSpPr txBox="1"/>
          <p:nvPr/>
        </p:nvSpPr>
        <p:spPr>
          <a:xfrm>
            <a:off x="2038939" y="886003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Step 7: Authorize &amp; Execute Work (ISO 21508:2018)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1552559-B844-A1F5-E312-35F1C705FFC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370" t="25478" r="13909" b="20480"/>
          <a:stretch>
            <a:fillRect/>
          </a:stretch>
        </p:blipFill>
        <p:spPr>
          <a:xfrm>
            <a:off x="737118" y="1837989"/>
            <a:ext cx="10478278" cy="44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5286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2F509E-0B38-8C69-FB31-F89816E8F6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46A84A7-D9FE-0B75-C924-3B66D1F075C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EAD7341-7450-1D5E-5E17-0AC27BDC01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16B4AC4-6D3E-2789-84F4-06577E208DB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4CC2839-142D-D307-42E4-85FD76B898D7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8D42A90-FB19-0992-055D-5EB9F2BF3D7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E0A8E42-91FA-FE2C-E848-2C327DA5840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360CB77-EF7C-5B20-DD38-F9ED948A4EC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E372146-ACA0-9B18-FE99-F8F29811AB75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Step 8: Data Collection (ISO 21508:2018)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2B09F45-4B1B-6563-351C-A21FEC387A4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04" t="23986" r="8420" b="18399"/>
          <a:stretch>
            <a:fillRect/>
          </a:stretch>
        </p:blipFill>
        <p:spPr>
          <a:xfrm>
            <a:off x="944974" y="1773737"/>
            <a:ext cx="10074480" cy="454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129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C619B1-1442-F70C-8007-625CEB33FF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75B878-C37D-516D-0BB3-293E32C8414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52E3575-07E3-B92C-E447-C3258486C0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B4EE2F2-110E-C8F3-8615-4B5F78370D3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E3E7C21-F169-BB9A-A35B-1C30F3717C4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92E25B1-E665-D0FD-E1A0-92ED87AD0913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E319B46-EF64-D1DD-EA37-E4DBF9CD4E9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7FD80B7-FF3A-6CED-DE5C-64C753997F7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510B9B33-3D0E-0A94-7AC6-197E3A6AD1E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3016" r="40271" b="52763"/>
          <a:stretch>
            <a:fillRect/>
          </a:stretch>
        </p:blipFill>
        <p:spPr>
          <a:xfrm>
            <a:off x="944973" y="1842514"/>
            <a:ext cx="10113552" cy="41792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F0CAD7-F257-2F4E-7D5B-D69595FB1F0C}"/>
              </a:ext>
            </a:extLst>
          </p:cNvPr>
          <p:cNvSpPr txBox="1"/>
          <p:nvPr/>
        </p:nvSpPr>
        <p:spPr>
          <a:xfrm>
            <a:off x="2017702" y="813013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Step 9: Performance Analysis (EVM)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126910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1450927" y="1763832"/>
            <a:ext cx="9768016" cy="48969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dirty="0" err="1"/>
              <a:t>فا</a:t>
            </a:r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94780" y="57201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75526" y="632354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30D33313-889E-4C70-8CB6-4FB31E537B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7875328" y="3041459"/>
            <a:ext cx="1152128" cy="86409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92CFB4D-8AA5-4DE8-8963-246FD5054CF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5238846" y="3064431"/>
            <a:ext cx="1152128" cy="86409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9BA1FE8-EF54-4678-8B90-EEA7E843A0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6557087" y="3064431"/>
            <a:ext cx="1152128" cy="86409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2208337-E5BD-4F3D-AA88-44706B72F8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3772369" y="3064431"/>
            <a:ext cx="1152128" cy="86409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43EEBB-A041-442D-B05E-263083E136D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2319664" y="3067237"/>
            <a:ext cx="1152128" cy="86409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128589F-D1EE-4A0F-B674-81F877D6F0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7875328" y="4119216"/>
            <a:ext cx="1152128" cy="86409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C90773F-3414-48ED-9CAD-0D75EB664B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6557087" y="4171001"/>
            <a:ext cx="1152128" cy="86409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F34B613-15BF-4B9A-BD91-7C7A6E343F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5238846" y="4171001"/>
            <a:ext cx="1152128" cy="86409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A02318-6869-4BD3-8F3F-637BA1D470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3772369" y="4204173"/>
            <a:ext cx="1152128" cy="86409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7B3C66A-F78E-4986-BDD8-88EDFD8A0B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2299769" y="4171001"/>
            <a:ext cx="1152128" cy="864096"/>
          </a:xfrm>
          <a:prstGeom prst="rect">
            <a:avLst/>
          </a:prstGeom>
        </p:spPr>
      </p:pic>
      <p:sp>
        <p:nvSpPr>
          <p:cNvPr id="30" name="Rounded Rectangle 4">
            <a:extLst>
              <a:ext uri="{FF2B5EF4-FFF2-40B4-BE49-F238E27FC236}">
                <a16:creationId xmlns:a16="http://schemas.microsoft.com/office/drawing/2014/main" id="{E1609012-DDFB-4A41-BCD4-4E99128E58DA}"/>
              </a:ext>
            </a:extLst>
          </p:cNvPr>
          <p:cNvSpPr txBox="1"/>
          <p:nvPr/>
        </p:nvSpPr>
        <p:spPr>
          <a:xfrm>
            <a:off x="1876651" y="1933239"/>
            <a:ext cx="8058074" cy="1143927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0" vert="horz" wrap="square" lIns="121920" tIns="121920" rIns="121920" bIns="121920" numCol="1" spcCol="1270" anchor="ctr" anchorCtr="0">
            <a:noAutofit/>
          </a:bodyPr>
          <a:lstStyle/>
          <a:p>
            <a:pPr lvl="0" defTabSz="14224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ar-AE" sz="2400" b="1" kern="0" dirty="0">
                <a:solidFill>
                  <a:srgbClr val="0070C0"/>
                </a:solidFill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0070C0"/>
                </a:solidFill>
                <a:cs typeface="Times New Roman" panose="02020603050405020304" pitchFamily="18" charset="0"/>
              </a:rPr>
              <a:t>The requirement is to deliver ten tables in ten days at a cost of one thousand per table</a:t>
            </a:r>
            <a:endParaRPr lang="ar-SY" sz="2400" b="1" kern="0" dirty="0">
              <a:solidFill>
                <a:srgbClr val="0070C0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6465E7A-1016-C97E-897B-C15BB6062240}"/>
              </a:ext>
            </a:extLst>
          </p:cNvPr>
          <p:cNvSpPr txBox="1"/>
          <p:nvPr/>
        </p:nvSpPr>
        <p:spPr>
          <a:xfrm>
            <a:off x="2016575" y="5401838"/>
            <a:ext cx="9180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kern="0" dirty="0">
                <a:solidFill>
                  <a:srgbClr val="0070C0"/>
                </a:solidFill>
                <a:cs typeface="Times New Roman" panose="02020603050405020304" pitchFamily="18" charset="0"/>
              </a:rPr>
              <a:t>As a result, one table is delivered daily at a unit cost of one thousand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AE0FF1-21DB-39D7-1307-1D0F8CA2392E}"/>
              </a:ext>
            </a:extLst>
          </p:cNvPr>
          <p:cNvSpPr txBox="1"/>
          <p:nvPr/>
        </p:nvSpPr>
        <p:spPr>
          <a:xfrm>
            <a:off x="2118491" y="101609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439271" y="1282436"/>
            <a:ext cx="10852844" cy="49480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55944" y="4452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69592" y="176780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1A5E2157-06AE-4EBC-AAEC-128DC6D0DBD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8178596" y="2695684"/>
            <a:ext cx="1152128" cy="86409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EBCDBB5-5F8D-451E-A0F4-46BD9FCF73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2737239" y="2695684"/>
            <a:ext cx="1152128" cy="86409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0248233-CE6E-4616-8E7F-24ABDF2115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4505637" y="2695684"/>
            <a:ext cx="1152128" cy="86409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259FDE6-8FA3-4537-8901-3B43F6E1052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6410198" y="2695917"/>
            <a:ext cx="1152128" cy="864096"/>
          </a:xfrm>
          <a:prstGeom prst="rect">
            <a:avLst/>
          </a:prstGeom>
        </p:spPr>
      </p:pic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4B9399EF-F92A-46CA-4041-91EE6B896070}"/>
              </a:ext>
            </a:extLst>
          </p:cNvPr>
          <p:cNvSpPr txBox="1"/>
          <p:nvPr/>
        </p:nvSpPr>
        <p:spPr>
          <a:xfrm>
            <a:off x="2000203" y="1417213"/>
            <a:ext cx="8058074" cy="1143927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0" vert="horz" wrap="square" lIns="121920" tIns="121920" rIns="121920" bIns="121920" numCol="1" spcCol="1270" anchor="ctr" anchorCtr="0">
            <a:noAutofit/>
          </a:bodyPr>
          <a:lstStyle/>
          <a:p>
            <a:pPr lvl="0" defTabSz="14224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ar-AE" sz="2400" b="1" kern="0" dirty="0">
                <a:solidFill>
                  <a:srgbClr val="0070C0"/>
                </a:solidFill>
                <a:cs typeface="Times New Roman" panose="02020603050405020304" pitchFamily="18" charset="0"/>
              </a:rPr>
              <a:t> </a:t>
            </a:r>
            <a:r>
              <a:rPr lang="en-US" sz="2400" b="1" kern="0" dirty="0">
                <a:solidFill>
                  <a:srgbClr val="0070C0"/>
                </a:solidFill>
                <a:cs typeface="Times New Roman" panose="02020603050405020304" pitchFamily="18" charset="0"/>
              </a:rPr>
              <a:t>By day four, the planned completion is four tables at a cost of 4,000</a:t>
            </a:r>
            <a:endParaRPr lang="ar-SY" sz="2400" b="1" kern="0" dirty="0">
              <a:solidFill>
                <a:srgbClr val="0070C0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81A25D-A773-7320-3578-261C5729AC0A}"/>
              </a:ext>
            </a:extLst>
          </p:cNvPr>
          <p:cNvSpPr txBox="1"/>
          <p:nvPr/>
        </p:nvSpPr>
        <p:spPr>
          <a:xfrm>
            <a:off x="2174049" y="3631687"/>
            <a:ext cx="7621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kern="0" dirty="0">
                <a:solidFill>
                  <a:srgbClr val="0070C0"/>
                </a:solidFill>
                <a:cs typeface="Times New Roman" panose="02020603050405020304" pitchFamily="18" charset="0"/>
              </a:rPr>
              <a:t>However, upon reviewing the actual progress on day four, three tables had been completed at a cost of 5,000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1834E4-4CF9-C04E-C2F6-51C0BD69EBC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6993130" y="4645160"/>
            <a:ext cx="1152128" cy="8640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4ADF53B-2293-A6BD-3BC8-7936E3E4B3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3360283" y="4611120"/>
            <a:ext cx="1152128" cy="8640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FF4E8B-85FC-A6E2-266D-BC9834AF16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9" r="15347" b="7692"/>
          <a:stretch/>
        </p:blipFill>
        <p:spPr>
          <a:xfrm>
            <a:off x="5140847" y="4645160"/>
            <a:ext cx="1152128" cy="8640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53866CF-2510-1CDA-F50F-B2991F1913FC}"/>
              </a:ext>
            </a:extLst>
          </p:cNvPr>
          <p:cNvSpPr txBox="1"/>
          <p:nvPr/>
        </p:nvSpPr>
        <p:spPr>
          <a:xfrm>
            <a:off x="2111827" y="426114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5491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439271" y="1282436"/>
            <a:ext cx="10852844" cy="49480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23077" y="55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53826" y="234268"/>
            <a:ext cx="1419832" cy="1001865"/>
            <a:chOff x="821535" y="236435"/>
            <a:chExt cx="1419832" cy="1001865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21535" y="236435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881307" y="407303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03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Flowchart: Data 2">
            <a:extLst>
              <a:ext uri="{FF2B5EF4-FFF2-40B4-BE49-F238E27FC236}">
                <a16:creationId xmlns:a16="http://schemas.microsoft.com/office/drawing/2014/main" id="{45F5F256-8028-44C2-8B2F-CD508DA622B7}"/>
              </a:ext>
            </a:extLst>
          </p:cNvPr>
          <p:cNvSpPr/>
          <p:nvPr/>
        </p:nvSpPr>
        <p:spPr>
          <a:xfrm>
            <a:off x="977153" y="2196353"/>
            <a:ext cx="2949388" cy="3630706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lowchart: Data 15">
            <a:extLst>
              <a:ext uri="{FF2B5EF4-FFF2-40B4-BE49-F238E27FC236}">
                <a16:creationId xmlns:a16="http://schemas.microsoft.com/office/drawing/2014/main" id="{86766D22-94F0-4667-8ADF-709AD40ADA0E}"/>
              </a:ext>
            </a:extLst>
          </p:cNvPr>
          <p:cNvSpPr/>
          <p:nvPr/>
        </p:nvSpPr>
        <p:spPr>
          <a:xfrm>
            <a:off x="7804845" y="2196353"/>
            <a:ext cx="2949388" cy="3630706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AEEF"/>
              </a:solidFill>
            </a:endParaRPr>
          </a:p>
        </p:txBody>
      </p:sp>
      <p:sp>
        <p:nvSpPr>
          <p:cNvPr id="17" name="Flowchart: Data 16">
            <a:extLst>
              <a:ext uri="{FF2B5EF4-FFF2-40B4-BE49-F238E27FC236}">
                <a16:creationId xmlns:a16="http://schemas.microsoft.com/office/drawing/2014/main" id="{435B5558-9FA0-4E95-ACE7-884DFB073AC8}"/>
              </a:ext>
            </a:extLst>
          </p:cNvPr>
          <p:cNvSpPr/>
          <p:nvPr/>
        </p:nvSpPr>
        <p:spPr>
          <a:xfrm>
            <a:off x="4163581" y="2196353"/>
            <a:ext cx="2949388" cy="3630706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AEE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A7CD72-7F91-4E68-8BC5-55972AC692D6}"/>
              </a:ext>
            </a:extLst>
          </p:cNvPr>
          <p:cNvSpPr txBox="1"/>
          <p:nvPr/>
        </p:nvSpPr>
        <p:spPr>
          <a:xfrm>
            <a:off x="8460949" y="2495363"/>
            <a:ext cx="18663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Actual Cost of Work Performed (ACWP)= 5000</a:t>
            </a: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ar-SY" sz="2400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6DF9CA-9ACB-414A-A040-5A609FCEFB1A}"/>
              </a:ext>
            </a:extLst>
          </p:cNvPr>
          <p:cNvSpPr txBox="1"/>
          <p:nvPr/>
        </p:nvSpPr>
        <p:spPr>
          <a:xfrm>
            <a:off x="5040941" y="2448436"/>
            <a:ext cx="17122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Budget Cost of Work Schedule (BCWS)= 4000</a:t>
            </a: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  <a:endParaRPr lang="ar-SY" sz="24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5A8701-C003-4A9A-A8D2-6396237350BF}"/>
              </a:ext>
            </a:extLst>
          </p:cNvPr>
          <p:cNvSpPr txBox="1"/>
          <p:nvPr/>
        </p:nvSpPr>
        <p:spPr>
          <a:xfrm>
            <a:off x="1412539" y="2964874"/>
            <a:ext cx="20786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Budget Cost of Work Performed (BCWP)=3000</a:t>
            </a:r>
          </a:p>
          <a:p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3BC179-4F47-B91D-946B-005AC77E5012}"/>
              </a:ext>
            </a:extLst>
          </p:cNvPr>
          <p:cNvSpPr txBox="1"/>
          <p:nvPr/>
        </p:nvSpPr>
        <p:spPr>
          <a:xfrm>
            <a:off x="2320563" y="358834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</a:rPr>
              <a:t>  </a:t>
            </a:r>
          </a:p>
          <a:p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E82A6B-B367-A3C1-A191-A26BEB4A2016}"/>
              </a:ext>
            </a:extLst>
          </p:cNvPr>
          <p:cNvSpPr txBox="1"/>
          <p:nvPr/>
        </p:nvSpPr>
        <p:spPr>
          <a:xfrm>
            <a:off x="2027534" y="471535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535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273725" y="1437587"/>
            <a:ext cx="10852844" cy="49480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Y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91043" y="859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13241" y="472378"/>
            <a:ext cx="1416411" cy="1815851"/>
            <a:chOff x="925347" y="-544621"/>
            <a:chExt cx="1416411" cy="1815851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25347" y="-544621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03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3939881-8F04-4C4A-BE4E-8924F8DE8480}"/>
              </a:ext>
            </a:extLst>
          </p:cNvPr>
          <p:cNvGrpSpPr/>
          <p:nvPr/>
        </p:nvGrpSpPr>
        <p:grpSpPr>
          <a:xfrm>
            <a:off x="406676" y="1616674"/>
            <a:ext cx="4258235" cy="1754537"/>
            <a:chOff x="5301504" y="3197383"/>
            <a:chExt cx="3196200" cy="1917720"/>
          </a:xfrm>
          <a:solidFill>
            <a:srgbClr val="00B0F0"/>
          </a:solidFill>
        </p:grpSpPr>
        <p:sp>
          <p:nvSpPr>
            <p:cNvPr id="10" name="Rounded Rectangle 6">
              <a:extLst>
                <a:ext uri="{FF2B5EF4-FFF2-40B4-BE49-F238E27FC236}">
                  <a16:creationId xmlns:a16="http://schemas.microsoft.com/office/drawing/2014/main" id="{CA2CA69E-64FB-430C-81BD-3A29FBDD9626}"/>
                </a:ext>
              </a:extLst>
            </p:cNvPr>
            <p:cNvSpPr/>
            <p:nvPr/>
          </p:nvSpPr>
          <p:spPr>
            <a:xfrm>
              <a:off x="5301504" y="3197383"/>
              <a:ext cx="3196200" cy="1917720"/>
            </a:xfrm>
            <a:prstGeom prst="roundRect">
              <a:avLst>
                <a:gd name="adj" fmla="val 10000"/>
              </a:avLst>
            </a:prstGeom>
            <a:grpFill/>
            <a:ln w="381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>
              <a:outerShdw blurRad="57150" dist="38100" dir="5400000" algn="ctr" rotWithShape="0">
                <a:srgbClr val="009DD9">
                  <a:hueOff val="-838123"/>
                  <a:satOff val="-9658"/>
                  <a:lumOff val="2159"/>
                  <a:alphaOff val="0"/>
                  <a:shade val="9000"/>
                  <a:alpha val="48000"/>
                  <a:satMod val="105000"/>
                </a:srgbClr>
              </a:outerShdw>
            </a:effectLst>
          </p:spPr>
        </p:sp>
        <p:sp>
          <p:nvSpPr>
            <p:cNvPr id="16" name="Rounded Rectangle 4">
              <a:extLst>
                <a:ext uri="{FF2B5EF4-FFF2-40B4-BE49-F238E27FC236}">
                  <a16:creationId xmlns:a16="http://schemas.microsoft.com/office/drawing/2014/main" id="{9F396821-5902-4366-8FBB-0246AC06BB59}"/>
                </a:ext>
              </a:extLst>
            </p:cNvPr>
            <p:cNvSpPr txBox="1"/>
            <p:nvPr/>
          </p:nvSpPr>
          <p:spPr>
            <a:xfrm>
              <a:off x="5357672" y="3253551"/>
              <a:ext cx="3083864" cy="180538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justLow" defTabSz="14224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3BE27F67-AD6B-4F97-A7D2-25EACAFCBAFF}"/>
              </a:ext>
            </a:extLst>
          </p:cNvPr>
          <p:cNvSpPr txBox="1"/>
          <p:nvPr/>
        </p:nvSpPr>
        <p:spPr>
          <a:xfrm>
            <a:off x="769592" y="2021770"/>
            <a:ext cx="378447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Schedule Variance (SV)</a:t>
            </a:r>
            <a:endParaRPr lang="ar-SY" sz="2400" dirty="0">
              <a:solidFill>
                <a:schemeClr val="bg1"/>
              </a:solidFill>
            </a:endParaRPr>
          </a:p>
          <a:p>
            <a:r>
              <a:rPr lang="ar-SY" sz="2400" dirty="0">
                <a:solidFill>
                  <a:schemeClr val="bg1"/>
                </a:solidFill>
              </a:rPr>
              <a:t> = </a:t>
            </a:r>
            <a:r>
              <a:rPr lang="en-US" sz="2400" dirty="0">
                <a:solidFill>
                  <a:schemeClr val="bg1"/>
                </a:solidFill>
              </a:rPr>
              <a:t>BCWP-BCWS</a:t>
            </a:r>
          </a:p>
          <a:p>
            <a:r>
              <a:rPr lang="en-US" sz="2400" dirty="0">
                <a:solidFill>
                  <a:schemeClr val="bg1"/>
                </a:solidFill>
              </a:rPr>
              <a:t>= 3000-4000=-1000&lt;0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78A013C-7840-490C-AF69-D5745B070ED9}"/>
              </a:ext>
            </a:extLst>
          </p:cNvPr>
          <p:cNvGrpSpPr/>
          <p:nvPr/>
        </p:nvGrpSpPr>
        <p:grpSpPr>
          <a:xfrm>
            <a:off x="6524065" y="1616674"/>
            <a:ext cx="4258235" cy="1754537"/>
            <a:chOff x="5301504" y="3197383"/>
            <a:chExt cx="3196200" cy="1917720"/>
          </a:xfrm>
          <a:solidFill>
            <a:srgbClr val="00B0F0"/>
          </a:solidFill>
        </p:grpSpPr>
        <p:sp>
          <p:nvSpPr>
            <p:cNvPr id="19" name="Rounded Rectangle 6">
              <a:extLst>
                <a:ext uri="{FF2B5EF4-FFF2-40B4-BE49-F238E27FC236}">
                  <a16:creationId xmlns:a16="http://schemas.microsoft.com/office/drawing/2014/main" id="{A9CD1DA4-17F4-483B-B07D-322E6B2D2A21}"/>
                </a:ext>
              </a:extLst>
            </p:cNvPr>
            <p:cNvSpPr/>
            <p:nvPr/>
          </p:nvSpPr>
          <p:spPr>
            <a:xfrm>
              <a:off x="5301504" y="3197383"/>
              <a:ext cx="3196200" cy="1917720"/>
            </a:xfrm>
            <a:prstGeom prst="roundRect">
              <a:avLst>
                <a:gd name="adj" fmla="val 10000"/>
              </a:avLst>
            </a:prstGeom>
            <a:grpFill/>
            <a:ln w="381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>
              <a:outerShdw blurRad="57150" dist="38100" dir="5400000" algn="ctr" rotWithShape="0">
                <a:srgbClr val="009DD9">
                  <a:hueOff val="-838123"/>
                  <a:satOff val="-9658"/>
                  <a:lumOff val="2159"/>
                  <a:alphaOff val="0"/>
                  <a:shade val="9000"/>
                  <a:alpha val="48000"/>
                  <a:satMod val="105000"/>
                </a:srgbClr>
              </a:outerShdw>
            </a:effectLst>
          </p:spPr>
        </p:sp>
        <p:sp>
          <p:nvSpPr>
            <p:cNvPr id="20" name="Rounded Rectangle 4">
              <a:extLst>
                <a:ext uri="{FF2B5EF4-FFF2-40B4-BE49-F238E27FC236}">
                  <a16:creationId xmlns:a16="http://schemas.microsoft.com/office/drawing/2014/main" id="{90FF6B50-A227-47E6-899A-D99C60EBAD5A}"/>
                </a:ext>
              </a:extLst>
            </p:cNvPr>
            <p:cNvSpPr txBox="1"/>
            <p:nvPr/>
          </p:nvSpPr>
          <p:spPr>
            <a:xfrm>
              <a:off x="5357672" y="3253551"/>
              <a:ext cx="3083864" cy="180538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justLow" defTabSz="14224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955C298E-3FAF-4E89-B96B-E6508A2CB16C}"/>
              </a:ext>
            </a:extLst>
          </p:cNvPr>
          <p:cNvSpPr txBox="1"/>
          <p:nvPr/>
        </p:nvSpPr>
        <p:spPr>
          <a:xfrm>
            <a:off x="7023101" y="1545024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1"/>
            <a:r>
              <a:rPr lang="en-US" sz="3600" b="1" dirty="0">
                <a:solidFill>
                  <a:srgbClr val="FFC000"/>
                </a:solidFill>
              </a:rPr>
              <a:t> </a:t>
            </a:r>
            <a:endParaRPr lang="ar-AE" sz="3600" b="1" dirty="0">
              <a:solidFill>
                <a:srgbClr val="FFC000"/>
              </a:solidFill>
            </a:endParaRPr>
          </a:p>
          <a:p>
            <a:pPr lvl="0" rtl="1"/>
            <a:r>
              <a:rPr lang="en-US" sz="3600" b="1" dirty="0">
                <a:solidFill>
                  <a:srgbClr val="FFC000"/>
                </a:solidFill>
              </a:rPr>
              <a:t>behind schedule</a:t>
            </a:r>
            <a:endParaRPr lang="en-US" sz="3600" dirty="0">
              <a:solidFill>
                <a:srgbClr val="FFC000"/>
              </a:solidFill>
            </a:endParaRP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5615BFF1-73A4-4150-8E08-A283D301B3E5}"/>
              </a:ext>
            </a:extLst>
          </p:cNvPr>
          <p:cNvSpPr/>
          <p:nvPr/>
        </p:nvSpPr>
        <p:spPr>
          <a:xfrm>
            <a:off x="4966698" y="2088174"/>
            <a:ext cx="1153334" cy="726676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9F8B97-D96A-3B8D-C924-5E3782DCBECE}"/>
              </a:ext>
            </a:extLst>
          </p:cNvPr>
          <p:cNvSpPr txBox="1"/>
          <p:nvPr/>
        </p:nvSpPr>
        <p:spPr>
          <a:xfrm>
            <a:off x="691043" y="220935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Lecture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3B05711-3E2D-E56D-516A-11E805D376AB}"/>
              </a:ext>
            </a:extLst>
          </p:cNvPr>
          <p:cNvGrpSpPr/>
          <p:nvPr/>
        </p:nvGrpSpPr>
        <p:grpSpPr>
          <a:xfrm>
            <a:off x="577879" y="3761952"/>
            <a:ext cx="4258235" cy="1754537"/>
            <a:chOff x="5301504" y="3197383"/>
            <a:chExt cx="3196200" cy="1917720"/>
          </a:xfrm>
          <a:solidFill>
            <a:srgbClr val="00B0F0"/>
          </a:solidFill>
        </p:grpSpPr>
        <p:sp>
          <p:nvSpPr>
            <p:cNvPr id="6" name="Rounded Rectangle 6">
              <a:extLst>
                <a:ext uri="{FF2B5EF4-FFF2-40B4-BE49-F238E27FC236}">
                  <a16:creationId xmlns:a16="http://schemas.microsoft.com/office/drawing/2014/main" id="{8942CE80-574B-EB9F-C4CF-DDC7F6E44EE3}"/>
                </a:ext>
              </a:extLst>
            </p:cNvPr>
            <p:cNvSpPr/>
            <p:nvPr/>
          </p:nvSpPr>
          <p:spPr>
            <a:xfrm>
              <a:off x="5301504" y="3197383"/>
              <a:ext cx="3196200" cy="1917720"/>
            </a:xfrm>
            <a:prstGeom prst="roundRect">
              <a:avLst>
                <a:gd name="adj" fmla="val 10000"/>
              </a:avLst>
            </a:prstGeom>
            <a:grpFill/>
            <a:ln w="381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>
              <a:outerShdw blurRad="57150" dist="38100" dir="5400000" algn="ctr" rotWithShape="0">
                <a:srgbClr val="009DD9">
                  <a:hueOff val="-838123"/>
                  <a:satOff val="-9658"/>
                  <a:lumOff val="2159"/>
                  <a:alphaOff val="0"/>
                  <a:shade val="9000"/>
                  <a:alpha val="48000"/>
                  <a:satMod val="105000"/>
                </a:srgbClr>
              </a:outerShdw>
            </a:effectLst>
          </p:spPr>
        </p:sp>
        <p:sp>
          <p:nvSpPr>
            <p:cNvPr id="7" name="Rounded Rectangle 4">
              <a:extLst>
                <a:ext uri="{FF2B5EF4-FFF2-40B4-BE49-F238E27FC236}">
                  <a16:creationId xmlns:a16="http://schemas.microsoft.com/office/drawing/2014/main" id="{820115B7-1B5C-00DD-3FDA-141CDC4B4B2D}"/>
                </a:ext>
              </a:extLst>
            </p:cNvPr>
            <p:cNvSpPr txBox="1"/>
            <p:nvPr/>
          </p:nvSpPr>
          <p:spPr>
            <a:xfrm>
              <a:off x="5357672" y="3253551"/>
              <a:ext cx="3083864" cy="180538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justLow" defTabSz="14224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2C026951-CA5F-7E79-0897-FB8D18B07E2C}"/>
              </a:ext>
            </a:extLst>
          </p:cNvPr>
          <p:cNvSpPr txBox="1"/>
          <p:nvPr/>
        </p:nvSpPr>
        <p:spPr>
          <a:xfrm>
            <a:off x="814756" y="4039055"/>
            <a:ext cx="378447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7472" indent="-347472">
              <a:spcBef>
                <a:spcPts val="0"/>
              </a:spcBef>
              <a:spcAft>
                <a:spcPts val="0"/>
              </a:spcAft>
              <a:buClrTx/>
              <a:buSzPts val="24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effectLst/>
              </a:rPr>
              <a:t>Cost Variance (CV)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347472" indent="-347472" rtl="1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</a:rPr>
              <a:t>= BCWP-ACWP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347472" indent="-347472" rtl="1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</a:rPr>
              <a:t>= 3000- 5000= -2000&lt;0</a:t>
            </a:r>
            <a:endParaRPr lang="en-US" sz="2400" dirty="0">
              <a:solidFill>
                <a:schemeClr val="bg1"/>
              </a:solidFill>
              <a:effectLst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C322F633-A31B-07EA-451F-46A33AEE5938}"/>
              </a:ext>
            </a:extLst>
          </p:cNvPr>
          <p:cNvGrpSpPr/>
          <p:nvPr/>
        </p:nvGrpSpPr>
        <p:grpSpPr>
          <a:xfrm>
            <a:off x="6380781" y="3843405"/>
            <a:ext cx="4258235" cy="1754537"/>
            <a:chOff x="5301504" y="3197383"/>
            <a:chExt cx="3196200" cy="1917720"/>
          </a:xfrm>
          <a:solidFill>
            <a:srgbClr val="00B0F0"/>
          </a:solidFill>
        </p:grpSpPr>
        <p:sp>
          <p:nvSpPr>
            <p:cNvPr id="25" name="Rounded Rectangle 6">
              <a:extLst>
                <a:ext uri="{FF2B5EF4-FFF2-40B4-BE49-F238E27FC236}">
                  <a16:creationId xmlns:a16="http://schemas.microsoft.com/office/drawing/2014/main" id="{39EAE90A-4420-DBD4-E0F1-10BDAC87751F}"/>
                </a:ext>
              </a:extLst>
            </p:cNvPr>
            <p:cNvSpPr/>
            <p:nvPr/>
          </p:nvSpPr>
          <p:spPr>
            <a:xfrm>
              <a:off x="5301504" y="3197383"/>
              <a:ext cx="3196200" cy="1917720"/>
            </a:xfrm>
            <a:prstGeom prst="roundRect">
              <a:avLst>
                <a:gd name="adj" fmla="val 10000"/>
              </a:avLst>
            </a:prstGeom>
            <a:grpFill/>
            <a:ln w="381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>
              <a:outerShdw blurRad="57150" dist="38100" dir="5400000" algn="ctr" rotWithShape="0">
                <a:srgbClr val="009DD9">
                  <a:hueOff val="-838123"/>
                  <a:satOff val="-9658"/>
                  <a:lumOff val="2159"/>
                  <a:alphaOff val="0"/>
                  <a:shade val="9000"/>
                  <a:alpha val="48000"/>
                  <a:satMod val="105000"/>
                </a:srgbClr>
              </a:outerShdw>
            </a:effectLst>
          </p:spPr>
        </p:sp>
        <p:sp>
          <p:nvSpPr>
            <p:cNvPr id="26" name="Rounded Rectangle 4">
              <a:extLst>
                <a:ext uri="{FF2B5EF4-FFF2-40B4-BE49-F238E27FC236}">
                  <a16:creationId xmlns:a16="http://schemas.microsoft.com/office/drawing/2014/main" id="{F53C6934-CF25-CB4F-E1A1-070D26209834}"/>
                </a:ext>
              </a:extLst>
            </p:cNvPr>
            <p:cNvSpPr txBox="1"/>
            <p:nvPr/>
          </p:nvSpPr>
          <p:spPr>
            <a:xfrm>
              <a:off x="5357672" y="3253551"/>
              <a:ext cx="3083864" cy="180538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justLow" defTabSz="14224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A0C6907D-697C-7F68-033D-80F81BBD75F5}"/>
              </a:ext>
            </a:extLst>
          </p:cNvPr>
          <p:cNvSpPr txBox="1"/>
          <p:nvPr/>
        </p:nvSpPr>
        <p:spPr>
          <a:xfrm>
            <a:off x="6734850" y="4269919"/>
            <a:ext cx="354387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7472" indent="-347472" algn="ctr" rtl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FFC000"/>
                </a:solidFill>
                <a:effectLst/>
              </a:rPr>
              <a:t>over budget</a:t>
            </a:r>
            <a:r>
              <a:rPr lang="ar-AE" sz="3600" b="1" dirty="0">
                <a:solidFill>
                  <a:srgbClr val="FFC000"/>
                </a:solidFill>
                <a:effectLst/>
              </a:rPr>
              <a:t> </a:t>
            </a:r>
            <a:r>
              <a:rPr lang="en-US" sz="3600" b="1" dirty="0">
                <a:solidFill>
                  <a:srgbClr val="FFC000"/>
                </a:solidFill>
                <a:effectLst/>
              </a:rPr>
              <a:t> </a:t>
            </a:r>
            <a:endParaRPr lang="en-US" sz="3600" dirty="0">
              <a:solidFill>
                <a:srgbClr val="FFC000"/>
              </a:solidFill>
              <a:effectLst/>
            </a:endParaRPr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E3A365EA-55B3-89A7-FEB7-D35BE3DCBC28}"/>
              </a:ext>
            </a:extLst>
          </p:cNvPr>
          <p:cNvSpPr/>
          <p:nvPr/>
        </p:nvSpPr>
        <p:spPr>
          <a:xfrm>
            <a:off x="5016815" y="4357335"/>
            <a:ext cx="1153334" cy="726676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54DADC4-4EAD-2135-AC95-EACC12B3E38B}"/>
              </a:ext>
            </a:extLst>
          </p:cNvPr>
          <p:cNvSpPr txBox="1"/>
          <p:nvPr/>
        </p:nvSpPr>
        <p:spPr>
          <a:xfrm>
            <a:off x="2027534" y="471535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4444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468363" y="1667497"/>
            <a:ext cx="10463567" cy="43333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Y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07278" y="23965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20926" y="239650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03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3939881-8F04-4C4A-BE4E-8924F8DE8480}"/>
              </a:ext>
            </a:extLst>
          </p:cNvPr>
          <p:cNvGrpSpPr/>
          <p:nvPr/>
        </p:nvGrpSpPr>
        <p:grpSpPr>
          <a:xfrm>
            <a:off x="707278" y="1822973"/>
            <a:ext cx="4258235" cy="1826936"/>
            <a:chOff x="5301504" y="3197383"/>
            <a:chExt cx="3196200" cy="1917720"/>
          </a:xfrm>
          <a:solidFill>
            <a:srgbClr val="00B0F0"/>
          </a:solidFill>
        </p:grpSpPr>
        <p:sp>
          <p:nvSpPr>
            <p:cNvPr id="10" name="Rounded Rectangle 6">
              <a:extLst>
                <a:ext uri="{FF2B5EF4-FFF2-40B4-BE49-F238E27FC236}">
                  <a16:creationId xmlns:a16="http://schemas.microsoft.com/office/drawing/2014/main" id="{CA2CA69E-64FB-430C-81BD-3A29FBDD9626}"/>
                </a:ext>
              </a:extLst>
            </p:cNvPr>
            <p:cNvSpPr/>
            <p:nvPr/>
          </p:nvSpPr>
          <p:spPr>
            <a:xfrm>
              <a:off x="5301504" y="3197383"/>
              <a:ext cx="3196200" cy="1917720"/>
            </a:xfrm>
            <a:prstGeom prst="roundRect">
              <a:avLst>
                <a:gd name="adj" fmla="val 10000"/>
              </a:avLst>
            </a:prstGeom>
            <a:grpFill/>
            <a:ln w="381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>
              <a:outerShdw blurRad="57150" dist="38100" dir="5400000" algn="ctr" rotWithShape="0">
                <a:srgbClr val="009DD9">
                  <a:hueOff val="-838123"/>
                  <a:satOff val="-9658"/>
                  <a:lumOff val="2159"/>
                  <a:alphaOff val="0"/>
                  <a:shade val="9000"/>
                  <a:alpha val="48000"/>
                  <a:satMod val="105000"/>
                </a:srgbClr>
              </a:outerShdw>
            </a:effectLst>
          </p:spPr>
        </p:sp>
        <p:sp>
          <p:nvSpPr>
            <p:cNvPr id="16" name="Rounded Rectangle 4">
              <a:extLst>
                <a:ext uri="{FF2B5EF4-FFF2-40B4-BE49-F238E27FC236}">
                  <a16:creationId xmlns:a16="http://schemas.microsoft.com/office/drawing/2014/main" id="{9F396821-5902-4366-8FBB-0246AC06BB59}"/>
                </a:ext>
              </a:extLst>
            </p:cNvPr>
            <p:cNvSpPr txBox="1"/>
            <p:nvPr/>
          </p:nvSpPr>
          <p:spPr>
            <a:xfrm>
              <a:off x="5357672" y="3253551"/>
              <a:ext cx="3083864" cy="180538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justLow" defTabSz="14224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3BE27F67-AD6B-4F97-A7D2-25EACAFCBAFF}"/>
              </a:ext>
            </a:extLst>
          </p:cNvPr>
          <p:cNvSpPr txBox="1"/>
          <p:nvPr/>
        </p:nvSpPr>
        <p:spPr>
          <a:xfrm>
            <a:off x="944155" y="1889574"/>
            <a:ext cx="378447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7472" indent="-347472">
              <a:spcBef>
                <a:spcPts val="0"/>
              </a:spcBef>
              <a:spcAft>
                <a:spcPts val="0"/>
              </a:spcAft>
              <a:buClrTx/>
              <a:buSzPts val="28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effectLst/>
              </a:rPr>
              <a:t>Schedule performance  Index (SPI)</a:t>
            </a:r>
            <a:r>
              <a:rPr lang="ar-SY" sz="2400" b="1" dirty="0">
                <a:solidFill>
                  <a:schemeClr val="bg1"/>
                </a:solidFill>
                <a:effectLst/>
              </a:rPr>
              <a:t> </a:t>
            </a:r>
            <a:r>
              <a:rPr lang="en-US" sz="2400" b="1" dirty="0">
                <a:solidFill>
                  <a:schemeClr val="bg1"/>
                </a:solidFill>
                <a:effectLst/>
              </a:rPr>
              <a:t> 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347472" indent="-347472" rtl="1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</a:rPr>
              <a:t>= BCWP / BCWS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347472" indent="-347472" rtl="1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</a:rPr>
              <a:t>= 3000/4000=0.75&lt;1</a:t>
            </a:r>
            <a:endParaRPr lang="en-US" sz="2400" dirty="0">
              <a:solidFill>
                <a:schemeClr val="bg1"/>
              </a:solidFill>
              <a:effectLst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78A013C-7840-490C-AF69-D5745B070ED9}"/>
              </a:ext>
            </a:extLst>
          </p:cNvPr>
          <p:cNvGrpSpPr/>
          <p:nvPr/>
        </p:nvGrpSpPr>
        <p:grpSpPr>
          <a:xfrm>
            <a:off x="6525372" y="1895371"/>
            <a:ext cx="4258235" cy="1563863"/>
            <a:chOff x="5301504" y="3197383"/>
            <a:chExt cx="3196200" cy="1917720"/>
          </a:xfrm>
          <a:solidFill>
            <a:srgbClr val="00B0F0"/>
          </a:solidFill>
        </p:grpSpPr>
        <p:sp>
          <p:nvSpPr>
            <p:cNvPr id="19" name="Rounded Rectangle 6">
              <a:extLst>
                <a:ext uri="{FF2B5EF4-FFF2-40B4-BE49-F238E27FC236}">
                  <a16:creationId xmlns:a16="http://schemas.microsoft.com/office/drawing/2014/main" id="{A9CD1DA4-17F4-483B-B07D-322E6B2D2A21}"/>
                </a:ext>
              </a:extLst>
            </p:cNvPr>
            <p:cNvSpPr/>
            <p:nvPr/>
          </p:nvSpPr>
          <p:spPr>
            <a:xfrm>
              <a:off x="5301504" y="3197383"/>
              <a:ext cx="3196200" cy="1917720"/>
            </a:xfrm>
            <a:prstGeom prst="roundRect">
              <a:avLst>
                <a:gd name="adj" fmla="val 10000"/>
              </a:avLst>
            </a:prstGeom>
            <a:grpFill/>
            <a:ln w="381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>
              <a:outerShdw blurRad="57150" dist="38100" dir="5400000" algn="ctr" rotWithShape="0">
                <a:srgbClr val="009DD9">
                  <a:hueOff val="-838123"/>
                  <a:satOff val="-9658"/>
                  <a:lumOff val="2159"/>
                  <a:alphaOff val="0"/>
                  <a:shade val="9000"/>
                  <a:alpha val="48000"/>
                  <a:satMod val="105000"/>
                </a:srgbClr>
              </a:outerShdw>
            </a:effectLst>
          </p:spPr>
        </p:sp>
        <p:sp>
          <p:nvSpPr>
            <p:cNvPr id="20" name="Rounded Rectangle 4">
              <a:extLst>
                <a:ext uri="{FF2B5EF4-FFF2-40B4-BE49-F238E27FC236}">
                  <a16:creationId xmlns:a16="http://schemas.microsoft.com/office/drawing/2014/main" id="{90FF6B50-A227-47E6-899A-D99C60EBAD5A}"/>
                </a:ext>
              </a:extLst>
            </p:cNvPr>
            <p:cNvSpPr txBox="1"/>
            <p:nvPr/>
          </p:nvSpPr>
          <p:spPr>
            <a:xfrm>
              <a:off x="5357672" y="3253551"/>
              <a:ext cx="3083864" cy="180538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justLow" defTabSz="14224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955C298E-3FAF-4E89-B96B-E6508A2CB16C}"/>
              </a:ext>
            </a:extLst>
          </p:cNvPr>
          <p:cNvSpPr txBox="1"/>
          <p:nvPr/>
        </p:nvSpPr>
        <p:spPr>
          <a:xfrm>
            <a:off x="6995379" y="2282480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behind schedule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5615BFF1-73A4-4150-8E08-A283D301B3E5}"/>
              </a:ext>
            </a:extLst>
          </p:cNvPr>
          <p:cNvSpPr/>
          <p:nvPr/>
        </p:nvSpPr>
        <p:spPr>
          <a:xfrm>
            <a:off x="5239087" y="2408495"/>
            <a:ext cx="1153334" cy="726676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2088C54-72B3-6CA4-C1E7-84A65B7284F4}"/>
              </a:ext>
            </a:extLst>
          </p:cNvPr>
          <p:cNvGrpSpPr/>
          <p:nvPr/>
        </p:nvGrpSpPr>
        <p:grpSpPr>
          <a:xfrm>
            <a:off x="707278" y="3773547"/>
            <a:ext cx="4258236" cy="1998603"/>
            <a:chOff x="5301504" y="3197383"/>
            <a:chExt cx="3196200" cy="1917720"/>
          </a:xfrm>
          <a:solidFill>
            <a:srgbClr val="00B0F0"/>
          </a:solidFill>
        </p:grpSpPr>
        <p:sp>
          <p:nvSpPr>
            <p:cNvPr id="5" name="Rounded Rectangle 6">
              <a:extLst>
                <a:ext uri="{FF2B5EF4-FFF2-40B4-BE49-F238E27FC236}">
                  <a16:creationId xmlns:a16="http://schemas.microsoft.com/office/drawing/2014/main" id="{8280980D-9A9A-9014-9D21-CE7583BE5EA2}"/>
                </a:ext>
              </a:extLst>
            </p:cNvPr>
            <p:cNvSpPr/>
            <p:nvPr/>
          </p:nvSpPr>
          <p:spPr>
            <a:xfrm>
              <a:off x="5301504" y="3197383"/>
              <a:ext cx="3196200" cy="1917720"/>
            </a:xfrm>
            <a:prstGeom prst="roundRect">
              <a:avLst>
                <a:gd name="adj" fmla="val 10000"/>
              </a:avLst>
            </a:prstGeom>
            <a:grpFill/>
            <a:ln w="381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>
              <a:outerShdw blurRad="57150" dist="38100" dir="5400000" algn="ctr" rotWithShape="0">
                <a:srgbClr val="009DD9">
                  <a:hueOff val="-838123"/>
                  <a:satOff val="-9658"/>
                  <a:lumOff val="2159"/>
                  <a:alphaOff val="0"/>
                  <a:shade val="9000"/>
                  <a:alpha val="48000"/>
                  <a:satMod val="105000"/>
                </a:srgbClr>
              </a:outerShdw>
            </a:effectLst>
          </p:spPr>
        </p:sp>
        <p:sp>
          <p:nvSpPr>
            <p:cNvPr id="6" name="Rounded Rectangle 4">
              <a:extLst>
                <a:ext uri="{FF2B5EF4-FFF2-40B4-BE49-F238E27FC236}">
                  <a16:creationId xmlns:a16="http://schemas.microsoft.com/office/drawing/2014/main" id="{18946209-FBEA-3FD3-43C2-2148C9D67D8F}"/>
                </a:ext>
              </a:extLst>
            </p:cNvPr>
            <p:cNvSpPr txBox="1"/>
            <p:nvPr/>
          </p:nvSpPr>
          <p:spPr>
            <a:xfrm>
              <a:off x="5357672" y="3253551"/>
              <a:ext cx="3083864" cy="180538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justLow" defTabSz="14224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A3C67F82-E3A5-CCC1-78BA-BBBF7B45D3F7}"/>
              </a:ext>
            </a:extLst>
          </p:cNvPr>
          <p:cNvSpPr txBox="1"/>
          <p:nvPr/>
        </p:nvSpPr>
        <p:spPr>
          <a:xfrm>
            <a:off x="1033522" y="3865985"/>
            <a:ext cx="378447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7472" indent="-347472">
              <a:spcBef>
                <a:spcPts val="0"/>
              </a:spcBef>
              <a:spcAft>
                <a:spcPts val="0"/>
              </a:spcAft>
              <a:buClrTx/>
              <a:buSzPts val="2400"/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/>
                </a:solidFill>
                <a:effectLst/>
              </a:rPr>
              <a:t>Cost performance Index (CPI)  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347472" indent="-347472" rtl="1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</a:rPr>
              <a:t>= BCWP / ACWP</a:t>
            </a:r>
            <a:endParaRPr lang="en-US" sz="2400" dirty="0">
              <a:solidFill>
                <a:schemeClr val="bg1"/>
              </a:solidFill>
              <a:effectLst/>
            </a:endParaRPr>
          </a:p>
          <a:p>
            <a:pPr marL="347472" indent="-347472" rtl="1">
              <a:spcBef>
                <a:spcPts val="0"/>
              </a:spcBef>
              <a:spcAft>
                <a:spcPts val="0"/>
              </a:spcAft>
            </a:pPr>
            <a:r>
              <a:rPr lang="en-US" sz="2400" b="1" dirty="0">
                <a:solidFill>
                  <a:schemeClr val="bg1"/>
                </a:solidFill>
                <a:effectLst/>
              </a:rPr>
              <a:t>= 3000/5000=0.6&lt;1 </a:t>
            </a:r>
            <a:endParaRPr lang="en-US" sz="2400" dirty="0">
              <a:solidFill>
                <a:schemeClr val="bg1"/>
              </a:solidFill>
              <a:effectLst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DB7491A-89DB-396C-02C3-ED5BE56B9379}"/>
              </a:ext>
            </a:extLst>
          </p:cNvPr>
          <p:cNvGrpSpPr/>
          <p:nvPr/>
        </p:nvGrpSpPr>
        <p:grpSpPr>
          <a:xfrm>
            <a:off x="6525372" y="3845945"/>
            <a:ext cx="4258234" cy="1754537"/>
            <a:chOff x="5301504" y="3197383"/>
            <a:chExt cx="3196200" cy="1917720"/>
          </a:xfrm>
          <a:solidFill>
            <a:srgbClr val="00B0F0"/>
          </a:solidFill>
        </p:grpSpPr>
        <p:sp>
          <p:nvSpPr>
            <p:cNvPr id="24" name="Rounded Rectangle 6">
              <a:extLst>
                <a:ext uri="{FF2B5EF4-FFF2-40B4-BE49-F238E27FC236}">
                  <a16:creationId xmlns:a16="http://schemas.microsoft.com/office/drawing/2014/main" id="{29C3609C-2794-F9D2-0C49-81B8C99E9B47}"/>
                </a:ext>
              </a:extLst>
            </p:cNvPr>
            <p:cNvSpPr/>
            <p:nvPr/>
          </p:nvSpPr>
          <p:spPr>
            <a:xfrm>
              <a:off x="5301504" y="3197383"/>
              <a:ext cx="3196200" cy="1917720"/>
            </a:xfrm>
            <a:prstGeom prst="roundRect">
              <a:avLst>
                <a:gd name="adj" fmla="val 10000"/>
              </a:avLst>
            </a:prstGeom>
            <a:grpFill/>
            <a:ln w="381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>
              <a:outerShdw blurRad="57150" dist="38100" dir="5400000" algn="ctr" rotWithShape="0">
                <a:srgbClr val="009DD9">
                  <a:hueOff val="-838123"/>
                  <a:satOff val="-9658"/>
                  <a:lumOff val="2159"/>
                  <a:alphaOff val="0"/>
                  <a:shade val="9000"/>
                  <a:alpha val="48000"/>
                  <a:satMod val="105000"/>
                </a:srgbClr>
              </a:outerShdw>
            </a:effectLst>
          </p:spPr>
        </p:sp>
        <p:sp>
          <p:nvSpPr>
            <p:cNvPr id="25" name="Rounded Rectangle 4">
              <a:extLst>
                <a:ext uri="{FF2B5EF4-FFF2-40B4-BE49-F238E27FC236}">
                  <a16:creationId xmlns:a16="http://schemas.microsoft.com/office/drawing/2014/main" id="{28F09827-23EC-2A6B-3C74-11AF42B260FB}"/>
                </a:ext>
              </a:extLst>
            </p:cNvPr>
            <p:cNvSpPr txBox="1"/>
            <p:nvPr/>
          </p:nvSpPr>
          <p:spPr>
            <a:xfrm>
              <a:off x="5357672" y="3253551"/>
              <a:ext cx="3083864" cy="1805384"/>
            </a:xfrm>
            <a:prstGeom prst="rect">
              <a:avLst/>
            </a:prstGeom>
            <a:grpFill/>
            <a:ln>
              <a:noFill/>
            </a:ln>
            <a:effectLst/>
          </p:spPr>
          <p:txBody>
            <a:bodyPr spcFirstLastPara="0" vert="horz" wrap="square" lIns="121920" tIns="121920" rIns="121920" bIns="121920" numCol="1" spcCol="1270" anchor="ctr" anchorCtr="0">
              <a:noAutofit/>
            </a:bodyPr>
            <a:lstStyle/>
            <a:p>
              <a:pPr marL="0" marR="0" lvl="0" indent="0" algn="justLow" defTabSz="14224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nstantia"/>
                <a:ea typeface="+mn-ea"/>
                <a:cs typeface="+mn-cs"/>
              </a:endParaRPr>
            </a:p>
          </p:txBody>
        </p:sp>
      </p:grp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05257E51-9D5C-1603-DA7B-B5A681038F8F}"/>
              </a:ext>
            </a:extLst>
          </p:cNvPr>
          <p:cNvSpPr/>
          <p:nvPr/>
        </p:nvSpPr>
        <p:spPr>
          <a:xfrm>
            <a:off x="5317099" y="4359876"/>
            <a:ext cx="1153334" cy="726676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4E1173-6842-7B84-8FF7-6AB56404C471}"/>
              </a:ext>
            </a:extLst>
          </p:cNvPr>
          <p:cNvSpPr txBox="1"/>
          <p:nvPr/>
        </p:nvSpPr>
        <p:spPr>
          <a:xfrm>
            <a:off x="6470433" y="3763985"/>
            <a:ext cx="354387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spcBef>
                <a:spcPts val="0"/>
              </a:spcBef>
              <a:spcAft>
                <a:spcPts val="0"/>
              </a:spcAft>
              <a:buClrTx/>
              <a:buSzPts val="3900"/>
            </a:pPr>
            <a:endParaRPr lang="en-US" sz="3600" dirty="0">
              <a:solidFill>
                <a:srgbClr val="FFC000"/>
              </a:solidFill>
              <a:effectLst/>
            </a:endParaRPr>
          </a:p>
          <a:p>
            <a:pPr marL="347472" indent="-347472" algn="ctr" rtl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solidFill>
                  <a:srgbClr val="FFC000"/>
                </a:solidFill>
                <a:effectLst/>
              </a:rPr>
              <a:t>over budget</a:t>
            </a:r>
            <a:r>
              <a:rPr lang="ar-AE" sz="3600" b="1" dirty="0">
                <a:solidFill>
                  <a:srgbClr val="FFC000"/>
                </a:solidFill>
                <a:effectLst/>
              </a:rPr>
              <a:t> </a:t>
            </a:r>
            <a:r>
              <a:rPr lang="en-US" sz="3600" b="1" dirty="0">
                <a:solidFill>
                  <a:srgbClr val="FFC000"/>
                </a:solidFill>
                <a:effectLst/>
              </a:rPr>
              <a:t> </a:t>
            </a:r>
            <a:endParaRPr lang="en-US" sz="3600" dirty="0">
              <a:solidFill>
                <a:srgbClr val="FFC000"/>
              </a:solidFill>
              <a:effectLst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0CF849B-4F06-1CD5-5065-D9B12F805E6F}"/>
              </a:ext>
            </a:extLst>
          </p:cNvPr>
          <p:cNvSpPr txBox="1"/>
          <p:nvPr/>
        </p:nvSpPr>
        <p:spPr>
          <a:xfrm>
            <a:off x="2070174" y="734314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9665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439271" y="1282436"/>
            <a:ext cx="10852844" cy="49480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1265" y="1164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650516" y="258334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03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0" name="عنوان 1">
            <a:extLst>
              <a:ext uri="{FF2B5EF4-FFF2-40B4-BE49-F238E27FC236}">
                <a16:creationId xmlns:a16="http://schemas.microsoft.com/office/drawing/2014/main" id="{1E4B1E11-04AB-4F38-B5DD-9D08363FE5F0}"/>
              </a:ext>
            </a:extLst>
          </p:cNvPr>
          <p:cNvSpPr txBox="1">
            <a:spLocks/>
          </p:cNvSpPr>
          <p:nvPr/>
        </p:nvSpPr>
        <p:spPr>
          <a:xfrm>
            <a:off x="2729728" y="1490274"/>
            <a:ext cx="6393444" cy="484335"/>
          </a:xfrm>
          <a:prstGeom prst="rect">
            <a:avLst/>
          </a:prstGeom>
        </p:spPr>
        <p:txBody>
          <a:bodyPr vert="horz" lIns="0" rIns="0" bIns="0" anchor="b">
            <a:normAutofit fontScale="775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Estimated Final Time (EFT)</a:t>
            </a:r>
            <a:endParaRPr lang="ar-SY" sz="44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AD98BFF-98B8-43B3-8786-EBB811517E92}"/>
              </a:ext>
            </a:extLst>
          </p:cNvPr>
          <p:cNvSpPr txBox="1"/>
          <p:nvPr/>
        </p:nvSpPr>
        <p:spPr>
          <a:xfrm>
            <a:off x="2054973" y="2859682"/>
            <a:ext cx="8776447" cy="769441"/>
          </a:xfrm>
          <a:prstGeom prst="rect">
            <a:avLst/>
          </a:prstGeom>
          <a:solidFill>
            <a:srgbClr val="00AEEF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 rtl="1"/>
            <a:r>
              <a:rPr lang="en-US" sz="4400" b="1" dirty="0"/>
              <a:t>EFT = TAC / SPI</a:t>
            </a:r>
            <a:endParaRPr lang="ar-SY" sz="44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31A9606-FB34-44EF-A2C6-01CAB142C394}"/>
              </a:ext>
            </a:extLst>
          </p:cNvPr>
          <p:cNvSpPr txBox="1"/>
          <p:nvPr/>
        </p:nvSpPr>
        <p:spPr>
          <a:xfrm>
            <a:off x="2160401" y="4683149"/>
            <a:ext cx="8794376" cy="523220"/>
          </a:xfrm>
          <a:prstGeom prst="rect">
            <a:avLst/>
          </a:prstGeom>
          <a:solidFill>
            <a:srgbClr val="00AEEF"/>
          </a:solidFill>
        </p:spPr>
        <p:txBody>
          <a:bodyPr wrap="square" rtlCol="0">
            <a:spAutoFit/>
          </a:bodyPr>
          <a:lstStyle/>
          <a:p>
            <a:pPr lvl="0" algn="ctr" rtl="1">
              <a:buNone/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EFT= 10/0.75= 13.33= 14  </a:t>
            </a:r>
            <a:endParaRPr lang="ar-SY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681322F-3A56-3623-A6A5-5E7B2BDEDDA9}"/>
              </a:ext>
            </a:extLst>
          </p:cNvPr>
          <p:cNvSpPr txBox="1"/>
          <p:nvPr/>
        </p:nvSpPr>
        <p:spPr>
          <a:xfrm>
            <a:off x="2027534" y="471535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7952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69578" y="1375041"/>
            <a:ext cx="10852844" cy="49480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69592" y="21013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78142" y="330480"/>
            <a:ext cx="1404457" cy="1134157"/>
            <a:chOff x="945851" y="332647"/>
            <a:chExt cx="1404457" cy="1134157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45851" y="332647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635807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03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436DE6A8-9980-4202-842B-E164FDDE29A1}"/>
              </a:ext>
            </a:extLst>
          </p:cNvPr>
          <p:cNvSpPr txBox="1"/>
          <p:nvPr/>
        </p:nvSpPr>
        <p:spPr>
          <a:xfrm>
            <a:off x="2006757" y="1887826"/>
            <a:ext cx="9027243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 rtl="1"/>
            <a:endParaRPr lang="en-US" sz="2800" dirty="0">
              <a:effectLst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SY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AD98BFF-98B8-43B3-8786-EBB811517E92}"/>
              </a:ext>
            </a:extLst>
          </p:cNvPr>
          <p:cNvSpPr txBox="1"/>
          <p:nvPr/>
        </p:nvSpPr>
        <p:spPr>
          <a:xfrm>
            <a:off x="1912414" y="2001525"/>
            <a:ext cx="8776447" cy="646331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rtl="1">
              <a:spcBef>
                <a:spcPts val="0"/>
              </a:spcBef>
              <a:spcAft>
                <a:spcPts val="0"/>
              </a:spcAft>
              <a:buClrTx/>
              <a:buSzPts val="4000"/>
            </a:pPr>
            <a:r>
              <a:rPr lang="en-US" sz="3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EAC = BAC / CPI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31A9606-FB34-44EF-A2C6-01CAB142C394}"/>
              </a:ext>
            </a:extLst>
          </p:cNvPr>
          <p:cNvSpPr txBox="1"/>
          <p:nvPr/>
        </p:nvSpPr>
        <p:spPr>
          <a:xfrm>
            <a:off x="1967553" y="2824860"/>
            <a:ext cx="8790094" cy="108952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1657350" lvl="4" indent="-285750" algn="ctr" defTabSz="1778000" rtl="1">
              <a:lnSpc>
                <a:spcPct val="90000"/>
              </a:lnSpc>
              <a:spcBef>
                <a:spcPct val="0"/>
              </a:spcBef>
              <a:spcAft>
                <a:spcPct val="20000"/>
              </a:spcAft>
              <a:buChar char="•"/>
            </a:pPr>
            <a:r>
              <a:rPr lang="en-US" sz="3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EAC = 10000 / 0.6=16667</a:t>
            </a:r>
            <a:r>
              <a:rPr lang="ar-SY" sz="3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(</a:t>
            </a:r>
            <a:r>
              <a:rPr lang="en-US" sz="3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Estimated at complete</a:t>
            </a:r>
            <a:r>
              <a:rPr lang="en-US" sz="2400" dirty="0"/>
              <a:t> </a:t>
            </a:r>
            <a:r>
              <a:rPr lang="ar-SY" sz="2400" dirty="0"/>
              <a:t>)</a:t>
            </a:r>
            <a:endParaRPr lang="en-US" sz="2400" dirty="0"/>
          </a:p>
        </p:txBody>
      </p:sp>
      <p:sp>
        <p:nvSpPr>
          <p:cNvPr id="16" name="عنوان 1">
            <a:extLst>
              <a:ext uri="{FF2B5EF4-FFF2-40B4-BE49-F238E27FC236}">
                <a16:creationId xmlns:a16="http://schemas.microsoft.com/office/drawing/2014/main" id="{B035D752-048C-42C9-B083-06BF743A76A0}"/>
              </a:ext>
            </a:extLst>
          </p:cNvPr>
          <p:cNvSpPr>
            <a:spLocks noGrp="1"/>
          </p:cNvSpPr>
          <p:nvPr/>
        </p:nvSpPr>
        <p:spPr>
          <a:xfrm>
            <a:off x="1981200" y="1471536"/>
            <a:ext cx="8229600" cy="479922"/>
          </a:xfrm>
          <a:prstGeom prst="rect">
            <a:avLst/>
          </a:prstGeom>
        </p:spPr>
        <p:txBody>
          <a:bodyPr vert="horz" lIns="0" rIns="0" bIns="0" anchor="b">
            <a:normAutofit fontScale="925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  <a:ea typeface="+mn-ea"/>
                <a:cs typeface="+mn-cs"/>
              </a:rPr>
              <a:t>Estimated Cost At Completion (EAC)</a:t>
            </a:r>
            <a:endParaRPr lang="ar-SY" sz="36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790A97-AF6A-424A-98FB-90A1B049D884}"/>
              </a:ext>
            </a:extLst>
          </p:cNvPr>
          <p:cNvSpPr txBox="1"/>
          <p:nvPr/>
        </p:nvSpPr>
        <p:spPr>
          <a:xfrm>
            <a:off x="1967552" y="3999169"/>
            <a:ext cx="8790095" cy="646331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 algn="ctr"/>
            <a:r>
              <a:rPr lang="en-US" sz="36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libri"/>
              </a:rPr>
              <a:t>EAC = ACWP+ Original Remaining Budget</a:t>
            </a:r>
            <a:endParaRPr lang="ar-SY" sz="36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BD3DBB-43D4-0AD7-ED40-38A0741B5FB6}"/>
              </a:ext>
            </a:extLst>
          </p:cNvPr>
          <p:cNvSpPr txBox="1"/>
          <p:nvPr/>
        </p:nvSpPr>
        <p:spPr>
          <a:xfrm>
            <a:off x="2191149" y="63364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1721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83212" y="1333999"/>
            <a:ext cx="10852844" cy="49480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55944" y="16799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69592" y="268963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Times New Roman" panose="02020603050405020304" pitchFamily="18" charset="0"/>
                </a:rPr>
                <a:t>03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EAD98BFF-98B8-43B3-8786-EBB811517E92}"/>
              </a:ext>
            </a:extLst>
          </p:cNvPr>
          <p:cNvSpPr txBox="1"/>
          <p:nvPr/>
        </p:nvSpPr>
        <p:spPr>
          <a:xfrm>
            <a:off x="1707776" y="1998925"/>
            <a:ext cx="8776447" cy="1200329"/>
          </a:xfrm>
          <a:prstGeom prst="rect">
            <a:avLst/>
          </a:prstGeom>
          <a:solidFill>
            <a:srgbClr val="00AEEF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rtl="1">
              <a:spcBef>
                <a:spcPts val="0"/>
              </a:spcBef>
              <a:spcAft>
                <a:spcPts val="0"/>
              </a:spcAft>
              <a:buClrTx/>
              <a:buSzPts val="2800"/>
            </a:pPr>
            <a:r>
              <a:rPr lang="en-US" sz="3600" b="1" dirty="0">
                <a:effectLst/>
              </a:rPr>
              <a:t>ETC = EAC – ACWP</a:t>
            </a:r>
            <a:r>
              <a:rPr lang="ar-SY" sz="3600" b="1" dirty="0">
                <a:effectLst/>
              </a:rPr>
              <a:t>(</a:t>
            </a:r>
            <a:r>
              <a:rPr lang="en-US" sz="3600" b="1" dirty="0">
                <a:effectLst/>
              </a:rPr>
              <a:t>estimated to complete </a:t>
            </a:r>
            <a:r>
              <a:rPr lang="ar-SY" sz="3600" b="1" dirty="0">
                <a:effectLst/>
              </a:rPr>
              <a:t>)</a:t>
            </a:r>
            <a:endParaRPr lang="en-US" sz="3600" b="1" dirty="0">
              <a:effectLst/>
            </a:endParaRPr>
          </a:p>
          <a:p>
            <a:pPr algn="ctr" rtl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effectLst/>
              </a:rPr>
              <a:t>ETC= 16667-5000=11667</a:t>
            </a:r>
          </a:p>
        </p:txBody>
      </p:sp>
      <p:sp>
        <p:nvSpPr>
          <p:cNvPr id="17" name="عنوان 1">
            <a:extLst>
              <a:ext uri="{FF2B5EF4-FFF2-40B4-BE49-F238E27FC236}">
                <a16:creationId xmlns:a16="http://schemas.microsoft.com/office/drawing/2014/main" id="{27A8F76B-19AB-4F4B-9C0F-270A2ECDCBC0}"/>
              </a:ext>
            </a:extLst>
          </p:cNvPr>
          <p:cNvSpPr txBox="1">
            <a:spLocks/>
          </p:cNvSpPr>
          <p:nvPr/>
        </p:nvSpPr>
        <p:spPr>
          <a:xfrm>
            <a:off x="1707776" y="1419399"/>
            <a:ext cx="8229600" cy="471378"/>
          </a:xfrm>
          <a:prstGeom prst="rect">
            <a:avLst/>
          </a:prstGeom>
        </p:spPr>
        <p:txBody>
          <a:bodyPr vert="horz" lIns="0" rIns="0" bIns="0" anchor="b">
            <a:normAutofit fontScale="925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Estimated To Complete (ETC)</a:t>
            </a:r>
            <a:endParaRPr lang="ar-SY" sz="36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7539AA-5CFE-0FDC-8948-A97C9DD1D655}"/>
              </a:ext>
            </a:extLst>
          </p:cNvPr>
          <p:cNvSpPr txBox="1"/>
          <p:nvPr/>
        </p:nvSpPr>
        <p:spPr>
          <a:xfrm>
            <a:off x="1707776" y="3864180"/>
            <a:ext cx="8776447" cy="1200329"/>
          </a:xfrm>
          <a:prstGeom prst="rect">
            <a:avLst/>
          </a:prstGeom>
          <a:solidFill>
            <a:srgbClr val="00AEEF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 rtl="1"/>
            <a:r>
              <a:rPr lang="en-US" sz="3600" b="1" dirty="0"/>
              <a:t>VAC = BAC – EAC</a:t>
            </a:r>
            <a:endParaRPr lang="ar-SY" sz="3600" dirty="0"/>
          </a:p>
          <a:p>
            <a:pPr lvl="0" algn="ctr" rtl="1"/>
            <a:r>
              <a:rPr lang="en-US" sz="3600" dirty="0"/>
              <a:t>VAC= 10000-16667=-6667</a:t>
            </a:r>
            <a:endParaRPr lang="ar-SY" sz="3600" dirty="0"/>
          </a:p>
        </p:txBody>
      </p:sp>
      <p:sp>
        <p:nvSpPr>
          <p:cNvPr id="3" name="عنوان 1">
            <a:extLst>
              <a:ext uri="{FF2B5EF4-FFF2-40B4-BE49-F238E27FC236}">
                <a16:creationId xmlns:a16="http://schemas.microsoft.com/office/drawing/2014/main" id="{5E2B24EB-8315-F1CE-4CDA-167DE13C92D2}"/>
              </a:ext>
            </a:extLst>
          </p:cNvPr>
          <p:cNvSpPr txBox="1">
            <a:spLocks/>
          </p:cNvSpPr>
          <p:nvPr/>
        </p:nvSpPr>
        <p:spPr>
          <a:xfrm>
            <a:off x="1707776" y="3257383"/>
            <a:ext cx="8229600" cy="444679"/>
          </a:xfrm>
          <a:prstGeom prst="rect">
            <a:avLst/>
          </a:prstGeom>
        </p:spPr>
        <p:txBody>
          <a:bodyPr vert="horz" lIns="0" rIns="0" bIns="0" anchor="b">
            <a:normAutofit fontScale="90000" lnSpcReduction="200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R="0" indent="0"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Variance At Completion (VAC)</a:t>
            </a:r>
            <a:endParaRPr lang="ar-SY" sz="36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مربع نص 2">
            <a:extLst>
              <a:ext uri="{FF2B5EF4-FFF2-40B4-BE49-F238E27FC236}">
                <a16:creationId xmlns:a16="http://schemas.microsoft.com/office/drawing/2014/main" id="{73FA1F3C-99BE-33FD-F23A-5BEFD117CB47}"/>
              </a:ext>
            </a:extLst>
          </p:cNvPr>
          <p:cNvSpPr txBox="1"/>
          <p:nvPr/>
        </p:nvSpPr>
        <p:spPr>
          <a:xfrm>
            <a:off x="1364128" y="5625447"/>
            <a:ext cx="9879106" cy="67710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en-US" sz="2000" dirty="0">
                <a:solidFill>
                  <a:prstClr val="black"/>
                </a:solidFill>
                <a:latin typeface="Constantia"/>
              </a:rPr>
              <a:t>Variance At Completion= Budget Cost At Completion - Estimated Cost At Completion</a:t>
            </a:r>
          </a:p>
          <a:p>
            <a:pPr algn="ctr" rtl="1"/>
            <a:endParaRPr lang="ar-SY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EDFD82-22CA-FF50-BF41-2C367F5E7A1F}"/>
              </a:ext>
            </a:extLst>
          </p:cNvPr>
          <p:cNvSpPr txBox="1"/>
          <p:nvPr/>
        </p:nvSpPr>
        <p:spPr>
          <a:xfrm>
            <a:off x="2160401" y="575966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9765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FCB6F-C0C5-57C7-05E9-617FD77000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4E08800-4E80-7335-B1E6-7ECF8E0C6AF4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3F187D8-D113-8DF6-E9B8-4A0EBD1B36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C7347C6-EC05-8FE1-4ABC-418CF070E88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CC8865-1457-9914-DA05-325CB31600E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0AE4B44-1F84-6381-1808-4F60CF0B6912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F4D38C-3A1F-7D35-E052-B3C66B42A12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AE1C905-A23F-9559-2674-7930409F31F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B472D09-3058-8CC8-C569-A16A5A0D6F8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EVM Graph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عنصر نائب للمحتوى 8">
            <a:extLst>
              <a:ext uri="{FF2B5EF4-FFF2-40B4-BE49-F238E27FC236}">
                <a16:creationId xmlns:a16="http://schemas.microsoft.com/office/drawing/2014/main" id="{09C5869D-E9B6-11BD-562A-7FAD192ABD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129631"/>
            <a:ext cx="5616649" cy="40005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10BA50-9D92-56F9-FC14-9AFB5DB29A78}"/>
              </a:ext>
            </a:extLst>
          </p:cNvPr>
          <p:cNvSpPr txBox="1"/>
          <p:nvPr/>
        </p:nvSpPr>
        <p:spPr>
          <a:xfrm>
            <a:off x="6520769" y="1988546"/>
            <a:ext cx="4771346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/>
              <a:t>In the adjacent graph, we observe that the curve representing the </a:t>
            </a:r>
            <a:r>
              <a:rPr lang="en-US" sz="2000" b="1" dirty="0"/>
              <a:t>Earned Value</a:t>
            </a:r>
            <a:r>
              <a:rPr lang="en-US" sz="2000" dirty="0"/>
              <a:t> (in red) lies below the curve representing the </a:t>
            </a:r>
            <a:r>
              <a:rPr lang="en-US" sz="2000" b="1" dirty="0"/>
              <a:t>Planned Value</a:t>
            </a:r>
            <a:r>
              <a:rPr lang="en-US" sz="2000" dirty="0"/>
              <a:t>. Consequently, the </a:t>
            </a:r>
            <a:r>
              <a:rPr lang="en-US" sz="2000" b="1" dirty="0"/>
              <a:t>Schedule Variance (SV)</a:t>
            </a:r>
            <a:r>
              <a:rPr lang="en-US" sz="2000" dirty="0"/>
              <a:t> value will be negative, indicating that the project is </a:t>
            </a:r>
            <a:r>
              <a:rPr lang="en-US" sz="2000" b="1" dirty="0"/>
              <a:t>behind schedule</a:t>
            </a:r>
            <a:r>
              <a:rPr lang="en-US" sz="2000" dirty="0"/>
              <a:t>."</a:t>
            </a:r>
          </a:p>
          <a:p>
            <a:pPr algn="just"/>
            <a:r>
              <a:rPr lang="en-US" sz="2000" dirty="0"/>
              <a:t>"Similarly, we observe that the curve representing the </a:t>
            </a:r>
            <a:r>
              <a:rPr lang="en-US" sz="2000" b="1" dirty="0"/>
              <a:t>Earned Value</a:t>
            </a:r>
            <a:r>
              <a:rPr lang="en-US" sz="2000" dirty="0"/>
              <a:t> (in red) lies below the curve representing the </a:t>
            </a:r>
            <a:r>
              <a:rPr lang="en-US" sz="2000" b="1" dirty="0"/>
              <a:t>Actual Cost</a:t>
            </a:r>
            <a:r>
              <a:rPr lang="en-US" sz="2000" dirty="0"/>
              <a:t>. Consequently, the </a:t>
            </a:r>
            <a:r>
              <a:rPr lang="en-US" sz="2000" b="1" dirty="0"/>
              <a:t>Cost Variance (CV)</a:t>
            </a:r>
            <a:r>
              <a:rPr lang="en-US" sz="2000" dirty="0"/>
              <a:t> value will be negative, which means the project is </a:t>
            </a:r>
            <a:r>
              <a:rPr lang="en-US" sz="2000" b="1" dirty="0"/>
              <a:t>over budget</a:t>
            </a:r>
            <a:r>
              <a:rPr lang="en-US" sz="2000" dirty="0"/>
              <a:t> based on the current performance</a:t>
            </a:r>
          </a:p>
          <a:p>
            <a:pPr algn="just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430235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CCEB0B-33C0-FD2D-9EBE-ACF18D38FC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E82FEA-FAF8-7BC6-F552-4B0BA82A3D9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A2F9B91-3B59-8D48-104C-B613747CCF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79CB455-E9C1-8782-F01A-65B3E12953B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40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EDF16D4-E8DD-C3CE-4DFD-E1945FE3B2B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16A6717-A350-CD44-81D8-C22478F3D4C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05D91D0-F403-0200-4475-A6C64C9A47D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C73551E-7DB1-4FD5-A36B-A6045BC890D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03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عنصر نائب للمحتوى 3">
            <a:extLst>
              <a:ext uri="{FF2B5EF4-FFF2-40B4-BE49-F238E27FC236}">
                <a16:creationId xmlns:a16="http://schemas.microsoft.com/office/drawing/2014/main" id="{D2F7B7F4-7F52-BD81-4532-0E8FE18C53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8"/>
          <a:stretch>
            <a:fillRect/>
          </a:stretch>
        </p:blipFill>
        <p:spPr>
          <a:xfrm>
            <a:off x="805542" y="1881831"/>
            <a:ext cx="5192794" cy="42726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8CA479-87C7-8D59-90D1-D93FB971D07D}"/>
              </a:ext>
            </a:extLst>
          </p:cNvPr>
          <p:cNvSpPr txBox="1"/>
          <p:nvPr/>
        </p:nvSpPr>
        <p:spPr>
          <a:xfrm>
            <a:off x="6193665" y="1881831"/>
            <a:ext cx="509845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dirty="0"/>
              <a:t>In the adjacent chart, we observe that until </a:t>
            </a:r>
            <a:r>
              <a:rPr lang="en-US" b="1" dirty="0"/>
              <a:t>week six</a:t>
            </a:r>
            <a:r>
              <a:rPr lang="en-US" dirty="0"/>
              <a:t>, the curve representing the </a:t>
            </a:r>
            <a:r>
              <a:rPr lang="en-US" b="1" dirty="0"/>
              <a:t>Earned Value</a:t>
            </a:r>
            <a:r>
              <a:rPr lang="en-US" dirty="0"/>
              <a:t> was higher than the curve representing the </a:t>
            </a:r>
            <a:r>
              <a:rPr lang="en-US" b="1" dirty="0"/>
              <a:t>Planned Value</a:t>
            </a:r>
            <a:r>
              <a:rPr lang="en-US" dirty="0"/>
              <a:t>. Therefore, the schedule variance was positive, and the project was </a:t>
            </a:r>
            <a:r>
              <a:rPr lang="en-US" b="1" dirty="0"/>
              <a:t>ahead of schedule</a:t>
            </a:r>
            <a:r>
              <a:rPr lang="en-US" dirty="0"/>
              <a:t>. However, starting from the sixth week, the </a:t>
            </a:r>
            <a:r>
              <a:rPr lang="en-US" b="1" dirty="0"/>
              <a:t>Earned Value</a:t>
            </a:r>
            <a:r>
              <a:rPr lang="en-US" dirty="0"/>
              <a:t> curve fell below the </a:t>
            </a:r>
            <a:r>
              <a:rPr lang="en-US" b="1" dirty="0"/>
              <a:t>Planned Value</a:t>
            </a:r>
            <a:r>
              <a:rPr lang="en-US" dirty="0"/>
              <a:t>. Consequently, schedule performance declined, the schedule variance became negative, and a delay relative to the planned value will occur."</a:t>
            </a:r>
          </a:p>
          <a:p>
            <a:pPr algn="just">
              <a:buNone/>
            </a:pPr>
            <a:r>
              <a:rPr lang="en-US" dirty="0"/>
              <a:t>"Throughout the entire duration of the project, the curve representing the </a:t>
            </a:r>
            <a:r>
              <a:rPr lang="en-US" b="1" dirty="0"/>
              <a:t>Earned Value</a:t>
            </a:r>
            <a:r>
              <a:rPr lang="en-US" dirty="0"/>
              <a:t> remained higher than the curve representing the </a:t>
            </a:r>
            <a:r>
              <a:rPr lang="en-US" b="1" dirty="0"/>
              <a:t>Actual Cost</a:t>
            </a:r>
            <a:r>
              <a:rPr lang="en-US" dirty="0"/>
              <a:t>. Therefore, the </a:t>
            </a:r>
            <a:r>
              <a:rPr lang="en-US" b="1" dirty="0"/>
              <a:t>cost performance is excellent</a:t>
            </a:r>
            <a:r>
              <a:rPr lang="en-US" dirty="0"/>
              <a:t>, and the project will be completed </a:t>
            </a:r>
            <a:r>
              <a:rPr lang="en-US" b="1" dirty="0"/>
              <a:t>under the contractual budget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4EEFA8-15F2-7718-665D-64CB63BD6A7B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EVM Graph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131760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3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3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2" y="5707078"/>
            <a:ext cx="4524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2"/>
            <a:ext cx="2279267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3" y="4401415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1" y="203202"/>
            <a:ext cx="2580007" cy="120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DDF1F9A-5A3B-4206-9A75-800475CD6186}"/>
</file>

<file path=customXml/itemProps2.xml><?xml version="1.0" encoding="utf-8"?>
<ds:datastoreItem xmlns:ds="http://schemas.openxmlformats.org/officeDocument/2006/customXml" ds:itemID="{BA70568D-279A-4658-807E-2FDE7486E2C1}"/>
</file>

<file path=customXml/itemProps3.xml><?xml version="1.0" encoding="utf-8"?>
<ds:datastoreItem xmlns:ds="http://schemas.openxmlformats.org/officeDocument/2006/customXml" ds:itemID="{6B4507CE-E73F-4941-A2A0-A94440719991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5889</TotalTime>
  <Words>1030</Words>
  <Application>Microsoft Office PowerPoint</Application>
  <PresentationFormat>Widescreen</PresentationFormat>
  <Paragraphs>318</Paragraphs>
  <Slides>41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Constantia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Bassel Alhassan</dc:creator>
  <cp:lastModifiedBy>Bassel Alhassan</cp:lastModifiedBy>
  <cp:revision>139</cp:revision>
  <dcterms:created xsi:type="dcterms:W3CDTF">2026-03-17T17:02:41Z</dcterms:created>
  <dcterms:modified xsi:type="dcterms:W3CDTF">2026-05-24T17:44:15Z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