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528" r:id="rId8"/>
    <p:sldId id="527" r:id="rId9"/>
    <p:sldId id="526" r:id="rId10"/>
    <p:sldId id="525" r:id="rId11"/>
    <p:sldId id="524" r:id="rId12"/>
    <p:sldId id="522" r:id="rId13"/>
    <p:sldId id="523" r:id="rId14"/>
    <p:sldId id="520" r:id="rId15"/>
    <p:sldId id="521" r:id="rId16"/>
    <p:sldId id="519" r:id="rId17"/>
    <p:sldId id="518" r:id="rId18"/>
    <p:sldId id="517"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500" r:id="rId36"/>
    <p:sldId id="499" r:id="rId37"/>
    <p:sldId id="498" r:id="rId38"/>
    <p:sldId id="497" r:id="rId39"/>
    <p:sldId id="496" r:id="rId40"/>
    <p:sldId id="49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333001" y="2740409"/>
            <a:ext cx="8349470"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                                  </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TextBox 2">
            <a:extLst>
              <a:ext uri="{FF2B5EF4-FFF2-40B4-BE49-F238E27FC236}">
                <a16:creationId xmlns:a16="http://schemas.microsoft.com/office/drawing/2014/main" id="{979CE6FA-5CB5-874F-9DB2-BD4FA2FAEBE9}"/>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 this chapter including delivery, procurement, </a:t>
            </a:r>
            <a:endParaRPr lang="en-US" sz="2400" dirty="0"/>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0C3BB80-177B-388F-711A-D62F4E65DC1E}"/>
              </a:ext>
            </a:extLst>
          </p:cNvPr>
          <p:cNvSpPr/>
          <p:nvPr/>
        </p:nvSpPr>
        <p:spPr>
          <a:xfrm>
            <a:off x="628649" y="596347"/>
            <a:ext cx="10734675" cy="5813943"/>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Programming,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Schematic design (SD), </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Design development (DD), and </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Construction documents (CDs).</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87A2C34B-6899-10E4-3404-02035E4098C9}"/>
              </a:ext>
            </a:extLst>
          </p:cNvPr>
          <p:cNvSpPr/>
          <p:nvPr/>
        </p:nvSpPr>
        <p:spPr>
          <a:xfrm>
            <a:off x="616227" y="1023730"/>
            <a:ext cx="10747098" cy="490082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panose="020F0502020204030204"/>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The most common pricing methods include: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 Unit price,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Cost-plus with a guaranteed maximum price (GMP).</a:t>
            </a:r>
            <a:endParaRPr kumimoji="0" lang="en-US" sz="24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19F0A0AB-CEE2-1196-4B05-7254EB1CDCB4}"/>
              </a:ext>
            </a:extLst>
          </p:cNvPr>
          <p:cNvSpPr/>
          <p:nvPr/>
        </p:nvSpPr>
        <p:spPr>
          <a:xfrm>
            <a:off x="745435" y="864703"/>
            <a:ext cx="10617889" cy="5050321"/>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awarded on the basis of a single lump sum estimate for a specified scope of work. </a:t>
            </a: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a:t>
            </a: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 </a:t>
            </a: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is a cost-plus contract in which the contractor agrees not to exceed a specified cost. </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18261D85-04FD-B240-D9F0-9300BE8B0271}"/>
              </a:ext>
            </a:extLst>
          </p:cNvPr>
          <p:cNvSpPr txBox="1"/>
          <p:nvPr/>
        </p:nvSpPr>
        <p:spPr>
          <a:xfrm>
            <a:off x="198783" y="982177"/>
            <a:ext cx="10933043"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GMP pricing method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utilized for the hotel case study and examples in this book as it introduces the reader to a variety of cost accounting operations that the other pricing methods do not include, especially lump sum. </a:t>
            </a: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606E9AB-AB2E-EC4B-E109-4EEF9CD693D1}"/>
              </a:ext>
            </a:extLst>
          </p:cNvPr>
          <p:cNvSpPr/>
          <p:nvPr/>
        </p:nvSpPr>
        <p:spPr>
          <a:xfrm>
            <a:off x="628649" y="795130"/>
            <a:ext cx="10734675" cy="512942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panose="020F0502020204030204"/>
                <a:ea typeface="Calibri"/>
                <a:cs typeface="Calibri"/>
                <a:sym typeface="Calibri"/>
              </a:rPr>
              <a:t>Construction contracts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An offer to perform a service,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An acceptance of the offer,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legal agreement, and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Only authorized parties can sign the agreement, for example the officer-in-charge or chief executive officer (OIC or CEO</a:t>
            </a: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6F5CA33-FDBF-9BF5-AD38-735975C7980A}"/>
              </a:ext>
            </a:extLst>
          </p:cNvPr>
          <p:cNvSpPr/>
          <p:nvPr/>
        </p:nvSpPr>
        <p:spPr>
          <a:xfrm>
            <a:off x="646043" y="864704"/>
            <a:ext cx="10717281" cy="505984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example, the contract documents will specify the dimension and sizes of structural steel columns and beams, but will not provide the design for erection aids, such as erection bolts or erection seats or hoisting and safety considerations.</a:t>
            </a: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5" name="TextBox 4">
            <a:extLst>
              <a:ext uri="{FF2B5EF4-FFF2-40B4-BE49-F238E27FC236}">
                <a16:creationId xmlns:a16="http://schemas.microsoft.com/office/drawing/2014/main" id="{5CFDE398-967B-C650-4894-F1C227459D02}"/>
              </a:ext>
            </a:extLst>
          </p:cNvPr>
          <p:cNvSpPr txBox="1"/>
          <p:nvPr/>
        </p:nvSpPr>
        <p:spPr>
          <a:xfrm>
            <a:off x="506895" y="864704"/>
            <a:ext cx="10843591" cy="40934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a:t>
            </a:r>
          </a:p>
        </p:txBody>
      </p:sp>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AB9A1C9-C30B-D0C0-8475-3C92BCCA670B}"/>
              </a:ext>
            </a:extLst>
          </p:cNvPr>
          <p:cNvSpPr txBox="1"/>
          <p:nvPr/>
        </p:nvSpPr>
        <p:spPr>
          <a:xfrm>
            <a:off x="268357" y="944216"/>
            <a:ext cx="11459817"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 Docs headed up by the Associated General Contractors of America (AGC) and other contractor associations</a:t>
            </a: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009AE210-07B2-EF87-5824-34CC486E1522}"/>
              </a:ext>
            </a:extLst>
          </p:cNvPr>
          <p:cNvPicPr>
            <a:picLocks noChangeAspect="1"/>
          </p:cNvPicPr>
          <p:nvPr/>
        </p:nvPicPr>
        <p:blipFill>
          <a:blip r:embed="rId4"/>
          <a:stretch>
            <a:fillRect/>
          </a:stretch>
        </p:blipFill>
        <p:spPr>
          <a:xfrm>
            <a:off x="103860" y="864704"/>
            <a:ext cx="11984280" cy="5276347"/>
          </a:xfrm>
          <a:prstGeom prst="rect">
            <a:avLst/>
          </a:prstGeom>
        </p:spPr>
      </p:pic>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D2A14C6-8ABC-3C1F-C30D-2B7EEA15421D}"/>
              </a:ext>
            </a:extLst>
          </p:cNvPr>
          <p:cNvSpPr txBox="1"/>
          <p:nvPr/>
        </p:nvSpPr>
        <p:spPr>
          <a:xfrm>
            <a:off x="3048828" y="2767281"/>
            <a:ext cx="6097656" cy="132343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Chapter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BD1BAA8-6DB2-7177-0F58-E2B3DC780425}"/>
              </a:ext>
            </a:extLst>
          </p:cNvPr>
          <p:cNvSpPr txBox="1"/>
          <p:nvPr/>
        </p:nvSpPr>
        <p:spPr>
          <a:xfrm>
            <a:off x="536713" y="864704"/>
            <a:ext cx="10754139" cy="4524315"/>
          </a:xfrm>
          <a:prstGeom prst="rect">
            <a:avLst/>
          </a:prstGeom>
          <a:noFill/>
        </p:spPr>
        <p:txBody>
          <a:bodyPr wrap="square">
            <a:spAutoFit/>
          </a:bodyPr>
          <a:lstStyle/>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18E9C60-340F-7350-F77A-9A7D09918F7F}"/>
              </a:ext>
            </a:extLst>
          </p:cNvPr>
          <p:cNvSpPr txBox="1"/>
          <p:nvPr/>
        </p:nvSpPr>
        <p:spPr>
          <a:xfrm>
            <a:off x="1292088" y="1341783"/>
            <a:ext cx="9978886" cy="4893647"/>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Google Shape;130;p6">
            <a:extLst>
              <a:ext uri="{FF2B5EF4-FFF2-40B4-BE49-F238E27FC236}">
                <a16:creationId xmlns:a16="http://schemas.microsoft.com/office/drawing/2014/main" id="{BE015066-F251-A982-4D54-6F1BCCD7D2CA}"/>
              </a:ext>
            </a:extLst>
          </p:cNvPr>
          <p:cNvPicPr preferRelativeResize="0"/>
          <p:nvPr/>
        </p:nvPicPr>
        <p:blipFill rotWithShape="1">
          <a:blip r:embed="rId4">
            <a:alphaModFix/>
          </a:blip>
          <a:srcRect/>
          <a:stretch/>
        </p:blipFill>
        <p:spPr>
          <a:xfrm>
            <a:off x="742949" y="878585"/>
            <a:ext cx="10607537" cy="5790571"/>
          </a:xfrm>
          <a:prstGeom prst="rect">
            <a:avLst/>
          </a:prstGeom>
          <a:noFill/>
          <a:ln>
            <a:noFill/>
          </a:ln>
        </p:spPr>
      </p:pic>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4E68EDD-EA10-330D-329C-8FD684B21565}"/>
              </a:ext>
            </a:extLst>
          </p:cNvPr>
          <p:cNvSpPr/>
          <p:nvPr/>
        </p:nvSpPr>
        <p:spPr>
          <a:xfrm>
            <a:off x="728662" y="864704"/>
            <a:ext cx="10734675" cy="5382224"/>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Types of cost estimates</a:t>
            </a:r>
          </a:p>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5080" lvl="0" indent="51435"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Conceptual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developed using incomplete project documentation, while </a:t>
            </a: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detailed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prepared using complete drawings and specifications. </a:t>
            </a: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Semi-detailed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p>
        </p:txBody>
      </p:sp>
    </p:spTree>
    <p:extLst>
      <p:ext uri="{BB962C8B-B14F-4D97-AF65-F5344CB8AC3E}">
        <p14:creationId xmlns:p14="http://schemas.microsoft.com/office/powerpoint/2010/main" val="1221499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5021806C-BAEF-EA51-71FD-F37201565958}"/>
              </a:ext>
            </a:extLst>
          </p:cNvPr>
          <p:cNvPicPr>
            <a:picLocks noChangeAspect="1"/>
          </p:cNvPicPr>
          <p:nvPr/>
        </p:nvPicPr>
        <p:blipFill>
          <a:blip r:embed="rId4"/>
          <a:stretch>
            <a:fillRect/>
          </a:stretch>
        </p:blipFill>
        <p:spPr>
          <a:xfrm>
            <a:off x="989887" y="1385602"/>
            <a:ext cx="10212225" cy="4955563"/>
          </a:xfrm>
          <a:prstGeom prst="rect">
            <a:avLst/>
          </a:prstGeom>
        </p:spPr>
      </p:pic>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7A6794-A4EA-8E34-7212-6E17BD6D89E0}"/>
              </a:ext>
            </a:extLst>
          </p:cNvPr>
          <p:cNvSpPr txBox="1"/>
          <p:nvPr/>
        </p:nvSpPr>
        <p:spPr>
          <a:xfrm>
            <a:off x="377687" y="626164"/>
            <a:ext cx="10843591" cy="4278094"/>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E5CDA0-BFC0-5A55-6E06-9E8273BB8432}"/>
              </a:ext>
            </a:extLst>
          </p:cNvPr>
          <p:cNvSpPr txBox="1"/>
          <p:nvPr/>
        </p:nvSpPr>
        <p:spPr>
          <a:xfrm>
            <a:off x="347870" y="1286106"/>
            <a:ext cx="10942982" cy="4562788"/>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spTree>
    <p:extLst>
      <p:ext uri="{BB962C8B-B14F-4D97-AF65-F5344CB8AC3E}">
        <p14:creationId xmlns:p14="http://schemas.microsoft.com/office/powerpoint/2010/main" val="136204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21F2388-864B-C4BE-C153-3A701A6B833D}"/>
              </a:ext>
            </a:extLst>
          </p:cNvPr>
          <p:cNvSpPr txBox="1"/>
          <p:nvPr/>
        </p:nvSpPr>
        <p:spPr>
          <a:xfrm>
            <a:off x="457199" y="864703"/>
            <a:ext cx="10704443" cy="4180632"/>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produced Revenue = Cost + Profit Construction cost = Direct cost +  Indirect cost Direct cost = Labor + Material + Equipment + Subcontractors 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endParaRPr lang="en-US" dirty="0"/>
          </a:p>
        </p:txBody>
      </p:sp>
    </p:spTree>
    <p:extLst>
      <p:ext uri="{BB962C8B-B14F-4D97-AF65-F5344CB8AC3E}">
        <p14:creationId xmlns:p14="http://schemas.microsoft.com/office/powerpoint/2010/main" val="464400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D0E7D90-6A37-9D22-F399-367ED9A14B7E}"/>
              </a:ext>
            </a:extLst>
          </p:cNvPr>
          <p:cNvSpPr txBox="1"/>
          <p:nvPr/>
        </p:nvSpPr>
        <p:spPr>
          <a:xfrm>
            <a:off x="904460" y="616226"/>
            <a:ext cx="8242023" cy="5337359"/>
          </a:xfrm>
          <a:prstGeom prst="rect">
            <a:avLst/>
          </a:prstGeom>
          <a:noFill/>
        </p:spPr>
        <p:txBody>
          <a:bodyPr wrap="square">
            <a:spAutoFit/>
          </a:bodyP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Google Shape;209;p13">
            <a:extLst>
              <a:ext uri="{FF2B5EF4-FFF2-40B4-BE49-F238E27FC236}">
                <a16:creationId xmlns:a16="http://schemas.microsoft.com/office/drawing/2014/main" id="{9FF45D69-9AF9-0BCA-B64B-FC60D042EE50}"/>
              </a:ext>
            </a:extLst>
          </p:cNvPr>
          <p:cNvPicPr preferRelativeResize="0"/>
          <p:nvPr/>
        </p:nvPicPr>
        <p:blipFill rotWithShape="1">
          <a:blip r:embed="rId4">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3D98F8B9-74F8-2656-52BF-DE95A55FE171}"/>
              </a:ext>
            </a:extLst>
          </p:cNvPr>
          <p:cNvSpPr/>
          <p:nvPr/>
        </p:nvSpPr>
        <p:spPr>
          <a:xfrm>
            <a:off x="728662" y="775252"/>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p>
          <a:p>
            <a:pPr marL="0" marR="0" lvl="0" indent="0"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78435" marR="0" lvl="0" indent="-166370"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Subcontractors will be used if the specialized tradesmen needed are not employed</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by the GC.</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78435" marR="0" lvl="0" indent="-166370"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If there are problems with the quality of installation, a subcontractor is required to</a:t>
            </a:r>
          </a:p>
          <a:p>
            <a:pPr marL="12700" marR="0" lvl="0" indent="0"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1538502-9920-314D-9F95-1ED8AA0323F7}"/>
              </a:ext>
            </a:extLst>
          </p:cNvPr>
          <p:cNvSpPr txBox="1"/>
          <p:nvPr/>
        </p:nvSpPr>
        <p:spPr>
          <a:xfrm>
            <a:off x="1123122" y="586409"/>
            <a:ext cx="8023362" cy="5645135"/>
          </a:xfrm>
          <a:prstGeom prst="rect">
            <a:avLst/>
          </a:prstGeom>
          <a:noFill/>
        </p:spPr>
        <p:txBody>
          <a:bodyPr wrap="square">
            <a:spAutoFit/>
          </a:bodyP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A87EC43-F4DD-7A1A-03E7-4F851C3588BC}"/>
              </a:ext>
            </a:extLst>
          </p:cNvPr>
          <p:cNvSpPr/>
          <p:nvPr/>
        </p:nvSpPr>
        <p:spPr>
          <a:xfrm>
            <a:off x="636104" y="874642"/>
            <a:ext cx="10727220" cy="5049907"/>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15BFFDE8-0C7D-AA35-ECC1-080291963367}"/>
              </a:ext>
            </a:extLst>
          </p:cNvPr>
          <p:cNvSpPr/>
          <p:nvPr/>
        </p:nvSpPr>
        <p:spPr>
          <a:xfrm>
            <a:off x="626165" y="775251"/>
            <a:ext cx="10737159" cy="5139773"/>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5080" lvl="0" indent="51435"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kumimoji="0" lang="en-US" sz="2400" b="0" i="0" u="none" strike="noStrike" kern="0" cap="none" spc="0" normalizeH="0" baseline="0" noProof="0" dirty="0">
                <a:ln>
                  <a:noFill/>
                </a:ln>
                <a:solidFill>
                  <a:srgbClr val="000000"/>
                </a:solidFill>
                <a:effectLst/>
                <a:uLnTx/>
                <a:uFillTx/>
                <a:latin typeface="Arial"/>
                <a:ea typeface="+mn-ea"/>
                <a:cs typeface="Arial"/>
                <a:sym typeface="Arial"/>
              </a:rPr>
              <a:t> </a:t>
            </a:r>
            <a:r>
              <a:rPr kumimoji="0" lang="en-US" sz="24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estimate creation.</a:t>
            </a: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83FD6D79-D493-0C04-9718-2CE05719326E}"/>
              </a:ext>
            </a:extLst>
          </p:cNvPr>
          <p:cNvPicPr>
            <a:picLocks noChangeAspect="1"/>
          </p:cNvPicPr>
          <p:nvPr/>
        </p:nvPicPr>
        <p:blipFill>
          <a:blip r:embed="rId4"/>
          <a:stretch>
            <a:fillRect/>
          </a:stretch>
        </p:blipFill>
        <p:spPr>
          <a:xfrm>
            <a:off x="942256" y="1557076"/>
            <a:ext cx="10307488" cy="5241135"/>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DEED026-07F2-BC1C-7E0E-204BFF63F1C6}"/>
              </a:ext>
            </a:extLst>
          </p:cNvPr>
          <p:cNvSpPr/>
          <p:nvPr/>
        </p:nvSpPr>
        <p:spPr>
          <a:xfrm>
            <a:off x="807553" y="1145485"/>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p>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p>
        </p:txBody>
      </p:sp>
    </p:spTree>
    <p:extLst>
      <p:ext uri="{BB962C8B-B14F-4D97-AF65-F5344CB8AC3E}">
        <p14:creationId xmlns:p14="http://schemas.microsoft.com/office/powerpoint/2010/main" val="3732243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9B507D3-F092-E648-8A08-373E1F0460BA}"/>
              </a:ext>
            </a:extLst>
          </p:cNvPr>
          <p:cNvSpPr txBox="1"/>
          <p:nvPr/>
        </p:nvSpPr>
        <p:spPr>
          <a:xfrm>
            <a:off x="3048828" y="766733"/>
            <a:ext cx="6097656" cy="5324535"/>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 sheet is shown in Figure 4.4.</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2C4E876-EAD7-5170-5C1D-F8FF0ADA805C}"/>
              </a:ext>
            </a:extLst>
          </p:cNvPr>
          <p:cNvSpPr txBox="1"/>
          <p:nvPr/>
        </p:nvSpPr>
        <p:spPr>
          <a:xfrm>
            <a:off x="924339" y="483450"/>
            <a:ext cx="8222145" cy="4287584"/>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 Often a general contractor will review the amount of direct  labor in an estimate and use this figure as some basis for determining overall project  risk and therefore the appropriate fee to apply.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spTree>
    <p:extLst>
      <p:ext uri="{BB962C8B-B14F-4D97-AF65-F5344CB8AC3E}">
        <p14:creationId xmlns:p14="http://schemas.microsoft.com/office/powerpoint/2010/main" val="663601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2A59A9B-FF4C-66BC-390F-B8657F6B8F2D}"/>
              </a:ext>
            </a:extLst>
          </p:cNvPr>
          <p:cNvSpPr txBox="1"/>
          <p:nvPr/>
        </p:nvSpPr>
        <p:spPr>
          <a:xfrm>
            <a:off x="3048828" y="428179"/>
            <a:ext cx="6097656" cy="6001643"/>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335889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EDAF38C-D288-F923-BA7D-2575AAEF9E5D}"/>
              </a:ext>
            </a:extLst>
          </p:cNvPr>
          <p:cNvSpPr txBox="1"/>
          <p:nvPr/>
        </p:nvSpPr>
        <p:spPr>
          <a:xfrm>
            <a:off x="3048828" y="1536174"/>
            <a:ext cx="6097656" cy="3785652"/>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Some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spTree>
    <p:extLst>
      <p:ext uri="{BB962C8B-B14F-4D97-AF65-F5344CB8AC3E}">
        <p14:creationId xmlns:p14="http://schemas.microsoft.com/office/powerpoint/2010/main" val="2847692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69BD9622-CC67-24D1-E95C-6BC00309359C}"/>
              </a:ext>
            </a:extLst>
          </p:cNvPr>
          <p:cNvSpPr/>
          <p:nvPr/>
        </p:nvSpPr>
        <p:spPr>
          <a:xfrm>
            <a:off x="628649" y="775252"/>
            <a:ext cx="10734675" cy="5149298"/>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p>
        </p:txBody>
      </p:sp>
    </p:spTree>
    <p:extLst>
      <p:ext uri="{BB962C8B-B14F-4D97-AF65-F5344CB8AC3E}">
        <p14:creationId xmlns:p14="http://schemas.microsoft.com/office/powerpoint/2010/main" val="1950910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A336E6E1-65D3-CBB6-D0B3-72377707CC28}"/>
              </a:ext>
            </a:extLst>
          </p:cNvPr>
          <p:cNvSpPr/>
          <p:nvPr/>
        </p:nvSpPr>
        <p:spPr>
          <a:xfrm>
            <a:off x="728662" y="1056033"/>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endParaRPr>
          </a:p>
          <a:p>
            <a:pPr marL="12700" marR="508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p>
        </p:txBody>
      </p:sp>
    </p:spTree>
    <p:extLst>
      <p:ext uri="{BB962C8B-B14F-4D97-AF65-F5344CB8AC3E}">
        <p14:creationId xmlns:p14="http://schemas.microsoft.com/office/powerpoint/2010/main" val="900519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1A9EB42-6642-35F4-2171-00FA6E6E8E84}"/>
              </a:ext>
            </a:extLst>
          </p:cNvPr>
          <p:cNvSpPr txBox="1"/>
          <p:nvPr/>
        </p:nvSpPr>
        <p:spPr>
          <a:xfrm>
            <a:off x="626165" y="2690336"/>
            <a:ext cx="10863470" cy="923330"/>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 retention after close-out.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411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8AB8174-E433-43C8-84AD-81031A1E49A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145</TotalTime>
  <Words>3964</Words>
  <Application>Microsoft Office PowerPoint</Application>
  <PresentationFormat>Widescreen</PresentationFormat>
  <Paragraphs>124</Paragraphs>
  <Slides>38</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35</cp:revision>
  <dcterms:created xsi:type="dcterms:W3CDTF">2023-04-29T09:08:00Z</dcterms:created>
  <dcterms:modified xsi:type="dcterms:W3CDTF">2024-07-06T10:33:36Z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