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1" r:id="rId6"/>
    <p:sldId id="509" r:id="rId7"/>
    <p:sldId id="540" r:id="rId8"/>
    <p:sldId id="511" r:id="rId9"/>
    <p:sldId id="542" r:id="rId10"/>
    <p:sldId id="306" r:id="rId11"/>
    <p:sldId id="543" r:id="rId12"/>
    <p:sldId id="552" r:id="rId13"/>
    <p:sldId id="544" r:id="rId14"/>
    <p:sldId id="545" r:id="rId15"/>
    <p:sldId id="546" r:id="rId16"/>
    <p:sldId id="547" r:id="rId17"/>
    <p:sldId id="548" r:id="rId18"/>
    <p:sldId id="549" r:id="rId19"/>
    <p:sldId id="550" r:id="rId20"/>
    <p:sldId id="551" r:id="rId21"/>
    <p:sldId id="513" r:id="rId22"/>
    <p:sldId id="553" r:id="rId23"/>
    <p:sldId id="554" r:id="rId24"/>
    <p:sldId id="555" r:id="rId25"/>
    <p:sldId id="556" r:id="rId26"/>
    <p:sldId id="557" r:id="rId27"/>
    <p:sldId id="501" r:id="rId28"/>
    <p:sldId id="558" r:id="rId29"/>
    <p:sldId id="559" r:id="rId30"/>
    <p:sldId id="560" r:id="rId31"/>
    <p:sldId id="561" r:id="rId32"/>
    <p:sldId id="503" r:id="rId33"/>
    <p:sldId id="563" r:id="rId34"/>
    <p:sldId id="566" r:id="rId35"/>
    <p:sldId id="567" r:id="rId36"/>
    <p:sldId id="568" r:id="rId37"/>
    <p:sldId id="569" r:id="rId38"/>
    <p:sldId id="570" r:id="rId39"/>
    <p:sldId id="572" r:id="rId40"/>
    <p:sldId id="571" r:id="rId41"/>
    <p:sldId id="507" r:id="rId42"/>
    <p:sldId id="56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40"/>
            <p14:sldId id="511"/>
            <p14:sldId id="542"/>
            <p14:sldId id="306"/>
            <p14:sldId id="543"/>
            <p14:sldId id="552"/>
            <p14:sldId id="544"/>
            <p14:sldId id="545"/>
            <p14:sldId id="546"/>
            <p14:sldId id="547"/>
            <p14:sldId id="548"/>
            <p14:sldId id="549"/>
            <p14:sldId id="550"/>
            <p14:sldId id="551"/>
            <p14:sldId id="513"/>
            <p14:sldId id="553"/>
            <p14:sldId id="554"/>
            <p14:sldId id="555"/>
            <p14:sldId id="556"/>
            <p14:sldId id="557"/>
            <p14:sldId id="501"/>
            <p14:sldId id="558"/>
            <p14:sldId id="559"/>
            <p14:sldId id="560"/>
            <p14:sldId id="561"/>
            <p14:sldId id="503"/>
            <p14:sldId id="563"/>
            <p14:sldId id="566"/>
            <p14:sldId id="567"/>
            <p14:sldId id="568"/>
            <p14:sldId id="569"/>
            <p14:sldId id="570"/>
            <p14:sldId id="572"/>
            <p14:sldId id="571"/>
            <p14:sldId id="507"/>
            <p14:sldId id="5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00"/>
    <a:srgbClr val="00AEEF"/>
    <a:srgbClr val="203E5F"/>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716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0CF29-DCA0-452E-CD17-28792EF8E9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EA795D-FC10-B911-3E44-E349757BA3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ECCF48-A73E-5A5C-9BD2-0EAD8149A86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B3B1A2-D6D5-6F92-A46F-938D34F6E04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76224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E9752-04C1-125F-9ACB-FB1264D358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801803-616F-BFEA-4ED0-D94B31CBE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D805E4-A106-7805-803F-1C6DF21111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B51FA4-C34D-1E2A-117C-C2944FF8519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22884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3F20D-0FE4-5CC8-721D-CAFE4DFB2B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FECF6B-6819-5862-3BA8-8C490C651A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7722F6-291E-231D-9595-A66646698EE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D7E702-7487-13A1-37D9-FFB5483870D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7310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4B152-289C-2B28-32B9-5E1A21555B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1FD9D0-DD5E-D437-635A-205565B4EC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3E20FF-4797-B6AB-0164-639034EE34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0DFC3F-BB2A-0AA7-3C00-9167E2DD4D7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49475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04765-B0D8-4770-009F-79E0B21FB0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7B766-6943-CB7E-5B8A-F299050E26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92E0EC-1D0D-7E73-F791-8F35E01CAF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B235364-9F11-FC59-0225-B481ADB332B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21390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6C176-8F6B-0E68-8942-82186B12D3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81FC76-BC7C-65CF-0A1B-9ABA3B5D64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40A425-23EB-18B3-7E25-ABBDB75D74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50C093F-B764-71F2-7FD6-01EAF65EB1A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57322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06857-2C5B-2160-2F2C-E03C8C24E8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E5A3A2-9A5E-C156-0CC8-D8EDF7DC7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0ED61C-66FC-0900-6CBF-85E1CE245A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121B625-83E4-6FB3-2A27-2D2F4CEEDA08}"/>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68823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customXml" Target="../ink/ink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customXml" Target="../ink/ink6.xml"/></Relationships>
</file>

<file path=ppt/slides/_rels/slide9.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customXml" Target="../ink/ink7.xml"/><Relationship Id="rId4" Type="http://schemas.openxmlformats.org/officeDocument/2006/relationships/image" Target="../media/image5.png"/><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customXml" Target="../ink/ink8.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openxmlformats.org/officeDocument/2006/relationships/image" Target="../media/image12.webp"/></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10" Type="http://schemas.openxmlformats.org/officeDocument/2006/relationships/image" Target="../media/image15.jpe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16.webp"/><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10" Type="http://schemas.openxmlformats.org/officeDocument/2006/relationships/image" Target="../media/image18.png"/><Relationship Id="rId9" Type="http://schemas.openxmlformats.org/officeDocument/2006/relationships/image" Target="../media/image17.png"/></Relationships>
</file>

<file path=ppt/slides/_rels/slide21.xml.rels><?xml version="1.0" encoding="UTF-8" standalone="yes"?>
<Relationships xmlns="http://schemas.openxmlformats.org/package/2006/relationships"><Relationship Id="rId8" Type="http://schemas.openxmlformats.org/officeDocument/2006/relationships/image" Target="../media/image19.webp"/><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openxmlformats.org/officeDocument/2006/relationships/image" Target="../media/image20.webp"/></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11" Type="http://schemas.openxmlformats.org/officeDocument/2006/relationships/image" Target="../media/image24.png"/><Relationship Id="rId10" Type="http://schemas.openxmlformats.org/officeDocument/2006/relationships/image" Target="../media/image23.png"/><Relationship Id="rId9" Type="http://schemas.openxmlformats.org/officeDocument/2006/relationships/image" Target="../media/image22.svg"/></Relationships>
</file>

<file path=ppt/slides/_rels/slide2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9"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7"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27.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customXml" Target="../ink/ink25.xml"/><Relationship Id="rId2" Type="http://schemas.openxmlformats.org/officeDocument/2006/relationships/image" Target="../media/image5.png"/><Relationship Id="rId1" Type="http://schemas.openxmlformats.org/officeDocument/2006/relationships/slideLayout" Target="../slideLayouts/slideLayout17.xml"/><Relationship Id="rId9"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jp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03144" y="3920917"/>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9290" y="5671500"/>
            <a:ext cx="43906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64661" y="4905802"/>
            <a:ext cx="5915402" cy="738664"/>
          </a:xfrm>
          <a:prstGeom prst="rect">
            <a:avLst/>
          </a:prstGeom>
          <a:noFill/>
        </p:spPr>
        <p:txBody>
          <a:bodyPr wrap="none" rtlCol="0">
            <a:spAutoFit/>
          </a:bodyPr>
          <a:lstStyle/>
          <a:p>
            <a:r>
              <a:rPr lang="ar-DZ" b="1" dirty="0"/>
              <a:t>          </a:t>
            </a:r>
            <a:endParaRPr lang="fr-FR" dirty="0"/>
          </a:p>
          <a:p>
            <a:pPr algn="r"/>
            <a:r>
              <a:rPr lang="ar-DZ" sz="2400" b="1" dirty="0"/>
              <a:t>مدخل مفاهيمي في إدارة المؤسَّسات الإعلامية الرَّقمية</a:t>
            </a:r>
            <a:endParaRPr lang="ar-DZ" sz="2400" b="1" dirty="0">
              <a:solidFill>
                <a:schemeClr val="tx1">
                  <a:lumMod val="95000"/>
                  <a:lumOff val="5000"/>
                </a:schemeClr>
              </a:solidFill>
              <a:latin typeface="Alexandria"/>
              <a:cs typeface="Alexandria" charset="0"/>
            </a:endParaRP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256231" y="2508097"/>
            <a:ext cx="5335229" cy="1077218"/>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a:p>
            <a:pPr algn="ctr"/>
            <a:r>
              <a:rPr lang="fr-FR" b="1"/>
              <a:t>DGM411</a:t>
            </a:r>
            <a:endParaRPr lang="ar-DZ" b="1" dirty="0">
              <a:solidFill>
                <a:schemeClr val="accent1">
                  <a:lumMod val="50000"/>
                </a:schemeClr>
              </a:solidFill>
              <a:latin typeface="Alexandria"/>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7462">
        <p:split orient="vert"/>
      </p:transition>
    </mc:Choice>
    <mc:Fallback xmlns="">
      <p:transition spd="slow" advTm="7462">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779659" y="862401"/>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الأولــــى</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264820" y="1567575"/>
            <a:ext cx="6449269" cy="7149008"/>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algn="r">
              <a:lnSpc>
                <a:spcPct val="120000"/>
              </a:lnSpc>
            </a:pPr>
            <a:r>
              <a:rPr lang="ar-DZ" sz="2400" b="1" dirty="0">
                <a:latin typeface="Alexandria" charset="0"/>
                <a:cs typeface="Alexandria" charset="0"/>
              </a:rPr>
              <a:t>1-مقدمـــــــة.</a:t>
            </a:r>
          </a:p>
          <a:p>
            <a:pPr algn="r">
              <a:lnSpc>
                <a:spcPct val="120000"/>
              </a:lnSpc>
            </a:pPr>
            <a:r>
              <a:rPr lang="ar-DZ" sz="2400" b="1" dirty="0">
                <a:latin typeface="Alexandria" charset="0"/>
                <a:cs typeface="Alexandria" charset="0"/>
              </a:rPr>
              <a:t>2-تعريف المؤسَّسة الإعلامية.</a:t>
            </a:r>
          </a:p>
          <a:p>
            <a:pPr algn="r">
              <a:lnSpc>
                <a:spcPct val="120000"/>
              </a:lnSpc>
            </a:pPr>
            <a:r>
              <a:rPr lang="ar-DZ" sz="2400" b="1" dirty="0">
                <a:latin typeface="Alexandria" charset="0"/>
                <a:cs typeface="Alexandria" charset="0"/>
              </a:rPr>
              <a:t>3-تعريف المؤسَّسة الإعلامية الرَّقمية.</a:t>
            </a:r>
          </a:p>
          <a:p>
            <a:pPr algn="r">
              <a:lnSpc>
                <a:spcPct val="120000"/>
              </a:lnSpc>
            </a:pPr>
            <a:r>
              <a:rPr lang="ar-DZ" sz="2400" b="1" dirty="0">
                <a:latin typeface="Alexandria" charset="0"/>
                <a:cs typeface="Alexandria" charset="0"/>
              </a:rPr>
              <a:t>4-وظائف المؤسَّسة الإعلامية الرَّقمية.</a:t>
            </a:r>
          </a:p>
          <a:p>
            <a:pPr algn="r">
              <a:lnSpc>
                <a:spcPct val="120000"/>
              </a:lnSpc>
            </a:pPr>
            <a:r>
              <a:rPr lang="ar-DZ" sz="2400" b="1" dirty="0">
                <a:latin typeface="Alexandria" charset="0"/>
                <a:cs typeface="Alexandria" charset="0"/>
              </a:rPr>
              <a:t>5-نماذج أنواع المؤسَّسات الإعلامية الرَّقمية.</a:t>
            </a:r>
          </a:p>
          <a:p>
            <a:pPr algn="r">
              <a:lnSpc>
                <a:spcPct val="120000"/>
              </a:lnSpc>
            </a:pPr>
            <a:r>
              <a:rPr lang="ar-DZ" sz="2400" b="1" dirty="0">
                <a:latin typeface="Alexandria" charset="0"/>
                <a:cs typeface="Alexandria" charset="0"/>
              </a:rPr>
              <a:t>6-خصائص المؤسَّسات الإعلامية الرقمية.</a:t>
            </a:r>
          </a:p>
          <a:p>
            <a:pPr algn="r">
              <a:lnSpc>
                <a:spcPct val="120000"/>
              </a:lnSpc>
            </a:pPr>
            <a:r>
              <a:rPr lang="ar-DZ" sz="2400" b="1" dirty="0">
                <a:latin typeface="Alexandria" charset="0"/>
                <a:cs typeface="Alexandria" charset="0"/>
              </a:rPr>
              <a:t>7- عناصر إدارة المؤسَّسة الإعلامية.</a:t>
            </a:r>
          </a:p>
          <a:p>
            <a:pPr algn="r">
              <a:lnSpc>
                <a:spcPct val="120000"/>
              </a:lnSpc>
            </a:pPr>
            <a:r>
              <a:rPr lang="ar-DZ" sz="2400" b="1" dirty="0">
                <a:latin typeface="Alexandria" charset="0"/>
                <a:cs typeface="Alexandria" charset="0"/>
              </a:rPr>
              <a:t>8-الفرق بين الإدارة العامة وإدارة المؤسَّسة الإعلامية.</a:t>
            </a:r>
          </a:p>
          <a:p>
            <a:pPr algn="r">
              <a:lnSpc>
                <a:spcPct val="120000"/>
              </a:lnSpc>
            </a:pPr>
            <a:r>
              <a:rPr lang="ar-DZ" sz="2400" b="1" dirty="0">
                <a:latin typeface="Alexandria" charset="0"/>
                <a:cs typeface="Alexandria" charset="0"/>
              </a:rPr>
              <a:t>9- خلاصة.</a:t>
            </a:r>
          </a:p>
          <a:p>
            <a:pPr algn="r">
              <a:lnSpc>
                <a:spcPct val="120000"/>
              </a:lnSpc>
            </a:pPr>
            <a:endParaRPr lang="ar-DZ" sz="24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357">
        <p15:prstTrans prst="wind"/>
      </p:transition>
    </mc:Choice>
    <mc:Fallback xmlns="">
      <p:transition spd="slow" advTm="263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892149-FCAE-8B28-CA5F-9C17B892E03F}"/>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BE7132E9-B508-26AB-3D2B-9DDFFF99C532}"/>
              </a:ext>
            </a:extLst>
          </p:cNvPr>
          <p:cNvSpPr/>
          <p:nvPr/>
        </p:nvSpPr>
        <p:spPr>
          <a:xfrm>
            <a:off x="963162" y="1753230"/>
            <a:ext cx="10369233" cy="3600986"/>
          </a:xfrm>
          <a:prstGeom prst="rect">
            <a:avLst/>
          </a:prstGeom>
        </p:spPr>
        <p:txBody>
          <a:bodyPr wrap="square">
            <a:spAutoFit/>
          </a:bodyPr>
          <a:lstStyle/>
          <a:p>
            <a:pPr algn="just" rtl="1"/>
            <a:r>
              <a:rPr lang="ar-DZ" sz="3200" dirty="0"/>
              <a:t>    </a:t>
            </a:r>
            <a:r>
              <a:rPr lang="ar-DZ" sz="2800" dirty="0"/>
              <a:t>إِدارة المؤسَّسات الإعلامية في العصر الرقمي، تَعني تبنِّي إِستراتيجيات مبتكرة، وتقنيَّات متطوِّرة، لمواكبة التغيُّرات السريعة، التِّي أحدثتها الثورة الرَّقمية في صناعة الإعلام.</a:t>
            </a:r>
          </a:p>
          <a:p>
            <a:pPr algn="just" rtl="1"/>
            <a:r>
              <a:rPr lang="ar-DZ" sz="2800" dirty="0"/>
              <a:t> في هذا العصر، أصبحت المؤسَّسات الإعلامية مطالبة بالتَّكيف مع نماذجٍ جديدة، للإنتاج والتوزيع، حيث تعتمد بشكل كبير على التكنولوجيا الرَّقمية، الذَّكاء الاصطناعي، وتحليل البيانات، لفهم جمهورها بشكل أعمق. كما تتَّطلب هذه الإدارة تطوير سياسات واستراتيجيات مرنة، تواكب </a:t>
            </a:r>
            <a:r>
              <a:rPr lang="ar-DZ" sz="2800" dirty="0" err="1"/>
              <a:t>الإٍتجاهات</a:t>
            </a:r>
            <a:r>
              <a:rPr lang="ar-DZ" sz="2800" dirty="0"/>
              <a:t> الناشئة مثل: الإِعلام التفاعلي والبثِّ الحي وتحقيق التوازن بين جودة المحتوى والسُّرعة في نشره. بالإضافة إلى ذلك، يجب أن تستند الإدارة الرَّقمية إلى تعزيز التعاون بين فرق العمل المختلفة، باستخدام أدوات حديثة لتحسين الإنتاجية. </a:t>
            </a:r>
            <a:endParaRPr lang="en-US" sz="2800" dirty="0">
              <a:latin typeface="Alexandria" charset="0"/>
              <a:cs typeface="Alexandria" charset="0"/>
            </a:endParaRPr>
          </a:p>
        </p:txBody>
      </p:sp>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06056-927C-BB7C-0F27-3684DDC938A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4C9016A-62DB-DC9A-5E59-D41A99FC765D}"/>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0AE6106C-923E-8980-3E4C-5E932518E911}"/>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8474A97-407F-0C9B-32C0-962FEC83752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C5A12B36-4619-C5AE-261F-B7DA2F0FFE88}"/>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E804B4-0401-01CB-6028-A8273E9D3B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A04731C1-D60E-48DC-F9D2-7A48E19B53BD}"/>
              </a:ext>
            </a:extLst>
          </p:cNvPr>
          <p:cNvPicPr>
            <a:picLocks noChangeAspect="1"/>
          </p:cNvPicPr>
          <p:nvPr/>
        </p:nvPicPr>
        <p:blipFill>
          <a:blip r:embed="rId3"/>
          <a:stretch>
            <a:fillRect/>
          </a:stretch>
        </p:blipFill>
        <p:spPr>
          <a:xfrm>
            <a:off x="7623275" y="1531522"/>
            <a:ext cx="4068431" cy="4582973"/>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1AB3E57-1158-6491-1979-1F1204CBA5C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E24DE85C-FCEC-31D8-0190-D7C19C84CF02}"/>
              </a:ext>
            </a:extLst>
          </p:cNvPr>
          <p:cNvSpPr/>
          <p:nvPr/>
        </p:nvSpPr>
        <p:spPr>
          <a:xfrm>
            <a:off x="963163" y="1753230"/>
            <a:ext cx="6660112" cy="3539430"/>
          </a:xfrm>
          <a:prstGeom prst="rect">
            <a:avLst/>
          </a:prstGeom>
        </p:spPr>
        <p:txBody>
          <a:bodyPr wrap="square">
            <a:spAutoFit/>
          </a:bodyPr>
          <a:lstStyle/>
          <a:p>
            <a:pPr algn="just" rtl="1"/>
            <a:r>
              <a:rPr lang="ar-DZ" sz="2800" b="1" dirty="0"/>
              <a:t>تتفرع المؤسسات الإعلامية الى </a:t>
            </a:r>
            <a:r>
              <a:rPr lang="ar-DZ" sz="2800" dirty="0"/>
              <a:t>: </a:t>
            </a:r>
          </a:p>
          <a:p>
            <a:pPr algn="just" rtl="1"/>
            <a:r>
              <a:rPr lang="ar-DZ" sz="2800" dirty="0"/>
              <a:t>1- مؤسَّسات صحفية</a:t>
            </a:r>
          </a:p>
          <a:p>
            <a:pPr algn="just" rtl="1"/>
            <a:r>
              <a:rPr lang="ar-DZ" sz="2800" dirty="0"/>
              <a:t> 2- مؤسَّسات إذاعية </a:t>
            </a:r>
          </a:p>
          <a:p>
            <a:pPr algn="just" rtl="1"/>
            <a:r>
              <a:rPr lang="ar-DZ" sz="2800" dirty="0"/>
              <a:t>3- مؤسَّسات تلفزيونية</a:t>
            </a:r>
          </a:p>
          <a:p>
            <a:pPr algn="just" rtl="1"/>
            <a:r>
              <a:rPr lang="ar-DZ" sz="2800" dirty="0"/>
              <a:t>4- مؤسَّسات البث الفضائي</a:t>
            </a:r>
          </a:p>
          <a:p>
            <a:pPr algn="just" rtl="1"/>
            <a:r>
              <a:rPr lang="ar-DZ" sz="2800" dirty="0"/>
              <a:t>5- وكالات أنباء</a:t>
            </a:r>
          </a:p>
          <a:p>
            <a:pPr algn="just" rtl="1"/>
            <a:r>
              <a:rPr lang="ar-DZ" sz="2800" dirty="0"/>
              <a:t>6- دور نشر</a:t>
            </a:r>
          </a:p>
          <a:p>
            <a:pPr algn="just" rtl="1"/>
            <a:r>
              <a:rPr lang="ar-DZ" sz="2800" dirty="0"/>
              <a:t>7- شركات إعلانات</a:t>
            </a:r>
          </a:p>
        </p:txBody>
      </p:sp>
    </p:spTree>
    <p:extLst>
      <p:ext uri="{BB962C8B-B14F-4D97-AF65-F5344CB8AC3E}">
        <p14:creationId xmlns:p14="http://schemas.microsoft.com/office/powerpoint/2010/main" val="3062975834"/>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F5E49-5BD5-D12F-F2E0-8D19A55FD3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18E6181-C643-9D68-DC0B-533025C41E7F}"/>
              </a:ext>
            </a:extLst>
          </p:cNvPr>
          <p:cNvSpPr txBox="1"/>
          <p:nvPr/>
        </p:nvSpPr>
        <p:spPr>
          <a:xfrm>
            <a:off x="6010382" y="617697"/>
            <a:ext cx="5093006"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المؤسسة الاعلامية </a:t>
            </a:r>
          </a:p>
        </p:txBody>
      </p:sp>
      <p:sp>
        <p:nvSpPr>
          <p:cNvPr id="18" name="Rectangle 17">
            <a:extLst>
              <a:ext uri="{FF2B5EF4-FFF2-40B4-BE49-F238E27FC236}">
                <a16:creationId xmlns:a16="http://schemas.microsoft.com/office/drawing/2014/main" id="{9EC156B4-B7FD-62B7-6013-98CC5E4A24CA}"/>
              </a:ext>
            </a:extLst>
          </p:cNvPr>
          <p:cNvSpPr/>
          <p:nvPr/>
        </p:nvSpPr>
        <p:spPr>
          <a:xfrm>
            <a:off x="5040882" y="597797"/>
            <a:ext cx="1166126" cy="9032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F704FFD-9607-58AA-59B5-F1993D94DD85}"/>
              </a:ext>
            </a:extLst>
          </p:cNvPr>
          <p:cNvSpPr txBox="1"/>
          <p:nvPr/>
        </p:nvSpPr>
        <p:spPr>
          <a:xfrm>
            <a:off x="5235259"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38FADC0-B6E4-4FBA-8336-FB296CA91F06}"/>
              </a:ext>
            </a:extLst>
          </p:cNvPr>
          <p:cNvSpPr/>
          <p:nvPr/>
        </p:nvSpPr>
        <p:spPr>
          <a:xfrm>
            <a:off x="2287132" y="5527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EA20B8-8041-0462-ED2D-637095C9B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C3D293-74BE-858C-BDCD-AEFA1AE074A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TextBox 5">
            <a:extLst>
              <a:ext uri="{FF2B5EF4-FFF2-40B4-BE49-F238E27FC236}">
                <a16:creationId xmlns:a16="http://schemas.microsoft.com/office/drawing/2014/main" id="{2E856BAC-2EFA-A3D4-4FC1-50DC2C749AF8}"/>
              </a:ext>
            </a:extLst>
          </p:cNvPr>
          <p:cNvSpPr txBox="1"/>
          <p:nvPr/>
        </p:nvSpPr>
        <p:spPr>
          <a:xfrm>
            <a:off x="4444865" y="1677094"/>
            <a:ext cx="6979997" cy="4339650"/>
          </a:xfrm>
          <a:prstGeom prst="rect">
            <a:avLst/>
          </a:prstGeom>
          <a:noFill/>
        </p:spPr>
        <p:txBody>
          <a:bodyPr wrap="square">
            <a:spAutoFit/>
          </a:bodyPr>
          <a:lstStyle/>
          <a:p>
            <a:pPr algn="r"/>
            <a:r>
              <a:rPr lang="ar-DZ" sz="3200" b="1" dirty="0">
                <a:solidFill>
                  <a:schemeClr val="bg1"/>
                </a:solidFill>
              </a:rPr>
              <a:t>  </a:t>
            </a:r>
            <a:r>
              <a:rPr lang="ar-DZ" sz="3600" b="1" dirty="0">
                <a:solidFill>
                  <a:schemeClr val="accent2">
                    <a:lumMod val="75000"/>
                  </a:schemeClr>
                </a:solidFill>
                <a:latin typeface="Arial Black" panose="020B0A04020102020204" pitchFamily="34" charset="0"/>
                <a:cs typeface="Sakkal Majalla" panose="02000000000000000000" pitchFamily="2" charset="-78"/>
              </a:rPr>
              <a:t>تعريف المؤسسة الإعلامية: </a:t>
            </a:r>
          </a:p>
          <a:p>
            <a:pPr algn="just"/>
            <a:r>
              <a:rPr lang="ar-DZ" sz="3200" b="1" dirty="0">
                <a:solidFill>
                  <a:schemeClr val="bg1"/>
                </a:solidFill>
                <a:latin typeface="Arial Black" panose="020B0A04020102020204" pitchFamily="34" charset="0"/>
                <a:cs typeface="Sakkal Majalla" panose="02000000000000000000" pitchFamily="2" charset="-78"/>
              </a:rPr>
              <a:t>     </a:t>
            </a:r>
            <a:r>
              <a:rPr lang="ar-DZ" sz="3600" b="1" dirty="0">
                <a:latin typeface="Arial Black" panose="020B0A04020102020204" pitchFamily="34" charset="0"/>
                <a:cs typeface="Sakkal Majalla" panose="02000000000000000000" pitchFamily="2" charset="-78"/>
              </a:rPr>
              <a:t>"</a:t>
            </a:r>
            <a:r>
              <a:rPr lang="ar-DZ" sz="2800" b="1" dirty="0"/>
              <a:t>يطٌلق هذا الوصف على أيِّ منظَّمة إعلاميةٌ أو مؤسسة أو كياٌن، يهٌتم بنشر الأخبار للجماهير، وذلك باستخدام عدد من الوسائل الإعلامية: إمَّا بمجموعة من الوسائل، أو باستخدام وسيلة واحدة ، كقناة تلفزيوٌنيةٍ  أو إذاعة ما، أو صحيفة ورقيةٍ أو إلكترونيةٍ، بحيثٌ يكٌون التواصل والاتصال، بصيغة جماهيريةٌ واسعة النٍّطاق </a:t>
            </a:r>
            <a:r>
              <a:rPr lang="ar-DZ" sz="3600" b="1" dirty="0">
                <a:latin typeface="Arial Black" panose="020B0A04020102020204" pitchFamily="34" charset="0"/>
                <a:cs typeface="Sakkal Majalla" panose="02000000000000000000" pitchFamily="2" charset="-78"/>
              </a:rPr>
              <a:t>». </a:t>
            </a:r>
            <a:r>
              <a:rPr lang="ar-SA" sz="2800" b="1" dirty="0"/>
              <a:t>وتتمي</a:t>
            </a:r>
            <a:r>
              <a:rPr lang="ar-DZ" sz="2800" b="1" dirty="0"/>
              <a:t>َّ</a:t>
            </a:r>
            <a:r>
              <a:rPr lang="ar-SA" sz="2800" b="1" dirty="0"/>
              <a:t>ز </a:t>
            </a:r>
            <a:r>
              <a:rPr lang="ar-SA" sz="2800" b="1" dirty="0" err="1"/>
              <a:t>المؤس</a:t>
            </a:r>
            <a:r>
              <a:rPr lang="ar-DZ" sz="2800" b="1" dirty="0"/>
              <a:t>َّ</a:t>
            </a:r>
            <a:r>
              <a:rPr lang="ar-SA" sz="2800" b="1" dirty="0" err="1"/>
              <a:t>سة</a:t>
            </a:r>
            <a:r>
              <a:rPr lang="ar-SA" sz="2800" b="1" dirty="0"/>
              <a:t> الإعلامية</a:t>
            </a:r>
            <a:r>
              <a:rPr lang="ar-DZ" sz="2800" b="1" dirty="0"/>
              <a:t>،</a:t>
            </a:r>
            <a:r>
              <a:rPr lang="ar-SA" sz="2800" b="1" dirty="0"/>
              <a:t> بـأن</a:t>
            </a:r>
            <a:r>
              <a:rPr lang="ar-DZ" sz="2800" b="1" dirty="0"/>
              <a:t>َّ</a:t>
            </a:r>
            <a:r>
              <a:rPr lang="ar-SA" sz="2800" b="1" dirty="0"/>
              <a:t>ها تهتم بإنتاج وتوزيع المعرفة</a:t>
            </a:r>
            <a:r>
              <a:rPr lang="ar-DZ" sz="2800" b="1" dirty="0"/>
              <a:t> (</a:t>
            </a:r>
            <a:r>
              <a:rPr lang="ar-SA" sz="2800" b="1" dirty="0"/>
              <a:t>كالإعلان</a:t>
            </a:r>
            <a:r>
              <a:rPr lang="ar-DZ" sz="2800" b="1" dirty="0"/>
              <a:t> </a:t>
            </a:r>
            <a:r>
              <a:rPr lang="ar-SA" sz="2800" b="1" dirty="0"/>
              <a:t>والثقافة</a:t>
            </a:r>
            <a:r>
              <a:rPr lang="ar-DZ" sz="2800" b="1" dirty="0">
                <a:latin typeface="Arial Black" panose="020B0A04020102020204" pitchFamily="34" charset="0"/>
                <a:cs typeface="Sakkal Majalla" panose="02000000000000000000" pitchFamily="2" charset="-78"/>
              </a:rPr>
              <a:t> ).                                                                               </a:t>
            </a:r>
            <a:r>
              <a:rPr lang="ar-DZ" sz="2400" b="1" dirty="0">
                <a:solidFill>
                  <a:schemeClr val="bg1"/>
                </a:solidFill>
                <a:latin typeface="Arial Black" panose="020B0A04020102020204" pitchFamily="34" charset="0"/>
                <a:cs typeface="Sakkal Majalla" panose="02000000000000000000" pitchFamily="2" charset="-78"/>
              </a:rPr>
              <a:t>.</a:t>
            </a:r>
            <a:endParaRPr lang="fr-FR" sz="2400" b="1" dirty="0">
              <a:solidFill>
                <a:schemeClr val="bg1"/>
              </a:solidFill>
              <a:latin typeface="Arial Black" panose="020B0A04020102020204" pitchFamily="34" charset="0"/>
              <a:cs typeface="Sakkal Majalla" panose="02000000000000000000" pitchFamily="2" charset="-78"/>
            </a:endParaRPr>
          </a:p>
        </p:txBody>
      </p:sp>
      <p:pic>
        <p:nvPicPr>
          <p:cNvPr id="5" name="Picture 4">
            <a:extLst>
              <a:ext uri="{FF2B5EF4-FFF2-40B4-BE49-F238E27FC236}">
                <a16:creationId xmlns:a16="http://schemas.microsoft.com/office/drawing/2014/main" id="{E62EAF11-46DF-C2BB-F9E7-CB29FDD7FADB}"/>
              </a:ext>
            </a:extLst>
          </p:cNvPr>
          <p:cNvPicPr>
            <a:picLocks noChangeAspect="1"/>
          </p:cNvPicPr>
          <p:nvPr/>
        </p:nvPicPr>
        <p:blipFill>
          <a:blip r:embed="rId8">
            <a:duotone>
              <a:schemeClr val="accent1">
                <a:shade val="45000"/>
                <a:satMod val="135000"/>
              </a:schemeClr>
              <a:prstClr val="white"/>
            </a:duotone>
          </a:blip>
          <a:stretch>
            <a:fillRect/>
          </a:stretch>
        </p:blipFill>
        <p:spPr>
          <a:xfrm>
            <a:off x="865879" y="1935126"/>
            <a:ext cx="3239386" cy="425447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37103311"/>
      </p:ext>
    </p:extLst>
  </p:cSld>
  <p:clrMapOvr>
    <a:masterClrMapping/>
  </p:clrMapOvr>
  <p:transition spd="slow" advTm="2137">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C9489-9E78-AE21-B7BB-6A4F58FCBDC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FCF769C-EF99-2841-90E9-5A5174246E69}"/>
              </a:ext>
            </a:extLst>
          </p:cNvPr>
          <p:cNvSpPr txBox="1"/>
          <p:nvPr/>
        </p:nvSpPr>
        <p:spPr>
          <a:xfrm>
            <a:off x="6227786" y="57299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المؤسسة الإعلامية  </a:t>
            </a:r>
          </a:p>
        </p:txBody>
      </p:sp>
      <p:sp>
        <p:nvSpPr>
          <p:cNvPr id="18" name="Rectangle 17">
            <a:extLst>
              <a:ext uri="{FF2B5EF4-FFF2-40B4-BE49-F238E27FC236}">
                <a16:creationId xmlns:a16="http://schemas.microsoft.com/office/drawing/2014/main" id="{C0098A61-473B-61C4-9451-4AA710CB7600}"/>
              </a:ext>
            </a:extLst>
          </p:cNvPr>
          <p:cNvSpPr/>
          <p:nvPr/>
        </p:nvSpPr>
        <p:spPr>
          <a:xfrm>
            <a:off x="5446736" y="573694"/>
            <a:ext cx="1190600" cy="7504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02E3818-CF74-9E56-26DE-03666F7D8F53}"/>
              </a:ext>
            </a:extLst>
          </p:cNvPr>
          <p:cNvSpPr txBox="1"/>
          <p:nvPr/>
        </p:nvSpPr>
        <p:spPr>
          <a:xfrm>
            <a:off x="5632486" y="573694"/>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FB5605C-7D1C-1B22-666C-AF9968209B10}"/>
              </a:ext>
            </a:extLst>
          </p:cNvPr>
          <p:cNvSpPr/>
          <p:nvPr/>
        </p:nvSpPr>
        <p:spPr>
          <a:xfrm>
            <a:off x="2246035" y="48128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EDEB10-01FD-4EEA-DC48-701327864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6F7E038-8027-8347-C67A-A6F667D005A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3" name="Picture 2">
            <a:extLst>
              <a:ext uri="{FF2B5EF4-FFF2-40B4-BE49-F238E27FC236}">
                <a16:creationId xmlns:a16="http://schemas.microsoft.com/office/drawing/2014/main" id="{59AFF0BB-E61F-9F86-D8C9-8DCCC359A44B}"/>
              </a:ext>
            </a:extLst>
          </p:cNvPr>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745461" y="1331799"/>
            <a:ext cx="10365562" cy="5111171"/>
          </a:xfrm>
          <a:prstGeom prst="rect">
            <a:avLst/>
          </a:prstGeom>
        </p:spPr>
      </p:pic>
      <p:sp>
        <p:nvSpPr>
          <p:cNvPr id="7" name="TextBox 6">
            <a:extLst>
              <a:ext uri="{FF2B5EF4-FFF2-40B4-BE49-F238E27FC236}">
                <a16:creationId xmlns:a16="http://schemas.microsoft.com/office/drawing/2014/main" id="{9D642718-E64F-FFC3-1DFE-48E69CABB534}"/>
              </a:ext>
            </a:extLst>
          </p:cNvPr>
          <p:cNvSpPr txBox="1"/>
          <p:nvPr/>
        </p:nvSpPr>
        <p:spPr>
          <a:xfrm>
            <a:off x="2562447" y="2144028"/>
            <a:ext cx="7878724" cy="3539430"/>
          </a:xfrm>
          <a:prstGeom prst="rect">
            <a:avLst/>
          </a:prstGeom>
          <a:noFill/>
        </p:spPr>
        <p:txBody>
          <a:bodyPr wrap="square">
            <a:spAutoFit/>
          </a:bodyPr>
          <a:lstStyle/>
          <a:p>
            <a:pPr algn="just" rtl="1"/>
            <a:r>
              <a:rPr lang="ar-SA" sz="2800" b="1" dirty="0"/>
              <a:t>وبناء</a:t>
            </a:r>
            <a:r>
              <a:rPr lang="ar-DZ" sz="2800" b="1" dirty="0"/>
              <a:t>ًا</a:t>
            </a:r>
            <a:r>
              <a:rPr lang="ar-SA" sz="2800" b="1" dirty="0"/>
              <a:t> على هذا التعريف</a:t>
            </a:r>
            <a:r>
              <a:rPr lang="ar-DZ" sz="2800" b="1" dirty="0"/>
              <a:t>،</a:t>
            </a:r>
            <a:r>
              <a:rPr lang="ar-SA" sz="2800" b="1" dirty="0"/>
              <a:t> فإنّ هنالك مجموعة من الخصائص للمؤسسات الإعلامية منها</a:t>
            </a:r>
            <a:r>
              <a:rPr lang="en-US" sz="2800" b="1" dirty="0"/>
              <a:t>:</a:t>
            </a:r>
            <a:endParaRPr lang="fr-FR" sz="2800" b="1" dirty="0"/>
          </a:p>
          <a:p>
            <a:pPr algn="just" rtl="1"/>
            <a:r>
              <a:rPr lang="en-US" sz="2800" b="1" dirty="0"/>
              <a:t>- </a:t>
            </a:r>
            <a:r>
              <a:rPr lang="ar-SA" sz="2800" b="1" dirty="0"/>
              <a:t>أن</a:t>
            </a:r>
            <a:r>
              <a:rPr lang="ar-DZ" sz="2800" b="1" dirty="0"/>
              <a:t>َّ</a:t>
            </a:r>
            <a:r>
              <a:rPr lang="ar-SA" sz="2800" b="1" dirty="0"/>
              <a:t>ها كيان اجتماعي، فيها فريق عمل</a:t>
            </a:r>
            <a:r>
              <a:rPr lang="ar-DZ" sz="2800" b="1" dirty="0"/>
              <a:t>،</a:t>
            </a:r>
            <a:r>
              <a:rPr lang="ar-SA" sz="2800" b="1" dirty="0"/>
              <a:t> يتفاعل مع بعضه لتحقيق هدف</a:t>
            </a:r>
            <a:r>
              <a:rPr lang="ar-DZ" sz="2800" b="1" dirty="0"/>
              <a:t> معين</a:t>
            </a:r>
            <a:r>
              <a:rPr lang="en-US" sz="2800" b="1" dirty="0"/>
              <a:t>.</a:t>
            </a:r>
            <a:endParaRPr lang="fr-FR" sz="2800" b="1" dirty="0"/>
          </a:p>
          <a:p>
            <a:pPr marL="342900" indent="-342900" algn="just" rtl="1">
              <a:buFontTx/>
              <a:buChar char="-"/>
            </a:pPr>
            <a:r>
              <a:rPr lang="ar-SA" sz="2800" b="1" dirty="0"/>
              <a:t>تحقيق هدف المؤسسة الإعلامية لا يكون عشوائياً</a:t>
            </a:r>
            <a:r>
              <a:rPr lang="ar-DZ" sz="2800" b="1" dirty="0"/>
              <a:t>،</a:t>
            </a:r>
            <a:r>
              <a:rPr lang="ar-SA" sz="2800" b="1" dirty="0"/>
              <a:t> إن</a:t>
            </a:r>
            <a:r>
              <a:rPr lang="ar-DZ" sz="2800" b="1" dirty="0"/>
              <a:t>َّ</a:t>
            </a:r>
            <a:r>
              <a:rPr lang="ar-SA" sz="2800" b="1" dirty="0"/>
              <a:t>ما بناء على تخطيط دقيق</a:t>
            </a:r>
            <a:r>
              <a:rPr lang="en-US" sz="2800" b="1" dirty="0"/>
              <a:t>. </a:t>
            </a:r>
            <a:endParaRPr lang="ar-DZ" sz="2800" b="1" dirty="0"/>
          </a:p>
          <a:p>
            <a:pPr marL="342900" indent="-342900" algn="just" rtl="1">
              <a:buFontTx/>
              <a:buChar char="-"/>
            </a:pPr>
            <a:r>
              <a:rPr lang="ar-SA" sz="2800" b="1" dirty="0"/>
              <a:t>تمارس الأعمال في المؤسسة الإعلامية</a:t>
            </a:r>
            <a:r>
              <a:rPr lang="ar-DZ" sz="2800" b="1" dirty="0"/>
              <a:t>،</a:t>
            </a:r>
            <a:r>
              <a:rPr lang="ar-SA" sz="2800" b="1" dirty="0"/>
              <a:t> بشكل</a:t>
            </a:r>
            <a:r>
              <a:rPr lang="ar-DZ" sz="2800" b="1" dirty="0"/>
              <a:t>ٍ</a:t>
            </a:r>
            <a:r>
              <a:rPr lang="ar-SA" sz="2800" b="1" dirty="0"/>
              <a:t> مستمر</a:t>
            </a:r>
            <a:r>
              <a:rPr lang="en-US" sz="2800" b="1" dirty="0"/>
              <a:t>.</a:t>
            </a:r>
            <a:endParaRPr lang="fr-FR" sz="2800" b="1" dirty="0"/>
          </a:p>
          <a:p>
            <a:pPr marL="342900" indent="-342900" algn="just" rtl="1">
              <a:buFontTx/>
              <a:buChar char="-"/>
            </a:pPr>
            <a:r>
              <a:rPr lang="ar-SA" sz="2800" b="1" dirty="0"/>
              <a:t>هنالك </a:t>
            </a:r>
            <a:r>
              <a:rPr lang="ar-DZ" sz="2800" b="1" dirty="0"/>
              <a:t>إ</a:t>
            </a:r>
            <a:r>
              <a:rPr lang="ar-SA" sz="2800" b="1" dirty="0" err="1"/>
              <a:t>ختلاف</a:t>
            </a:r>
            <a:r>
              <a:rPr lang="ar-SA" sz="2800" b="1" dirty="0"/>
              <a:t> بين المؤسسات الإعلامية</a:t>
            </a:r>
            <a:r>
              <a:rPr lang="ar-DZ" sz="2800" b="1" dirty="0"/>
              <a:t>،</a:t>
            </a:r>
            <a:r>
              <a:rPr lang="ar-SA" sz="2800" b="1" dirty="0"/>
              <a:t> من حيث النشاط</a:t>
            </a:r>
            <a:r>
              <a:rPr lang="ar-DZ" sz="2400" b="1" dirty="0"/>
              <a:t>.</a:t>
            </a:r>
            <a:r>
              <a:rPr lang="en-US" sz="2400" b="1" dirty="0"/>
              <a:t> </a:t>
            </a:r>
            <a:endParaRPr lang="ar-DZ" sz="2400" b="1" dirty="0"/>
          </a:p>
        </p:txBody>
      </p:sp>
    </p:spTree>
    <p:extLst>
      <p:ext uri="{BB962C8B-B14F-4D97-AF65-F5344CB8AC3E}">
        <p14:creationId xmlns:p14="http://schemas.microsoft.com/office/powerpoint/2010/main" val="381766140"/>
      </p:ext>
    </p:extLst>
  </p:cSld>
  <p:clrMapOvr>
    <a:masterClrMapping/>
  </p:clrMapOvr>
  <p:transition spd="slow" advTm="2137">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تعــــــريف المؤسسة الإعلامية الرقمية </a:t>
            </a:r>
          </a:p>
        </p:txBody>
      </p:sp>
      <p:sp>
        <p:nvSpPr>
          <p:cNvPr id="18" name="Rectangle 17"/>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08FBD674-1C86-2BFA-51E6-30D0112C81D7}"/>
              </a:ext>
            </a:extLst>
          </p:cNvPr>
          <p:cNvPicPr>
            <a:picLocks noChangeAspect="1"/>
          </p:cNvPicPr>
          <p:nvPr/>
        </p:nvPicPr>
        <p:blipFill>
          <a:blip r:embed="rId3"/>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A8263A1C-4987-A8E0-AA9C-DE3C21957289}"/>
              </a:ext>
            </a:extLst>
          </p:cNvPr>
          <p:cNvSpPr txBox="1"/>
          <p:nvPr/>
        </p:nvSpPr>
        <p:spPr>
          <a:xfrm>
            <a:off x="625294" y="2811370"/>
            <a:ext cx="6516914" cy="2677656"/>
          </a:xfrm>
          <a:prstGeom prst="rect">
            <a:avLst/>
          </a:prstGeom>
          <a:noFill/>
        </p:spPr>
        <p:txBody>
          <a:bodyPr wrap="square">
            <a:spAutoFit/>
          </a:bodyPr>
          <a:lstStyle/>
          <a:p>
            <a:pPr algn="just"/>
            <a:r>
              <a:rPr lang="ar-DZ" sz="2800" b="1" dirty="0"/>
              <a:t>  المؤسَّسة الإعلامية الرَّقمية: هي تنظيم مهني، يعتمد على التِّقنيات الرَّقمية، في إنتاج ومعالجة ونشر المحتوى الإعلامي، عبر المنصَّات الإلكترونية المختلفة، ويتميَّز بمرونته العالية، وقدرته على التفَّاعل المباشر مع الجمهور، وسرعة الاستجابة للتغيُّرات التكنولوجية والبيئية.                                                     </a:t>
            </a:r>
            <a:endParaRPr lang="fr-FR" sz="2800" b="1" dirty="0"/>
          </a:p>
        </p:txBody>
      </p:sp>
    </p:spTree>
  </p:cSld>
  <p:clrMapOvr>
    <a:masterClrMapping/>
  </p:clrMapOvr>
  <p:transition spd="slow" advTm="249728">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79AD4-2404-A6BB-9575-CAA9F73A6D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E5C929-752B-7FE1-DF0E-36A225A7EAEB}"/>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2C17ED74-57F3-E41F-7ADC-1166A45D549F}"/>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848513C-C3F9-73DD-EB0F-F2D2C3FF1FF0}"/>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04C8E40-CBB6-79DF-5525-36ABDC8B3350}"/>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4B1C80-7426-068E-6A29-DC8F180CF9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41EBAA39-FA94-B7CD-3824-AEAADE2F67B9}"/>
              </a:ext>
            </a:extLst>
          </p:cNvPr>
          <p:cNvPicPr>
            <a:picLocks noChangeAspect="1"/>
          </p:cNvPicPr>
          <p:nvPr/>
        </p:nvPicPr>
        <p:blipFill>
          <a:blip r:embed="rId3"/>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B0912F73-546E-99B7-2384-421BEC31E08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26A8DAFA-28E4-F497-9572-058EC6BE37AD}"/>
              </a:ext>
            </a:extLst>
          </p:cNvPr>
          <p:cNvSpPr txBox="1"/>
          <p:nvPr/>
        </p:nvSpPr>
        <p:spPr>
          <a:xfrm>
            <a:off x="944603" y="2203824"/>
            <a:ext cx="6097712" cy="3046988"/>
          </a:xfrm>
          <a:prstGeom prst="rect">
            <a:avLst/>
          </a:prstGeom>
          <a:noFill/>
        </p:spPr>
        <p:txBody>
          <a:bodyPr wrap="square">
            <a:spAutoFit/>
          </a:bodyPr>
          <a:lstStyle/>
          <a:p>
            <a:pPr algn="just" rtl="1"/>
            <a:r>
              <a:rPr lang="ar-SA" sz="3200" dirty="0"/>
              <a:t>ت</a:t>
            </a:r>
            <a:r>
              <a:rPr lang="ar-DZ" sz="3200" dirty="0"/>
              <a:t>َ</a:t>
            </a:r>
            <a:r>
              <a:rPr lang="ar-SA" sz="3200" dirty="0" err="1"/>
              <a:t>ضطلع</a:t>
            </a:r>
            <a:r>
              <a:rPr lang="ar-SA" sz="3200" dirty="0"/>
              <a:t> المؤسسات الإعلامية</a:t>
            </a:r>
            <a:r>
              <a:rPr lang="ar-DZ" sz="3200" dirty="0"/>
              <a:t> الرَّقمية</a:t>
            </a:r>
            <a:r>
              <a:rPr lang="ar-SA" sz="3200" dirty="0"/>
              <a:t> بوظائف أساسية، ب</a:t>
            </a:r>
            <a:r>
              <a:rPr lang="ar-DZ" sz="3200" dirty="0"/>
              <a:t>ِ</a:t>
            </a:r>
            <a:r>
              <a:rPr lang="ar-SA" sz="3200" dirty="0"/>
              <a:t>عدّها نشاطاً فردياً وجماعياً، يشمل كلّ الأفكار والحقائق</a:t>
            </a:r>
            <a:r>
              <a:rPr lang="ar-DZ" sz="3200" dirty="0"/>
              <a:t> </a:t>
            </a:r>
            <a:r>
              <a:rPr lang="ar-SA" sz="3200" dirty="0"/>
              <a:t>والبيانات والمشاركة فيها، ويمكن تحديد الوظائف الرئيسة الت</a:t>
            </a:r>
            <a:r>
              <a:rPr lang="ar-DZ" sz="3200" dirty="0"/>
              <a:t>ِّ</a:t>
            </a:r>
            <a:r>
              <a:rPr lang="ar-SA" sz="3200" dirty="0"/>
              <a:t>ي تؤد</a:t>
            </a:r>
            <a:r>
              <a:rPr lang="ar-DZ" sz="3200" dirty="0"/>
              <a:t>ِّ</a:t>
            </a:r>
            <a:r>
              <a:rPr lang="ar-SA" sz="3200" dirty="0" err="1"/>
              <a:t>يها</a:t>
            </a:r>
            <a:r>
              <a:rPr lang="ar-SA" sz="3200" dirty="0"/>
              <a:t> </a:t>
            </a:r>
            <a:r>
              <a:rPr lang="ar-SA" sz="3200" dirty="0" err="1"/>
              <a:t>المؤس</a:t>
            </a:r>
            <a:r>
              <a:rPr lang="ar-DZ" sz="3200" dirty="0"/>
              <a:t>َّ</a:t>
            </a:r>
            <a:r>
              <a:rPr lang="ar-SA" sz="3200" dirty="0"/>
              <a:t>سات الإعلامية </a:t>
            </a:r>
            <a:r>
              <a:rPr lang="ar-DZ" sz="3200" dirty="0"/>
              <a:t>الرَّقمية، </a:t>
            </a:r>
            <a:r>
              <a:rPr lang="ar-SA" sz="3200" dirty="0"/>
              <a:t>في أيّ نظام </a:t>
            </a:r>
            <a:r>
              <a:rPr lang="ar-DZ" sz="3200" dirty="0"/>
              <a:t>إ</a:t>
            </a:r>
            <a:r>
              <a:rPr lang="ar-SA" sz="3200" dirty="0" err="1"/>
              <a:t>جتماعي</a:t>
            </a:r>
            <a:r>
              <a:rPr lang="ar-SA" sz="3200" dirty="0"/>
              <a:t> في الوظائـف الت</a:t>
            </a:r>
            <a:r>
              <a:rPr lang="ar-DZ" sz="3200" dirty="0"/>
              <a:t>َّ</a:t>
            </a:r>
            <a:r>
              <a:rPr lang="ar-SA" sz="3200" dirty="0"/>
              <a:t>الية</a:t>
            </a:r>
            <a:r>
              <a:rPr lang="en-US" sz="3200" dirty="0"/>
              <a:t>:</a:t>
            </a:r>
            <a:endParaRPr lang="fr-FR" sz="3200" dirty="0"/>
          </a:p>
        </p:txBody>
      </p:sp>
    </p:spTree>
    <p:extLst>
      <p:ext uri="{BB962C8B-B14F-4D97-AF65-F5344CB8AC3E}">
        <p14:creationId xmlns:p14="http://schemas.microsoft.com/office/powerpoint/2010/main" val="2949827999"/>
      </p:ext>
    </p:extLst>
  </p:cSld>
  <p:clrMapOvr>
    <a:masterClrMapping/>
  </p:clrMapOvr>
  <p:transition spd="slow" advTm="249728">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B7AD5-D295-AFAF-F643-B5E86FF9DAB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13BA6B-D9B2-CDDC-9BCB-53AF907CFE49}"/>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D0A47742-843C-32F6-2691-14D66E30A93D}"/>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837EB83-571F-325A-2E35-6EC2FD94B44F}"/>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3F223B0-AACF-3A05-B82A-62533BA0F16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7DADA41-67F6-4DA8-6888-82600985DD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77BE565B-6F50-06A0-EF78-598F418F8D4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8"/>
              <a:stretch>
                <a:fillRect/>
              </a:stretch>
            </p:blipFill>
            <p:spPr>
              <a:xfrm>
                <a:off x="7439614" y="3124440"/>
                <a:ext cx="18000" cy="18000"/>
              </a:xfrm>
              <a:prstGeom prst="rect">
                <a:avLst/>
              </a:prstGeom>
            </p:spPr>
          </p:pic>
        </mc:Fallback>
      </mc:AlternateContent>
      <p:pic>
        <p:nvPicPr>
          <p:cNvPr id="3" name="watermarked-dc4837da-bb1a-4740-8f18-f28541b3426d">
            <a:hlinkClick r:id="" action="ppaction://media"/>
            <a:extLst>
              <a:ext uri="{FF2B5EF4-FFF2-40B4-BE49-F238E27FC236}">
                <a16:creationId xmlns:a16="http://schemas.microsoft.com/office/drawing/2014/main" id="{AE6A5F00-3DBA-5806-6CCD-85AACF083AF9}"/>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549685" y="1574110"/>
            <a:ext cx="9092630" cy="4659205"/>
          </a:xfrm>
          <a:prstGeom prst="rect">
            <a:avLst/>
          </a:prstGeom>
          <a:ln>
            <a:noFill/>
          </a:ln>
          <a:effectLst>
            <a:softEdge rad="112500"/>
          </a:effectLst>
        </p:spPr>
      </p:pic>
    </p:spTree>
    <p:extLst>
      <p:ext uri="{BB962C8B-B14F-4D97-AF65-F5344CB8AC3E}">
        <p14:creationId xmlns:p14="http://schemas.microsoft.com/office/powerpoint/2010/main" val="3286598310"/>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3"/>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66AF6-A449-7B7F-8D98-02849896F88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CBDABE2-AEEC-607B-352F-89211897BA28}"/>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6BE411B1-9690-ABD1-6BF1-94975E00CED5}"/>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26A89B3-9F3C-D7FE-F09C-EA30A98A1533}"/>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C1DDD5C-D755-1A25-52DB-5B161D51254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500943-C2CC-E493-8780-3B324E527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6BCEF941-74D3-8E2E-880B-8C42DAB81EE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Lst>
          </a:blip>
          <a:stretch>
            <a:fillRect/>
          </a:stretch>
        </p:blipFill>
        <p:spPr>
          <a:xfrm>
            <a:off x="7353457" y="2557142"/>
            <a:ext cx="4615750" cy="3186112"/>
          </a:xfrm>
          <a:prstGeom prst="rect">
            <a:avLst/>
          </a:prstGeom>
          <a:ln>
            <a:noFill/>
          </a:ln>
          <a:effectLst>
            <a:softEdge rad="112500"/>
          </a:effectLst>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FD5BDF8F-7087-D3D1-164E-22D1CA9C8A3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8"/>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BE442E51-D1CE-0771-66C1-C4E3E870C2EE}"/>
              </a:ext>
            </a:extLst>
          </p:cNvPr>
          <p:cNvSpPr txBox="1"/>
          <p:nvPr/>
        </p:nvSpPr>
        <p:spPr>
          <a:xfrm>
            <a:off x="1088441" y="1926825"/>
            <a:ext cx="6097712" cy="3816429"/>
          </a:xfrm>
          <a:prstGeom prst="rect">
            <a:avLst/>
          </a:prstGeom>
          <a:noFill/>
        </p:spPr>
        <p:txBody>
          <a:bodyPr wrap="square">
            <a:spAutoFit/>
          </a:bodyPr>
          <a:lstStyle/>
          <a:p>
            <a:pPr algn="just" rtl="1"/>
            <a:r>
              <a:rPr lang="ar-DZ" b="1" dirty="0"/>
              <a:t>1</a:t>
            </a:r>
            <a:r>
              <a:rPr lang="en-US" sz="2800" b="1" dirty="0"/>
              <a:t>- </a:t>
            </a:r>
            <a:r>
              <a:rPr lang="ar-SA" sz="2800" b="1" dirty="0"/>
              <a:t>الوظيفية الإعلامية والإخبارية</a:t>
            </a:r>
            <a:r>
              <a:rPr lang="ar-DZ" sz="2800" b="1" dirty="0"/>
              <a:t>:</a:t>
            </a:r>
          </a:p>
          <a:p>
            <a:pPr algn="just" rtl="1"/>
            <a:endParaRPr lang="fr-FR" sz="2800" dirty="0"/>
          </a:p>
          <a:p>
            <a:pPr algn="just" rtl="1"/>
            <a:r>
              <a:rPr lang="ar-SA" sz="2800" dirty="0" err="1"/>
              <a:t>وتتمث</a:t>
            </a:r>
            <a:r>
              <a:rPr lang="ar-DZ" sz="2800" dirty="0"/>
              <a:t>َّ</a:t>
            </a:r>
            <a:r>
              <a:rPr lang="ar-SA" sz="2800" dirty="0"/>
              <a:t>ل في جمع الأنباء والرسائل</a:t>
            </a:r>
            <a:r>
              <a:rPr lang="ar-DZ" sz="2800" dirty="0"/>
              <a:t>،</a:t>
            </a:r>
            <a:r>
              <a:rPr lang="ar-SA" sz="2800" dirty="0"/>
              <a:t> وتخزينها ومعالجتها ونشرها، والبيانات والص</a:t>
            </a:r>
            <a:r>
              <a:rPr lang="ar-DZ" sz="2800" dirty="0"/>
              <a:t>ُّ</a:t>
            </a:r>
            <a:r>
              <a:rPr lang="ar-SA" sz="2800" dirty="0"/>
              <a:t>ور والحقائق والآراء</a:t>
            </a:r>
            <a:r>
              <a:rPr lang="ar-DZ" sz="2800" dirty="0"/>
              <a:t> </a:t>
            </a:r>
            <a:r>
              <a:rPr lang="ar-SA" sz="2800" dirty="0"/>
              <a:t>والتعليقات المطلوبة</a:t>
            </a:r>
            <a:r>
              <a:rPr lang="ar-DZ" sz="2800" dirty="0"/>
              <a:t>،</a:t>
            </a:r>
            <a:r>
              <a:rPr lang="ar-SA" sz="2800" dirty="0"/>
              <a:t> من أجل فهم الظروف الشخصية والبيئية والقومية والدولية، والت</a:t>
            </a:r>
            <a:r>
              <a:rPr lang="ar-DZ" sz="2800" dirty="0"/>
              <a:t>َّ</a:t>
            </a:r>
            <a:r>
              <a:rPr lang="ar-SA" sz="2800" dirty="0"/>
              <a:t>صرف تجاهها عن</a:t>
            </a:r>
            <a:r>
              <a:rPr lang="ar-DZ" sz="2800" dirty="0"/>
              <a:t> </a:t>
            </a:r>
            <a:r>
              <a:rPr lang="ar-SA" sz="2800" dirty="0"/>
              <a:t>علم ومعرفة، والوصول إلى وضع يمكّ</a:t>
            </a:r>
            <a:r>
              <a:rPr lang="ar-DZ" sz="2800" dirty="0"/>
              <a:t>ِ</a:t>
            </a:r>
            <a:r>
              <a:rPr lang="ar-SA" sz="2800" dirty="0"/>
              <a:t>ن من </a:t>
            </a:r>
            <a:r>
              <a:rPr lang="ar-DZ" sz="2800" dirty="0"/>
              <a:t>إ</a:t>
            </a:r>
            <a:r>
              <a:rPr lang="ar-SA" sz="2800" dirty="0"/>
              <a:t>تخاذ القرارات الص</a:t>
            </a:r>
            <a:r>
              <a:rPr lang="ar-DZ" sz="2800" dirty="0"/>
              <a:t>َّ</a:t>
            </a:r>
            <a:r>
              <a:rPr lang="ar-SA" sz="2800" dirty="0" err="1"/>
              <a:t>ائبة</a:t>
            </a:r>
            <a:r>
              <a:rPr lang="en-US" sz="2800" dirty="0"/>
              <a:t>.</a:t>
            </a:r>
            <a:endParaRPr lang="fr-FR" sz="2800" dirty="0"/>
          </a:p>
          <a:p>
            <a:r>
              <a:rPr lang="en-US" dirty="0"/>
              <a:t> </a:t>
            </a:r>
            <a:endParaRPr lang="fr-FR" dirty="0"/>
          </a:p>
        </p:txBody>
      </p:sp>
    </p:spTree>
    <p:extLst>
      <p:ext uri="{BB962C8B-B14F-4D97-AF65-F5344CB8AC3E}">
        <p14:creationId xmlns:p14="http://schemas.microsoft.com/office/powerpoint/2010/main" val="2300093999"/>
      </p:ext>
    </p:extLst>
  </p:cSld>
  <p:clrMapOvr>
    <a:masterClrMapping/>
  </p:clrMapOvr>
  <p:transition spd="slow" advTm="249728">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9F08F-9CF6-594C-6291-518C01DA02E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0390EB8-CE18-9ACF-6E1B-7C15082DE554}"/>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2CD6881E-A25C-46E3-CEB3-2810FF8C4152}"/>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72745B8-1F89-AEC6-55B2-BB658D302F2E}"/>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3D74D01-5BED-FDA5-3C57-D6973731D7D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00F12D-B815-15E7-4E72-22C50B602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1B46749-EE9A-7D91-F9C2-9F0DD831D98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51CC9D08-58D3-22AE-3857-C5A93AA6130F}"/>
              </a:ext>
            </a:extLst>
          </p:cNvPr>
          <p:cNvSpPr txBox="1"/>
          <p:nvPr/>
        </p:nvSpPr>
        <p:spPr>
          <a:xfrm>
            <a:off x="1078167" y="1711381"/>
            <a:ext cx="6097712" cy="3416320"/>
          </a:xfrm>
          <a:prstGeom prst="rect">
            <a:avLst/>
          </a:prstGeom>
          <a:noFill/>
        </p:spPr>
        <p:txBody>
          <a:bodyPr wrap="square">
            <a:spAutoFit/>
          </a:bodyPr>
          <a:lstStyle/>
          <a:p>
            <a:pPr algn="just" rtl="1"/>
            <a:r>
              <a:rPr lang="ar-DZ" sz="3200" b="1" dirty="0"/>
              <a:t>2</a:t>
            </a:r>
            <a:r>
              <a:rPr lang="en-US" sz="3200" b="1" dirty="0"/>
              <a:t>-</a:t>
            </a:r>
            <a:r>
              <a:rPr lang="ar-SA" sz="3200" b="1" dirty="0"/>
              <a:t>وظيفة الت</a:t>
            </a:r>
            <a:r>
              <a:rPr lang="ar-DZ" sz="3200" b="1" dirty="0"/>
              <a:t>َّ</a:t>
            </a:r>
            <a:r>
              <a:rPr lang="ar-SA" sz="3200" b="1" dirty="0" err="1"/>
              <a:t>نشئة</a:t>
            </a:r>
            <a:r>
              <a:rPr lang="ar-SA" sz="3200" b="1" dirty="0"/>
              <a:t> الاجتماعية</a:t>
            </a:r>
            <a:r>
              <a:rPr lang="ar-DZ" sz="3200" b="1" dirty="0"/>
              <a:t>:</a:t>
            </a:r>
            <a:endParaRPr lang="fr-FR" sz="3200" b="1" dirty="0"/>
          </a:p>
          <a:p>
            <a:pPr algn="just"/>
            <a:r>
              <a:rPr lang="en-US" sz="3200" b="1" dirty="0"/>
              <a:t> </a:t>
            </a:r>
            <a:endParaRPr lang="fr-FR" sz="3200" dirty="0"/>
          </a:p>
          <a:p>
            <a:pPr algn="just" rtl="1"/>
            <a:r>
              <a:rPr lang="ar-DZ" sz="3000" dirty="0"/>
              <a:t>  </a:t>
            </a:r>
            <a:r>
              <a:rPr lang="ar-SA" sz="3000" dirty="0"/>
              <a:t>وتنحصر هذه الوظيفة في توفير رصيد مشترك من المعرفة</a:t>
            </a:r>
            <a:r>
              <a:rPr lang="ar-DZ" sz="3000" dirty="0"/>
              <a:t>،</a:t>
            </a:r>
            <a:r>
              <a:rPr lang="ar-SA" sz="3000" dirty="0"/>
              <a:t> يمكّ</a:t>
            </a:r>
            <a:r>
              <a:rPr lang="ar-DZ" sz="3000" dirty="0"/>
              <a:t>ِ</a:t>
            </a:r>
            <a:r>
              <a:rPr lang="ar-SA" sz="3000" dirty="0"/>
              <a:t>ن الأفراد من أن</a:t>
            </a:r>
            <a:r>
              <a:rPr lang="ar-DZ" sz="3000" dirty="0"/>
              <a:t>ْ</a:t>
            </a:r>
            <a:r>
              <a:rPr lang="ar-SA" sz="3000" dirty="0"/>
              <a:t> يعملوا كأعضاء ذوي</a:t>
            </a:r>
            <a:r>
              <a:rPr lang="ar-DZ" sz="3000" dirty="0"/>
              <a:t> </a:t>
            </a:r>
            <a:r>
              <a:rPr lang="ar-SA" sz="3000" dirty="0"/>
              <a:t>فعالية في المجتمع</a:t>
            </a:r>
            <a:r>
              <a:rPr lang="ar-DZ" sz="3000" dirty="0"/>
              <a:t>،</a:t>
            </a:r>
            <a:r>
              <a:rPr lang="ar-SA" sz="3000" dirty="0"/>
              <a:t> الذ</a:t>
            </a:r>
            <a:r>
              <a:rPr lang="ar-DZ" sz="3000" dirty="0"/>
              <a:t>ِّ</a:t>
            </a:r>
            <a:r>
              <a:rPr lang="ar-SA" sz="3000" dirty="0"/>
              <a:t>ي يعيشون فيه، ودعم التآزر والوعي الاجتماعيين، وبذلك تتوف</a:t>
            </a:r>
            <a:r>
              <a:rPr lang="ar-DZ" sz="3000" dirty="0"/>
              <a:t>َّ</a:t>
            </a:r>
            <a:r>
              <a:rPr lang="ar-SA" sz="3000" dirty="0"/>
              <a:t>ر المشاركة الن</a:t>
            </a:r>
            <a:r>
              <a:rPr lang="ar-DZ" sz="3000" dirty="0"/>
              <a:t>َّ</a:t>
            </a:r>
            <a:r>
              <a:rPr lang="ar-SA" sz="3000" dirty="0"/>
              <a:t>شطة في الحياة العامة</a:t>
            </a:r>
            <a:r>
              <a:rPr lang="en-US" sz="3200" dirty="0"/>
              <a:t>.</a:t>
            </a:r>
            <a:endParaRPr lang="fr-FR" sz="3200" dirty="0"/>
          </a:p>
        </p:txBody>
      </p:sp>
      <p:pic>
        <p:nvPicPr>
          <p:cNvPr id="2" name="Image 3">
            <a:extLst>
              <a:ext uri="{FF2B5EF4-FFF2-40B4-BE49-F238E27FC236}">
                <a16:creationId xmlns:a16="http://schemas.microsoft.com/office/drawing/2014/main" id="{F801471C-FAFB-BD9F-2459-BC0C19204B2D}"/>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353457" y="2557142"/>
            <a:ext cx="4615750" cy="3186112"/>
          </a:xfrm>
          <a:prstGeom prst="rect">
            <a:avLst/>
          </a:prstGeom>
          <a:ln>
            <a:noFill/>
          </a:ln>
          <a:effectLst>
            <a:softEdge rad="112500"/>
          </a:effectLst>
        </p:spPr>
      </p:pic>
    </p:spTree>
    <p:extLst>
      <p:ext uri="{BB962C8B-B14F-4D97-AF65-F5344CB8AC3E}">
        <p14:creationId xmlns:p14="http://schemas.microsoft.com/office/powerpoint/2010/main" val="3562695315"/>
      </p:ext>
    </p:extLst>
  </p:cSld>
  <p:clrMapOvr>
    <a:masterClrMapping/>
  </p:clrMapOvr>
  <p:transition spd="slow" advTm="249728">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64C4F-AE9A-239D-3EBC-6743C4EED5A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79F3EC9-81B0-EBC5-2AF0-A4C8E9821C4E}"/>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7184112A-888C-8C9E-C5C3-A77D69AD70A0}"/>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2FD617D-3BF0-4BEA-27D4-22A68FFD28B4}"/>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B879310-87C8-C397-0F42-121E4CC115C3}"/>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FD14DE-9466-7286-4FD6-FFF00AEB7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A2E3872-6C78-30AC-0BF0-E81F9E6E752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3A6CE685-C3EC-D7D7-2DCF-E3B0A6BB523F}"/>
              </a:ext>
            </a:extLst>
          </p:cNvPr>
          <p:cNvSpPr txBox="1"/>
          <p:nvPr/>
        </p:nvSpPr>
        <p:spPr>
          <a:xfrm>
            <a:off x="1047345" y="1968235"/>
            <a:ext cx="6097712" cy="4031873"/>
          </a:xfrm>
          <a:prstGeom prst="rect">
            <a:avLst/>
          </a:prstGeom>
          <a:noFill/>
        </p:spPr>
        <p:txBody>
          <a:bodyPr wrap="square">
            <a:spAutoFit/>
          </a:bodyPr>
          <a:lstStyle/>
          <a:p>
            <a:pPr algn="just" rtl="1"/>
            <a:r>
              <a:rPr lang="ar-DZ" sz="3200" b="1" dirty="0"/>
              <a:t>3</a:t>
            </a:r>
            <a:r>
              <a:rPr lang="en-US" sz="3200" b="1" dirty="0"/>
              <a:t>-</a:t>
            </a:r>
            <a:r>
              <a:rPr lang="ar-SA" sz="3200" b="1" dirty="0"/>
              <a:t>وظيفة خلق الدوافع</a:t>
            </a:r>
            <a:r>
              <a:rPr lang="ar-DZ" sz="3200" b="1" dirty="0"/>
              <a:t>:</a:t>
            </a:r>
          </a:p>
          <a:p>
            <a:pPr algn="just" rtl="1"/>
            <a:endParaRPr lang="fr-FR" sz="3200" dirty="0"/>
          </a:p>
          <a:p>
            <a:pPr algn="just" rtl="1"/>
            <a:r>
              <a:rPr lang="ar-DZ" sz="3000" dirty="0"/>
              <a:t>  </a:t>
            </a:r>
            <a:r>
              <a:rPr lang="ar-SA" sz="3000" dirty="0"/>
              <a:t>ويقصد بذلك أنّ</a:t>
            </a:r>
            <a:r>
              <a:rPr lang="ar-DZ" sz="3000" dirty="0"/>
              <a:t>َ</a:t>
            </a:r>
            <a:r>
              <a:rPr lang="ar-SA" sz="3000" dirty="0"/>
              <a:t> </a:t>
            </a:r>
            <a:r>
              <a:rPr lang="ar-SA" sz="3000" dirty="0" err="1"/>
              <a:t>المؤس</a:t>
            </a:r>
            <a:r>
              <a:rPr lang="ar-DZ" sz="3000" dirty="0"/>
              <a:t>َّ</a:t>
            </a:r>
            <a:r>
              <a:rPr lang="ar-SA" sz="3000" dirty="0" err="1"/>
              <a:t>سة</a:t>
            </a:r>
            <a:r>
              <a:rPr lang="ar-SA" sz="3000" dirty="0"/>
              <a:t> الإعلامية</a:t>
            </a:r>
            <a:r>
              <a:rPr lang="ar-DZ" sz="3000" dirty="0"/>
              <a:t>،</a:t>
            </a:r>
            <a:r>
              <a:rPr lang="ar-SA" sz="3000" dirty="0"/>
              <a:t> ت</a:t>
            </a:r>
            <a:r>
              <a:rPr lang="ar-DZ" sz="3000" dirty="0"/>
              <a:t>ُ</a:t>
            </a:r>
            <a:r>
              <a:rPr lang="ar-SA" sz="3000" dirty="0"/>
              <a:t>سهم في دعم الأهداف المباشرة والنهائية لكلّ مجتمع، وتشجيع</a:t>
            </a:r>
            <a:r>
              <a:rPr lang="ar-DZ" sz="3000" dirty="0"/>
              <a:t> </a:t>
            </a:r>
            <a:r>
              <a:rPr lang="ar-SA" sz="3000" dirty="0"/>
              <a:t>ال</a:t>
            </a:r>
            <a:r>
              <a:rPr lang="ar-DZ" sz="3000" dirty="0"/>
              <a:t>إ</a:t>
            </a:r>
            <a:r>
              <a:rPr lang="ar-SA" sz="3000" dirty="0" err="1"/>
              <a:t>ختيارات</a:t>
            </a:r>
            <a:r>
              <a:rPr lang="ar-SA" sz="3000" dirty="0"/>
              <a:t> الشخصية والتطلعات</a:t>
            </a:r>
            <a:r>
              <a:rPr lang="ar-DZ" sz="3000" dirty="0"/>
              <a:t>،</a:t>
            </a:r>
            <a:r>
              <a:rPr lang="ar-SA" sz="3000" dirty="0"/>
              <a:t> ودعم الأنشطة الخاصة بالأفراد والجماعات، والت</a:t>
            </a:r>
            <a:r>
              <a:rPr lang="ar-DZ" sz="3000" dirty="0"/>
              <a:t>ِّ</a:t>
            </a:r>
            <a:r>
              <a:rPr lang="ar-SA" sz="3000" dirty="0"/>
              <a:t>ي </a:t>
            </a:r>
            <a:r>
              <a:rPr lang="ar-SA" sz="3000" dirty="0" err="1"/>
              <a:t>تت</a:t>
            </a:r>
            <a:r>
              <a:rPr lang="ar-DZ" sz="3000" dirty="0"/>
              <a:t>َّ</a:t>
            </a:r>
            <a:r>
              <a:rPr lang="ar-SA" sz="3000" dirty="0"/>
              <a:t>جه نحو تحقيق الأهداف المت</a:t>
            </a:r>
            <a:r>
              <a:rPr lang="ar-DZ" sz="3000" dirty="0"/>
              <a:t>َّ</a:t>
            </a:r>
            <a:r>
              <a:rPr lang="ar-SA" sz="3000" dirty="0"/>
              <a:t>فق عليها</a:t>
            </a:r>
            <a:r>
              <a:rPr lang="en-US" sz="3000" dirty="0"/>
              <a:t>.</a:t>
            </a:r>
            <a:endParaRPr lang="fr-FR" sz="3000" dirty="0"/>
          </a:p>
          <a:p>
            <a:pPr algn="just" rtl="1"/>
            <a:r>
              <a:rPr lang="en-US" sz="3200" b="1" dirty="0"/>
              <a:t> </a:t>
            </a:r>
            <a:endParaRPr lang="fr-FR" sz="3200" dirty="0"/>
          </a:p>
        </p:txBody>
      </p:sp>
      <p:pic>
        <p:nvPicPr>
          <p:cNvPr id="2" name="Image 3">
            <a:extLst>
              <a:ext uri="{FF2B5EF4-FFF2-40B4-BE49-F238E27FC236}">
                <a16:creationId xmlns:a16="http://schemas.microsoft.com/office/drawing/2014/main" id="{424C49B4-28F0-9507-D64E-66EFAFC21650}"/>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241981" y="2240415"/>
            <a:ext cx="4615750" cy="3186112"/>
          </a:xfrm>
          <a:prstGeom prst="rect">
            <a:avLst/>
          </a:prstGeom>
          <a:ln>
            <a:noFill/>
          </a:ln>
          <a:effectLst>
            <a:softEdge rad="112500"/>
          </a:effectLst>
        </p:spPr>
      </p:pic>
    </p:spTree>
    <p:extLst>
      <p:ext uri="{BB962C8B-B14F-4D97-AF65-F5344CB8AC3E}">
        <p14:creationId xmlns:p14="http://schemas.microsoft.com/office/powerpoint/2010/main" val="2778058981"/>
      </p:ext>
    </p:extLst>
  </p:cSld>
  <p:clrMapOvr>
    <a:masterClrMapping/>
  </p:clrMapOvr>
  <p:transition spd="slow" advTm="249728">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A123B-320D-CE53-B177-30C21DE7B7A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F3EF988-2CE9-09E3-B7E3-CEE23223368A}"/>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2587CF86-A862-C919-A6A2-391D5231EAE9}"/>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ED21876-B89A-DFE3-CCFD-9BE8BAABDB04}"/>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9E510F1-0514-CA64-ED51-01AA43E7614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6DED3B-07A8-F2F2-3D9E-EB10853B3F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BAE3E36-6993-152A-56A8-7A66B2F8F5C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0EF918E4-3D51-AFAC-CF4E-64A36A681FD9}"/>
              </a:ext>
            </a:extLst>
          </p:cNvPr>
          <p:cNvSpPr txBox="1"/>
          <p:nvPr/>
        </p:nvSpPr>
        <p:spPr>
          <a:xfrm>
            <a:off x="1078167" y="1711381"/>
            <a:ext cx="6097712" cy="4524315"/>
          </a:xfrm>
          <a:prstGeom prst="rect">
            <a:avLst/>
          </a:prstGeom>
          <a:noFill/>
        </p:spPr>
        <p:txBody>
          <a:bodyPr wrap="square">
            <a:spAutoFit/>
          </a:bodyPr>
          <a:lstStyle/>
          <a:p>
            <a:pPr algn="just" rtl="1"/>
            <a:r>
              <a:rPr lang="ar-DZ" sz="3200" b="1" dirty="0"/>
              <a:t>4</a:t>
            </a:r>
            <a:r>
              <a:rPr lang="en-US" sz="3200" b="1" dirty="0"/>
              <a:t>- </a:t>
            </a:r>
            <a:r>
              <a:rPr lang="ar-SA" sz="3200" b="1" dirty="0"/>
              <a:t>وظيفة الحوار والنقاش</a:t>
            </a:r>
            <a:r>
              <a:rPr lang="ar-DZ" sz="3200" b="1" dirty="0"/>
              <a:t>:</a:t>
            </a:r>
          </a:p>
          <a:p>
            <a:pPr algn="just" rtl="1"/>
            <a:endParaRPr lang="fr-FR" sz="3200" dirty="0"/>
          </a:p>
          <a:p>
            <a:pPr algn="just" rtl="1"/>
            <a:r>
              <a:rPr lang="ar-DZ" sz="3200" dirty="0"/>
              <a:t>   </a:t>
            </a:r>
            <a:r>
              <a:rPr lang="ar-SA" sz="3200" dirty="0"/>
              <a:t>ي</a:t>
            </a:r>
            <a:r>
              <a:rPr lang="ar-DZ" sz="3200" dirty="0"/>
              <a:t>ُ</a:t>
            </a:r>
            <a:r>
              <a:rPr lang="ar-SA" sz="3200" dirty="0"/>
              <a:t>سهم الإعلام في توفير وتبادل الحقائق اللازمة</a:t>
            </a:r>
            <a:r>
              <a:rPr lang="ar-DZ" sz="3200" dirty="0"/>
              <a:t>،</a:t>
            </a:r>
            <a:r>
              <a:rPr lang="ar-SA" sz="3200" dirty="0"/>
              <a:t> لتوضيح مختلف وجهات النظر</a:t>
            </a:r>
            <a:r>
              <a:rPr lang="ar-DZ" sz="3200" dirty="0"/>
              <a:t>،</a:t>
            </a:r>
            <a:r>
              <a:rPr lang="ar-SA" sz="3200" dirty="0"/>
              <a:t> حول القضايا العامة،</a:t>
            </a:r>
            <a:r>
              <a:rPr lang="ar-DZ" sz="3200" dirty="0"/>
              <a:t> </a:t>
            </a:r>
            <a:r>
              <a:rPr lang="ar-SA" sz="3200" dirty="0"/>
              <a:t>وتوفير </a:t>
            </a:r>
            <a:r>
              <a:rPr lang="ar-SA" sz="3200" dirty="0" err="1"/>
              <a:t>الأدل</a:t>
            </a:r>
            <a:r>
              <a:rPr lang="ar-DZ" sz="3200" dirty="0"/>
              <a:t>َّ</a:t>
            </a:r>
            <a:r>
              <a:rPr lang="ar-SA" sz="3200" dirty="0"/>
              <a:t>ة الملائمة والمطلوبة</a:t>
            </a:r>
            <a:r>
              <a:rPr lang="ar-DZ" sz="3200" dirty="0"/>
              <a:t>.</a:t>
            </a:r>
            <a:r>
              <a:rPr lang="ar-SA" sz="3200" dirty="0"/>
              <a:t> لدعم الاهتمام والمشاركة على نحو أفضل</a:t>
            </a:r>
            <a:r>
              <a:rPr lang="ar-DZ" sz="3200" dirty="0"/>
              <a:t>،</a:t>
            </a:r>
            <a:r>
              <a:rPr lang="ar-SA" sz="3200" dirty="0"/>
              <a:t> بالنسبة لكلّ الأمور</a:t>
            </a:r>
            <a:r>
              <a:rPr lang="ar-DZ" sz="3200" dirty="0"/>
              <a:t>،</a:t>
            </a:r>
            <a:r>
              <a:rPr lang="ar-SA" sz="3200" dirty="0"/>
              <a:t> الت</a:t>
            </a:r>
            <a:r>
              <a:rPr lang="ar-DZ" sz="3200" dirty="0"/>
              <a:t>ِّ</a:t>
            </a:r>
            <a:r>
              <a:rPr lang="ar-SA" sz="3200" dirty="0"/>
              <a:t>ي تهمّ الجميع محلياً وقوميًا وعالمياً</a:t>
            </a:r>
            <a:r>
              <a:rPr lang="en-US" sz="3200" dirty="0"/>
              <a:t>.</a:t>
            </a:r>
            <a:endParaRPr lang="fr-FR" sz="3200" dirty="0"/>
          </a:p>
          <a:p>
            <a:pPr algn="just"/>
            <a:endParaRPr lang="fr-FR" sz="3200" dirty="0"/>
          </a:p>
        </p:txBody>
      </p:sp>
      <p:pic>
        <p:nvPicPr>
          <p:cNvPr id="2" name="Image 3">
            <a:extLst>
              <a:ext uri="{FF2B5EF4-FFF2-40B4-BE49-F238E27FC236}">
                <a16:creationId xmlns:a16="http://schemas.microsoft.com/office/drawing/2014/main" id="{F0E24CDD-85D7-7E71-0A98-E2BB45EE6F95}"/>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282051" y="2276061"/>
            <a:ext cx="4615750" cy="3186112"/>
          </a:xfrm>
          <a:prstGeom prst="rect">
            <a:avLst/>
          </a:prstGeom>
          <a:ln>
            <a:noFill/>
          </a:ln>
          <a:effectLst>
            <a:softEdge rad="112500"/>
          </a:effectLst>
        </p:spPr>
      </p:pic>
    </p:spTree>
    <p:extLst>
      <p:ext uri="{BB962C8B-B14F-4D97-AF65-F5344CB8AC3E}">
        <p14:creationId xmlns:p14="http://schemas.microsoft.com/office/powerpoint/2010/main" val="4115826497"/>
      </p:ext>
    </p:extLst>
  </p:cSld>
  <p:clrMapOvr>
    <a:masterClrMapping/>
  </p:clrMapOvr>
  <p:transition spd="slow" advTm="249728">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D384-7E44-EB78-9556-F2F02D350B4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EF987D2-26F3-EA2A-56D8-0F9EF3AAEB66}"/>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F13CFEB4-EAB0-D98A-5DC2-6C2645286CA1}"/>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3D6AC47-3BD4-3900-3A30-E9542C6D80C2}"/>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B493FF8-380C-6392-1018-756366698C13}"/>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DC38CB-7E7E-F5D4-B9AE-B83452BFA7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52FB5B8-E060-7F44-5FB2-AE6380BF588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B17EA473-1DC5-A0FD-B5CF-3F7FCCEAAEF4}"/>
              </a:ext>
            </a:extLst>
          </p:cNvPr>
          <p:cNvSpPr txBox="1"/>
          <p:nvPr/>
        </p:nvSpPr>
        <p:spPr>
          <a:xfrm>
            <a:off x="1078167" y="1711381"/>
            <a:ext cx="6097712" cy="4124206"/>
          </a:xfrm>
          <a:prstGeom prst="rect">
            <a:avLst/>
          </a:prstGeom>
          <a:noFill/>
        </p:spPr>
        <p:txBody>
          <a:bodyPr wrap="square">
            <a:spAutoFit/>
          </a:bodyPr>
          <a:lstStyle/>
          <a:p>
            <a:pPr algn="just" rtl="1"/>
            <a:r>
              <a:rPr lang="ar-DZ" sz="3200" b="1" dirty="0"/>
              <a:t>5</a:t>
            </a:r>
            <a:r>
              <a:rPr lang="en-US" sz="5400" b="1" dirty="0"/>
              <a:t>- </a:t>
            </a:r>
            <a:r>
              <a:rPr lang="ar-SA" sz="3600" b="1" dirty="0"/>
              <a:t>وظيفية التربية</a:t>
            </a:r>
            <a:r>
              <a:rPr lang="ar-DZ" sz="3600" b="1" dirty="0"/>
              <a:t>:</a:t>
            </a:r>
            <a:endParaRPr lang="fr-FR" sz="3600" dirty="0"/>
          </a:p>
          <a:p>
            <a:pPr algn="just" rtl="1"/>
            <a:r>
              <a:rPr lang="ar-DZ" sz="3600" dirty="0"/>
              <a:t>  </a:t>
            </a:r>
            <a:r>
              <a:rPr lang="ar-SA" sz="3600" dirty="0" err="1"/>
              <a:t>تتمث</a:t>
            </a:r>
            <a:r>
              <a:rPr lang="ar-DZ" sz="3600" dirty="0"/>
              <a:t>َّ</a:t>
            </a:r>
            <a:r>
              <a:rPr lang="ar-SA" sz="3600" dirty="0"/>
              <a:t>ل في نشر المعرفة</a:t>
            </a:r>
            <a:r>
              <a:rPr lang="ar-DZ" sz="3600" dirty="0"/>
              <a:t>،</a:t>
            </a:r>
            <a:r>
              <a:rPr lang="ar-SA" sz="3600" dirty="0"/>
              <a:t> على نحو</a:t>
            </a:r>
            <a:r>
              <a:rPr lang="ar-DZ" sz="3600" dirty="0"/>
              <a:t>ٍ</a:t>
            </a:r>
            <a:r>
              <a:rPr lang="ar-SA" sz="3600" dirty="0"/>
              <a:t> يعز</a:t>
            </a:r>
            <a:r>
              <a:rPr lang="ar-DZ" sz="3600" dirty="0"/>
              <a:t>ِّ</a:t>
            </a:r>
            <a:r>
              <a:rPr lang="ar-SA" sz="3600" dirty="0"/>
              <a:t>ز النمو الث</a:t>
            </a:r>
            <a:r>
              <a:rPr lang="ar-DZ" sz="3600" dirty="0"/>
              <a:t>َّ</a:t>
            </a:r>
            <a:r>
              <a:rPr lang="ar-SA" sz="3600" dirty="0"/>
              <a:t>قافي، وتكوين الش</a:t>
            </a:r>
            <a:r>
              <a:rPr lang="ar-DZ" sz="3600" dirty="0"/>
              <a:t>َّ</a:t>
            </a:r>
            <a:r>
              <a:rPr lang="ar-SA" sz="3600" dirty="0"/>
              <a:t>خصية</a:t>
            </a:r>
            <a:r>
              <a:rPr lang="ar-DZ" sz="3600" dirty="0"/>
              <a:t>،</a:t>
            </a:r>
            <a:r>
              <a:rPr lang="ar-SA" sz="3600" dirty="0"/>
              <a:t> و</a:t>
            </a:r>
            <a:r>
              <a:rPr lang="ar-DZ" sz="3600" dirty="0"/>
              <a:t>إ</a:t>
            </a:r>
            <a:r>
              <a:rPr lang="ar-SA" sz="3600" dirty="0"/>
              <a:t>كتساب المهارات والقدرات في مراحل العمر كافة</a:t>
            </a:r>
            <a:r>
              <a:rPr lang="en-US" sz="3600" dirty="0"/>
              <a:t>.</a:t>
            </a:r>
            <a:endParaRPr lang="fr-FR" sz="3600" dirty="0"/>
          </a:p>
          <a:p>
            <a:pPr algn="just" rtl="1"/>
            <a:endParaRPr lang="ar-DZ" sz="3200" b="1" dirty="0"/>
          </a:p>
          <a:p>
            <a:pPr algn="just"/>
            <a:endParaRPr lang="fr-FR" sz="3200" dirty="0"/>
          </a:p>
        </p:txBody>
      </p:sp>
      <p:pic>
        <p:nvPicPr>
          <p:cNvPr id="2" name="Image 3">
            <a:extLst>
              <a:ext uri="{FF2B5EF4-FFF2-40B4-BE49-F238E27FC236}">
                <a16:creationId xmlns:a16="http://schemas.microsoft.com/office/drawing/2014/main" id="{4BDDE861-1926-9845-CDB5-311D6B970306}"/>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281895" y="2180428"/>
            <a:ext cx="4615750" cy="3186112"/>
          </a:xfrm>
          <a:prstGeom prst="rect">
            <a:avLst/>
          </a:prstGeom>
          <a:ln>
            <a:noFill/>
          </a:ln>
          <a:effectLst>
            <a:softEdge rad="112500"/>
          </a:effectLst>
        </p:spPr>
      </p:pic>
    </p:spTree>
    <p:extLst>
      <p:ext uri="{BB962C8B-B14F-4D97-AF65-F5344CB8AC3E}">
        <p14:creationId xmlns:p14="http://schemas.microsoft.com/office/powerpoint/2010/main" val="3271293350"/>
      </p:ext>
    </p:extLst>
  </p:cSld>
  <p:clrMapOvr>
    <a:masterClrMapping/>
  </p:clrMapOvr>
  <p:transition spd="slow" advTm="249728">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14D2F-EFAE-23BE-5375-AD46DC31163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1DEBE0-9D1E-1D4E-24B7-EABFF5FD5B64}"/>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1DAFEC22-1832-92C2-B7D9-9815F60541DB}"/>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DB86A41-B788-61F5-DB49-26BCCD9CDEBB}"/>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A4F55AE-5A6A-7C94-B024-54AE158ACD3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2D81F0-1BC3-9C99-A230-EAE68EA8B2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205A64-99EC-FA7C-564A-20B8ECDAEA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AACC3B68-8B24-418A-B966-B0005E755E26}"/>
              </a:ext>
            </a:extLst>
          </p:cNvPr>
          <p:cNvSpPr txBox="1"/>
          <p:nvPr/>
        </p:nvSpPr>
        <p:spPr>
          <a:xfrm>
            <a:off x="1078167" y="1711381"/>
            <a:ext cx="6097712" cy="4770537"/>
          </a:xfrm>
          <a:prstGeom prst="rect">
            <a:avLst/>
          </a:prstGeom>
          <a:noFill/>
        </p:spPr>
        <p:txBody>
          <a:bodyPr wrap="square">
            <a:spAutoFit/>
          </a:bodyPr>
          <a:lstStyle/>
          <a:p>
            <a:pPr algn="just" rtl="1"/>
            <a:r>
              <a:rPr lang="ar-DZ" sz="3200" b="1" dirty="0"/>
              <a:t>6</a:t>
            </a:r>
            <a:r>
              <a:rPr lang="en-US" sz="4800" b="1" dirty="0"/>
              <a:t>- </a:t>
            </a:r>
            <a:r>
              <a:rPr lang="ar-SA" sz="3200" b="1" dirty="0"/>
              <a:t>وظيفة النهوض الث</a:t>
            </a:r>
            <a:r>
              <a:rPr lang="ar-DZ" sz="3200" b="1" dirty="0"/>
              <a:t>َّ</a:t>
            </a:r>
            <a:r>
              <a:rPr lang="ar-SA" sz="3200" b="1" dirty="0"/>
              <a:t>قافي</a:t>
            </a:r>
            <a:r>
              <a:rPr lang="ar-DZ" sz="3200" b="1" dirty="0"/>
              <a:t>:</a:t>
            </a:r>
            <a:endParaRPr lang="fr-FR" sz="3200" b="1" dirty="0"/>
          </a:p>
          <a:p>
            <a:pPr algn="just"/>
            <a:r>
              <a:rPr lang="en-US" sz="3200" b="1" dirty="0"/>
              <a:t> </a:t>
            </a:r>
            <a:endParaRPr lang="fr-FR" sz="3200" dirty="0"/>
          </a:p>
          <a:p>
            <a:pPr algn="just" rtl="1"/>
            <a:r>
              <a:rPr lang="ar-SA" sz="3200" dirty="0"/>
              <a:t>تسعى </a:t>
            </a:r>
            <a:r>
              <a:rPr lang="ar-SA" sz="3200" dirty="0" err="1"/>
              <a:t>المؤس</a:t>
            </a:r>
            <a:r>
              <a:rPr lang="ar-DZ" sz="3200" dirty="0"/>
              <a:t>َّ</a:t>
            </a:r>
            <a:r>
              <a:rPr lang="ar-SA" sz="3200" dirty="0" err="1"/>
              <a:t>سة</a:t>
            </a:r>
            <a:r>
              <a:rPr lang="ar-SA" sz="3200" dirty="0"/>
              <a:t> الإعلامية إلى نشر الأعمال الثقافية والفنية</a:t>
            </a:r>
            <a:r>
              <a:rPr lang="ar-DZ" sz="3200" dirty="0"/>
              <a:t>،</a:t>
            </a:r>
            <a:r>
              <a:rPr lang="ar-SA" sz="3200" dirty="0"/>
              <a:t> بهدف المحافظة على الت</a:t>
            </a:r>
            <a:r>
              <a:rPr lang="ar-DZ" sz="3200" dirty="0"/>
              <a:t>ُّ</a:t>
            </a:r>
            <a:r>
              <a:rPr lang="ar-SA" sz="3200" dirty="0"/>
              <a:t>راث، والت</a:t>
            </a:r>
            <a:r>
              <a:rPr lang="ar-DZ" sz="3200" dirty="0"/>
              <a:t>َّ</a:t>
            </a:r>
            <a:r>
              <a:rPr lang="ar-SA" sz="3200" dirty="0"/>
              <a:t>طوير</a:t>
            </a:r>
            <a:r>
              <a:rPr lang="ar-DZ" sz="3200" dirty="0"/>
              <a:t> </a:t>
            </a:r>
            <a:r>
              <a:rPr lang="ar-SA" sz="3200" dirty="0"/>
              <a:t>الثقافي</a:t>
            </a:r>
            <a:r>
              <a:rPr lang="ar-DZ" sz="3200" dirty="0"/>
              <a:t>،</a:t>
            </a:r>
            <a:r>
              <a:rPr lang="ar-SA" sz="3200" dirty="0"/>
              <a:t> عن طريق توسيع آفاق الفرد و</a:t>
            </a:r>
            <a:r>
              <a:rPr lang="ar-DZ" sz="3200" dirty="0"/>
              <a:t>إ</a:t>
            </a:r>
            <a:r>
              <a:rPr lang="ar-SA" sz="3200" dirty="0"/>
              <a:t>يقاظ خياله، و</a:t>
            </a:r>
            <a:r>
              <a:rPr lang="ar-DZ" sz="3200" dirty="0"/>
              <a:t>إ</a:t>
            </a:r>
            <a:r>
              <a:rPr lang="ar-SA" sz="3200" dirty="0"/>
              <a:t>شباع حاجاته الجمالية، و</a:t>
            </a:r>
            <a:r>
              <a:rPr lang="ar-DZ" sz="3200" dirty="0"/>
              <a:t>إ</a:t>
            </a:r>
            <a:r>
              <a:rPr lang="ar-SA" sz="3200" dirty="0"/>
              <a:t>طلاق قدراته على الإبداع</a:t>
            </a:r>
            <a:r>
              <a:rPr lang="en-US" sz="3200" dirty="0"/>
              <a:t>.</a:t>
            </a:r>
            <a:endParaRPr lang="fr-FR" sz="3200" dirty="0"/>
          </a:p>
          <a:p>
            <a:pPr algn="just" rtl="1"/>
            <a:r>
              <a:rPr lang="en-US" sz="3200" dirty="0"/>
              <a:t>.</a:t>
            </a:r>
            <a:endParaRPr lang="fr-FR" sz="3200" dirty="0"/>
          </a:p>
          <a:p>
            <a:pPr algn="just"/>
            <a:endParaRPr lang="fr-FR" sz="3200" dirty="0"/>
          </a:p>
        </p:txBody>
      </p:sp>
      <p:pic>
        <p:nvPicPr>
          <p:cNvPr id="2" name="Image 3">
            <a:extLst>
              <a:ext uri="{FF2B5EF4-FFF2-40B4-BE49-F238E27FC236}">
                <a16:creationId xmlns:a16="http://schemas.microsoft.com/office/drawing/2014/main" id="{EC14193F-6256-21FC-56EB-33772A51122D}"/>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321652" y="2557142"/>
            <a:ext cx="4615750" cy="3186112"/>
          </a:xfrm>
          <a:prstGeom prst="rect">
            <a:avLst/>
          </a:prstGeom>
          <a:ln>
            <a:noFill/>
          </a:ln>
          <a:effectLst>
            <a:softEdge rad="112500"/>
          </a:effectLst>
        </p:spPr>
      </p:pic>
    </p:spTree>
    <p:extLst>
      <p:ext uri="{BB962C8B-B14F-4D97-AF65-F5344CB8AC3E}">
        <p14:creationId xmlns:p14="http://schemas.microsoft.com/office/powerpoint/2010/main" val="2602545835"/>
      </p:ext>
    </p:extLst>
  </p:cSld>
  <p:clrMapOvr>
    <a:masterClrMapping/>
  </p:clrMapOvr>
  <p:transition spd="slow" advTm="249728">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5FA6F-1830-6344-9D85-6022E1697F5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2B7CFAE-B2E7-05FB-DB7C-B87309E0FBE3}"/>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D799334D-24A2-53FC-A54A-1AE6BD69066A}"/>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8BC37B8-A33F-5FA2-4380-E68B2E3B30E4}"/>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A2D4D2F-9E8F-8623-33AB-D8FB1A25F27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E0F2821-DC60-9032-B791-4AFA14C13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5CD1B6A-ECAC-3E1F-9346-72378F1D908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CC9A9DBE-1359-5188-5EF7-05621F8A90F8}"/>
              </a:ext>
            </a:extLst>
          </p:cNvPr>
          <p:cNvSpPr txBox="1"/>
          <p:nvPr/>
        </p:nvSpPr>
        <p:spPr>
          <a:xfrm>
            <a:off x="1078167" y="1711381"/>
            <a:ext cx="6097712" cy="4770537"/>
          </a:xfrm>
          <a:prstGeom prst="rect">
            <a:avLst/>
          </a:prstGeom>
          <a:noFill/>
        </p:spPr>
        <p:txBody>
          <a:bodyPr wrap="square">
            <a:spAutoFit/>
          </a:bodyPr>
          <a:lstStyle/>
          <a:p>
            <a:pPr algn="just" rtl="1"/>
            <a:r>
              <a:rPr lang="ar-DZ" sz="3200" b="1" dirty="0"/>
              <a:t>7</a:t>
            </a:r>
            <a:r>
              <a:rPr lang="en-US" sz="4800" b="1" dirty="0"/>
              <a:t>- </a:t>
            </a:r>
            <a:r>
              <a:rPr lang="en-US" sz="3200" b="1" dirty="0"/>
              <a:t> </a:t>
            </a:r>
            <a:r>
              <a:rPr lang="ar-SA" sz="3200" b="1" dirty="0"/>
              <a:t>الوظيفة الترفيهية</a:t>
            </a:r>
            <a:r>
              <a:rPr lang="ar-DZ" sz="3200" b="1" dirty="0"/>
              <a:t>:</a:t>
            </a:r>
            <a:endParaRPr lang="fr-FR" sz="3200" b="1" dirty="0"/>
          </a:p>
          <a:p>
            <a:pPr algn="just"/>
            <a:r>
              <a:rPr lang="en-US" sz="3200" b="1" dirty="0"/>
              <a:t> </a:t>
            </a:r>
            <a:endParaRPr lang="fr-FR" sz="3200" dirty="0"/>
          </a:p>
          <a:p>
            <a:pPr algn="just" rtl="1"/>
            <a:r>
              <a:rPr lang="ar-SA" sz="3200" dirty="0" err="1"/>
              <a:t>وتتمث</a:t>
            </a:r>
            <a:r>
              <a:rPr lang="ar-DZ" sz="3200" dirty="0"/>
              <a:t>َّ</a:t>
            </a:r>
            <a:r>
              <a:rPr lang="ar-SA" sz="3200" dirty="0"/>
              <a:t>ل في إذاعة</a:t>
            </a:r>
            <a:r>
              <a:rPr lang="ar-DZ" sz="3200" dirty="0"/>
              <a:t> وبثِّ ونشر </a:t>
            </a:r>
            <a:r>
              <a:rPr lang="ar-SA" sz="3200" dirty="0"/>
              <a:t>الت</a:t>
            </a:r>
            <a:r>
              <a:rPr lang="ar-DZ" sz="3200" dirty="0"/>
              <a:t>َّ</a:t>
            </a:r>
            <a:r>
              <a:rPr lang="ar-SA" sz="3200" dirty="0" err="1"/>
              <a:t>مثيليات</a:t>
            </a:r>
            <a:r>
              <a:rPr lang="ar-SA" sz="3200" dirty="0"/>
              <a:t> الروائية والرقص والفن والأدب والموسيقى والأصوات والصور</a:t>
            </a:r>
            <a:r>
              <a:rPr lang="ar-DZ" sz="3200" dirty="0"/>
              <a:t>،</a:t>
            </a:r>
            <a:r>
              <a:rPr lang="ar-SA" sz="3200" dirty="0"/>
              <a:t> بهدف الت</a:t>
            </a:r>
            <a:r>
              <a:rPr lang="ar-DZ" sz="3200" dirty="0"/>
              <a:t>َّ</a:t>
            </a:r>
            <a:r>
              <a:rPr lang="ar-SA" sz="3200" dirty="0"/>
              <a:t>رفيه</a:t>
            </a:r>
            <a:r>
              <a:rPr lang="ar-DZ" sz="3200" dirty="0"/>
              <a:t> </a:t>
            </a:r>
            <a:r>
              <a:rPr lang="ar-SA" sz="3200" dirty="0"/>
              <a:t>والإمتاع على الص</a:t>
            </a:r>
            <a:r>
              <a:rPr lang="ar-DZ" sz="3200" dirty="0"/>
              <a:t>َّ</a:t>
            </a:r>
            <a:r>
              <a:rPr lang="ar-SA" sz="3200" dirty="0"/>
              <a:t>عيدين الش</a:t>
            </a:r>
            <a:r>
              <a:rPr lang="ar-DZ" sz="3200" dirty="0"/>
              <a:t>َّ</a:t>
            </a:r>
            <a:r>
              <a:rPr lang="ar-SA" sz="3200" dirty="0"/>
              <a:t>خصي والجماعي</a:t>
            </a:r>
            <a:r>
              <a:rPr lang="en-US" sz="3200" dirty="0"/>
              <a:t>.</a:t>
            </a:r>
            <a:endParaRPr lang="fr-FR" sz="3200" dirty="0"/>
          </a:p>
          <a:p>
            <a:pPr algn="just" rtl="1"/>
            <a:endParaRPr lang="fr-FR" sz="3200" dirty="0"/>
          </a:p>
          <a:p>
            <a:pPr algn="just" rtl="1"/>
            <a:r>
              <a:rPr lang="en-US" sz="3200" dirty="0"/>
              <a:t>.</a:t>
            </a:r>
            <a:endParaRPr lang="fr-FR" sz="3200" dirty="0"/>
          </a:p>
          <a:p>
            <a:pPr algn="just"/>
            <a:endParaRPr lang="fr-FR" sz="3200" dirty="0"/>
          </a:p>
        </p:txBody>
      </p:sp>
      <p:pic>
        <p:nvPicPr>
          <p:cNvPr id="2" name="Image 3">
            <a:extLst>
              <a:ext uri="{FF2B5EF4-FFF2-40B4-BE49-F238E27FC236}">
                <a16:creationId xmlns:a16="http://schemas.microsoft.com/office/drawing/2014/main" id="{4362B8B5-619B-30F2-E15D-035DCE6E1D51}"/>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353457" y="2557142"/>
            <a:ext cx="4615750" cy="3186112"/>
          </a:xfrm>
          <a:prstGeom prst="rect">
            <a:avLst/>
          </a:prstGeom>
          <a:ln>
            <a:noFill/>
          </a:ln>
          <a:effectLst>
            <a:softEdge rad="112500"/>
          </a:effectLst>
        </p:spPr>
      </p:pic>
    </p:spTree>
    <p:extLst>
      <p:ext uri="{BB962C8B-B14F-4D97-AF65-F5344CB8AC3E}">
        <p14:creationId xmlns:p14="http://schemas.microsoft.com/office/powerpoint/2010/main" val="3633518717"/>
      </p:ext>
    </p:extLst>
  </p:cSld>
  <p:clrMapOvr>
    <a:masterClrMapping/>
  </p:clrMapOvr>
  <p:transition spd="slow" advTm="249728">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7653C-6EA7-3FE3-A823-AFF8B1B660F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61A88D5-9B84-37B1-99CE-AA30A8D001AB}"/>
              </a:ext>
            </a:extLst>
          </p:cNvPr>
          <p:cNvSpPr txBox="1"/>
          <p:nvPr/>
        </p:nvSpPr>
        <p:spPr>
          <a:xfrm>
            <a:off x="4869951" y="732239"/>
            <a:ext cx="668723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المؤسسة الإعلامية الرقمية </a:t>
            </a:r>
          </a:p>
        </p:txBody>
      </p:sp>
      <p:sp>
        <p:nvSpPr>
          <p:cNvPr id="18" name="Rectangle 17">
            <a:extLst>
              <a:ext uri="{FF2B5EF4-FFF2-40B4-BE49-F238E27FC236}">
                <a16:creationId xmlns:a16="http://schemas.microsoft.com/office/drawing/2014/main" id="{4DB16CC6-56F8-A18A-ACFF-B7A581DE75CD}"/>
              </a:ext>
            </a:extLst>
          </p:cNvPr>
          <p:cNvSpPr/>
          <p:nvPr/>
        </p:nvSpPr>
        <p:spPr>
          <a:xfrm>
            <a:off x="4454208" y="54458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CDD1007-6B33-3E52-1513-B81E827EF06E}"/>
              </a:ext>
            </a:extLst>
          </p:cNvPr>
          <p:cNvSpPr txBox="1"/>
          <p:nvPr/>
        </p:nvSpPr>
        <p:spPr>
          <a:xfrm>
            <a:off x="4639958" y="617697"/>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8404BBA-9D1A-DD75-EC16-A407BC1D8AD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EA3AF3-E501-E9C8-2BD6-9A0DBC917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E5819A1-7374-1DDB-C76A-4B509800B1E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TextBox 4">
            <a:extLst>
              <a:ext uri="{FF2B5EF4-FFF2-40B4-BE49-F238E27FC236}">
                <a16:creationId xmlns:a16="http://schemas.microsoft.com/office/drawing/2014/main" id="{71E2878D-5CBB-0822-5246-A2B5AFAD1101}"/>
              </a:ext>
            </a:extLst>
          </p:cNvPr>
          <p:cNvSpPr txBox="1"/>
          <p:nvPr/>
        </p:nvSpPr>
        <p:spPr>
          <a:xfrm>
            <a:off x="1078167" y="1711381"/>
            <a:ext cx="6097712" cy="4154984"/>
          </a:xfrm>
          <a:prstGeom prst="rect">
            <a:avLst/>
          </a:prstGeom>
          <a:noFill/>
        </p:spPr>
        <p:txBody>
          <a:bodyPr wrap="square">
            <a:spAutoFit/>
          </a:bodyPr>
          <a:lstStyle/>
          <a:p>
            <a:pPr algn="just" rtl="1"/>
            <a:r>
              <a:rPr lang="ar-DZ" sz="3200" b="1" dirty="0"/>
              <a:t>8</a:t>
            </a:r>
            <a:r>
              <a:rPr lang="en-US" sz="4800" b="1" dirty="0"/>
              <a:t>-</a:t>
            </a:r>
            <a:r>
              <a:rPr lang="en-US" sz="7200" b="1" dirty="0"/>
              <a:t> </a:t>
            </a:r>
            <a:r>
              <a:rPr lang="en-US" sz="4800" b="1" dirty="0"/>
              <a:t> </a:t>
            </a:r>
            <a:r>
              <a:rPr lang="ar-SA" sz="3200" b="1" dirty="0"/>
              <a:t>وظيفة الت</a:t>
            </a:r>
            <a:r>
              <a:rPr lang="ar-DZ" sz="3200" b="1" dirty="0"/>
              <a:t>َّ</a:t>
            </a:r>
            <a:r>
              <a:rPr lang="ar-SA" sz="3200" b="1" dirty="0"/>
              <a:t>كافل</a:t>
            </a:r>
            <a:r>
              <a:rPr lang="ar-DZ" sz="3200" b="1" dirty="0"/>
              <a:t>:</a:t>
            </a:r>
            <a:endParaRPr lang="fr-FR" sz="3200" dirty="0"/>
          </a:p>
          <a:p>
            <a:pPr algn="just" rtl="1"/>
            <a:r>
              <a:rPr lang="ar-SA" sz="3200" dirty="0" err="1"/>
              <a:t>وتتمث</a:t>
            </a:r>
            <a:r>
              <a:rPr lang="ar-DZ" sz="3200" dirty="0"/>
              <a:t>َّ</a:t>
            </a:r>
            <a:r>
              <a:rPr lang="ar-SA" sz="3200" dirty="0"/>
              <a:t>ل في توفير الفرص لكلّ الأشخاص والمجموعات والأمم</a:t>
            </a:r>
            <a:r>
              <a:rPr lang="ar-DZ" sz="3200" dirty="0"/>
              <a:t>،</a:t>
            </a:r>
            <a:r>
              <a:rPr lang="ar-SA" sz="3200" dirty="0"/>
              <a:t> بما يكفل لهم الوصول إلى رسائل متنوعة</a:t>
            </a:r>
            <a:r>
              <a:rPr lang="ar-DZ" sz="3200" dirty="0"/>
              <a:t>، </a:t>
            </a:r>
            <a:r>
              <a:rPr lang="ar-SA" sz="3200" dirty="0"/>
              <a:t>تحق</a:t>
            </a:r>
            <a:r>
              <a:rPr lang="ar-DZ" sz="3200" dirty="0"/>
              <a:t>ِّ</a:t>
            </a:r>
            <a:r>
              <a:rPr lang="ar-SA" sz="3200" dirty="0"/>
              <a:t>ق حاجتهم في التعارف والت</a:t>
            </a:r>
            <a:r>
              <a:rPr lang="ar-DZ" sz="3200" dirty="0"/>
              <a:t>َّ</a:t>
            </a:r>
            <a:r>
              <a:rPr lang="ar-SA" sz="3200" dirty="0"/>
              <a:t>فاهم، والت</a:t>
            </a:r>
            <a:r>
              <a:rPr lang="ar-DZ" sz="3200" dirty="0"/>
              <a:t>َّ</a:t>
            </a:r>
            <a:r>
              <a:rPr lang="ar-SA" sz="3200" dirty="0"/>
              <a:t>عرف على ظروف معيشة الآخرين ووجهات نظرهم وتطل</a:t>
            </a:r>
            <a:r>
              <a:rPr lang="ar-DZ" sz="3200" dirty="0"/>
              <a:t>ُّ</a:t>
            </a:r>
            <a:r>
              <a:rPr lang="ar-SA" sz="3200" dirty="0"/>
              <a:t>عاتهم</a:t>
            </a:r>
            <a:r>
              <a:rPr lang="en-US" sz="3200" dirty="0"/>
              <a:t>.</a:t>
            </a:r>
            <a:endParaRPr lang="fr-FR" sz="4800" dirty="0"/>
          </a:p>
          <a:p>
            <a:pPr algn="just"/>
            <a:endParaRPr lang="fr-FR" sz="3200" dirty="0"/>
          </a:p>
        </p:txBody>
      </p:sp>
      <p:pic>
        <p:nvPicPr>
          <p:cNvPr id="2" name="Image 3">
            <a:extLst>
              <a:ext uri="{FF2B5EF4-FFF2-40B4-BE49-F238E27FC236}">
                <a16:creationId xmlns:a16="http://schemas.microsoft.com/office/drawing/2014/main" id="{BC692135-61F8-7D4B-D7F2-5876C4011F2F}"/>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5300"/>
                    </a14:imgEffect>
                  </a14:imgLayer>
                </a14:imgProps>
              </a:ext>
            </a:extLst>
          </a:blip>
          <a:stretch>
            <a:fillRect/>
          </a:stretch>
        </p:blipFill>
        <p:spPr>
          <a:xfrm>
            <a:off x="7353457" y="2557142"/>
            <a:ext cx="4615750" cy="3186112"/>
          </a:xfrm>
          <a:prstGeom prst="rect">
            <a:avLst/>
          </a:prstGeom>
          <a:ln>
            <a:noFill/>
          </a:ln>
          <a:effectLst>
            <a:softEdge rad="112500"/>
          </a:effectLst>
        </p:spPr>
      </p:pic>
    </p:spTree>
    <p:extLst>
      <p:ext uri="{BB962C8B-B14F-4D97-AF65-F5344CB8AC3E}">
        <p14:creationId xmlns:p14="http://schemas.microsoft.com/office/powerpoint/2010/main" val="10570835"/>
      </p:ext>
    </p:extLst>
  </p:cSld>
  <p:clrMapOvr>
    <a:masterClrMapping/>
  </p:clrMapOvr>
  <p:transition spd="slow" advTm="249728">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2799E-6550-7270-846E-038F17AC955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670FE0E-F6B6-7C4B-5B61-CE425FE000B1}"/>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45DCCBF7-0484-A3AD-D310-2A840001BF89}"/>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358EE97-68D4-9923-905D-414B5C413DCC}"/>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95AF59C-3051-D7BE-7DB2-B6EAFB338C09}"/>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3DE311-35C7-89D3-7E8F-6A7D97BB6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187DCF8-585B-30D7-84B9-5B51D939E36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762BCB60-CC9B-3BBB-53EC-DB224DE20317}"/>
              </a:ext>
            </a:extLst>
          </p:cNvPr>
          <p:cNvSpPr>
            <a:spLocks noChangeArrowheads="1"/>
          </p:cNvSpPr>
          <p:nvPr/>
        </p:nvSpPr>
        <p:spPr bwMode="auto">
          <a:xfrm>
            <a:off x="1718567" y="1850764"/>
            <a:ext cx="933580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DZ" sz="2800" dirty="0"/>
              <a:t>    </a:t>
            </a:r>
            <a:r>
              <a:rPr lang="ar-DZ" sz="2800" b="1" dirty="0"/>
              <a:t>1. المؤسسات الإخبارية الرَّقمية:</a:t>
            </a:r>
          </a:p>
          <a:p>
            <a:pPr algn="r"/>
            <a:r>
              <a:rPr lang="ar-DZ" sz="2800" dirty="0"/>
              <a:t>تشمل الصحف الإلكترونية، القنوات الإخبارية عبر الإنترنت، والإذاعات الرَّقمية.</a:t>
            </a:r>
          </a:p>
          <a:p>
            <a:pPr algn="r"/>
            <a:r>
              <a:rPr lang="ar-DZ" sz="2800" dirty="0"/>
              <a:t>من أهدافها : نقل الأخبار بسرعة، التَّغطية الفورية،  تقديم تحليلات معمقة.</a:t>
            </a:r>
          </a:p>
        </p:txBody>
      </p:sp>
      <p:pic>
        <p:nvPicPr>
          <p:cNvPr id="3" name="Picture 2">
            <a:extLst>
              <a:ext uri="{FF2B5EF4-FFF2-40B4-BE49-F238E27FC236}">
                <a16:creationId xmlns:a16="http://schemas.microsoft.com/office/drawing/2014/main" id="{F8D4FA3C-5027-15B1-A8A4-395BA4E86B5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82245" y="4229794"/>
            <a:ext cx="2857500" cy="876300"/>
          </a:xfrm>
          <a:prstGeom prst="rect">
            <a:avLst/>
          </a:prstGeom>
        </p:spPr>
      </p:pic>
      <p:sp>
        <p:nvSpPr>
          <p:cNvPr id="6" name="TextBox 5">
            <a:extLst>
              <a:ext uri="{FF2B5EF4-FFF2-40B4-BE49-F238E27FC236}">
                <a16:creationId xmlns:a16="http://schemas.microsoft.com/office/drawing/2014/main" id="{0BD03AD8-594A-1477-20BE-3EE6435DA3FD}"/>
              </a:ext>
            </a:extLst>
          </p:cNvPr>
          <p:cNvSpPr txBox="1"/>
          <p:nvPr/>
        </p:nvSpPr>
        <p:spPr>
          <a:xfrm>
            <a:off x="1907559" y="3465702"/>
            <a:ext cx="6097712" cy="461665"/>
          </a:xfrm>
          <a:prstGeom prst="rect">
            <a:avLst/>
          </a:prstGeom>
          <a:noFill/>
        </p:spPr>
        <p:txBody>
          <a:bodyPr wrap="square">
            <a:spAutoFit/>
          </a:bodyPr>
          <a:lstStyle/>
          <a:p>
            <a:r>
              <a:rPr lang="fr-FR" sz="2400" b="1" i="1" dirty="0"/>
              <a:t>CNN </a:t>
            </a:r>
            <a:r>
              <a:rPr lang="fr-FR" sz="2400" b="1" i="1" dirty="0" err="1"/>
              <a:t>Arabic</a:t>
            </a:r>
            <a:r>
              <a:rPr lang="fr-FR" sz="2400" b="1" i="1" dirty="0"/>
              <a:t> Online</a:t>
            </a:r>
            <a:endParaRPr lang="fr-FR" sz="2400" b="1" dirty="0"/>
          </a:p>
        </p:txBody>
      </p:sp>
      <p:sp>
        <p:nvSpPr>
          <p:cNvPr id="10" name="TextBox 9">
            <a:extLst>
              <a:ext uri="{FF2B5EF4-FFF2-40B4-BE49-F238E27FC236}">
                <a16:creationId xmlns:a16="http://schemas.microsoft.com/office/drawing/2014/main" id="{CC3BF4C2-29D7-5A1A-741D-6B4E6ECB325E}"/>
              </a:ext>
            </a:extLst>
          </p:cNvPr>
          <p:cNvSpPr txBox="1"/>
          <p:nvPr/>
        </p:nvSpPr>
        <p:spPr>
          <a:xfrm>
            <a:off x="3599713" y="3478787"/>
            <a:ext cx="6097712" cy="461665"/>
          </a:xfrm>
          <a:prstGeom prst="rect">
            <a:avLst/>
          </a:prstGeom>
          <a:noFill/>
        </p:spPr>
        <p:txBody>
          <a:bodyPr wrap="square">
            <a:spAutoFit/>
          </a:bodyPr>
          <a:lstStyle/>
          <a:p>
            <a:pPr algn="r"/>
            <a:r>
              <a:rPr lang="ar-DZ" sz="2400" b="1" i="1" dirty="0"/>
              <a:t>الجزيرة. نت</a:t>
            </a:r>
          </a:p>
        </p:txBody>
      </p:sp>
      <p:sp>
        <p:nvSpPr>
          <p:cNvPr id="15" name="TextBox 14">
            <a:extLst>
              <a:ext uri="{FF2B5EF4-FFF2-40B4-BE49-F238E27FC236}">
                <a16:creationId xmlns:a16="http://schemas.microsoft.com/office/drawing/2014/main" id="{45B95660-2AC6-D3FA-A2FA-AEC4AF44668F}"/>
              </a:ext>
            </a:extLst>
          </p:cNvPr>
          <p:cNvSpPr txBox="1"/>
          <p:nvPr/>
        </p:nvSpPr>
        <p:spPr>
          <a:xfrm>
            <a:off x="1690889" y="5574996"/>
            <a:ext cx="6097712" cy="461665"/>
          </a:xfrm>
          <a:prstGeom prst="rect">
            <a:avLst/>
          </a:prstGeom>
          <a:noFill/>
        </p:spPr>
        <p:txBody>
          <a:bodyPr wrap="square">
            <a:spAutoFit/>
          </a:bodyPr>
          <a:lstStyle/>
          <a:p>
            <a:r>
              <a:rPr lang="fr-FR" sz="2400" b="1" dirty="0"/>
              <a:t>https://arabic.cnn.com/</a:t>
            </a:r>
          </a:p>
        </p:txBody>
      </p:sp>
      <p:pic>
        <p:nvPicPr>
          <p:cNvPr id="19" name="Picture 18">
            <a:extLst>
              <a:ext uri="{FF2B5EF4-FFF2-40B4-BE49-F238E27FC236}">
                <a16:creationId xmlns:a16="http://schemas.microsoft.com/office/drawing/2014/main" id="{8D8713EB-D7A7-920C-41DE-EEE4EEB9805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63688" y="3910846"/>
            <a:ext cx="2223993" cy="1894982"/>
          </a:xfrm>
          <a:prstGeom prst="ellipse">
            <a:avLst/>
          </a:prstGeom>
          <a:ln>
            <a:noFill/>
          </a:ln>
          <a:effectLst>
            <a:softEdge rad="112500"/>
          </a:effectLst>
        </p:spPr>
      </p:pic>
      <p:sp>
        <p:nvSpPr>
          <p:cNvPr id="21" name="TextBox 20">
            <a:extLst>
              <a:ext uri="{FF2B5EF4-FFF2-40B4-BE49-F238E27FC236}">
                <a16:creationId xmlns:a16="http://schemas.microsoft.com/office/drawing/2014/main" id="{19D8EB03-439E-7250-CB35-299E73ADA2A9}"/>
              </a:ext>
            </a:extLst>
          </p:cNvPr>
          <p:cNvSpPr txBox="1"/>
          <p:nvPr/>
        </p:nvSpPr>
        <p:spPr>
          <a:xfrm>
            <a:off x="7148246" y="5654793"/>
            <a:ext cx="6097712" cy="461665"/>
          </a:xfrm>
          <a:prstGeom prst="rect">
            <a:avLst/>
          </a:prstGeom>
          <a:noFill/>
        </p:spPr>
        <p:txBody>
          <a:bodyPr wrap="square">
            <a:spAutoFit/>
          </a:bodyPr>
          <a:lstStyle/>
          <a:p>
            <a:r>
              <a:rPr lang="fr-FR" sz="2400" b="1" dirty="0"/>
              <a:t>https://www.aljazeera.net/</a:t>
            </a:r>
          </a:p>
        </p:txBody>
      </p:sp>
    </p:spTree>
    <p:extLst>
      <p:ext uri="{BB962C8B-B14F-4D97-AF65-F5344CB8AC3E}">
        <p14:creationId xmlns:p14="http://schemas.microsoft.com/office/powerpoint/2010/main" val="2081570358"/>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10" grpId="0"/>
      <p:bldP spid="15" grpId="0"/>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BEB4A-FAA2-585B-9F98-09876314214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3162942-6F8A-2FFD-130A-31285945B476}"/>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31A91BD0-DC97-9C45-CBD5-D6AA56C76DBB}"/>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1FE50E9-383B-F471-E209-CCD7A7263025}"/>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5438D5C-2494-8009-74A7-4D5659FD8A78}"/>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6147DE-9C35-4029-20A2-C311F3DF7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C949CC0-8D07-1385-910C-F2586672DDA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CF8DC5EB-70E2-8468-05E4-D09178F54F73}"/>
              </a:ext>
            </a:extLst>
          </p:cNvPr>
          <p:cNvSpPr>
            <a:spLocks noChangeArrowheads="1"/>
          </p:cNvSpPr>
          <p:nvPr/>
        </p:nvSpPr>
        <p:spPr bwMode="auto">
          <a:xfrm>
            <a:off x="1718567" y="1635321"/>
            <a:ext cx="9335807"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DZ" sz="2800" b="1" dirty="0"/>
              <a:t>2. المؤسسات الإعلامية الترفيهية الرقمية</a:t>
            </a:r>
          </a:p>
          <a:p>
            <a:pPr algn="r"/>
            <a:r>
              <a:rPr lang="ar-DZ" sz="2800" dirty="0"/>
              <a:t> تقدم محتوىً ترفيهيًا: أفلام، مسلسلات، الموسيقى، الألعاب. وتعتمد على المنصات الرَّقمية والتَّطبيقات، التَّي قد تكون مجانية أو بالاشتراك، ومن أهدافها الرئيسية:</a:t>
            </a:r>
          </a:p>
          <a:p>
            <a:pPr algn="r"/>
            <a:r>
              <a:rPr lang="ar-DZ" sz="2800" dirty="0"/>
              <a:t>التسلية.</a:t>
            </a:r>
          </a:p>
        </p:txBody>
      </p:sp>
      <p:sp>
        <p:nvSpPr>
          <p:cNvPr id="15" name="TextBox 14">
            <a:extLst>
              <a:ext uri="{FF2B5EF4-FFF2-40B4-BE49-F238E27FC236}">
                <a16:creationId xmlns:a16="http://schemas.microsoft.com/office/drawing/2014/main" id="{06B6F131-6E0E-4DC7-45DB-398D2F2794E7}"/>
              </a:ext>
            </a:extLst>
          </p:cNvPr>
          <p:cNvSpPr txBox="1"/>
          <p:nvPr/>
        </p:nvSpPr>
        <p:spPr>
          <a:xfrm>
            <a:off x="909998" y="5636551"/>
            <a:ext cx="4247574" cy="400110"/>
          </a:xfrm>
          <a:prstGeom prst="rect">
            <a:avLst/>
          </a:prstGeom>
          <a:noFill/>
        </p:spPr>
        <p:txBody>
          <a:bodyPr wrap="square">
            <a:spAutoFit/>
          </a:bodyPr>
          <a:lstStyle/>
          <a:p>
            <a:r>
              <a:rPr lang="fr-FR" sz="2000" b="1" dirty="0"/>
              <a:t>https://www.netflix.com/dz/</a:t>
            </a:r>
          </a:p>
        </p:txBody>
      </p:sp>
      <p:sp>
        <p:nvSpPr>
          <p:cNvPr id="21" name="TextBox 20">
            <a:extLst>
              <a:ext uri="{FF2B5EF4-FFF2-40B4-BE49-F238E27FC236}">
                <a16:creationId xmlns:a16="http://schemas.microsoft.com/office/drawing/2014/main" id="{5660E51D-7A8B-5840-8860-2A93C642F018}"/>
              </a:ext>
            </a:extLst>
          </p:cNvPr>
          <p:cNvSpPr txBox="1"/>
          <p:nvPr/>
        </p:nvSpPr>
        <p:spPr>
          <a:xfrm>
            <a:off x="7823717" y="5654793"/>
            <a:ext cx="6097712" cy="400110"/>
          </a:xfrm>
          <a:prstGeom prst="rect">
            <a:avLst/>
          </a:prstGeom>
          <a:noFill/>
        </p:spPr>
        <p:txBody>
          <a:bodyPr wrap="square">
            <a:spAutoFit/>
          </a:bodyPr>
          <a:lstStyle/>
          <a:p>
            <a:r>
              <a:rPr lang="fr-FR" sz="2000" b="1" dirty="0"/>
              <a:t>https://open.spotify.com/intl-fr/</a:t>
            </a:r>
          </a:p>
        </p:txBody>
      </p:sp>
      <p:pic>
        <p:nvPicPr>
          <p:cNvPr id="4" name="Picture 3">
            <a:extLst>
              <a:ext uri="{FF2B5EF4-FFF2-40B4-BE49-F238E27FC236}">
                <a16:creationId xmlns:a16="http://schemas.microsoft.com/office/drawing/2014/main" id="{37AD2617-6032-CF91-2DE5-DEDF98E76CB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47407" y="4437038"/>
            <a:ext cx="3310793" cy="1073917"/>
          </a:xfrm>
          <a:prstGeom prst="rect">
            <a:avLst/>
          </a:prstGeom>
        </p:spPr>
      </p:pic>
      <p:pic>
        <p:nvPicPr>
          <p:cNvPr id="13" name="Picture 12">
            <a:extLst>
              <a:ext uri="{FF2B5EF4-FFF2-40B4-BE49-F238E27FC236}">
                <a16:creationId xmlns:a16="http://schemas.microsoft.com/office/drawing/2014/main" id="{F13A18EE-8A2E-F6BF-0356-DCC51F74A1F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585" y="3093752"/>
            <a:ext cx="3245450" cy="3245450"/>
          </a:xfrm>
          <a:prstGeom prst="rect">
            <a:avLst/>
          </a:prstGeom>
        </p:spPr>
      </p:pic>
      <p:pic>
        <p:nvPicPr>
          <p:cNvPr id="22" name="Picture 21">
            <a:extLst>
              <a:ext uri="{FF2B5EF4-FFF2-40B4-BE49-F238E27FC236}">
                <a16:creationId xmlns:a16="http://schemas.microsoft.com/office/drawing/2014/main" id="{16347379-81B8-DE27-8BF1-81547A2B93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695912" y="3723265"/>
            <a:ext cx="2608061" cy="1427546"/>
          </a:xfrm>
          <a:prstGeom prst="rect">
            <a:avLst/>
          </a:prstGeom>
        </p:spPr>
      </p:pic>
      <p:sp>
        <p:nvSpPr>
          <p:cNvPr id="25" name="TextBox 24">
            <a:extLst>
              <a:ext uri="{FF2B5EF4-FFF2-40B4-BE49-F238E27FC236}">
                <a16:creationId xmlns:a16="http://schemas.microsoft.com/office/drawing/2014/main" id="{02FB6347-4C29-0935-8F49-A4BD9E014FA5}"/>
              </a:ext>
            </a:extLst>
          </p:cNvPr>
          <p:cNvSpPr txBox="1"/>
          <p:nvPr/>
        </p:nvSpPr>
        <p:spPr>
          <a:xfrm>
            <a:off x="4878124" y="5241318"/>
            <a:ext cx="7240304" cy="400110"/>
          </a:xfrm>
          <a:prstGeom prst="rect">
            <a:avLst/>
          </a:prstGeom>
          <a:noFill/>
        </p:spPr>
        <p:txBody>
          <a:bodyPr wrap="square">
            <a:spAutoFit/>
          </a:bodyPr>
          <a:lstStyle/>
          <a:p>
            <a:r>
              <a:rPr lang="fr-FR" sz="2000" b="1" dirty="0"/>
              <a:t>https://poki.com/ar</a:t>
            </a:r>
          </a:p>
        </p:txBody>
      </p:sp>
    </p:spTree>
    <p:extLst>
      <p:ext uri="{BB962C8B-B14F-4D97-AF65-F5344CB8AC3E}">
        <p14:creationId xmlns:p14="http://schemas.microsoft.com/office/powerpoint/2010/main" val="2375382200"/>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1"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CE3BA-CF9D-D108-5837-279B9B101DE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205967C-9695-CF00-887C-2E8EFDF547AE}"/>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EEACD5B8-3C20-DF96-BD46-42BF696DA67C}"/>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A0F4C1B-BEF9-A7F6-E516-4FC70B08735D}"/>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99735D1-33D7-AD8D-7028-2C4423451ABA}"/>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3F3EB87-2994-F3B3-39D9-D12458A327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2327F6E-4C4E-5E8D-78C7-61798BF4261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CFA33430-C11C-F8B2-7D84-8BC4CFEAAD5A}"/>
              </a:ext>
            </a:extLst>
          </p:cNvPr>
          <p:cNvSpPr>
            <a:spLocks noChangeArrowheads="1"/>
          </p:cNvSpPr>
          <p:nvPr/>
        </p:nvSpPr>
        <p:spPr bwMode="auto">
          <a:xfrm>
            <a:off x="909998" y="1767573"/>
            <a:ext cx="996257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DZ" sz="2800" b="1" dirty="0"/>
              <a:t>3. المؤسسات الإعلامية التعليمية/التثقيفية الرقمية: </a:t>
            </a:r>
          </a:p>
          <a:p>
            <a:pPr algn="r"/>
            <a:r>
              <a:rPr lang="ar-DZ" sz="2800" dirty="0"/>
              <a:t>تركز على إنتاج محتوى تعليمي وتثقيفي (دورات، محاضرات، وثائقيات).ومن أهدافها الرئيسية: - نشر المعرفة - التعليم عن بُعد - تدريب المهارات.</a:t>
            </a:r>
          </a:p>
          <a:p>
            <a:pPr algn="r"/>
            <a:endParaRPr lang="ar-DZ" sz="2800" dirty="0"/>
          </a:p>
          <a:p>
            <a:pPr algn="r"/>
            <a:endParaRPr lang="ar-DZ" sz="2800" b="1" dirty="0"/>
          </a:p>
        </p:txBody>
      </p:sp>
      <p:sp>
        <p:nvSpPr>
          <p:cNvPr id="15" name="TextBox 14">
            <a:extLst>
              <a:ext uri="{FF2B5EF4-FFF2-40B4-BE49-F238E27FC236}">
                <a16:creationId xmlns:a16="http://schemas.microsoft.com/office/drawing/2014/main" id="{3B795F9C-4202-2397-9DF9-DA6348970904}"/>
              </a:ext>
            </a:extLst>
          </p:cNvPr>
          <p:cNvSpPr txBox="1"/>
          <p:nvPr/>
        </p:nvSpPr>
        <p:spPr>
          <a:xfrm>
            <a:off x="1040100" y="4618972"/>
            <a:ext cx="4247574" cy="400110"/>
          </a:xfrm>
          <a:prstGeom prst="rect">
            <a:avLst/>
          </a:prstGeom>
          <a:noFill/>
        </p:spPr>
        <p:txBody>
          <a:bodyPr wrap="square">
            <a:spAutoFit/>
          </a:bodyPr>
          <a:lstStyle/>
          <a:p>
            <a:r>
              <a:rPr lang="fr-FR" sz="2000" b="1" dirty="0"/>
              <a:t>https://www.edraak.org/about-us/</a:t>
            </a:r>
          </a:p>
        </p:txBody>
      </p:sp>
      <p:sp>
        <p:nvSpPr>
          <p:cNvPr id="21" name="TextBox 20">
            <a:extLst>
              <a:ext uri="{FF2B5EF4-FFF2-40B4-BE49-F238E27FC236}">
                <a16:creationId xmlns:a16="http://schemas.microsoft.com/office/drawing/2014/main" id="{956AC071-3BF6-35B7-5814-1A4DBB677004}"/>
              </a:ext>
            </a:extLst>
          </p:cNvPr>
          <p:cNvSpPr txBox="1"/>
          <p:nvPr/>
        </p:nvSpPr>
        <p:spPr>
          <a:xfrm>
            <a:off x="8264130" y="4618972"/>
            <a:ext cx="6097712" cy="400110"/>
          </a:xfrm>
          <a:prstGeom prst="rect">
            <a:avLst/>
          </a:prstGeom>
          <a:noFill/>
        </p:spPr>
        <p:txBody>
          <a:bodyPr wrap="square">
            <a:spAutoFit/>
          </a:bodyPr>
          <a:lstStyle/>
          <a:p>
            <a:r>
              <a:rPr lang="fr-FR" sz="2000" b="1" dirty="0"/>
              <a:t>https://www.coursera.org/</a:t>
            </a:r>
          </a:p>
        </p:txBody>
      </p:sp>
      <p:sp>
        <p:nvSpPr>
          <p:cNvPr id="25" name="TextBox 24">
            <a:extLst>
              <a:ext uri="{FF2B5EF4-FFF2-40B4-BE49-F238E27FC236}">
                <a16:creationId xmlns:a16="http://schemas.microsoft.com/office/drawing/2014/main" id="{3FDAF06E-0E39-1F97-6A45-DE7B584EDB1F}"/>
              </a:ext>
            </a:extLst>
          </p:cNvPr>
          <p:cNvSpPr txBox="1"/>
          <p:nvPr/>
        </p:nvSpPr>
        <p:spPr>
          <a:xfrm>
            <a:off x="4324214" y="6036661"/>
            <a:ext cx="7240304" cy="369332"/>
          </a:xfrm>
          <a:prstGeom prst="rect">
            <a:avLst/>
          </a:prstGeom>
          <a:noFill/>
        </p:spPr>
        <p:txBody>
          <a:bodyPr wrap="square">
            <a:spAutoFit/>
          </a:bodyPr>
          <a:lstStyle/>
          <a:p>
            <a:r>
              <a:rPr lang="fr-FR" b="1" dirty="0"/>
              <a:t>https://www.youtube.com/@khanacademy</a:t>
            </a:r>
          </a:p>
        </p:txBody>
      </p:sp>
      <p:pic>
        <p:nvPicPr>
          <p:cNvPr id="10" name="Picture 9">
            <a:extLst>
              <a:ext uri="{FF2B5EF4-FFF2-40B4-BE49-F238E27FC236}">
                <a16:creationId xmlns:a16="http://schemas.microsoft.com/office/drawing/2014/main" id="{3BBB25E3-BC31-5A6C-9758-DD1BA11BD1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64130" y="3644125"/>
            <a:ext cx="3037726" cy="981921"/>
          </a:xfrm>
          <a:prstGeom prst="rect">
            <a:avLst/>
          </a:prstGeom>
        </p:spPr>
      </p:pic>
      <p:pic>
        <p:nvPicPr>
          <p:cNvPr id="14" name="Picture 13">
            <a:extLst>
              <a:ext uri="{FF2B5EF4-FFF2-40B4-BE49-F238E27FC236}">
                <a16:creationId xmlns:a16="http://schemas.microsoft.com/office/drawing/2014/main" id="{110CB301-7D7D-5FED-AFFD-B52A3F0127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78098" y="3700164"/>
            <a:ext cx="2990476" cy="869841"/>
          </a:xfrm>
          <a:prstGeom prst="rect">
            <a:avLst/>
          </a:prstGeom>
        </p:spPr>
      </p:pic>
      <p:pic>
        <p:nvPicPr>
          <p:cNvPr id="19" name="Picture 18">
            <a:extLst>
              <a:ext uri="{FF2B5EF4-FFF2-40B4-BE49-F238E27FC236}">
                <a16:creationId xmlns:a16="http://schemas.microsoft.com/office/drawing/2014/main" id="{CBEF6A67-D922-1469-B536-6506BF08658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488953" y="4570005"/>
            <a:ext cx="3728565" cy="2023764"/>
          </a:xfrm>
          <a:prstGeom prst="rect">
            <a:avLst/>
          </a:prstGeom>
        </p:spPr>
      </p:pic>
    </p:spTree>
    <p:extLst>
      <p:ext uri="{BB962C8B-B14F-4D97-AF65-F5344CB8AC3E}">
        <p14:creationId xmlns:p14="http://schemas.microsoft.com/office/powerpoint/2010/main" val="3570276447"/>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21"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A8551-E599-2B70-2B8E-7CD405B364B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BDAC15D-C1AB-1E14-3DA3-7761C69FD8FA}"/>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FA6D2AD1-B7EE-D0DE-85C9-84A91DBD1747}"/>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DD6468A-FB5F-FB8B-601C-CC82F9D6833C}"/>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1345CBE-D1F9-DA24-EDA3-9F0E08F35EA6}"/>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B2ED1E5-671F-79F3-4DAB-0C0FE39349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D420471-9213-CC61-9A31-C6CB7492D2A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056C3CC5-D482-C35A-1AAE-E86B6F0B7D40}"/>
              </a:ext>
            </a:extLst>
          </p:cNvPr>
          <p:cNvSpPr>
            <a:spLocks noChangeArrowheads="1"/>
          </p:cNvSpPr>
          <p:nvPr/>
        </p:nvSpPr>
        <p:spPr bwMode="auto">
          <a:xfrm>
            <a:off x="831429" y="1876756"/>
            <a:ext cx="9962575"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DZ" sz="2800" b="1" dirty="0"/>
              <a:t>4. المؤسسات الإعلامية التسويقية/الإعلانية الرقمية</a:t>
            </a:r>
          </a:p>
          <a:p>
            <a:pPr algn="r"/>
            <a:r>
              <a:rPr lang="ar-DZ" sz="2800" dirty="0"/>
              <a:t>متخصصة في صناعة المحتوى الإعلاني والتسويق عبر الإنترنت ووسائل التواصل الاجتماعي. تشمل وكالات التسويق الرقمي وإدارة العلامات التجارية . ومن أهدافها الرئيسية : - الترويج للمنتجات والخدمات - بناء الهوية الرقمية - إدارة الحملات.</a:t>
            </a:r>
          </a:p>
        </p:txBody>
      </p:sp>
      <p:sp>
        <p:nvSpPr>
          <p:cNvPr id="25" name="TextBox 24">
            <a:extLst>
              <a:ext uri="{FF2B5EF4-FFF2-40B4-BE49-F238E27FC236}">
                <a16:creationId xmlns:a16="http://schemas.microsoft.com/office/drawing/2014/main" id="{862174D5-88A8-779A-DF33-C17012B78F19}"/>
              </a:ext>
            </a:extLst>
          </p:cNvPr>
          <p:cNvSpPr txBox="1"/>
          <p:nvPr/>
        </p:nvSpPr>
        <p:spPr>
          <a:xfrm>
            <a:off x="1135576" y="6085326"/>
            <a:ext cx="7240304" cy="400110"/>
          </a:xfrm>
          <a:prstGeom prst="rect">
            <a:avLst/>
          </a:prstGeom>
          <a:noFill/>
        </p:spPr>
        <p:txBody>
          <a:bodyPr wrap="square">
            <a:spAutoFit/>
          </a:bodyPr>
          <a:lstStyle/>
          <a:p>
            <a:r>
              <a:rPr lang="fr-FR" sz="2000" b="1" dirty="0"/>
              <a:t>https://www.qeematech.net/</a:t>
            </a:r>
          </a:p>
        </p:txBody>
      </p:sp>
      <p:pic>
        <p:nvPicPr>
          <p:cNvPr id="3" name="Picture 2">
            <a:extLst>
              <a:ext uri="{FF2B5EF4-FFF2-40B4-BE49-F238E27FC236}">
                <a16:creationId xmlns:a16="http://schemas.microsoft.com/office/drawing/2014/main" id="{B315FB45-00F0-D6FE-FD12-B081362ED1E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6900" y="4309461"/>
            <a:ext cx="3175000" cy="1727200"/>
          </a:xfrm>
          <a:prstGeom prst="rect">
            <a:avLst/>
          </a:prstGeom>
        </p:spPr>
      </p:pic>
      <p:sp>
        <p:nvSpPr>
          <p:cNvPr id="5" name="TextBox 4">
            <a:extLst>
              <a:ext uri="{FF2B5EF4-FFF2-40B4-BE49-F238E27FC236}">
                <a16:creationId xmlns:a16="http://schemas.microsoft.com/office/drawing/2014/main" id="{3A44AE15-C187-AEFC-4105-680F96A3D4FF}"/>
              </a:ext>
            </a:extLst>
          </p:cNvPr>
          <p:cNvSpPr txBox="1"/>
          <p:nvPr/>
        </p:nvSpPr>
        <p:spPr>
          <a:xfrm>
            <a:off x="7134606" y="5836606"/>
            <a:ext cx="6097712" cy="400110"/>
          </a:xfrm>
          <a:prstGeom prst="rect">
            <a:avLst/>
          </a:prstGeom>
          <a:noFill/>
        </p:spPr>
        <p:txBody>
          <a:bodyPr wrap="square">
            <a:spAutoFit/>
          </a:bodyPr>
          <a:lstStyle/>
          <a:p>
            <a:r>
              <a:rPr lang="fr-FR" sz="2000" b="1" dirty="0"/>
              <a:t>https://us.shein.com/</a:t>
            </a:r>
          </a:p>
        </p:txBody>
      </p:sp>
      <p:pic>
        <p:nvPicPr>
          <p:cNvPr id="7" name="Picture 6">
            <a:extLst>
              <a:ext uri="{FF2B5EF4-FFF2-40B4-BE49-F238E27FC236}">
                <a16:creationId xmlns:a16="http://schemas.microsoft.com/office/drawing/2014/main" id="{64C12477-E004-5002-D149-F5A93BEA5B1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68298" y="4413526"/>
            <a:ext cx="3615164" cy="828475"/>
          </a:xfrm>
          <a:prstGeom prst="rect">
            <a:avLst/>
          </a:prstGeom>
        </p:spPr>
      </p:pic>
    </p:spTree>
    <p:extLst>
      <p:ext uri="{BB962C8B-B14F-4D97-AF65-F5344CB8AC3E}">
        <p14:creationId xmlns:p14="http://schemas.microsoft.com/office/powerpoint/2010/main" val="1434000737"/>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5"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C2CDA-B413-9974-FE49-9ECA8EF5839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10029C3-D61C-060D-6B6C-8C3BF9F075DE}"/>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84A17CFC-D5CB-222D-6D25-A2A00F11C131}"/>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E763898B-0469-0E02-2983-FE75FB43497C}"/>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B71B34B-5FA6-B7A0-BD2E-A4F0E1DD216F}"/>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B2A6F4-6D61-595D-5B38-79A995F9C8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FDE187A-8848-323D-861F-F93A52A48C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12A5ED4B-72D0-51B1-7ED0-187547ED2600}"/>
              </a:ext>
            </a:extLst>
          </p:cNvPr>
          <p:cNvSpPr>
            <a:spLocks noChangeArrowheads="1"/>
          </p:cNvSpPr>
          <p:nvPr/>
        </p:nvSpPr>
        <p:spPr bwMode="auto">
          <a:xfrm>
            <a:off x="1006090" y="1809791"/>
            <a:ext cx="9962575"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r>
              <a:rPr lang="ar-DZ" sz="2800" b="1" dirty="0"/>
              <a:t>5. المؤسسات الإعلامية التفاعلية (وسائل التواصل الاجتماعي):</a:t>
            </a:r>
          </a:p>
          <a:p>
            <a:pPr algn="r" rtl="1"/>
            <a:r>
              <a:rPr lang="ar-DZ" sz="2800" dirty="0"/>
              <a:t>تقدم منصات لخلق وتبادل المحتوى من طرف الجمهور، الجمهور فيها هو المنتج والمستهلك للمحتوى في نفس الوقت. ومن أهدافها الرئيسية : - تمكين الجمهور من إنتاج المحتوى -بناء شبكات اجتماعية - تعزيز المشاركة.</a:t>
            </a:r>
          </a:p>
        </p:txBody>
      </p:sp>
      <p:pic>
        <p:nvPicPr>
          <p:cNvPr id="4" name="Graphic 3">
            <a:extLst>
              <a:ext uri="{FF2B5EF4-FFF2-40B4-BE49-F238E27FC236}">
                <a16:creationId xmlns:a16="http://schemas.microsoft.com/office/drawing/2014/main" id="{E1B08C7B-7C14-71A3-8D4D-A779FF67D6D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448614" y="4466464"/>
            <a:ext cx="4094324" cy="1352254"/>
          </a:xfrm>
          <a:prstGeom prst="rect">
            <a:avLst/>
          </a:prstGeom>
        </p:spPr>
      </p:pic>
      <p:pic>
        <p:nvPicPr>
          <p:cNvPr id="10" name="Picture 9">
            <a:extLst>
              <a:ext uri="{FF2B5EF4-FFF2-40B4-BE49-F238E27FC236}">
                <a16:creationId xmlns:a16="http://schemas.microsoft.com/office/drawing/2014/main" id="{6F94F1CA-1F7E-42EA-4AA3-B3C0DC0B4FC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47520" y="4194822"/>
            <a:ext cx="1496960" cy="1352254"/>
          </a:xfrm>
          <a:prstGeom prst="rect">
            <a:avLst/>
          </a:prstGeom>
        </p:spPr>
      </p:pic>
      <p:pic>
        <p:nvPicPr>
          <p:cNvPr id="13" name="Picture 12">
            <a:extLst>
              <a:ext uri="{FF2B5EF4-FFF2-40B4-BE49-F238E27FC236}">
                <a16:creationId xmlns:a16="http://schemas.microsoft.com/office/drawing/2014/main" id="{C7E1D5C5-1E2E-D693-DEAF-24CED7962F9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33001" y="3625674"/>
            <a:ext cx="2081764" cy="2081764"/>
          </a:xfrm>
          <a:prstGeom prst="rect">
            <a:avLst/>
          </a:prstGeom>
        </p:spPr>
      </p:pic>
    </p:spTree>
    <p:extLst>
      <p:ext uri="{BB962C8B-B14F-4D97-AF65-F5344CB8AC3E}">
        <p14:creationId xmlns:p14="http://schemas.microsoft.com/office/powerpoint/2010/main" val="3969690503"/>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DB238-27D2-3C15-11B4-7495F9A277D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58FC25E-3AFC-BD78-76A5-79359D483411}"/>
              </a:ext>
            </a:extLst>
          </p:cNvPr>
          <p:cNvSpPr txBox="1"/>
          <p:nvPr/>
        </p:nvSpPr>
        <p:spPr>
          <a:xfrm>
            <a:off x="5245671" y="753675"/>
            <a:ext cx="59525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المؤسسات الإعلامية الرقمية</a:t>
            </a:r>
          </a:p>
        </p:txBody>
      </p:sp>
      <p:sp>
        <p:nvSpPr>
          <p:cNvPr id="18" name="Rectangle 17">
            <a:extLst>
              <a:ext uri="{FF2B5EF4-FFF2-40B4-BE49-F238E27FC236}">
                <a16:creationId xmlns:a16="http://schemas.microsoft.com/office/drawing/2014/main" id="{47039CA3-FB1F-2DAD-9887-9AE856246F20}"/>
              </a:ext>
            </a:extLst>
          </p:cNvPr>
          <p:cNvSpPr/>
          <p:nvPr/>
        </p:nvSpPr>
        <p:spPr>
          <a:xfrm>
            <a:off x="4324214" y="61769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8862C49-B182-E512-62A5-99F257D12AD5}"/>
              </a:ext>
            </a:extLst>
          </p:cNvPr>
          <p:cNvSpPr txBox="1"/>
          <p:nvPr/>
        </p:nvSpPr>
        <p:spPr>
          <a:xfrm>
            <a:off x="4468574" y="821339"/>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4E1726D-E10C-AEBF-F67F-0C5C45714640}"/>
              </a:ext>
            </a:extLst>
          </p:cNvPr>
          <p:cNvSpPr/>
          <p:nvPr/>
        </p:nvSpPr>
        <p:spPr>
          <a:xfrm>
            <a:off x="2256310" y="5187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AE4C7B-602F-1FD4-00D2-DF3679D56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DB50EC8-E7E6-E812-C6FD-AD4B3D820F7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Rectangle 2">
            <a:extLst>
              <a:ext uri="{FF2B5EF4-FFF2-40B4-BE49-F238E27FC236}">
                <a16:creationId xmlns:a16="http://schemas.microsoft.com/office/drawing/2014/main" id="{3D3BF1F2-FEB9-E326-6064-A57EA5D4DAD4}"/>
              </a:ext>
            </a:extLst>
          </p:cNvPr>
          <p:cNvSpPr>
            <a:spLocks noChangeArrowheads="1"/>
          </p:cNvSpPr>
          <p:nvPr/>
        </p:nvSpPr>
        <p:spPr bwMode="auto">
          <a:xfrm>
            <a:off x="975267" y="1933216"/>
            <a:ext cx="9962575" cy="2000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DZ" sz="3200" b="1" dirty="0"/>
              <a:t>6. المؤسسات الإعلامية المتخصصة</a:t>
            </a:r>
          </a:p>
          <a:p>
            <a:pPr algn="r"/>
            <a:r>
              <a:rPr lang="ar-DZ" sz="3200" dirty="0"/>
              <a:t>مواقع ومنصات إخبارية متخصصة تركّز على مجال معين: رياضة، صحة، اقتصاد، تكنولوجيا، وتهدف إلى : </a:t>
            </a:r>
            <a:r>
              <a:rPr lang="ar-DZ" sz="2800" dirty="0"/>
              <a:t>- التركيز على مجال محدد (رياضة، صحة، تكنولوجيا...) - خدمة جمهور خاص.</a:t>
            </a:r>
          </a:p>
        </p:txBody>
      </p:sp>
      <p:sp>
        <p:nvSpPr>
          <p:cNvPr id="6" name="TextBox 5">
            <a:extLst>
              <a:ext uri="{FF2B5EF4-FFF2-40B4-BE49-F238E27FC236}">
                <a16:creationId xmlns:a16="http://schemas.microsoft.com/office/drawing/2014/main" id="{F34B813C-DFBF-3739-C74D-20BDC04EC60F}"/>
              </a:ext>
            </a:extLst>
          </p:cNvPr>
          <p:cNvSpPr txBox="1"/>
          <p:nvPr/>
        </p:nvSpPr>
        <p:spPr>
          <a:xfrm>
            <a:off x="7179067" y="6010650"/>
            <a:ext cx="6097712" cy="461665"/>
          </a:xfrm>
          <a:prstGeom prst="rect">
            <a:avLst/>
          </a:prstGeom>
          <a:noFill/>
        </p:spPr>
        <p:txBody>
          <a:bodyPr wrap="square">
            <a:spAutoFit/>
          </a:bodyPr>
          <a:lstStyle/>
          <a:p>
            <a:r>
              <a:rPr lang="fr-FR" sz="2400" b="1" dirty="0"/>
              <a:t>https://www.kooora.com/</a:t>
            </a:r>
          </a:p>
        </p:txBody>
      </p:sp>
      <p:pic>
        <p:nvPicPr>
          <p:cNvPr id="12" name="Picture 11">
            <a:extLst>
              <a:ext uri="{FF2B5EF4-FFF2-40B4-BE49-F238E27FC236}">
                <a16:creationId xmlns:a16="http://schemas.microsoft.com/office/drawing/2014/main" id="{E1D5C6F1-B326-DDD5-BADA-AC776B8EF4B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63461" y="4626595"/>
            <a:ext cx="3819525" cy="1200150"/>
          </a:xfrm>
          <a:prstGeom prst="rect">
            <a:avLst/>
          </a:prstGeom>
        </p:spPr>
      </p:pic>
      <p:sp>
        <p:nvSpPr>
          <p:cNvPr id="15" name="TextBox 14">
            <a:extLst>
              <a:ext uri="{FF2B5EF4-FFF2-40B4-BE49-F238E27FC236}">
                <a16:creationId xmlns:a16="http://schemas.microsoft.com/office/drawing/2014/main" id="{16FE31DB-4A79-2EDB-3344-4A292ED672F6}"/>
              </a:ext>
            </a:extLst>
          </p:cNvPr>
          <p:cNvSpPr txBox="1"/>
          <p:nvPr/>
        </p:nvSpPr>
        <p:spPr>
          <a:xfrm>
            <a:off x="1333001" y="5919659"/>
            <a:ext cx="6637104" cy="461665"/>
          </a:xfrm>
          <a:prstGeom prst="rect">
            <a:avLst/>
          </a:prstGeom>
          <a:noFill/>
        </p:spPr>
        <p:txBody>
          <a:bodyPr wrap="square">
            <a:spAutoFit/>
          </a:bodyPr>
          <a:lstStyle/>
          <a:p>
            <a:r>
              <a:rPr lang="fr-FR" sz="2400" b="1" dirty="0"/>
              <a:t>https://techcrunch.com/</a:t>
            </a:r>
          </a:p>
        </p:txBody>
      </p:sp>
      <p:pic>
        <p:nvPicPr>
          <p:cNvPr id="19" name="Picture 18">
            <a:extLst>
              <a:ext uri="{FF2B5EF4-FFF2-40B4-BE49-F238E27FC236}">
                <a16:creationId xmlns:a16="http://schemas.microsoft.com/office/drawing/2014/main" id="{4AE7D050-48A9-C9AF-1460-09F71175E98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291904" y="4400481"/>
            <a:ext cx="3359649" cy="1458742"/>
          </a:xfrm>
          <a:prstGeom prst="rect">
            <a:avLst/>
          </a:prstGeom>
        </p:spPr>
      </p:pic>
    </p:spTree>
    <p:extLst>
      <p:ext uri="{BB962C8B-B14F-4D97-AF65-F5344CB8AC3E}">
        <p14:creationId xmlns:p14="http://schemas.microsoft.com/office/powerpoint/2010/main" val="2993102288"/>
      </p:ext>
    </p:extLst>
  </p:cSld>
  <p:clrMapOvr>
    <a:masterClrMapping/>
  </p:clrMapOvr>
  <p:transition spd="slow" advTm="24972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5060974" y="823732"/>
            <a:ext cx="611188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خصائص المؤسسات الإعلامية الرقمية</a:t>
            </a:r>
          </a:p>
        </p:txBody>
      </p:sp>
      <p:sp>
        <p:nvSpPr>
          <p:cNvPr id="18" name="Rectangle 17">
            <a:extLst>
              <a:ext uri="{FF2B5EF4-FFF2-40B4-BE49-F238E27FC236}">
                <a16:creationId xmlns:a16="http://schemas.microsoft.com/office/drawing/2014/main" id="{E85A60C6-9641-A021-1AEC-07DDE964D201}"/>
              </a:ext>
            </a:extLst>
          </p:cNvPr>
          <p:cNvSpPr/>
          <p:nvPr/>
        </p:nvSpPr>
        <p:spPr>
          <a:xfrm>
            <a:off x="3870375" y="72338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B9C3E9E-146A-E48B-E77D-6827F2C71355}"/>
              </a:ext>
            </a:extLst>
          </p:cNvPr>
          <p:cNvSpPr txBox="1"/>
          <p:nvPr/>
        </p:nvSpPr>
        <p:spPr>
          <a:xfrm>
            <a:off x="3870375" y="804845"/>
            <a:ext cx="1190599" cy="646331"/>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AE18821-FBC9-9A43-F7B3-ECCF1EF6300E}"/>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4988DDBB-2A6C-BABB-9E0E-595D98746531}"/>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3" name="Picture 2">
            <a:extLst>
              <a:ext uri="{FF2B5EF4-FFF2-40B4-BE49-F238E27FC236}">
                <a16:creationId xmlns:a16="http://schemas.microsoft.com/office/drawing/2014/main" id="{53104B30-DA95-6DD0-9AA5-4E9D5440E0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12351" y="1676118"/>
            <a:ext cx="9859766" cy="47966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03C7B-E8ED-192B-FB23-EA89C6BA3CD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115983E-7FE6-3811-CE24-48EAA46F37D7}"/>
              </a:ext>
            </a:extLst>
          </p:cNvPr>
          <p:cNvSpPr txBox="1"/>
          <p:nvPr/>
        </p:nvSpPr>
        <p:spPr>
          <a:xfrm>
            <a:off x="5060974" y="823732"/>
            <a:ext cx="611188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خصائص المؤسسات الإعلامية الرقمية</a:t>
            </a:r>
          </a:p>
        </p:txBody>
      </p:sp>
      <p:sp>
        <p:nvSpPr>
          <p:cNvPr id="18" name="Rectangle 17">
            <a:extLst>
              <a:ext uri="{FF2B5EF4-FFF2-40B4-BE49-F238E27FC236}">
                <a16:creationId xmlns:a16="http://schemas.microsoft.com/office/drawing/2014/main" id="{EB5C3C0A-6C42-57D9-1625-898CC5CDAE9C}"/>
              </a:ext>
            </a:extLst>
          </p:cNvPr>
          <p:cNvSpPr/>
          <p:nvPr/>
        </p:nvSpPr>
        <p:spPr>
          <a:xfrm>
            <a:off x="3870375" y="72338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6BC42B0-535A-590A-6DCA-75DBF581F818}"/>
              </a:ext>
            </a:extLst>
          </p:cNvPr>
          <p:cNvSpPr txBox="1"/>
          <p:nvPr/>
        </p:nvSpPr>
        <p:spPr>
          <a:xfrm>
            <a:off x="3870375" y="804845"/>
            <a:ext cx="1190599" cy="646331"/>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991553B-15EC-B736-5E8D-3801E0107AD0}"/>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76E40-0D41-B979-95BA-E063421DE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A9603B9-A6A4-0680-B279-61AE9924CE6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C02337EF-D20E-AB8F-4B5A-6D4B37D252C2}"/>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F4D780D5-960F-24FB-1949-D61A3196452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6463" y="1678651"/>
            <a:ext cx="9565757" cy="464950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13381901"/>
      </p:ext>
    </p:extLst>
  </p:cSld>
  <p:clrMapOvr>
    <a:masterClrMapping/>
  </p:clrMapOvr>
  <p:transition spd="slow" advTm="276096">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1043A-D144-07A8-CB01-EFA9E1C8F64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A5DE2ED-A23A-F070-D0EE-4268B66F62F6}"/>
              </a:ext>
            </a:extLst>
          </p:cNvPr>
          <p:cNvSpPr txBox="1"/>
          <p:nvPr/>
        </p:nvSpPr>
        <p:spPr>
          <a:xfrm>
            <a:off x="5060974" y="823732"/>
            <a:ext cx="611188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خصائص المؤسسات الإعلامية الرقمية</a:t>
            </a:r>
          </a:p>
        </p:txBody>
      </p:sp>
      <p:sp>
        <p:nvSpPr>
          <p:cNvPr id="18" name="Rectangle 17">
            <a:extLst>
              <a:ext uri="{FF2B5EF4-FFF2-40B4-BE49-F238E27FC236}">
                <a16:creationId xmlns:a16="http://schemas.microsoft.com/office/drawing/2014/main" id="{54C6D9D0-6490-0362-1CC9-5731A91F050A}"/>
              </a:ext>
            </a:extLst>
          </p:cNvPr>
          <p:cNvSpPr/>
          <p:nvPr/>
        </p:nvSpPr>
        <p:spPr>
          <a:xfrm>
            <a:off x="3870375" y="72338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A1EE7DB-28C7-A17C-FB68-40EA6785A75F}"/>
              </a:ext>
            </a:extLst>
          </p:cNvPr>
          <p:cNvSpPr txBox="1"/>
          <p:nvPr/>
        </p:nvSpPr>
        <p:spPr>
          <a:xfrm>
            <a:off x="3870375" y="804845"/>
            <a:ext cx="1190599" cy="646331"/>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3FCB2D9-1CDD-9F5F-59BD-1C6BBEFA66FC}"/>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B24E84-37DA-5D83-874E-ECBA854B5E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E49F5CA-AD50-5C66-2FD7-2B154C97BFE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5BD332F6-2C47-CC4C-C80E-5E7BC6F6F695}"/>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5529B6E7-6816-865D-ECD8-E94DA08F43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28108" y="1812185"/>
            <a:ext cx="9428252" cy="451597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800152453"/>
      </p:ext>
    </p:extLst>
  </p:cSld>
  <p:clrMapOvr>
    <a:masterClrMapping/>
  </p:clrMapOvr>
  <p:transition spd="slow" advTm="276096">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DC462-4A75-A377-3E78-E63C67006C2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11C1E06-F2C0-E35B-3DD2-1BB876E63242}"/>
              </a:ext>
            </a:extLst>
          </p:cNvPr>
          <p:cNvSpPr txBox="1"/>
          <p:nvPr/>
        </p:nvSpPr>
        <p:spPr>
          <a:xfrm>
            <a:off x="5060974" y="823732"/>
            <a:ext cx="611188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خصائص المؤسسات الإعلامية الرقمية</a:t>
            </a:r>
          </a:p>
        </p:txBody>
      </p:sp>
      <p:sp>
        <p:nvSpPr>
          <p:cNvPr id="18" name="Rectangle 17">
            <a:extLst>
              <a:ext uri="{FF2B5EF4-FFF2-40B4-BE49-F238E27FC236}">
                <a16:creationId xmlns:a16="http://schemas.microsoft.com/office/drawing/2014/main" id="{5D281B85-9978-AB71-72EB-096683ED391D}"/>
              </a:ext>
            </a:extLst>
          </p:cNvPr>
          <p:cNvSpPr/>
          <p:nvPr/>
        </p:nvSpPr>
        <p:spPr>
          <a:xfrm>
            <a:off x="3870375" y="72338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D6C612B-BAE8-0BC1-BC84-8BD12F55C18A}"/>
              </a:ext>
            </a:extLst>
          </p:cNvPr>
          <p:cNvSpPr txBox="1"/>
          <p:nvPr/>
        </p:nvSpPr>
        <p:spPr>
          <a:xfrm>
            <a:off x="3870375" y="804845"/>
            <a:ext cx="1190599" cy="646331"/>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46A3FF0-DB31-761B-8648-9C5F4D6BB831}"/>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F79905-CE4B-13FD-561C-4D6D7F5F8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551D73C-BFB4-4679-28DA-2A965AB2715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8"/>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98079C15-7079-A5DE-A606-4EB1E4B9E608}"/>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19E1AE01-AD0B-43F0-52B4-8BC84B1FF92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28108" y="1730721"/>
            <a:ext cx="9315236" cy="45974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539858725"/>
      </p:ext>
    </p:extLst>
  </p:cSld>
  <p:clrMapOvr>
    <a:masterClrMapping/>
  </p:clrMapOvr>
  <p:transition spd="slow" advTm="276096">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D6E95-B77A-2C8C-E02F-3283650DF30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BB99C0A-145D-47EA-C417-BE708650D741}"/>
              </a:ext>
            </a:extLst>
          </p:cNvPr>
          <p:cNvSpPr txBox="1"/>
          <p:nvPr/>
        </p:nvSpPr>
        <p:spPr>
          <a:xfrm>
            <a:off x="5060974" y="823732"/>
            <a:ext cx="6111882"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خصائص المؤسسات الإعلامية الرقمية</a:t>
            </a:r>
          </a:p>
        </p:txBody>
      </p:sp>
      <p:sp>
        <p:nvSpPr>
          <p:cNvPr id="18" name="Rectangle 17">
            <a:extLst>
              <a:ext uri="{FF2B5EF4-FFF2-40B4-BE49-F238E27FC236}">
                <a16:creationId xmlns:a16="http://schemas.microsoft.com/office/drawing/2014/main" id="{B6C1054F-3B50-3C81-0149-CBD85FB1AF60}"/>
              </a:ext>
            </a:extLst>
          </p:cNvPr>
          <p:cNvSpPr/>
          <p:nvPr/>
        </p:nvSpPr>
        <p:spPr>
          <a:xfrm>
            <a:off x="3870375" y="72338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770F43C-B3EC-980F-A9B2-28451C65C64D}"/>
              </a:ext>
            </a:extLst>
          </p:cNvPr>
          <p:cNvSpPr txBox="1"/>
          <p:nvPr/>
        </p:nvSpPr>
        <p:spPr>
          <a:xfrm>
            <a:off x="3870375" y="804845"/>
            <a:ext cx="1190599" cy="646331"/>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E9090EB-A08D-8814-B9F1-B6636C23FD0C}"/>
              </a:ext>
            </a:extLst>
          </p:cNvPr>
          <p:cNvSpPr/>
          <p:nvPr/>
        </p:nvSpPr>
        <p:spPr>
          <a:xfrm>
            <a:off x="2276858" y="52984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FD27CA-FD59-A99A-8476-71081D3CD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64D6BBA-5CDF-AE40-CE02-0BDAC1DC50E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3BABF64A-F514-C4DA-7662-55A3E064BA84}"/>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3738A33D-C9F3-A118-FD55-23A13345CC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24683" y="1784726"/>
            <a:ext cx="9215919" cy="454343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349537152"/>
      </p:ext>
    </p:extLst>
  </p:cSld>
  <p:clrMapOvr>
    <a:masterClrMapping/>
  </p:clrMapOvr>
  <p:transition spd="slow" advTm="276096">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18DBCF5-FCC7-8C51-1430-19BC2B5B0C42}"/>
              </a:ext>
            </a:extLst>
          </p:cNvPr>
          <p:cNvSpPr txBox="1"/>
          <p:nvPr/>
        </p:nvSpPr>
        <p:spPr>
          <a:xfrm>
            <a:off x="5593856" y="608423"/>
            <a:ext cx="552233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18" name="Rectangle 17">
            <a:extLst>
              <a:ext uri="{FF2B5EF4-FFF2-40B4-BE49-F238E27FC236}">
                <a16:creationId xmlns:a16="http://schemas.microsoft.com/office/drawing/2014/main" id="{2BA2F360-5775-23D0-450A-2F7B58D389F2}"/>
              </a:ext>
            </a:extLst>
          </p:cNvPr>
          <p:cNvSpPr/>
          <p:nvPr/>
        </p:nvSpPr>
        <p:spPr>
          <a:xfrm>
            <a:off x="4705570" y="6038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53F1F5-6FC2-7FFF-A8A2-362CF17EC56C}"/>
              </a:ext>
            </a:extLst>
          </p:cNvPr>
          <p:cNvSpPr txBox="1"/>
          <p:nvPr/>
        </p:nvSpPr>
        <p:spPr>
          <a:xfrm>
            <a:off x="4990643" y="721083"/>
            <a:ext cx="819100" cy="1200329"/>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07</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F782167-D24B-77A2-6ED2-88EA9F7DF16E}"/>
              </a:ext>
            </a:extLst>
          </p:cNvPr>
          <p:cNvSpPr/>
          <p:nvPr/>
        </p:nvSpPr>
        <p:spPr>
          <a:xfrm>
            <a:off x="2337938" y="56112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79CE9365-5166-2206-EF3A-9BCA13E34739}"/>
              </a:ext>
            </a:extLst>
          </p:cNvPr>
          <p:cNvSpPr txBox="1"/>
          <p:nvPr/>
        </p:nvSpPr>
        <p:spPr>
          <a:xfrm>
            <a:off x="5400193" y="-3730"/>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4" name="Picture 3">
            <a:extLst>
              <a:ext uri="{FF2B5EF4-FFF2-40B4-BE49-F238E27FC236}">
                <a16:creationId xmlns:a16="http://schemas.microsoft.com/office/drawing/2014/main" id="{4D3B37B5-3B60-997F-29B0-7486F380CD3F}"/>
              </a:ext>
            </a:extLst>
          </p:cNvPr>
          <p:cNvPicPr>
            <a:picLocks noChangeAspect="1"/>
          </p:cNvPicPr>
          <p:nvPr/>
        </p:nvPicPr>
        <p:blipFill>
          <a:blip r:embed="rId7"/>
          <a:stretch>
            <a:fillRect/>
          </a:stretch>
        </p:blipFill>
        <p:spPr>
          <a:xfrm>
            <a:off x="6955604" y="1934415"/>
            <a:ext cx="4611856" cy="4362460"/>
          </a:xfrm>
          <a:prstGeom prst="rect">
            <a:avLst/>
          </a:prstGeom>
          <a:ln>
            <a:noFill/>
          </a:ln>
          <a:effectLst>
            <a:softEdge rad="112500"/>
          </a:effectLst>
        </p:spPr>
      </p:pic>
      <p:sp>
        <p:nvSpPr>
          <p:cNvPr id="3" name="TextBox 2">
            <a:extLst>
              <a:ext uri="{FF2B5EF4-FFF2-40B4-BE49-F238E27FC236}">
                <a16:creationId xmlns:a16="http://schemas.microsoft.com/office/drawing/2014/main" id="{2C3591B2-C4F8-8637-AC41-CD3F05380B79}"/>
              </a:ext>
            </a:extLst>
          </p:cNvPr>
          <p:cNvSpPr txBox="1"/>
          <p:nvPr/>
        </p:nvSpPr>
        <p:spPr>
          <a:xfrm>
            <a:off x="904200" y="1975681"/>
            <a:ext cx="5902117" cy="4493538"/>
          </a:xfrm>
          <a:prstGeom prst="rect">
            <a:avLst/>
          </a:prstGeom>
          <a:noFill/>
        </p:spPr>
        <p:txBody>
          <a:bodyPr wrap="square">
            <a:spAutoFit/>
          </a:bodyPr>
          <a:lstStyle/>
          <a:p>
            <a:pPr algn="just"/>
            <a:r>
              <a:rPr lang="ar-DZ" sz="2600" dirty="0"/>
              <a:t>  إنَّ أي مؤسسة تهدف إلى تحقيق أهداف معينة، ومهما اختلفت طبيعة المؤسسة، فانَّ إنشاءها من المفترض أن يسعى إلى تحقيق هدف يتلاءم مع هذه الطبيعة، ومن ثمَّ ، فانَّ مؤسسة إعلامية تهدف إلى الإخبار والتوجيه والترفيه ...الخ، ستختلف عن مؤسسة أخرى تهدف إلى التعليم مثل: الجامعة .                                   </a:t>
            </a:r>
          </a:p>
          <a:p>
            <a:pPr algn="just"/>
            <a:r>
              <a:rPr lang="ar-DZ" sz="2600" dirty="0"/>
              <a:t>إنَّ كل واحدةٍ من هذه المؤسسات، يمكن </a:t>
            </a:r>
            <a:r>
              <a:rPr lang="ar-DZ" sz="2600" dirty="0" err="1"/>
              <a:t>إِعتبارها</a:t>
            </a:r>
            <a:r>
              <a:rPr lang="ar-DZ" sz="2600" dirty="0"/>
              <a:t> مؤسسة ذات طبيعة معينة، ومن ثمَّ فإنَّ شكل إدارتها، يختلف باختلاف هذه الطبيعة. ومهما </a:t>
            </a:r>
            <a:r>
              <a:rPr lang="ar-DZ" sz="2600" dirty="0" err="1"/>
              <a:t>إختلفت</a:t>
            </a:r>
            <a:r>
              <a:rPr lang="ar-DZ" sz="2600" dirty="0"/>
              <a:t> أشكال المؤسسات أو المنظَّمات، فإنَّها تتَّفق باشتراكها في عناصر أساسية:                                         </a:t>
            </a:r>
            <a:endParaRPr lang="fr-FR" sz="2600" dirty="0"/>
          </a:p>
        </p:txBody>
      </p:sp>
    </p:spTree>
    <p:extLst>
      <p:ext uri="{BB962C8B-B14F-4D97-AF65-F5344CB8AC3E}">
        <p14:creationId xmlns:p14="http://schemas.microsoft.com/office/powerpoint/2010/main" val="3479802198"/>
      </p:ext>
    </p:extLst>
  </p:cSld>
  <p:clrMapOvr>
    <a:masterClrMapping/>
  </p:clrMapOvr>
  <mc:AlternateContent xmlns:mc="http://schemas.openxmlformats.org/markup-compatibility/2006" xmlns:p14="http://schemas.microsoft.com/office/powerpoint/2010/main">
    <mc:Choice Requires="p14">
      <p:transition spd="slow" p14:dur="1600" advTm="248341">
        <p14:prism isInverted="1"/>
      </p:transition>
    </mc:Choice>
    <mc:Fallback xmlns="">
      <p:transition spd="slow" advTm="248341">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D6C48-A341-47CF-AA2E-B3817B185C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54DA88-EBA5-9044-7076-EA8903B97F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F045944-FCDE-240D-DB0C-396518D9514C}"/>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A71340B4-55A3-8B1A-2D2B-80FAF147D25C}"/>
              </a:ext>
            </a:extLst>
          </p:cNvPr>
          <p:cNvSpPr txBox="1"/>
          <p:nvPr/>
        </p:nvSpPr>
        <p:spPr>
          <a:xfrm>
            <a:off x="5136786" y="755959"/>
            <a:ext cx="534303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9C170C9E-F412-F253-B77F-0629EFA801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9B23D4C-E3F2-9DDA-0C7E-6DC7E39A3EDD}"/>
              </a:ext>
            </a:extLst>
          </p:cNvPr>
          <p:cNvSpPr/>
          <p:nvPr/>
        </p:nvSpPr>
        <p:spPr>
          <a:xfrm>
            <a:off x="4280979" y="693448"/>
            <a:ext cx="1074948" cy="8454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5A6D784-A0DB-43F2-C602-6A8FB694C7E6}"/>
              </a:ext>
            </a:extLst>
          </p:cNvPr>
          <p:cNvSpPr txBox="1"/>
          <p:nvPr/>
        </p:nvSpPr>
        <p:spPr>
          <a:xfrm>
            <a:off x="4408903" y="720604"/>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99D9EA6-19E5-56D5-7FB6-0D846A409D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0A440FBA-D39A-FBAD-C4C2-0DB8F293CC0F}"/>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9C2859DF-25BD-1A2C-DBFC-99A62DD248F3}"/>
              </a:ext>
            </a:extLst>
          </p:cNvPr>
          <p:cNvSpPr txBox="1"/>
          <p:nvPr/>
        </p:nvSpPr>
        <p:spPr>
          <a:xfrm>
            <a:off x="1790952" y="1750238"/>
            <a:ext cx="9269283" cy="4893647"/>
          </a:xfrm>
          <a:prstGeom prst="rect">
            <a:avLst/>
          </a:prstGeom>
          <a:noFill/>
        </p:spPr>
        <p:txBody>
          <a:bodyPr wrap="square">
            <a:spAutoFit/>
          </a:bodyPr>
          <a:lstStyle/>
          <a:p>
            <a:pPr algn="r"/>
            <a:r>
              <a:rPr lang="ar-DZ" sz="3600" b="1" dirty="0"/>
              <a:t>1-الأهداف :</a:t>
            </a:r>
          </a:p>
          <a:p>
            <a:pPr algn="r"/>
            <a:r>
              <a:rPr lang="ar-DZ" sz="2800" dirty="0"/>
              <a:t>   والمقصود بأهداف المؤسسة، تلك النتائج التي تطمح المؤسسة إلى تحقيقها بجهد أفرادها وإمكانياتها المتاحة من خلال : </a:t>
            </a:r>
          </a:p>
          <a:p>
            <a:pPr algn="r"/>
            <a:r>
              <a:rPr lang="ar-DZ" sz="2800" dirty="0"/>
              <a:t>  - تحفيز الجمهور لتحريك البلد سياسيا، تجاه وحدة وطنية ضد دعاية مغرضة .</a:t>
            </a:r>
          </a:p>
          <a:p>
            <a:pPr algn="r"/>
            <a:r>
              <a:rPr lang="ar-DZ" sz="2800" dirty="0"/>
              <a:t>  - ترشيد الجمهور حول الخدمات الاجتماعية المتاحة. </a:t>
            </a:r>
          </a:p>
          <a:p>
            <a:pPr algn="r"/>
            <a:r>
              <a:rPr lang="ar-DZ" sz="2800" dirty="0"/>
              <a:t>  - تعليم الجمهور (برامج تعليمية غير رسمية ).</a:t>
            </a:r>
          </a:p>
          <a:p>
            <a:pPr algn="r"/>
            <a:r>
              <a:rPr lang="ar-DZ" sz="2800" dirty="0"/>
              <a:t>  - تغيير السلوك.</a:t>
            </a:r>
          </a:p>
          <a:p>
            <a:pPr algn="r"/>
            <a:r>
              <a:rPr lang="ar-DZ" sz="2800" dirty="0"/>
              <a:t>  - الترفيه والتسلية.</a:t>
            </a:r>
          </a:p>
          <a:p>
            <a:pPr algn="r"/>
            <a:r>
              <a:rPr lang="ar-DZ" sz="2800" b="1" dirty="0"/>
              <a:t>أولا: اهداف استراتيجية طويل الأمد</a:t>
            </a:r>
          </a:p>
          <a:p>
            <a:pPr algn="r"/>
            <a:r>
              <a:rPr lang="ar-DZ" sz="2800" b="1" dirty="0"/>
              <a:t>ثانيا : اهداف تكتيكية قصيرة الأجل</a:t>
            </a:r>
          </a:p>
          <a:p>
            <a:pPr algn="r"/>
            <a:endParaRPr lang="ar-DZ" sz="2400" dirty="0"/>
          </a:p>
        </p:txBody>
      </p:sp>
      <p:grpSp>
        <p:nvGrpSpPr>
          <p:cNvPr id="3" name="Google Shape;8575;p58">
            <a:extLst>
              <a:ext uri="{FF2B5EF4-FFF2-40B4-BE49-F238E27FC236}">
                <a16:creationId xmlns:a16="http://schemas.microsoft.com/office/drawing/2014/main" id="{EEE3C1E4-941F-82F7-D5F8-D05EE070E980}"/>
              </a:ext>
            </a:extLst>
          </p:cNvPr>
          <p:cNvGrpSpPr/>
          <p:nvPr/>
        </p:nvGrpSpPr>
        <p:grpSpPr>
          <a:xfrm>
            <a:off x="1932121" y="3965493"/>
            <a:ext cx="2348858" cy="2027102"/>
            <a:chOff x="2404875" y="3955825"/>
            <a:chExt cx="296950" cy="295375"/>
          </a:xfrm>
        </p:grpSpPr>
        <p:sp>
          <p:nvSpPr>
            <p:cNvPr id="4" name="Google Shape;8576;p58">
              <a:extLst>
                <a:ext uri="{FF2B5EF4-FFF2-40B4-BE49-F238E27FC236}">
                  <a16:creationId xmlns:a16="http://schemas.microsoft.com/office/drawing/2014/main" id="{71CF54FF-4C83-8038-E2B9-5950EC44AD69}"/>
                </a:ext>
              </a:extLst>
            </p:cNvPr>
            <p:cNvSpPr/>
            <p:nvPr/>
          </p:nvSpPr>
          <p:spPr>
            <a:xfrm>
              <a:off x="2404875" y="3955825"/>
              <a:ext cx="219775" cy="224500"/>
            </a:xfrm>
            <a:custGeom>
              <a:avLst/>
              <a:gdLst/>
              <a:ahLst/>
              <a:cxnLst/>
              <a:rect l="l" t="t" r="r" b="b"/>
              <a:pathLst>
                <a:path w="8791" h="8980" extrusionOk="0">
                  <a:moveTo>
                    <a:pt x="4537" y="0"/>
                  </a:moveTo>
                  <a:cubicBezTo>
                    <a:pt x="2048" y="0"/>
                    <a:pt x="0" y="2017"/>
                    <a:pt x="0" y="4506"/>
                  </a:cubicBezTo>
                  <a:cubicBezTo>
                    <a:pt x="0" y="6963"/>
                    <a:pt x="2048" y="8979"/>
                    <a:pt x="4537" y="8979"/>
                  </a:cubicBezTo>
                  <a:cubicBezTo>
                    <a:pt x="6459" y="8979"/>
                    <a:pt x="8160" y="7719"/>
                    <a:pt x="8790" y="5986"/>
                  </a:cubicBezTo>
                  <a:cubicBezTo>
                    <a:pt x="8633" y="5860"/>
                    <a:pt x="8443" y="5640"/>
                    <a:pt x="8286" y="5514"/>
                  </a:cubicBezTo>
                  <a:lnTo>
                    <a:pt x="7498" y="5514"/>
                  </a:lnTo>
                  <a:cubicBezTo>
                    <a:pt x="7057" y="6742"/>
                    <a:pt x="5923" y="7593"/>
                    <a:pt x="4568" y="7593"/>
                  </a:cubicBezTo>
                  <a:cubicBezTo>
                    <a:pt x="2836" y="7593"/>
                    <a:pt x="1481" y="6175"/>
                    <a:pt x="1481" y="4506"/>
                  </a:cubicBezTo>
                  <a:cubicBezTo>
                    <a:pt x="1481" y="2804"/>
                    <a:pt x="2867" y="1387"/>
                    <a:pt x="4568" y="1387"/>
                  </a:cubicBezTo>
                  <a:cubicBezTo>
                    <a:pt x="5923" y="1387"/>
                    <a:pt x="7057" y="2237"/>
                    <a:pt x="7498" y="3466"/>
                  </a:cubicBezTo>
                  <a:lnTo>
                    <a:pt x="8286" y="3466"/>
                  </a:lnTo>
                  <a:cubicBezTo>
                    <a:pt x="8443" y="3308"/>
                    <a:pt x="8633" y="3088"/>
                    <a:pt x="8790" y="2993"/>
                  </a:cubicBezTo>
                  <a:cubicBezTo>
                    <a:pt x="8160" y="1261"/>
                    <a:pt x="6522" y="0"/>
                    <a:pt x="4537" y="0"/>
                  </a:cubicBezTo>
                  <a:close/>
                </a:path>
              </a:pathLst>
            </a:custGeom>
            <a:solidFill>
              <a:srgbClr val="5F7D95"/>
            </a:solidFill>
            <a:ln>
              <a:noFill/>
            </a:ln>
          </p:spPr>
          <p:txBody>
            <a:bodyPr spcFirstLastPara="1" wrap="square" lIns="121900" tIns="121900" rIns="121900" bIns="121900" anchor="ctr" anchorCtr="0">
              <a:noAutofit/>
            </a:bodyPr>
            <a:lstStyle/>
            <a:p>
              <a:endParaRPr sz="1865">
                <a:solidFill>
                  <a:srgbClr val="FF0000"/>
                </a:solidFill>
              </a:endParaRPr>
            </a:p>
          </p:txBody>
        </p:sp>
        <p:sp>
          <p:nvSpPr>
            <p:cNvPr id="5" name="Google Shape;8577;p58">
              <a:extLst>
                <a:ext uri="{FF2B5EF4-FFF2-40B4-BE49-F238E27FC236}">
                  <a16:creationId xmlns:a16="http://schemas.microsoft.com/office/drawing/2014/main" id="{322788D6-56B6-6686-5DDA-CC448698C8C2}"/>
                </a:ext>
              </a:extLst>
            </p:cNvPr>
            <p:cNvSpPr/>
            <p:nvPr/>
          </p:nvSpPr>
          <p:spPr>
            <a:xfrm>
              <a:off x="2510400" y="4024075"/>
              <a:ext cx="191425" cy="87575"/>
            </a:xfrm>
            <a:custGeom>
              <a:avLst/>
              <a:gdLst/>
              <a:ahLst/>
              <a:cxnLst/>
              <a:rect l="l" t="t" r="r" b="b"/>
              <a:pathLst>
                <a:path w="7657" h="3503" extrusionOk="0">
                  <a:moveTo>
                    <a:pt x="7260" y="0"/>
                  </a:moveTo>
                  <a:cubicBezTo>
                    <a:pt x="7232" y="0"/>
                    <a:pt x="7206" y="4"/>
                    <a:pt x="7184" y="11"/>
                  </a:cubicBezTo>
                  <a:lnTo>
                    <a:pt x="5073" y="736"/>
                  </a:lnTo>
                  <a:cubicBezTo>
                    <a:pt x="5042" y="736"/>
                    <a:pt x="5010" y="767"/>
                    <a:pt x="4947" y="799"/>
                  </a:cubicBezTo>
                  <a:lnTo>
                    <a:pt x="4380" y="1398"/>
                  </a:lnTo>
                  <a:lnTo>
                    <a:pt x="347" y="1398"/>
                  </a:lnTo>
                  <a:cubicBezTo>
                    <a:pt x="158" y="1398"/>
                    <a:pt x="1" y="1555"/>
                    <a:pt x="1" y="1744"/>
                  </a:cubicBezTo>
                  <a:cubicBezTo>
                    <a:pt x="1" y="1965"/>
                    <a:pt x="158" y="2122"/>
                    <a:pt x="347" y="2122"/>
                  </a:cubicBezTo>
                  <a:lnTo>
                    <a:pt x="4380" y="2122"/>
                  </a:lnTo>
                  <a:lnTo>
                    <a:pt x="4947" y="2689"/>
                  </a:lnTo>
                  <a:cubicBezTo>
                    <a:pt x="5010" y="2752"/>
                    <a:pt x="5042" y="2784"/>
                    <a:pt x="5073" y="2784"/>
                  </a:cubicBezTo>
                  <a:lnTo>
                    <a:pt x="7184" y="3477"/>
                  </a:lnTo>
                  <a:cubicBezTo>
                    <a:pt x="7210" y="3494"/>
                    <a:pt x="7242" y="3502"/>
                    <a:pt x="7275" y="3502"/>
                  </a:cubicBezTo>
                  <a:cubicBezTo>
                    <a:pt x="7362" y="3502"/>
                    <a:pt x="7462" y="3451"/>
                    <a:pt x="7531" y="3382"/>
                  </a:cubicBezTo>
                  <a:cubicBezTo>
                    <a:pt x="7594" y="3256"/>
                    <a:pt x="7657" y="3099"/>
                    <a:pt x="7562" y="2973"/>
                  </a:cubicBezTo>
                  <a:lnTo>
                    <a:pt x="6932" y="1744"/>
                  </a:lnTo>
                  <a:lnTo>
                    <a:pt x="7562" y="547"/>
                  </a:lnTo>
                  <a:cubicBezTo>
                    <a:pt x="7657" y="389"/>
                    <a:pt x="7594" y="232"/>
                    <a:pt x="7531" y="137"/>
                  </a:cubicBezTo>
                  <a:cubicBezTo>
                    <a:pt x="7458" y="41"/>
                    <a:pt x="7349" y="0"/>
                    <a:pt x="726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rgbClr val="FF0000"/>
                </a:solidFill>
              </a:endParaRPr>
            </a:p>
          </p:txBody>
        </p:sp>
        <p:sp>
          <p:nvSpPr>
            <p:cNvPr id="10" name="Google Shape;8578;p58">
              <a:extLst>
                <a:ext uri="{FF2B5EF4-FFF2-40B4-BE49-F238E27FC236}">
                  <a16:creationId xmlns:a16="http://schemas.microsoft.com/office/drawing/2014/main" id="{C2826E61-B926-51CB-BA38-B6286BC010DD}"/>
                </a:ext>
              </a:extLst>
            </p:cNvPr>
            <p:cNvSpPr/>
            <p:nvPr/>
          </p:nvSpPr>
          <p:spPr>
            <a:xfrm>
              <a:off x="2424550" y="4188175"/>
              <a:ext cx="189050" cy="63025"/>
            </a:xfrm>
            <a:custGeom>
              <a:avLst/>
              <a:gdLst/>
              <a:ahLst/>
              <a:cxnLst/>
              <a:rect l="l" t="t" r="r" b="b"/>
              <a:pathLst>
                <a:path w="7562" h="2521" extrusionOk="0">
                  <a:moveTo>
                    <a:pt x="1828" y="0"/>
                  </a:moveTo>
                  <a:lnTo>
                    <a:pt x="1482" y="1135"/>
                  </a:lnTo>
                  <a:lnTo>
                    <a:pt x="1040" y="1135"/>
                  </a:lnTo>
                  <a:cubicBezTo>
                    <a:pt x="442" y="1135"/>
                    <a:pt x="1" y="1607"/>
                    <a:pt x="1" y="2174"/>
                  </a:cubicBezTo>
                  <a:cubicBezTo>
                    <a:pt x="1" y="2363"/>
                    <a:pt x="158" y="2521"/>
                    <a:pt x="379" y="2521"/>
                  </a:cubicBezTo>
                  <a:lnTo>
                    <a:pt x="7310" y="2521"/>
                  </a:lnTo>
                  <a:cubicBezTo>
                    <a:pt x="7404" y="2489"/>
                    <a:pt x="7562" y="2363"/>
                    <a:pt x="7562" y="2174"/>
                  </a:cubicBezTo>
                  <a:cubicBezTo>
                    <a:pt x="7562" y="1576"/>
                    <a:pt x="7089" y="1135"/>
                    <a:pt x="6554" y="1135"/>
                  </a:cubicBezTo>
                  <a:lnTo>
                    <a:pt x="6113" y="1135"/>
                  </a:lnTo>
                  <a:lnTo>
                    <a:pt x="5766" y="0"/>
                  </a:lnTo>
                  <a:cubicBezTo>
                    <a:pt x="5168" y="252"/>
                    <a:pt x="4506" y="410"/>
                    <a:pt x="3781" y="410"/>
                  </a:cubicBezTo>
                  <a:cubicBezTo>
                    <a:pt x="3088" y="410"/>
                    <a:pt x="2427" y="252"/>
                    <a:pt x="1828"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rgbClr val="FF0000"/>
                </a:solidFill>
              </a:endParaRPr>
            </a:p>
          </p:txBody>
        </p:sp>
        <p:sp>
          <p:nvSpPr>
            <p:cNvPr id="11" name="Google Shape;8579;p58">
              <a:extLst>
                <a:ext uri="{FF2B5EF4-FFF2-40B4-BE49-F238E27FC236}">
                  <a16:creationId xmlns:a16="http://schemas.microsoft.com/office/drawing/2014/main" id="{44F4DEE8-7BA6-6866-9BC0-5B4784D25594}"/>
                </a:ext>
              </a:extLst>
            </p:cNvPr>
            <p:cNvSpPr/>
            <p:nvPr/>
          </p:nvSpPr>
          <p:spPr>
            <a:xfrm>
              <a:off x="2457625" y="4007025"/>
              <a:ext cx="115025" cy="122100"/>
            </a:xfrm>
            <a:custGeom>
              <a:avLst/>
              <a:gdLst/>
              <a:ahLst/>
              <a:cxnLst/>
              <a:rect l="l" t="t" r="r" b="b"/>
              <a:pathLst>
                <a:path w="4601" h="4884" extrusionOk="0">
                  <a:moveTo>
                    <a:pt x="2427" y="0"/>
                  </a:moveTo>
                  <a:cubicBezTo>
                    <a:pt x="1104" y="0"/>
                    <a:pt x="1" y="1103"/>
                    <a:pt x="1" y="2458"/>
                  </a:cubicBezTo>
                  <a:cubicBezTo>
                    <a:pt x="1" y="3781"/>
                    <a:pt x="1104" y="4884"/>
                    <a:pt x="2427" y="4884"/>
                  </a:cubicBezTo>
                  <a:cubicBezTo>
                    <a:pt x="3404" y="4884"/>
                    <a:pt x="4254" y="4348"/>
                    <a:pt x="4601" y="3497"/>
                  </a:cubicBezTo>
                  <a:lnTo>
                    <a:pt x="2427" y="3497"/>
                  </a:lnTo>
                  <a:cubicBezTo>
                    <a:pt x="1828" y="3497"/>
                    <a:pt x="1419" y="3025"/>
                    <a:pt x="1419" y="2489"/>
                  </a:cubicBezTo>
                  <a:cubicBezTo>
                    <a:pt x="1356" y="1859"/>
                    <a:pt x="1828" y="1386"/>
                    <a:pt x="2427" y="1386"/>
                  </a:cubicBezTo>
                  <a:lnTo>
                    <a:pt x="4601" y="1386"/>
                  </a:lnTo>
                  <a:cubicBezTo>
                    <a:pt x="4191" y="567"/>
                    <a:pt x="3372" y="0"/>
                    <a:pt x="2427"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rgbClr val="FF0000"/>
                </a:solidFill>
              </a:endParaRPr>
            </a:p>
          </p:txBody>
        </p:sp>
      </p:grpSp>
    </p:spTree>
    <p:extLst>
      <p:ext uri="{BB962C8B-B14F-4D97-AF65-F5344CB8AC3E}">
        <p14:creationId xmlns:p14="http://schemas.microsoft.com/office/powerpoint/2010/main" val="2278852829"/>
      </p:ext>
    </p:extLst>
  </p:cSld>
  <p:clrMapOvr>
    <a:masterClrMapping/>
  </p:clrMapOvr>
  <p:transition spd="med" advTm="50743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DCFB8-466C-D658-3103-650B24654F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53E4E9-80A5-9681-CA01-354EB6CA6D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6346858-D2B0-8EF3-2F9B-4B74BBA40B14}"/>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6B50FE15-6448-D443-1DBB-73483314AA7F}"/>
              </a:ext>
            </a:extLst>
          </p:cNvPr>
          <p:cNvSpPr txBox="1"/>
          <p:nvPr/>
        </p:nvSpPr>
        <p:spPr>
          <a:xfrm>
            <a:off x="5080883" y="780733"/>
            <a:ext cx="574717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1A2A685B-B109-6EDC-FF66-8E8A27C67760}"/>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35B764E-7559-0AA5-1E09-37EC332E43DD}"/>
              </a:ext>
            </a:extLst>
          </p:cNvPr>
          <p:cNvSpPr/>
          <p:nvPr/>
        </p:nvSpPr>
        <p:spPr>
          <a:xfrm>
            <a:off x="4193080" y="673338"/>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2FB7E14-CF25-C3F5-8E03-14DCBF76A610}"/>
              </a:ext>
            </a:extLst>
          </p:cNvPr>
          <p:cNvSpPr txBox="1"/>
          <p:nvPr/>
        </p:nvSpPr>
        <p:spPr>
          <a:xfrm>
            <a:off x="4395652" y="798842"/>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8D6758D-6025-EF5D-5480-1B10799F0F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0E905EA9-3E78-7C3F-7F18-E13C3C40CB0D}"/>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4BB44942-EC2C-3E87-C531-31FE4720C981}"/>
              </a:ext>
            </a:extLst>
          </p:cNvPr>
          <p:cNvSpPr txBox="1"/>
          <p:nvPr/>
        </p:nvSpPr>
        <p:spPr>
          <a:xfrm>
            <a:off x="3455705" y="1780265"/>
            <a:ext cx="7372355" cy="3170099"/>
          </a:xfrm>
          <a:prstGeom prst="rect">
            <a:avLst/>
          </a:prstGeom>
          <a:noFill/>
        </p:spPr>
        <p:txBody>
          <a:bodyPr wrap="square">
            <a:spAutoFit/>
          </a:bodyPr>
          <a:lstStyle/>
          <a:p>
            <a:pPr algn="r"/>
            <a:r>
              <a:rPr lang="ar-DZ" sz="3200" b="1" dirty="0"/>
              <a:t>2-. كادر المؤسسة من موظفين وعمال</a:t>
            </a:r>
          </a:p>
          <a:p>
            <a:pPr algn="just"/>
            <a:r>
              <a:rPr lang="ar-DZ" sz="2800" dirty="0"/>
              <a:t> إِن أيَّ مؤسسة تقوم عادةً، على جهد إِنساني واستثمار هذا الجهد، بتوظيف الكفاءات اللازمة، في المواقع المناسبة. وهكذا فانَّ عصب أيَّ مؤسسة يتمثل بأفرادها.                            </a:t>
            </a:r>
          </a:p>
          <a:p>
            <a:pPr algn="just"/>
            <a:r>
              <a:rPr lang="ar-DZ" sz="2800" dirty="0"/>
              <a:t>فنجد: الكاتب والصحفي والمخرج والمحاسب والإداري والطابع والفنِّي، مصمم المواقع والرسام والموظف المكتبي والسكرتير ...الخ.                                                                 </a:t>
            </a:r>
            <a:endParaRPr lang="ar-DZ" sz="2400" b="1" dirty="0"/>
          </a:p>
        </p:txBody>
      </p:sp>
      <p:grpSp>
        <p:nvGrpSpPr>
          <p:cNvPr id="3" name="Google Shape;8118;p57">
            <a:extLst>
              <a:ext uri="{FF2B5EF4-FFF2-40B4-BE49-F238E27FC236}">
                <a16:creationId xmlns:a16="http://schemas.microsoft.com/office/drawing/2014/main" id="{2821E35E-C017-2237-2456-A6C0A57C9C6E}"/>
              </a:ext>
            </a:extLst>
          </p:cNvPr>
          <p:cNvGrpSpPr/>
          <p:nvPr/>
        </p:nvGrpSpPr>
        <p:grpSpPr>
          <a:xfrm>
            <a:off x="1484569" y="4150043"/>
            <a:ext cx="2138675" cy="1799302"/>
            <a:chOff x="-5971525" y="3273750"/>
            <a:chExt cx="292250" cy="290650"/>
          </a:xfrm>
        </p:grpSpPr>
        <p:sp>
          <p:nvSpPr>
            <p:cNvPr id="4" name="Google Shape;8119;p57">
              <a:extLst>
                <a:ext uri="{FF2B5EF4-FFF2-40B4-BE49-F238E27FC236}">
                  <a16:creationId xmlns:a16="http://schemas.microsoft.com/office/drawing/2014/main" id="{D58D0CAB-0302-2B55-BB17-1510E6FC9C94}"/>
                </a:ext>
              </a:extLst>
            </p:cNvPr>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20;p57">
              <a:extLst>
                <a:ext uri="{FF2B5EF4-FFF2-40B4-BE49-F238E27FC236}">
                  <a16:creationId xmlns:a16="http://schemas.microsoft.com/office/drawing/2014/main" id="{EC84F47A-75DD-541B-2A67-9C73ED72BFB5}"/>
                </a:ext>
              </a:extLst>
            </p:cNvPr>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17335451"/>
      </p:ext>
    </p:extLst>
  </p:cSld>
  <p:clrMapOvr>
    <a:masterClrMapping/>
  </p:clrMapOvr>
  <p:transition spd="med" advTm="507434">
    <p:pull/>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91037-0304-3227-BB75-CE645C8FD3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867DFD6-2703-47C6-5261-6E9EEE9679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55BC08F-81F9-69B9-19AB-21E1FA4BFBBA}"/>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68EB9A37-6FDE-B001-0877-08A196EF4905}"/>
              </a:ext>
            </a:extLst>
          </p:cNvPr>
          <p:cNvSpPr txBox="1"/>
          <p:nvPr/>
        </p:nvSpPr>
        <p:spPr>
          <a:xfrm>
            <a:off x="4870632" y="780733"/>
            <a:ext cx="595742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138C282C-CD27-6332-EDB9-C7B5066178BC}"/>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4C51498-681B-F19A-77A0-991D7805BBC9}"/>
              </a:ext>
            </a:extLst>
          </p:cNvPr>
          <p:cNvSpPr/>
          <p:nvPr/>
        </p:nvSpPr>
        <p:spPr>
          <a:xfrm>
            <a:off x="3896269" y="639231"/>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788E0C3F-A9B7-AB85-A755-9424C9E489EC}"/>
              </a:ext>
            </a:extLst>
          </p:cNvPr>
          <p:cNvSpPr txBox="1"/>
          <p:nvPr/>
        </p:nvSpPr>
        <p:spPr>
          <a:xfrm>
            <a:off x="4109467" y="715008"/>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A3DB4CB-FB45-F525-E45E-96D9808555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BE6D7464-66F5-DEEA-8D68-D2BDA8BAE184}"/>
              </a:ext>
            </a:extLst>
          </p:cNvPr>
          <p:cNvSpPr txBox="1"/>
          <p:nvPr/>
        </p:nvSpPr>
        <p:spPr>
          <a:xfrm>
            <a:off x="2637065" y="1664921"/>
            <a:ext cx="8506328" cy="3108543"/>
          </a:xfrm>
          <a:prstGeom prst="rect">
            <a:avLst/>
          </a:prstGeom>
          <a:noFill/>
        </p:spPr>
        <p:txBody>
          <a:bodyPr wrap="square">
            <a:spAutoFit/>
          </a:bodyPr>
          <a:lstStyle/>
          <a:p>
            <a:pPr algn="r"/>
            <a:r>
              <a:rPr lang="ar-DZ" sz="2800" b="1" dirty="0"/>
              <a:t>3 – رأس المال:</a:t>
            </a:r>
            <a:r>
              <a:rPr lang="ar-DZ" sz="2400" dirty="0"/>
              <a:t> </a:t>
            </a:r>
            <a:endParaRPr lang="ar-DZ" sz="2800" dirty="0"/>
          </a:p>
          <a:p>
            <a:pPr algn="just" rtl="1"/>
            <a:r>
              <a:rPr lang="ar-DZ" sz="2800" dirty="0"/>
              <a:t>  مهما كانت طبيعة المؤسسة، فانَّ المال أو ميزانية المؤسسة، أساس لممارسة نشاطها. وفي الوطن العربي بصفة عامة، نقف أمام نموذج من تمويل المؤسسات الإعلامية :</a:t>
            </a:r>
          </a:p>
          <a:p>
            <a:pPr algn="just" rtl="1"/>
            <a:r>
              <a:rPr lang="ar-DZ" sz="2800" dirty="0"/>
              <a:t>المؤسسات الصحفية شبة الخاصة وهي مؤسسات ذات طبيعة حكومية، ولكن لها استقلالها الإداري والمالي، والتي تستطيع أن تغطِّي نفقاتها من نشاطها التجاري.</a:t>
            </a:r>
            <a:endParaRPr lang="ar-DZ" sz="2800" b="1" dirty="0"/>
          </a:p>
        </p:txBody>
      </p:sp>
      <p:pic>
        <p:nvPicPr>
          <p:cNvPr id="12" name="Picture 11">
            <a:extLst>
              <a:ext uri="{FF2B5EF4-FFF2-40B4-BE49-F238E27FC236}">
                <a16:creationId xmlns:a16="http://schemas.microsoft.com/office/drawing/2014/main" id="{4857467B-6C8D-21E4-3E4E-B3EC83C6C6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0501" y="4507987"/>
            <a:ext cx="2438401" cy="1601943"/>
          </a:xfrm>
          <a:prstGeom prst="rect">
            <a:avLst/>
          </a:prstGeom>
          <a:ln>
            <a:noFill/>
          </a:ln>
          <a:effectLst>
            <a:softEdge rad="112500"/>
          </a:effectLst>
        </p:spPr>
      </p:pic>
      <p:sp>
        <p:nvSpPr>
          <p:cNvPr id="14" name="TextBox 13">
            <a:extLst>
              <a:ext uri="{FF2B5EF4-FFF2-40B4-BE49-F238E27FC236}">
                <a16:creationId xmlns:a16="http://schemas.microsoft.com/office/drawing/2014/main" id="{2489CEAB-8ABD-EEC8-FC94-A3C477B17192}"/>
              </a:ext>
            </a:extLst>
          </p:cNvPr>
          <p:cNvSpPr txBox="1"/>
          <p:nvPr/>
        </p:nvSpPr>
        <p:spPr>
          <a:xfrm>
            <a:off x="3501130" y="6098023"/>
            <a:ext cx="6904434" cy="369332"/>
          </a:xfrm>
          <a:prstGeom prst="rect">
            <a:avLst/>
          </a:prstGeom>
          <a:noFill/>
        </p:spPr>
        <p:txBody>
          <a:bodyPr wrap="square">
            <a:spAutoFit/>
          </a:bodyPr>
          <a:lstStyle/>
          <a:p>
            <a:r>
              <a:rPr lang="fr-FR" b="1" dirty="0"/>
              <a:t>https://akhbarelyom.com/</a:t>
            </a:r>
          </a:p>
        </p:txBody>
      </p:sp>
      <p:sp>
        <p:nvSpPr>
          <p:cNvPr id="16" name="TextBox 15">
            <a:extLst>
              <a:ext uri="{FF2B5EF4-FFF2-40B4-BE49-F238E27FC236}">
                <a16:creationId xmlns:a16="http://schemas.microsoft.com/office/drawing/2014/main" id="{1289EE45-C5DE-4A3F-34F3-B11B8EE9DE95}"/>
              </a:ext>
            </a:extLst>
          </p:cNvPr>
          <p:cNvSpPr txBox="1"/>
          <p:nvPr/>
        </p:nvSpPr>
        <p:spPr>
          <a:xfrm>
            <a:off x="7096125" y="6109930"/>
            <a:ext cx="6904434" cy="369332"/>
          </a:xfrm>
          <a:prstGeom prst="rect">
            <a:avLst/>
          </a:prstGeom>
          <a:noFill/>
        </p:spPr>
        <p:txBody>
          <a:bodyPr wrap="square">
            <a:spAutoFit/>
          </a:bodyPr>
          <a:lstStyle/>
          <a:p>
            <a:r>
              <a:rPr lang="fr-FR" b="1" dirty="0"/>
              <a:t>https://www.ahram.org.eg/</a:t>
            </a:r>
          </a:p>
        </p:txBody>
      </p:sp>
      <p:pic>
        <p:nvPicPr>
          <p:cNvPr id="18" name="Picture 17">
            <a:extLst>
              <a:ext uri="{FF2B5EF4-FFF2-40B4-BE49-F238E27FC236}">
                <a16:creationId xmlns:a16="http://schemas.microsoft.com/office/drawing/2014/main" id="{0E8F16A0-D8EA-B9FB-F258-E8A7288309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05496" y="4604880"/>
            <a:ext cx="2223074" cy="1472387"/>
          </a:xfrm>
          <a:prstGeom prst="rect">
            <a:avLst/>
          </a:prstGeom>
        </p:spPr>
      </p:pic>
      <p:grpSp>
        <p:nvGrpSpPr>
          <p:cNvPr id="19" name="Google Shape;8571;p58">
            <a:extLst>
              <a:ext uri="{FF2B5EF4-FFF2-40B4-BE49-F238E27FC236}">
                <a16:creationId xmlns:a16="http://schemas.microsoft.com/office/drawing/2014/main" id="{334ACCCD-1A96-B575-856A-8BABEB66B1DC}"/>
              </a:ext>
            </a:extLst>
          </p:cNvPr>
          <p:cNvGrpSpPr/>
          <p:nvPr/>
        </p:nvGrpSpPr>
        <p:grpSpPr>
          <a:xfrm>
            <a:off x="1138461" y="3900488"/>
            <a:ext cx="1715872" cy="1568039"/>
            <a:chOff x="2404875" y="3592725"/>
            <a:chExt cx="298525" cy="293825"/>
          </a:xfrm>
        </p:grpSpPr>
        <p:sp>
          <p:nvSpPr>
            <p:cNvPr id="20" name="Google Shape;8572;p58">
              <a:extLst>
                <a:ext uri="{FF2B5EF4-FFF2-40B4-BE49-F238E27FC236}">
                  <a16:creationId xmlns:a16="http://schemas.microsoft.com/office/drawing/2014/main" id="{64F6778F-F01F-C4EE-857B-CFF0230952BE}"/>
                </a:ext>
              </a:extLst>
            </p:cNvPr>
            <p:cNvSpPr/>
            <p:nvPr/>
          </p:nvSpPr>
          <p:spPr>
            <a:xfrm>
              <a:off x="2404875" y="3747900"/>
              <a:ext cx="52775" cy="138650"/>
            </a:xfrm>
            <a:custGeom>
              <a:avLst/>
              <a:gdLst/>
              <a:ahLst/>
              <a:cxnLst/>
              <a:rect l="l" t="t" r="r" b="b"/>
              <a:pathLst>
                <a:path w="2111" h="5546" extrusionOk="0">
                  <a:moveTo>
                    <a:pt x="378" y="0"/>
                  </a:moveTo>
                  <a:cubicBezTo>
                    <a:pt x="158" y="0"/>
                    <a:pt x="0" y="158"/>
                    <a:pt x="0" y="347"/>
                  </a:cubicBezTo>
                  <a:lnTo>
                    <a:pt x="0" y="5198"/>
                  </a:lnTo>
                  <a:cubicBezTo>
                    <a:pt x="0" y="5419"/>
                    <a:pt x="158" y="5545"/>
                    <a:pt x="378" y="5545"/>
                  </a:cubicBezTo>
                  <a:lnTo>
                    <a:pt x="1071" y="5545"/>
                  </a:lnTo>
                  <a:cubicBezTo>
                    <a:pt x="1670" y="5545"/>
                    <a:pt x="2111" y="5072"/>
                    <a:pt x="2111" y="4537"/>
                  </a:cubicBezTo>
                  <a:lnTo>
                    <a:pt x="2111" y="1040"/>
                  </a:lnTo>
                  <a:cubicBezTo>
                    <a:pt x="2111" y="441"/>
                    <a:pt x="1638"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573;p58">
              <a:extLst>
                <a:ext uri="{FF2B5EF4-FFF2-40B4-BE49-F238E27FC236}">
                  <a16:creationId xmlns:a16="http://schemas.microsoft.com/office/drawing/2014/main" id="{5E2CD270-F87D-92B2-8453-7AC6B3437670}"/>
                </a:ext>
              </a:extLst>
            </p:cNvPr>
            <p:cNvSpPr/>
            <p:nvPr/>
          </p:nvSpPr>
          <p:spPr>
            <a:xfrm>
              <a:off x="2458425" y="3592725"/>
              <a:ext cx="190625" cy="160700"/>
            </a:xfrm>
            <a:custGeom>
              <a:avLst/>
              <a:gdLst/>
              <a:ahLst/>
              <a:cxnLst/>
              <a:rect l="l" t="t" r="r" b="b"/>
              <a:pathLst>
                <a:path w="7625" h="6428" extrusionOk="0">
                  <a:moveTo>
                    <a:pt x="3781" y="631"/>
                  </a:moveTo>
                  <a:cubicBezTo>
                    <a:pt x="3970" y="631"/>
                    <a:pt x="4128" y="788"/>
                    <a:pt x="4128" y="977"/>
                  </a:cubicBezTo>
                  <a:lnTo>
                    <a:pt x="4128" y="1418"/>
                  </a:lnTo>
                  <a:cubicBezTo>
                    <a:pt x="4380" y="1481"/>
                    <a:pt x="4569" y="1639"/>
                    <a:pt x="4758" y="1860"/>
                  </a:cubicBezTo>
                  <a:cubicBezTo>
                    <a:pt x="4884" y="2017"/>
                    <a:pt x="4884" y="2206"/>
                    <a:pt x="4726" y="2332"/>
                  </a:cubicBezTo>
                  <a:cubicBezTo>
                    <a:pt x="4657" y="2373"/>
                    <a:pt x="4583" y="2397"/>
                    <a:pt x="4510" y="2397"/>
                  </a:cubicBezTo>
                  <a:cubicBezTo>
                    <a:pt x="4416" y="2397"/>
                    <a:pt x="4325" y="2358"/>
                    <a:pt x="4254" y="2269"/>
                  </a:cubicBezTo>
                  <a:cubicBezTo>
                    <a:pt x="4114" y="2106"/>
                    <a:pt x="3957" y="2012"/>
                    <a:pt x="3821" y="2012"/>
                  </a:cubicBezTo>
                  <a:cubicBezTo>
                    <a:pt x="3773" y="2012"/>
                    <a:pt x="3728" y="2024"/>
                    <a:pt x="3687" y="2049"/>
                  </a:cubicBezTo>
                  <a:cubicBezTo>
                    <a:pt x="3592" y="2080"/>
                    <a:pt x="3466" y="2238"/>
                    <a:pt x="3466" y="2364"/>
                  </a:cubicBezTo>
                  <a:cubicBezTo>
                    <a:pt x="3466" y="2553"/>
                    <a:pt x="3624" y="2710"/>
                    <a:pt x="3813" y="2710"/>
                  </a:cubicBezTo>
                  <a:cubicBezTo>
                    <a:pt x="4411" y="2710"/>
                    <a:pt x="4852" y="3183"/>
                    <a:pt x="4852" y="3750"/>
                  </a:cubicBezTo>
                  <a:cubicBezTo>
                    <a:pt x="4852" y="4159"/>
                    <a:pt x="4600" y="4537"/>
                    <a:pt x="4222" y="4663"/>
                  </a:cubicBezTo>
                  <a:lnTo>
                    <a:pt x="4159" y="4663"/>
                  </a:lnTo>
                  <a:lnTo>
                    <a:pt x="4159" y="5073"/>
                  </a:lnTo>
                  <a:cubicBezTo>
                    <a:pt x="4159" y="5262"/>
                    <a:pt x="4002" y="5420"/>
                    <a:pt x="3813" y="5420"/>
                  </a:cubicBezTo>
                  <a:cubicBezTo>
                    <a:pt x="3624" y="5420"/>
                    <a:pt x="3466" y="5262"/>
                    <a:pt x="3466" y="5073"/>
                  </a:cubicBezTo>
                  <a:lnTo>
                    <a:pt x="3466" y="4663"/>
                  </a:lnTo>
                  <a:cubicBezTo>
                    <a:pt x="3277" y="4600"/>
                    <a:pt x="3119" y="4537"/>
                    <a:pt x="2962" y="4348"/>
                  </a:cubicBezTo>
                  <a:cubicBezTo>
                    <a:pt x="2836" y="4254"/>
                    <a:pt x="2804" y="4002"/>
                    <a:pt x="2962" y="3876"/>
                  </a:cubicBezTo>
                  <a:cubicBezTo>
                    <a:pt x="3013" y="3825"/>
                    <a:pt x="3108" y="3793"/>
                    <a:pt x="3206" y="3793"/>
                  </a:cubicBezTo>
                  <a:cubicBezTo>
                    <a:pt x="3290" y="3793"/>
                    <a:pt x="3376" y="3817"/>
                    <a:pt x="3435" y="3876"/>
                  </a:cubicBezTo>
                  <a:cubicBezTo>
                    <a:pt x="3549" y="3990"/>
                    <a:pt x="3679" y="4071"/>
                    <a:pt x="3803" y="4071"/>
                  </a:cubicBezTo>
                  <a:cubicBezTo>
                    <a:pt x="3850" y="4071"/>
                    <a:pt x="3895" y="4059"/>
                    <a:pt x="3939" y="4033"/>
                  </a:cubicBezTo>
                  <a:cubicBezTo>
                    <a:pt x="4065" y="4002"/>
                    <a:pt x="4128" y="3844"/>
                    <a:pt x="4128" y="3718"/>
                  </a:cubicBezTo>
                  <a:cubicBezTo>
                    <a:pt x="4128" y="3529"/>
                    <a:pt x="3970" y="3372"/>
                    <a:pt x="3781" y="3372"/>
                  </a:cubicBezTo>
                  <a:cubicBezTo>
                    <a:pt x="3182" y="3372"/>
                    <a:pt x="2741" y="2899"/>
                    <a:pt x="2741" y="2364"/>
                  </a:cubicBezTo>
                  <a:cubicBezTo>
                    <a:pt x="2741" y="1954"/>
                    <a:pt x="3025" y="1576"/>
                    <a:pt x="3435" y="1418"/>
                  </a:cubicBezTo>
                  <a:lnTo>
                    <a:pt x="3435" y="977"/>
                  </a:lnTo>
                  <a:cubicBezTo>
                    <a:pt x="3435" y="788"/>
                    <a:pt x="3592" y="631"/>
                    <a:pt x="3781" y="631"/>
                  </a:cubicBezTo>
                  <a:close/>
                  <a:moveTo>
                    <a:pt x="3813" y="1"/>
                  </a:moveTo>
                  <a:cubicBezTo>
                    <a:pt x="1733" y="1"/>
                    <a:pt x="0" y="1734"/>
                    <a:pt x="0" y="3813"/>
                  </a:cubicBezTo>
                  <a:cubicBezTo>
                    <a:pt x="0" y="4537"/>
                    <a:pt x="190" y="5231"/>
                    <a:pt x="536" y="5829"/>
                  </a:cubicBezTo>
                  <a:cubicBezTo>
                    <a:pt x="1009" y="5546"/>
                    <a:pt x="1544" y="5420"/>
                    <a:pt x="2080" y="5420"/>
                  </a:cubicBezTo>
                  <a:cubicBezTo>
                    <a:pt x="2146" y="5414"/>
                    <a:pt x="2213" y="5411"/>
                    <a:pt x="2279" y="5411"/>
                  </a:cubicBezTo>
                  <a:cubicBezTo>
                    <a:pt x="2936" y="5411"/>
                    <a:pt x="3587" y="5692"/>
                    <a:pt x="4159" y="6207"/>
                  </a:cubicBezTo>
                  <a:lnTo>
                    <a:pt x="5892" y="6207"/>
                  </a:lnTo>
                  <a:cubicBezTo>
                    <a:pt x="6144" y="6207"/>
                    <a:pt x="6364" y="6302"/>
                    <a:pt x="6585" y="6428"/>
                  </a:cubicBezTo>
                  <a:cubicBezTo>
                    <a:pt x="7215" y="5735"/>
                    <a:pt x="7625" y="4789"/>
                    <a:pt x="7625" y="3813"/>
                  </a:cubicBezTo>
                  <a:cubicBezTo>
                    <a:pt x="7625" y="1734"/>
                    <a:pt x="5892"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574;p58">
              <a:extLst>
                <a:ext uri="{FF2B5EF4-FFF2-40B4-BE49-F238E27FC236}">
                  <a16:creationId xmlns:a16="http://schemas.microsoft.com/office/drawing/2014/main" id="{F18A2363-C13B-2D25-51AD-E0BB88B11F4E}"/>
                </a:ext>
              </a:extLst>
            </p:cNvPr>
            <p:cNvSpPr/>
            <p:nvPr/>
          </p:nvSpPr>
          <p:spPr>
            <a:xfrm>
              <a:off x="2474975" y="3742775"/>
              <a:ext cx="228425" cy="125650"/>
            </a:xfrm>
            <a:custGeom>
              <a:avLst/>
              <a:gdLst/>
              <a:ahLst/>
              <a:cxnLst/>
              <a:rect l="l" t="t" r="r" b="b"/>
              <a:pathLst>
                <a:path w="9137" h="5026" extrusionOk="0">
                  <a:moveTo>
                    <a:pt x="1422" y="0"/>
                  </a:moveTo>
                  <a:cubicBezTo>
                    <a:pt x="918" y="0"/>
                    <a:pt x="416" y="160"/>
                    <a:pt x="0" y="457"/>
                  </a:cubicBezTo>
                  <a:lnTo>
                    <a:pt x="0" y="5025"/>
                  </a:lnTo>
                  <a:lnTo>
                    <a:pt x="5230" y="5025"/>
                  </a:lnTo>
                  <a:cubicBezTo>
                    <a:pt x="5923" y="5025"/>
                    <a:pt x="6490" y="4679"/>
                    <a:pt x="6900" y="4143"/>
                  </a:cubicBezTo>
                  <a:lnTo>
                    <a:pt x="8916" y="1245"/>
                  </a:lnTo>
                  <a:cubicBezTo>
                    <a:pt x="9137" y="930"/>
                    <a:pt x="9074" y="489"/>
                    <a:pt x="8727" y="268"/>
                  </a:cubicBezTo>
                  <a:cubicBezTo>
                    <a:pt x="8633" y="221"/>
                    <a:pt x="8517" y="196"/>
                    <a:pt x="8398" y="196"/>
                  </a:cubicBezTo>
                  <a:cubicBezTo>
                    <a:pt x="8196" y="196"/>
                    <a:pt x="7983" y="268"/>
                    <a:pt x="7845" y="426"/>
                  </a:cubicBezTo>
                  <a:lnTo>
                    <a:pt x="5955" y="2726"/>
                  </a:lnTo>
                  <a:cubicBezTo>
                    <a:pt x="5829" y="2883"/>
                    <a:pt x="5545" y="2978"/>
                    <a:pt x="5419" y="2978"/>
                  </a:cubicBezTo>
                  <a:lnTo>
                    <a:pt x="3119" y="2978"/>
                  </a:lnTo>
                  <a:cubicBezTo>
                    <a:pt x="2899" y="2978"/>
                    <a:pt x="2741" y="2820"/>
                    <a:pt x="2741" y="2631"/>
                  </a:cubicBezTo>
                  <a:cubicBezTo>
                    <a:pt x="2741" y="2411"/>
                    <a:pt x="2899" y="2253"/>
                    <a:pt x="3119" y="2253"/>
                  </a:cubicBezTo>
                  <a:lnTo>
                    <a:pt x="5198" y="2253"/>
                  </a:lnTo>
                  <a:cubicBezTo>
                    <a:pt x="5576" y="2253"/>
                    <a:pt x="5923" y="1938"/>
                    <a:pt x="5923" y="1560"/>
                  </a:cubicBezTo>
                  <a:cubicBezTo>
                    <a:pt x="5923" y="1150"/>
                    <a:pt x="5576" y="835"/>
                    <a:pt x="5198" y="835"/>
                  </a:cubicBezTo>
                  <a:lnTo>
                    <a:pt x="3340" y="835"/>
                  </a:lnTo>
                  <a:cubicBezTo>
                    <a:pt x="3182" y="835"/>
                    <a:pt x="3088" y="741"/>
                    <a:pt x="2962" y="615"/>
                  </a:cubicBezTo>
                  <a:cubicBezTo>
                    <a:pt x="2773" y="426"/>
                    <a:pt x="2520" y="300"/>
                    <a:pt x="2300" y="174"/>
                  </a:cubicBezTo>
                  <a:cubicBezTo>
                    <a:pt x="2019" y="56"/>
                    <a:pt x="1720" y="0"/>
                    <a:pt x="1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3" name="Picture Placeholder 6">
            <a:extLst>
              <a:ext uri="{FF2B5EF4-FFF2-40B4-BE49-F238E27FC236}">
                <a16:creationId xmlns:a16="http://schemas.microsoft.com/office/drawing/2014/main" id="{3BDBB92B-A005-1138-5075-F3575639D13B}"/>
              </a:ext>
            </a:extLst>
          </p:cNvPr>
          <p:cNvSpPr>
            <a:spLocks noGrp="1"/>
          </p:cNvSpPr>
          <p:nvPr>
            <p:ph type="pic" sz="quarter" idx="10"/>
          </p:nvPr>
        </p:nvSpPr>
        <p:spPr>
          <a:xfrm>
            <a:off x="-3166980" y="-908653"/>
            <a:ext cx="6826172" cy="6857998"/>
          </a:xfrm>
          <a:solidFill>
            <a:schemeClr val="bg2">
              <a:lumMod val="75000"/>
              <a:alpha val="50000"/>
            </a:schemeClr>
          </a:solidFill>
        </p:spPr>
      </p:sp>
    </p:spTree>
    <p:extLst>
      <p:ext uri="{BB962C8B-B14F-4D97-AF65-F5344CB8AC3E}">
        <p14:creationId xmlns:p14="http://schemas.microsoft.com/office/powerpoint/2010/main" val="535873103"/>
      </p:ext>
    </p:extLst>
  </p:cSld>
  <p:clrMapOvr>
    <a:masterClrMapping/>
  </p:clrMapOvr>
  <p:transition spd="med" advTm="507434">
    <p:pull/>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02D44-3B42-7C1C-E635-8ED1254E5E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6D23F84-BA41-3531-03CA-B2E77801D6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0C69D2B-AC9D-8702-8D04-544D091F3CEB}"/>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AAB3B823-38B1-23F5-5C26-5D9894CC319B}"/>
              </a:ext>
            </a:extLst>
          </p:cNvPr>
          <p:cNvSpPr txBox="1"/>
          <p:nvPr/>
        </p:nvSpPr>
        <p:spPr>
          <a:xfrm>
            <a:off x="4957932" y="780733"/>
            <a:ext cx="587012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75063227-99B7-111C-793D-EEA094971108}"/>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E4484DD-4352-6EB0-E49B-D0098CE0C936}"/>
              </a:ext>
            </a:extLst>
          </p:cNvPr>
          <p:cNvSpPr/>
          <p:nvPr/>
        </p:nvSpPr>
        <p:spPr>
          <a:xfrm>
            <a:off x="4154644" y="638001"/>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3ABC603D-65D4-F3CE-B73A-128624B2FAD3}"/>
              </a:ext>
            </a:extLst>
          </p:cNvPr>
          <p:cNvSpPr txBox="1"/>
          <p:nvPr/>
        </p:nvSpPr>
        <p:spPr>
          <a:xfrm>
            <a:off x="4395652" y="740408"/>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ACF8455-4855-1FDD-9D75-3324244A5D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83E01ABF-E4F8-68BF-D22D-C30DB5C86F16}"/>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2BAC62F6-23CC-4368-F53D-B8CF8265A214}"/>
              </a:ext>
            </a:extLst>
          </p:cNvPr>
          <p:cNvSpPr txBox="1"/>
          <p:nvPr/>
        </p:nvSpPr>
        <p:spPr>
          <a:xfrm>
            <a:off x="3347577" y="1621114"/>
            <a:ext cx="7587991" cy="4031873"/>
          </a:xfrm>
          <a:prstGeom prst="rect">
            <a:avLst/>
          </a:prstGeom>
          <a:noFill/>
        </p:spPr>
        <p:txBody>
          <a:bodyPr wrap="square">
            <a:spAutoFit/>
          </a:bodyPr>
          <a:lstStyle/>
          <a:p>
            <a:pPr algn="r"/>
            <a:r>
              <a:rPr lang="ar-DZ" sz="3200" b="1" dirty="0"/>
              <a:t>4 : المقر ومكملاته ( وسائل، عتاد):</a:t>
            </a:r>
          </a:p>
          <a:p>
            <a:pPr algn="just"/>
            <a:r>
              <a:rPr lang="ar-DZ" sz="2800" dirty="0"/>
              <a:t>هذا المقر يجب أن يتلاءم مع طبيعة عمل المؤسسة ونشاطها، وأن يشتمل على كلِّ الأدوات والآلات والمعدَّات اللازمة، لإنجاز نشاط المؤسسة.                                                                </a:t>
            </a:r>
          </a:p>
          <a:p>
            <a:pPr algn="just"/>
            <a:r>
              <a:rPr lang="ar-DZ" sz="2800" dirty="0"/>
              <a:t> فالإذاعة الرَّقمية مثلاً: تحتاج إلى مقر يشتمل على </a:t>
            </a:r>
            <a:r>
              <a:rPr lang="ar-DZ" sz="2800" dirty="0" err="1"/>
              <a:t>إستوديوهات</a:t>
            </a:r>
            <a:r>
              <a:rPr lang="ar-DZ" sz="2800" dirty="0"/>
              <a:t> وأجهزة إرسال وتسجيل وأرشيف ومكاتب الموظفين .. الخ .       </a:t>
            </a:r>
          </a:p>
          <a:p>
            <a:pPr algn="just"/>
            <a:r>
              <a:rPr lang="ar-DZ" sz="2800" dirty="0"/>
              <a:t>والجريدة تحتاج إِلى مقر يتَّسع للمحررين، وأجهزة </a:t>
            </a:r>
            <a:r>
              <a:rPr lang="ar-DZ" sz="2800" dirty="0" err="1"/>
              <a:t>الإستقبال</a:t>
            </a:r>
            <a:r>
              <a:rPr lang="ar-DZ" sz="2800" dirty="0"/>
              <a:t> والوكالات وشبكة الاتصال الهاتفي و آلات التصوير ومعامل الطَّبع والتحميض و ألات الطباعة وغيرها.                                 </a:t>
            </a:r>
            <a:endParaRPr lang="ar-DZ" sz="2800" b="1" dirty="0"/>
          </a:p>
        </p:txBody>
      </p:sp>
      <p:grpSp>
        <p:nvGrpSpPr>
          <p:cNvPr id="4" name="Google Shape;6324;p53">
            <a:extLst>
              <a:ext uri="{FF2B5EF4-FFF2-40B4-BE49-F238E27FC236}">
                <a16:creationId xmlns:a16="http://schemas.microsoft.com/office/drawing/2014/main" id="{2C9686B7-CD50-5DD2-7837-E2E0B4AD9ECC}"/>
              </a:ext>
            </a:extLst>
          </p:cNvPr>
          <p:cNvGrpSpPr/>
          <p:nvPr/>
        </p:nvGrpSpPr>
        <p:grpSpPr>
          <a:xfrm>
            <a:off x="742477" y="3637050"/>
            <a:ext cx="2605100" cy="2041343"/>
            <a:chOff x="-34004625" y="3585850"/>
            <a:chExt cx="292225" cy="292025"/>
          </a:xfrm>
        </p:grpSpPr>
        <p:sp>
          <p:nvSpPr>
            <p:cNvPr id="5" name="Google Shape;6325;p53">
              <a:extLst>
                <a:ext uri="{FF2B5EF4-FFF2-40B4-BE49-F238E27FC236}">
                  <a16:creationId xmlns:a16="http://schemas.microsoft.com/office/drawing/2014/main" id="{F9CB06ED-FF26-EF20-CFC6-8E2C3D4F7E2D}"/>
                </a:ext>
              </a:extLst>
            </p:cNvPr>
            <p:cNvSpPr/>
            <p:nvPr/>
          </p:nvSpPr>
          <p:spPr>
            <a:xfrm>
              <a:off x="-33832150" y="3585850"/>
              <a:ext cx="103200" cy="154200"/>
            </a:xfrm>
            <a:custGeom>
              <a:avLst/>
              <a:gdLst/>
              <a:ahLst/>
              <a:cxnLst/>
              <a:rect l="l" t="t" r="r" b="b"/>
              <a:pathLst>
                <a:path w="4128" h="6168" extrusionOk="0">
                  <a:moveTo>
                    <a:pt x="2426" y="1"/>
                  </a:moveTo>
                  <a:cubicBezTo>
                    <a:pt x="2286" y="1"/>
                    <a:pt x="2136" y="77"/>
                    <a:pt x="2112" y="244"/>
                  </a:cubicBezTo>
                  <a:lnTo>
                    <a:pt x="64" y="5064"/>
                  </a:lnTo>
                  <a:cubicBezTo>
                    <a:pt x="1" y="5222"/>
                    <a:pt x="64" y="5474"/>
                    <a:pt x="253" y="5506"/>
                  </a:cubicBezTo>
                  <a:cubicBezTo>
                    <a:pt x="295" y="5531"/>
                    <a:pt x="342" y="5543"/>
                    <a:pt x="389" y="5543"/>
                  </a:cubicBezTo>
                  <a:cubicBezTo>
                    <a:pt x="517" y="5543"/>
                    <a:pt x="648" y="5455"/>
                    <a:pt x="694" y="5317"/>
                  </a:cubicBezTo>
                  <a:lnTo>
                    <a:pt x="1261" y="4025"/>
                  </a:lnTo>
                  <a:cubicBezTo>
                    <a:pt x="1419" y="4088"/>
                    <a:pt x="1576" y="4119"/>
                    <a:pt x="1765" y="4119"/>
                  </a:cubicBezTo>
                  <a:cubicBezTo>
                    <a:pt x="1891" y="4119"/>
                    <a:pt x="1986" y="4088"/>
                    <a:pt x="2112" y="4056"/>
                  </a:cubicBezTo>
                  <a:lnTo>
                    <a:pt x="2112" y="4844"/>
                  </a:lnTo>
                  <a:cubicBezTo>
                    <a:pt x="1450" y="4970"/>
                    <a:pt x="946" y="5506"/>
                    <a:pt x="789" y="6167"/>
                  </a:cubicBezTo>
                  <a:lnTo>
                    <a:pt x="4128" y="6167"/>
                  </a:lnTo>
                  <a:cubicBezTo>
                    <a:pt x="4002" y="5506"/>
                    <a:pt x="3466" y="5001"/>
                    <a:pt x="2773" y="4844"/>
                  </a:cubicBezTo>
                  <a:lnTo>
                    <a:pt x="2773" y="3143"/>
                  </a:lnTo>
                  <a:cubicBezTo>
                    <a:pt x="2773" y="2670"/>
                    <a:pt x="2458" y="2324"/>
                    <a:pt x="2080" y="2166"/>
                  </a:cubicBezTo>
                  <a:lnTo>
                    <a:pt x="2773" y="496"/>
                  </a:lnTo>
                  <a:cubicBezTo>
                    <a:pt x="2773" y="307"/>
                    <a:pt x="2710" y="118"/>
                    <a:pt x="2553" y="24"/>
                  </a:cubicBezTo>
                  <a:cubicBezTo>
                    <a:pt x="2515" y="8"/>
                    <a:pt x="2471" y="1"/>
                    <a:pt x="242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26;p53">
              <a:extLst>
                <a:ext uri="{FF2B5EF4-FFF2-40B4-BE49-F238E27FC236}">
                  <a16:creationId xmlns:a16="http://schemas.microsoft.com/office/drawing/2014/main" id="{47FAB7CD-22A9-45C9-A463-77EAD2CB04C0}"/>
                </a:ext>
              </a:extLst>
            </p:cNvPr>
            <p:cNvSpPr/>
            <p:nvPr/>
          </p:nvSpPr>
          <p:spPr>
            <a:xfrm>
              <a:off x="-34004625" y="3690400"/>
              <a:ext cx="155175" cy="187475"/>
            </a:xfrm>
            <a:custGeom>
              <a:avLst/>
              <a:gdLst/>
              <a:ahLst/>
              <a:cxnLst/>
              <a:rect l="l" t="t" r="r" b="b"/>
              <a:pathLst>
                <a:path w="6207" h="7499" extrusionOk="0">
                  <a:moveTo>
                    <a:pt x="693" y="0"/>
                  </a:moveTo>
                  <a:cubicBezTo>
                    <a:pt x="315" y="0"/>
                    <a:pt x="0" y="315"/>
                    <a:pt x="0" y="662"/>
                  </a:cubicBezTo>
                  <a:lnTo>
                    <a:pt x="0" y="6490"/>
                  </a:lnTo>
                  <a:cubicBezTo>
                    <a:pt x="32" y="7026"/>
                    <a:pt x="504" y="7498"/>
                    <a:pt x="1103" y="7498"/>
                  </a:cubicBezTo>
                  <a:lnTo>
                    <a:pt x="6207" y="7498"/>
                  </a:lnTo>
                  <a:lnTo>
                    <a:pt x="6207" y="5797"/>
                  </a:lnTo>
                  <a:cubicBezTo>
                    <a:pt x="6207" y="5608"/>
                    <a:pt x="6049" y="5451"/>
                    <a:pt x="5860" y="5451"/>
                  </a:cubicBezTo>
                  <a:lnTo>
                    <a:pt x="1765" y="5451"/>
                  </a:lnTo>
                  <a:cubicBezTo>
                    <a:pt x="1576" y="5451"/>
                    <a:pt x="1418" y="5293"/>
                    <a:pt x="1418" y="5104"/>
                  </a:cubicBezTo>
                  <a:lnTo>
                    <a:pt x="1418" y="662"/>
                  </a:lnTo>
                  <a:cubicBezTo>
                    <a:pt x="1418" y="252"/>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27;p53">
              <a:extLst>
                <a:ext uri="{FF2B5EF4-FFF2-40B4-BE49-F238E27FC236}">
                  <a16:creationId xmlns:a16="http://schemas.microsoft.com/office/drawing/2014/main" id="{85A6D0BA-FFE6-0215-9FF2-A42503AE8B42}"/>
                </a:ext>
              </a:extLst>
            </p:cNvPr>
            <p:cNvSpPr/>
            <p:nvPr/>
          </p:nvSpPr>
          <p:spPr>
            <a:xfrm>
              <a:off x="-33936100" y="3621075"/>
              <a:ext cx="51200" cy="51225"/>
            </a:xfrm>
            <a:custGeom>
              <a:avLst/>
              <a:gdLst/>
              <a:ahLst/>
              <a:cxnLst/>
              <a:rect l="l" t="t" r="r" b="b"/>
              <a:pathLst>
                <a:path w="2048" h="2049" extrusionOk="0">
                  <a:moveTo>
                    <a:pt x="1040" y="1"/>
                  </a:moveTo>
                  <a:cubicBezTo>
                    <a:pt x="473" y="1"/>
                    <a:pt x="0" y="473"/>
                    <a:pt x="0" y="1041"/>
                  </a:cubicBezTo>
                  <a:cubicBezTo>
                    <a:pt x="0" y="1576"/>
                    <a:pt x="473" y="2049"/>
                    <a:pt x="1040" y="2049"/>
                  </a:cubicBezTo>
                  <a:cubicBezTo>
                    <a:pt x="1576" y="2049"/>
                    <a:pt x="2048" y="1576"/>
                    <a:pt x="2048" y="1041"/>
                  </a:cubicBezTo>
                  <a:cubicBezTo>
                    <a:pt x="2048" y="473"/>
                    <a:pt x="1607"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28;p53">
              <a:extLst>
                <a:ext uri="{FF2B5EF4-FFF2-40B4-BE49-F238E27FC236}">
                  <a16:creationId xmlns:a16="http://schemas.microsoft.com/office/drawing/2014/main" id="{D0ED3CDE-2B7A-EA7B-6A07-95E9FAAB4810}"/>
                </a:ext>
              </a:extLst>
            </p:cNvPr>
            <p:cNvSpPr/>
            <p:nvPr/>
          </p:nvSpPr>
          <p:spPr>
            <a:xfrm>
              <a:off x="-33952650" y="3690125"/>
              <a:ext cx="155975" cy="186950"/>
            </a:xfrm>
            <a:custGeom>
              <a:avLst/>
              <a:gdLst/>
              <a:ahLst/>
              <a:cxnLst/>
              <a:rect l="l" t="t" r="r" b="b"/>
              <a:pathLst>
                <a:path w="6239" h="7478" extrusionOk="0">
                  <a:moveTo>
                    <a:pt x="1641" y="1"/>
                  </a:moveTo>
                  <a:cubicBezTo>
                    <a:pt x="1242" y="1"/>
                    <a:pt x="819" y="205"/>
                    <a:pt x="568" y="484"/>
                  </a:cubicBezTo>
                  <a:cubicBezTo>
                    <a:pt x="190" y="799"/>
                    <a:pt x="1" y="1209"/>
                    <a:pt x="1" y="1681"/>
                  </a:cubicBezTo>
                  <a:lnTo>
                    <a:pt x="1" y="4769"/>
                  </a:lnTo>
                  <a:lnTo>
                    <a:pt x="2679" y="4769"/>
                  </a:lnTo>
                  <a:cubicBezTo>
                    <a:pt x="2521" y="4359"/>
                    <a:pt x="2175" y="4107"/>
                    <a:pt x="1702" y="4107"/>
                  </a:cubicBezTo>
                  <a:lnTo>
                    <a:pt x="1040" y="4107"/>
                  </a:lnTo>
                  <a:cubicBezTo>
                    <a:pt x="820" y="4107"/>
                    <a:pt x="662" y="3949"/>
                    <a:pt x="662" y="3729"/>
                  </a:cubicBezTo>
                  <a:lnTo>
                    <a:pt x="662" y="2374"/>
                  </a:lnTo>
                  <a:cubicBezTo>
                    <a:pt x="662" y="2154"/>
                    <a:pt x="820" y="1996"/>
                    <a:pt x="1040" y="1996"/>
                  </a:cubicBezTo>
                  <a:cubicBezTo>
                    <a:pt x="1229" y="1996"/>
                    <a:pt x="1387" y="2154"/>
                    <a:pt x="1387" y="2374"/>
                  </a:cubicBezTo>
                  <a:lnTo>
                    <a:pt x="1387" y="3382"/>
                  </a:lnTo>
                  <a:lnTo>
                    <a:pt x="1733" y="3382"/>
                  </a:lnTo>
                  <a:cubicBezTo>
                    <a:pt x="2553" y="3382"/>
                    <a:pt x="3277" y="3981"/>
                    <a:pt x="3435" y="4769"/>
                  </a:cubicBezTo>
                  <a:lnTo>
                    <a:pt x="3813" y="4769"/>
                  </a:lnTo>
                  <a:cubicBezTo>
                    <a:pt x="4380" y="4769"/>
                    <a:pt x="4852" y="5241"/>
                    <a:pt x="4852" y="5777"/>
                  </a:cubicBezTo>
                  <a:lnTo>
                    <a:pt x="4852" y="7478"/>
                  </a:lnTo>
                  <a:lnTo>
                    <a:pt x="6239" y="7478"/>
                  </a:lnTo>
                  <a:lnTo>
                    <a:pt x="6239" y="5084"/>
                  </a:lnTo>
                  <a:cubicBezTo>
                    <a:pt x="6176" y="4580"/>
                    <a:pt x="5703" y="4107"/>
                    <a:pt x="5168" y="4107"/>
                  </a:cubicBezTo>
                  <a:lnTo>
                    <a:pt x="3781" y="4107"/>
                  </a:lnTo>
                  <a:cubicBezTo>
                    <a:pt x="3592" y="4107"/>
                    <a:pt x="3435" y="3949"/>
                    <a:pt x="3435" y="3729"/>
                  </a:cubicBezTo>
                  <a:lnTo>
                    <a:pt x="3435" y="1807"/>
                  </a:lnTo>
                  <a:cubicBezTo>
                    <a:pt x="3435" y="862"/>
                    <a:pt x="2710" y="43"/>
                    <a:pt x="1796" y="11"/>
                  </a:cubicBezTo>
                  <a:cubicBezTo>
                    <a:pt x="1745" y="4"/>
                    <a:pt x="1694" y="1"/>
                    <a:pt x="16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29;p53">
              <a:extLst>
                <a:ext uri="{FF2B5EF4-FFF2-40B4-BE49-F238E27FC236}">
                  <a16:creationId xmlns:a16="http://schemas.microsoft.com/office/drawing/2014/main" id="{403C31AB-5690-DA95-4244-BC9589C9F7EE}"/>
                </a:ext>
              </a:extLst>
            </p:cNvPr>
            <p:cNvSpPr/>
            <p:nvPr/>
          </p:nvSpPr>
          <p:spPr>
            <a:xfrm>
              <a:off x="-33849475" y="3758125"/>
              <a:ext cx="137075" cy="33100"/>
            </a:xfrm>
            <a:custGeom>
              <a:avLst/>
              <a:gdLst/>
              <a:ahLst/>
              <a:cxnLst/>
              <a:rect l="l" t="t" r="r" b="b"/>
              <a:pathLst>
                <a:path w="5483" h="1324" extrusionOk="0">
                  <a:moveTo>
                    <a:pt x="1" y="1"/>
                  </a:moveTo>
                  <a:lnTo>
                    <a:pt x="1" y="662"/>
                  </a:lnTo>
                  <a:lnTo>
                    <a:pt x="1041" y="662"/>
                  </a:lnTo>
                  <a:cubicBezTo>
                    <a:pt x="1576" y="662"/>
                    <a:pt x="2080" y="946"/>
                    <a:pt x="2395" y="1324"/>
                  </a:cubicBezTo>
                  <a:lnTo>
                    <a:pt x="5136" y="1324"/>
                  </a:lnTo>
                  <a:cubicBezTo>
                    <a:pt x="5325" y="1324"/>
                    <a:pt x="5483" y="1166"/>
                    <a:pt x="5483" y="977"/>
                  </a:cubicBezTo>
                  <a:lnTo>
                    <a:pt x="5483" y="316"/>
                  </a:lnTo>
                  <a:cubicBezTo>
                    <a:pt x="5483" y="158"/>
                    <a:pt x="5325" y="1"/>
                    <a:pt x="513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045054788"/>
      </p:ext>
    </p:extLst>
  </p:cSld>
  <p:clrMapOvr>
    <a:masterClrMapping/>
  </p:clrMapOvr>
  <p:transition spd="med" advTm="507434">
    <p:pull/>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0061A-3D29-2D9D-48DE-27B1EAB4967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7C27CD-192C-A619-E50E-F589737C79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927E43E-9E8B-66EC-594C-D79D0232B9C5}"/>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48115351-248F-33FB-8130-C271D0306620}"/>
              </a:ext>
            </a:extLst>
          </p:cNvPr>
          <p:cNvSpPr txBox="1"/>
          <p:nvPr/>
        </p:nvSpPr>
        <p:spPr>
          <a:xfrm>
            <a:off x="4832079" y="776198"/>
            <a:ext cx="575744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86258249-69E2-19EE-C91A-9CE528B5E8EF}"/>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FA36597-AED5-9A6B-963F-B87C6AD14C17}"/>
              </a:ext>
            </a:extLst>
          </p:cNvPr>
          <p:cNvSpPr/>
          <p:nvPr/>
        </p:nvSpPr>
        <p:spPr>
          <a:xfrm>
            <a:off x="3939249" y="633783"/>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34B17CD-A626-DB49-AE1F-037DF3E5549E}"/>
              </a:ext>
            </a:extLst>
          </p:cNvPr>
          <p:cNvSpPr txBox="1"/>
          <p:nvPr/>
        </p:nvSpPr>
        <p:spPr>
          <a:xfrm>
            <a:off x="4124999" y="674885"/>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52AD9052-2080-921B-FB88-2EAFC819AA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8DB57B29-4F5C-78FC-4D46-E1C8577F2D11}"/>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E2D24F83-0E8F-4399-BC79-FE43611650A7}"/>
              </a:ext>
            </a:extLst>
          </p:cNvPr>
          <p:cNvSpPr txBox="1"/>
          <p:nvPr/>
        </p:nvSpPr>
        <p:spPr>
          <a:xfrm>
            <a:off x="2467932" y="2163652"/>
            <a:ext cx="8506328" cy="2739211"/>
          </a:xfrm>
          <a:prstGeom prst="rect">
            <a:avLst/>
          </a:prstGeom>
          <a:noFill/>
        </p:spPr>
        <p:txBody>
          <a:bodyPr wrap="square">
            <a:spAutoFit/>
          </a:bodyPr>
          <a:lstStyle/>
          <a:p>
            <a:pPr algn="r"/>
            <a:r>
              <a:rPr lang="ar-DZ" sz="3200" b="1" dirty="0"/>
              <a:t>5- نشاط المؤسسة :</a:t>
            </a:r>
          </a:p>
          <a:p>
            <a:pPr algn="just"/>
            <a:r>
              <a:rPr lang="ar-DZ" sz="2800" dirty="0"/>
              <a:t>   إنَّ نشاط أي مؤسسة، هو ثمرة الجهد الإنساني، سواءْ كان عقليا فكريا أو عضليا ، فطبيعة الجريدة اليومية تختلف عن المجلة وعن الكتاب ....ومن ثمَّ فإِنَّ هذه الوسائل الإعلامية،  تختلف فيما بينها اختلافات في الدرجة، وإن </a:t>
            </a:r>
            <a:r>
              <a:rPr lang="ar-DZ" sz="2800" dirty="0" err="1"/>
              <a:t>إِتفقت</a:t>
            </a:r>
            <a:r>
              <a:rPr lang="ar-DZ" sz="2800" dirty="0"/>
              <a:t> في الهدف كذلك، فانَّ هذه الرسائل المطبوعة أو الإلكترونية، تختلف عن البرامج الإذاعية أو التلفزيونية، وإن كانت تلتقي في الهدف.             </a:t>
            </a:r>
            <a:endParaRPr lang="ar-DZ" sz="2800" b="1" dirty="0"/>
          </a:p>
        </p:txBody>
      </p:sp>
      <p:grpSp>
        <p:nvGrpSpPr>
          <p:cNvPr id="3" name="Google Shape;8145;p57">
            <a:extLst>
              <a:ext uri="{FF2B5EF4-FFF2-40B4-BE49-F238E27FC236}">
                <a16:creationId xmlns:a16="http://schemas.microsoft.com/office/drawing/2014/main" id="{F657CCD6-1DF3-E412-6E47-3325BF2950D4}"/>
              </a:ext>
            </a:extLst>
          </p:cNvPr>
          <p:cNvGrpSpPr/>
          <p:nvPr/>
        </p:nvGrpSpPr>
        <p:grpSpPr>
          <a:xfrm>
            <a:off x="762955" y="3963486"/>
            <a:ext cx="1790952" cy="2190424"/>
            <a:chOff x="-2310650" y="3525775"/>
            <a:chExt cx="292250" cy="363125"/>
          </a:xfrm>
        </p:grpSpPr>
        <p:sp>
          <p:nvSpPr>
            <p:cNvPr id="4" name="Google Shape;8146;p57">
              <a:extLst>
                <a:ext uri="{FF2B5EF4-FFF2-40B4-BE49-F238E27FC236}">
                  <a16:creationId xmlns:a16="http://schemas.microsoft.com/office/drawing/2014/main" id="{98D0D66D-F50C-C694-8CED-12E0969B811D}"/>
                </a:ext>
              </a:extLst>
            </p:cNvPr>
            <p:cNvSpPr/>
            <p:nvPr/>
          </p:nvSpPr>
          <p:spPr>
            <a:xfrm>
              <a:off x="-2053075" y="3648650"/>
              <a:ext cx="34675" cy="233950"/>
            </a:xfrm>
            <a:custGeom>
              <a:avLst/>
              <a:gdLst/>
              <a:ahLst/>
              <a:cxnLst/>
              <a:rect l="l" t="t" r="r" b="b"/>
              <a:pathLst>
                <a:path w="1387" h="9358" extrusionOk="0">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5" name="Google Shape;8147;p57">
              <a:extLst>
                <a:ext uri="{FF2B5EF4-FFF2-40B4-BE49-F238E27FC236}">
                  <a16:creationId xmlns:a16="http://schemas.microsoft.com/office/drawing/2014/main" id="{F71438C5-8883-D185-FABC-C5105155A307}"/>
                </a:ext>
              </a:extLst>
            </p:cNvPr>
            <p:cNvSpPr/>
            <p:nvPr/>
          </p:nvSpPr>
          <p:spPr>
            <a:xfrm>
              <a:off x="-2259450" y="3751825"/>
              <a:ext cx="51225" cy="51225"/>
            </a:xfrm>
            <a:custGeom>
              <a:avLst/>
              <a:gdLst/>
              <a:ahLst/>
              <a:cxnLst/>
              <a:rect l="l" t="t" r="r" b="b"/>
              <a:pathLst>
                <a:path w="2049" h="2049" extrusionOk="0">
                  <a:moveTo>
                    <a:pt x="1" y="1"/>
                  </a:moveTo>
                  <a:lnTo>
                    <a:pt x="1" y="2049"/>
                  </a:lnTo>
                  <a:lnTo>
                    <a:pt x="2049" y="2049"/>
                  </a:lnTo>
                  <a:lnTo>
                    <a:pt x="204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148;p57">
              <a:extLst>
                <a:ext uri="{FF2B5EF4-FFF2-40B4-BE49-F238E27FC236}">
                  <a16:creationId xmlns:a16="http://schemas.microsoft.com/office/drawing/2014/main" id="{61770524-EC75-C3D5-E01B-BAFE08508BAD}"/>
                </a:ext>
              </a:extLst>
            </p:cNvPr>
            <p:cNvSpPr/>
            <p:nvPr/>
          </p:nvSpPr>
          <p:spPr>
            <a:xfrm>
              <a:off x="-2259450" y="3649450"/>
              <a:ext cx="137075" cy="51200"/>
            </a:xfrm>
            <a:custGeom>
              <a:avLst/>
              <a:gdLst/>
              <a:ahLst/>
              <a:cxnLst/>
              <a:rect l="l" t="t" r="r" b="b"/>
              <a:pathLst>
                <a:path w="5483" h="2048" extrusionOk="0">
                  <a:moveTo>
                    <a:pt x="1" y="0"/>
                  </a:moveTo>
                  <a:lnTo>
                    <a:pt x="1" y="2048"/>
                  </a:lnTo>
                  <a:lnTo>
                    <a:pt x="5483" y="2048"/>
                  </a:lnTo>
                  <a:lnTo>
                    <a:pt x="548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149;p57">
              <a:extLst>
                <a:ext uri="{FF2B5EF4-FFF2-40B4-BE49-F238E27FC236}">
                  <a16:creationId xmlns:a16="http://schemas.microsoft.com/office/drawing/2014/main" id="{3C01D63D-6F66-D7DC-F667-0C0566D9C18B}"/>
                </a:ext>
              </a:extLst>
            </p:cNvPr>
            <p:cNvSpPr/>
            <p:nvPr/>
          </p:nvSpPr>
          <p:spPr>
            <a:xfrm>
              <a:off x="-2310650" y="3525775"/>
              <a:ext cx="252075" cy="363125"/>
            </a:xfrm>
            <a:custGeom>
              <a:avLst/>
              <a:gdLst/>
              <a:ahLst/>
              <a:cxnLst/>
              <a:rect l="l" t="t" r="r" b="b"/>
              <a:pathLst>
                <a:path w="10083" h="14525" extrusionOk="0">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50551617"/>
      </p:ext>
    </p:extLst>
  </p:cSld>
  <p:clrMapOvr>
    <a:masterClrMapping/>
  </p:clrMapOvr>
  <p:transition spd="med" advTm="507434">
    <p:pull/>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CE600-EFC5-2072-89F5-861F484186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1B46176-9596-F228-B9A8-0EF0AC8AC6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7DB52B-DACF-DCF5-DD3D-CAAA81CB5687}"/>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7E329E2B-9CA7-FBCC-B5B8-B9205C9661F4}"/>
              </a:ext>
            </a:extLst>
          </p:cNvPr>
          <p:cNvSpPr txBox="1"/>
          <p:nvPr/>
        </p:nvSpPr>
        <p:spPr>
          <a:xfrm>
            <a:off x="5044534" y="780733"/>
            <a:ext cx="5783527"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عناصر إدارة المؤسسة الإعلامية </a:t>
            </a:r>
          </a:p>
        </p:txBody>
      </p:sp>
      <p:sp>
        <p:nvSpPr>
          <p:cNvPr id="28" name="Rectangle 27">
            <a:extLst>
              <a:ext uri="{FF2B5EF4-FFF2-40B4-BE49-F238E27FC236}">
                <a16:creationId xmlns:a16="http://schemas.microsoft.com/office/drawing/2014/main" id="{C2C9E059-7150-9137-8494-03210FA03DD6}"/>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38B1C9C-9BE8-6A57-2FFA-846725F3D5A9}"/>
              </a:ext>
            </a:extLst>
          </p:cNvPr>
          <p:cNvSpPr/>
          <p:nvPr/>
        </p:nvSpPr>
        <p:spPr>
          <a:xfrm>
            <a:off x="4263484" y="671436"/>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4F1BE22-95E8-3C9A-F530-1382FCBDB076}"/>
              </a:ext>
            </a:extLst>
          </p:cNvPr>
          <p:cNvSpPr txBox="1"/>
          <p:nvPr/>
        </p:nvSpPr>
        <p:spPr>
          <a:xfrm>
            <a:off x="4451512" y="79693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FDADD91-E11E-23B4-5B2E-0FF67C3800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DDFD75AE-A987-8415-6EE4-41146FF89656}"/>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9" name="TextBox 8">
            <a:extLst>
              <a:ext uri="{FF2B5EF4-FFF2-40B4-BE49-F238E27FC236}">
                <a16:creationId xmlns:a16="http://schemas.microsoft.com/office/drawing/2014/main" id="{0D1EE7D9-F277-DFF0-A5C9-55950E7EFD7C}"/>
              </a:ext>
            </a:extLst>
          </p:cNvPr>
          <p:cNvSpPr txBox="1"/>
          <p:nvPr/>
        </p:nvSpPr>
        <p:spPr>
          <a:xfrm>
            <a:off x="2429241" y="1799303"/>
            <a:ext cx="8506328" cy="2739211"/>
          </a:xfrm>
          <a:prstGeom prst="rect">
            <a:avLst/>
          </a:prstGeom>
          <a:noFill/>
        </p:spPr>
        <p:txBody>
          <a:bodyPr wrap="square">
            <a:spAutoFit/>
          </a:bodyPr>
          <a:lstStyle/>
          <a:p>
            <a:pPr algn="r"/>
            <a:r>
              <a:rPr lang="ar-DZ" sz="3200" b="1" dirty="0"/>
              <a:t>6- </a:t>
            </a:r>
            <a:r>
              <a:rPr lang="ar-DZ" sz="3200" b="1" dirty="0" err="1"/>
              <a:t>الإتصال</a:t>
            </a:r>
            <a:r>
              <a:rPr lang="ar-DZ" sz="3200" b="1" dirty="0"/>
              <a:t>:</a:t>
            </a:r>
          </a:p>
          <a:p>
            <a:pPr algn="r"/>
            <a:r>
              <a:rPr lang="ar-DZ" sz="2800" b="1" dirty="0">
                <a:solidFill>
                  <a:schemeClr val="accent2">
                    <a:lumMod val="75000"/>
                  </a:schemeClr>
                </a:solidFill>
              </a:rPr>
              <a:t>أ- </a:t>
            </a:r>
            <a:r>
              <a:rPr lang="ar-DZ" sz="2800" b="1" dirty="0" err="1">
                <a:solidFill>
                  <a:schemeClr val="accent2">
                    <a:lumMod val="75000"/>
                  </a:schemeClr>
                </a:solidFill>
              </a:rPr>
              <a:t>إتِّصال</a:t>
            </a:r>
            <a:r>
              <a:rPr lang="ar-DZ" sz="2800" b="1" dirty="0">
                <a:solidFill>
                  <a:schemeClr val="accent2">
                    <a:lumMod val="75000"/>
                  </a:schemeClr>
                </a:solidFill>
              </a:rPr>
              <a:t> داخلي:</a:t>
            </a:r>
          </a:p>
          <a:p>
            <a:pPr algn="r"/>
            <a:r>
              <a:rPr lang="ar-DZ" sz="2800" b="1" dirty="0">
                <a:solidFill>
                  <a:schemeClr val="accent2">
                    <a:lumMod val="75000"/>
                  </a:schemeClr>
                </a:solidFill>
              </a:rPr>
              <a:t> </a:t>
            </a:r>
            <a:r>
              <a:rPr lang="ar-DZ" sz="2800" dirty="0"/>
              <a:t>ومن خلاله يمكن معرفة طريقة سير عمل المؤسسة، من خلال قنوات الاتصال بين الرؤساء والمرؤوسين. </a:t>
            </a:r>
          </a:p>
          <a:p>
            <a:pPr algn="r"/>
            <a:r>
              <a:rPr lang="ar-DZ" sz="2800" b="1" dirty="0">
                <a:solidFill>
                  <a:schemeClr val="accent2">
                    <a:lumMod val="75000"/>
                  </a:schemeClr>
                </a:solidFill>
              </a:rPr>
              <a:t>ب- </a:t>
            </a:r>
            <a:r>
              <a:rPr lang="ar-DZ" sz="2800" b="1" dirty="0" err="1">
                <a:solidFill>
                  <a:schemeClr val="accent2">
                    <a:lumMod val="75000"/>
                  </a:schemeClr>
                </a:solidFill>
              </a:rPr>
              <a:t>إتّصال</a:t>
            </a:r>
            <a:r>
              <a:rPr lang="ar-DZ" sz="2800" b="1" dirty="0">
                <a:solidFill>
                  <a:schemeClr val="accent2">
                    <a:lumMod val="75000"/>
                  </a:schemeClr>
                </a:solidFill>
              </a:rPr>
              <a:t> خارجي: </a:t>
            </a:r>
          </a:p>
          <a:p>
            <a:pPr algn="r"/>
            <a:r>
              <a:rPr lang="ar-DZ" sz="2800" dirty="0"/>
              <a:t>ويتمثَّل باتصال المؤسسة بما هو خارجها، من مؤسسات أخرى أو زبائن</a:t>
            </a:r>
            <a:r>
              <a:rPr lang="ar-DZ" sz="2400" dirty="0"/>
              <a:t>.</a:t>
            </a:r>
            <a:endParaRPr lang="ar-DZ" sz="2400" b="1" dirty="0"/>
          </a:p>
        </p:txBody>
      </p:sp>
      <p:grpSp>
        <p:nvGrpSpPr>
          <p:cNvPr id="3" name="Google Shape;6341;p53">
            <a:extLst>
              <a:ext uri="{FF2B5EF4-FFF2-40B4-BE49-F238E27FC236}">
                <a16:creationId xmlns:a16="http://schemas.microsoft.com/office/drawing/2014/main" id="{9F98AAD7-5302-926F-CFCB-C74CBECB7213}"/>
              </a:ext>
            </a:extLst>
          </p:cNvPr>
          <p:cNvGrpSpPr/>
          <p:nvPr/>
        </p:nvGrpSpPr>
        <p:grpSpPr>
          <a:xfrm>
            <a:off x="518728" y="4029870"/>
            <a:ext cx="2462071" cy="1799302"/>
            <a:chOff x="-30345325" y="3184750"/>
            <a:chExt cx="292225" cy="291450"/>
          </a:xfrm>
        </p:grpSpPr>
        <p:sp>
          <p:nvSpPr>
            <p:cNvPr id="4" name="Google Shape;6342;p53">
              <a:extLst>
                <a:ext uri="{FF2B5EF4-FFF2-40B4-BE49-F238E27FC236}">
                  <a16:creationId xmlns:a16="http://schemas.microsoft.com/office/drawing/2014/main" id="{A8AE55B7-C0D9-9C09-3EDD-BAA04DBC0EA4}"/>
                </a:ext>
              </a:extLst>
            </p:cNvPr>
            <p:cNvSpPr/>
            <p:nvPr/>
          </p:nvSpPr>
          <p:spPr>
            <a:xfrm>
              <a:off x="-30328000" y="3184750"/>
              <a:ext cx="258375" cy="120950"/>
            </a:xfrm>
            <a:custGeom>
              <a:avLst/>
              <a:gdLst/>
              <a:ahLst/>
              <a:cxnLst/>
              <a:rect l="l" t="t" r="r" b="b"/>
              <a:pathLst>
                <a:path w="10335" h="4838" extrusionOk="0">
                  <a:moveTo>
                    <a:pt x="1040" y="0"/>
                  </a:moveTo>
                  <a:cubicBezTo>
                    <a:pt x="473" y="0"/>
                    <a:pt x="1" y="473"/>
                    <a:pt x="1" y="1071"/>
                  </a:cubicBezTo>
                  <a:lnTo>
                    <a:pt x="1" y="2458"/>
                  </a:lnTo>
                  <a:cubicBezTo>
                    <a:pt x="1" y="2993"/>
                    <a:pt x="473" y="3466"/>
                    <a:pt x="1040" y="3466"/>
                  </a:cubicBezTo>
                  <a:lnTo>
                    <a:pt x="2048" y="3466"/>
                  </a:lnTo>
                  <a:lnTo>
                    <a:pt x="2048" y="4505"/>
                  </a:lnTo>
                  <a:cubicBezTo>
                    <a:pt x="2048" y="4663"/>
                    <a:pt x="2143" y="4757"/>
                    <a:pt x="2269" y="4820"/>
                  </a:cubicBezTo>
                  <a:cubicBezTo>
                    <a:pt x="2300" y="4831"/>
                    <a:pt x="2339" y="4838"/>
                    <a:pt x="2380" y="4838"/>
                  </a:cubicBezTo>
                  <a:cubicBezTo>
                    <a:pt x="2461" y="4838"/>
                    <a:pt x="2552" y="4810"/>
                    <a:pt x="2615" y="4726"/>
                  </a:cubicBezTo>
                  <a:lnTo>
                    <a:pt x="3876" y="3466"/>
                  </a:lnTo>
                  <a:lnTo>
                    <a:pt x="6365" y="3466"/>
                  </a:lnTo>
                  <a:lnTo>
                    <a:pt x="7625" y="4726"/>
                  </a:lnTo>
                  <a:cubicBezTo>
                    <a:pt x="7688" y="4810"/>
                    <a:pt x="7765" y="4838"/>
                    <a:pt x="7846" y="4838"/>
                  </a:cubicBezTo>
                  <a:cubicBezTo>
                    <a:pt x="7887" y="4838"/>
                    <a:pt x="7929" y="4831"/>
                    <a:pt x="7971" y="4820"/>
                  </a:cubicBezTo>
                  <a:cubicBezTo>
                    <a:pt x="8097" y="4789"/>
                    <a:pt x="8160" y="4631"/>
                    <a:pt x="8160" y="4505"/>
                  </a:cubicBezTo>
                  <a:lnTo>
                    <a:pt x="8160" y="3466"/>
                  </a:lnTo>
                  <a:lnTo>
                    <a:pt x="9231" y="3466"/>
                  </a:lnTo>
                  <a:cubicBezTo>
                    <a:pt x="9862" y="3466"/>
                    <a:pt x="10334" y="2993"/>
                    <a:pt x="10334" y="2458"/>
                  </a:cubicBezTo>
                  <a:lnTo>
                    <a:pt x="10334" y="1071"/>
                  </a:lnTo>
                  <a:cubicBezTo>
                    <a:pt x="10334" y="536"/>
                    <a:pt x="9862"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5" name="Google Shape;6343;p53">
              <a:extLst>
                <a:ext uri="{FF2B5EF4-FFF2-40B4-BE49-F238E27FC236}">
                  <a16:creationId xmlns:a16="http://schemas.microsoft.com/office/drawing/2014/main" id="{4DA98E71-0C7A-E833-1422-8E377103E794}"/>
                </a:ext>
              </a:extLst>
            </p:cNvPr>
            <p:cNvSpPr/>
            <p:nvPr/>
          </p:nvSpPr>
          <p:spPr>
            <a:xfrm>
              <a:off x="-30310675" y="3322575"/>
              <a:ext cx="68550" cy="69350"/>
            </a:xfrm>
            <a:custGeom>
              <a:avLst/>
              <a:gdLst/>
              <a:ahLst/>
              <a:cxnLst/>
              <a:rect l="l" t="t" r="r" b="b"/>
              <a:pathLst>
                <a:path w="2742" h="2774" extrusionOk="0">
                  <a:moveTo>
                    <a:pt x="1387" y="1"/>
                  </a:moveTo>
                  <a:cubicBezTo>
                    <a:pt x="599" y="1"/>
                    <a:pt x="1" y="631"/>
                    <a:pt x="1" y="1387"/>
                  </a:cubicBezTo>
                  <a:cubicBezTo>
                    <a:pt x="1" y="2143"/>
                    <a:pt x="599" y="2773"/>
                    <a:pt x="1387" y="2773"/>
                  </a:cubicBezTo>
                  <a:cubicBezTo>
                    <a:pt x="2143" y="2773"/>
                    <a:pt x="2742" y="2143"/>
                    <a:pt x="2742" y="1387"/>
                  </a:cubicBezTo>
                  <a:cubicBezTo>
                    <a:pt x="2742" y="631"/>
                    <a:pt x="2143"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44;p53">
              <a:extLst>
                <a:ext uri="{FF2B5EF4-FFF2-40B4-BE49-F238E27FC236}">
                  <a16:creationId xmlns:a16="http://schemas.microsoft.com/office/drawing/2014/main" id="{CE13951E-0886-CB08-D54A-02C52ED9B50C}"/>
                </a:ext>
              </a:extLst>
            </p:cNvPr>
            <p:cNvSpPr/>
            <p:nvPr/>
          </p:nvSpPr>
          <p:spPr>
            <a:xfrm>
              <a:off x="-30345325" y="3408425"/>
              <a:ext cx="137075" cy="67775"/>
            </a:xfrm>
            <a:custGeom>
              <a:avLst/>
              <a:gdLst/>
              <a:ahLst/>
              <a:cxnLst/>
              <a:rect l="l" t="t" r="r" b="b"/>
              <a:pathLst>
                <a:path w="5483" h="2711" extrusionOk="0">
                  <a:moveTo>
                    <a:pt x="2741" y="1"/>
                  </a:moveTo>
                  <a:cubicBezTo>
                    <a:pt x="1387" y="1"/>
                    <a:pt x="221" y="1040"/>
                    <a:pt x="32" y="2332"/>
                  </a:cubicBezTo>
                  <a:cubicBezTo>
                    <a:pt x="0" y="2521"/>
                    <a:pt x="158" y="2710"/>
                    <a:pt x="378" y="2710"/>
                  </a:cubicBezTo>
                  <a:lnTo>
                    <a:pt x="5104" y="2710"/>
                  </a:lnTo>
                  <a:cubicBezTo>
                    <a:pt x="5325" y="2710"/>
                    <a:pt x="5482" y="2521"/>
                    <a:pt x="5482" y="2332"/>
                  </a:cubicBezTo>
                  <a:cubicBezTo>
                    <a:pt x="5262" y="977"/>
                    <a:pt x="4128" y="1"/>
                    <a:pt x="27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45;p53">
              <a:extLst>
                <a:ext uri="{FF2B5EF4-FFF2-40B4-BE49-F238E27FC236}">
                  <a16:creationId xmlns:a16="http://schemas.microsoft.com/office/drawing/2014/main" id="{7EE94F30-F3C2-02C0-B3C1-5F76F1EAA715}"/>
                </a:ext>
              </a:extLst>
            </p:cNvPr>
            <p:cNvSpPr/>
            <p:nvPr/>
          </p:nvSpPr>
          <p:spPr>
            <a:xfrm>
              <a:off x="-30156300" y="3322575"/>
              <a:ext cx="68550" cy="69350"/>
            </a:xfrm>
            <a:custGeom>
              <a:avLst/>
              <a:gdLst/>
              <a:ahLst/>
              <a:cxnLst/>
              <a:rect l="l" t="t" r="r" b="b"/>
              <a:pathLst>
                <a:path w="2742" h="2774" extrusionOk="0">
                  <a:moveTo>
                    <a:pt x="1387" y="1"/>
                  </a:moveTo>
                  <a:cubicBezTo>
                    <a:pt x="631" y="1"/>
                    <a:pt x="1" y="631"/>
                    <a:pt x="1" y="1387"/>
                  </a:cubicBezTo>
                  <a:cubicBezTo>
                    <a:pt x="1" y="2143"/>
                    <a:pt x="631" y="2773"/>
                    <a:pt x="1387" y="2773"/>
                  </a:cubicBezTo>
                  <a:cubicBezTo>
                    <a:pt x="2111" y="2773"/>
                    <a:pt x="2742" y="2143"/>
                    <a:pt x="2742" y="1387"/>
                  </a:cubicBezTo>
                  <a:cubicBezTo>
                    <a:pt x="2742" y="631"/>
                    <a:pt x="2111"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46;p53">
              <a:extLst>
                <a:ext uri="{FF2B5EF4-FFF2-40B4-BE49-F238E27FC236}">
                  <a16:creationId xmlns:a16="http://schemas.microsoft.com/office/drawing/2014/main" id="{9E9159F5-013A-7AD5-3DB3-173C3ED7D4FB}"/>
                </a:ext>
              </a:extLst>
            </p:cNvPr>
            <p:cNvSpPr/>
            <p:nvPr/>
          </p:nvSpPr>
          <p:spPr>
            <a:xfrm>
              <a:off x="-30190950" y="3408425"/>
              <a:ext cx="137850" cy="67775"/>
            </a:xfrm>
            <a:custGeom>
              <a:avLst/>
              <a:gdLst/>
              <a:ahLst/>
              <a:cxnLst/>
              <a:rect l="l" t="t" r="r" b="b"/>
              <a:pathLst>
                <a:path w="5514" h="2711" extrusionOk="0">
                  <a:moveTo>
                    <a:pt x="2773" y="1"/>
                  </a:moveTo>
                  <a:cubicBezTo>
                    <a:pt x="1387" y="1"/>
                    <a:pt x="252" y="1040"/>
                    <a:pt x="32" y="2332"/>
                  </a:cubicBezTo>
                  <a:cubicBezTo>
                    <a:pt x="0" y="2521"/>
                    <a:pt x="158" y="2710"/>
                    <a:pt x="410" y="2710"/>
                  </a:cubicBezTo>
                  <a:lnTo>
                    <a:pt x="5167" y="2710"/>
                  </a:lnTo>
                  <a:cubicBezTo>
                    <a:pt x="5356" y="2710"/>
                    <a:pt x="5514" y="2521"/>
                    <a:pt x="5514" y="2332"/>
                  </a:cubicBezTo>
                  <a:cubicBezTo>
                    <a:pt x="5293" y="977"/>
                    <a:pt x="4128"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01833480"/>
      </p:ext>
    </p:extLst>
  </p:cSld>
  <p:clrMapOvr>
    <a:masterClrMapping/>
  </p:clrMapOvr>
  <p:transition spd="med" advTm="507434">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B68E8-AB3E-4318-6412-4EE4774EB1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BB0D11-45BA-500E-5477-606B8BA41F45}"/>
              </a:ext>
            </a:extLst>
          </p:cNvPr>
          <p:cNvSpPr/>
          <p:nvPr/>
        </p:nvSpPr>
        <p:spPr>
          <a:xfrm>
            <a:off x="6341164" y="2385391"/>
            <a:ext cx="5284497" cy="394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DZ" sz="3600" dirty="0">
                <a:solidFill>
                  <a:schemeClr val="tx1"/>
                </a:solidFill>
              </a:rPr>
              <a:t>  </a:t>
            </a:r>
            <a:r>
              <a:rPr lang="ar-DZ" sz="3200" dirty="0">
                <a:solidFill>
                  <a:schemeClr val="tx1"/>
                </a:solidFill>
              </a:rPr>
              <a:t>الإدارة العامة أشمل وأوسع، لأنَّها تْدير شؤون المجتمع والدولة ككل، بينما، إدارة المؤسسة الإعلامية، فرع متخصِّص يهتم بكيفية تسيير مؤسسة إعلامية، لتحقيق أهداف مهنية وتجارية وتواصلية.                              </a:t>
            </a:r>
            <a:endParaRPr lang="en-US" sz="3600" dirty="0">
              <a:solidFill>
                <a:schemeClr val="tx1"/>
              </a:solidFill>
            </a:endParaRPr>
          </a:p>
        </p:txBody>
      </p:sp>
      <p:sp>
        <p:nvSpPr>
          <p:cNvPr id="3" name="TextBox 2">
            <a:extLst>
              <a:ext uri="{FF2B5EF4-FFF2-40B4-BE49-F238E27FC236}">
                <a16:creationId xmlns:a16="http://schemas.microsoft.com/office/drawing/2014/main" id="{71055A4D-C924-9628-8510-3286C4B83F7C}"/>
              </a:ext>
            </a:extLst>
          </p:cNvPr>
          <p:cNvSpPr txBox="1"/>
          <p:nvPr/>
        </p:nvSpPr>
        <p:spPr>
          <a:xfrm>
            <a:off x="3250519" y="1064178"/>
            <a:ext cx="6338948"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الفرق بين الإدارة العامة وإدارة المؤسسة الإعلامية </a:t>
            </a:r>
          </a:p>
        </p:txBody>
      </p:sp>
      <p:sp>
        <p:nvSpPr>
          <p:cNvPr id="5" name="Rectangle 4">
            <a:extLst>
              <a:ext uri="{FF2B5EF4-FFF2-40B4-BE49-F238E27FC236}">
                <a16:creationId xmlns:a16="http://schemas.microsoft.com/office/drawing/2014/main" id="{0F3C1700-658B-15CD-B76E-E904F73366A0}"/>
              </a:ext>
            </a:extLst>
          </p:cNvPr>
          <p:cNvSpPr/>
          <p:nvPr/>
        </p:nvSpPr>
        <p:spPr>
          <a:xfrm>
            <a:off x="1936023" y="998218"/>
            <a:ext cx="1404457" cy="8848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1ADEE07-C4AC-8DEF-298B-D6C2BA641B26}"/>
              </a:ext>
            </a:extLst>
          </p:cNvPr>
          <p:cNvSpPr txBox="1"/>
          <p:nvPr/>
        </p:nvSpPr>
        <p:spPr>
          <a:xfrm>
            <a:off x="2155137" y="105647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77221A-9190-E752-17D8-6E7E90D35E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D2899300-432B-CF4B-2162-418D6BD6EE4E}"/>
              </a:ext>
            </a:extLst>
          </p:cNvPr>
          <p:cNvSpPr txBox="1"/>
          <p:nvPr/>
        </p:nvSpPr>
        <p:spPr>
          <a:xfrm>
            <a:off x="1239864" y="2033816"/>
            <a:ext cx="3352014" cy="769441"/>
          </a:xfrm>
          <a:prstGeom prst="rect">
            <a:avLst/>
          </a:prstGeom>
          <a:noFill/>
        </p:spPr>
        <p:txBody>
          <a:bodyPr wrap="square">
            <a:spAutoFit/>
          </a:bodyPr>
          <a:lstStyle/>
          <a:p>
            <a:pPr algn="just" rtl="1"/>
            <a:r>
              <a:rPr lang="fr-FR" sz="4400" b="1" dirty="0"/>
              <a:t>  </a:t>
            </a:r>
            <a:endParaRPr lang="fr-FR" sz="1600" b="1" dirty="0"/>
          </a:p>
        </p:txBody>
      </p:sp>
      <p:pic>
        <p:nvPicPr>
          <p:cNvPr id="6" name="Picture 5">
            <a:extLst>
              <a:ext uri="{FF2B5EF4-FFF2-40B4-BE49-F238E27FC236}">
                <a16:creationId xmlns:a16="http://schemas.microsoft.com/office/drawing/2014/main" id="{71C311E9-3EB0-EE18-9CB0-A4609FD0C4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621" y="2259315"/>
            <a:ext cx="5419717" cy="4111667"/>
          </a:xfrm>
          <a:prstGeom prst="rect">
            <a:avLst/>
          </a:prstGeom>
          <a:ln>
            <a:noFill/>
          </a:ln>
          <a:effectLst>
            <a:softEdge rad="112500"/>
          </a:effectLst>
        </p:spPr>
      </p:pic>
    </p:spTree>
    <p:extLst>
      <p:ext uri="{BB962C8B-B14F-4D97-AF65-F5344CB8AC3E}">
        <p14:creationId xmlns:p14="http://schemas.microsoft.com/office/powerpoint/2010/main" val="1540001454"/>
      </p:ext>
    </p:extLst>
  </p:cSld>
  <p:clrMapOvr>
    <a:masterClrMapping/>
  </p:clrMapOvr>
  <p:transition spd="slow" advTm="656789">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B64BA-434A-54D3-30CB-1D84F3F685A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C0E331D-76BB-41F0-0C17-A6860507B49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CD09D6-71C7-4943-3D52-FD5C66E51242}"/>
              </a:ext>
            </a:extLst>
          </p:cNvPr>
          <p:cNvSpPr/>
          <p:nvPr/>
        </p:nvSpPr>
        <p:spPr>
          <a:xfrm rot="16200000" flipV="1">
            <a:off x="-2668936" y="2086345"/>
            <a:ext cx="6280359" cy="4165325"/>
          </a:xfrm>
          <a:prstGeom prst="parallelogram">
            <a:avLst>
              <a:gd name="adj" fmla="val 100467"/>
            </a:avLst>
          </a:prstGeom>
          <a:solidFill>
            <a:schemeClr val="accent1">
              <a:lumMod val="50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25" name="TextBox 24">
            <a:extLst>
              <a:ext uri="{FF2B5EF4-FFF2-40B4-BE49-F238E27FC236}">
                <a16:creationId xmlns:a16="http://schemas.microsoft.com/office/drawing/2014/main" id="{5DE38664-03F8-8C20-2AD7-1139AAAE341F}"/>
              </a:ext>
            </a:extLst>
          </p:cNvPr>
          <p:cNvSpPr txBox="1"/>
          <p:nvPr/>
        </p:nvSpPr>
        <p:spPr>
          <a:xfrm>
            <a:off x="2553907" y="547395"/>
            <a:ext cx="8745873"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الفرق بين الإدارة العامة وإدارة المؤسسة الإعلامية </a:t>
            </a:r>
          </a:p>
        </p:txBody>
      </p:sp>
      <p:sp>
        <p:nvSpPr>
          <p:cNvPr id="28" name="Rectangle 27">
            <a:extLst>
              <a:ext uri="{FF2B5EF4-FFF2-40B4-BE49-F238E27FC236}">
                <a16:creationId xmlns:a16="http://schemas.microsoft.com/office/drawing/2014/main" id="{E059A075-82FA-FB7E-28A0-93FBFB606ACE}"/>
              </a:ext>
            </a:extLst>
          </p:cNvPr>
          <p:cNvSpPr/>
          <p:nvPr/>
        </p:nvSpPr>
        <p:spPr>
          <a:xfrm>
            <a:off x="3455706" y="56365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887383D-C7C1-FE45-0370-CCAF5AA8D284}"/>
              </a:ext>
            </a:extLst>
          </p:cNvPr>
          <p:cNvSpPr/>
          <p:nvPr/>
        </p:nvSpPr>
        <p:spPr>
          <a:xfrm>
            <a:off x="2659009" y="252692"/>
            <a:ext cx="1190600" cy="95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63A863E9-E1C7-59E6-828A-A23D5EDF3FE3}"/>
              </a:ext>
            </a:extLst>
          </p:cNvPr>
          <p:cNvSpPr txBox="1"/>
          <p:nvPr/>
        </p:nvSpPr>
        <p:spPr>
          <a:xfrm flipH="1">
            <a:off x="2849426" y="437284"/>
            <a:ext cx="809766"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2658328-F00F-3645-573E-B2429D76E8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Picture Placeholder 6">
            <a:extLst>
              <a:ext uri="{FF2B5EF4-FFF2-40B4-BE49-F238E27FC236}">
                <a16:creationId xmlns:a16="http://schemas.microsoft.com/office/drawing/2014/main" id="{A5442D31-1B8C-9435-6FB6-237B045A97AE}"/>
              </a:ext>
            </a:extLst>
          </p:cNvPr>
          <p:cNvSpPr>
            <a:spLocks noGrp="1"/>
          </p:cNvSpPr>
          <p:nvPr>
            <p:ph type="pic" sz="quarter" idx="10"/>
          </p:nvPr>
        </p:nvSpPr>
        <p:spPr>
          <a:xfrm>
            <a:off x="-3166980" y="-908653"/>
            <a:ext cx="6826172" cy="6857998"/>
          </a:xfrm>
          <a:solidFill>
            <a:schemeClr val="bg2">
              <a:lumMod val="75000"/>
              <a:alpha val="50000"/>
            </a:schemeClr>
          </a:solidFill>
        </p:spPr>
      </p:sp>
      <p:sp>
        <p:nvSpPr>
          <p:cNvPr id="5" name="TextBox 4">
            <a:extLst>
              <a:ext uri="{FF2B5EF4-FFF2-40B4-BE49-F238E27FC236}">
                <a16:creationId xmlns:a16="http://schemas.microsoft.com/office/drawing/2014/main" id="{40049015-3A64-51FD-0F4C-514324349AC0}"/>
              </a:ext>
            </a:extLst>
          </p:cNvPr>
          <p:cNvSpPr txBox="1"/>
          <p:nvPr/>
        </p:nvSpPr>
        <p:spPr>
          <a:xfrm>
            <a:off x="8097577" y="1547094"/>
            <a:ext cx="2294859" cy="584775"/>
          </a:xfrm>
          <a:prstGeom prst="rect">
            <a:avLst/>
          </a:prstGeom>
          <a:noFill/>
        </p:spPr>
        <p:txBody>
          <a:bodyPr wrap="square">
            <a:spAutoFit/>
          </a:bodyPr>
          <a:lstStyle/>
          <a:p>
            <a:r>
              <a:rPr lang="ar-DZ" sz="3200" b="1" dirty="0"/>
              <a:t>الإدارة العامة </a:t>
            </a:r>
            <a:endParaRPr lang="fr-FR" sz="3200" b="1" dirty="0"/>
          </a:p>
        </p:txBody>
      </p:sp>
      <p:sp>
        <p:nvSpPr>
          <p:cNvPr id="12" name="TextBox 11">
            <a:extLst>
              <a:ext uri="{FF2B5EF4-FFF2-40B4-BE49-F238E27FC236}">
                <a16:creationId xmlns:a16="http://schemas.microsoft.com/office/drawing/2014/main" id="{9A409E45-A6D7-0CBF-C061-3A23D0246729}"/>
              </a:ext>
            </a:extLst>
          </p:cNvPr>
          <p:cNvSpPr txBox="1"/>
          <p:nvPr/>
        </p:nvSpPr>
        <p:spPr>
          <a:xfrm>
            <a:off x="2083086" y="1522543"/>
            <a:ext cx="2956747" cy="584775"/>
          </a:xfrm>
          <a:prstGeom prst="rect">
            <a:avLst/>
          </a:prstGeom>
          <a:noFill/>
        </p:spPr>
        <p:txBody>
          <a:bodyPr wrap="square">
            <a:spAutoFit/>
          </a:bodyPr>
          <a:lstStyle/>
          <a:p>
            <a:r>
              <a:rPr lang="ar-DZ" sz="3200" b="1" dirty="0"/>
              <a:t>الإدارة الإعلامية </a:t>
            </a:r>
            <a:endParaRPr lang="fr-FR" sz="3200" b="1" dirty="0"/>
          </a:p>
        </p:txBody>
      </p:sp>
      <p:sp>
        <p:nvSpPr>
          <p:cNvPr id="13" name="Rectangle 12">
            <a:extLst>
              <a:ext uri="{FF2B5EF4-FFF2-40B4-BE49-F238E27FC236}">
                <a16:creationId xmlns:a16="http://schemas.microsoft.com/office/drawing/2014/main" id="{554F7963-7A52-8BA9-5484-A37583CBF2B9}"/>
              </a:ext>
            </a:extLst>
          </p:cNvPr>
          <p:cNvSpPr/>
          <p:nvPr/>
        </p:nvSpPr>
        <p:spPr>
          <a:xfrm>
            <a:off x="7130903" y="2024897"/>
            <a:ext cx="4008473" cy="9086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fr-FR" dirty="0"/>
          </a:p>
        </p:txBody>
      </p:sp>
      <p:sp>
        <p:nvSpPr>
          <p:cNvPr id="14" name="Rectangle 13">
            <a:extLst>
              <a:ext uri="{FF2B5EF4-FFF2-40B4-BE49-F238E27FC236}">
                <a16:creationId xmlns:a16="http://schemas.microsoft.com/office/drawing/2014/main" id="{E56FC4ED-1CF9-913C-13C5-77F193D0C385}"/>
              </a:ext>
            </a:extLst>
          </p:cNvPr>
          <p:cNvSpPr/>
          <p:nvPr/>
        </p:nvSpPr>
        <p:spPr>
          <a:xfrm>
            <a:off x="1451470" y="2024897"/>
            <a:ext cx="4008472" cy="9086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r"/>
            <a:r>
              <a:rPr lang="ar-DZ" sz="2000" b="1" dirty="0"/>
              <a:t>تنظيم وتسيير مؤسسة إعلامية خاصة أو عامة (قناة تلفزيونية، إذاعة، جريدة، موقع إخباري).</a:t>
            </a:r>
            <a:endParaRPr lang="fr-FR" sz="2000" b="1" dirty="0"/>
          </a:p>
        </p:txBody>
      </p:sp>
      <p:sp>
        <p:nvSpPr>
          <p:cNvPr id="15" name="TextBox 14">
            <a:extLst>
              <a:ext uri="{FF2B5EF4-FFF2-40B4-BE49-F238E27FC236}">
                <a16:creationId xmlns:a16="http://schemas.microsoft.com/office/drawing/2014/main" id="{DBC440E4-297D-14D4-0ABC-D65A10032D4B}"/>
              </a:ext>
            </a:extLst>
          </p:cNvPr>
          <p:cNvSpPr txBox="1"/>
          <p:nvPr/>
        </p:nvSpPr>
        <p:spPr>
          <a:xfrm>
            <a:off x="5794744" y="2232006"/>
            <a:ext cx="1330847" cy="523220"/>
          </a:xfrm>
          <a:prstGeom prst="rect">
            <a:avLst/>
          </a:prstGeom>
          <a:noFill/>
        </p:spPr>
        <p:txBody>
          <a:bodyPr wrap="square">
            <a:spAutoFit/>
          </a:bodyPr>
          <a:lstStyle/>
          <a:p>
            <a:r>
              <a:rPr lang="ar-DZ" sz="2800" b="1" dirty="0">
                <a:solidFill>
                  <a:schemeClr val="accent2"/>
                </a:solidFill>
              </a:rPr>
              <a:t>النطاق</a:t>
            </a:r>
            <a:endParaRPr lang="fr-FR" sz="2800" b="1" dirty="0">
              <a:solidFill>
                <a:schemeClr val="accent2"/>
              </a:solidFill>
            </a:endParaRPr>
          </a:p>
        </p:txBody>
      </p:sp>
      <p:sp>
        <p:nvSpPr>
          <p:cNvPr id="16" name="Rectangle 15">
            <a:extLst>
              <a:ext uri="{FF2B5EF4-FFF2-40B4-BE49-F238E27FC236}">
                <a16:creationId xmlns:a16="http://schemas.microsoft.com/office/drawing/2014/main" id="{924F710B-034D-B1C2-E7EB-19AEC244DF6C}"/>
              </a:ext>
            </a:extLst>
          </p:cNvPr>
          <p:cNvSpPr/>
          <p:nvPr/>
        </p:nvSpPr>
        <p:spPr>
          <a:xfrm>
            <a:off x="7141978" y="2939608"/>
            <a:ext cx="4008473" cy="898904"/>
          </a:xfrm>
          <a:prstGeom prst="rect">
            <a:avLst/>
          </a:prstGeom>
          <a:solidFill>
            <a:schemeClr val="accent4">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just"/>
            <a:r>
              <a:rPr lang="ar-DZ" sz="2000" b="1" dirty="0"/>
              <a:t>   تحقيق الصالح العام، تقديم خدمات للمواطنين، تطبيق القوانين والسياسات العامة..                                        </a:t>
            </a:r>
            <a:endParaRPr lang="fr-FR" sz="2000" b="1" dirty="0"/>
          </a:p>
        </p:txBody>
      </p:sp>
      <p:sp>
        <p:nvSpPr>
          <p:cNvPr id="17" name="Rectangle 16">
            <a:extLst>
              <a:ext uri="{FF2B5EF4-FFF2-40B4-BE49-F238E27FC236}">
                <a16:creationId xmlns:a16="http://schemas.microsoft.com/office/drawing/2014/main" id="{E939DEFA-FC98-C934-CA83-BB6DC455F37E}"/>
              </a:ext>
            </a:extLst>
          </p:cNvPr>
          <p:cNvSpPr/>
          <p:nvPr/>
        </p:nvSpPr>
        <p:spPr>
          <a:xfrm>
            <a:off x="1451468" y="2954598"/>
            <a:ext cx="4008473" cy="870024"/>
          </a:xfrm>
          <a:prstGeom prst="rect">
            <a:avLst/>
          </a:prstGeom>
          <a:solidFill>
            <a:schemeClr val="accent4">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just"/>
            <a:r>
              <a:rPr lang="ar-DZ" sz="2000" b="1" dirty="0"/>
              <a:t>إنتاج محتوى إعلامي هادف، كسب الجمهور، ضمان الاستمرارية المالية، التأثير في الرأي العام.                                                </a:t>
            </a:r>
            <a:endParaRPr lang="fr-FR" sz="2200" b="1" dirty="0"/>
          </a:p>
        </p:txBody>
      </p:sp>
      <p:sp>
        <p:nvSpPr>
          <p:cNvPr id="18" name="Rectangle 17">
            <a:extLst>
              <a:ext uri="{FF2B5EF4-FFF2-40B4-BE49-F238E27FC236}">
                <a16:creationId xmlns:a16="http://schemas.microsoft.com/office/drawing/2014/main" id="{A39BB8E8-CBA9-49FB-1AC1-2BF24404EE78}"/>
              </a:ext>
            </a:extLst>
          </p:cNvPr>
          <p:cNvSpPr/>
          <p:nvPr/>
        </p:nvSpPr>
        <p:spPr>
          <a:xfrm>
            <a:off x="7136215" y="3764490"/>
            <a:ext cx="4008473" cy="908654"/>
          </a:xfrm>
          <a:prstGeom prst="rect">
            <a:avLst/>
          </a:prstGeom>
          <a:solidFill>
            <a:schemeClr val="bg1">
              <a:lumMod val="65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ar-DZ" sz="2000" b="1" dirty="0"/>
              <a:t>الطابع الإداري، إجراءات رسمية، قرارات بطيئة أحيانًا بسبب التعقيد التنظيمي.</a:t>
            </a:r>
            <a:endParaRPr lang="fr-FR" sz="2000" b="1" dirty="0"/>
          </a:p>
        </p:txBody>
      </p:sp>
      <p:sp>
        <p:nvSpPr>
          <p:cNvPr id="19" name="Rectangle 18">
            <a:extLst>
              <a:ext uri="{FF2B5EF4-FFF2-40B4-BE49-F238E27FC236}">
                <a16:creationId xmlns:a16="http://schemas.microsoft.com/office/drawing/2014/main" id="{53246539-75CD-B3E3-07B4-A5A120FF6EF9}"/>
              </a:ext>
            </a:extLst>
          </p:cNvPr>
          <p:cNvSpPr/>
          <p:nvPr/>
        </p:nvSpPr>
        <p:spPr>
          <a:xfrm>
            <a:off x="1451468" y="3812566"/>
            <a:ext cx="4008473" cy="908654"/>
          </a:xfrm>
          <a:prstGeom prst="rect">
            <a:avLst/>
          </a:prstGeom>
          <a:solidFill>
            <a:schemeClr val="bg2">
              <a:lumMod val="75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r"/>
            <a:r>
              <a:rPr lang="ar-DZ" sz="2000" b="1" dirty="0"/>
              <a:t>الطابع الإبداعي والديناميكي، تحتاج سرعة اتخاذ القرار ومواكبة الأحداث الفورية.</a:t>
            </a:r>
            <a:endParaRPr lang="fr-FR" sz="2000" b="1" dirty="0"/>
          </a:p>
        </p:txBody>
      </p:sp>
      <p:sp>
        <p:nvSpPr>
          <p:cNvPr id="20" name="Rectangle 19">
            <a:extLst>
              <a:ext uri="{FF2B5EF4-FFF2-40B4-BE49-F238E27FC236}">
                <a16:creationId xmlns:a16="http://schemas.microsoft.com/office/drawing/2014/main" id="{7FDF12E9-8377-E447-3F7F-554F2FB9E50B}"/>
              </a:ext>
            </a:extLst>
          </p:cNvPr>
          <p:cNvSpPr/>
          <p:nvPr/>
        </p:nvSpPr>
        <p:spPr>
          <a:xfrm>
            <a:off x="7130903" y="4681268"/>
            <a:ext cx="4008473" cy="908654"/>
          </a:xfrm>
          <a:prstGeom prst="rect">
            <a:avLst/>
          </a:prstGeom>
          <a:solidFill>
            <a:schemeClr val="accent6">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just"/>
            <a:r>
              <a:rPr lang="ar-DZ" sz="2000" b="1" dirty="0"/>
              <a:t>هرمية صارمة، سلطات موزعة حسب الوزارات والمصالح.                             </a:t>
            </a:r>
            <a:endParaRPr lang="fr-FR" sz="2000" b="1" dirty="0"/>
          </a:p>
        </p:txBody>
      </p:sp>
      <p:sp>
        <p:nvSpPr>
          <p:cNvPr id="21" name="Rectangle 20">
            <a:extLst>
              <a:ext uri="{FF2B5EF4-FFF2-40B4-BE49-F238E27FC236}">
                <a16:creationId xmlns:a16="http://schemas.microsoft.com/office/drawing/2014/main" id="{5C2F792D-5C9D-8C32-0D8A-67BE49794F94}"/>
              </a:ext>
            </a:extLst>
          </p:cNvPr>
          <p:cNvSpPr/>
          <p:nvPr/>
        </p:nvSpPr>
        <p:spPr>
          <a:xfrm>
            <a:off x="1451468" y="4650211"/>
            <a:ext cx="4008473" cy="908654"/>
          </a:xfrm>
          <a:prstGeom prst="rect">
            <a:avLst/>
          </a:prstGeom>
          <a:solidFill>
            <a:schemeClr val="accent6">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r"/>
            <a:r>
              <a:rPr lang="ar-DZ" sz="2000" b="1" dirty="0"/>
              <a:t>قد تكون أكثر مرونة، فيها أقسام (تحرير – إنتاج – تسويق – تقنية – إدارة الموارد البشرية).</a:t>
            </a:r>
            <a:endParaRPr lang="fr-FR" sz="2000" b="1" dirty="0"/>
          </a:p>
        </p:txBody>
      </p:sp>
      <p:sp>
        <p:nvSpPr>
          <p:cNvPr id="22" name="Rectangle 21">
            <a:extLst>
              <a:ext uri="{FF2B5EF4-FFF2-40B4-BE49-F238E27FC236}">
                <a16:creationId xmlns:a16="http://schemas.microsoft.com/office/drawing/2014/main" id="{DE6EE0D1-D3C6-297F-AEC8-65394D146CF9}"/>
              </a:ext>
            </a:extLst>
          </p:cNvPr>
          <p:cNvSpPr/>
          <p:nvPr/>
        </p:nvSpPr>
        <p:spPr>
          <a:xfrm>
            <a:off x="7130902" y="5606715"/>
            <a:ext cx="4008473" cy="908654"/>
          </a:xfrm>
          <a:prstGeom prst="rect">
            <a:avLst/>
          </a:prstGeom>
          <a:solidFill>
            <a:schemeClr val="accent5">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ar-DZ" sz="2400" b="1" dirty="0"/>
              <a:t>تمول أساسًا من ميزانية الدولة</a:t>
            </a:r>
            <a:endParaRPr lang="fr-FR" sz="2400" b="1" dirty="0"/>
          </a:p>
        </p:txBody>
      </p:sp>
      <p:sp>
        <p:nvSpPr>
          <p:cNvPr id="23" name="Rectangle 22">
            <a:extLst>
              <a:ext uri="{FF2B5EF4-FFF2-40B4-BE49-F238E27FC236}">
                <a16:creationId xmlns:a16="http://schemas.microsoft.com/office/drawing/2014/main" id="{945761A0-2B21-6DC7-23FC-920644AEAB01}"/>
              </a:ext>
            </a:extLst>
          </p:cNvPr>
          <p:cNvSpPr/>
          <p:nvPr/>
        </p:nvSpPr>
        <p:spPr>
          <a:xfrm>
            <a:off x="1471637" y="5574944"/>
            <a:ext cx="4008473" cy="908654"/>
          </a:xfrm>
          <a:prstGeom prst="rect">
            <a:avLst/>
          </a:prstGeom>
          <a:solidFill>
            <a:schemeClr val="accent5">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r"/>
            <a:r>
              <a:rPr lang="en-CA" sz="2400" b="1" dirty="0"/>
              <a:t>    </a:t>
            </a:r>
            <a:r>
              <a:rPr lang="ar-DZ" sz="2400" b="1" dirty="0"/>
              <a:t>   تمول من الإعلانات، الاشتراكات، المبيعات، أحيانًا الدعم الحكومي</a:t>
            </a:r>
            <a:r>
              <a:rPr lang="ar-DZ" sz="2400" dirty="0"/>
              <a:t>.</a:t>
            </a:r>
            <a:endParaRPr lang="fr-FR" sz="2400" b="1" dirty="0"/>
          </a:p>
        </p:txBody>
      </p:sp>
      <p:sp>
        <p:nvSpPr>
          <p:cNvPr id="26" name="TextBox 25">
            <a:extLst>
              <a:ext uri="{FF2B5EF4-FFF2-40B4-BE49-F238E27FC236}">
                <a16:creationId xmlns:a16="http://schemas.microsoft.com/office/drawing/2014/main" id="{7F4ADF3D-0B25-BA7F-1369-369FB9757B72}"/>
              </a:ext>
            </a:extLst>
          </p:cNvPr>
          <p:cNvSpPr txBox="1"/>
          <p:nvPr/>
        </p:nvSpPr>
        <p:spPr>
          <a:xfrm>
            <a:off x="5459941" y="3937786"/>
            <a:ext cx="1676274" cy="523220"/>
          </a:xfrm>
          <a:prstGeom prst="rect">
            <a:avLst/>
          </a:prstGeom>
          <a:noFill/>
        </p:spPr>
        <p:txBody>
          <a:bodyPr wrap="square">
            <a:spAutoFit/>
          </a:bodyPr>
          <a:lstStyle/>
          <a:p>
            <a:r>
              <a:rPr lang="ar-DZ" sz="2800" b="1" dirty="0">
                <a:solidFill>
                  <a:schemeClr val="accent3">
                    <a:lumMod val="75000"/>
                  </a:schemeClr>
                </a:solidFill>
              </a:rPr>
              <a:t>طبيعة العمل</a:t>
            </a:r>
            <a:endParaRPr lang="fr-FR" sz="2800" b="1" dirty="0">
              <a:solidFill>
                <a:schemeClr val="accent3">
                  <a:lumMod val="75000"/>
                </a:schemeClr>
              </a:solidFill>
            </a:endParaRPr>
          </a:p>
        </p:txBody>
      </p:sp>
      <p:sp>
        <p:nvSpPr>
          <p:cNvPr id="29" name="TextBox 28">
            <a:extLst>
              <a:ext uri="{FF2B5EF4-FFF2-40B4-BE49-F238E27FC236}">
                <a16:creationId xmlns:a16="http://schemas.microsoft.com/office/drawing/2014/main" id="{E0C11992-04B3-1CF1-AE2A-2B354D66A0A3}"/>
              </a:ext>
            </a:extLst>
          </p:cNvPr>
          <p:cNvSpPr txBox="1"/>
          <p:nvPr/>
        </p:nvSpPr>
        <p:spPr>
          <a:xfrm>
            <a:off x="5709684" y="3058498"/>
            <a:ext cx="1142053" cy="523220"/>
          </a:xfrm>
          <a:prstGeom prst="rect">
            <a:avLst/>
          </a:prstGeom>
          <a:noFill/>
        </p:spPr>
        <p:txBody>
          <a:bodyPr wrap="square">
            <a:spAutoFit/>
          </a:bodyPr>
          <a:lstStyle/>
          <a:p>
            <a:r>
              <a:rPr lang="ar-DZ" sz="2800" b="1" dirty="0">
                <a:solidFill>
                  <a:schemeClr val="accent4">
                    <a:lumMod val="60000"/>
                    <a:lumOff val="40000"/>
                  </a:schemeClr>
                </a:solidFill>
              </a:rPr>
              <a:t>الأهداف</a:t>
            </a:r>
            <a:endParaRPr lang="fr-FR" dirty="0">
              <a:solidFill>
                <a:schemeClr val="accent4">
                  <a:lumMod val="60000"/>
                  <a:lumOff val="40000"/>
                </a:schemeClr>
              </a:solidFill>
            </a:endParaRPr>
          </a:p>
        </p:txBody>
      </p:sp>
      <p:sp>
        <p:nvSpPr>
          <p:cNvPr id="31" name="TextBox 30">
            <a:extLst>
              <a:ext uri="{FF2B5EF4-FFF2-40B4-BE49-F238E27FC236}">
                <a16:creationId xmlns:a16="http://schemas.microsoft.com/office/drawing/2014/main" id="{A2635014-A95B-E3E4-C88C-642CAD161EBD}"/>
              </a:ext>
            </a:extLst>
          </p:cNvPr>
          <p:cNvSpPr txBox="1"/>
          <p:nvPr/>
        </p:nvSpPr>
        <p:spPr>
          <a:xfrm>
            <a:off x="5459941" y="4969394"/>
            <a:ext cx="1830207" cy="461665"/>
          </a:xfrm>
          <a:prstGeom prst="rect">
            <a:avLst/>
          </a:prstGeom>
          <a:noFill/>
        </p:spPr>
        <p:txBody>
          <a:bodyPr wrap="square">
            <a:spAutoFit/>
          </a:bodyPr>
          <a:lstStyle/>
          <a:p>
            <a:r>
              <a:rPr lang="ar-DZ" sz="2400" b="1" dirty="0">
                <a:solidFill>
                  <a:schemeClr val="accent6">
                    <a:lumMod val="75000"/>
                  </a:schemeClr>
                </a:solidFill>
              </a:rPr>
              <a:t>الهيكل التنظيمي</a:t>
            </a:r>
            <a:endParaRPr lang="fr-FR" sz="2400" b="1" dirty="0">
              <a:solidFill>
                <a:schemeClr val="accent6">
                  <a:lumMod val="75000"/>
                </a:schemeClr>
              </a:solidFill>
            </a:endParaRPr>
          </a:p>
        </p:txBody>
      </p:sp>
      <p:sp>
        <p:nvSpPr>
          <p:cNvPr id="35" name="TextBox 34">
            <a:extLst>
              <a:ext uri="{FF2B5EF4-FFF2-40B4-BE49-F238E27FC236}">
                <a16:creationId xmlns:a16="http://schemas.microsoft.com/office/drawing/2014/main" id="{E68A99F6-53FC-91E7-07A2-F6F0DF5E534C}"/>
              </a:ext>
            </a:extLst>
          </p:cNvPr>
          <p:cNvSpPr txBox="1"/>
          <p:nvPr/>
        </p:nvSpPr>
        <p:spPr>
          <a:xfrm>
            <a:off x="5709684" y="5792063"/>
            <a:ext cx="1142053" cy="523220"/>
          </a:xfrm>
          <a:prstGeom prst="rect">
            <a:avLst/>
          </a:prstGeom>
          <a:noFill/>
        </p:spPr>
        <p:txBody>
          <a:bodyPr wrap="square">
            <a:spAutoFit/>
          </a:bodyPr>
          <a:lstStyle/>
          <a:p>
            <a:r>
              <a:rPr lang="ar-DZ" sz="2800" b="1" dirty="0">
                <a:solidFill>
                  <a:srgbClr val="0070C0"/>
                </a:solidFill>
              </a:rPr>
              <a:t>الموارد</a:t>
            </a:r>
            <a:endParaRPr lang="fr-FR" b="1" dirty="0">
              <a:solidFill>
                <a:srgbClr val="0070C0"/>
              </a:solidFill>
            </a:endParaRPr>
          </a:p>
        </p:txBody>
      </p:sp>
      <p:sp>
        <p:nvSpPr>
          <p:cNvPr id="36" name="TextBox 35">
            <a:extLst>
              <a:ext uri="{FF2B5EF4-FFF2-40B4-BE49-F238E27FC236}">
                <a16:creationId xmlns:a16="http://schemas.microsoft.com/office/drawing/2014/main" id="{9B1F530C-9541-DFA8-9C2C-F9961C666536}"/>
              </a:ext>
            </a:extLst>
          </p:cNvPr>
          <p:cNvSpPr txBox="1"/>
          <p:nvPr/>
        </p:nvSpPr>
        <p:spPr>
          <a:xfrm>
            <a:off x="6732060" y="2071205"/>
            <a:ext cx="4407315" cy="769441"/>
          </a:xfrm>
          <a:prstGeom prst="rect">
            <a:avLst/>
          </a:prstGeom>
          <a:noFill/>
        </p:spPr>
        <p:txBody>
          <a:bodyPr wrap="square">
            <a:spAutoFit/>
          </a:bodyPr>
          <a:lstStyle/>
          <a:p>
            <a:pPr algn="r"/>
            <a:r>
              <a:rPr lang="ar-DZ" sz="2200" b="1" dirty="0"/>
              <a:t>تسيير شؤون الدولة أو المنظمات الحكومية، وتشمل كل القطاعات                   </a:t>
            </a:r>
            <a:endParaRPr lang="fr-FR" sz="2200" b="1" dirty="0"/>
          </a:p>
        </p:txBody>
      </p:sp>
    </p:spTree>
    <p:extLst>
      <p:ext uri="{BB962C8B-B14F-4D97-AF65-F5344CB8AC3E}">
        <p14:creationId xmlns:p14="http://schemas.microsoft.com/office/powerpoint/2010/main" val="993875004"/>
      </p:ext>
    </p:extLst>
  </p:cSld>
  <p:clrMapOvr>
    <a:masterClrMapping/>
  </p:clrMapOvr>
  <p:transition spd="med" advTm="50743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barn(inVertical)">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anim calcmode="lin" valueType="num">
                                      <p:cBhvr>
                                        <p:cTn id="28" dur="1000" fill="hold"/>
                                        <p:tgtEl>
                                          <p:spTgt spid="16"/>
                                        </p:tgtEl>
                                        <p:attrNameLst>
                                          <p:attrName>ppt_x</p:attrName>
                                        </p:attrNameLst>
                                      </p:cBhvr>
                                      <p:tavLst>
                                        <p:tav tm="0">
                                          <p:val>
                                            <p:strVal val="#ppt_x"/>
                                          </p:val>
                                        </p:tav>
                                        <p:tav tm="100000">
                                          <p:val>
                                            <p:strVal val="#ppt_x"/>
                                          </p:val>
                                        </p:tav>
                                      </p:tavLst>
                                    </p:anim>
                                    <p:anim calcmode="lin" valueType="num">
                                      <p:cBhvr>
                                        <p:cTn id="2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1000"/>
                                        <p:tgtEl>
                                          <p:spTgt spid="22"/>
                                        </p:tgtEl>
                                      </p:cBhvr>
                                    </p:animEffect>
                                    <p:anim calcmode="lin" valueType="num">
                                      <p:cBhvr>
                                        <p:cTn id="69" dur="1000" fill="hold"/>
                                        <p:tgtEl>
                                          <p:spTgt spid="22"/>
                                        </p:tgtEl>
                                        <p:attrNameLst>
                                          <p:attrName>ppt_x</p:attrName>
                                        </p:attrNameLst>
                                      </p:cBhvr>
                                      <p:tavLst>
                                        <p:tav tm="0">
                                          <p:val>
                                            <p:strVal val="#ppt_x"/>
                                          </p:val>
                                        </p:tav>
                                        <p:tav tm="100000">
                                          <p:val>
                                            <p:strVal val="#ppt_x"/>
                                          </p:val>
                                        </p:tav>
                                      </p:tavLst>
                                    </p:anim>
                                    <p:anim calcmode="lin" valueType="num">
                                      <p:cBhvr>
                                        <p:cTn id="7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23">
                                            <p:txEl>
                                              <p:pRg st="0" end="0"/>
                                            </p:txEl>
                                          </p:spTgt>
                                        </p:tgtEl>
                                        <p:attrNameLst>
                                          <p:attrName>style.visibility</p:attrName>
                                        </p:attrNameLst>
                                      </p:cBhvr>
                                      <p:to>
                                        <p:strVal val="visible"/>
                                      </p:to>
                                    </p:set>
                                    <p:animEffect transition="in" filter="fade">
                                      <p:cBhvr>
                                        <p:cTn id="75" dur="1000"/>
                                        <p:tgtEl>
                                          <p:spTgt spid="23">
                                            <p:txEl>
                                              <p:pRg st="0" end="0"/>
                                            </p:txEl>
                                          </p:spTgt>
                                        </p:tgtEl>
                                      </p:cBhvr>
                                    </p:animEffect>
                                    <p:anim calcmode="lin" valueType="num">
                                      <p:cBhvr>
                                        <p:cTn id="76"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77"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4" grpId="0" animBg="1"/>
      <p:bldP spid="16" grpId="0" animBg="1"/>
      <p:bldP spid="17" grpId="0" animBg="1"/>
      <p:bldP spid="18" grpId="0" animBg="1"/>
      <p:bldP spid="19" grpId="0" animBg="1"/>
      <p:bldP spid="20" grpId="0" animBg="1"/>
      <p:bldP spid="21" grpId="0" animBg="1"/>
      <p:bldP spid="22" grpId="0" animBg="1"/>
      <p:bldP spid="3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793064" y="1646786"/>
            <a:ext cx="10812720" cy="47745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4632058" y="1055144"/>
            <a:ext cx="4659824" cy="52322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مفاهيمي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2900118" y="799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3073127" y="998219"/>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1239864" y="2033816"/>
            <a:ext cx="9731142" cy="3231654"/>
          </a:xfrm>
          <a:prstGeom prst="rect">
            <a:avLst/>
          </a:prstGeom>
          <a:noFill/>
        </p:spPr>
        <p:txBody>
          <a:bodyPr wrap="square">
            <a:spAutoFit/>
          </a:bodyPr>
          <a:lstStyle/>
          <a:p>
            <a:pPr algn="just" rtl="1"/>
            <a:r>
              <a:rPr lang="fr-FR" sz="4400" b="1" dirty="0"/>
              <a:t>  </a:t>
            </a:r>
            <a:r>
              <a:rPr lang="ar-DZ" sz="4400" b="1" dirty="0"/>
              <a:t>خلاصة:    </a:t>
            </a:r>
            <a:r>
              <a:rPr lang="fr-FR" sz="4400" b="1" dirty="0"/>
              <a:t> </a:t>
            </a:r>
            <a:r>
              <a:rPr lang="ar-DZ" sz="4400" b="1" dirty="0"/>
              <a:t>                                                                                  </a:t>
            </a:r>
            <a:br>
              <a:rPr lang="ar-DZ" sz="4000" dirty="0"/>
            </a:br>
            <a:r>
              <a:rPr lang="fr-FR" sz="4000" dirty="0"/>
              <a:t> </a:t>
            </a:r>
            <a:r>
              <a:rPr lang="ar-DZ" sz="4000" dirty="0"/>
              <a:t>المؤسَّسة الإعلامية الرَّقمية، ليست مجرد وسيلة للنشر عبر الإنترنت، بل هي </a:t>
            </a:r>
            <a:r>
              <a:rPr lang="ar-DZ" sz="4000" b="1" dirty="0">
                <a:solidFill>
                  <a:schemeClr val="accent6">
                    <a:lumMod val="75000"/>
                  </a:schemeClr>
                </a:solidFill>
              </a:rPr>
              <a:t>نظام متكامل</a:t>
            </a:r>
            <a:r>
              <a:rPr lang="ar-DZ" sz="4000" b="1" dirty="0"/>
              <a:t>،</a:t>
            </a:r>
            <a:r>
              <a:rPr lang="ar-DZ" sz="4000" dirty="0"/>
              <a:t> يجمع بين الإدارة الإعلامية الحديثة والتكنولوجيا الرَّقمية، من أجل الوصول إلى جمهور واسع، والتَّأثير فيه، عبر محتوى متجدِّد وتفاعلي.</a:t>
            </a:r>
            <a:endParaRPr lang="fr-FR" sz="1600" b="1" dirty="0"/>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49816"/>
            <a:ext cx="4128422" cy="3824945"/>
          </a:xfrm>
          <a:prstGeom prst="roundRect">
            <a:avLst>
              <a:gd name="adj" fmla="val 6140"/>
            </a:avLst>
          </a:prstGeom>
          <a:solidFill>
            <a:schemeClr val="accent3">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0964580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188224">
        <p15:prstTrans prst="peelOff"/>
      </p:transition>
    </mc:Choice>
    <mc:Fallback xmlns="">
      <p:transition spd="slow" advTm="188224">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B0E093-A164-4705-B3AA-7C07525D2E93}"/>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metadata/properties"/>
    <ds:schemaRef ds:uri="688354b5-287c-4cda-825e-1d7935aea40e"/>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5952</TotalTime>
  <Words>2254</Words>
  <Application>Microsoft Office PowerPoint</Application>
  <PresentationFormat>Grand écran</PresentationFormat>
  <Paragraphs>241</Paragraphs>
  <Slides>40</Slides>
  <Notes>9</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40</vt:i4>
      </vt:variant>
    </vt:vector>
  </HeadingPairs>
  <TitlesOfParts>
    <vt:vector size="47" baseType="lpstr">
      <vt:lpstr>Alexandria</vt:lpstr>
      <vt:lpstr>Arial</vt:lpstr>
      <vt:lpstr>Arial Black</vt:lpstr>
      <vt:lpstr>Calibri</vt:lpstr>
      <vt:lpstr>Calibri Light</vt:lpstr>
      <vt:lpstr>Roboto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94</cp:revision>
  <dcterms:created xsi:type="dcterms:W3CDTF">2023-04-29T09:08:00Z</dcterms:created>
  <dcterms:modified xsi:type="dcterms:W3CDTF">2025-10-03T14:15:53Z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