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480" r:id="rId2"/>
    <p:sldId id="306" r:id="rId3"/>
    <p:sldId id="276" r:id="rId4"/>
    <p:sldId id="512" r:id="rId5"/>
    <p:sldId id="511" r:id="rId6"/>
    <p:sldId id="524" r:id="rId7"/>
    <p:sldId id="523" r:id="rId8"/>
    <p:sldId id="522" r:id="rId9"/>
    <p:sldId id="521" r:id="rId10"/>
    <p:sldId id="520" r:id="rId11"/>
    <p:sldId id="519" r:id="rId12"/>
    <p:sldId id="518" r:id="rId13"/>
    <p:sldId id="517" r:id="rId14"/>
    <p:sldId id="516" r:id="rId15"/>
    <p:sldId id="515" r:id="rId16"/>
    <p:sldId id="514" r:id="rId17"/>
    <p:sldId id="513" r:id="rId18"/>
    <p:sldId id="533" r:id="rId19"/>
    <p:sldId id="532" r:id="rId20"/>
    <p:sldId id="531" r:id="rId21"/>
    <p:sldId id="530" r:id="rId22"/>
    <p:sldId id="529" r:id="rId23"/>
    <p:sldId id="528" r:id="rId24"/>
    <p:sldId id="527" r:id="rId25"/>
    <p:sldId id="526" r:id="rId26"/>
    <p:sldId id="525" r:id="rId27"/>
    <p:sldId id="542" r:id="rId28"/>
    <p:sldId id="541" r:id="rId29"/>
    <p:sldId id="540" r:id="rId30"/>
    <p:sldId id="539" r:id="rId31"/>
    <p:sldId id="553" r:id="rId32"/>
    <p:sldId id="551" r:id="rId33"/>
    <p:sldId id="550" r:id="rId34"/>
    <p:sldId id="549" r:id="rId35"/>
    <p:sldId id="554" r:id="rId36"/>
    <p:sldId id="548" r:id="rId37"/>
    <p:sldId id="547" r:id="rId38"/>
    <p:sldId id="546" r:id="rId39"/>
    <p:sldId id="545"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6"/>
            <p14:sldId id="276"/>
            <p14:sldId id="512"/>
            <p14:sldId id="511"/>
            <p14:sldId id="524"/>
            <p14:sldId id="523"/>
            <p14:sldId id="522"/>
            <p14:sldId id="521"/>
            <p14:sldId id="520"/>
            <p14:sldId id="519"/>
            <p14:sldId id="518"/>
            <p14:sldId id="517"/>
            <p14:sldId id="516"/>
            <p14:sldId id="515"/>
            <p14:sldId id="514"/>
            <p14:sldId id="513"/>
            <p14:sldId id="533"/>
            <p14:sldId id="532"/>
            <p14:sldId id="531"/>
            <p14:sldId id="530"/>
            <p14:sldId id="529"/>
            <p14:sldId id="528"/>
            <p14:sldId id="527"/>
            <p14:sldId id="526"/>
            <p14:sldId id="525"/>
            <p14:sldId id="542"/>
            <p14:sldId id="541"/>
            <p14:sldId id="540"/>
            <p14:sldId id="539"/>
            <p14:sldId id="553"/>
            <p14:sldId id="551"/>
            <p14:sldId id="550"/>
            <p14:sldId id="549"/>
            <p14:sldId id="554"/>
            <p14:sldId id="548"/>
            <p14:sldId id="547"/>
            <p14:sldId id="546"/>
            <p14:sldId id="54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669BBC"/>
    <a:srgbClr val="2D3956"/>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6"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6.jpg"/><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2.svg"/></Relationships>
</file>

<file path=ppt/slides/_rels/slide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1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2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0.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1.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2.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3.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4.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5.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6.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7.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8.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39.xml.rels><?xml version="1.0" encoding="UTF-8" standalone="yes"?>
<Relationships xmlns="http://schemas.openxmlformats.org/package/2006/relationships"><Relationship Id="rId3" Type="http://schemas.openxmlformats.org/officeDocument/2006/relationships/image" Target="../media/image10.svg"/><Relationship Id="rId7" Type="http://schemas.openxmlformats.org/officeDocument/2006/relationships/image" Target="../media/image14.svg"/><Relationship Id="rId2" Type="http://schemas.openxmlformats.org/officeDocument/2006/relationships/image" Target="../media/image9.png"/><Relationship Id="rId1" Type="http://schemas.openxmlformats.org/officeDocument/2006/relationships/slideLayout" Target="../slideLayouts/slideLayout13.xml"/><Relationship Id="rId6" Type="http://schemas.openxmlformats.org/officeDocument/2006/relationships/image" Target="../media/image13.png"/><Relationship Id="rId5" Type="http://schemas.openxmlformats.org/officeDocument/2006/relationships/image" Target="../media/image12.svg"/><Relationship Id="rId4" Type="http://schemas.openxmlformats.org/officeDocument/2006/relationships/image" Target="../media/image11.png"/></Relationships>
</file>

<file path=ppt/slides/_rels/slide4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6.png"/><Relationship Id="rId7" Type="http://schemas.openxmlformats.org/officeDocument/2006/relationships/image" Target="../media/image4.png"/><Relationship Id="rId2" Type="http://schemas.openxmlformats.org/officeDocument/2006/relationships/image" Target="../media/image15.jpeg"/><Relationship Id="rId1" Type="http://schemas.openxmlformats.org/officeDocument/2006/relationships/slideLayout" Target="../slideLayouts/slideLayout14.xml"/><Relationship Id="rId6" Type="http://schemas.openxmlformats.org/officeDocument/2006/relationships/image" Target="../media/image14.svg"/><Relationship Id="rId5" Type="http://schemas.openxmlformats.org/officeDocument/2006/relationships/image" Target="../media/image13.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722617" y="3924502"/>
            <a:ext cx="4886463" cy="461665"/>
          </a:xfrm>
          <a:prstGeom prst="rect">
            <a:avLst/>
          </a:prstGeom>
          <a:noFill/>
        </p:spPr>
        <p:txBody>
          <a:bodyPr wrap="square" rtlCol="0">
            <a:spAutoFit/>
          </a:bodyPr>
          <a:lstStyle/>
          <a:p>
            <a:pPr algn="ctr" rtl="1"/>
            <a:r>
              <a:rPr lang="ar-EG" sz="2400" b="1" dirty="0">
                <a:solidFill>
                  <a:srgbClr val="8E5A6D"/>
                </a:solidFill>
                <a:latin typeface="Tajawal Medium" panose="00000600000000000000" pitchFamily="2" charset="-78"/>
                <a:cs typeface="Tajawal Medium" panose="00000600000000000000" pitchFamily="2" charset="-78"/>
              </a:rPr>
              <a:t>أ. عبدالفتاح نبيل</a:t>
            </a:r>
            <a:endParaRPr lang="en-US" sz="2400" b="1" dirty="0">
              <a:solidFill>
                <a:srgbClr val="8E5A6D"/>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7492851" y="2519518"/>
            <a:ext cx="3102131" cy="769441"/>
          </a:xfrm>
          <a:prstGeom prst="rect">
            <a:avLst/>
          </a:prstGeom>
          <a:noFill/>
        </p:spPr>
        <p:txBody>
          <a:bodyPr wrap="none" rtlCol="0">
            <a:spAutoFit/>
          </a:bodyPr>
          <a:lstStyle/>
          <a:p>
            <a:r>
              <a:rPr lang="ar-EG" sz="4400" b="1" dirty="0">
                <a:solidFill>
                  <a:srgbClr val="8E5A6D"/>
                </a:solidFill>
                <a:latin typeface="Tajawal Medium" panose="00000600000000000000" pitchFamily="2" charset="-78"/>
                <a:cs typeface="Tajawal Medium" panose="00000600000000000000" pitchFamily="2" charset="-78"/>
              </a:rPr>
              <a:t>الكتابة الإعلامية</a:t>
            </a:r>
            <a:endParaRPr lang="en-US" sz="4400" b="1" dirty="0">
              <a:solidFill>
                <a:srgbClr val="8E5A6D"/>
              </a:solidFill>
              <a:latin typeface="Tajawal Medium" panose="00000600000000000000" pitchFamily="2" charset="-78"/>
              <a:cs typeface="Tajawal Medium" panose="00000600000000000000" pitchFamily="2" charset="-78"/>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8092472" y="5904145"/>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rgbClr val="8E5A6D"/>
                </a:solidFill>
                <a:latin typeface="Tajawal Medium" panose="00000600000000000000" pitchFamily="2" charset="-78"/>
                <a:cs typeface="Tajawal Medium" panose="00000600000000000000" pitchFamily="2" charset="-78"/>
              </a:rPr>
              <a:t>المحاضرة السادسة</a:t>
            </a:r>
            <a:endParaRPr lang="en-US" sz="2800" b="1" dirty="0">
              <a:solidFill>
                <a:srgbClr val="8E5A6D"/>
              </a:solidFill>
              <a:latin typeface="Tajawal Medium" panose="00000600000000000000" pitchFamily="2" charset="-78"/>
              <a:cs typeface="Tajawal Medium" panose="00000600000000000000" pitchFamily="2" charset="-78"/>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8650324" y="3306100"/>
            <a:ext cx="1031051" cy="375552"/>
          </a:xfrm>
          <a:prstGeom prst="rect">
            <a:avLst/>
          </a:prstGeom>
          <a:noFill/>
        </p:spPr>
        <p:txBody>
          <a:bodyPr wrap="none" rtlCol="0">
            <a:spAutoFit/>
          </a:bodyPr>
          <a:lstStyle/>
          <a:p>
            <a:pPr marL="0" marR="0" algn="ctr">
              <a:lnSpc>
                <a:spcPct val="107000"/>
              </a:lnSpc>
              <a:spcBef>
                <a:spcPts val="0"/>
              </a:spcBef>
              <a:spcAft>
                <a:spcPts val="800"/>
              </a:spcAft>
            </a:pPr>
            <a:r>
              <a:rPr lang="en-GB" sz="1800" b="1" dirty="0">
                <a:solidFill>
                  <a:srgbClr val="8E5A6D"/>
                </a:solidFill>
                <a:effectLst/>
                <a:latin typeface="Calibri" panose="020F0502020204030204" pitchFamily="34" charset="0"/>
                <a:ea typeface="Calibri" panose="020F0502020204030204" pitchFamily="34" charset="0"/>
                <a:cs typeface="Arial" panose="020B0604020202020204" pitchFamily="34" charset="0"/>
              </a:rPr>
              <a:t>DGM123</a:t>
            </a:r>
            <a:endParaRPr lang="en-US" sz="1800" dirty="0">
              <a:solidFill>
                <a:srgbClr val="8E5A6D"/>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783500" y="2016833"/>
            <a:ext cx="4955591" cy="3176254"/>
          </a:xfrm>
          <a:prstGeom prst="rect">
            <a:avLst/>
          </a:prstGeom>
        </p:spPr>
        <p:txBody>
          <a:bodyPr wrap="square">
            <a:spAutoFit/>
          </a:bodyPr>
          <a:lstStyle/>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خطوات التحرير الصحفي</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قواعد إعداد المادة الصحفية</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تأثير التطور التقني في التحرير الصحفي</a:t>
            </a:r>
          </a:p>
          <a:p>
            <a:pPr marL="342900" indent="-342900" algn="r" rtl="1">
              <a:lnSpc>
                <a:spcPct val="120000"/>
              </a:lnSpc>
              <a:buFont typeface="Arial" panose="020B0604020202020204" pitchFamily="34" charset="0"/>
              <a:buChar char="•"/>
            </a:pPr>
            <a:endParaRPr lang="ar-EG" sz="2400" b="1" dirty="0">
              <a:solidFill>
                <a:schemeClr val="bg1"/>
              </a:solidFill>
              <a:latin typeface="Simplified Arabic" panose="02020603050405020304" pitchFamily="18" charset="-78"/>
              <a:cs typeface="Simplified Arabic" panose="02020603050405020304" pitchFamily="18" charset="-78"/>
            </a:endParaRPr>
          </a:p>
          <a:p>
            <a:pPr marL="342900" indent="-342900" algn="r" rtl="1">
              <a:lnSpc>
                <a:spcPct val="120000"/>
              </a:lnSpc>
              <a:buFont typeface="Arial" panose="020B0604020202020204" pitchFamily="34" charset="0"/>
              <a:buChar char="•"/>
            </a:pPr>
            <a:r>
              <a:rPr lang="ar-EG" sz="2400" b="1" dirty="0">
                <a:solidFill>
                  <a:schemeClr val="bg1"/>
                </a:solidFill>
                <a:latin typeface="Simplified Arabic" panose="02020603050405020304" pitchFamily="18" charset="-78"/>
                <a:cs typeface="Simplified Arabic" panose="02020603050405020304" pitchFamily="18" charset="-78"/>
              </a:rPr>
              <a:t>نظرية الفنون الصحفية</a:t>
            </a:r>
          </a:p>
        </p:txBody>
      </p:sp>
      <p:sp>
        <p:nvSpPr>
          <p:cNvPr id="7" name="Rectangle 6">
            <a:extLst>
              <a:ext uri="{FF2B5EF4-FFF2-40B4-BE49-F238E27FC236}">
                <a16:creationId xmlns:a16="http://schemas.microsoft.com/office/drawing/2014/main" id="{2E6BEE59-229C-AF4C-8168-45DB84D103B6}"/>
              </a:ext>
            </a:extLst>
          </p:cNvPr>
          <p:cNvSpPr/>
          <p:nvPr/>
        </p:nvSpPr>
        <p:spPr>
          <a:xfrm>
            <a:off x="6295848" y="4979581"/>
            <a:ext cx="4747323" cy="572144"/>
          </a:xfrm>
          <a:prstGeom prst="rect">
            <a:avLst/>
          </a:prstGeom>
        </p:spPr>
        <p:txBody>
          <a:bodyPr wrap="square">
            <a:spAutoFit/>
          </a:bodyPr>
          <a:lstStyle/>
          <a:p>
            <a:pPr algn="ctr">
              <a:lnSpc>
                <a:spcPct val="120000"/>
              </a:lnSpc>
            </a:pPr>
            <a:endParaRPr lang="en-US" sz="2800" b="1" dirty="0">
              <a:solidFill>
                <a:srgbClr val="8E5A6D"/>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372516" y="3948478"/>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محتويات</a:t>
            </a:r>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41C88CE2-4D1C-7A26-AAF9-BFB2BF9DDC38}"/>
              </a:ext>
            </a:extLst>
          </p:cNvPr>
          <p:cNvSpPr txBox="1"/>
          <p:nvPr/>
        </p:nvSpPr>
        <p:spPr>
          <a:xfrm>
            <a:off x="6372516" y="4968345"/>
            <a:ext cx="4113898" cy="707886"/>
          </a:xfrm>
          <a:prstGeom prst="rect">
            <a:avLst/>
          </a:prstGeom>
          <a:noFill/>
        </p:spPr>
        <p:txBody>
          <a:bodyPr wrap="square" rtlCol="0">
            <a:spAutoFit/>
          </a:bodyPr>
          <a:lstStyle/>
          <a:p>
            <a:pPr algn="ctr"/>
            <a:r>
              <a:rPr lang="ar-EG" sz="4000" b="1" dirty="0">
                <a:solidFill>
                  <a:srgbClr val="8E5A6D"/>
                </a:solidFill>
                <a:latin typeface="Tajawal Medium" panose="00000600000000000000" pitchFamily="2" charset="-78"/>
                <a:cs typeface="Tajawal Medium" panose="00000600000000000000" pitchFamily="2" charset="-78"/>
              </a:rPr>
              <a:t>المحاضرة السادسة</a:t>
            </a:r>
            <a:endParaRPr lang="en-US" sz="28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520784841"/>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179298" y="3344535"/>
            <a:ext cx="5238021" cy="750975"/>
          </a:xfrm>
          <a:prstGeom prst="rect">
            <a:avLst/>
          </a:prstGeom>
          <a:noFill/>
        </p:spPr>
        <p:txBody>
          <a:bodyPr wrap="square" rtlCol="0">
            <a:spAutoFit/>
          </a:bodyPr>
          <a:lstStyle/>
          <a:p>
            <a:pPr marL="0" marR="0" algn="just"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خطوات التحرير الصحفي</a:t>
            </a:r>
            <a:endParaRPr lang="en-US" sz="40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264899"/>
            <a:ext cx="9082367" cy="3034805"/>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تختلف خطوات تحرير النص الصحفي باختلاف طبيعة النص.. هل هو نص إخباري أم نص غير إخباري:</a:t>
            </a:r>
          </a:p>
          <a:p>
            <a:pPr marL="0"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أولًا: خطوات تحرير النص الإخباري: </a:t>
            </a:r>
          </a:p>
          <a:p>
            <a:pPr marL="0" marR="0" algn="just" rtl="1">
              <a:lnSpc>
                <a:spcPct val="107000"/>
              </a:lnSpc>
              <a:spcBef>
                <a:spcPts val="0"/>
              </a:spcBef>
              <a:spcAft>
                <a:spcPts val="800"/>
              </a:spcAft>
            </a:pP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63251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220008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التخطيط لتغطية موضوع الخبر المتوقع والمتابع ، أما المفاجئ فلا يخطط له، ويتم ذلك من خلال تحديد محاور الخبر ونقاطه الرئيسية وجمع الخلفيات المتعلقة به من قسم المعلومات أو من أرشيف المحرر الصحفي الخاص.</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332630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1934599"/>
            <a:ext cx="8618134" cy="4923399"/>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جمع المعلومات المتعلقة بالخبر من المصادر المختلفة. </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التقاط الصور الفوتوجرافية المناسبة للخبر بواسطة المحرر أو المصور الصحفي.</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مراجعة المادة الصحفية المكتوبة والمصورة واستكمالها.</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192171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9103" y="2118439"/>
            <a:ext cx="8618134" cy="2829621"/>
          </a:xfrm>
          <a:prstGeom prst="rect">
            <a:avLst/>
          </a:prstGeom>
          <a:noFill/>
        </p:spPr>
        <p:txBody>
          <a:bodyPr wrap="square" rtlCol="0">
            <a:spAutoFit/>
          </a:bodyPr>
          <a:lstStyle/>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تقييم المادة الصحفية المكتوبة والمصورة وتحديد صلاحيتها للنشر بواسطة المحرر المسؤول رئيس القسم أو مدير التحرير ، نائب رئيس التحرير أو رئيس التحرير أو كلهم جميعاً حسب خط سير النص الصحفي في الجريدة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7445041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268038"/>
            <a:ext cx="8618134" cy="2932213"/>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تجهيز الرسوم اليدوية أو التعبيرية أو التوضيحية أو الساخرة التي ستصاحب الموضوعات أو تنشر بمفردها. </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اختيار البناء الفني للنص الصحفي أي تحديد شكل المادة الإخبارية المخطط لنشرها</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43369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2139200"/>
            <a:ext cx="8618134" cy="3253968"/>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التحرير النهائي للنص الصحفي.</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المراجعة النهائية للنص الصحفي المحرر.</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التقييم النهائي وتحديد أولويات النشر.</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542133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86933" y="3143776"/>
            <a:ext cx="8618134" cy="1146211"/>
          </a:xfrm>
          <a:prstGeom prst="rect">
            <a:avLst/>
          </a:prstGeom>
          <a:noFill/>
        </p:spPr>
        <p:txBody>
          <a:bodyPr wrap="square" rtlCol="0">
            <a:spAutoFit/>
          </a:bodyPr>
          <a:lstStyle/>
          <a:p>
            <a:pPr marL="0" marR="0" algn="just" rtl="1">
              <a:lnSpc>
                <a:spcPct val="107000"/>
              </a:lnSpc>
              <a:spcBef>
                <a:spcPts val="0"/>
              </a:spcBef>
              <a:spcAft>
                <a:spcPts val="800"/>
              </a:spcAft>
            </a:pP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خطوات تحرير النص غير الإخباري </a:t>
            </a:r>
            <a:r>
              <a:rPr lang="en-US" sz="3200" b="1" dirty="0">
                <a:effectLst/>
                <a:latin typeface="Simplified Arabic" panose="02020603050405020304" pitchFamily="18" charset="-78"/>
                <a:ea typeface="Calibri" panose="020F0502020204030204" pitchFamily="34" charset="0"/>
                <a:cs typeface="Simplified Arabic" panose="02020603050405020304" pitchFamily="18" charset="-78"/>
              </a:rPr>
              <a:t>)</a:t>
            </a:r>
            <a:r>
              <a:rPr lang="ar-EG" sz="3200" b="1" dirty="0">
                <a:effectLst/>
                <a:latin typeface="Simplified Arabic" panose="02020603050405020304" pitchFamily="18" charset="-78"/>
                <a:ea typeface="Calibri" panose="020F0502020204030204" pitchFamily="34" charset="0"/>
                <a:cs typeface="Simplified Arabic" panose="02020603050405020304" pitchFamily="18" charset="-78"/>
              </a:rPr>
              <a:t>الحديث الصحفي والتحقيق الصحفي</a:t>
            </a:r>
            <a:r>
              <a:rPr lang="en-US" sz="3200" b="1" dirty="0">
                <a:effectLst/>
                <a:latin typeface="Simplified Arabic" panose="02020603050405020304" pitchFamily="18" charset="-78"/>
                <a:ea typeface="Calibri" panose="020F0502020204030204" pitchFamily="34" charset="0"/>
                <a:cs typeface="Simplified Arabic" panose="02020603050405020304" pitchFamily="18"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6467995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004569"/>
            <a:ext cx="8618134" cy="3459152"/>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اختيار فكرة النص من أفكار الصحفي ويتم بلورتها لأفضل شكل</a:t>
            </a: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جمع الخلفيات والتفاصيل الخاصة بفكرة النص الصحفي من معلومات مكتوبة ومصورة ومرسومة من قسم المعلومات الصحفية أو من أرشيف المحرر الخاص.</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1592776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90429" y="2001646"/>
            <a:ext cx="9795481" cy="3137397"/>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مراجعة الفكرة وتحديدها وإقرارها من المحرر المسؤول.</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جمع المعلومات اللازمة للنص الصحفي بواسطة المحرر.</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التقاط الصور الفوتوجرافية وتجهيز الرسوم المناسبة للنص الصحفي.</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0054379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1661" y="2326059"/>
            <a:ext cx="8618134" cy="2405274"/>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المراجعة والاستكمال للمعلومات التي تم جمعها.</a:t>
            </a:r>
          </a:p>
          <a:p>
            <a:pPr marL="457200" marR="0" indent="-457200" algn="just" rtl="1">
              <a:lnSpc>
                <a:spcPct val="107000"/>
              </a:lnSpc>
              <a:spcBef>
                <a:spcPts val="0"/>
              </a:spcBef>
              <a:spcAft>
                <a:spcPts val="800"/>
              </a:spcAft>
              <a:buFont typeface="Arial" panose="020B0604020202020204" pitchFamily="34" charset="0"/>
              <a:buChar char="•"/>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تقييم المادة الصحفية المجموعة وتحديد مدى صلاحيتها للنشر بواسطة المحرر المسؤول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93735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50470"/>
            <a:ext cx="8618134" cy="3356560"/>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اختيار البناء الفني للنص الصحفي، أي اختيار الشكل الفني المناسب للنص الصحفي والقالب المناسب منه، اختيار الحديث الصحفي ثم نمط الحديث الذي يضم الأسئلة والإجابات بالشكل التقليدي.</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المراجعة الشاملة للنص الصحفي لغوياً ومعلوماتياً وأسلوبياً وقانونياً أحياناً واستكماله وتعديله.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98251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2614369"/>
            <a:ext cx="8618134" cy="1878335"/>
          </a:xfrm>
          <a:prstGeom prst="rect">
            <a:avLst/>
          </a:prstGeom>
          <a:noFill/>
        </p:spPr>
        <p:txBody>
          <a:bodyPr wrap="square" rtlCol="0">
            <a:spAutoFit/>
          </a:bodyPr>
          <a:lstStyle/>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تحرير النص الصحفي</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p>
          <a:p>
            <a:pPr marL="457200" marR="0" indent="-457200" algn="just" rtl="1">
              <a:lnSpc>
                <a:spcPct val="107000"/>
              </a:lnSpc>
              <a:spcBef>
                <a:spcPts val="0"/>
              </a:spcBef>
              <a:spcAft>
                <a:spcPts val="800"/>
              </a:spcAft>
              <a:buFont typeface="Arial" panose="020B0604020202020204" pitchFamily="34" charset="0"/>
              <a:buChar char="•"/>
            </a:pPr>
            <a:endParaRPr lang="en-US" sz="3200" dirty="0">
              <a:latin typeface="Simplified Arabic" panose="02020603050405020304" pitchFamily="18" charset="-78"/>
              <a:ea typeface="Calibri" panose="020F0502020204030204" pitchFamily="34" charset="0"/>
              <a:cs typeface="Simplified Arabic" panose="02020603050405020304" pitchFamily="18" charset="-78"/>
            </a:endParaRPr>
          </a:p>
          <a:p>
            <a:pPr marL="457200" marR="0" indent="-457200" algn="just" rtl="1">
              <a:lnSpc>
                <a:spcPct val="107000"/>
              </a:lnSpc>
              <a:spcBef>
                <a:spcPts val="0"/>
              </a:spcBef>
              <a:spcAft>
                <a:spcPts val="800"/>
              </a:spcAft>
              <a:buFont typeface="Arial" panose="020B0604020202020204" pitchFamily="34" charset="0"/>
              <a:buChar char="•"/>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التقييم النهائي وتحديد أولوية النشر</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6892655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3293193"/>
            <a:ext cx="8618134" cy="750975"/>
          </a:xfrm>
          <a:prstGeom prst="rect">
            <a:avLst/>
          </a:prstGeom>
          <a:noFill/>
        </p:spPr>
        <p:txBody>
          <a:bodyPr wrap="square" rtlCol="0">
            <a:spAutoFit/>
          </a:bodyPr>
          <a:lstStyle/>
          <a:p>
            <a:pPr marL="0" marR="0" algn="ctr"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قواعد إعداد المادة الصحفية</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4891289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532080"/>
            <a:ext cx="905146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لنعرف ما يتوجب على المحرر الصحفي القيام به يجب أن ندرك أن التحرير في مفهومه الشامل أو جوهره عملية اتصال بالجماهير متكاملة الأطراف يقوم فيها المرسل بتوصيل مضمون صحفي معين عن طريق وسيلة إلى مستقبل هو قارئ الصحيفة لتحقيق غرض معين هو هدف الجريدة من الصدور وسياستها التحريرية.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858495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304727"/>
            <a:ext cx="9051464" cy="2302682"/>
          </a:xfrm>
          <a:prstGeom prst="rect">
            <a:avLst/>
          </a:prstGeom>
          <a:noFill/>
        </p:spPr>
        <p:txBody>
          <a:bodyPr wrap="square" rtlCol="0">
            <a:spAutoFit/>
          </a:bodyPr>
          <a:lstStyle/>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يتوجب على المحرر الصحفي إعداد مادته التي جمعها من مصادره ومن ثم مراجعة ما تم تحريره وإعادة النظر الصحفية في المضمون الصحفي المكتوب للوصول إلى تحقيق الأهداف المطلوبة من المادة.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0638010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24234"/>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كل مادة تحريرية يجب أن تحمل مضموناً يتكامل مع غيره من المواد ليرسم صورة تحريرية تعبر عن المتطلبات التي يحددها رئيس التحرير تنفيذاً للسياسة التحريرية التي يرسمها القائمون على الصحيفة بدقة، وهذا ما يجب أن يكون هاجس المحرر لدى إعداده مادته التحريرية.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1276337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1815945"/>
            <a:ext cx="9051464" cy="3356560"/>
          </a:xfrm>
          <a:prstGeom prst="rect">
            <a:avLst/>
          </a:prstGeom>
          <a:noFill/>
        </p:spPr>
        <p:txBody>
          <a:bodyPr wrap="square" rtlCol="0">
            <a:spAutoFit/>
          </a:bodyPr>
          <a:lstStyle/>
          <a:p>
            <a:pPr marL="0" marR="0" algn="just" rtl="1">
              <a:lnSpc>
                <a:spcPct val="107000"/>
              </a:lnSpc>
              <a:spcBef>
                <a:spcPts val="0"/>
              </a:spcBef>
              <a:spcAft>
                <a:spcPts val="800"/>
              </a:spcAft>
            </a:pPr>
            <a:endParaRPr lang="ar-EG" sz="3200" dirty="0">
              <a:effectLst/>
              <a:latin typeface="Simplified Arabic" panose="02020603050405020304" pitchFamily="18" charset="-78"/>
              <a:ea typeface="Calibri" panose="020F0502020204030204" pitchFamily="34" charset="0"/>
              <a:cs typeface="Simplified Arabic" panose="02020603050405020304" pitchFamily="18" charset="-78"/>
            </a:endParaRP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ويجب إعداد المادة إعداداً صحفياً بحيث يجد سكرتير التحرير المكان المناسب لها في المجلة أو الصحيفة اليومية وإلا اضطر إلى تسليمها إلى مطبخ الجريدة لإعادة صياغتها، وقد يؤدي ذلك إلى إلغائها لفوات موعدها أو عدم القدرة على صياغتها صياغة صحفية، وبذلك تلقى في سلة المهملات.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8535177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46297"/>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المحرر الصحفي المحترف هو من يحرر مادة صحفية تتناسب تماماً مع أهمية ما يقوم بتحريره إدراكًا منه لأهمية مادته بالنسبة لسياسة الصحيفة التحريرية وبالتالي المساحة التي سيجري تخصيصها لمادته.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5005129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771911"/>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كما أن الإيجاز اليوم مطلوب جداً لتزاحم المواد التحريرية الكثيرة على الصفحة الواحدة، فالإيجاز دون الإساءة للمادة التحريرية من أهم مميزات المحرر الصحفي الناجح.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6805062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624234"/>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فن التحرير يبدأ من نقطة تكيف المحرر بالبيئة التي تحيط به، وهذا يتطلب اتصالاً بالجمهور وإدراكاً للواقع السياسي والاجتماعي الذي يعيشه وبذلك يمكنه السيطرة ثقافياً على الواقع وعلى التكيف وفق ما يتطلبه القارئ.</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88270059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3414149"/>
            <a:ext cx="9051464" cy="750975"/>
          </a:xfrm>
          <a:prstGeom prst="rect">
            <a:avLst/>
          </a:prstGeom>
          <a:noFill/>
        </p:spPr>
        <p:txBody>
          <a:bodyPr wrap="square" rtlCol="0">
            <a:spAutoFit/>
          </a:bodyPr>
          <a:lstStyle/>
          <a:p>
            <a:pPr marL="0" marR="0" algn="ctr"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تأثير التطور التقني في التحرير الصحفي</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478228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17411" y="2149066"/>
            <a:ext cx="9051464" cy="3253968"/>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غيّر استخدام الكمبيوتر عملية إنتاج الصحيفة ككل، وعلى مستوى عمل المحرر كان للكمبيوتر دور مهم في تبسيط بعض أجزاء العمل، ولكنه في الوقت نفسه أضاف عليه أعباءاً ومهاماً جديدة ولم يقتصر الأمر على زيادة مهام المحررين الصحفيين، ولكنهم أصبحوا أيضاً آخر من يرى المادة الصحفية قبل وضع اللمسات الإخراجية الأخيرة عليها قبل دخول الصحيفة المطبعة.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3807066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944124"/>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استغنت صحف كثيرة عن الطابعين والمراجعين اللغويين بعد أن أصبح الصحفيون يقومون بطباعة موضوعاتهم بأنفسهم ويجري عليها المحررون التعديلات اللازمة ويصححون أخطاء اللغة على شاشات الكمبيوتر. </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5046506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72702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التأثيرات الإيجابية على واقع وطبيعة العمل الصحفي في عصر الشبكات قد امتدت إلى مضمون الصحافة ومضمون وسائل الإعلام فجعلته أكثر ثراء وألقت على عاتق الصحفيين مهام جديدة ومسؤوليات كبيرة لإرضاء القارئ الذي لم يعد يقنع في ظل التدفق الهائل للمعلومات عبر الإنترنت بما كان يقنع به قبل سنوات قليلة.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798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69843"/>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821684"/>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ولم يقتصر التأثير على مضمون وسائل الإعلام فقط، بل امتد أيضاً إلى الأشكال الفنية التي يقدم من خلالها هذا المضمون فقد انتهى عصر الخبر الطويل وانتهى عصر الخبر الإيديولوجي وانتهى عصر العناوين الضخمة.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5249286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96675"/>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انتهى العصر الذي كانت الصحافة تتحكم فيه بتزويد الجمهور بالمعلومات، ولم تعد الصحافة تستطيع إخفاء شيء وسقطت نظرية حراسة البوابة بعد أن أزال الإنترنت كل البوابات.</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32507598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والتحرير الإلكتروني يتطلب إتقان المهارات الكتابية الحرفية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verbally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والمهارات التقنية المرئية </a:t>
            </a:r>
            <a:r>
              <a:rPr lang="en-US" sz="3200" dirty="0">
                <a:effectLst/>
                <a:latin typeface="Simplified Arabic" panose="02020603050405020304" pitchFamily="18" charset="-78"/>
                <a:ea typeface="Calibri" panose="020F0502020204030204" pitchFamily="34" charset="0"/>
                <a:cs typeface="Simplified Arabic" panose="02020603050405020304" pitchFamily="18" charset="-78"/>
              </a:rPr>
              <a:t>Visually ، </a:t>
            </a: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فالكتابة للصحافة الإلكترونية تتطلب إتقان كلتا المهارتين وطبعاً هذا مختلف عن التحرير في الصحف المطبوعة التي تغيب فيها التقنيات المرئية.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387455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749384"/>
            <a:ext cx="9051464" cy="1146211"/>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كما لم يعد ممكناً الاختفاء وراء نظريات كانت تعطي الصحافة الحق في تزويد الجمهور بما يجب أن يعلمه فقط.</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169138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04040" y="368502"/>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3445124"/>
            <a:ext cx="9051464" cy="750975"/>
          </a:xfrm>
          <a:prstGeom prst="rect">
            <a:avLst/>
          </a:prstGeom>
          <a:noFill/>
        </p:spPr>
        <p:txBody>
          <a:bodyPr wrap="square" rtlCol="0">
            <a:spAutoFit/>
          </a:bodyPr>
          <a:lstStyle/>
          <a:p>
            <a:pPr marL="0" marR="0" algn="ctr" rtl="1">
              <a:lnSpc>
                <a:spcPct val="107000"/>
              </a:lnSpc>
              <a:spcBef>
                <a:spcPts val="0"/>
              </a:spcBef>
              <a:spcAft>
                <a:spcPts val="800"/>
              </a:spcAft>
            </a:pPr>
            <a:r>
              <a:rPr lang="ar-EG" sz="4000" b="1" dirty="0">
                <a:effectLst/>
                <a:latin typeface="Simplified Arabic" panose="02020603050405020304" pitchFamily="18" charset="-78"/>
                <a:ea typeface="Calibri" panose="020F0502020204030204" pitchFamily="34" charset="0"/>
                <a:cs typeface="Simplified Arabic" panose="02020603050405020304" pitchFamily="18" charset="-78"/>
              </a:rPr>
              <a:t>نظرية الفنون الصحفية</a:t>
            </a:r>
            <a:endParaRPr lang="en-US" sz="4000" b="1"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0378966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الفن الصحفي أو الأنواع الصحفية التحريرية هي رؤية جديدة للعالم تنطبق مع رؤية الشخص العادي بمعنى أن الفنان الصحفي يترجم المصطلحات الجامدة المجردة المعقدة إلى مصطلحات الواقع الفعلي النابض بالحياة.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913305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821684"/>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نجد أن الفن الصحفي فن ابتكاري، فالسؤال الذي يطرحه الصحفي دائما هو كيف يمكن أن تصل هذه المعلومات إلى الجمهور بطريقة مفهومة؟.</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2616848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65471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وتستند نظرية الفنون الصحفية في تحديد كميات العناصر الموجودة في كل نوع إعلامي ونسبها إلى قانون جدلي عام قائم على أن طبيعة التراكم الكمي للعناصر يؤدي في لحظة ما إلى تغير نوعي في تركيبتها.</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8842662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433205"/>
            <a:ext cx="9051464" cy="2200089"/>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وتفترض هذه النظرية أن جميع العناصر موجودة في المواد الإعلامية وموجودة بالتالي في الأنواع الإعلامية كافة وأن تحديد النوع لا يتم من خلال وجود هذه العناصر أو عدمه، وإنما من خلال نسب هذه العناصر وكمياتها وأحجامها وعلاقاتها المتبادلة.</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7735313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52808" y="2733769"/>
            <a:ext cx="9051464" cy="167315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فكل نوع صحفي يجب أن يحتوي محددات ومكونات تميز هذا النوع الصحفي والصحفي المحترف يقدم مكوّنات فنه التحريري باحتراف واضح لا لبس فيه</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238301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7933" y="2294744"/>
            <a:ext cx="9051464" cy="3356560"/>
          </a:xfrm>
          <a:prstGeom prst="rect">
            <a:avLst/>
          </a:prstGeom>
          <a:noFill/>
        </p:spPr>
        <p:txBody>
          <a:bodyPr wrap="square" rtlCol="0">
            <a:spAutoFit/>
          </a:bodyPr>
          <a:lstStyle/>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 تقترب بعض الأنواع التحريرية من بعضها البعض، إلا أن الحدود الفاصلة بين الفنون التحريرية واضحة تماماً. </a:t>
            </a:r>
          </a:p>
          <a:p>
            <a:pPr marL="0"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ومن هنا عندما يمتلك المحرر أدواته التحريرية ويمارس عمله باحتراف يصل إلى مادة تحريرية واضحة المعالم تؤدي الغرض منها بدقة؛ لأن الخبر الصحفي له أهداف يبغي تحقيقها تختلف عن أهداف التقرير على سبيل المثال.</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6811579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ar-EG" sz="2800" b="1" dirty="0">
                <a:solidFill>
                  <a:schemeClr val="bg1"/>
                </a:solidFill>
                <a:latin typeface="Tajawal Medium" panose="00000600000000000000" pitchFamily="2" charset="-78"/>
                <a:cs typeface="Tajawal Medium" panose="00000600000000000000" pitchFamily="2" charset="-78"/>
              </a:rPr>
              <a:t>الكتابة الإعلامية</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586580" y="381084"/>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6</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0268" y="2277659"/>
            <a:ext cx="9051464" cy="2302682"/>
          </a:xfrm>
          <a:prstGeom prst="rect">
            <a:avLst/>
          </a:prstGeom>
          <a:noFill/>
        </p:spPr>
        <p:txBody>
          <a:bodyPr wrap="square" rtlCol="0">
            <a:spAutoFit/>
          </a:bodyPr>
          <a:lstStyle/>
          <a:p>
            <a:pPr marR="0" algn="just" rtl="1">
              <a:lnSpc>
                <a:spcPct val="107000"/>
              </a:lnSpc>
              <a:spcBef>
                <a:spcPts val="0"/>
              </a:spcBef>
              <a:spcAft>
                <a:spcPts val="800"/>
              </a:spcAft>
            </a:pPr>
            <a:endParaRPr lang="ar-EG" sz="3200" dirty="0">
              <a:latin typeface="Simplified Arabic" panose="02020603050405020304" pitchFamily="18" charset="-78"/>
              <a:ea typeface="Calibri" panose="020F0502020204030204" pitchFamily="34" charset="0"/>
              <a:cs typeface="Simplified Arabic" panose="02020603050405020304" pitchFamily="18" charset="-78"/>
            </a:endParaRPr>
          </a:p>
          <a:p>
            <a:pPr marR="0" algn="just" rtl="1">
              <a:lnSpc>
                <a:spcPct val="107000"/>
              </a:lnSpc>
              <a:spcBef>
                <a:spcPts val="0"/>
              </a:spcBef>
              <a:spcAft>
                <a:spcPts val="800"/>
              </a:spcAft>
            </a:pPr>
            <a:r>
              <a:rPr lang="ar-EG" sz="3200" dirty="0">
                <a:effectLst/>
                <a:latin typeface="Simplified Arabic" panose="02020603050405020304" pitchFamily="18" charset="-78"/>
                <a:ea typeface="Calibri" panose="020F0502020204030204" pitchFamily="34" charset="0"/>
                <a:cs typeface="Simplified Arabic" panose="02020603050405020304" pitchFamily="18" charset="-78"/>
              </a:rPr>
              <a:t>لا يمكن للمحرر الصحفي أن يحرر خبراً ليحقق أهداف التقرير، أو أن لا تظهر هوية المادة التحريرية بوضوح أو أن تكون فن هجين غير واضح المعالم.</a:t>
            </a:r>
            <a:endParaRPr lang="en-US" sz="3200" dirty="0">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05168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732</TotalTime>
  <Words>1216</Words>
  <Application>Microsoft Office PowerPoint</Application>
  <PresentationFormat>Widescreen</PresentationFormat>
  <Paragraphs>156</Paragraphs>
  <Slides>40</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Simplified Arabic</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Abdelfattah Nabil</cp:lastModifiedBy>
  <cp:revision>30</cp:revision>
  <dcterms:created xsi:type="dcterms:W3CDTF">2023-04-29T09:08:23Z</dcterms:created>
  <dcterms:modified xsi:type="dcterms:W3CDTF">2023-07-16T00:43:41Z</dcterms:modified>
</cp:coreProperties>
</file>