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55" r:id="rId2"/>
    <p:sldId id="399" r:id="rId3"/>
    <p:sldId id="420" r:id="rId4"/>
    <p:sldId id="401" r:id="rId5"/>
    <p:sldId id="323" r:id="rId6"/>
    <p:sldId id="267" r:id="rId7"/>
    <p:sldId id="402" r:id="rId8"/>
    <p:sldId id="326" r:id="rId9"/>
    <p:sldId id="430" r:id="rId10"/>
    <p:sldId id="405" r:id="rId11"/>
    <p:sldId id="400" r:id="rId12"/>
    <p:sldId id="294" r:id="rId13"/>
    <p:sldId id="289" r:id="rId14"/>
    <p:sldId id="407" r:id="rId15"/>
    <p:sldId id="408" r:id="rId16"/>
    <p:sldId id="409" r:id="rId17"/>
    <p:sldId id="410" r:id="rId18"/>
    <p:sldId id="263" r:id="rId19"/>
    <p:sldId id="434" r:id="rId20"/>
    <p:sldId id="413" r:id="rId21"/>
    <p:sldId id="257" r:id="rId22"/>
    <p:sldId id="264" r:id="rId23"/>
    <p:sldId id="436" r:id="rId24"/>
    <p:sldId id="457" r:id="rId25"/>
    <p:sldId id="456" r:id="rId26"/>
    <p:sldId id="459" r:id="rId27"/>
    <p:sldId id="421" r:id="rId28"/>
    <p:sldId id="272" r:id="rId29"/>
    <p:sldId id="293" r:id="rId30"/>
    <p:sldId id="414" r:id="rId31"/>
    <p:sldId id="304" r:id="rId32"/>
    <p:sldId id="437" r:id="rId33"/>
    <p:sldId id="276" r:id="rId34"/>
    <p:sldId id="296" r:id="rId35"/>
    <p:sldId id="278" r:id="rId36"/>
    <p:sldId id="277" r:id="rId37"/>
    <p:sldId id="273" r:id="rId38"/>
    <p:sldId id="274" r:id="rId39"/>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4" d="100"/>
          <a:sy n="84" d="100"/>
        </p:scale>
        <p:origin x="581"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colorful1" csCatId="colorful" phldr="1"/>
      <dgm:spPr/>
      <dgm:t>
        <a:bodyPr/>
        <a:lstStyle/>
        <a:p>
          <a:endParaRPr lang="en-US"/>
        </a:p>
      </dgm:t>
    </dgm:pt>
    <dgm:pt modelId="{C7D740BD-D243-48D4-ACF3-62A0FA03A546}">
      <dgm:prSet custT="1"/>
      <dgm:spPr>
        <a:solidFill>
          <a:srgbClr val="FF7C80"/>
        </a:solidFill>
      </dgm:spPr>
      <dgm:t>
        <a:bodyPr/>
        <a:lstStyle/>
        <a:p>
          <a:pPr rtl="1"/>
          <a:r>
            <a:rPr lang="ar" sz="1600" b="1" dirty="0">
              <a:solidFill>
                <a:schemeClr val="tx1"/>
              </a:solidFill>
              <a:latin typeface="+mn-lt"/>
              <a:cs typeface="Times New Roman" pitchFamily="18" charset="0"/>
            </a:rPr>
            <a:t>I- نظام National A ccounts : </a:t>
          </a:r>
          <a:br>
            <a:rPr lang="fr-FR" sz="1600" b="1" dirty="0">
              <a:solidFill>
                <a:schemeClr val="tx1"/>
              </a:solidFill>
              <a:latin typeface="+mn-lt"/>
              <a:cs typeface="Times New Roman" pitchFamily="18" charset="0"/>
            </a:rPr>
          </a:br>
          <a:r>
            <a:rPr lang="ar" sz="1600" b="1" dirty="0">
              <a:solidFill>
                <a:schemeClr val="tx1"/>
              </a:solidFill>
              <a:latin typeface="+mn-lt"/>
              <a:cs typeface="Times New Roman" pitchFamily="18" charset="0"/>
            </a:rPr>
            <a:t>نظرة </a:t>
          </a:r>
          <a:r>
            <a:rPr lang="ar" sz="1600" b="1" dirty="0" err="1">
              <a:solidFill>
                <a:schemeClr val="tx1"/>
              </a:solidFill>
              <a:latin typeface="+mn-lt"/>
              <a:cs typeface="Times New Roman" pitchFamily="18" charset="0"/>
            </a:rPr>
            <a:t>عامة</a:t>
          </a:r>
          <a:endParaRPr lang="en-US" sz="1600" b="1" dirty="0">
            <a:solidFill>
              <a:schemeClr val="tx1"/>
            </a:solidFill>
          </a:endParaRP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EDDE0FE2-1EB6-48EF-906C-E6E73C1F0FC4}">
      <dgm:prSet custT="1"/>
      <dgm:spPr/>
      <dgm:t>
        <a:bodyPr/>
        <a:lstStyle/>
        <a:p>
          <a:pPr rtl="1"/>
          <a:r>
            <a:rPr lang="fr-FR" sz="1600" b="1" dirty="0">
              <a:solidFill>
                <a:schemeClr val="tx1"/>
              </a:solidFill>
              <a:latin typeface="+mn-lt"/>
            </a:rPr>
            <a:t>3</a:t>
          </a:r>
          <a:r>
            <a:rPr lang="ar" sz="1600" b="1" dirty="0">
              <a:solidFill>
                <a:schemeClr val="tx1"/>
              </a:solidFill>
              <a:latin typeface="+mn-lt"/>
            </a:rPr>
            <a:t>- تسهيلات الناتج المحلي الإجمالي M و N ational Accoun </a:t>
          </a:r>
          <a:r>
            <a:rPr lang="ar" sz="1600" b="1" dirty="0">
              <a:latin typeface="+mn-lt"/>
            </a:rPr>
            <a:t>ts</a:t>
          </a:r>
          <a:endParaRPr lang="fr-FR" sz="1600" b="1" dirty="0"/>
        </a:p>
      </dgm:t>
    </dgm:pt>
    <dgm:pt modelId="{BE0F44D4-4011-40C5-9094-5DD87FB20FFB}" type="parTrans" cxnId="{887A771E-F296-4599-BA88-471766E9A24A}">
      <dgm:prSet/>
      <dgm:spPr/>
      <dgm:t>
        <a:bodyPr/>
        <a:lstStyle/>
        <a:p>
          <a:endParaRPr lang="fr-FR"/>
        </a:p>
      </dgm:t>
    </dgm:pt>
    <dgm:pt modelId="{43C9623D-B4B8-48E6-ACC5-A44471E5842A}" type="sibTrans" cxnId="{887A771E-F296-4599-BA88-471766E9A24A}">
      <dgm:prSet/>
      <dgm:spPr/>
      <dgm:t>
        <a:bodyPr/>
        <a:lstStyle/>
        <a:p>
          <a:endParaRPr lang="fr-FR"/>
        </a:p>
      </dgm:t>
    </dgm:pt>
    <dgm:pt modelId="{6A4F8ECD-FDD1-41F3-8F81-7E6BEBD891C0}">
      <dgm:prSet custT="1"/>
      <dgm:spPr>
        <a:solidFill>
          <a:srgbClr val="00B0F0"/>
        </a:solidFill>
      </dgm:spPr>
      <dgm:t>
        <a:bodyPr/>
        <a:lstStyle/>
        <a:p>
          <a:pPr rtl="1"/>
          <a:r>
            <a:rPr lang="fr-FR" sz="1600" b="1" dirty="0">
              <a:solidFill>
                <a:schemeClr val="tx1"/>
              </a:solidFill>
              <a:latin typeface="+mn-lt"/>
            </a:rPr>
            <a:t>4</a:t>
          </a:r>
          <a:r>
            <a:rPr lang="ar" sz="1600" b="1" dirty="0">
              <a:solidFill>
                <a:schemeClr val="tx1"/>
              </a:solidFill>
              <a:latin typeface="+mn-lt"/>
            </a:rPr>
            <a:t>- الناتج المحلي الإجمالي مقابل الناتج القومي الإجمالي</a:t>
          </a:r>
          <a:endParaRPr lang="fr-FR" sz="1600" b="1" dirty="0">
            <a:solidFill>
              <a:schemeClr val="tx1"/>
            </a:solidFill>
          </a:endParaRPr>
        </a:p>
      </dgm:t>
    </dgm:pt>
    <dgm:pt modelId="{595B8788-567A-4ABF-B0A0-B611599B80E3}" type="parTrans" cxnId="{45344D72-7AC6-413E-9D0A-5E7F342AC643}">
      <dgm:prSet/>
      <dgm:spPr/>
      <dgm:t>
        <a:bodyPr/>
        <a:lstStyle/>
        <a:p>
          <a:endParaRPr lang="fr-FR"/>
        </a:p>
      </dgm:t>
    </dgm:pt>
    <dgm:pt modelId="{6D7A9217-FC82-40BA-B13D-162AB6B3A546}" type="sibTrans" cxnId="{45344D72-7AC6-413E-9D0A-5E7F342AC643}">
      <dgm:prSet/>
      <dgm:spPr/>
      <dgm:t>
        <a:bodyPr/>
        <a:lstStyle/>
        <a:p>
          <a:endParaRPr lang="fr-FR"/>
        </a:p>
      </dgm:t>
    </dgm:pt>
    <dgm:pt modelId="{6C11FF5E-A51C-49CE-9C71-1B8707060FFF}">
      <dgm:prSet custT="1"/>
      <dgm:spPr>
        <a:solidFill>
          <a:srgbClr val="00FF00"/>
        </a:solidFill>
      </dgm:spPr>
      <dgm:t>
        <a:bodyPr/>
        <a:lstStyle/>
        <a:p>
          <a:pPr rtl="1"/>
          <a:r>
            <a:rPr lang="fr-FR" altLang="fr-FR" sz="1600" b="1" dirty="0">
              <a:solidFill>
                <a:schemeClr val="tx1"/>
              </a:solidFill>
            </a:rPr>
            <a:t>2</a:t>
          </a:r>
          <a:r>
            <a:rPr lang="ar" altLang="fr-FR" sz="1600" b="1" dirty="0">
              <a:solidFill>
                <a:schemeClr val="tx1"/>
              </a:solidFill>
            </a:rPr>
            <a:t>- محاسبة الدخل القومي: قياس الإنتاج والدخل والإنفاق</a:t>
          </a:r>
          <a:endParaRPr lang="en-US" sz="1600" b="1" dirty="0">
            <a:solidFill>
              <a:schemeClr val="tx1"/>
            </a:solidFill>
          </a:endParaRPr>
        </a:p>
      </dgm:t>
    </dgm:pt>
    <dgm:pt modelId="{89B9B6F6-4245-46B5-AAF6-2DEB8C0F1D6F}" type="parTrans" cxnId="{0EA3841B-EF1F-45A8-B695-C7EC39423FFF}">
      <dgm:prSet/>
      <dgm:spPr/>
      <dgm:t>
        <a:bodyPr/>
        <a:lstStyle/>
        <a:p>
          <a:endParaRPr lang="fr-FR"/>
        </a:p>
      </dgm:t>
    </dgm:pt>
    <dgm:pt modelId="{FF974948-4720-4CCA-9838-951F558C6327}" type="sibTrans" cxnId="{0EA3841B-EF1F-45A8-B695-C7EC39423FFF}">
      <dgm:prSet/>
      <dgm:spPr/>
      <dgm:t>
        <a:bodyPr/>
        <a:lstStyle/>
        <a:p>
          <a:endParaRPr lang="fr-FR"/>
        </a:p>
      </dgm:t>
    </dgm:pt>
    <dgm:pt modelId="{995D8E0C-98F5-420E-90AA-2305AFF2389B}">
      <dgm:prSet custT="1"/>
      <dgm:spPr/>
      <dgm:t>
        <a:bodyPr/>
        <a:lstStyle/>
        <a:p>
          <a:pPr rtl="1"/>
          <a:r>
            <a:rPr lang="fr-FR" sz="1600" b="1" dirty="0">
              <a:solidFill>
                <a:schemeClr val="tx1"/>
              </a:solidFill>
              <a:latin typeface="+mn-lt"/>
            </a:rPr>
            <a:t>6</a:t>
          </a:r>
          <a:r>
            <a:rPr lang="ar" sz="1600" b="1" dirty="0">
              <a:solidFill>
                <a:schemeClr val="tx1"/>
              </a:solidFill>
              <a:latin typeface="+mn-lt"/>
            </a:rPr>
            <a:t> صافي الناتج القومي مقابل الدخل القومي </a:t>
          </a:r>
          <a:endParaRPr lang="fr-FR" sz="1600" b="1" dirty="0">
            <a:solidFill>
              <a:schemeClr val="tx1"/>
            </a:solidFill>
          </a:endParaRPr>
        </a:p>
      </dgm:t>
    </dgm:pt>
    <dgm:pt modelId="{F671617E-4C8B-4055-9114-9B79C65A0E94}" type="parTrans" cxnId="{5A91FC3B-9F1F-4090-A5B7-99C9017BBFCD}">
      <dgm:prSet/>
      <dgm:spPr/>
      <dgm:t>
        <a:bodyPr/>
        <a:lstStyle/>
        <a:p>
          <a:endParaRPr lang="fr-FR"/>
        </a:p>
      </dgm:t>
    </dgm:pt>
    <dgm:pt modelId="{5AE05637-E494-43BC-8D21-6A4FB8319C57}" type="sibTrans" cxnId="{5A91FC3B-9F1F-4090-A5B7-99C9017BBFCD}">
      <dgm:prSet/>
      <dgm:spPr/>
      <dgm:t>
        <a:bodyPr/>
        <a:lstStyle/>
        <a:p>
          <a:endParaRPr lang="fr-FR"/>
        </a:p>
      </dgm:t>
    </dgm:pt>
    <dgm:pt modelId="{BEB76AD1-B8F6-4B15-B3F6-B042E71820A7}">
      <dgm:prSet custT="1"/>
      <dgm:spPr>
        <a:solidFill>
          <a:srgbClr val="FF5050"/>
        </a:solidFill>
      </dgm:spPr>
      <dgm:t>
        <a:bodyPr/>
        <a:lstStyle/>
        <a:p>
          <a:pPr rtl="1"/>
          <a:r>
            <a:rPr lang="fr-FR" sz="1600" b="1" dirty="0">
              <a:solidFill>
                <a:schemeClr val="tx1"/>
              </a:solidFill>
              <a:latin typeface="+mn-lt"/>
            </a:rPr>
            <a:t>5</a:t>
          </a:r>
          <a:r>
            <a:rPr lang="ar" sz="1600" b="1" dirty="0">
              <a:solidFill>
                <a:schemeClr val="tx1"/>
              </a:solidFill>
              <a:latin typeface="+mn-lt"/>
            </a:rPr>
            <a:t>- نصيب الفرد من الناتج المحلي الإجمالي وتعادل القوة الشرائية</a:t>
          </a:r>
          <a:endParaRPr lang="fr-FR" sz="1600" b="1" dirty="0">
            <a:solidFill>
              <a:schemeClr val="tx1"/>
            </a:solidFill>
          </a:endParaRPr>
        </a:p>
      </dgm:t>
    </dgm:pt>
    <dgm:pt modelId="{8BED42B5-3235-42F8-BC58-949EBFCAFBB4}" type="parTrans" cxnId="{0DAEC1CD-2E4E-4E5B-82D4-E65D34AF22EE}">
      <dgm:prSet/>
      <dgm:spPr/>
      <dgm:t>
        <a:bodyPr/>
        <a:lstStyle/>
        <a:p>
          <a:endParaRPr lang="fr-FR"/>
        </a:p>
      </dgm:t>
    </dgm:pt>
    <dgm:pt modelId="{5C66FC74-6325-4053-9A0E-0FFDC4F9B342}" type="sibTrans" cxnId="{0DAEC1CD-2E4E-4E5B-82D4-E65D34AF22EE}">
      <dgm:prSet/>
      <dgm:spPr/>
      <dgm:t>
        <a:bodyPr/>
        <a:lstStyle/>
        <a:p>
          <a:endParaRPr lang="fr-FR"/>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custAng="10800000" custScaleX="117647" custLinFactNeighborX="0"/>
      <dgm:spPr/>
    </dgm:pt>
    <dgm:pt modelId="{4415ED17-40F4-4D23-8C58-2D632869BCCD}" type="pres">
      <dgm:prSet presAssocID="{6141646F-D791-4CA2-A717-C4D765645C71}" presName="linearProcess" presStyleCnt="0"/>
      <dgm:spPr/>
    </dgm:pt>
    <dgm:pt modelId="{34C431D1-D978-480B-80ED-812597574604}" type="pres">
      <dgm:prSet presAssocID="{C7D740BD-D243-48D4-ACF3-62A0FA03A546}" presName="textNode" presStyleLbl="node1" presStyleIdx="0" presStyleCnt="6" custLinFactX="503075" custLinFactNeighborX="600000" custLinFactNeighborY="-3026">
        <dgm:presLayoutVars>
          <dgm:bulletEnabled val="1"/>
        </dgm:presLayoutVars>
      </dgm:prSet>
      <dgm:spPr/>
    </dgm:pt>
    <dgm:pt modelId="{E67614F6-A794-4345-86E2-E64FA1ACBDFA}" type="pres">
      <dgm:prSet presAssocID="{79D1F487-A95D-4271-86B5-EB6C8862F750}" presName="sibTrans" presStyleCnt="0"/>
      <dgm:spPr/>
    </dgm:pt>
    <dgm:pt modelId="{055632BF-E666-4876-9B07-D1BC81EF8844}" type="pres">
      <dgm:prSet presAssocID="{6C11FF5E-A51C-49CE-9C71-1B8707060FFF}" presName="textNode" presStyleLbl="node1" presStyleIdx="1" presStyleCnt="6" custScaleX="106356" custLinFactX="300000" custLinFactNeighborX="329903" custLinFactNeighborY="3821">
        <dgm:presLayoutVars>
          <dgm:bulletEnabled val="1"/>
        </dgm:presLayoutVars>
      </dgm:prSet>
      <dgm:spPr/>
    </dgm:pt>
    <dgm:pt modelId="{0FFB5121-AD08-408B-A7E1-8D0DC620804D}" type="pres">
      <dgm:prSet presAssocID="{FF974948-4720-4CCA-9838-951F558C6327}" presName="sibTrans" presStyleCnt="0"/>
      <dgm:spPr/>
    </dgm:pt>
    <dgm:pt modelId="{539265EC-35C6-4E7A-99CE-9AC781CBAFEC}" type="pres">
      <dgm:prSet presAssocID="{EDDE0FE2-1EB6-48EF-906C-E6E73C1F0FC4}" presName="textNode" presStyleLbl="node1" presStyleIdx="2" presStyleCnt="6" custScaleY="106893" custLinFactX="100000" custLinFactNeighborX="121105" custLinFactNeighborY="10108">
        <dgm:presLayoutVars>
          <dgm:bulletEnabled val="1"/>
        </dgm:presLayoutVars>
      </dgm:prSet>
      <dgm:spPr/>
    </dgm:pt>
    <dgm:pt modelId="{BEA6AA78-49A8-4A18-8F4E-B46037669B27}" type="pres">
      <dgm:prSet presAssocID="{43C9623D-B4B8-48E6-ACC5-A44471E5842A}" presName="sibTrans" presStyleCnt="0"/>
      <dgm:spPr/>
    </dgm:pt>
    <dgm:pt modelId="{1AA086BE-C276-4196-BAFA-90D9D0F3DDE9}" type="pres">
      <dgm:prSet presAssocID="{6A4F8ECD-FDD1-41F3-8F81-7E6BEBD891C0}" presName="textNode" presStyleLbl="node1" presStyleIdx="3" presStyleCnt="6" custLinFactX="-85906" custLinFactNeighborX="-100000" custLinFactNeighborY="4808">
        <dgm:presLayoutVars>
          <dgm:bulletEnabled val="1"/>
        </dgm:presLayoutVars>
      </dgm:prSet>
      <dgm:spPr/>
    </dgm:pt>
    <dgm:pt modelId="{08808199-21FC-46B7-B862-6D57269C36F7}" type="pres">
      <dgm:prSet presAssocID="{6D7A9217-FC82-40BA-B13D-162AB6B3A546}" presName="sibTrans" presStyleCnt="0"/>
      <dgm:spPr/>
    </dgm:pt>
    <dgm:pt modelId="{4DF3F8E5-C8BE-4276-A5F0-28252F230F69}" type="pres">
      <dgm:prSet presAssocID="{BEB76AD1-B8F6-4B15-B3F6-B042E71820A7}" presName="textNode" presStyleLbl="node1" presStyleIdx="4" presStyleCnt="6" custLinFactX="-285836" custLinFactNeighborX="-300000" custLinFactNeighborY="5293">
        <dgm:presLayoutVars>
          <dgm:bulletEnabled val="1"/>
        </dgm:presLayoutVars>
      </dgm:prSet>
      <dgm:spPr/>
    </dgm:pt>
    <dgm:pt modelId="{B4BAA9E1-2FBF-4EF6-A4E1-BDE50EE3FB89}" type="pres">
      <dgm:prSet presAssocID="{5C66FC74-6325-4053-9A0E-0FFDC4F9B342}" presName="sibTrans" presStyleCnt="0"/>
      <dgm:spPr/>
    </dgm:pt>
    <dgm:pt modelId="{91A73EF9-5B48-4BB9-B9E2-F38FBD3A41BC}" type="pres">
      <dgm:prSet presAssocID="{995D8E0C-98F5-420E-90AA-2305AFF2389B}" presName="textNode" presStyleLbl="node1" presStyleIdx="5" presStyleCnt="6" custLinFactX="-486158" custLinFactNeighborX="-500000" custLinFactNeighborY="5653">
        <dgm:presLayoutVars>
          <dgm:bulletEnabled val="1"/>
        </dgm:presLayoutVars>
      </dgm:prSet>
      <dgm:spPr/>
    </dgm:pt>
  </dgm:ptLst>
  <dgm:cxnLst>
    <dgm:cxn modelId="{0EA3841B-EF1F-45A8-B695-C7EC39423FFF}" srcId="{6141646F-D791-4CA2-A717-C4D765645C71}" destId="{6C11FF5E-A51C-49CE-9C71-1B8707060FFF}" srcOrd="1" destOrd="0" parTransId="{89B9B6F6-4245-46B5-AAF6-2DEB8C0F1D6F}" sibTransId="{FF974948-4720-4CCA-9838-951F558C6327}"/>
    <dgm:cxn modelId="{887A771E-F296-4599-BA88-471766E9A24A}" srcId="{6141646F-D791-4CA2-A717-C4D765645C71}" destId="{EDDE0FE2-1EB6-48EF-906C-E6E73C1F0FC4}" srcOrd="2" destOrd="0" parTransId="{BE0F44D4-4011-40C5-9094-5DD87FB20FFB}" sibTransId="{43C9623D-B4B8-48E6-ACC5-A44471E5842A}"/>
    <dgm:cxn modelId="{3D895C24-2942-46CA-AC4D-38DB66E9FCF6}" type="presOf" srcId="{EDDE0FE2-1EB6-48EF-906C-E6E73C1F0FC4}" destId="{539265EC-35C6-4E7A-99CE-9AC781CBAFEC}" srcOrd="0" destOrd="0" presId="urn:microsoft.com/office/officeart/2005/8/layout/hProcess9"/>
    <dgm:cxn modelId="{5A91FC3B-9F1F-4090-A5B7-99C9017BBFCD}" srcId="{6141646F-D791-4CA2-A717-C4D765645C71}" destId="{995D8E0C-98F5-420E-90AA-2305AFF2389B}" srcOrd="5" destOrd="0" parTransId="{F671617E-4C8B-4055-9114-9B79C65A0E94}" sibTransId="{5AE05637-E494-43BC-8D21-6A4FB8319C57}"/>
    <dgm:cxn modelId="{45344D72-7AC6-413E-9D0A-5E7F342AC643}" srcId="{6141646F-D791-4CA2-A717-C4D765645C71}" destId="{6A4F8ECD-FDD1-41F3-8F81-7E6BEBD891C0}" srcOrd="3" destOrd="0" parTransId="{595B8788-567A-4ABF-B0A0-B611599B80E3}" sibTransId="{6D7A9217-FC82-40BA-B13D-162AB6B3A546}"/>
    <dgm:cxn modelId="{AFB99EAB-3BDA-4F77-9549-590149786058}" type="presOf" srcId="{995D8E0C-98F5-420E-90AA-2305AFF2389B}" destId="{91A73EF9-5B48-4BB9-B9E2-F38FBD3A41BC}" srcOrd="0" destOrd="0" presId="urn:microsoft.com/office/officeart/2005/8/layout/hProcess9"/>
    <dgm:cxn modelId="{EF7846AD-821F-41F6-8403-A005D7738293}" type="presOf" srcId="{6A4F8ECD-FDD1-41F3-8F81-7E6BEBD891C0}" destId="{1AA086BE-C276-4196-BAFA-90D9D0F3DDE9}" srcOrd="0" destOrd="0" presId="urn:microsoft.com/office/officeart/2005/8/layout/hProcess9"/>
    <dgm:cxn modelId="{4E34D5C1-FE46-43AE-856F-2B02530EF3D5}" type="presOf" srcId="{6141646F-D791-4CA2-A717-C4D765645C71}" destId="{46E60C47-E0CF-4496-AB25-ABE5BBF91509}" srcOrd="0" destOrd="0" presId="urn:microsoft.com/office/officeart/2005/8/layout/hProcess9"/>
    <dgm:cxn modelId="{0DAEC1CD-2E4E-4E5B-82D4-E65D34AF22EE}" srcId="{6141646F-D791-4CA2-A717-C4D765645C71}" destId="{BEB76AD1-B8F6-4B15-B3F6-B042E71820A7}" srcOrd="4" destOrd="0" parTransId="{8BED42B5-3235-42F8-BC58-949EBFCAFBB4}" sibTransId="{5C66FC74-6325-4053-9A0E-0FFDC4F9B342}"/>
    <dgm:cxn modelId="{0D5B96D2-4A85-4D8D-89C6-D681B22DC456}" srcId="{6141646F-D791-4CA2-A717-C4D765645C71}" destId="{C7D740BD-D243-48D4-ACF3-62A0FA03A546}" srcOrd="0" destOrd="0" parTransId="{6C4D2921-BB83-42F3-B2F5-AA964E4ED0E6}" sibTransId="{79D1F487-A95D-4271-86B5-EB6C8862F750}"/>
    <dgm:cxn modelId="{977E1BDF-5E8C-4C64-B1E6-282E74EC6408}" type="presOf" srcId="{6C11FF5E-A51C-49CE-9C71-1B8707060FFF}" destId="{055632BF-E666-4876-9B07-D1BC81EF8844}" srcOrd="0" destOrd="0" presId="urn:microsoft.com/office/officeart/2005/8/layout/hProcess9"/>
    <dgm:cxn modelId="{EA9FC2E4-7073-495E-90AA-EDA2331A510C}" type="presOf" srcId="{C7D740BD-D243-48D4-ACF3-62A0FA03A546}" destId="{34C431D1-D978-480B-80ED-812597574604}" srcOrd="0" destOrd="0" presId="urn:microsoft.com/office/officeart/2005/8/layout/hProcess9"/>
    <dgm:cxn modelId="{D420E6EA-99BF-4C7A-8134-381F5912F091}" type="presOf" srcId="{BEB76AD1-B8F6-4B15-B3F6-B042E71820A7}" destId="{4DF3F8E5-C8BE-4276-A5F0-28252F230F69}"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02D28071-E6CC-4372-A149-4A499C66C684}" type="presParOf" srcId="{4415ED17-40F4-4D23-8C58-2D632869BCCD}" destId="{34C431D1-D978-480B-80ED-812597574604}" srcOrd="0" destOrd="0" presId="urn:microsoft.com/office/officeart/2005/8/layout/hProcess9"/>
    <dgm:cxn modelId="{E9079B8A-3CAC-4A3C-9587-56422FEAF103}" type="presParOf" srcId="{4415ED17-40F4-4D23-8C58-2D632869BCCD}" destId="{E67614F6-A794-4345-86E2-E64FA1ACBDFA}" srcOrd="1" destOrd="0" presId="urn:microsoft.com/office/officeart/2005/8/layout/hProcess9"/>
    <dgm:cxn modelId="{0373EEA8-3C39-4387-A35E-9F1F2E7600A0}" type="presParOf" srcId="{4415ED17-40F4-4D23-8C58-2D632869BCCD}" destId="{055632BF-E666-4876-9B07-D1BC81EF8844}" srcOrd="2" destOrd="0" presId="urn:microsoft.com/office/officeart/2005/8/layout/hProcess9"/>
    <dgm:cxn modelId="{1189F316-5132-492A-A89F-EB1473C2F2FE}" type="presParOf" srcId="{4415ED17-40F4-4D23-8C58-2D632869BCCD}" destId="{0FFB5121-AD08-408B-A7E1-8D0DC620804D}" srcOrd="3" destOrd="0" presId="urn:microsoft.com/office/officeart/2005/8/layout/hProcess9"/>
    <dgm:cxn modelId="{80D50B8F-3E84-483A-8EA3-C7F545BE7C88}" type="presParOf" srcId="{4415ED17-40F4-4D23-8C58-2D632869BCCD}" destId="{539265EC-35C6-4E7A-99CE-9AC781CBAFEC}" srcOrd="4" destOrd="0" presId="urn:microsoft.com/office/officeart/2005/8/layout/hProcess9"/>
    <dgm:cxn modelId="{CF7EC21F-6940-4430-84AB-ECAAEEFFF68E}" type="presParOf" srcId="{4415ED17-40F4-4D23-8C58-2D632869BCCD}" destId="{BEA6AA78-49A8-4A18-8F4E-B46037669B27}" srcOrd="5" destOrd="0" presId="urn:microsoft.com/office/officeart/2005/8/layout/hProcess9"/>
    <dgm:cxn modelId="{DF1DDD24-690D-4C42-9F2E-52A339D81684}" type="presParOf" srcId="{4415ED17-40F4-4D23-8C58-2D632869BCCD}" destId="{1AA086BE-C276-4196-BAFA-90D9D0F3DDE9}" srcOrd="6" destOrd="0" presId="urn:microsoft.com/office/officeart/2005/8/layout/hProcess9"/>
    <dgm:cxn modelId="{16C99475-168E-4E7E-B2E4-36F6C4B121FC}" type="presParOf" srcId="{4415ED17-40F4-4D23-8C58-2D632869BCCD}" destId="{08808199-21FC-46B7-B862-6D57269C36F7}" srcOrd="7" destOrd="0" presId="urn:microsoft.com/office/officeart/2005/8/layout/hProcess9"/>
    <dgm:cxn modelId="{0C42D784-B314-4C3B-9A51-F81006F58D99}" type="presParOf" srcId="{4415ED17-40F4-4D23-8C58-2D632869BCCD}" destId="{4DF3F8E5-C8BE-4276-A5F0-28252F230F69}" srcOrd="8" destOrd="0" presId="urn:microsoft.com/office/officeart/2005/8/layout/hProcess9"/>
    <dgm:cxn modelId="{FFBF0D7D-7C96-4E6B-B67B-36FF11F7EB0E}" type="presParOf" srcId="{4415ED17-40F4-4D23-8C58-2D632869BCCD}" destId="{B4BAA9E1-2FBF-4EF6-A4E1-BDE50EE3FB89}" srcOrd="9" destOrd="0" presId="urn:microsoft.com/office/officeart/2005/8/layout/hProcess9"/>
    <dgm:cxn modelId="{9A8B3A1B-92E9-42E1-BBCC-F90B53B8492F}" type="presParOf" srcId="{4415ED17-40F4-4D23-8C58-2D632869BCCD}" destId="{91A73EF9-5B48-4BB9-B9E2-F38FBD3A41BC}" srcOrd="1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rot="10800000">
          <a:off x="2" y="0"/>
          <a:ext cx="11097762" cy="4339019"/>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C431D1-D978-480B-80ED-812597574604}">
      <dsp:nvSpPr>
        <dsp:cNvPr id="0" name=""/>
        <dsp:cNvSpPr/>
      </dsp:nvSpPr>
      <dsp:spPr>
        <a:xfrm>
          <a:off x="9490000" y="1249186"/>
          <a:ext cx="1607767" cy="1735607"/>
        </a:xfrm>
        <a:prstGeom prst="roundRect">
          <a:avLst/>
        </a:prstGeom>
        <a:solidFill>
          <a:srgbClr val="FF7C8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 sz="1600" b="1" kern="1200" dirty="0">
              <a:solidFill>
                <a:schemeClr val="tx1"/>
              </a:solidFill>
              <a:latin typeface="+mn-lt"/>
              <a:cs typeface="Times New Roman" pitchFamily="18" charset="0"/>
            </a:rPr>
            <a:t>I- نظام National A ccounts : </a:t>
          </a:r>
          <a:br>
            <a:rPr lang="fr-FR" sz="1600" b="1" kern="1200" dirty="0">
              <a:solidFill>
                <a:schemeClr val="tx1"/>
              </a:solidFill>
              <a:latin typeface="+mn-lt"/>
              <a:cs typeface="Times New Roman" pitchFamily="18" charset="0"/>
            </a:rPr>
          </a:br>
          <a:r>
            <a:rPr lang="ar" sz="1600" b="1" kern="1200" dirty="0">
              <a:solidFill>
                <a:schemeClr val="tx1"/>
              </a:solidFill>
              <a:latin typeface="+mn-lt"/>
              <a:cs typeface="Times New Roman" pitchFamily="18" charset="0"/>
            </a:rPr>
            <a:t>نظرة </a:t>
          </a:r>
          <a:r>
            <a:rPr lang="ar" sz="1600" b="1" kern="1200" dirty="0" err="1">
              <a:solidFill>
                <a:schemeClr val="tx1"/>
              </a:solidFill>
              <a:latin typeface="+mn-lt"/>
              <a:cs typeface="Times New Roman" pitchFamily="18" charset="0"/>
            </a:rPr>
            <a:t>عامة</a:t>
          </a:r>
          <a:endParaRPr lang="en-US" sz="1600" b="1" kern="1200" dirty="0">
            <a:solidFill>
              <a:schemeClr val="tx1"/>
            </a:solidFill>
          </a:endParaRPr>
        </a:p>
      </dsp:txBody>
      <dsp:txXfrm>
        <a:off x="9568485" y="1327671"/>
        <a:ext cx="1450797" cy="1578637"/>
      </dsp:txXfrm>
    </dsp:sp>
    <dsp:sp modelId="{055632BF-E666-4876-9B07-D1BC81EF8844}">
      <dsp:nvSpPr>
        <dsp:cNvPr id="0" name=""/>
        <dsp:cNvSpPr/>
      </dsp:nvSpPr>
      <dsp:spPr>
        <a:xfrm>
          <a:off x="7587626" y="1368023"/>
          <a:ext cx="1709957" cy="1735607"/>
        </a:xfrm>
        <a:prstGeom prst="roundRect">
          <a:avLst/>
        </a:prstGeom>
        <a:solidFill>
          <a:srgbClr val="00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r-FR" altLang="fr-FR" sz="1600" b="1" kern="1200" dirty="0">
              <a:solidFill>
                <a:schemeClr val="tx1"/>
              </a:solidFill>
            </a:rPr>
            <a:t>2</a:t>
          </a:r>
          <a:r>
            <a:rPr lang="ar" altLang="fr-FR" sz="1600" b="1" kern="1200" dirty="0">
              <a:solidFill>
                <a:schemeClr val="tx1"/>
              </a:solidFill>
            </a:rPr>
            <a:t>- محاسبة الدخل القومي: قياس الإنتاج والدخل والإنفاق</a:t>
          </a:r>
          <a:endParaRPr lang="en-US" sz="1600" b="1" kern="1200" dirty="0">
            <a:solidFill>
              <a:schemeClr val="tx1"/>
            </a:solidFill>
          </a:endParaRPr>
        </a:p>
      </dsp:txBody>
      <dsp:txXfrm>
        <a:off x="7671099" y="1451496"/>
        <a:ext cx="1543011" cy="1568661"/>
      </dsp:txXfrm>
    </dsp:sp>
    <dsp:sp modelId="{539265EC-35C6-4E7A-99CE-9AC781CBAFEC}">
      <dsp:nvSpPr>
        <dsp:cNvPr id="0" name=""/>
        <dsp:cNvSpPr/>
      </dsp:nvSpPr>
      <dsp:spPr>
        <a:xfrm>
          <a:off x="5790512" y="1417323"/>
          <a:ext cx="1607767" cy="1855243"/>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r-FR" sz="1600" b="1" kern="1200" dirty="0">
              <a:solidFill>
                <a:schemeClr val="tx1"/>
              </a:solidFill>
              <a:latin typeface="+mn-lt"/>
            </a:rPr>
            <a:t>3</a:t>
          </a:r>
          <a:r>
            <a:rPr lang="ar" sz="1600" b="1" kern="1200" dirty="0">
              <a:solidFill>
                <a:schemeClr val="tx1"/>
              </a:solidFill>
              <a:latin typeface="+mn-lt"/>
            </a:rPr>
            <a:t>- تسهيلات الناتج المحلي الإجمالي M و N ational Accoun </a:t>
          </a:r>
          <a:r>
            <a:rPr lang="ar" sz="1600" b="1" kern="1200" dirty="0">
              <a:latin typeface="+mn-lt"/>
            </a:rPr>
            <a:t>ts</a:t>
          </a:r>
          <a:endParaRPr lang="fr-FR" sz="1600" b="1" kern="1200" dirty="0"/>
        </a:p>
      </dsp:txBody>
      <dsp:txXfrm>
        <a:off x="5868997" y="1495808"/>
        <a:ext cx="1450797" cy="1698273"/>
      </dsp:txXfrm>
    </dsp:sp>
    <dsp:sp modelId="{1AA086BE-C276-4196-BAFA-90D9D0F3DDE9}">
      <dsp:nvSpPr>
        <dsp:cNvPr id="0" name=""/>
        <dsp:cNvSpPr/>
      </dsp:nvSpPr>
      <dsp:spPr>
        <a:xfrm>
          <a:off x="4084829" y="1385153"/>
          <a:ext cx="1607767" cy="1735607"/>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r-FR" sz="1600" b="1" kern="1200" dirty="0">
              <a:solidFill>
                <a:schemeClr val="tx1"/>
              </a:solidFill>
              <a:latin typeface="+mn-lt"/>
            </a:rPr>
            <a:t>4</a:t>
          </a:r>
          <a:r>
            <a:rPr lang="ar" sz="1600" b="1" kern="1200" dirty="0">
              <a:solidFill>
                <a:schemeClr val="tx1"/>
              </a:solidFill>
              <a:latin typeface="+mn-lt"/>
            </a:rPr>
            <a:t>- الناتج المحلي الإجمالي مقابل الناتج القومي الإجمالي</a:t>
          </a:r>
          <a:endParaRPr lang="fr-FR" sz="1600" b="1" kern="1200" dirty="0">
            <a:solidFill>
              <a:schemeClr val="tx1"/>
            </a:solidFill>
          </a:endParaRPr>
        </a:p>
      </dsp:txBody>
      <dsp:txXfrm>
        <a:off x="4163314" y="1463638"/>
        <a:ext cx="1450797" cy="1578637"/>
      </dsp:txXfrm>
    </dsp:sp>
    <dsp:sp modelId="{4DF3F8E5-C8BE-4276-A5F0-28252F230F69}">
      <dsp:nvSpPr>
        <dsp:cNvPr id="0" name=""/>
        <dsp:cNvSpPr/>
      </dsp:nvSpPr>
      <dsp:spPr>
        <a:xfrm>
          <a:off x="2210226" y="1393571"/>
          <a:ext cx="1607767" cy="1735607"/>
        </a:xfrm>
        <a:prstGeom prst="roundRect">
          <a:avLst/>
        </a:prstGeom>
        <a:solidFill>
          <a:srgbClr val="FF5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r-FR" sz="1600" b="1" kern="1200" dirty="0">
              <a:solidFill>
                <a:schemeClr val="tx1"/>
              </a:solidFill>
              <a:latin typeface="+mn-lt"/>
            </a:rPr>
            <a:t>5</a:t>
          </a:r>
          <a:r>
            <a:rPr lang="ar" sz="1600" b="1" kern="1200" dirty="0">
              <a:solidFill>
                <a:schemeClr val="tx1"/>
              </a:solidFill>
              <a:latin typeface="+mn-lt"/>
            </a:rPr>
            <a:t>- نصيب الفرد من الناتج المحلي الإجمالي وتعادل القوة الشرائية</a:t>
          </a:r>
          <a:endParaRPr lang="fr-FR" sz="1600" b="1" kern="1200" dirty="0">
            <a:solidFill>
              <a:schemeClr val="tx1"/>
            </a:solidFill>
          </a:endParaRPr>
        </a:p>
      </dsp:txBody>
      <dsp:txXfrm>
        <a:off x="2288711" y="1472056"/>
        <a:ext cx="1450797" cy="1578637"/>
      </dsp:txXfrm>
    </dsp:sp>
    <dsp:sp modelId="{91A73EF9-5B48-4BB9-B9E2-F38FBD3A41BC}">
      <dsp:nvSpPr>
        <dsp:cNvPr id="0" name=""/>
        <dsp:cNvSpPr/>
      </dsp:nvSpPr>
      <dsp:spPr>
        <a:xfrm>
          <a:off x="329320" y="1399819"/>
          <a:ext cx="1607767" cy="173560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r-FR" sz="1600" b="1" kern="1200" dirty="0">
              <a:solidFill>
                <a:schemeClr val="tx1"/>
              </a:solidFill>
              <a:latin typeface="+mn-lt"/>
            </a:rPr>
            <a:t>6</a:t>
          </a:r>
          <a:r>
            <a:rPr lang="ar" sz="1600" b="1" kern="1200" dirty="0">
              <a:solidFill>
                <a:schemeClr val="tx1"/>
              </a:solidFill>
              <a:latin typeface="+mn-lt"/>
            </a:rPr>
            <a:t> صافي الناتج القومي مقابل الدخل القومي </a:t>
          </a:r>
          <a:endParaRPr lang="fr-FR" sz="1600" b="1" kern="1200" dirty="0">
            <a:solidFill>
              <a:schemeClr val="tx1"/>
            </a:solidFill>
          </a:endParaRPr>
        </a:p>
      </dsp:txBody>
      <dsp:txXfrm>
        <a:off x="407805" y="1478304"/>
        <a:ext cx="1450797" cy="1578637"/>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9CA3EF-64F7-4E21-82BF-0F73985EDAC4}" type="datetimeFigureOut">
              <a:rPr lang="fr-FR" smtClean="0"/>
              <a:t>06/12/2022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ar"/>
              <a:t>Cliquez pour modifier les styles du texte du masque</a:t>
            </a:r>
          </a:p>
          <a:p>
            <a:pPr lvl="1"/>
            <a:r>
              <a:rPr lang="ar"/>
              <a:t>Deuxième niveau</a:t>
            </a:r>
          </a:p>
          <a:p>
            <a:pPr lvl="2"/>
            <a:r>
              <a:rPr lang="ar"/>
              <a:t>Troisième niveau</a:t>
            </a:r>
          </a:p>
          <a:p>
            <a:pPr lvl="3"/>
            <a:r>
              <a:rPr lang="ar"/>
              <a:t>Quatrième niveau</a:t>
            </a:r>
          </a:p>
          <a:p>
            <a:pPr lvl="4"/>
            <a:r>
              <a:rPr lang="a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0EB43E-23D3-436C-B444-8088F846FAE3}" type="slidenum">
              <a:rPr lang="fr-FR" smtClean="0"/>
              <a:t>‹N°›</a:t>
            </a:fld>
            <a:endParaRPr lang="fr-FR"/>
          </a:p>
        </p:txBody>
      </p:sp>
    </p:spTree>
    <p:extLst>
      <p:ext uri="{BB962C8B-B14F-4D97-AF65-F5344CB8AC3E}">
        <p14:creationId xmlns:p14="http://schemas.microsoft.com/office/powerpoint/2010/main" val="1909130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B143A670-1B02-4344-9DA7-09A0281D5AAB}"/>
              </a:ext>
            </a:extLst>
          </p:cNvPr>
          <p:cNvSpPr>
            <a:spLocks noGrp="1" noChangeArrowheads="1"/>
          </p:cNvSpPr>
          <p:nvPr>
            <p:ph type="sldNum" sz="quarter" idx="5"/>
          </p:nvPr>
        </p:nvSpPr>
        <p:spPr>
          <a:ln/>
        </p:spPr>
        <p:txBody>
          <a:bodyPr/>
          <a:lstStyle/>
          <a:p>
            <a:fld id="{520AAA30-8F1B-4C19-94B6-C04BD2BF9AC6}" type="slidenum">
              <a:rPr lang="en-US" altLang="ru-RU"/>
              <a:pPr/>
              <a:t>4</a:t>
            </a:fld>
            <a:endParaRPr lang="en-US" altLang="ru-RU"/>
          </a:p>
        </p:txBody>
      </p:sp>
      <p:sp>
        <p:nvSpPr>
          <p:cNvPr id="45058" name="Rectangle 2">
            <a:extLst>
              <a:ext uri="{FF2B5EF4-FFF2-40B4-BE49-F238E27FC236}">
                <a16:creationId xmlns:a16="http://schemas.microsoft.com/office/drawing/2014/main" id="{12B7FECF-921B-4D9D-8EE9-307D82588CAA}"/>
              </a:ext>
            </a:extLst>
          </p:cNvPr>
          <p:cNvSpPr>
            <a:spLocks noGrp="1" noRot="1" noChangeAspect="1" noChangeArrowheads="1" noTextEdit="1"/>
          </p:cNvSpPr>
          <p:nvPr>
            <p:ph type="sldImg"/>
          </p:nvPr>
        </p:nvSpPr>
        <p:spPr>
          <a:ln/>
        </p:spPr>
      </p:sp>
      <p:sp>
        <p:nvSpPr>
          <p:cNvPr id="45059" name="Rectangle 3">
            <a:extLst>
              <a:ext uri="{FF2B5EF4-FFF2-40B4-BE49-F238E27FC236}">
                <a16:creationId xmlns:a16="http://schemas.microsoft.com/office/drawing/2014/main" id="{220688AE-C107-4A95-B7BA-8CE7E9A5EDFC}"/>
              </a:ext>
            </a:extLst>
          </p:cNvPr>
          <p:cNvSpPr>
            <a:spLocks noGrp="1" noChangeArrowheads="1"/>
          </p:cNvSpPr>
          <p:nvPr>
            <p:ph type="body" idx="1"/>
          </p:nvPr>
        </p:nvSpPr>
        <p:spPr/>
        <p:txBody>
          <a:bodyPr/>
          <a:lstStyle/>
          <a:p>
            <a:endParaRPr lang="ru-RU" alt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FB7EF20-CE27-41DE-9EEF-A1B63A99AA05}"/>
              </a:ext>
            </a:extLst>
          </p:cNvPr>
          <p:cNvSpPr>
            <a:spLocks noGrp="1" noChangeArrowheads="1"/>
          </p:cNvSpPr>
          <p:nvPr>
            <p:ph type="sldNum" sz="quarter" idx="5"/>
          </p:nvPr>
        </p:nvSpPr>
        <p:spPr>
          <a:ln/>
        </p:spPr>
        <p:txBody>
          <a:bodyPr/>
          <a:lstStyle/>
          <a:p>
            <a:fld id="{FFB68941-BE2C-499A-9E81-8E9A019A1663}" type="slidenum">
              <a:rPr lang="en-US" altLang="ru-RU"/>
              <a:pPr/>
              <a:t>7</a:t>
            </a:fld>
            <a:endParaRPr lang="en-US" altLang="ru-RU"/>
          </a:p>
        </p:txBody>
      </p:sp>
      <p:sp>
        <p:nvSpPr>
          <p:cNvPr id="58370" name="Rectangle 7">
            <a:extLst>
              <a:ext uri="{FF2B5EF4-FFF2-40B4-BE49-F238E27FC236}">
                <a16:creationId xmlns:a16="http://schemas.microsoft.com/office/drawing/2014/main" id="{14CE1DE9-9D6A-477E-B2EF-45692F94A210}"/>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E98B7C03-E009-4EA0-9E6A-1FBE5F29E81C}" type="slidenum">
              <a:rPr lang="en-US" altLang="ru-RU" sz="1200">
                <a:cs typeface="Arial" panose="020B0604020202020204" pitchFamily="34" charset="0"/>
              </a:rPr>
              <a:pPr algn="r"/>
              <a:t>7</a:t>
            </a:fld>
            <a:endParaRPr lang="en-US" altLang="ru-RU" sz="1200">
              <a:cs typeface="Arial" panose="020B0604020202020204" pitchFamily="34" charset="0"/>
            </a:endParaRPr>
          </a:p>
        </p:txBody>
      </p:sp>
      <p:sp>
        <p:nvSpPr>
          <p:cNvPr id="58371" name="Rectangle 2">
            <a:extLst>
              <a:ext uri="{FF2B5EF4-FFF2-40B4-BE49-F238E27FC236}">
                <a16:creationId xmlns:a16="http://schemas.microsoft.com/office/drawing/2014/main" id="{C1F11567-8CD5-48E1-B053-C018E625A8B7}"/>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D70D9C11-0093-4407-A8E5-F313DC8548F3}"/>
              </a:ext>
            </a:extLst>
          </p:cNvPr>
          <p:cNvSpPr>
            <a:spLocks noGrp="1" noChangeArrowheads="1"/>
          </p:cNvSpPr>
          <p:nvPr>
            <p:ph type="body" idx="1"/>
          </p:nvPr>
        </p:nvSpPr>
        <p:spPr/>
        <p:txBody>
          <a:bodyPr/>
          <a:lstStyle/>
          <a:p>
            <a:r>
              <a:rPr lang="ar" altLang="ru-RU"/>
              <a:t>إذا كان طلابك يعرفون بالفعل مصطلحات "عوامل الإنتاج" و "مدفوعات العوامل" ، فقد ترغب في حذف "الأساسيات" من هذه الشريحة.</a:t>
            </a:r>
          </a:p>
        </p:txBody>
      </p:sp>
    </p:spTree>
    <p:extLst>
      <p:ext uri="{BB962C8B-B14F-4D97-AF65-F5344CB8AC3E}">
        <p14:creationId xmlns:p14="http://schemas.microsoft.com/office/powerpoint/2010/main" val="13784596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DC3BCDF-FA8D-446E-B260-8CA9A83BADE5}"/>
              </a:ext>
            </a:extLst>
          </p:cNvPr>
          <p:cNvSpPr>
            <a:spLocks noGrp="1" noChangeArrowheads="1"/>
          </p:cNvSpPr>
          <p:nvPr>
            <p:ph type="sldNum" sz="quarter" idx="5"/>
          </p:nvPr>
        </p:nvSpPr>
        <p:spPr>
          <a:ln/>
        </p:spPr>
        <p:txBody>
          <a:bodyPr/>
          <a:lstStyle/>
          <a:p>
            <a:fld id="{EEFCF835-C1CB-4974-B4C6-4127147A6D2D}" type="slidenum">
              <a:rPr lang="en-US" altLang="ru-RU"/>
              <a:pPr/>
              <a:t>8</a:t>
            </a:fld>
            <a:endParaRPr lang="en-US" altLang="ru-RU"/>
          </a:p>
        </p:txBody>
      </p:sp>
      <p:sp>
        <p:nvSpPr>
          <p:cNvPr id="183298" name="Rectangle 7">
            <a:extLst>
              <a:ext uri="{FF2B5EF4-FFF2-40B4-BE49-F238E27FC236}">
                <a16:creationId xmlns:a16="http://schemas.microsoft.com/office/drawing/2014/main" id="{E510CCB5-9C2D-4502-B973-87747EBEEADB}"/>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754E4AD1-44E8-4D60-B745-A6A6A53D4AAF}" type="slidenum">
              <a:rPr lang="en-US" altLang="ru-RU" sz="1200">
                <a:cs typeface="Arial" panose="020B0604020202020204" pitchFamily="34" charset="0"/>
              </a:rPr>
              <a:pPr algn="r"/>
              <a:t>8</a:t>
            </a:fld>
            <a:endParaRPr lang="en-US" altLang="ru-RU" sz="1200">
              <a:cs typeface="Arial" panose="020B0604020202020204" pitchFamily="34" charset="0"/>
            </a:endParaRPr>
          </a:p>
        </p:txBody>
      </p:sp>
      <p:sp>
        <p:nvSpPr>
          <p:cNvPr id="183299" name="Rectangle 2">
            <a:extLst>
              <a:ext uri="{FF2B5EF4-FFF2-40B4-BE49-F238E27FC236}">
                <a16:creationId xmlns:a16="http://schemas.microsoft.com/office/drawing/2014/main" id="{32CEF7E4-230A-45AD-9B61-44F57C83B2F2}"/>
              </a:ext>
            </a:extLst>
          </p:cNvPr>
          <p:cNvSpPr>
            <a:spLocks noGrp="1" noRot="1" noChangeAspect="1" noChangeArrowheads="1" noTextEdit="1"/>
          </p:cNvSpPr>
          <p:nvPr>
            <p:ph type="sldImg"/>
          </p:nvPr>
        </p:nvSpPr>
        <p:spPr>
          <a:ln/>
        </p:spPr>
      </p:sp>
      <p:sp>
        <p:nvSpPr>
          <p:cNvPr id="183300" name="Rectangle 3">
            <a:extLst>
              <a:ext uri="{FF2B5EF4-FFF2-40B4-BE49-F238E27FC236}">
                <a16:creationId xmlns:a16="http://schemas.microsoft.com/office/drawing/2014/main" id="{15298403-EA45-40DA-A93D-B662C78F9B05}"/>
              </a:ext>
            </a:extLst>
          </p:cNvPr>
          <p:cNvSpPr>
            <a:spLocks noGrp="1" noChangeArrowheads="1"/>
          </p:cNvSpPr>
          <p:nvPr>
            <p:ph type="body" idx="1"/>
          </p:nvPr>
        </p:nvSpPr>
        <p:spPr/>
        <p:txBody>
          <a:bodyPr/>
          <a:lstStyle/>
          <a:p>
            <a:r>
              <a:rPr lang="ar" altLang="ru-RU"/>
              <a:t>هذه والشريحة التالية تبني مخطط التدفق الدائري قطعة قطعة.</a:t>
            </a:r>
          </a:p>
          <a:p>
            <a:endParaRPr lang="en-US" altLang="ru-RU"/>
          </a:p>
        </p:txBody>
      </p:sp>
    </p:spTree>
    <p:extLst>
      <p:ext uri="{BB962C8B-B14F-4D97-AF65-F5344CB8AC3E}">
        <p14:creationId xmlns:p14="http://schemas.microsoft.com/office/powerpoint/2010/main" val="21815321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84D6635-A1E0-4446-A19F-B7386169BDA7}"/>
              </a:ext>
            </a:extLst>
          </p:cNvPr>
          <p:cNvSpPr>
            <a:spLocks noGrp="1" noChangeArrowheads="1"/>
          </p:cNvSpPr>
          <p:nvPr>
            <p:ph type="sldNum" sz="quarter" idx="5"/>
          </p:nvPr>
        </p:nvSpPr>
        <p:spPr>
          <a:ln/>
        </p:spPr>
        <p:txBody>
          <a:bodyPr/>
          <a:lstStyle/>
          <a:p>
            <a:fld id="{005D4062-1E95-4C57-8618-64D0D75F9ED7}" type="slidenum">
              <a:rPr lang="en-US" altLang="ru-RU"/>
              <a:pPr/>
              <a:t>13</a:t>
            </a:fld>
            <a:endParaRPr lang="en-US" altLang="ru-RU"/>
          </a:p>
        </p:txBody>
      </p:sp>
      <p:sp>
        <p:nvSpPr>
          <p:cNvPr id="80898" name="Rectangle 7">
            <a:extLst>
              <a:ext uri="{FF2B5EF4-FFF2-40B4-BE49-F238E27FC236}">
                <a16:creationId xmlns:a16="http://schemas.microsoft.com/office/drawing/2014/main" id="{01418273-681D-4F39-99FC-B801CE6270B7}"/>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012C5DFA-6AB5-42F3-8B69-FC0EC15A4F22}" type="slidenum">
              <a:rPr lang="en-US" altLang="ru-RU" sz="1200">
                <a:cs typeface="Arial" panose="020B0604020202020204" pitchFamily="34" charset="0"/>
              </a:rPr>
              <a:pPr algn="r"/>
              <a:t>13</a:t>
            </a:fld>
            <a:endParaRPr lang="en-US" altLang="ru-RU" sz="1200">
              <a:cs typeface="Arial" panose="020B0604020202020204" pitchFamily="34" charset="0"/>
            </a:endParaRPr>
          </a:p>
        </p:txBody>
      </p:sp>
      <p:sp>
        <p:nvSpPr>
          <p:cNvPr id="80899" name="Rectangle 2">
            <a:extLst>
              <a:ext uri="{FF2B5EF4-FFF2-40B4-BE49-F238E27FC236}">
                <a16:creationId xmlns:a16="http://schemas.microsoft.com/office/drawing/2014/main" id="{003D893A-8304-4639-8C36-3D5468DC0DE0}"/>
              </a:ext>
            </a:extLst>
          </p:cNvPr>
          <p:cNvSpPr>
            <a:spLocks noGrp="1" noRot="1" noChangeAspect="1" noChangeArrowheads="1" noTextEdit="1"/>
          </p:cNvSpPr>
          <p:nvPr>
            <p:ph type="sldImg"/>
          </p:nvPr>
        </p:nvSpPr>
        <p:spPr>
          <a:ln/>
        </p:spPr>
      </p:sp>
      <p:sp>
        <p:nvSpPr>
          <p:cNvPr id="80900" name="Rectangle 3">
            <a:extLst>
              <a:ext uri="{FF2B5EF4-FFF2-40B4-BE49-F238E27FC236}">
                <a16:creationId xmlns:a16="http://schemas.microsoft.com/office/drawing/2014/main" id="{8E3F9735-D291-4286-841F-4FD5A26172F8}"/>
              </a:ext>
            </a:extLst>
          </p:cNvPr>
          <p:cNvSpPr>
            <a:spLocks noGrp="1" noChangeArrowheads="1"/>
          </p:cNvSpPr>
          <p:nvPr>
            <p:ph type="body" idx="1"/>
          </p:nvPr>
        </p:nvSpPr>
        <p:spPr/>
        <p:txBody>
          <a:bodyPr/>
          <a:lstStyle/>
          <a:p>
            <a:r>
              <a:rPr lang="ar" altLang="ru-RU" dirty="0"/>
              <a:t>تم تعريف كل من المكونات الأربعة ومناقشتها بالتفصيل في الشرائح التالية.</a:t>
            </a:r>
          </a:p>
          <a:p>
            <a:endParaRPr lang="en-US" alt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F0901-1BE9-49A6-8F25-C14517030288}"/>
              </a:ext>
            </a:extLst>
          </p:cNvPr>
          <p:cNvSpPr>
            <a:spLocks noGrp="1" noChangeArrowheads="1"/>
          </p:cNvSpPr>
          <p:nvPr>
            <p:ph type="sldNum" sz="quarter" idx="5"/>
          </p:nvPr>
        </p:nvSpPr>
        <p:spPr>
          <a:ln/>
        </p:spPr>
        <p:txBody>
          <a:bodyPr/>
          <a:lstStyle/>
          <a:p>
            <a:fld id="{AC0518C7-3B26-47B1-A300-E989DA4A4CAF}" type="slidenum">
              <a:rPr lang="en-US" altLang="ru-RU"/>
              <a:pPr/>
              <a:t>14</a:t>
            </a:fld>
            <a:endParaRPr lang="en-US" altLang="ru-RU"/>
          </a:p>
        </p:txBody>
      </p:sp>
      <p:sp>
        <p:nvSpPr>
          <p:cNvPr id="82946" name="Rectangle 7">
            <a:extLst>
              <a:ext uri="{FF2B5EF4-FFF2-40B4-BE49-F238E27FC236}">
                <a16:creationId xmlns:a16="http://schemas.microsoft.com/office/drawing/2014/main" id="{1099A465-E413-43FB-B938-62CEDC228E7E}"/>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936615F8-0DA2-4ACC-A4A6-FB53EF99BA2F}" type="slidenum">
              <a:rPr lang="en-US" altLang="ru-RU" sz="1200">
                <a:cs typeface="Arial" panose="020B0604020202020204" pitchFamily="34" charset="0"/>
              </a:rPr>
              <a:pPr algn="r"/>
              <a:t>14</a:t>
            </a:fld>
            <a:endParaRPr lang="en-US" altLang="ru-RU" sz="1200">
              <a:cs typeface="Arial" panose="020B0604020202020204" pitchFamily="34" charset="0"/>
            </a:endParaRPr>
          </a:p>
        </p:txBody>
      </p:sp>
      <p:sp>
        <p:nvSpPr>
          <p:cNvPr id="82947" name="Rectangle 2">
            <a:extLst>
              <a:ext uri="{FF2B5EF4-FFF2-40B4-BE49-F238E27FC236}">
                <a16:creationId xmlns:a16="http://schemas.microsoft.com/office/drawing/2014/main" id="{04AA47E1-D261-4F82-8CBD-329B03F102B3}"/>
              </a:ext>
            </a:extLst>
          </p:cNvPr>
          <p:cNvSpPr>
            <a:spLocks noGrp="1" noRot="1" noChangeAspect="1" noChangeArrowheads="1" noTextEdit="1"/>
          </p:cNvSpPr>
          <p:nvPr>
            <p:ph type="sldImg"/>
          </p:nvPr>
        </p:nvSpPr>
        <p:spPr>
          <a:ln/>
        </p:spPr>
      </p:sp>
      <p:sp>
        <p:nvSpPr>
          <p:cNvPr id="82948" name="Rectangle 3">
            <a:extLst>
              <a:ext uri="{FF2B5EF4-FFF2-40B4-BE49-F238E27FC236}">
                <a16:creationId xmlns:a16="http://schemas.microsoft.com/office/drawing/2014/main" id="{52A1EAA3-71D4-4AF4-8790-171A1C68BE3A}"/>
              </a:ext>
            </a:extLst>
          </p:cNvPr>
          <p:cNvSpPr>
            <a:spLocks noGrp="1" noChangeArrowheads="1"/>
          </p:cNvSpPr>
          <p:nvPr>
            <p:ph type="body" idx="1"/>
          </p:nvPr>
        </p:nvSpPr>
        <p:spPr/>
        <p:txBody>
          <a:bodyPr/>
          <a:lstStyle/>
          <a:p>
            <a:r>
              <a:rPr lang="ar" altLang="ru-RU" dirty="0"/>
              <a:t>في الغالب ، يشير مصطلح "الاستهلاك" إلى ما يعتقده الطلاب بالفعل على أنه إجمالي الإنفاق الاستهلاكي. تعد الملاحظة المتعلقة بمعالجة المساكن التي يشغلها مالكوها استثناءً ، وقد تم تصميم بعض أسئلة بنك الاختبار لمعرفة ما إذا كان الطلاب يتذكرون هذا الاستثناء.</a:t>
            </a:r>
          </a:p>
          <a:p>
            <a:endParaRPr lang="en-US" altLang="ru-RU"/>
          </a:p>
          <a:p>
            <a:r>
              <a:rPr lang="ar" altLang="ru-RU" dirty="0"/>
              <a:t>(لمزيد من المعلومات حول هذه المشكلة ، راجع الملاحظات المصاحبة للشريحة التالية.)</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D1FD4C-6785-4A5B-9408-8955E15A791A}"/>
              </a:ext>
            </a:extLst>
          </p:cNvPr>
          <p:cNvSpPr>
            <a:spLocks noGrp="1" noChangeArrowheads="1"/>
          </p:cNvSpPr>
          <p:nvPr>
            <p:ph type="sldNum" sz="quarter" idx="5"/>
          </p:nvPr>
        </p:nvSpPr>
        <p:spPr>
          <a:ln/>
        </p:spPr>
        <p:txBody>
          <a:bodyPr/>
          <a:lstStyle/>
          <a:p>
            <a:fld id="{80F0FDF8-1845-4FE6-A5F8-ECBCEFEAB03A}" type="slidenum">
              <a:rPr lang="en-US" altLang="ru-RU"/>
              <a:pPr/>
              <a:t>15</a:t>
            </a:fld>
            <a:endParaRPr lang="en-US" altLang="ru-RU"/>
          </a:p>
        </p:txBody>
      </p:sp>
      <p:sp>
        <p:nvSpPr>
          <p:cNvPr id="84994" name="Rectangle 7">
            <a:extLst>
              <a:ext uri="{FF2B5EF4-FFF2-40B4-BE49-F238E27FC236}">
                <a16:creationId xmlns:a16="http://schemas.microsoft.com/office/drawing/2014/main" id="{8B9B9769-98CA-44CD-B6E7-62E562A6604B}"/>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29DEB2EA-2A17-41F0-A5C8-AE7499DD5F1F}" type="slidenum">
              <a:rPr lang="en-US" altLang="ru-RU" sz="1200">
                <a:cs typeface="Arial" panose="020B0604020202020204" pitchFamily="34" charset="0"/>
              </a:rPr>
              <a:pPr algn="r"/>
              <a:t>15</a:t>
            </a:fld>
            <a:endParaRPr lang="en-US" altLang="ru-RU" sz="1200">
              <a:cs typeface="Arial" panose="020B0604020202020204" pitchFamily="34" charset="0"/>
            </a:endParaRPr>
          </a:p>
        </p:txBody>
      </p:sp>
      <p:sp>
        <p:nvSpPr>
          <p:cNvPr id="84995" name="Rectangle 2">
            <a:extLst>
              <a:ext uri="{FF2B5EF4-FFF2-40B4-BE49-F238E27FC236}">
                <a16:creationId xmlns:a16="http://schemas.microsoft.com/office/drawing/2014/main" id="{2E21B78C-3C14-4CDA-B476-447C06DEA87D}"/>
              </a:ext>
            </a:extLst>
          </p:cNvPr>
          <p:cNvSpPr>
            <a:spLocks noGrp="1" noRot="1" noChangeAspect="1" noChangeArrowheads="1" noTextEdit="1"/>
          </p:cNvSpPr>
          <p:nvPr>
            <p:ph type="sldImg"/>
          </p:nvPr>
        </p:nvSpPr>
        <p:spPr>
          <a:ln/>
        </p:spPr>
      </p:sp>
      <p:sp>
        <p:nvSpPr>
          <p:cNvPr id="84996" name="Rectangle 3">
            <a:extLst>
              <a:ext uri="{FF2B5EF4-FFF2-40B4-BE49-F238E27FC236}">
                <a16:creationId xmlns:a16="http://schemas.microsoft.com/office/drawing/2014/main" id="{674402CC-6842-4CB4-9950-E60474F07534}"/>
              </a:ext>
            </a:extLst>
          </p:cNvPr>
          <p:cNvSpPr>
            <a:spLocks noGrp="1" noChangeArrowheads="1"/>
          </p:cNvSpPr>
          <p:nvPr>
            <p:ph type="body" idx="1"/>
          </p:nvPr>
        </p:nvSpPr>
        <p:spPr/>
        <p:txBody>
          <a:bodyPr/>
          <a:lstStyle/>
          <a:p>
            <a:r>
              <a:rPr lang="ar" altLang="ru-RU" dirty="0"/>
              <a:t>المزيد عن معاملة المساكن التي يسكنها تمليك:</a:t>
            </a:r>
          </a:p>
          <a:p>
            <a:endParaRPr lang="en-US" altLang="ru-RU"/>
          </a:p>
          <a:p>
            <a:r>
              <a:rPr lang="ar" altLang="ru-RU" dirty="0"/>
              <a:t>في حسابات الدخل القومي والمنتج ، يعتبر المنزل جزءًا من رأس المال يستخدم لإنتاج تدفق من الخدمات - خدمات الإسكان.</a:t>
            </a:r>
          </a:p>
          <a:p>
            <a:endParaRPr lang="en-US" altLang="ru-RU"/>
          </a:p>
          <a:p>
            <a:r>
              <a:rPr lang="ar" altLang="ru-RU" dirty="0"/>
              <a:t>عندما يستأجر المستهلك (كمستأجر) منزلًا أو شقة ، يشتري المستهلك خدمات الإسكان. تعتبر هذه الخدمات استهلاكًا ، وبالتالي فإن السعر المدفوع مقابل هذه الخدمات - الإيجار - يتم احتسابه في عنصر "الاستهلاك" من الناتج المحلي الإجمالي.</a:t>
            </a:r>
          </a:p>
          <a:p>
            <a:endParaRPr lang="en-US" altLang="ru-RU"/>
          </a:p>
          <a:p>
            <a:r>
              <a:rPr lang="ar" altLang="ru-RU" dirty="0"/>
              <a:t>عندما يشتري شخص ما منزلًا جديدًا للعيش فيه ، فهو منتج ومستهلك في نفس الوقت. كمنتجة ، قامت باستثمار (شراء المنزل) من شأنه أن ينتج خدمة. وهي أيضًا مستهلكة هذه الخدمة ، والتي يتم تقييمها بسعر إيجار السوق لهذا النوع من المنازل. لذا ، فإن الأعراف المحاسبية تتعامل مع هذا الموقف كما لو كان الشخص هو صاحب العقار الخاص بها ويقوم بتأجير المنزل لنفسه / منها.</a:t>
            </a:r>
          </a:p>
          <a:p>
            <a:endParaRPr lang="en-US" altLang="ru-RU"/>
          </a:p>
          <a:p>
            <a:r>
              <a:rPr lang="ar" altLang="ru-RU" dirty="0"/>
              <a:t>عندما يبدأ الطلاب في فهم هذا الأمر ، قد يتساءلون عن سبب عدم معالجة سلع أخرى معينة (مثل السيارات) التي تنتج تدفقًا من خدمات المستهلك بهذه الطريقة. حقا لا توجد إجابة جيدة. إنها مجرد اتفاقية للدخل القومي وحسابات المنتجات.</a:t>
            </a:r>
          </a:p>
          <a:p>
            <a:endParaRPr lang="en-US" alt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9F5853-D92C-4902-94D3-7C2D0CC2C5BC}"/>
              </a:ext>
            </a:extLst>
          </p:cNvPr>
          <p:cNvSpPr>
            <a:spLocks noGrp="1" noChangeArrowheads="1"/>
          </p:cNvSpPr>
          <p:nvPr>
            <p:ph type="sldNum" sz="quarter" idx="5"/>
          </p:nvPr>
        </p:nvSpPr>
        <p:spPr>
          <a:ln/>
        </p:spPr>
        <p:txBody>
          <a:bodyPr/>
          <a:lstStyle/>
          <a:p>
            <a:fld id="{A94646E7-9DB8-4871-A703-B37C031912E6}" type="slidenum">
              <a:rPr lang="en-US" altLang="ru-RU"/>
              <a:pPr/>
              <a:t>16</a:t>
            </a:fld>
            <a:endParaRPr lang="en-US" altLang="ru-RU"/>
          </a:p>
        </p:txBody>
      </p:sp>
      <p:sp>
        <p:nvSpPr>
          <p:cNvPr id="87042" name="Rectangle 7">
            <a:extLst>
              <a:ext uri="{FF2B5EF4-FFF2-40B4-BE49-F238E27FC236}">
                <a16:creationId xmlns:a16="http://schemas.microsoft.com/office/drawing/2014/main" id="{126F5EDD-1004-4F66-9B72-ABE09F5007CD}"/>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7E0BC285-1D3E-46AD-AB74-7F9D5EC63534}" type="slidenum">
              <a:rPr lang="en-US" altLang="ru-RU" sz="1200">
                <a:cs typeface="Arial" panose="020B0604020202020204" pitchFamily="34" charset="0"/>
              </a:rPr>
              <a:pPr algn="r"/>
              <a:t>16</a:t>
            </a:fld>
            <a:endParaRPr lang="en-US" altLang="ru-RU" sz="1200">
              <a:cs typeface="Arial" panose="020B0604020202020204" pitchFamily="34" charset="0"/>
            </a:endParaRPr>
          </a:p>
        </p:txBody>
      </p:sp>
      <p:sp>
        <p:nvSpPr>
          <p:cNvPr id="87043" name="Rectangle 2">
            <a:extLst>
              <a:ext uri="{FF2B5EF4-FFF2-40B4-BE49-F238E27FC236}">
                <a16:creationId xmlns:a16="http://schemas.microsoft.com/office/drawing/2014/main" id="{DB7CF5D1-EC2C-483E-A7CE-36C2E9983288}"/>
              </a:ext>
            </a:extLst>
          </p:cNvPr>
          <p:cNvSpPr>
            <a:spLocks noGrp="1" noRot="1" noChangeAspect="1" noChangeArrowheads="1" noTextEdit="1"/>
          </p:cNvSpPr>
          <p:nvPr>
            <p:ph type="sldImg"/>
          </p:nvPr>
        </p:nvSpPr>
        <p:spPr>
          <a:xfrm>
            <a:off x="381000" y="534988"/>
            <a:ext cx="6096000" cy="3429000"/>
          </a:xfrm>
          <a:ln/>
        </p:spPr>
      </p:sp>
      <p:sp>
        <p:nvSpPr>
          <p:cNvPr id="87044" name="Rectangle 3">
            <a:extLst>
              <a:ext uri="{FF2B5EF4-FFF2-40B4-BE49-F238E27FC236}">
                <a16:creationId xmlns:a16="http://schemas.microsoft.com/office/drawing/2014/main" id="{93D020BA-C5FE-4869-B856-536F89FA7181}"/>
              </a:ext>
            </a:extLst>
          </p:cNvPr>
          <p:cNvSpPr>
            <a:spLocks noGrp="1" noChangeArrowheads="1"/>
          </p:cNvSpPr>
          <p:nvPr>
            <p:ph type="body" idx="1"/>
          </p:nvPr>
        </p:nvSpPr>
        <p:spPr>
          <a:xfrm>
            <a:off x="685800" y="4248150"/>
            <a:ext cx="5486400" cy="4210050"/>
          </a:xfrm>
        </p:spPr>
        <p:txBody>
          <a:bodyPr/>
          <a:lstStyle/>
          <a:p>
            <a:r>
              <a:rPr lang="ar" altLang="ru-RU" dirty="0"/>
              <a:t>قد تخبر طلابك أن المدفوعات المحولة ، مثل شيكات الضمان الاجتماعي ، مستبعدة من G لتجنب الحساب المزدوج: ينفق المتقاعدون جزءًا من مزايا الضمان الاجتماعي الخاصة بهم أو كلها على الطعام والإيجار والوصفات الطبية وما إلى ذلك ، وكلها مهمة في الاستهلاك. إذا احتسبنا أيضًا شيك الضمان الاجتماعي كجزء من G ، فسيتم حساب نفس الأموال مرتين ، مما يجعل الناتج المحلي الإجمالي يبدو أكبر مما هو عليه بالفعل.</a:t>
            </a:r>
          </a:p>
          <a:p>
            <a:endParaRPr lang="en-US" alt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5067C8B-D33D-45F0-B42F-B11B527EB524}"/>
              </a:ext>
            </a:extLst>
          </p:cNvPr>
          <p:cNvSpPr>
            <a:spLocks noGrp="1" noChangeArrowheads="1"/>
          </p:cNvSpPr>
          <p:nvPr>
            <p:ph type="sldNum" sz="quarter" idx="5"/>
          </p:nvPr>
        </p:nvSpPr>
        <p:spPr>
          <a:ln/>
        </p:spPr>
        <p:txBody>
          <a:bodyPr/>
          <a:lstStyle/>
          <a:p>
            <a:fld id="{22B3B6ED-A86F-4751-A8F9-26A5441A98A8}" type="slidenum">
              <a:rPr lang="en-US" altLang="ru-RU"/>
              <a:pPr/>
              <a:t>17</a:t>
            </a:fld>
            <a:endParaRPr lang="en-US" altLang="ru-RU"/>
          </a:p>
        </p:txBody>
      </p:sp>
      <p:sp>
        <p:nvSpPr>
          <p:cNvPr id="89090" name="Rectangle 7">
            <a:extLst>
              <a:ext uri="{FF2B5EF4-FFF2-40B4-BE49-F238E27FC236}">
                <a16:creationId xmlns:a16="http://schemas.microsoft.com/office/drawing/2014/main" id="{E1E3D36D-B76B-4E01-B26F-5C3BCD5D4E68}"/>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33766128-D016-48A4-A10E-A30A04DDB794}" type="slidenum">
              <a:rPr lang="en-US" altLang="ru-RU" sz="1200">
                <a:cs typeface="Arial" panose="020B0604020202020204" pitchFamily="34" charset="0"/>
              </a:rPr>
              <a:pPr algn="r"/>
              <a:t>17</a:t>
            </a:fld>
            <a:endParaRPr lang="en-US" altLang="ru-RU" sz="1200">
              <a:cs typeface="Arial" panose="020B0604020202020204" pitchFamily="34" charset="0"/>
            </a:endParaRPr>
          </a:p>
        </p:txBody>
      </p:sp>
      <p:sp>
        <p:nvSpPr>
          <p:cNvPr id="89091" name="Rectangle 2">
            <a:extLst>
              <a:ext uri="{FF2B5EF4-FFF2-40B4-BE49-F238E27FC236}">
                <a16:creationId xmlns:a16="http://schemas.microsoft.com/office/drawing/2014/main" id="{28E73984-EA9C-462B-A94F-6659B21AF196}"/>
              </a:ext>
            </a:extLst>
          </p:cNvPr>
          <p:cNvSpPr>
            <a:spLocks noGrp="1" noRot="1" noChangeAspect="1" noChangeArrowheads="1" noTextEdit="1"/>
          </p:cNvSpPr>
          <p:nvPr>
            <p:ph type="sldImg"/>
          </p:nvPr>
        </p:nvSpPr>
        <p:spPr>
          <a:ln/>
        </p:spPr>
      </p:sp>
      <p:sp>
        <p:nvSpPr>
          <p:cNvPr id="89092" name="Rectangle 3">
            <a:extLst>
              <a:ext uri="{FF2B5EF4-FFF2-40B4-BE49-F238E27FC236}">
                <a16:creationId xmlns:a16="http://schemas.microsoft.com/office/drawing/2014/main" id="{7A2304C0-2EEE-4037-892D-ADC0C55745E8}"/>
              </a:ext>
            </a:extLst>
          </p:cNvPr>
          <p:cNvSpPr>
            <a:spLocks noGrp="1" noChangeArrowheads="1"/>
          </p:cNvSpPr>
          <p:nvPr>
            <p:ph type="body" idx="1"/>
          </p:nvPr>
        </p:nvSpPr>
        <p:spPr/>
        <p:txBody>
          <a:bodyPr/>
          <a:lstStyle/>
          <a:p>
            <a:r>
              <a:rPr lang="ar" altLang="ru-RU" dirty="0"/>
              <a:t>يشير "صافي" في "صافي الصادرات" إلى حقيقة أننا نطرح الواردات من الصادرات. هذا الطرح مهم ، لأن الواردات تحسب أيضًا في المكونات الأخرى للناتج المحلي الإجمالي ؛ إن الفشل في طرحها سيؤدي إلى قياس الناتج المحلي الإجمالي ليس فقط قيمة السلع المنتجة محليًا ، ولكن أيضًا السلع المنتجة في الخارج والمستوردة.</a:t>
            </a:r>
          </a:p>
          <a:p>
            <a:endParaRPr lang="en-US" altLang="ru-RU"/>
          </a:p>
          <a:p>
            <a:r>
              <a:rPr lang="ar" altLang="ru-RU" dirty="0"/>
              <a:t>على سبيل المثال ، إذا كان المستهلك ينفق 100 دولار على مشغل أقراص DVD مستورد من اليابان ، فإن هذا المبلغ يمثل 100 دولار في "الاستهلاك" ، على الرغم من أن المشغل لم يتم إنتاجه محليًا. نحن نطرح استيراد 100 دولار بحيث ينتهي الناتج المحلي الإجمالي بما في ذلك قيمة السلع والخدمات المنتجة محليًا فقط.</a:t>
            </a:r>
          </a:p>
          <a:p>
            <a:endParaRPr lang="en-US" alt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ar" b="0" i="0" dirty="0">
                <a:solidFill>
                  <a:srgbClr val="111111"/>
                </a:solidFill>
                <a:effectLst/>
                <a:latin typeface="SourceSansPro"/>
              </a:rPr>
              <a:t>.</a:t>
            </a:r>
            <a:endParaRPr lang="fr-FR" dirty="0"/>
          </a:p>
        </p:txBody>
      </p:sp>
      <p:sp>
        <p:nvSpPr>
          <p:cNvPr id="4" name="Espace réservé du numéro de diapositive 3"/>
          <p:cNvSpPr>
            <a:spLocks noGrp="1"/>
          </p:cNvSpPr>
          <p:nvPr>
            <p:ph type="sldNum" sz="quarter" idx="5"/>
          </p:nvPr>
        </p:nvSpPr>
        <p:spPr/>
        <p:txBody>
          <a:bodyPr/>
          <a:lstStyle/>
          <a:p>
            <a:fld id="{37813B67-C692-4927-ABD7-C41A046CC2F2}" type="slidenum">
              <a:rPr lang="fr-FR" smtClean="0"/>
              <a:t>18</a:t>
            </a:fld>
            <a:endParaRPr lang="fr-FR"/>
          </a:p>
        </p:txBody>
      </p:sp>
    </p:spTree>
    <p:extLst>
      <p:ext uri="{BB962C8B-B14F-4D97-AF65-F5344CB8AC3E}">
        <p14:creationId xmlns:p14="http://schemas.microsoft.com/office/powerpoint/2010/main" val="4220859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F8B1DF4-51E4-4528-8224-9B9E21257168}"/>
              </a:ext>
            </a:extLst>
          </p:cNvPr>
          <p:cNvSpPr>
            <a:spLocks noGrp="1" noChangeArrowheads="1"/>
          </p:cNvSpPr>
          <p:nvPr>
            <p:ph type="sldNum" sz="quarter" idx="5"/>
          </p:nvPr>
        </p:nvSpPr>
        <p:spPr>
          <a:ln/>
        </p:spPr>
        <p:txBody>
          <a:bodyPr/>
          <a:lstStyle/>
          <a:p>
            <a:fld id="{F72FAF19-D1B7-4AB9-8E9A-ABAF9E75F053}" type="slidenum">
              <a:rPr lang="en-US" altLang="ru-RU"/>
              <a:pPr/>
              <a:t>20</a:t>
            </a:fld>
            <a:endParaRPr lang="en-US" altLang="ru-RU"/>
          </a:p>
        </p:txBody>
      </p:sp>
      <p:sp>
        <p:nvSpPr>
          <p:cNvPr id="103426" name="Rectangle 7">
            <a:extLst>
              <a:ext uri="{FF2B5EF4-FFF2-40B4-BE49-F238E27FC236}">
                <a16:creationId xmlns:a16="http://schemas.microsoft.com/office/drawing/2014/main" id="{C14D1CE1-0A3B-4FD5-B63A-DF51AE69EAE2}"/>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1A69DB7E-037E-4188-B66F-9BEB21587E37}" type="slidenum">
              <a:rPr lang="en-US" altLang="ru-RU" sz="1200">
                <a:cs typeface="Arial" panose="020B0604020202020204" pitchFamily="34" charset="0"/>
              </a:rPr>
              <a:pPr algn="r"/>
              <a:t>20</a:t>
            </a:fld>
            <a:endParaRPr lang="en-US" altLang="ru-RU" sz="1200">
              <a:cs typeface="Arial" panose="020B0604020202020204" pitchFamily="34" charset="0"/>
            </a:endParaRPr>
          </a:p>
        </p:txBody>
      </p:sp>
      <p:sp>
        <p:nvSpPr>
          <p:cNvPr id="103427" name="Rectangle 2">
            <a:extLst>
              <a:ext uri="{FF2B5EF4-FFF2-40B4-BE49-F238E27FC236}">
                <a16:creationId xmlns:a16="http://schemas.microsoft.com/office/drawing/2014/main" id="{5D7F1625-985C-4D08-9FED-CDA95F5E5D0E}"/>
              </a:ext>
            </a:extLst>
          </p:cNvPr>
          <p:cNvSpPr>
            <a:spLocks noGrp="1" noRot="1" noChangeAspect="1" noChangeArrowheads="1" noTextEdit="1"/>
          </p:cNvSpPr>
          <p:nvPr>
            <p:ph type="sldImg"/>
          </p:nvPr>
        </p:nvSpPr>
        <p:spPr>
          <a:ln/>
        </p:spPr>
      </p:sp>
      <p:sp>
        <p:nvSpPr>
          <p:cNvPr id="103428" name="Rectangle 3">
            <a:extLst>
              <a:ext uri="{FF2B5EF4-FFF2-40B4-BE49-F238E27FC236}">
                <a16:creationId xmlns:a16="http://schemas.microsoft.com/office/drawing/2014/main" id="{648E441B-E51A-4E1B-B8E7-2289C7FC500D}"/>
              </a:ext>
            </a:extLst>
          </p:cNvPr>
          <p:cNvSpPr>
            <a:spLocks noGrp="1" noChangeArrowheads="1"/>
          </p:cNvSpPr>
          <p:nvPr>
            <p:ph type="body" idx="1"/>
          </p:nvPr>
        </p:nvSpPr>
        <p:spPr/>
        <p:txBody>
          <a:bodyPr/>
          <a:lstStyle/>
          <a:p>
            <a:r>
              <a:rPr lang="ar" altLang="ru-RU" dirty="0"/>
              <a:t>يوضح هذا المثال أن الناتج المحلي الإجمالي الحقيقي في كل عام يتم إنشاؤه باستخدام أسعار سنة الأساس وأن سنة الأساس لا تتغير.</a:t>
            </a:r>
          </a:p>
          <a:p>
            <a:endParaRPr lang="en-US" altLang="ru-RU"/>
          </a:p>
          <a:p>
            <a:r>
              <a:rPr lang="ar" altLang="ru-RU" dirty="0"/>
              <a:t>معدل نمو الناتج المحلي الإجمالي الحقيقي من سنة إلى أخرى هو الجواب على هذا السؤال:</a:t>
            </a:r>
          </a:p>
          <a:p>
            <a:endParaRPr lang="en-US" altLang="ru-RU"/>
          </a:p>
          <a:p>
            <a:r>
              <a:rPr lang="ar" altLang="ru-RU" dirty="0"/>
              <a:t>"ما مقدار نمو الناتج المحلي الإجمالي (وبالتالي دخل الجميع) إذا لم يكن هناك تضخم صفري؟"</a:t>
            </a:r>
          </a:p>
          <a:p>
            <a:endParaRPr lang="en-US" altLang="ru-RU"/>
          </a:p>
          <a:p>
            <a:r>
              <a:rPr lang="ar" altLang="ru-RU" dirty="0"/>
              <a:t>وبالتالي ، يتم تصحيح الناتج المحلي الإجمالي الحقيقي للتضخم.</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ar" b="1" i="0" dirty="0">
                <a:solidFill>
                  <a:srgbClr val="FF0000"/>
                </a:solidFill>
                <a:effectLst/>
                <a:latin typeface="SourceSansPro"/>
              </a:rPr>
              <a:t>الانكماش </a:t>
            </a:r>
            <a:r>
              <a:rPr lang="ar" b="0" i="0" dirty="0">
                <a:solidFill>
                  <a:srgbClr val="111111"/>
                </a:solidFill>
                <a:effectLst/>
                <a:latin typeface="SourceSansPro"/>
              </a:rPr>
              <a:t>هو انخفاض عام في أسعار السلع والخدمات ، وعادة ما يرتبط بانكماش في المعروض من المال والائتمان في الاقتصاد. أثناء الانكماش ، ترتفع القوة الشرائية للعملة بمرور الوقت.</a:t>
            </a:r>
            <a:endParaRPr lang="fr-FR" dirty="0"/>
          </a:p>
        </p:txBody>
      </p:sp>
      <p:sp>
        <p:nvSpPr>
          <p:cNvPr id="4" name="Espace réservé du numéro de diapositive 3"/>
          <p:cNvSpPr>
            <a:spLocks noGrp="1"/>
          </p:cNvSpPr>
          <p:nvPr>
            <p:ph type="sldNum" sz="quarter" idx="5"/>
          </p:nvPr>
        </p:nvSpPr>
        <p:spPr/>
        <p:txBody>
          <a:bodyPr/>
          <a:lstStyle/>
          <a:p>
            <a:fld id="{37813B67-C692-4927-ABD7-C41A046CC2F2}" type="slidenum">
              <a:rPr lang="fr-FR" smtClean="0"/>
              <a:t>23</a:t>
            </a:fld>
            <a:endParaRPr lang="fr-FR"/>
          </a:p>
        </p:txBody>
      </p:sp>
    </p:spTree>
    <p:extLst>
      <p:ext uri="{BB962C8B-B14F-4D97-AF65-F5344CB8AC3E}">
        <p14:creationId xmlns:p14="http://schemas.microsoft.com/office/powerpoint/2010/main" val="32118410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4F14178-775E-454E-A3CA-940179F56C45}"/>
              </a:ext>
            </a:extLst>
          </p:cNvPr>
          <p:cNvSpPr>
            <a:spLocks noGrp="1" noChangeArrowheads="1"/>
          </p:cNvSpPr>
          <p:nvPr>
            <p:ph type="sldNum" sz="quarter" idx="5"/>
          </p:nvPr>
        </p:nvSpPr>
        <p:spPr>
          <a:ln/>
        </p:spPr>
        <p:txBody>
          <a:bodyPr/>
          <a:lstStyle/>
          <a:p>
            <a:fld id="{9271EAA3-9A3D-4E38-A326-518FB8C295E2}" type="slidenum">
              <a:rPr lang="en-US" altLang="ru-RU"/>
              <a:pPr/>
              <a:t>31</a:t>
            </a:fld>
            <a:endParaRPr lang="en-US" altLang="ru-RU"/>
          </a:p>
        </p:txBody>
      </p:sp>
      <p:sp>
        <p:nvSpPr>
          <p:cNvPr id="111618" name="Rectangle 7">
            <a:extLst>
              <a:ext uri="{FF2B5EF4-FFF2-40B4-BE49-F238E27FC236}">
                <a16:creationId xmlns:a16="http://schemas.microsoft.com/office/drawing/2014/main" id="{0A4917C5-5660-4814-92DF-AC334503CBDE}"/>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7EBF1885-3B01-416A-AEE2-6B07EEE6DF4C}" type="slidenum">
              <a:rPr lang="en-US" altLang="ru-RU" sz="1200">
                <a:cs typeface="Arial" panose="020B0604020202020204" pitchFamily="34" charset="0"/>
              </a:rPr>
              <a:pPr algn="r"/>
              <a:t>31</a:t>
            </a:fld>
            <a:endParaRPr lang="en-US" altLang="ru-RU" sz="1200">
              <a:cs typeface="Arial" panose="020B0604020202020204" pitchFamily="34" charset="0"/>
            </a:endParaRPr>
          </a:p>
        </p:txBody>
      </p:sp>
      <p:sp>
        <p:nvSpPr>
          <p:cNvPr id="111619" name="Rectangle 2">
            <a:extLst>
              <a:ext uri="{FF2B5EF4-FFF2-40B4-BE49-F238E27FC236}">
                <a16:creationId xmlns:a16="http://schemas.microsoft.com/office/drawing/2014/main" id="{6BEC35C0-A400-4D23-A4F0-C2B598016545}"/>
              </a:ext>
            </a:extLst>
          </p:cNvPr>
          <p:cNvSpPr>
            <a:spLocks noGrp="1" noRot="1" noChangeAspect="1" noChangeArrowheads="1" noTextEdit="1"/>
          </p:cNvSpPr>
          <p:nvPr>
            <p:ph type="sldImg"/>
          </p:nvPr>
        </p:nvSpPr>
        <p:spPr>
          <a:xfrm>
            <a:off x="381000" y="534988"/>
            <a:ext cx="6096000" cy="3429000"/>
          </a:xfrm>
          <a:ln/>
        </p:spPr>
      </p:sp>
      <p:sp>
        <p:nvSpPr>
          <p:cNvPr id="111620" name="Rectangle 3">
            <a:extLst>
              <a:ext uri="{FF2B5EF4-FFF2-40B4-BE49-F238E27FC236}">
                <a16:creationId xmlns:a16="http://schemas.microsoft.com/office/drawing/2014/main" id="{26FA3CAA-4934-4A63-86BB-AE3D7D057404}"/>
              </a:ext>
            </a:extLst>
          </p:cNvPr>
          <p:cNvSpPr>
            <a:spLocks noGrp="1" noChangeArrowheads="1"/>
          </p:cNvSpPr>
          <p:nvPr>
            <p:ph type="body" idx="1"/>
          </p:nvPr>
        </p:nvSpPr>
        <p:spPr>
          <a:xfrm>
            <a:off x="685800" y="4248150"/>
            <a:ext cx="5486400" cy="4210050"/>
          </a:xfrm>
        </p:spPr>
        <p:txBody>
          <a:bodyPr/>
          <a:lstStyle/>
          <a:p>
            <a:r>
              <a:rPr lang="ar" altLang="ru-RU" dirty="0"/>
              <a:t>حصل مُعامل انكماش الناتج المحلي الإجمالي على اسمه لأنه يُستخدم في "انكماش" (أي إخراج التضخم من) الناتج المحلي الإجمالي الاسمي للحصول على إجمالي الناتج المحلي الحقيقي.</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37DE5B-B382-5517-8926-2BB105B124F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7093BF7-46D7-AC46-834E-BC7D524E352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D5313BF-E54E-2349-5BAB-162C5EF17BC2}"/>
              </a:ext>
            </a:extLst>
          </p:cNvPr>
          <p:cNvSpPr>
            <a:spLocks noGrp="1"/>
          </p:cNvSpPr>
          <p:nvPr>
            <p:ph type="dt" sz="half" idx="10"/>
          </p:nvPr>
        </p:nvSpPr>
        <p:spPr/>
        <p:txBody>
          <a:bodyPr/>
          <a:lstStyle/>
          <a:p>
            <a:fld id="{634A5646-194A-49B7-A4AE-0E50EE1C33FD}" type="datetimeFigureOut">
              <a:rPr lang="fr-FR" smtClean="0"/>
              <a:t>06/12/2022</a:t>
            </a:fld>
            <a:endParaRPr lang="fr-FR"/>
          </a:p>
        </p:txBody>
      </p:sp>
      <p:sp>
        <p:nvSpPr>
          <p:cNvPr id="5" name="Espace réservé du pied de page 4">
            <a:extLst>
              <a:ext uri="{FF2B5EF4-FFF2-40B4-BE49-F238E27FC236}">
                <a16:creationId xmlns:a16="http://schemas.microsoft.com/office/drawing/2014/main" id="{1035E140-602B-5247-3FDC-EE2AC3E1298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465ACF4-0684-082B-50B6-6B7E227B14B6}"/>
              </a:ext>
            </a:extLst>
          </p:cNvPr>
          <p:cNvSpPr>
            <a:spLocks noGrp="1"/>
          </p:cNvSpPr>
          <p:nvPr>
            <p:ph type="sldNum" sz="quarter" idx="12"/>
          </p:nvPr>
        </p:nvSpPr>
        <p:spPr/>
        <p:txBody>
          <a:bodyPr/>
          <a:lstStyle/>
          <a:p>
            <a:fld id="{46186066-00B0-4695-86B1-A1B4E39466A5}" type="slidenum">
              <a:rPr lang="fr-FR" smtClean="0"/>
              <a:t>‹N°›</a:t>
            </a:fld>
            <a:endParaRPr lang="fr-FR"/>
          </a:p>
        </p:txBody>
      </p:sp>
    </p:spTree>
    <p:extLst>
      <p:ext uri="{BB962C8B-B14F-4D97-AF65-F5344CB8AC3E}">
        <p14:creationId xmlns:p14="http://schemas.microsoft.com/office/powerpoint/2010/main" val="8561876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115E1C-4DF3-DF26-3FAF-8A00488EB00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894B7DA-B177-BEFE-99EF-4273CC0D8BD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962B14-8893-DF20-1A4B-DA7E0B66FB65}"/>
              </a:ext>
            </a:extLst>
          </p:cNvPr>
          <p:cNvSpPr>
            <a:spLocks noGrp="1"/>
          </p:cNvSpPr>
          <p:nvPr>
            <p:ph type="dt" sz="half" idx="10"/>
          </p:nvPr>
        </p:nvSpPr>
        <p:spPr/>
        <p:txBody>
          <a:bodyPr/>
          <a:lstStyle/>
          <a:p>
            <a:fld id="{634A5646-194A-49B7-A4AE-0E50EE1C33FD}" type="datetimeFigureOut">
              <a:rPr lang="fr-FR" smtClean="0"/>
              <a:t>06/12/2022</a:t>
            </a:fld>
            <a:endParaRPr lang="fr-FR"/>
          </a:p>
        </p:txBody>
      </p:sp>
      <p:sp>
        <p:nvSpPr>
          <p:cNvPr id="5" name="Espace réservé du pied de page 4">
            <a:extLst>
              <a:ext uri="{FF2B5EF4-FFF2-40B4-BE49-F238E27FC236}">
                <a16:creationId xmlns:a16="http://schemas.microsoft.com/office/drawing/2014/main" id="{53E308DE-AB43-5196-632E-EE322A4AAF0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A7F43C8-5F24-514F-F095-777759B1460D}"/>
              </a:ext>
            </a:extLst>
          </p:cNvPr>
          <p:cNvSpPr>
            <a:spLocks noGrp="1"/>
          </p:cNvSpPr>
          <p:nvPr>
            <p:ph type="sldNum" sz="quarter" idx="12"/>
          </p:nvPr>
        </p:nvSpPr>
        <p:spPr/>
        <p:txBody>
          <a:bodyPr/>
          <a:lstStyle/>
          <a:p>
            <a:fld id="{46186066-00B0-4695-86B1-A1B4E39466A5}" type="slidenum">
              <a:rPr lang="fr-FR" smtClean="0"/>
              <a:t>‹N°›</a:t>
            </a:fld>
            <a:endParaRPr lang="fr-FR"/>
          </a:p>
        </p:txBody>
      </p:sp>
    </p:spTree>
    <p:extLst>
      <p:ext uri="{BB962C8B-B14F-4D97-AF65-F5344CB8AC3E}">
        <p14:creationId xmlns:p14="http://schemas.microsoft.com/office/powerpoint/2010/main" val="1238732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89FB4D9-A4F9-122B-0CE1-04D779D715C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681082D-7CAE-7497-2F2D-904BDFDC97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7887D78-E3FF-3EA2-32EA-46BF26AED66E}"/>
              </a:ext>
            </a:extLst>
          </p:cNvPr>
          <p:cNvSpPr>
            <a:spLocks noGrp="1"/>
          </p:cNvSpPr>
          <p:nvPr>
            <p:ph type="dt" sz="half" idx="10"/>
          </p:nvPr>
        </p:nvSpPr>
        <p:spPr/>
        <p:txBody>
          <a:bodyPr/>
          <a:lstStyle/>
          <a:p>
            <a:fld id="{634A5646-194A-49B7-A4AE-0E50EE1C33FD}" type="datetimeFigureOut">
              <a:rPr lang="fr-FR" smtClean="0"/>
              <a:t>06/12/2022</a:t>
            </a:fld>
            <a:endParaRPr lang="fr-FR"/>
          </a:p>
        </p:txBody>
      </p:sp>
      <p:sp>
        <p:nvSpPr>
          <p:cNvPr id="5" name="Espace réservé du pied de page 4">
            <a:extLst>
              <a:ext uri="{FF2B5EF4-FFF2-40B4-BE49-F238E27FC236}">
                <a16:creationId xmlns:a16="http://schemas.microsoft.com/office/drawing/2014/main" id="{61E9586B-81B5-3512-52EA-525C5D37BBA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C903513-8D0D-3A5D-7EDA-40764FEBE02D}"/>
              </a:ext>
            </a:extLst>
          </p:cNvPr>
          <p:cNvSpPr>
            <a:spLocks noGrp="1"/>
          </p:cNvSpPr>
          <p:nvPr>
            <p:ph type="sldNum" sz="quarter" idx="12"/>
          </p:nvPr>
        </p:nvSpPr>
        <p:spPr/>
        <p:txBody>
          <a:bodyPr/>
          <a:lstStyle/>
          <a:p>
            <a:fld id="{46186066-00B0-4695-86B1-A1B4E39466A5}" type="slidenum">
              <a:rPr lang="fr-FR" smtClean="0"/>
              <a:t>‹N°›</a:t>
            </a:fld>
            <a:endParaRPr lang="fr-FR"/>
          </a:p>
        </p:txBody>
      </p:sp>
    </p:spTree>
    <p:extLst>
      <p:ext uri="{BB962C8B-B14F-4D97-AF65-F5344CB8AC3E}">
        <p14:creationId xmlns:p14="http://schemas.microsoft.com/office/powerpoint/2010/main" val="3070132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96E2717-3364-7C44-53F2-6C8E0E6E745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396A3B9-7A57-E000-7D87-B262DD068AF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C1BAB6F-25DB-BE59-47A5-229A0C85552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29F53C1-77B6-4993-5CD5-085650401DAB}"/>
              </a:ext>
            </a:extLst>
          </p:cNvPr>
          <p:cNvSpPr>
            <a:spLocks noGrp="1"/>
          </p:cNvSpPr>
          <p:nvPr>
            <p:ph type="dt" sz="half" idx="10"/>
          </p:nvPr>
        </p:nvSpPr>
        <p:spPr/>
        <p:txBody>
          <a:bodyPr/>
          <a:lstStyle/>
          <a:p>
            <a:fld id="{634A5646-194A-49B7-A4AE-0E50EE1C33FD}" type="datetimeFigureOut">
              <a:rPr lang="fr-FR" smtClean="0"/>
              <a:t>06/12/2022</a:t>
            </a:fld>
            <a:endParaRPr lang="fr-FR"/>
          </a:p>
        </p:txBody>
      </p:sp>
      <p:sp>
        <p:nvSpPr>
          <p:cNvPr id="6" name="Espace réservé du pied de page 5">
            <a:extLst>
              <a:ext uri="{FF2B5EF4-FFF2-40B4-BE49-F238E27FC236}">
                <a16:creationId xmlns:a16="http://schemas.microsoft.com/office/drawing/2014/main" id="{946B387A-4C93-DFEC-7AE9-3B452B37126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C2DC949-DD20-5EDB-CF8E-2DDAF80AAE48}"/>
              </a:ext>
            </a:extLst>
          </p:cNvPr>
          <p:cNvSpPr>
            <a:spLocks noGrp="1"/>
          </p:cNvSpPr>
          <p:nvPr>
            <p:ph type="sldNum" sz="quarter" idx="12"/>
          </p:nvPr>
        </p:nvSpPr>
        <p:spPr/>
        <p:txBody>
          <a:bodyPr/>
          <a:lstStyle/>
          <a:p>
            <a:fld id="{46186066-00B0-4695-86B1-A1B4E39466A5}" type="slidenum">
              <a:rPr lang="fr-FR" smtClean="0"/>
              <a:t>‹N°›</a:t>
            </a:fld>
            <a:endParaRPr lang="fr-FR"/>
          </a:p>
        </p:txBody>
      </p:sp>
    </p:spTree>
    <p:extLst>
      <p:ext uri="{BB962C8B-B14F-4D97-AF65-F5344CB8AC3E}">
        <p14:creationId xmlns:p14="http://schemas.microsoft.com/office/powerpoint/2010/main" val="1702278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5951625-F5EE-70C1-39FA-7C2D25652A6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AD5B88A-BD6F-14F2-7139-AC13333E794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D028C1A-A4B4-3A16-9CC1-08E3950A2C3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387CC57-700E-BB1F-DCFC-E02A528BF9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E0D5FCE-6E55-4923-9B5F-FA93C27185DB}"/>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E433C35-2135-E279-5182-ABEF5DF3179C}"/>
              </a:ext>
            </a:extLst>
          </p:cNvPr>
          <p:cNvSpPr>
            <a:spLocks noGrp="1"/>
          </p:cNvSpPr>
          <p:nvPr>
            <p:ph type="dt" sz="half" idx="10"/>
          </p:nvPr>
        </p:nvSpPr>
        <p:spPr/>
        <p:txBody>
          <a:bodyPr/>
          <a:lstStyle/>
          <a:p>
            <a:fld id="{634A5646-194A-49B7-A4AE-0E50EE1C33FD}" type="datetimeFigureOut">
              <a:rPr lang="fr-FR" smtClean="0"/>
              <a:t>06/12/2022</a:t>
            </a:fld>
            <a:endParaRPr lang="fr-FR"/>
          </a:p>
        </p:txBody>
      </p:sp>
      <p:sp>
        <p:nvSpPr>
          <p:cNvPr id="8" name="Espace réservé du pied de page 7">
            <a:extLst>
              <a:ext uri="{FF2B5EF4-FFF2-40B4-BE49-F238E27FC236}">
                <a16:creationId xmlns:a16="http://schemas.microsoft.com/office/drawing/2014/main" id="{54897C76-0F6D-71E8-065F-A6E25BA0CC8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8F968C1-BBC7-C15A-0566-25C9762A423C}"/>
              </a:ext>
            </a:extLst>
          </p:cNvPr>
          <p:cNvSpPr>
            <a:spLocks noGrp="1"/>
          </p:cNvSpPr>
          <p:nvPr>
            <p:ph type="sldNum" sz="quarter" idx="12"/>
          </p:nvPr>
        </p:nvSpPr>
        <p:spPr/>
        <p:txBody>
          <a:bodyPr/>
          <a:lstStyle/>
          <a:p>
            <a:fld id="{46186066-00B0-4695-86B1-A1B4E39466A5}" type="slidenum">
              <a:rPr lang="fr-FR" smtClean="0"/>
              <a:t>‹N°›</a:t>
            </a:fld>
            <a:endParaRPr lang="fr-FR"/>
          </a:p>
        </p:txBody>
      </p:sp>
    </p:spTree>
    <p:extLst>
      <p:ext uri="{BB962C8B-B14F-4D97-AF65-F5344CB8AC3E}">
        <p14:creationId xmlns:p14="http://schemas.microsoft.com/office/powerpoint/2010/main" val="2571139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371558F-CC52-F5C9-1BF1-60060164329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B2EF4DD-DFBF-3FCA-312A-5C881EDEDD13}"/>
              </a:ext>
            </a:extLst>
          </p:cNvPr>
          <p:cNvSpPr>
            <a:spLocks noGrp="1"/>
          </p:cNvSpPr>
          <p:nvPr>
            <p:ph type="dt" sz="half" idx="10"/>
          </p:nvPr>
        </p:nvSpPr>
        <p:spPr/>
        <p:txBody>
          <a:bodyPr/>
          <a:lstStyle/>
          <a:p>
            <a:fld id="{634A5646-194A-49B7-A4AE-0E50EE1C33FD}" type="datetimeFigureOut">
              <a:rPr lang="fr-FR" smtClean="0"/>
              <a:t>06/12/2022</a:t>
            </a:fld>
            <a:endParaRPr lang="fr-FR"/>
          </a:p>
        </p:txBody>
      </p:sp>
      <p:sp>
        <p:nvSpPr>
          <p:cNvPr id="4" name="Espace réservé du pied de page 3">
            <a:extLst>
              <a:ext uri="{FF2B5EF4-FFF2-40B4-BE49-F238E27FC236}">
                <a16:creationId xmlns:a16="http://schemas.microsoft.com/office/drawing/2014/main" id="{FE64CF72-0A3D-38D2-2AF8-20E765C53B6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FFA3FB6-CF5C-4841-8F2F-A3475E53663E}"/>
              </a:ext>
            </a:extLst>
          </p:cNvPr>
          <p:cNvSpPr>
            <a:spLocks noGrp="1"/>
          </p:cNvSpPr>
          <p:nvPr>
            <p:ph type="sldNum" sz="quarter" idx="12"/>
          </p:nvPr>
        </p:nvSpPr>
        <p:spPr/>
        <p:txBody>
          <a:bodyPr/>
          <a:lstStyle/>
          <a:p>
            <a:fld id="{46186066-00B0-4695-86B1-A1B4E39466A5}" type="slidenum">
              <a:rPr lang="fr-FR" smtClean="0"/>
              <a:t>‹N°›</a:t>
            </a:fld>
            <a:endParaRPr lang="fr-FR"/>
          </a:p>
        </p:txBody>
      </p:sp>
    </p:spTree>
    <p:extLst>
      <p:ext uri="{BB962C8B-B14F-4D97-AF65-F5344CB8AC3E}">
        <p14:creationId xmlns:p14="http://schemas.microsoft.com/office/powerpoint/2010/main" val="2576583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43A10E8-79DE-F9B3-8083-1BE852339535}"/>
              </a:ext>
            </a:extLst>
          </p:cNvPr>
          <p:cNvSpPr>
            <a:spLocks noGrp="1"/>
          </p:cNvSpPr>
          <p:nvPr>
            <p:ph type="dt" sz="half" idx="10"/>
          </p:nvPr>
        </p:nvSpPr>
        <p:spPr/>
        <p:txBody>
          <a:bodyPr/>
          <a:lstStyle/>
          <a:p>
            <a:fld id="{634A5646-194A-49B7-A4AE-0E50EE1C33FD}" type="datetimeFigureOut">
              <a:rPr lang="fr-FR" smtClean="0"/>
              <a:t>06/12/2022</a:t>
            </a:fld>
            <a:endParaRPr lang="fr-FR"/>
          </a:p>
        </p:txBody>
      </p:sp>
      <p:sp>
        <p:nvSpPr>
          <p:cNvPr id="3" name="Espace réservé du pied de page 2">
            <a:extLst>
              <a:ext uri="{FF2B5EF4-FFF2-40B4-BE49-F238E27FC236}">
                <a16:creationId xmlns:a16="http://schemas.microsoft.com/office/drawing/2014/main" id="{034A0905-AF37-A548-FA79-4DDB2B28560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2FB1A9C-490C-3649-925B-3135283689FE}"/>
              </a:ext>
            </a:extLst>
          </p:cNvPr>
          <p:cNvSpPr>
            <a:spLocks noGrp="1"/>
          </p:cNvSpPr>
          <p:nvPr>
            <p:ph type="sldNum" sz="quarter" idx="12"/>
          </p:nvPr>
        </p:nvSpPr>
        <p:spPr/>
        <p:txBody>
          <a:bodyPr/>
          <a:lstStyle/>
          <a:p>
            <a:fld id="{46186066-00B0-4695-86B1-A1B4E39466A5}" type="slidenum">
              <a:rPr lang="fr-FR" smtClean="0"/>
              <a:t>‹N°›</a:t>
            </a:fld>
            <a:endParaRPr lang="fr-FR"/>
          </a:p>
        </p:txBody>
      </p:sp>
    </p:spTree>
    <p:extLst>
      <p:ext uri="{BB962C8B-B14F-4D97-AF65-F5344CB8AC3E}">
        <p14:creationId xmlns:p14="http://schemas.microsoft.com/office/powerpoint/2010/main" val="39823772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A130-378A-6255-2996-9273C054BD2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82DA014-CC35-4D20-1E5A-A40859F80DC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24D1020-2CAB-916B-5DD0-17B34C027F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6AF5C92-3FF8-AF43-9649-B3EDBFD42849}"/>
              </a:ext>
            </a:extLst>
          </p:cNvPr>
          <p:cNvSpPr>
            <a:spLocks noGrp="1"/>
          </p:cNvSpPr>
          <p:nvPr>
            <p:ph type="dt" sz="half" idx="10"/>
          </p:nvPr>
        </p:nvSpPr>
        <p:spPr/>
        <p:txBody>
          <a:bodyPr/>
          <a:lstStyle/>
          <a:p>
            <a:fld id="{634A5646-194A-49B7-A4AE-0E50EE1C33FD}" type="datetimeFigureOut">
              <a:rPr lang="fr-FR" smtClean="0"/>
              <a:t>06/12/2022</a:t>
            </a:fld>
            <a:endParaRPr lang="fr-FR"/>
          </a:p>
        </p:txBody>
      </p:sp>
      <p:sp>
        <p:nvSpPr>
          <p:cNvPr id="6" name="Espace réservé du pied de page 5">
            <a:extLst>
              <a:ext uri="{FF2B5EF4-FFF2-40B4-BE49-F238E27FC236}">
                <a16:creationId xmlns:a16="http://schemas.microsoft.com/office/drawing/2014/main" id="{05FD33F4-20D7-109E-F41B-634C9C98F28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AE6DC1F-6965-B432-D483-61C5A8DFA5F8}"/>
              </a:ext>
            </a:extLst>
          </p:cNvPr>
          <p:cNvSpPr>
            <a:spLocks noGrp="1"/>
          </p:cNvSpPr>
          <p:nvPr>
            <p:ph type="sldNum" sz="quarter" idx="12"/>
          </p:nvPr>
        </p:nvSpPr>
        <p:spPr/>
        <p:txBody>
          <a:bodyPr/>
          <a:lstStyle/>
          <a:p>
            <a:fld id="{46186066-00B0-4695-86B1-A1B4E39466A5}" type="slidenum">
              <a:rPr lang="fr-FR" smtClean="0"/>
              <a:t>‹N°›</a:t>
            </a:fld>
            <a:endParaRPr lang="fr-FR"/>
          </a:p>
        </p:txBody>
      </p:sp>
    </p:spTree>
    <p:extLst>
      <p:ext uri="{BB962C8B-B14F-4D97-AF65-F5344CB8AC3E}">
        <p14:creationId xmlns:p14="http://schemas.microsoft.com/office/powerpoint/2010/main" val="1666258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A36824-D5F9-A6FD-07C7-BCEB5A8DEED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5FE2826-0BF3-2448-23F6-C9C88BAC15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00F4BFC-8FA3-B6D1-6EB3-A7999F79EE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1DF75A8-3D39-DB8F-4777-016687A1D3C6}"/>
              </a:ext>
            </a:extLst>
          </p:cNvPr>
          <p:cNvSpPr>
            <a:spLocks noGrp="1"/>
          </p:cNvSpPr>
          <p:nvPr>
            <p:ph type="dt" sz="half" idx="10"/>
          </p:nvPr>
        </p:nvSpPr>
        <p:spPr/>
        <p:txBody>
          <a:bodyPr/>
          <a:lstStyle/>
          <a:p>
            <a:fld id="{634A5646-194A-49B7-A4AE-0E50EE1C33FD}" type="datetimeFigureOut">
              <a:rPr lang="fr-FR" smtClean="0"/>
              <a:t>06/12/2022</a:t>
            </a:fld>
            <a:endParaRPr lang="fr-FR"/>
          </a:p>
        </p:txBody>
      </p:sp>
      <p:sp>
        <p:nvSpPr>
          <p:cNvPr id="6" name="Espace réservé du pied de page 5">
            <a:extLst>
              <a:ext uri="{FF2B5EF4-FFF2-40B4-BE49-F238E27FC236}">
                <a16:creationId xmlns:a16="http://schemas.microsoft.com/office/drawing/2014/main" id="{7B24CD29-652E-4748-FC10-A821D3A09C8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F20948F-DA60-C538-6DB9-86D01FA8FE0B}"/>
              </a:ext>
            </a:extLst>
          </p:cNvPr>
          <p:cNvSpPr>
            <a:spLocks noGrp="1"/>
          </p:cNvSpPr>
          <p:nvPr>
            <p:ph type="sldNum" sz="quarter" idx="12"/>
          </p:nvPr>
        </p:nvSpPr>
        <p:spPr/>
        <p:txBody>
          <a:bodyPr/>
          <a:lstStyle/>
          <a:p>
            <a:fld id="{46186066-00B0-4695-86B1-A1B4E39466A5}" type="slidenum">
              <a:rPr lang="fr-FR" smtClean="0"/>
              <a:t>‹N°›</a:t>
            </a:fld>
            <a:endParaRPr lang="fr-FR"/>
          </a:p>
        </p:txBody>
      </p:sp>
    </p:spTree>
    <p:extLst>
      <p:ext uri="{BB962C8B-B14F-4D97-AF65-F5344CB8AC3E}">
        <p14:creationId xmlns:p14="http://schemas.microsoft.com/office/powerpoint/2010/main" val="1882703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F60373-44A2-8CED-1D22-46B01CF548E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8F780D6-2A4A-E2FB-E312-4227FEB8A1D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197F53B-9725-50E9-FAF5-96F5686CC1AD}"/>
              </a:ext>
            </a:extLst>
          </p:cNvPr>
          <p:cNvSpPr>
            <a:spLocks noGrp="1"/>
          </p:cNvSpPr>
          <p:nvPr>
            <p:ph type="dt" sz="half" idx="10"/>
          </p:nvPr>
        </p:nvSpPr>
        <p:spPr/>
        <p:txBody>
          <a:bodyPr/>
          <a:lstStyle/>
          <a:p>
            <a:fld id="{634A5646-194A-49B7-A4AE-0E50EE1C33FD}" type="datetimeFigureOut">
              <a:rPr lang="fr-FR" smtClean="0"/>
              <a:t>06/12/2022</a:t>
            </a:fld>
            <a:endParaRPr lang="fr-FR"/>
          </a:p>
        </p:txBody>
      </p:sp>
      <p:sp>
        <p:nvSpPr>
          <p:cNvPr id="5" name="Espace réservé du pied de page 4">
            <a:extLst>
              <a:ext uri="{FF2B5EF4-FFF2-40B4-BE49-F238E27FC236}">
                <a16:creationId xmlns:a16="http://schemas.microsoft.com/office/drawing/2014/main" id="{0881D1AA-012A-5414-8BC3-3385ACC5B21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FBB611-B3EA-E35A-815A-5EF0C5D0C9C0}"/>
              </a:ext>
            </a:extLst>
          </p:cNvPr>
          <p:cNvSpPr>
            <a:spLocks noGrp="1"/>
          </p:cNvSpPr>
          <p:nvPr>
            <p:ph type="sldNum" sz="quarter" idx="12"/>
          </p:nvPr>
        </p:nvSpPr>
        <p:spPr/>
        <p:txBody>
          <a:bodyPr/>
          <a:lstStyle/>
          <a:p>
            <a:fld id="{46186066-00B0-4695-86B1-A1B4E39466A5}" type="slidenum">
              <a:rPr lang="fr-FR" smtClean="0"/>
              <a:t>‹N°›</a:t>
            </a:fld>
            <a:endParaRPr lang="fr-FR"/>
          </a:p>
        </p:txBody>
      </p:sp>
    </p:spTree>
    <p:extLst>
      <p:ext uri="{BB962C8B-B14F-4D97-AF65-F5344CB8AC3E}">
        <p14:creationId xmlns:p14="http://schemas.microsoft.com/office/powerpoint/2010/main" val="396468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A7282F3-BF19-832B-101A-E2E9A5C3C4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A15EB07-D51E-A3AD-E251-73A3B16B70E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3A4A10F-E8B2-84C8-D15E-7CC97A5276DE}"/>
              </a:ext>
            </a:extLst>
          </p:cNvPr>
          <p:cNvSpPr>
            <a:spLocks noGrp="1"/>
          </p:cNvSpPr>
          <p:nvPr>
            <p:ph type="dt" sz="half" idx="10"/>
          </p:nvPr>
        </p:nvSpPr>
        <p:spPr/>
        <p:txBody>
          <a:bodyPr/>
          <a:lstStyle/>
          <a:p>
            <a:fld id="{634A5646-194A-49B7-A4AE-0E50EE1C33FD}" type="datetimeFigureOut">
              <a:rPr lang="fr-FR" smtClean="0"/>
              <a:t>06/12/2022</a:t>
            </a:fld>
            <a:endParaRPr lang="fr-FR"/>
          </a:p>
        </p:txBody>
      </p:sp>
      <p:sp>
        <p:nvSpPr>
          <p:cNvPr id="5" name="Espace réservé du pied de page 4">
            <a:extLst>
              <a:ext uri="{FF2B5EF4-FFF2-40B4-BE49-F238E27FC236}">
                <a16:creationId xmlns:a16="http://schemas.microsoft.com/office/drawing/2014/main" id="{C7254AE9-AA8B-EA49-BAB5-1A476861572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BCEF325-7CE3-C521-B2F1-43BD9808FB9C}"/>
              </a:ext>
            </a:extLst>
          </p:cNvPr>
          <p:cNvSpPr>
            <a:spLocks noGrp="1"/>
          </p:cNvSpPr>
          <p:nvPr>
            <p:ph type="sldNum" sz="quarter" idx="12"/>
          </p:nvPr>
        </p:nvSpPr>
        <p:spPr/>
        <p:txBody>
          <a:bodyPr/>
          <a:lstStyle/>
          <a:p>
            <a:fld id="{46186066-00B0-4695-86B1-A1B4E39466A5}" type="slidenum">
              <a:rPr lang="fr-FR" smtClean="0"/>
              <a:t>‹N°›</a:t>
            </a:fld>
            <a:endParaRPr lang="fr-FR"/>
          </a:p>
        </p:txBody>
      </p:sp>
    </p:spTree>
    <p:extLst>
      <p:ext uri="{BB962C8B-B14F-4D97-AF65-F5344CB8AC3E}">
        <p14:creationId xmlns:p14="http://schemas.microsoft.com/office/powerpoint/2010/main" val="2055138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42855CD-1BEA-C7F5-159F-0CA9C5A8BF0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
              <a:t>Modifiez le style du titre</a:t>
            </a:r>
          </a:p>
        </p:txBody>
      </p:sp>
      <p:sp>
        <p:nvSpPr>
          <p:cNvPr id="3" name="Espace réservé du texte 2">
            <a:extLst>
              <a:ext uri="{FF2B5EF4-FFF2-40B4-BE49-F238E27FC236}">
                <a16:creationId xmlns:a16="http://schemas.microsoft.com/office/drawing/2014/main" id="{87F31C65-DC2D-EE1F-61A9-555019E011D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
              <a:t>Cliquez pour modifier les styles du texte du masque</a:t>
            </a:r>
          </a:p>
          <a:p>
            <a:pPr lvl="1"/>
            <a:r>
              <a:rPr lang="ar"/>
              <a:t>Deuxième niveau</a:t>
            </a:r>
          </a:p>
          <a:p>
            <a:pPr lvl="2"/>
            <a:r>
              <a:rPr lang="ar"/>
              <a:t>Troisième niveau</a:t>
            </a:r>
          </a:p>
          <a:p>
            <a:pPr lvl="3"/>
            <a:r>
              <a:rPr lang="ar"/>
              <a:t>Quatrième niveau</a:t>
            </a:r>
          </a:p>
          <a:p>
            <a:pPr lvl="4"/>
            <a:r>
              <a:rPr lang="ar"/>
              <a:t>Cinquième niveau</a:t>
            </a:r>
          </a:p>
        </p:txBody>
      </p:sp>
      <p:sp>
        <p:nvSpPr>
          <p:cNvPr id="4" name="Espace réservé de la date 3">
            <a:extLst>
              <a:ext uri="{FF2B5EF4-FFF2-40B4-BE49-F238E27FC236}">
                <a16:creationId xmlns:a16="http://schemas.microsoft.com/office/drawing/2014/main" id="{7B1D5766-36E9-4323-D1A7-36040E4679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4A5646-194A-49B7-A4AE-0E50EE1C33FD}" type="datetimeFigureOut">
              <a:rPr lang="fr-FR" smtClean="0"/>
              <a:t>06/12/2022</a:t>
            </a:fld>
            <a:endParaRPr lang="fr-FR"/>
          </a:p>
        </p:txBody>
      </p:sp>
      <p:sp>
        <p:nvSpPr>
          <p:cNvPr id="5" name="Espace réservé du pied de page 4">
            <a:extLst>
              <a:ext uri="{FF2B5EF4-FFF2-40B4-BE49-F238E27FC236}">
                <a16:creationId xmlns:a16="http://schemas.microsoft.com/office/drawing/2014/main" id="{0AEA4EF4-53B8-ACAC-D993-21CD8C50603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36A9FBF-9578-8FF3-6EEF-30322DD6D7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186066-00B0-4695-86B1-A1B4E39466A5}" type="slidenum">
              <a:rPr lang="fr-FR" smtClean="0"/>
              <a:t>‹N°›</a:t>
            </a:fld>
            <a:endParaRPr lang="fr-FR"/>
          </a:p>
        </p:txBody>
      </p:sp>
    </p:spTree>
    <p:extLst>
      <p:ext uri="{BB962C8B-B14F-4D97-AF65-F5344CB8AC3E}">
        <p14:creationId xmlns:p14="http://schemas.microsoft.com/office/powerpoint/2010/main" val="14131006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space réservé du contenu 2">
            <a:extLst>
              <a:ext uri="{FF2B5EF4-FFF2-40B4-BE49-F238E27FC236}">
                <a16:creationId xmlns:a16="http://schemas.microsoft.com/office/drawing/2014/main" id="{2FF0283E-EC0E-EE2F-35F7-BA047208447C}"/>
              </a:ext>
            </a:extLst>
          </p:cNvPr>
          <p:cNvSpPr>
            <a:spLocks noGrp="1"/>
          </p:cNvSpPr>
          <p:nvPr>
            <p:ph idx="1"/>
          </p:nvPr>
        </p:nvSpPr>
        <p:spPr>
          <a:xfrm>
            <a:off x="2593848" y="572897"/>
            <a:ext cx="6495288" cy="652399"/>
          </a:xfrm>
        </p:spPr>
        <p:txBody>
          <a:bodyPr>
            <a:noAutofit/>
          </a:bodyPr>
          <a:lstStyle/>
          <a:p>
            <a:pPr marL="0" indent="0">
              <a:buNone/>
            </a:pPr>
            <a:r>
              <a:rPr lang="ar" sz="4000" b="1" dirty="0">
                <a:solidFill>
                  <a:schemeClr val="bg1"/>
                </a:solidFill>
              </a:rPr>
              <a:t>مقدمة في علم الاقتصاد</a:t>
            </a:r>
          </a:p>
        </p:txBody>
      </p:sp>
      <p:pic>
        <p:nvPicPr>
          <p:cNvPr id="1026" name="Picture 2" descr="national income indian economy wbcs">
            <a:extLst>
              <a:ext uri="{FF2B5EF4-FFF2-40B4-BE49-F238E27FC236}">
                <a16:creationId xmlns:a16="http://schemas.microsoft.com/office/drawing/2014/main" id="{0260239C-1DD1-4D27-F729-3A4BDED446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9136" y="0"/>
            <a:ext cx="310286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Espace réservé du contenu 2">
            <a:extLst>
              <a:ext uri="{FF2B5EF4-FFF2-40B4-BE49-F238E27FC236}">
                <a16:creationId xmlns:a16="http://schemas.microsoft.com/office/drawing/2014/main" id="{ED94350A-4EFC-A44B-08DC-B24BB6019A48}"/>
              </a:ext>
            </a:extLst>
          </p:cNvPr>
          <p:cNvSpPr txBox="1">
            <a:spLocks/>
          </p:cNvSpPr>
          <p:nvPr/>
        </p:nvSpPr>
        <p:spPr>
          <a:xfrm>
            <a:off x="926248" y="2080260"/>
            <a:ext cx="7470648" cy="2697480"/>
          </a:xfrm>
          <a:prstGeom prst="rect">
            <a:avLst/>
          </a:prstGeom>
          <a:solidFill>
            <a:srgbClr val="FF990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US" sz="3600" b="1" dirty="0">
              <a:latin typeface="Calibri" panose="020F0502020204030204" pitchFamily="34" charset="0"/>
              <a:cs typeface="Calibri" panose="020F0502020204030204" pitchFamily="34" charset="0"/>
            </a:endParaRPr>
          </a:p>
          <a:p>
            <a:pPr marL="0" indent="0" algn="ctr">
              <a:buFont typeface="Arial" panose="020B0604020202020204" pitchFamily="34" charset="0"/>
              <a:buNone/>
            </a:pPr>
            <a:r>
              <a:rPr lang="ar-DZ" sz="4000" b="1" dirty="0">
                <a:latin typeface="Calibri" panose="020F0502020204030204" pitchFamily="34" charset="0"/>
                <a:cs typeface="Calibri" panose="020F0502020204030204" pitchFamily="34" charset="0"/>
              </a:rPr>
              <a:t>تلخيص الدرس</a:t>
            </a:r>
            <a:r>
              <a:rPr lang="ar" sz="4000" b="1" dirty="0">
                <a:latin typeface="Calibri" panose="020F0502020204030204" pitchFamily="34" charset="0"/>
                <a:cs typeface="Calibri" panose="020F0502020204030204" pitchFamily="34" charset="0"/>
              </a:rPr>
              <a:t> 9:</a:t>
            </a:r>
          </a:p>
          <a:p>
            <a:pPr marL="0" indent="0" algn="ctr">
              <a:buFont typeface="Arial" panose="020B0604020202020204" pitchFamily="34" charset="0"/>
              <a:buNone/>
            </a:pPr>
            <a:endParaRPr lang="en-US" sz="3600" b="1" dirty="0">
              <a:latin typeface="Calibri" panose="020F0502020204030204" pitchFamily="34" charset="0"/>
              <a:cs typeface="Calibri" panose="020F0502020204030204" pitchFamily="34" charset="0"/>
            </a:endParaRPr>
          </a:p>
          <a:p>
            <a:pPr marL="0" indent="0" algn="ctr">
              <a:buNone/>
            </a:pPr>
            <a:r>
              <a:rPr lang="ar" sz="4000" b="1" dirty="0"/>
              <a:t>   </a:t>
            </a:r>
            <a:r>
              <a:rPr lang="ar" altLang="fr-FR" sz="4000" b="1" dirty="0"/>
              <a:t>محاسبة الدخل القومي</a:t>
            </a:r>
            <a:endParaRPr lang="fr-FR" sz="4000" dirty="0"/>
          </a:p>
          <a:p>
            <a:pPr marL="0" indent="0" algn="ctr">
              <a:buFont typeface="Arial" panose="020B0604020202020204" pitchFamily="34" charset="0"/>
              <a:buNone/>
            </a:pPr>
            <a:endParaRPr lang="en-US" sz="4000" b="1" dirty="0">
              <a:solidFill>
                <a:schemeClr val="bg1">
                  <a:lumMod val="95000"/>
                </a:schemeClr>
              </a:solidFill>
            </a:endParaRPr>
          </a:p>
          <a:p>
            <a:pPr marL="0" indent="0" algn="ctr">
              <a:buFont typeface="Arial" panose="020B0604020202020204" pitchFamily="34" charset="0"/>
              <a:buNone/>
            </a:pPr>
            <a:endParaRPr lang="fr-FR" sz="3600" b="1" dirty="0"/>
          </a:p>
          <a:p>
            <a:endParaRPr lang="fr-FR" dirty="0"/>
          </a:p>
          <a:p>
            <a:endParaRPr lang="fr-FR" dirty="0"/>
          </a:p>
        </p:txBody>
      </p:sp>
      <p:pic>
        <p:nvPicPr>
          <p:cNvPr id="3" name="Picture 5">
            <a:extLst>
              <a:ext uri="{FF2B5EF4-FFF2-40B4-BE49-F238E27FC236}">
                <a16:creationId xmlns:a16="http://schemas.microsoft.com/office/drawing/2014/main" id="{89791542-00D3-FB5D-8818-585EA1910EC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557" y="5334000"/>
            <a:ext cx="1274607" cy="1524000"/>
          </a:xfrm>
          <a:prstGeom prst="rect">
            <a:avLst/>
          </a:prstGeom>
        </p:spPr>
      </p:pic>
    </p:spTree>
    <p:extLst>
      <p:ext uri="{BB962C8B-B14F-4D97-AF65-F5344CB8AC3E}">
        <p14:creationId xmlns:p14="http://schemas.microsoft.com/office/powerpoint/2010/main" val="39383084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49440F-6AF1-48A2-9804-3DE273BFAE6A}"/>
              </a:ext>
            </a:extLst>
          </p:cNvPr>
          <p:cNvSpPr>
            <a:spLocks noGrp="1"/>
          </p:cNvSpPr>
          <p:nvPr>
            <p:ph type="title"/>
          </p:nvPr>
        </p:nvSpPr>
        <p:spPr>
          <a:xfrm>
            <a:off x="2207492" y="365125"/>
            <a:ext cx="9146308" cy="1325563"/>
          </a:xfrm>
        </p:spPr>
        <p:txBody>
          <a:bodyPr/>
          <a:lstStyle/>
          <a:p>
            <a:r>
              <a:rPr lang="ar" b="1" dirty="0">
                <a:solidFill>
                  <a:schemeClr val="bg1"/>
                </a:solidFill>
                <a:latin typeface="+mn-lt"/>
              </a:rPr>
              <a:t>المنهج</a:t>
            </a:r>
          </a:p>
        </p:txBody>
      </p:sp>
      <p:graphicFrame>
        <p:nvGraphicFramePr>
          <p:cNvPr id="4" name="Content Placeholder 1">
            <a:extLst>
              <a:ext uri="{FF2B5EF4-FFF2-40B4-BE49-F238E27FC236}">
                <a16:creationId xmlns:a16="http://schemas.microsoft.com/office/drawing/2014/main" id="{F4231A95-710B-4EC2-9533-FB066F4A6F03}"/>
              </a:ext>
            </a:extLst>
          </p:cNvPr>
          <p:cNvGraphicFramePr>
            <a:graphicFrameLocks noGrp="1"/>
          </p:cNvGraphicFramePr>
          <p:nvPr>
            <p:ph idx="1"/>
            <p:extLst>
              <p:ext uri="{D42A27DB-BD31-4B8C-83A1-F6EECF244321}">
                <p14:modId xmlns:p14="http://schemas.microsoft.com/office/powerpoint/2010/main" val="3423922988"/>
              </p:ext>
            </p:extLst>
          </p:nvPr>
        </p:nvGraphicFramePr>
        <p:xfrm>
          <a:off x="256033" y="1837943"/>
          <a:ext cx="11097768" cy="43390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0210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AA07B105-6B53-4B75-A481-156A77DCD113}"/>
              </a:ext>
            </a:extLst>
          </p:cNvPr>
          <p:cNvSpPr>
            <a:spLocks noGrp="1"/>
          </p:cNvSpPr>
          <p:nvPr>
            <p:ph type="ctrTitle"/>
          </p:nvPr>
        </p:nvSpPr>
        <p:spPr>
          <a:xfrm>
            <a:off x="128017" y="1045723"/>
            <a:ext cx="11850624" cy="5364221"/>
          </a:xfrm>
        </p:spPr>
        <p:txBody>
          <a:bodyPr>
            <a:noAutofit/>
          </a:bodyPr>
          <a:lstStyle/>
          <a:p>
            <a:pPr algn="just" rtl="1">
              <a:defRPr/>
            </a:pPr>
            <a:r>
              <a:rPr lang="ar" sz="2600" b="1" i="0" dirty="0">
                <a:solidFill>
                  <a:srgbClr val="FF0000"/>
                </a:solidFill>
                <a:effectLst/>
                <a:latin typeface="+mn-lt"/>
              </a:rPr>
              <a:t>نظام الحسابات القومية </a:t>
            </a:r>
            <a:r>
              <a:rPr lang="ar" sz="2600" b="0" i="0" dirty="0">
                <a:solidFill>
                  <a:srgbClr val="000000"/>
                </a:solidFill>
                <a:effectLst/>
                <a:latin typeface="+mn-lt"/>
              </a:rPr>
              <a:t>( </a:t>
            </a:r>
            <a:r>
              <a:rPr lang="ar" sz="2600" b="1" i="0" dirty="0">
                <a:solidFill>
                  <a:srgbClr val="FF0000"/>
                </a:solidFill>
                <a:effectLst/>
                <a:latin typeface="+mn-lt"/>
              </a:rPr>
              <a:t>SNA </a:t>
            </a:r>
            <a:r>
              <a:rPr lang="ar" sz="2600" b="0" i="0" dirty="0">
                <a:solidFill>
                  <a:srgbClr val="000000"/>
                </a:solidFill>
                <a:effectLst/>
                <a:latin typeface="+mn-lt"/>
              </a:rPr>
              <a:t>) هو مجموعة التوصيات القياسية المتفق عليها دوليًا حول كيفية تجميع مقاييس </a:t>
            </a:r>
            <a:br>
              <a:rPr lang="en-US" sz="2600" b="0" i="0" dirty="0">
                <a:solidFill>
                  <a:srgbClr val="000000"/>
                </a:solidFill>
                <a:effectLst/>
                <a:latin typeface="+mn-lt"/>
              </a:rPr>
            </a:br>
            <a:r>
              <a:rPr lang="ar" sz="2600" b="0" i="0" dirty="0">
                <a:solidFill>
                  <a:srgbClr val="000000"/>
                </a:solidFill>
                <a:effectLst/>
                <a:latin typeface="+mn-lt"/>
              </a:rPr>
              <a:t>النشاط الاقتصادي.</a:t>
            </a:r>
            <a:br>
              <a:rPr lang="en-US" sz="2600" b="0" i="0" dirty="0">
                <a:solidFill>
                  <a:srgbClr val="000000"/>
                </a:solidFill>
                <a:effectLst/>
                <a:latin typeface="+mn-lt"/>
              </a:rPr>
            </a:br>
            <a:r>
              <a:rPr lang="ar" sz="2600" b="0" i="0" dirty="0">
                <a:solidFill>
                  <a:srgbClr val="000000"/>
                </a:solidFill>
                <a:effectLst/>
                <a:latin typeface="+mn-lt"/>
              </a:rPr>
              <a:t> </a:t>
            </a:r>
            <a:br>
              <a:rPr lang="en-US" sz="2600" b="0" i="0" dirty="0">
                <a:solidFill>
                  <a:srgbClr val="000000"/>
                </a:solidFill>
                <a:effectLst/>
                <a:latin typeface="+mn-lt"/>
              </a:rPr>
            </a:br>
            <a:r>
              <a:rPr lang="ar" sz="2600" b="0" i="0" dirty="0">
                <a:solidFill>
                  <a:srgbClr val="000000"/>
                </a:solidFill>
                <a:effectLst/>
                <a:latin typeface="+mn-lt"/>
              </a:rPr>
              <a:t>يصف نظام الحسابات القومية مجموعة متماسكة ومتسقة ومتكاملة من </a:t>
            </a:r>
            <a:r>
              <a:rPr lang="ar" sz="2600" b="1" i="0" dirty="0">
                <a:solidFill>
                  <a:srgbClr val="000000"/>
                </a:solidFill>
                <a:effectLst/>
                <a:latin typeface="+mn-lt"/>
              </a:rPr>
              <a:t>حسابات الاقتصاد الكلي </a:t>
            </a:r>
            <a:r>
              <a:rPr lang="ar" sz="2600" b="0" i="0" dirty="0">
                <a:solidFill>
                  <a:srgbClr val="000000"/>
                </a:solidFill>
                <a:effectLst/>
                <a:latin typeface="+mn-lt"/>
              </a:rPr>
              <a:t>في سياق مجموعة من المفاهيم والتعريفات والتصنيفات وقواعد المحاسبة المتفق عليها دوليًا. </a:t>
            </a:r>
            <a:br>
              <a:rPr lang="en-US" sz="2600" b="0" i="0" dirty="0">
                <a:solidFill>
                  <a:srgbClr val="000000"/>
                </a:solidFill>
                <a:effectLst/>
                <a:latin typeface="+mn-lt"/>
              </a:rPr>
            </a:br>
            <a:br>
              <a:rPr lang="en-US" sz="2600" b="0" i="0" dirty="0">
                <a:solidFill>
                  <a:srgbClr val="000000"/>
                </a:solidFill>
                <a:effectLst/>
                <a:latin typeface="+mn-lt"/>
              </a:rPr>
            </a:br>
            <a:r>
              <a:rPr lang="ar" sz="2600" dirty="0">
                <a:latin typeface="+mn-lt"/>
                <a:cs typeface="Times New Roman" pitchFamily="18" charset="0"/>
              </a:rPr>
              <a:t>هناك أنواع عديدة من مؤشرات الرفاه الاقتصادي للمجتمع: </a:t>
            </a:r>
            <a:br>
              <a:rPr lang="en-US" sz="2600" dirty="0">
                <a:latin typeface="+mn-lt"/>
                <a:cs typeface="Times New Roman" pitchFamily="18" charset="0"/>
              </a:rPr>
            </a:br>
            <a:r>
              <a:rPr lang="ar" sz="2600" b="1" dirty="0">
                <a:solidFill>
                  <a:srgbClr val="FF0000"/>
                </a:solidFill>
                <a:latin typeface="+mn-lt"/>
              </a:rPr>
              <a:t>الناتج القومي </a:t>
            </a:r>
            <a:r>
              <a:rPr lang="ar" sz="2600" b="1" dirty="0">
                <a:latin typeface="+mn-lt"/>
              </a:rPr>
              <a:t>الإجمالي (GNP) ، </a:t>
            </a:r>
            <a:r>
              <a:rPr lang="ar" sz="2600" b="1" dirty="0">
                <a:solidFill>
                  <a:srgbClr val="FF0000"/>
                </a:solidFill>
                <a:latin typeface="+mn-lt"/>
              </a:rPr>
              <a:t>الناتج المحلي الإجمالي </a:t>
            </a:r>
            <a:r>
              <a:rPr lang="ar" sz="2600" b="1" dirty="0">
                <a:latin typeface="+mn-lt"/>
              </a:rPr>
              <a:t>(GDP </a:t>
            </a:r>
            <a:r>
              <a:rPr lang="ar" sz="2600" dirty="0">
                <a:latin typeface="+mn-lt"/>
              </a:rPr>
              <a:t>) ، </a:t>
            </a:r>
            <a:r>
              <a:rPr lang="ar" sz="2600" b="1" dirty="0">
                <a:solidFill>
                  <a:srgbClr val="FF0000"/>
                </a:solidFill>
                <a:latin typeface="+mn-lt"/>
              </a:rPr>
              <a:t>صافي الناتج القومي </a:t>
            </a:r>
            <a:r>
              <a:rPr lang="ar" sz="2600" b="1" dirty="0">
                <a:latin typeface="+mn-lt"/>
              </a:rPr>
              <a:t>(NNP) ، </a:t>
            </a:r>
            <a:r>
              <a:rPr lang="ar" sz="2600" b="1" dirty="0">
                <a:solidFill>
                  <a:srgbClr val="FF0000"/>
                </a:solidFill>
                <a:latin typeface="+mn-lt"/>
              </a:rPr>
              <a:t>الدخل القومي </a:t>
            </a:r>
            <a:r>
              <a:rPr lang="ar" sz="2600" b="1" dirty="0">
                <a:latin typeface="+mn-lt"/>
              </a:rPr>
              <a:t>(NI) ، </a:t>
            </a:r>
            <a:r>
              <a:rPr lang="ar" sz="2600" b="1" dirty="0">
                <a:solidFill>
                  <a:srgbClr val="FF0000"/>
                </a:solidFill>
                <a:latin typeface="+mn-lt"/>
              </a:rPr>
              <a:t>الدخل الشخصي </a:t>
            </a:r>
            <a:r>
              <a:rPr lang="ar" sz="2600" b="1" dirty="0">
                <a:latin typeface="+mn-lt"/>
              </a:rPr>
              <a:t>(PI) ، </a:t>
            </a:r>
            <a:br>
              <a:rPr lang="en-US" sz="2600" b="1" dirty="0">
                <a:latin typeface="+mn-lt"/>
              </a:rPr>
            </a:br>
            <a:r>
              <a:rPr lang="ar" sz="2600" b="1" dirty="0">
                <a:solidFill>
                  <a:srgbClr val="FF0000"/>
                </a:solidFill>
                <a:latin typeface="+mn-lt"/>
              </a:rPr>
              <a:t>الدخل المتاح </a:t>
            </a:r>
            <a:r>
              <a:rPr lang="ar" sz="2600" b="1" dirty="0">
                <a:latin typeface="+mn-lt"/>
              </a:rPr>
              <a:t>( DI) ……</a:t>
            </a:r>
            <a:endParaRPr lang="ru-RU" sz="2600" b="1" dirty="0">
              <a:latin typeface="+mn-lt"/>
              <a:cs typeface="Times New Roman" pitchFamily="18" charset="0"/>
            </a:endParaRPr>
          </a:p>
        </p:txBody>
      </p:sp>
      <p:sp>
        <p:nvSpPr>
          <p:cNvPr id="6" name="Rectangle 2">
            <a:extLst>
              <a:ext uri="{FF2B5EF4-FFF2-40B4-BE49-F238E27FC236}">
                <a16:creationId xmlns:a16="http://schemas.microsoft.com/office/drawing/2014/main" id="{2AE5D866-8CEE-46CB-BAF3-2376F03A8562}"/>
              </a:ext>
            </a:extLst>
          </p:cNvPr>
          <p:cNvSpPr txBox="1">
            <a:spLocks noChangeArrowheads="1"/>
          </p:cNvSpPr>
          <p:nvPr/>
        </p:nvSpPr>
        <p:spPr>
          <a:xfrm>
            <a:off x="2305454" y="606668"/>
            <a:ext cx="7286953" cy="77372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US" altLang="fr-FR" sz="3600" dirty="0">
              <a:solidFill>
                <a:srgbClr val="FF7C80"/>
              </a:solidFill>
            </a:endParaRPr>
          </a:p>
        </p:txBody>
      </p:sp>
      <p:sp>
        <p:nvSpPr>
          <p:cNvPr id="3" name="ZoneTexte 2">
            <a:extLst>
              <a:ext uri="{FF2B5EF4-FFF2-40B4-BE49-F238E27FC236}">
                <a16:creationId xmlns:a16="http://schemas.microsoft.com/office/drawing/2014/main" id="{78380187-EF0F-49FF-0795-041069DE94A8}"/>
              </a:ext>
            </a:extLst>
          </p:cNvPr>
          <p:cNvSpPr txBox="1"/>
          <p:nvPr/>
        </p:nvSpPr>
        <p:spPr>
          <a:xfrm>
            <a:off x="2739061" y="346006"/>
            <a:ext cx="6104106" cy="1138773"/>
          </a:xfrm>
          <a:prstGeom prst="rect">
            <a:avLst/>
          </a:prstGeom>
          <a:noFill/>
        </p:spPr>
        <p:txBody>
          <a:bodyPr wrap="square">
            <a:spAutoFit/>
          </a:bodyPr>
          <a:lstStyle/>
          <a:p>
            <a:pPr algn="ctr" rtl="1"/>
            <a:r>
              <a:rPr lang="ar" sz="3400" b="1" dirty="0">
                <a:solidFill>
                  <a:srgbClr val="FF7C80"/>
                </a:solidFill>
                <a:latin typeface="+mn-lt"/>
                <a:cs typeface="Times New Roman" pitchFamily="18" charset="0"/>
              </a:rPr>
              <a:t>I- نظام National A ccounts : </a:t>
            </a:r>
            <a:br>
              <a:rPr lang="fr-FR" sz="3400" b="1" dirty="0">
                <a:solidFill>
                  <a:srgbClr val="FF7C80"/>
                </a:solidFill>
                <a:latin typeface="+mn-lt"/>
                <a:cs typeface="Times New Roman" pitchFamily="18" charset="0"/>
              </a:rPr>
            </a:br>
            <a:r>
              <a:rPr lang="ar" sz="3400" b="1" dirty="0">
                <a:solidFill>
                  <a:srgbClr val="FF7C80"/>
                </a:solidFill>
                <a:latin typeface="+mn-lt"/>
                <a:cs typeface="Times New Roman" pitchFamily="18" charset="0"/>
              </a:rPr>
              <a:t>نظرة </a:t>
            </a:r>
            <a:r>
              <a:rPr lang="ar" sz="3400" b="1" dirty="0" err="1">
                <a:solidFill>
                  <a:srgbClr val="FF7C80"/>
                </a:solidFill>
                <a:latin typeface="+mn-lt"/>
                <a:cs typeface="Times New Roman" pitchFamily="18" charset="0"/>
              </a:rPr>
              <a:t>عامة</a:t>
            </a:r>
            <a:endParaRPr lang="en-US" altLang="fr-FR" sz="3400" dirty="0">
              <a:solidFill>
                <a:srgbClr val="FF7C80"/>
              </a:solidFill>
            </a:endParaRPr>
          </a:p>
        </p:txBody>
      </p:sp>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a:extLst>
              <a:ext uri="{FF2B5EF4-FFF2-40B4-BE49-F238E27FC236}">
                <a16:creationId xmlns:a16="http://schemas.microsoft.com/office/drawing/2014/main" id="{68E9A1CE-AA9C-4DC8-ACA3-16620321412F}"/>
              </a:ext>
            </a:extLst>
          </p:cNvPr>
          <p:cNvSpPr>
            <a:spLocks noGrp="1" noChangeArrowheads="1"/>
          </p:cNvSpPr>
          <p:nvPr>
            <p:ph idx="1"/>
          </p:nvPr>
        </p:nvSpPr>
        <p:spPr>
          <a:xfrm>
            <a:off x="2390864" y="1307008"/>
            <a:ext cx="9691789" cy="4591253"/>
          </a:xfrm>
        </p:spPr>
        <p:txBody>
          <a:bodyPr>
            <a:normAutofit/>
          </a:bodyPr>
          <a:lstStyle/>
          <a:p>
            <a:pPr marL="0" indent="0" algn="r" rtl="1">
              <a:buClr>
                <a:srgbClr val="996633"/>
              </a:buClr>
              <a:buNone/>
            </a:pPr>
            <a:r>
              <a:rPr lang="ar" altLang="ru-RU" sz="2600" dirty="0">
                <a:solidFill>
                  <a:schemeClr val="tx1"/>
                </a:solidFill>
              </a:rPr>
              <a:t>في هذا الفصل ، سنبحث عن إجابات لهذه الأسئلة:</a:t>
            </a:r>
            <a:endParaRPr lang="en-US" altLang="ru-RU" sz="2600" dirty="0"/>
          </a:p>
          <a:p>
            <a:pPr algn="r" rtl="1">
              <a:buClr>
                <a:srgbClr val="996633"/>
              </a:buClr>
            </a:pPr>
            <a:endParaRPr lang="en-US" altLang="ru-RU" sz="2600" dirty="0"/>
          </a:p>
          <a:p>
            <a:pPr algn="r" rtl="1">
              <a:buClr>
                <a:srgbClr val="996633"/>
              </a:buClr>
            </a:pPr>
            <a:r>
              <a:rPr lang="ar" altLang="ru-RU" sz="2600" dirty="0"/>
              <a:t>ما هو </a:t>
            </a:r>
            <a:r>
              <a:rPr lang="ar" altLang="ru-RU" sz="2600" b="1" dirty="0"/>
              <a:t>الناتج </a:t>
            </a:r>
            <a:r>
              <a:rPr lang="ar" altLang="ru-RU" sz="2600" dirty="0"/>
              <a:t>المحلي </a:t>
            </a:r>
            <a:r>
              <a:rPr lang="ar" altLang="ru-RU" sz="2600" b="1" dirty="0"/>
              <a:t>الإجمالي </a:t>
            </a:r>
            <a:r>
              <a:rPr lang="ar" altLang="ru-RU" sz="2600" dirty="0"/>
              <a:t>؟</a:t>
            </a:r>
          </a:p>
          <a:p>
            <a:pPr algn="r" rtl="1">
              <a:buClr>
                <a:srgbClr val="996633"/>
              </a:buClr>
            </a:pPr>
            <a:r>
              <a:rPr lang="ar" sz="2600" dirty="0"/>
              <a:t>ما هي </a:t>
            </a:r>
            <a:r>
              <a:rPr lang="ar" sz="2600" b="1" dirty="0"/>
              <a:t>المقاييس الأخرى لنشاط الاقتصاد الكلي </a:t>
            </a:r>
            <a:r>
              <a:rPr lang="ar" sz="2600" dirty="0"/>
              <a:t>؟</a:t>
            </a:r>
            <a:r>
              <a:rPr lang="ar" altLang="ru-RU" sz="2600" dirty="0"/>
              <a:t> </a:t>
            </a:r>
          </a:p>
          <a:p>
            <a:pPr algn="r" rtl="1">
              <a:buClr>
                <a:srgbClr val="996633"/>
              </a:buClr>
            </a:pPr>
            <a:r>
              <a:rPr lang="ar" altLang="ru-RU" sz="2600" dirty="0"/>
              <a:t>كيف يرتبط الناتج المحلي الإجمالي </a:t>
            </a:r>
            <a:r>
              <a:rPr lang="ar" altLang="ru-RU" sz="2600" b="1" dirty="0"/>
              <a:t>بإجمالي الدخل والإنفاق للأمة </a:t>
            </a:r>
            <a:r>
              <a:rPr lang="ar" altLang="ru-RU" sz="2600" dirty="0"/>
              <a:t>؟</a:t>
            </a:r>
          </a:p>
          <a:p>
            <a:pPr algn="r" rtl="1">
              <a:buClr>
                <a:srgbClr val="996633"/>
              </a:buClr>
            </a:pPr>
            <a:r>
              <a:rPr lang="ar" altLang="ru-RU" sz="2600" dirty="0"/>
              <a:t>ما هي </a:t>
            </a:r>
            <a:r>
              <a:rPr lang="ar" altLang="ru-RU" sz="2600" b="1" dirty="0"/>
              <a:t>مكونات الناتج المحلي الإجمالي </a:t>
            </a:r>
            <a:r>
              <a:rPr lang="ar" altLang="ru-RU" sz="2600" dirty="0"/>
              <a:t>؟</a:t>
            </a:r>
          </a:p>
          <a:p>
            <a:pPr algn="r" rtl="1">
              <a:buClr>
                <a:srgbClr val="996633"/>
              </a:buClr>
            </a:pPr>
            <a:r>
              <a:rPr lang="ar" altLang="ru-RU" sz="2600" dirty="0"/>
              <a:t>كيف يتم تصحيح </a:t>
            </a:r>
            <a:r>
              <a:rPr lang="ar" altLang="ru-RU" sz="2600" b="1" dirty="0"/>
              <a:t>الناتج المحلي الإجمالي للتضخم </a:t>
            </a:r>
            <a:r>
              <a:rPr lang="ar" altLang="ru-RU" sz="2600" dirty="0"/>
              <a:t>؟</a:t>
            </a:r>
          </a:p>
          <a:p>
            <a:pPr algn="r" rtl="1">
              <a:buClr>
                <a:srgbClr val="996633"/>
              </a:buClr>
            </a:pPr>
            <a:r>
              <a:rPr lang="ar" altLang="ru-RU" sz="2600" dirty="0"/>
              <a:t>هل يقيس </a:t>
            </a:r>
            <a:r>
              <a:rPr lang="ar" altLang="ru-RU" sz="2600" b="1" dirty="0"/>
              <a:t>الناتج المحلي الإجمالي رفاهية المجتمع </a:t>
            </a:r>
            <a:r>
              <a:rPr lang="ar" altLang="ru-RU" sz="2600" dirty="0"/>
              <a:t>؟</a:t>
            </a:r>
          </a:p>
        </p:txBody>
      </p:sp>
      <p:sp>
        <p:nvSpPr>
          <p:cNvPr id="37893" name="Rectangle 5">
            <a:extLst>
              <a:ext uri="{FF2B5EF4-FFF2-40B4-BE49-F238E27FC236}">
                <a16:creationId xmlns:a16="http://schemas.microsoft.com/office/drawing/2014/main" id="{60DA4201-DAE9-4B3E-BD12-76E94597671C}"/>
              </a:ext>
            </a:extLst>
          </p:cNvPr>
          <p:cNvSpPr>
            <a:spLocks noChangeArrowheads="1"/>
          </p:cNvSpPr>
          <p:nvPr/>
        </p:nvSpPr>
        <p:spPr bwMode="auto">
          <a:xfrm>
            <a:off x="9826626" y="6375400"/>
            <a:ext cx="684213"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a:fld id="{A9FB91CD-7D3C-4F38-BB1B-534810F2163C}" type="slidenum">
              <a:rPr lang="en-US" altLang="ru-RU" sz="1700">
                <a:solidFill>
                  <a:srgbClr val="777777"/>
                </a:solidFill>
                <a:latin typeface="Tahoma" panose="020B0604030504040204" pitchFamily="34" charset="0"/>
              </a:rPr>
              <a:pPr algn="r"/>
              <a:t>4</a:t>
            </a:fld>
            <a:endParaRPr lang="en-US" altLang="ru-RU" sz="1700">
              <a:solidFill>
                <a:srgbClr val="777777"/>
              </a:solidFill>
              <a:latin typeface="Tahoma" panose="020B0604030504040204" pitchFamily="34" charset="0"/>
            </a:endParaRPr>
          </a:p>
        </p:txBody>
      </p:sp>
      <p:sp>
        <p:nvSpPr>
          <p:cNvPr id="7" name="ZoneTexte 6">
            <a:extLst>
              <a:ext uri="{FF2B5EF4-FFF2-40B4-BE49-F238E27FC236}">
                <a16:creationId xmlns:a16="http://schemas.microsoft.com/office/drawing/2014/main" id="{CF3C379A-FA55-E3ED-7048-1179235AAF60}"/>
              </a:ext>
            </a:extLst>
          </p:cNvPr>
          <p:cNvSpPr txBox="1"/>
          <p:nvPr/>
        </p:nvSpPr>
        <p:spPr>
          <a:xfrm>
            <a:off x="2601901" y="312696"/>
            <a:ext cx="6104106" cy="1138773"/>
          </a:xfrm>
          <a:prstGeom prst="rect">
            <a:avLst/>
          </a:prstGeom>
          <a:noFill/>
        </p:spPr>
        <p:txBody>
          <a:bodyPr wrap="square">
            <a:spAutoFit/>
          </a:bodyPr>
          <a:lstStyle/>
          <a:p>
            <a:pPr algn="ctr"/>
            <a:r>
              <a:rPr lang="ar" sz="3400" b="1" dirty="0">
                <a:solidFill>
                  <a:srgbClr val="FF7C80"/>
                </a:solidFill>
                <a:latin typeface="+mn-lt"/>
                <a:cs typeface="Times New Roman" pitchFamily="18" charset="0"/>
              </a:rPr>
              <a:t>I- نظام N ational A ccounts : </a:t>
            </a:r>
            <a:br>
              <a:rPr lang="fr-FR" sz="3400" b="1" dirty="0">
                <a:solidFill>
                  <a:srgbClr val="FF7C80"/>
                </a:solidFill>
                <a:latin typeface="+mn-lt"/>
                <a:cs typeface="Times New Roman" pitchFamily="18" charset="0"/>
              </a:rPr>
            </a:br>
            <a:r>
              <a:rPr lang="ar" sz="3400" b="1" dirty="0">
                <a:solidFill>
                  <a:srgbClr val="FF7C80"/>
                </a:solidFill>
                <a:latin typeface="+mn-lt"/>
                <a:cs typeface="Times New Roman" pitchFamily="18" charset="0"/>
              </a:rPr>
              <a:t>نظرة </a:t>
            </a:r>
            <a:r>
              <a:rPr lang="ar" sz="3400" b="1" dirty="0" err="1">
                <a:solidFill>
                  <a:srgbClr val="FF7C80"/>
                </a:solidFill>
                <a:latin typeface="+mn-lt"/>
                <a:cs typeface="Times New Roman" pitchFamily="18" charset="0"/>
              </a:rPr>
              <a:t>عامة</a:t>
            </a:r>
            <a:endParaRPr lang="en-US" altLang="fr-FR" sz="3400" dirty="0">
              <a:solidFill>
                <a:srgbClr val="FF7C80"/>
              </a:solidFill>
            </a:endParaRPr>
          </a:p>
        </p:txBody>
      </p:sp>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a:extLst>
              <a:ext uri="{FF2B5EF4-FFF2-40B4-BE49-F238E27FC236}">
                <a16:creationId xmlns:a16="http://schemas.microsoft.com/office/drawing/2014/main" id="{B9DBFB7A-7139-4CF1-8424-67F385CF5620}"/>
              </a:ext>
            </a:extLst>
          </p:cNvPr>
          <p:cNvSpPr>
            <a:spLocks noGrp="1" noChangeArrowheads="1"/>
          </p:cNvSpPr>
          <p:nvPr>
            <p:ph type="body" idx="1"/>
          </p:nvPr>
        </p:nvSpPr>
        <p:spPr>
          <a:xfrm>
            <a:off x="147845" y="1526864"/>
            <a:ext cx="11896310" cy="4525963"/>
          </a:xfrm>
        </p:spPr>
        <p:txBody>
          <a:bodyPr>
            <a:normAutofit/>
          </a:bodyPr>
          <a:lstStyle/>
          <a:p>
            <a:pPr marL="0" indent="0" algn="r" rtl="1" eaLnBrk="1" hangingPunct="1">
              <a:buNone/>
            </a:pPr>
            <a:r>
              <a:rPr lang="fr-FR" altLang="fr-FR" sz="3000" b="1" dirty="0"/>
              <a:t>-1 </a:t>
            </a:r>
            <a:r>
              <a:rPr lang="ar" altLang="fr-FR" sz="3000" b="1" dirty="0"/>
              <a:t>تعريف </a:t>
            </a:r>
            <a:endParaRPr lang="fr-FR" altLang="fr-FR" sz="3000" b="1" dirty="0"/>
          </a:p>
          <a:p>
            <a:pPr marL="0" indent="0" algn="r" rtl="1" eaLnBrk="1" hangingPunct="1">
              <a:buNone/>
            </a:pPr>
            <a:r>
              <a:rPr lang="ar" altLang="fr-FR" b="1" dirty="0">
                <a:solidFill>
                  <a:srgbClr val="FF0000"/>
                </a:solidFill>
              </a:rPr>
              <a:t>حسابات الدخل القومي </a:t>
            </a:r>
            <a:r>
              <a:rPr lang="ar" altLang="fr-FR" dirty="0"/>
              <a:t>هي إطار محاسبي يستخدم في قياس النشاط الاقتصادي الحالي.</a:t>
            </a:r>
            <a:endParaRPr lang="fr-FR" altLang="fr-FR" dirty="0"/>
          </a:p>
          <a:p>
            <a:pPr marL="0" indent="0" algn="r" rtl="1" eaLnBrk="1" hangingPunct="1">
              <a:buNone/>
            </a:pPr>
            <a:endParaRPr lang="ar" altLang="fr-FR" dirty="0"/>
          </a:p>
          <a:p>
            <a:pPr algn="just" rtl="1" eaLnBrk="1" hangingPunct="1"/>
            <a:r>
              <a:rPr lang="ar" altLang="fr-FR" b="1" dirty="0">
                <a:solidFill>
                  <a:srgbClr val="FF0000"/>
                </a:solidFill>
              </a:rPr>
              <a:t>حسابات الدخل القومي </a:t>
            </a:r>
            <a:r>
              <a:rPr lang="ar" altLang="fr-FR" dirty="0"/>
              <a:t>لها 3 طرق:</a:t>
            </a:r>
            <a:endParaRPr lang="fr-FR" altLang="fr-FR" dirty="0"/>
          </a:p>
          <a:p>
            <a:pPr marL="0" indent="0" algn="just" rtl="1" eaLnBrk="1" hangingPunct="1">
              <a:buNone/>
            </a:pPr>
            <a:endParaRPr lang="ar" altLang="fr-FR" dirty="0"/>
          </a:p>
          <a:p>
            <a:pPr algn="just" rtl="1"/>
            <a:r>
              <a:rPr lang="ar" altLang="fr-FR" dirty="0"/>
              <a:t>نهج </a:t>
            </a:r>
            <a:r>
              <a:rPr lang="ar" altLang="fr-FR" b="1" dirty="0">
                <a:solidFill>
                  <a:schemeClr val="hlink"/>
                </a:solidFill>
              </a:rPr>
              <a:t>المنتج</a:t>
            </a:r>
            <a:r>
              <a:rPr lang="ar" altLang="fr-FR" b="1" dirty="0"/>
              <a:t> </a:t>
            </a:r>
            <a:r>
              <a:rPr lang="ar" altLang="fr-FR" dirty="0"/>
              <a:t>يقيس </a:t>
            </a:r>
            <a:r>
              <a:rPr lang="ar" altLang="fr-FR" b="1" dirty="0"/>
              <a:t>كمية المخرجات </a:t>
            </a:r>
            <a:r>
              <a:rPr lang="ar" altLang="fr-FR" dirty="0"/>
              <a:t>المنتجة ، باستثناء المخرجات المستخدمة في مراحل الإنتاج الوسيطة.</a:t>
            </a:r>
            <a:endParaRPr lang="en-CA" altLang="fr-FR" dirty="0"/>
          </a:p>
          <a:p>
            <a:pPr algn="just" rtl="1" eaLnBrk="1" hangingPunct="1"/>
            <a:r>
              <a:rPr lang="ar" altLang="fr-FR" dirty="0"/>
              <a:t>نهج </a:t>
            </a:r>
            <a:r>
              <a:rPr lang="ar" altLang="fr-FR" b="1" dirty="0">
                <a:solidFill>
                  <a:schemeClr val="hlink"/>
                </a:solidFill>
              </a:rPr>
              <a:t>الدخل</a:t>
            </a:r>
            <a:r>
              <a:rPr lang="ar" altLang="fr-FR" b="1" dirty="0">
                <a:solidFill>
                  <a:srgbClr val="0000FF"/>
                </a:solidFill>
              </a:rPr>
              <a:t> </a:t>
            </a:r>
            <a:r>
              <a:rPr lang="ar" altLang="fr-FR" dirty="0"/>
              <a:t>يقيس </a:t>
            </a:r>
            <a:r>
              <a:rPr lang="ar" altLang="fr-FR" b="1" dirty="0"/>
              <a:t>الدخل الذي يحصل </a:t>
            </a:r>
            <a:r>
              <a:rPr lang="ar" altLang="fr-FR" dirty="0"/>
              <a:t>عليه منتجو الإنتاج.</a:t>
            </a:r>
          </a:p>
          <a:p>
            <a:pPr algn="just" rtl="1" eaLnBrk="1" hangingPunct="1"/>
            <a:r>
              <a:rPr lang="ar" altLang="fr-FR" dirty="0"/>
              <a:t>نهج </a:t>
            </a:r>
            <a:r>
              <a:rPr lang="ar" altLang="fr-FR" b="1" dirty="0">
                <a:solidFill>
                  <a:schemeClr val="hlink"/>
                </a:solidFill>
              </a:rPr>
              <a:t>الإنفاق</a:t>
            </a:r>
            <a:r>
              <a:rPr lang="ar" altLang="fr-FR" b="1" dirty="0">
                <a:solidFill>
                  <a:srgbClr val="0000FF"/>
                </a:solidFill>
              </a:rPr>
              <a:t> </a:t>
            </a:r>
            <a:r>
              <a:rPr lang="ar" altLang="fr-FR" dirty="0"/>
              <a:t>يقيس </a:t>
            </a:r>
            <a:r>
              <a:rPr lang="ar" altLang="fr-FR" b="1" dirty="0"/>
              <a:t>مقدار الإنفاق من </a:t>
            </a:r>
            <a:r>
              <a:rPr lang="ar" altLang="fr-FR" dirty="0"/>
              <a:t>خلال</a:t>
            </a:r>
            <a:r>
              <a:rPr lang="fr-FR" altLang="fr-FR" dirty="0"/>
              <a:t> </a:t>
            </a:r>
            <a:r>
              <a:rPr lang="ar" altLang="fr-FR" dirty="0"/>
              <a:t>المشترين النهائيين للإنتاج.</a:t>
            </a:r>
            <a:endParaRPr lang="en-CA" altLang="fr-FR" dirty="0"/>
          </a:p>
        </p:txBody>
      </p:sp>
      <p:sp>
        <p:nvSpPr>
          <p:cNvPr id="5" name="ZoneTexte 4">
            <a:extLst>
              <a:ext uri="{FF2B5EF4-FFF2-40B4-BE49-F238E27FC236}">
                <a16:creationId xmlns:a16="http://schemas.microsoft.com/office/drawing/2014/main" id="{48183840-F548-B266-1D04-0E611869599E}"/>
              </a:ext>
            </a:extLst>
          </p:cNvPr>
          <p:cNvSpPr txBox="1"/>
          <p:nvPr/>
        </p:nvSpPr>
        <p:spPr>
          <a:xfrm>
            <a:off x="2601901" y="312696"/>
            <a:ext cx="6104106" cy="1138773"/>
          </a:xfrm>
          <a:prstGeom prst="rect">
            <a:avLst/>
          </a:prstGeom>
          <a:noFill/>
        </p:spPr>
        <p:txBody>
          <a:bodyPr wrap="square">
            <a:spAutoFit/>
          </a:bodyPr>
          <a:lstStyle/>
          <a:p>
            <a:pPr algn="ctr" rtl="1"/>
            <a:r>
              <a:rPr lang="ar" sz="3400" b="1" dirty="0">
                <a:solidFill>
                  <a:srgbClr val="FF7C80"/>
                </a:solidFill>
                <a:latin typeface="+mn-lt"/>
                <a:cs typeface="Times New Roman" pitchFamily="18" charset="0"/>
              </a:rPr>
              <a:t>I- نظام N ational A ccounts : </a:t>
            </a:r>
            <a:br>
              <a:rPr lang="fr-FR" sz="3400" b="1" dirty="0">
                <a:solidFill>
                  <a:srgbClr val="FF7C80"/>
                </a:solidFill>
                <a:latin typeface="+mn-lt"/>
                <a:cs typeface="Times New Roman" pitchFamily="18" charset="0"/>
              </a:rPr>
            </a:br>
            <a:r>
              <a:rPr lang="ar" sz="3400" b="1" dirty="0">
                <a:solidFill>
                  <a:srgbClr val="FF7C80"/>
                </a:solidFill>
                <a:latin typeface="+mn-lt"/>
                <a:cs typeface="Times New Roman" pitchFamily="18" charset="0"/>
              </a:rPr>
              <a:t>نظرة </a:t>
            </a:r>
            <a:r>
              <a:rPr lang="ar" sz="3400" b="1" dirty="0" err="1">
                <a:solidFill>
                  <a:srgbClr val="FF7C80"/>
                </a:solidFill>
                <a:latin typeface="+mn-lt"/>
                <a:cs typeface="Times New Roman" pitchFamily="18" charset="0"/>
              </a:rPr>
              <a:t>عامة</a:t>
            </a:r>
            <a:endParaRPr lang="en-US" altLang="fr-FR" sz="3400" dirty="0">
              <a:solidFill>
                <a:srgbClr val="FF7C8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a:extLst>
              <a:ext uri="{FF2B5EF4-FFF2-40B4-BE49-F238E27FC236}">
                <a16:creationId xmlns:a16="http://schemas.microsoft.com/office/drawing/2014/main" id="{2BCD6970-778B-40FF-AA0C-67DF2A5AE55A}"/>
              </a:ext>
            </a:extLst>
          </p:cNvPr>
          <p:cNvSpPr>
            <a:spLocks noGrp="1" noChangeArrowheads="1"/>
          </p:cNvSpPr>
          <p:nvPr>
            <p:ph type="body" idx="1"/>
          </p:nvPr>
        </p:nvSpPr>
        <p:spPr>
          <a:xfrm>
            <a:off x="2209800" y="1537335"/>
            <a:ext cx="9772650" cy="4548188"/>
          </a:xfrm>
        </p:spPr>
        <p:txBody>
          <a:bodyPr>
            <a:normAutofit fontScale="92500" lnSpcReduction="10000"/>
          </a:bodyPr>
          <a:lstStyle/>
          <a:p>
            <a:pPr marL="0" indent="0" algn="ctr" rtl="1" eaLnBrk="1" hangingPunct="1">
              <a:buNone/>
            </a:pPr>
            <a:r>
              <a:rPr lang="ar" altLang="fr-FR" sz="2600" b="1" dirty="0"/>
              <a:t>لماذا </a:t>
            </a:r>
            <a:r>
              <a:rPr lang="ar" altLang="fr-FR" sz="2600" b="1" dirty="0">
                <a:highlight>
                  <a:srgbClr val="FFFF00"/>
                </a:highlight>
              </a:rPr>
              <a:t>الأساليب الثلاثة متكافئة </a:t>
            </a:r>
            <a:r>
              <a:rPr lang="ar" altLang="fr-FR" sz="2600" b="1" dirty="0"/>
              <a:t>؟</a:t>
            </a:r>
          </a:p>
          <a:p>
            <a:pPr marL="0" indent="0" algn="r" rtl="1" eaLnBrk="1" hangingPunct="1">
              <a:buNone/>
            </a:pPr>
            <a:r>
              <a:rPr lang="ar" altLang="fr-FR" sz="2600" dirty="0"/>
              <a:t>يجب أن يكونوا ، بحكم التعريف:</a:t>
            </a:r>
          </a:p>
          <a:p>
            <a:pPr marL="0" indent="0" algn="r" rtl="1" eaLnBrk="1" hangingPunct="1">
              <a:buNone/>
            </a:pPr>
            <a:endParaRPr lang="en-US" altLang="fr-FR" sz="2600" dirty="0"/>
          </a:p>
          <a:p>
            <a:pPr marL="457200" lvl="1" indent="0" algn="r" rtl="1" eaLnBrk="1" hangingPunct="1">
              <a:buNone/>
            </a:pPr>
            <a:endParaRPr lang="en-US" altLang="fr-FR" sz="2600" dirty="0"/>
          </a:p>
          <a:p>
            <a:pPr lvl="1" algn="r" rtl="1" eaLnBrk="1" hangingPunct="1"/>
            <a:endParaRPr lang="en-US" altLang="fr-FR" sz="2600" dirty="0"/>
          </a:p>
          <a:p>
            <a:pPr lvl="1" algn="r" rtl="1" eaLnBrk="1" hangingPunct="1"/>
            <a:endParaRPr lang="en-US" altLang="fr-FR" sz="2600" dirty="0"/>
          </a:p>
          <a:p>
            <a:pPr lvl="1" algn="r" rtl="1" eaLnBrk="1" hangingPunct="1"/>
            <a:endParaRPr lang="en-US" altLang="fr-FR" sz="2600" dirty="0"/>
          </a:p>
          <a:p>
            <a:pPr lvl="1" algn="r" rtl="1" eaLnBrk="1" hangingPunct="1"/>
            <a:endParaRPr lang="en-US" altLang="fr-FR" sz="2600" dirty="0"/>
          </a:p>
          <a:p>
            <a:pPr lvl="1" algn="r" rtl="1" eaLnBrk="1" hangingPunct="1"/>
            <a:r>
              <a:rPr lang="ar" altLang="fr-FR" sz="2600" dirty="0"/>
              <a:t>الهوية الأساسية لمحاسبة الدخل القومي هي:</a:t>
            </a:r>
          </a:p>
          <a:p>
            <a:pPr marL="457200" lvl="1" indent="0" eaLnBrk="1" hangingPunct="1">
              <a:buNone/>
            </a:pPr>
            <a:endParaRPr lang="en-US" altLang="fr-FR" dirty="0"/>
          </a:p>
          <a:p>
            <a:pPr marL="457200" lvl="1" indent="0" eaLnBrk="1" hangingPunct="1">
              <a:buNone/>
            </a:pPr>
            <a:endParaRPr lang="en-US" altLang="fr-FR" dirty="0"/>
          </a:p>
          <a:p>
            <a:pPr eaLnBrk="1" hangingPunct="1">
              <a:buFontTx/>
              <a:buNone/>
            </a:pPr>
            <a:r>
              <a:rPr lang="ar" altLang="fr-FR" dirty="0">
                <a:solidFill>
                  <a:srgbClr val="FF0000"/>
                </a:solidFill>
              </a:rPr>
              <a:t>  </a:t>
            </a:r>
            <a:r>
              <a:rPr lang="ar" altLang="fr-FR" b="1" dirty="0">
                <a:solidFill>
                  <a:srgbClr val="FF0000"/>
                </a:solidFill>
              </a:rPr>
              <a:t> </a:t>
            </a:r>
            <a:r>
              <a:rPr lang="ar" altLang="fr-FR" b="1" dirty="0"/>
              <a:t>   </a:t>
            </a:r>
          </a:p>
        </p:txBody>
      </p:sp>
      <p:graphicFrame>
        <p:nvGraphicFramePr>
          <p:cNvPr id="2" name="Tableau 2">
            <a:extLst>
              <a:ext uri="{FF2B5EF4-FFF2-40B4-BE49-F238E27FC236}">
                <a16:creationId xmlns:a16="http://schemas.microsoft.com/office/drawing/2014/main" id="{7AD20B90-42AC-4D43-8CD4-956D9EA53909}"/>
              </a:ext>
            </a:extLst>
          </p:cNvPr>
          <p:cNvGraphicFramePr>
            <a:graphicFrameLocks noGrp="1"/>
          </p:cNvGraphicFramePr>
          <p:nvPr>
            <p:extLst>
              <p:ext uri="{D42A27DB-BD31-4B8C-83A1-F6EECF244321}">
                <p14:modId xmlns:p14="http://schemas.microsoft.com/office/powerpoint/2010/main" val="2399020714"/>
              </p:ext>
            </p:extLst>
          </p:nvPr>
        </p:nvGraphicFramePr>
        <p:xfrm>
          <a:off x="2690662" y="5480874"/>
          <a:ext cx="6015345" cy="518160"/>
        </p:xfrm>
        <a:graphic>
          <a:graphicData uri="http://schemas.openxmlformats.org/drawingml/2006/table">
            <a:tbl>
              <a:tblPr firstRow="1" bandRow="1">
                <a:tableStyleId>{D7AC3CCA-C797-4891-BE02-D94E43425B78}</a:tableStyleId>
              </a:tblPr>
              <a:tblGrid>
                <a:gridCol w="6015345">
                  <a:extLst>
                    <a:ext uri="{9D8B030D-6E8A-4147-A177-3AD203B41FA5}">
                      <a16:colId xmlns:a16="http://schemas.microsoft.com/office/drawing/2014/main" val="124133322"/>
                    </a:ext>
                  </a:extLst>
                </a:gridCol>
              </a:tblGrid>
              <a:tr h="0">
                <a:tc>
                  <a:txBody>
                    <a:bodyPr/>
                    <a:lstStyle/>
                    <a:p>
                      <a:r>
                        <a:rPr lang="ar" altLang="fr-FR" sz="2800" b="1" dirty="0">
                          <a:solidFill>
                            <a:srgbClr val="FF0000"/>
                          </a:solidFill>
                        </a:rPr>
                        <a:t>إجمالي الإنتاج = إجمالي الدخل = إجمالي الإنفاق</a:t>
                      </a:r>
                      <a:endParaRPr lang="fr-FR" sz="2800" dirty="0"/>
                    </a:p>
                  </a:txBody>
                  <a:tcPr/>
                </a:tc>
                <a:extLst>
                  <a:ext uri="{0D108BD9-81ED-4DB2-BD59-A6C34878D82A}">
                    <a16:rowId xmlns:a16="http://schemas.microsoft.com/office/drawing/2014/main" val="3069472686"/>
                  </a:ext>
                </a:extLst>
              </a:tr>
            </a:tbl>
          </a:graphicData>
        </a:graphic>
      </p:graphicFrame>
      <p:sp>
        <p:nvSpPr>
          <p:cNvPr id="5" name="ZoneTexte 4">
            <a:extLst>
              <a:ext uri="{FF2B5EF4-FFF2-40B4-BE49-F238E27FC236}">
                <a16:creationId xmlns:a16="http://schemas.microsoft.com/office/drawing/2014/main" id="{4EE09435-5CF9-5627-16EC-70E89B1C5BB3}"/>
              </a:ext>
            </a:extLst>
          </p:cNvPr>
          <p:cNvSpPr txBox="1"/>
          <p:nvPr/>
        </p:nvSpPr>
        <p:spPr>
          <a:xfrm>
            <a:off x="2601901" y="312696"/>
            <a:ext cx="6104106" cy="1138773"/>
          </a:xfrm>
          <a:prstGeom prst="rect">
            <a:avLst/>
          </a:prstGeom>
          <a:noFill/>
        </p:spPr>
        <p:txBody>
          <a:bodyPr wrap="square">
            <a:spAutoFit/>
          </a:bodyPr>
          <a:lstStyle/>
          <a:p>
            <a:pPr algn="ctr" rtl="1"/>
            <a:r>
              <a:rPr lang="ar" sz="3400" b="1" dirty="0">
                <a:solidFill>
                  <a:srgbClr val="FF7C80"/>
                </a:solidFill>
                <a:latin typeface="+mn-lt"/>
                <a:cs typeface="Times New Roman" pitchFamily="18" charset="0"/>
              </a:rPr>
              <a:t>I- نظام N ational A ccounts : </a:t>
            </a:r>
            <a:br>
              <a:rPr lang="fr-FR" sz="3400" b="1" dirty="0">
                <a:solidFill>
                  <a:srgbClr val="FF7C80"/>
                </a:solidFill>
                <a:latin typeface="+mn-lt"/>
                <a:cs typeface="Times New Roman" pitchFamily="18" charset="0"/>
              </a:rPr>
            </a:br>
            <a:r>
              <a:rPr lang="ar" sz="3400" b="1" dirty="0">
                <a:solidFill>
                  <a:srgbClr val="FF7C80"/>
                </a:solidFill>
                <a:latin typeface="+mn-lt"/>
                <a:cs typeface="Times New Roman" pitchFamily="18" charset="0"/>
              </a:rPr>
              <a:t>نظرة </a:t>
            </a:r>
            <a:r>
              <a:rPr lang="ar" sz="3400" b="1" dirty="0" err="1">
                <a:solidFill>
                  <a:srgbClr val="FF7C80"/>
                </a:solidFill>
                <a:latin typeface="+mn-lt"/>
                <a:cs typeface="Times New Roman" pitchFamily="18" charset="0"/>
              </a:rPr>
              <a:t>عامة</a:t>
            </a:r>
            <a:endParaRPr lang="en-US" altLang="fr-FR" sz="3400" dirty="0">
              <a:solidFill>
                <a:srgbClr val="FF7C80"/>
              </a:solidFill>
            </a:endParaRPr>
          </a:p>
        </p:txBody>
      </p:sp>
      <p:sp>
        <p:nvSpPr>
          <p:cNvPr id="4" name="Espace réservé du contenu 2">
            <a:extLst>
              <a:ext uri="{FF2B5EF4-FFF2-40B4-BE49-F238E27FC236}">
                <a16:creationId xmlns:a16="http://schemas.microsoft.com/office/drawing/2014/main" id="{FE418E72-58CA-D068-A21A-DD4D6A41DBCB}"/>
              </a:ext>
            </a:extLst>
          </p:cNvPr>
          <p:cNvSpPr txBox="1">
            <a:spLocks/>
          </p:cNvSpPr>
          <p:nvPr/>
        </p:nvSpPr>
        <p:spPr>
          <a:xfrm>
            <a:off x="209550" y="2597689"/>
            <a:ext cx="11305794" cy="18228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ar" altLang="fr-FR" b="1" dirty="0"/>
              <a:t>أي ناتج يتم إنتاجه ( </a:t>
            </a:r>
            <a:r>
              <a:rPr lang="ar" altLang="fr-FR" b="1" dirty="0">
                <a:highlight>
                  <a:srgbClr val="00FFFF"/>
                </a:highlight>
              </a:rPr>
              <a:t>نهج المنتج </a:t>
            </a:r>
            <a:r>
              <a:rPr lang="ar" altLang="fr-FR" b="1" dirty="0"/>
              <a:t>) بواسطة شخص ما ( </a:t>
            </a:r>
            <a:r>
              <a:rPr lang="ar" altLang="fr-FR" b="1" dirty="0">
                <a:highlight>
                  <a:srgbClr val="66FF33"/>
                </a:highlight>
              </a:rPr>
              <a:t>نهج الإنفاق </a:t>
            </a:r>
            <a:r>
              <a:rPr lang="ar" altLang="fr-FR" b="1" dirty="0"/>
              <a:t>) وينتج عنه دخل لشخص ما ( </a:t>
            </a:r>
            <a:r>
              <a:rPr lang="ar" altLang="fr-FR" b="1" dirty="0">
                <a:highlight>
                  <a:srgbClr val="FF9933"/>
                </a:highlight>
              </a:rPr>
              <a:t>نهج الدخل </a:t>
            </a:r>
            <a:r>
              <a:rPr lang="ar" altLang="fr-FR" b="1" dirty="0"/>
              <a:t>)</a:t>
            </a:r>
            <a:endParaRPr lang="fr-F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2">
            <a:extLst>
              <a:ext uri="{FF2B5EF4-FFF2-40B4-BE49-F238E27FC236}">
                <a16:creationId xmlns:a16="http://schemas.microsoft.com/office/drawing/2014/main" id="{4AE27305-9821-45BF-8C25-98FA018AB7C5}"/>
              </a:ext>
            </a:extLst>
          </p:cNvPr>
          <p:cNvSpPr>
            <a:spLocks noGrp="1"/>
          </p:cNvSpPr>
          <p:nvPr>
            <p:ph type="sldNum" sz="quarter" idx="12"/>
          </p:nvPr>
        </p:nvSpPr>
        <p:spPr/>
        <p:txBody>
          <a:bodyPr/>
          <a:lstStyle/>
          <a:p>
            <a:fld id="{ED0DCEE0-82C2-4479-8AE1-E40D753E6ECE}" type="slidenum">
              <a:rPr lang="en-US" altLang="ru-RU"/>
              <a:pPr/>
              <a:t>7</a:t>
            </a:fld>
            <a:endParaRPr lang="en-US" altLang="ru-RU"/>
          </a:p>
        </p:txBody>
      </p:sp>
      <p:sp>
        <p:nvSpPr>
          <p:cNvPr id="57346" name="Rectangle 2">
            <a:extLst>
              <a:ext uri="{FF2B5EF4-FFF2-40B4-BE49-F238E27FC236}">
                <a16:creationId xmlns:a16="http://schemas.microsoft.com/office/drawing/2014/main" id="{DCA8DBF6-324B-4928-BE53-14B9C2E563C5}"/>
              </a:ext>
            </a:extLst>
          </p:cNvPr>
          <p:cNvSpPr>
            <a:spLocks noGrp="1" noChangeArrowheads="1"/>
          </p:cNvSpPr>
          <p:nvPr>
            <p:ph type="title" idx="4294967295"/>
          </p:nvPr>
        </p:nvSpPr>
        <p:spPr>
          <a:xfrm>
            <a:off x="2438402" y="568326"/>
            <a:ext cx="7281864" cy="681037"/>
          </a:xfrm>
        </p:spPr>
        <p:txBody>
          <a:bodyPr>
            <a:normAutofit/>
          </a:bodyPr>
          <a:lstStyle/>
          <a:p>
            <a:pPr algn="ctr" rtl="1"/>
            <a:r>
              <a:rPr lang="ar" altLang="fr-FR" sz="3800" b="1" dirty="0">
                <a:solidFill>
                  <a:srgbClr val="00FF00"/>
                </a:solidFill>
                <a:latin typeface="+mn-lt"/>
              </a:rPr>
              <a:t>II- محاسبة الدخل القومي</a:t>
            </a:r>
            <a:endParaRPr lang="en-US" altLang="ru-RU" sz="3800" b="1" dirty="0">
              <a:solidFill>
                <a:srgbClr val="00FF00"/>
              </a:solidFill>
              <a:latin typeface="+mn-lt"/>
            </a:endParaRPr>
          </a:p>
        </p:txBody>
      </p:sp>
      <p:sp>
        <p:nvSpPr>
          <p:cNvPr id="57347" name="Rectangle 3">
            <a:extLst>
              <a:ext uri="{FF2B5EF4-FFF2-40B4-BE49-F238E27FC236}">
                <a16:creationId xmlns:a16="http://schemas.microsoft.com/office/drawing/2014/main" id="{2FB9DF4A-1782-40C2-8CE0-DC7561F5D7CD}"/>
              </a:ext>
            </a:extLst>
          </p:cNvPr>
          <p:cNvSpPr>
            <a:spLocks noGrp="1" noChangeArrowheads="1"/>
          </p:cNvSpPr>
          <p:nvPr>
            <p:ph type="body" idx="4294967295"/>
          </p:nvPr>
        </p:nvSpPr>
        <p:spPr>
          <a:xfrm>
            <a:off x="210312" y="1524794"/>
            <a:ext cx="11521439" cy="4556124"/>
          </a:xfrm>
        </p:spPr>
        <p:txBody>
          <a:bodyPr>
            <a:normAutofit/>
          </a:bodyPr>
          <a:lstStyle/>
          <a:p>
            <a:pPr marL="0" indent="0" algn="r" rtl="1">
              <a:spcBef>
                <a:spcPct val="20000"/>
              </a:spcBef>
              <a:buNone/>
            </a:pPr>
            <a:r>
              <a:rPr lang="ar" altLang="fr-FR" sz="3000" b="1" dirty="0"/>
              <a:t>I- </a:t>
            </a:r>
            <a:r>
              <a:rPr lang="ar" altLang="ru-RU" sz="3000" b="1" dirty="0">
                <a:latin typeface="+mn-lt"/>
              </a:rPr>
              <a:t>مخطط التدفق الدائري</a:t>
            </a:r>
            <a:r>
              <a:rPr lang="ar" altLang="fr-FR" sz="3000" b="1" dirty="0"/>
              <a:t> </a:t>
            </a:r>
          </a:p>
          <a:p>
            <a:pPr marL="0" indent="0" algn="r" rtl="1">
              <a:spcBef>
                <a:spcPct val="20000"/>
              </a:spcBef>
              <a:buNone/>
            </a:pPr>
            <a:endParaRPr lang="en-US" altLang="ru-RU" dirty="0"/>
          </a:p>
          <a:p>
            <a:pPr algn="r" rtl="1">
              <a:spcBef>
                <a:spcPct val="20000"/>
              </a:spcBef>
            </a:pPr>
            <a:r>
              <a:rPr lang="ar" altLang="ru-RU" dirty="0"/>
              <a:t>إنه تصوير بسيط للاقتصاد الكلي</a:t>
            </a:r>
          </a:p>
          <a:p>
            <a:pPr algn="r" rtl="1">
              <a:spcBef>
                <a:spcPct val="50000"/>
              </a:spcBef>
            </a:pPr>
            <a:r>
              <a:rPr lang="ar" altLang="ru-RU" dirty="0"/>
              <a:t>يوضح </a:t>
            </a:r>
            <a:r>
              <a:rPr lang="ar" altLang="ru-RU" b="1" dirty="0">
                <a:solidFill>
                  <a:srgbClr val="FF0000"/>
                </a:solidFill>
              </a:rPr>
              <a:t>الناتج المحلي </a:t>
            </a:r>
            <a:r>
              <a:rPr lang="ar" altLang="ru-RU" b="1" dirty="0">
                <a:highlight>
                  <a:srgbClr val="00FFFF"/>
                </a:highlight>
              </a:rPr>
              <a:t>الإجمالي </a:t>
            </a:r>
            <a:r>
              <a:rPr lang="ar" altLang="ru-RU" b="1" dirty="0"/>
              <a:t>على </a:t>
            </a:r>
            <a:r>
              <a:rPr lang="ar" altLang="ru-RU" dirty="0"/>
              <a:t>أنه </a:t>
            </a:r>
            <a:r>
              <a:rPr lang="ar" altLang="ru-RU" b="1" dirty="0">
                <a:highlight>
                  <a:srgbClr val="FFFF00"/>
                </a:highlight>
              </a:rPr>
              <a:t>الإنفاق </a:t>
            </a:r>
            <a:r>
              <a:rPr lang="ar" altLang="ru-RU" dirty="0"/>
              <a:t>و</a:t>
            </a:r>
            <a:r>
              <a:rPr lang="ar" altLang="ru-RU" dirty="0">
                <a:highlight>
                  <a:srgbClr val="FF00FF"/>
                </a:highlight>
              </a:rPr>
              <a:t>الإيرادات</a:t>
            </a:r>
            <a:r>
              <a:rPr lang="ar" altLang="ru-RU" dirty="0"/>
              <a:t> </a:t>
            </a:r>
            <a:r>
              <a:rPr lang="ar" altLang="ru-RU" b="1" dirty="0">
                <a:highlight>
                  <a:srgbClr val="00FF00"/>
                </a:highlight>
              </a:rPr>
              <a:t>ومدفوعات العوامل </a:t>
            </a:r>
            <a:r>
              <a:rPr lang="ar" altLang="ru-RU" dirty="0"/>
              <a:t>و</a:t>
            </a:r>
            <a:r>
              <a:rPr lang="ar" altLang="ru-RU" dirty="0">
                <a:highlight>
                  <a:srgbClr val="008080"/>
                </a:highlight>
              </a:rPr>
              <a:t>الدخل </a:t>
            </a:r>
            <a:r>
              <a:rPr lang="ar" altLang="ru-RU" dirty="0"/>
              <a:t>.</a:t>
            </a:r>
          </a:p>
          <a:p>
            <a:pPr marL="0" indent="0" algn="r" rtl="1">
              <a:spcBef>
                <a:spcPct val="50000"/>
              </a:spcBef>
              <a:buNone/>
            </a:pPr>
            <a:endParaRPr lang="en-US" altLang="ru-RU" dirty="0"/>
          </a:p>
          <a:p>
            <a:pPr algn="r" rtl="1">
              <a:spcBef>
                <a:spcPct val="50000"/>
              </a:spcBef>
            </a:pPr>
            <a:r>
              <a:rPr lang="ar" altLang="ru-RU" i="1" u="sng" dirty="0"/>
              <a:t>مقدمات </a:t>
            </a:r>
            <a:r>
              <a:rPr lang="ar" altLang="ru-RU" dirty="0"/>
              <a:t>:</a:t>
            </a:r>
          </a:p>
          <a:p>
            <a:pPr lvl="1" algn="r" rtl="1">
              <a:lnSpc>
                <a:spcPct val="105000"/>
              </a:lnSpc>
              <a:spcBef>
                <a:spcPct val="25000"/>
              </a:spcBef>
            </a:pPr>
            <a:r>
              <a:rPr lang="ar" altLang="ru-RU" b="1" dirty="0">
                <a:solidFill>
                  <a:srgbClr val="800080"/>
                </a:solidFill>
              </a:rPr>
              <a:t>عوامل </a:t>
            </a:r>
            <a:r>
              <a:rPr lang="ar" altLang="ru-RU" dirty="0"/>
              <a:t>الإنتاج هي </a:t>
            </a:r>
            <a:r>
              <a:rPr lang="ar" altLang="ru-RU" b="1" dirty="0">
                <a:solidFill>
                  <a:srgbClr val="7030A0"/>
                </a:solidFill>
              </a:rPr>
              <a:t>مدخلات </a:t>
            </a:r>
            <a:r>
              <a:rPr lang="ar" altLang="ru-RU" dirty="0"/>
              <a:t>مثل </a:t>
            </a:r>
            <a:r>
              <a:rPr lang="ar" altLang="ru-RU" b="1" dirty="0"/>
              <a:t>العمالة </a:t>
            </a:r>
            <a:r>
              <a:rPr lang="ar" altLang="ru-RU" dirty="0"/>
              <a:t>والأرض </a:t>
            </a:r>
            <a:r>
              <a:rPr lang="ar" altLang="ru-RU" b="1" dirty="0"/>
              <a:t>ورأس المال </a:t>
            </a:r>
            <a:r>
              <a:rPr lang="ar" altLang="ru-RU" dirty="0"/>
              <a:t>والموارد الطبيعية </a:t>
            </a:r>
            <a:r>
              <a:rPr lang="ar" altLang="ru-RU" b="1" dirty="0"/>
              <a:t>.</a:t>
            </a:r>
          </a:p>
          <a:p>
            <a:pPr lvl="1" algn="r" rtl="1">
              <a:lnSpc>
                <a:spcPct val="105000"/>
              </a:lnSpc>
              <a:spcBef>
                <a:spcPct val="25000"/>
              </a:spcBef>
            </a:pPr>
            <a:r>
              <a:rPr lang="ar" altLang="ru-RU" b="1" dirty="0">
                <a:solidFill>
                  <a:srgbClr val="0070C0"/>
                </a:solidFill>
              </a:rPr>
              <a:t>عامل المدفوعات</a:t>
            </a:r>
            <a:r>
              <a:rPr lang="ar" altLang="ru-RU" dirty="0">
                <a:solidFill>
                  <a:srgbClr val="0070C0"/>
                </a:solidFill>
              </a:rPr>
              <a:t> </a:t>
            </a:r>
            <a:r>
              <a:rPr lang="ar" altLang="ru-RU" dirty="0"/>
              <a:t>هي </a:t>
            </a:r>
            <a:r>
              <a:rPr lang="ar" altLang="ru-RU" b="1" dirty="0">
                <a:solidFill>
                  <a:srgbClr val="0070C0"/>
                </a:solidFill>
              </a:rPr>
              <a:t>مدفوعات </a:t>
            </a:r>
            <a:r>
              <a:rPr lang="ar" altLang="ru-RU" b="1" dirty="0"/>
              <a:t>لعوامل الإنتاج </a:t>
            </a:r>
            <a:r>
              <a:rPr lang="ar" altLang="ru-RU" dirty="0"/>
              <a:t>( على </a:t>
            </a:r>
            <a:r>
              <a:rPr lang="ar" altLang="ru-RU" i="1" dirty="0"/>
              <a:t>سبيل المثال </a:t>
            </a:r>
            <a:r>
              <a:rPr lang="ar" altLang="ru-RU" dirty="0"/>
              <a:t>، </a:t>
            </a:r>
            <a:r>
              <a:rPr lang="ar" altLang="ru-RU" b="1" dirty="0"/>
              <a:t>الأجور </a:t>
            </a:r>
            <a:r>
              <a:rPr lang="ar" altLang="ru-RU" dirty="0"/>
              <a:t>، </a:t>
            </a:r>
            <a:r>
              <a:rPr lang="ar" altLang="ru-RU" b="1" dirty="0"/>
              <a:t>الإيجار </a:t>
            </a:r>
            <a:r>
              <a:rPr lang="ar" altLang="ru-RU" dirty="0"/>
              <a:t>).</a:t>
            </a:r>
          </a:p>
        </p:txBody>
      </p:sp>
    </p:spTree>
    <p:extLst>
      <p:ext uri="{BB962C8B-B14F-4D97-AF65-F5344CB8AC3E}">
        <p14:creationId xmlns:p14="http://schemas.microsoft.com/office/powerpoint/2010/main" val="2128021707"/>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Нижний колонтитул 1">
            <a:extLst>
              <a:ext uri="{FF2B5EF4-FFF2-40B4-BE49-F238E27FC236}">
                <a16:creationId xmlns:a16="http://schemas.microsoft.com/office/drawing/2014/main" id="{DD862EAE-A071-4C34-BD1D-ED61B250D03A}"/>
              </a:ext>
            </a:extLst>
          </p:cNvPr>
          <p:cNvSpPr>
            <a:spLocks noGrp="1"/>
          </p:cNvSpPr>
          <p:nvPr>
            <p:ph type="ftr" sz="quarter" idx="11"/>
          </p:nvPr>
        </p:nvSpPr>
        <p:spPr/>
        <p:txBody>
          <a:bodyPr/>
          <a:lstStyle/>
          <a:p>
            <a:r>
              <a:rPr lang="ar" altLang="ru-RU"/>
              <a:t>قياس دخل الدولة</a:t>
            </a:r>
          </a:p>
        </p:txBody>
      </p:sp>
      <p:sp>
        <p:nvSpPr>
          <p:cNvPr id="14" name="Номер слайда 2">
            <a:extLst>
              <a:ext uri="{FF2B5EF4-FFF2-40B4-BE49-F238E27FC236}">
                <a16:creationId xmlns:a16="http://schemas.microsoft.com/office/drawing/2014/main" id="{206FF82D-5307-451A-900D-752A0413476B}"/>
              </a:ext>
            </a:extLst>
          </p:cNvPr>
          <p:cNvSpPr>
            <a:spLocks noGrp="1"/>
          </p:cNvSpPr>
          <p:nvPr>
            <p:ph type="sldNum" sz="quarter" idx="12"/>
          </p:nvPr>
        </p:nvSpPr>
        <p:spPr/>
        <p:txBody>
          <a:bodyPr/>
          <a:lstStyle/>
          <a:p>
            <a:fld id="{D1F8A6CE-330D-48CD-AF8A-9F791FC55DEC}" type="slidenum">
              <a:rPr lang="en-US" altLang="ru-RU"/>
              <a:pPr/>
              <a:t>8</a:t>
            </a:fld>
            <a:endParaRPr lang="en-US" altLang="ru-RU"/>
          </a:p>
        </p:txBody>
      </p:sp>
      <p:sp>
        <p:nvSpPr>
          <p:cNvPr id="187394" name="Rectangle 2">
            <a:extLst>
              <a:ext uri="{FF2B5EF4-FFF2-40B4-BE49-F238E27FC236}">
                <a16:creationId xmlns:a16="http://schemas.microsoft.com/office/drawing/2014/main" id="{3E9E147B-C9C0-4C85-AE2D-9BE1C76E4AC7}"/>
              </a:ext>
            </a:extLst>
          </p:cNvPr>
          <p:cNvSpPr>
            <a:spLocks noChangeArrowheads="1"/>
          </p:cNvSpPr>
          <p:nvPr/>
        </p:nvSpPr>
        <p:spPr bwMode="auto">
          <a:xfrm>
            <a:off x="1672014" y="3070002"/>
            <a:ext cx="2035175" cy="98107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sp>
        <p:nvSpPr>
          <p:cNvPr id="185346" name="Rectangle 2">
            <a:extLst>
              <a:ext uri="{FF2B5EF4-FFF2-40B4-BE49-F238E27FC236}">
                <a16:creationId xmlns:a16="http://schemas.microsoft.com/office/drawing/2014/main" id="{BC14A75C-AC3A-4D61-932C-0C378A8CFCC0}"/>
              </a:ext>
            </a:extLst>
          </p:cNvPr>
          <p:cNvSpPr>
            <a:spLocks noChangeArrowheads="1"/>
          </p:cNvSpPr>
          <p:nvPr/>
        </p:nvSpPr>
        <p:spPr bwMode="auto">
          <a:xfrm>
            <a:off x="7939597" y="3321225"/>
            <a:ext cx="2251075" cy="989013"/>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sp>
        <p:nvSpPr>
          <p:cNvPr id="185348" name="Text Box 4">
            <a:extLst>
              <a:ext uri="{FF2B5EF4-FFF2-40B4-BE49-F238E27FC236}">
                <a16:creationId xmlns:a16="http://schemas.microsoft.com/office/drawing/2014/main" id="{C297B480-11DB-4263-90DC-5FC4FD3851DA}"/>
              </a:ext>
            </a:extLst>
          </p:cNvPr>
          <p:cNvSpPr txBox="1">
            <a:spLocks noChangeArrowheads="1"/>
          </p:cNvSpPr>
          <p:nvPr/>
        </p:nvSpPr>
        <p:spPr bwMode="auto">
          <a:xfrm>
            <a:off x="4414264" y="1668100"/>
            <a:ext cx="5954713" cy="1828193"/>
          </a:xfrm>
          <a:prstGeom prst="rect">
            <a:avLst/>
          </a:prstGeom>
          <a:solidFill>
            <a:srgbClr val="FFFFCC"/>
          </a:solidFill>
          <a:ln w="9525">
            <a:noFill/>
            <a:miter lim="800000"/>
            <a:headEnd/>
            <a:tailEnd/>
          </a:ln>
          <a:effectLst>
            <a:outerShdw dist="71842" dir="2700000" algn="ctr" rotWithShape="0">
              <a:schemeClr val="bg2"/>
            </a:outerShdw>
          </a:effectLst>
        </p:spPr>
        <p:txBody>
          <a:bodyPr>
            <a:spAutoFit/>
          </a:bodyPr>
          <a:lstStyle/>
          <a:p>
            <a:pPr marL="290513" indent="-231775" algn="ctr">
              <a:spcBef>
                <a:spcPct val="15000"/>
              </a:spcBef>
              <a:buClr>
                <a:srgbClr val="CC0000"/>
              </a:buClr>
              <a:defRPr/>
            </a:pPr>
            <a:r>
              <a:rPr lang="ar" sz="2700" b="1" dirty="0">
                <a:latin typeface="Arial" charset="0"/>
                <a:cs typeface="Arial" charset="0"/>
              </a:rPr>
              <a:t>الأسر </a:t>
            </a:r>
            <a:r>
              <a:rPr lang="ar" sz="2700" dirty="0">
                <a:latin typeface="Arial" charset="0"/>
                <a:cs typeface="Arial" charset="0"/>
              </a:rPr>
              <a:t>:</a:t>
            </a:r>
          </a:p>
          <a:p>
            <a:pPr marL="290513" indent="-231775">
              <a:spcBef>
                <a:spcPct val="15000"/>
              </a:spcBef>
              <a:buClr>
                <a:srgbClr val="CC0000"/>
              </a:buClr>
              <a:buFont typeface="Wingdings" pitchFamily="2" charset="2"/>
              <a:buChar char="§"/>
              <a:defRPr/>
            </a:pPr>
            <a:r>
              <a:rPr lang="ar" sz="2600" dirty="0">
                <a:latin typeface="Arial" charset="0"/>
                <a:cs typeface="Arial" charset="0"/>
              </a:rPr>
              <a:t>امتلاك عوامل الإنتاج </a:t>
            </a:r>
            <a:br>
              <a:rPr lang="en-US" sz="2600" dirty="0">
                <a:latin typeface="Arial" charset="0"/>
                <a:cs typeface="Arial" charset="0"/>
              </a:rPr>
            </a:br>
            <a:r>
              <a:rPr lang="ar" sz="2600" dirty="0">
                <a:latin typeface="Arial" charset="0"/>
                <a:cs typeface="Arial" charset="0"/>
              </a:rPr>
              <a:t>وبيعها / تأجيرها للشركات من أجل الدخل</a:t>
            </a:r>
          </a:p>
          <a:p>
            <a:pPr marL="290513" indent="-231775">
              <a:spcBef>
                <a:spcPct val="15000"/>
              </a:spcBef>
              <a:buClr>
                <a:srgbClr val="CC0000"/>
              </a:buClr>
              <a:buFont typeface="Wingdings" pitchFamily="2" charset="2"/>
              <a:buChar char="§"/>
              <a:defRPr/>
            </a:pPr>
            <a:r>
              <a:rPr lang="ar" sz="2600" dirty="0">
                <a:latin typeface="Arial" charset="0"/>
                <a:cs typeface="Arial" charset="0"/>
              </a:rPr>
              <a:t>شراء واستهلاك السلع والخدمات</a:t>
            </a:r>
          </a:p>
        </p:txBody>
      </p:sp>
      <p:grpSp>
        <p:nvGrpSpPr>
          <p:cNvPr id="2" name="Group 5">
            <a:extLst>
              <a:ext uri="{FF2B5EF4-FFF2-40B4-BE49-F238E27FC236}">
                <a16:creationId xmlns:a16="http://schemas.microsoft.com/office/drawing/2014/main" id="{E4199123-67BC-4095-AEC2-A2284E346151}"/>
              </a:ext>
            </a:extLst>
          </p:cNvPr>
          <p:cNvGrpSpPr>
            <a:grpSpLocks/>
          </p:cNvGrpSpPr>
          <p:nvPr/>
        </p:nvGrpSpPr>
        <p:grpSpPr bwMode="auto">
          <a:xfrm>
            <a:off x="7511724" y="3815731"/>
            <a:ext cx="2162175" cy="893763"/>
            <a:chOff x="4173" y="1870"/>
            <a:chExt cx="1362" cy="563"/>
          </a:xfrm>
        </p:grpSpPr>
        <p:sp>
          <p:nvSpPr>
            <p:cNvPr id="182279" name="Rectangle 6">
              <a:extLst>
                <a:ext uri="{FF2B5EF4-FFF2-40B4-BE49-F238E27FC236}">
                  <a16:creationId xmlns:a16="http://schemas.microsoft.com/office/drawing/2014/main" id="{2B0AB000-8397-447F-8512-CDC14C9BBFAD}"/>
                </a:ext>
              </a:extLst>
            </p:cNvPr>
            <p:cNvSpPr>
              <a:spLocks noChangeArrowheads="1"/>
            </p:cNvSpPr>
            <p:nvPr/>
          </p:nvSpPr>
          <p:spPr bwMode="auto">
            <a:xfrm>
              <a:off x="4173" y="1870"/>
              <a:ext cx="1362" cy="563"/>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sp>
          <p:nvSpPr>
            <p:cNvPr id="182280" name="Text Box 7">
              <a:extLst>
                <a:ext uri="{FF2B5EF4-FFF2-40B4-BE49-F238E27FC236}">
                  <a16:creationId xmlns:a16="http://schemas.microsoft.com/office/drawing/2014/main" id="{F730CCD7-8C51-4472-AD79-9CC134013B42}"/>
                </a:ext>
              </a:extLst>
            </p:cNvPr>
            <p:cNvSpPr txBox="1">
              <a:spLocks noChangeArrowheads="1"/>
            </p:cNvSpPr>
            <p:nvPr/>
          </p:nvSpPr>
          <p:spPr bwMode="auto">
            <a:xfrm>
              <a:off x="4202" y="1998"/>
              <a:ext cx="1309" cy="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ar" altLang="ru-RU" sz="2700">
                  <a:cs typeface="Arial" panose="020B0604020202020204" pitchFamily="34" charset="0"/>
                </a:rPr>
                <a:t>الأسر</a:t>
              </a:r>
            </a:p>
          </p:txBody>
        </p:sp>
      </p:grpSp>
      <p:grpSp>
        <p:nvGrpSpPr>
          <p:cNvPr id="3" name="Group 8">
            <a:extLst>
              <a:ext uri="{FF2B5EF4-FFF2-40B4-BE49-F238E27FC236}">
                <a16:creationId xmlns:a16="http://schemas.microsoft.com/office/drawing/2014/main" id="{07A1703B-C88E-4D14-B105-C7D6EC4560CC}"/>
              </a:ext>
            </a:extLst>
          </p:cNvPr>
          <p:cNvGrpSpPr>
            <a:grpSpLocks/>
          </p:cNvGrpSpPr>
          <p:nvPr/>
        </p:nvGrpSpPr>
        <p:grpSpPr bwMode="auto">
          <a:xfrm>
            <a:off x="1446905" y="3409269"/>
            <a:ext cx="1767682" cy="989013"/>
            <a:chOff x="686" y="1863"/>
            <a:chExt cx="1225" cy="563"/>
          </a:xfrm>
        </p:grpSpPr>
        <p:sp>
          <p:nvSpPr>
            <p:cNvPr id="182282" name="Rectangle 9">
              <a:extLst>
                <a:ext uri="{FF2B5EF4-FFF2-40B4-BE49-F238E27FC236}">
                  <a16:creationId xmlns:a16="http://schemas.microsoft.com/office/drawing/2014/main" id="{5D74E21E-E952-4081-9453-82B719DE733F}"/>
                </a:ext>
              </a:extLst>
            </p:cNvPr>
            <p:cNvSpPr>
              <a:spLocks noChangeArrowheads="1"/>
            </p:cNvSpPr>
            <p:nvPr/>
          </p:nvSpPr>
          <p:spPr bwMode="auto">
            <a:xfrm>
              <a:off x="686" y="1863"/>
              <a:ext cx="1225" cy="563"/>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sp>
          <p:nvSpPr>
            <p:cNvPr id="182283" name="Text Box 10">
              <a:extLst>
                <a:ext uri="{FF2B5EF4-FFF2-40B4-BE49-F238E27FC236}">
                  <a16:creationId xmlns:a16="http://schemas.microsoft.com/office/drawing/2014/main" id="{0E3DF180-AE2A-451A-A76D-2DDB8592A564}"/>
                </a:ext>
              </a:extLst>
            </p:cNvPr>
            <p:cNvSpPr txBox="1">
              <a:spLocks noChangeArrowheads="1"/>
            </p:cNvSpPr>
            <p:nvPr/>
          </p:nvSpPr>
          <p:spPr bwMode="auto">
            <a:xfrm>
              <a:off x="842" y="1952"/>
              <a:ext cx="1021" cy="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ar" altLang="ru-RU" sz="2700" dirty="0">
                  <a:cs typeface="Arial" panose="020B0604020202020204" pitchFamily="34" charset="0"/>
                </a:rPr>
                <a:t>الشركات</a:t>
              </a:r>
            </a:p>
          </p:txBody>
        </p:sp>
      </p:grpSp>
      <p:sp>
        <p:nvSpPr>
          <p:cNvPr id="187401" name="Text Box 9">
            <a:extLst>
              <a:ext uri="{FF2B5EF4-FFF2-40B4-BE49-F238E27FC236}">
                <a16:creationId xmlns:a16="http://schemas.microsoft.com/office/drawing/2014/main" id="{CD22D0BA-083F-4476-B945-E03D4EBC61D6}"/>
              </a:ext>
            </a:extLst>
          </p:cNvPr>
          <p:cNvSpPr txBox="1">
            <a:spLocks noChangeArrowheads="1"/>
          </p:cNvSpPr>
          <p:nvPr/>
        </p:nvSpPr>
        <p:spPr bwMode="auto">
          <a:xfrm>
            <a:off x="161925" y="4293223"/>
            <a:ext cx="6659563" cy="1878976"/>
          </a:xfrm>
          <a:prstGeom prst="rect">
            <a:avLst/>
          </a:prstGeom>
          <a:solidFill>
            <a:srgbClr val="FFFFCC"/>
          </a:solidFill>
          <a:ln w="9525">
            <a:noFill/>
            <a:miter lim="800000"/>
            <a:headEnd/>
            <a:tailEnd/>
          </a:ln>
          <a:effectLst>
            <a:outerShdw dist="71842" dir="2700000" algn="ctr" rotWithShape="0">
              <a:schemeClr val="bg2"/>
            </a:outerShdw>
          </a:effectLst>
        </p:spPr>
        <p:txBody>
          <a:bodyPr wrap="square">
            <a:spAutoFit/>
          </a:bodyPr>
          <a:lstStyle/>
          <a:p>
            <a:pPr marL="290513" indent="-231775" algn="ctr">
              <a:spcBef>
                <a:spcPct val="15000"/>
              </a:spcBef>
              <a:buClr>
                <a:srgbClr val="CC0000"/>
              </a:buClr>
              <a:defRPr/>
            </a:pPr>
            <a:r>
              <a:rPr lang="ar" sz="2700" b="1" dirty="0">
                <a:latin typeface="Arial" charset="0"/>
                <a:cs typeface="Arial" charset="0"/>
              </a:rPr>
              <a:t>الشركات </a:t>
            </a:r>
            <a:r>
              <a:rPr lang="ar" sz="2700" dirty="0">
                <a:latin typeface="Arial" charset="0"/>
                <a:cs typeface="Arial" charset="0"/>
              </a:rPr>
              <a:t>:</a:t>
            </a:r>
          </a:p>
          <a:p>
            <a:pPr marL="290513" indent="-231775">
              <a:spcBef>
                <a:spcPct val="15000"/>
              </a:spcBef>
              <a:buClr>
                <a:srgbClr val="CC0000"/>
              </a:buClr>
              <a:buFont typeface="Wingdings" pitchFamily="2" charset="2"/>
              <a:buChar char="§"/>
              <a:defRPr/>
            </a:pPr>
            <a:r>
              <a:rPr lang="ar" sz="2600" dirty="0">
                <a:latin typeface="Arial" charset="0"/>
                <a:cs typeface="Arial" charset="0"/>
              </a:rPr>
              <a:t>شراء / استئجار عوامل الإنتاج ، واستخدامها لإنتاج السلع والخدمات</a:t>
            </a:r>
          </a:p>
          <a:p>
            <a:pPr marL="290513" indent="-231775">
              <a:spcBef>
                <a:spcPct val="15000"/>
              </a:spcBef>
              <a:buClr>
                <a:srgbClr val="CC0000"/>
              </a:buClr>
              <a:buFont typeface="Wingdings" pitchFamily="2" charset="2"/>
              <a:buChar char="§"/>
              <a:defRPr/>
            </a:pPr>
            <a:r>
              <a:rPr lang="ar" sz="2600" dirty="0">
                <a:latin typeface="Arial" charset="0"/>
                <a:cs typeface="Arial" charset="0"/>
              </a:rPr>
              <a:t>بيع السلع والخدمات</a:t>
            </a:r>
          </a:p>
        </p:txBody>
      </p:sp>
      <p:sp>
        <p:nvSpPr>
          <p:cNvPr id="4" name="Rectangle 2">
            <a:extLst>
              <a:ext uri="{FF2B5EF4-FFF2-40B4-BE49-F238E27FC236}">
                <a16:creationId xmlns:a16="http://schemas.microsoft.com/office/drawing/2014/main" id="{C9E9A247-2FC7-82BC-B00D-ED279E0BA677}"/>
              </a:ext>
            </a:extLst>
          </p:cNvPr>
          <p:cNvSpPr txBox="1">
            <a:spLocks noChangeArrowheads="1"/>
          </p:cNvSpPr>
          <p:nvPr/>
        </p:nvSpPr>
        <p:spPr>
          <a:xfrm>
            <a:off x="2438402" y="568326"/>
            <a:ext cx="7281864"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 altLang="fr-FR" sz="3800" b="1" dirty="0">
                <a:solidFill>
                  <a:srgbClr val="00FF00"/>
                </a:solidFill>
                <a:latin typeface="+mn-lt"/>
              </a:rPr>
              <a:t>II- محاسبة الدخل القومي</a:t>
            </a:r>
            <a:endParaRPr lang="en-US" altLang="ru-RU" sz="3800" b="1" dirty="0">
              <a:solidFill>
                <a:srgbClr val="00FF00"/>
              </a:solidFill>
              <a:latin typeface="+mn-lt"/>
            </a:endParaRPr>
          </a:p>
        </p:txBody>
      </p:sp>
    </p:spTree>
    <p:extLst>
      <p:ext uri="{BB962C8B-B14F-4D97-AF65-F5344CB8AC3E}">
        <p14:creationId xmlns:p14="http://schemas.microsoft.com/office/powerpoint/2010/main" val="275963605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ssolve">
                                      <p:cBhvr>
                                        <p:cTn id="12" dur="5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85348"/>
                                        </p:tgtEl>
                                        <p:attrNameLst>
                                          <p:attrName>style.visibility</p:attrName>
                                        </p:attrNameLst>
                                      </p:cBhvr>
                                      <p:to>
                                        <p:strVal val="visible"/>
                                      </p:to>
                                    </p:set>
                                    <p:animEffect transition="in" filter="dissolve">
                                      <p:cBhvr>
                                        <p:cTn id="17" dur="500"/>
                                        <p:tgtEl>
                                          <p:spTgt spid="185348"/>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185346"/>
                                        </p:tgtEl>
                                        <p:attrNameLst>
                                          <p:attrName>style.visibility</p:attrName>
                                        </p:attrNameLst>
                                      </p:cBhvr>
                                      <p:to>
                                        <p:strVal val="visible"/>
                                      </p:to>
                                    </p:set>
                                    <p:animEffect transition="in" filter="dissolve">
                                      <p:cBhvr>
                                        <p:cTn id="20" dur="500"/>
                                        <p:tgtEl>
                                          <p:spTgt spid="185346"/>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9" presetClass="exit" presetSubtype="0" fill="hold" grpId="1" nodeType="clickEffect">
                                  <p:stCondLst>
                                    <p:cond delay="0"/>
                                  </p:stCondLst>
                                  <p:childTnLst>
                                    <p:animEffect transition="out" filter="dissolve">
                                      <p:cBhvr>
                                        <p:cTn id="24" dur="500"/>
                                        <p:tgtEl>
                                          <p:spTgt spid="185346"/>
                                        </p:tgtEl>
                                      </p:cBhvr>
                                    </p:animEffect>
                                    <p:set>
                                      <p:cBhvr>
                                        <p:cTn id="25" dur="1" fill="hold">
                                          <p:stCondLst>
                                            <p:cond delay="499"/>
                                          </p:stCondLst>
                                        </p:cTn>
                                        <p:tgtEl>
                                          <p:spTgt spid="185346"/>
                                        </p:tgtEl>
                                        <p:attrNameLst>
                                          <p:attrName>style.visibility</p:attrName>
                                        </p:attrNameLst>
                                      </p:cBhvr>
                                      <p:to>
                                        <p:strVal val="hidden"/>
                                      </p:to>
                                    </p:set>
                                  </p:childTnLst>
                                </p:cTn>
                              </p:par>
                              <p:par>
                                <p:cTn id="26" presetID="9" presetClass="exit" presetSubtype="0" fill="hold" grpId="1" nodeType="withEffect">
                                  <p:stCondLst>
                                    <p:cond delay="0"/>
                                  </p:stCondLst>
                                  <p:childTnLst>
                                    <p:animEffect transition="out" filter="dissolve">
                                      <p:cBhvr>
                                        <p:cTn id="27" dur="500"/>
                                        <p:tgtEl>
                                          <p:spTgt spid="185348"/>
                                        </p:tgtEl>
                                      </p:cBhvr>
                                    </p:animEffect>
                                    <p:set>
                                      <p:cBhvr>
                                        <p:cTn id="28" dur="1" fill="hold">
                                          <p:stCondLst>
                                            <p:cond delay="499"/>
                                          </p:stCondLst>
                                        </p:cTn>
                                        <p:tgtEl>
                                          <p:spTgt spid="185348"/>
                                        </p:tgtEl>
                                        <p:attrNameLst>
                                          <p:attrName>style.visibility</p:attrName>
                                        </p:attrNameLst>
                                      </p:cBhvr>
                                      <p:to>
                                        <p:strVal val="hidden"/>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187401"/>
                                        </p:tgtEl>
                                        <p:attrNameLst>
                                          <p:attrName>style.visibility</p:attrName>
                                        </p:attrNameLst>
                                      </p:cBhvr>
                                      <p:to>
                                        <p:strVal val="visible"/>
                                      </p:to>
                                    </p:set>
                                    <p:animEffect transition="in" filter="dissolve">
                                      <p:cBhvr>
                                        <p:cTn id="33" dur="500"/>
                                        <p:tgtEl>
                                          <p:spTgt spid="187401"/>
                                        </p:tgtEl>
                                      </p:cBhvr>
                                    </p:animEffect>
                                  </p:childTnLst>
                                </p:cTn>
                              </p:par>
                              <p:par>
                                <p:cTn id="34" presetID="9" presetClass="entr" presetSubtype="0" fill="hold" grpId="0" nodeType="withEffect">
                                  <p:stCondLst>
                                    <p:cond delay="0"/>
                                  </p:stCondLst>
                                  <p:childTnLst>
                                    <p:set>
                                      <p:cBhvr>
                                        <p:cTn id="35" dur="1" fill="hold">
                                          <p:stCondLst>
                                            <p:cond delay="0"/>
                                          </p:stCondLst>
                                        </p:cTn>
                                        <p:tgtEl>
                                          <p:spTgt spid="187394"/>
                                        </p:tgtEl>
                                        <p:attrNameLst>
                                          <p:attrName>style.visibility</p:attrName>
                                        </p:attrNameLst>
                                      </p:cBhvr>
                                      <p:to>
                                        <p:strVal val="visible"/>
                                      </p:to>
                                    </p:set>
                                    <p:animEffect transition="in" filter="dissolve">
                                      <p:cBhvr>
                                        <p:cTn id="36" dur="500"/>
                                        <p:tgtEl>
                                          <p:spTgt spid="187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4" grpId="0" animBg="1"/>
      <p:bldP spid="185346" grpId="0" animBg="1"/>
      <p:bldP spid="185346" grpId="1" animBg="1"/>
      <p:bldP spid="185348" grpId="0" animBg="1"/>
      <p:bldP spid="185348" grpId="1" animBg="1"/>
      <p:bldP spid="187401"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8D6E730D-616C-A5DE-ACBE-CB9FB046524B}"/>
              </a:ext>
            </a:extLst>
          </p:cNvPr>
          <p:cNvSpPr txBox="1">
            <a:spLocks noChangeArrowheads="1"/>
          </p:cNvSpPr>
          <p:nvPr/>
        </p:nvSpPr>
        <p:spPr>
          <a:xfrm>
            <a:off x="2438402" y="568326"/>
            <a:ext cx="7281864"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 altLang="fr-FR" sz="3800" b="1" dirty="0">
                <a:solidFill>
                  <a:srgbClr val="00FF00"/>
                </a:solidFill>
                <a:latin typeface="+mn-lt"/>
              </a:rPr>
              <a:t>II- محاسبة الدخل القومي</a:t>
            </a:r>
            <a:endParaRPr lang="en-US" altLang="ru-RU" sz="3800" b="1" dirty="0">
              <a:solidFill>
                <a:srgbClr val="00FF00"/>
              </a:solidFill>
              <a:latin typeface="+mn-lt"/>
            </a:endParaRPr>
          </a:p>
        </p:txBody>
      </p:sp>
      <p:pic>
        <p:nvPicPr>
          <p:cNvPr id="7" name="Image 6">
            <a:extLst>
              <a:ext uri="{FF2B5EF4-FFF2-40B4-BE49-F238E27FC236}">
                <a16:creationId xmlns:a16="http://schemas.microsoft.com/office/drawing/2014/main" id="{16FCECAB-64DD-F876-374E-CE25529D9647}"/>
              </a:ext>
            </a:extLst>
          </p:cNvPr>
          <p:cNvPicPr>
            <a:picLocks noChangeAspect="1"/>
          </p:cNvPicPr>
          <p:nvPr/>
        </p:nvPicPr>
        <p:blipFill>
          <a:blip r:embed="rId2"/>
          <a:stretch>
            <a:fillRect/>
          </a:stretch>
        </p:blipFill>
        <p:spPr>
          <a:xfrm>
            <a:off x="10332719" y="2148841"/>
            <a:ext cx="1859281" cy="2862262"/>
          </a:xfrm>
          <a:prstGeom prst="rect">
            <a:avLst/>
          </a:prstGeom>
        </p:spPr>
      </p:pic>
      <p:pic>
        <p:nvPicPr>
          <p:cNvPr id="8" name="Picture 2" descr="Circular Flow Model - Overview, How It Works, &amp; Implications">
            <a:extLst>
              <a:ext uri="{FF2B5EF4-FFF2-40B4-BE49-F238E27FC236}">
                <a16:creationId xmlns:a16="http://schemas.microsoft.com/office/drawing/2014/main" id="{5647AD01-15DF-8276-F376-E3F535B3AB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680" y="1556728"/>
            <a:ext cx="10160039" cy="5301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52362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al Circular flow of income and expenditures">
            <a:extLst>
              <a:ext uri="{FF2B5EF4-FFF2-40B4-BE49-F238E27FC236}">
                <a16:creationId xmlns:a16="http://schemas.microsoft.com/office/drawing/2014/main" id="{60CF2EB2-C1AA-4985-A821-84EF3086F9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76784"/>
            <a:ext cx="10415016" cy="584407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2">
            <a:extLst>
              <a:ext uri="{FF2B5EF4-FFF2-40B4-BE49-F238E27FC236}">
                <a16:creationId xmlns:a16="http://schemas.microsoft.com/office/drawing/2014/main" id="{C1A9D415-049D-2049-580D-9A0E1EFA630E}"/>
              </a:ext>
            </a:extLst>
          </p:cNvPr>
          <p:cNvSpPr txBox="1">
            <a:spLocks noChangeArrowheads="1"/>
          </p:cNvSpPr>
          <p:nvPr/>
        </p:nvSpPr>
        <p:spPr>
          <a:xfrm>
            <a:off x="2438402" y="568326"/>
            <a:ext cx="7281864"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 altLang="fr-FR" sz="3800" b="1">
                <a:solidFill>
                  <a:srgbClr val="00FF00"/>
                </a:solidFill>
                <a:latin typeface="+mn-lt"/>
              </a:rPr>
              <a:t>II- محاسبة الدخل القومي</a:t>
            </a:r>
            <a:endParaRPr lang="en-US" altLang="ru-RU" sz="3800" b="1" dirty="0">
              <a:solidFill>
                <a:srgbClr val="00FF00"/>
              </a:solidFill>
              <a:latin typeface="+mn-lt"/>
            </a:endParaRPr>
          </a:p>
        </p:txBody>
      </p:sp>
      <p:pic>
        <p:nvPicPr>
          <p:cNvPr id="4" name="Image 3">
            <a:extLst>
              <a:ext uri="{FF2B5EF4-FFF2-40B4-BE49-F238E27FC236}">
                <a16:creationId xmlns:a16="http://schemas.microsoft.com/office/drawing/2014/main" id="{F9649EA1-B3BF-F23B-4A54-94337D524628}"/>
              </a:ext>
            </a:extLst>
          </p:cNvPr>
          <p:cNvPicPr>
            <a:picLocks noChangeAspect="1"/>
          </p:cNvPicPr>
          <p:nvPr/>
        </p:nvPicPr>
        <p:blipFill>
          <a:blip r:embed="rId3"/>
          <a:stretch>
            <a:fillRect/>
          </a:stretch>
        </p:blipFill>
        <p:spPr>
          <a:xfrm>
            <a:off x="10268712" y="2203705"/>
            <a:ext cx="1923287" cy="2830258"/>
          </a:xfrm>
          <a:prstGeom prst="rect">
            <a:avLst/>
          </a:prstGeom>
        </p:spPr>
      </p:pic>
    </p:spTree>
    <p:extLst>
      <p:ext uri="{BB962C8B-B14F-4D97-AF65-F5344CB8AC3E}">
        <p14:creationId xmlns:p14="http://schemas.microsoft.com/office/powerpoint/2010/main" val="11649208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tytuł 2"/>
          <p:cNvSpPr>
            <a:spLocks noGrp="1"/>
          </p:cNvSpPr>
          <p:nvPr>
            <p:ph type="subTitle" idx="1"/>
          </p:nvPr>
        </p:nvSpPr>
        <p:spPr>
          <a:xfrm>
            <a:off x="1320015" y="2289872"/>
            <a:ext cx="7290585" cy="3370263"/>
          </a:xfrm>
        </p:spPr>
        <p:txBody>
          <a:bodyPr>
            <a:normAutofit fontScale="92500" lnSpcReduction="20000"/>
          </a:bodyPr>
          <a:lstStyle/>
          <a:p>
            <a:pPr rtl="1"/>
            <a:r>
              <a:rPr lang="ar" sz="3300" b="1" dirty="0"/>
              <a:t>1- تعريف الناتج المحلي الإجمالي</a:t>
            </a:r>
          </a:p>
          <a:p>
            <a:pPr rtl="1"/>
            <a:endParaRPr lang="fr-FR" sz="3300" b="1" dirty="0"/>
          </a:p>
          <a:p>
            <a:pPr rtl="1"/>
            <a:r>
              <a:rPr lang="ar" sz="3300" b="1" dirty="0"/>
              <a:t>2- </a:t>
            </a:r>
            <a:r>
              <a:rPr lang="ar" altLang="ru-RU" sz="3300" b="1" dirty="0"/>
              <a:t>مكونات الناتج المحلي الإجمالي</a:t>
            </a:r>
          </a:p>
          <a:p>
            <a:pPr rtl="1"/>
            <a:endParaRPr lang="fr-FR" sz="3300" b="1" dirty="0"/>
          </a:p>
          <a:p>
            <a:pPr rtl="1"/>
            <a:r>
              <a:rPr lang="ar" sz="3300" b="1" dirty="0"/>
              <a:t>3- الناتج المحلي الإجمالي الحقيقي مقابل الناتج المحلي الإجمالي</a:t>
            </a:r>
            <a:r>
              <a:rPr lang="ar" sz="3600" b="1" dirty="0"/>
              <a:t> الاسمي</a:t>
            </a:r>
            <a:endParaRPr lang="fr-FR" sz="3300" b="1" dirty="0"/>
          </a:p>
          <a:p>
            <a:pPr rtl="1"/>
            <a:r>
              <a:rPr lang="ar" sz="3300" b="1" dirty="0"/>
              <a:t>4- فضيلة الناتج المحلي الإجمالي الحقيقي</a:t>
            </a:r>
            <a:endParaRPr lang="fr-FR" sz="3300" b="1" dirty="0"/>
          </a:p>
          <a:p>
            <a:pPr algn="l"/>
            <a:endParaRPr lang="pl-PL"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11</a:t>
            </a:fld>
            <a:endParaRPr lang="pl-PL"/>
          </a:p>
        </p:txBody>
      </p:sp>
      <p:sp>
        <p:nvSpPr>
          <p:cNvPr id="2" name="Tytuł 1">
            <a:extLst>
              <a:ext uri="{FF2B5EF4-FFF2-40B4-BE49-F238E27FC236}">
                <a16:creationId xmlns:a16="http://schemas.microsoft.com/office/drawing/2014/main" id="{9061A2D2-6B35-5E23-1830-0179A51EA7E9}"/>
              </a:ext>
            </a:extLst>
          </p:cNvPr>
          <p:cNvSpPr txBox="1">
            <a:spLocks/>
          </p:cNvSpPr>
          <p:nvPr/>
        </p:nvSpPr>
        <p:spPr>
          <a:xfrm>
            <a:off x="2400300" y="409574"/>
            <a:ext cx="7296150" cy="933451"/>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rtl="1"/>
            <a:r>
              <a:rPr lang="ar" sz="4000" b="1" dirty="0">
                <a:solidFill>
                  <a:srgbClr val="FFC000"/>
                </a:solidFill>
                <a:latin typeface="+mn-lt"/>
              </a:rPr>
              <a:t>- حسابات الناتج المحلي الإجمالي</a:t>
            </a:r>
            <a:endParaRPr lang="pl-PL" sz="4000" dirty="0">
              <a:solidFill>
                <a:srgbClr val="FFC000"/>
              </a:solidFill>
              <a:latin typeface="+mn-lt"/>
            </a:endParaRPr>
          </a:p>
        </p:txBody>
      </p:sp>
    </p:spTree>
    <p:extLst>
      <p:ext uri="{BB962C8B-B14F-4D97-AF65-F5344CB8AC3E}">
        <p14:creationId xmlns:p14="http://schemas.microsoft.com/office/powerpoint/2010/main" val="33424350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400300" y="409574"/>
            <a:ext cx="7296150" cy="933451"/>
          </a:xfrm>
        </p:spPr>
        <p:txBody>
          <a:bodyPr>
            <a:normAutofit/>
          </a:bodyPr>
          <a:lstStyle/>
          <a:p>
            <a:pPr algn="ctr" rtl="1"/>
            <a:r>
              <a:rPr lang="ar" sz="4000" b="1" dirty="0">
                <a:solidFill>
                  <a:srgbClr val="FFC000"/>
                </a:solidFill>
                <a:latin typeface="+mn-lt"/>
              </a:rPr>
              <a:t>- حسابات الناتج المحلي الإجمالي</a:t>
            </a:r>
            <a:endParaRPr lang="pl-PL" sz="4000" dirty="0">
              <a:solidFill>
                <a:srgbClr val="FFC000"/>
              </a:solidFill>
              <a:latin typeface="+mn-lt"/>
            </a:endParaRPr>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12</a:t>
            </a:fld>
            <a:endParaRPr lang="pl-PL"/>
          </a:p>
        </p:txBody>
      </p:sp>
      <p:sp>
        <p:nvSpPr>
          <p:cNvPr id="6" name="Espace réservé du contenu 5">
            <a:extLst>
              <a:ext uri="{FF2B5EF4-FFF2-40B4-BE49-F238E27FC236}">
                <a16:creationId xmlns:a16="http://schemas.microsoft.com/office/drawing/2014/main" id="{CF9B6F88-D587-4BFD-B9EC-BC3F92959C4C}"/>
              </a:ext>
            </a:extLst>
          </p:cNvPr>
          <p:cNvSpPr>
            <a:spLocks noGrp="1"/>
          </p:cNvSpPr>
          <p:nvPr>
            <p:ph idx="1"/>
          </p:nvPr>
        </p:nvSpPr>
        <p:spPr>
          <a:xfrm>
            <a:off x="180976" y="1825625"/>
            <a:ext cx="12011024" cy="4351338"/>
          </a:xfrm>
        </p:spPr>
        <p:txBody>
          <a:bodyPr/>
          <a:lstStyle/>
          <a:p>
            <a:pPr marL="0" indent="0" algn="just" rtl="1">
              <a:buNone/>
            </a:pPr>
            <a:r>
              <a:rPr lang="ar" sz="2600" b="1" dirty="0"/>
              <a:t>III-- تعريف الناتج المحلي الإجمالي</a:t>
            </a:r>
          </a:p>
          <a:p>
            <a:pPr marL="0" indent="0" algn="just" rtl="1">
              <a:buNone/>
            </a:pPr>
            <a:endParaRPr lang="fr-FR" sz="2600" b="1" dirty="0"/>
          </a:p>
          <a:p>
            <a:pPr algn="just" rtl="1"/>
            <a:r>
              <a:rPr lang="ar" sz="2600" b="1" dirty="0">
                <a:solidFill>
                  <a:srgbClr val="FF0000"/>
                </a:solidFill>
              </a:rPr>
              <a:t>الناتج</a:t>
            </a:r>
            <a:r>
              <a:rPr lang="ar" sz="2600" dirty="0"/>
              <a:t> </a:t>
            </a:r>
            <a:r>
              <a:rPr lang="ar" sz="2600" b="1" dirty="0">
                <a:solidFill>
                  <a:srgbClr val="FF0000"/>
                </a:solidFill>
              </a:rPr>
              <a:t>المحلي الإجمالي </a:t>
            </a:r>
            <a:r>
              <a:rPr lang="ar" sz="2600" dirty="0"/>
              <a:t>هو القيمة السوقية للسلع والخدمات النهائية المنتجة داخل بلد ما في فترة زمنية معينة (عادةً ما تكون سنة واحدة) دون اعتبار للملكية من المدخلات.</a:t>
            </a:r>
            <a:endParaRPr lang="en-US" sz="2600" dirty="0"/>
          </a:p>
          <a:p>
            <a:pPr marL="0" indent="0">
              <a:buNone/>
            </a:pPr>
            <a:endParaRPr lang="fr-FR" dirty="0"/>
          </a:p>
        </p:txBody>
      </p:sp>
    </p:spTree>
    <p:extLst>
      <p:ext uri="{BB962C8B-B14F-4D97-AF65-F5344CB8AC3E}">
        <p14:creationId xmlns:p14="http://schemas.microsoft.com/office/powerpoint/2010/main" val="40809074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Нижний колонтитул 1">
            <a:extLst>
              <a:ext uri="{FF2B5EF4-FFF2-40B4-BE49-F238E27FC236}">
                <a16:creationId xmlns:a16="http://schemas.microsoft.com/office/drawing/2014/main" id="{06E884DF-8EC4-4F3B-956D-30482ABEF467}"/>
              </a:ext>
            </a:extLst>
          </p:cNvPr>
          <p:cNvSpPr>
            <a:spLocks noGrp="1"/>
          </p:cNvSpPr>
          <p:nvPr>
            <p:ph type="ftr" sz="quarter" idx="11"/>
          </p:nvPr>
        </p:nvSpPr>
        <p:spPr/>
        <p:txBody>
          <a:bodyPr/>
          <a:lstStyle/>
          <a:p>
            <a:r>
              <a:rPr lang="ar" altLang="ru-RU"/>
              <a:t>قياس دخل الدولة</a:t>
            </a:r>
          </a:p>
        </p:txBody>
      </p:sp>
      <p:sp>
        <p:nvSpPr>
          <p:cNvPr id="6" name="Номер слайда 2">
            <a:extLst>
              <a:ext uri="{FF2B5EF4-FFF2-40B4-BE49-F238E27FC236}">
                <a16:creationId xmlns:a16="http://schemas.microsoft.com/office/drawing/2014/main" id="{31396D5D-BC70-43D2-8A7F-4C95D768AD79}"/>
              </a:ext>
            </a:extLst>
          </p:cNvPr>
          <p:cNvSpPr>
            <a:spLocks noGrp="1"/>
          </p:cNvSpPr>
          <p:nvPr>
            <p:ph type="sldNum" sz="quarter" idx="12"/>
          </p:nvPr>
        </p:nvSpPr>
        <p:spPr/>
        <p:txBody>
          <a:bodyPr/>
          <a:lstStyle/>
          <a:p>
            <a:fld id="{471B4F1F-AC95-4995-8B34-0B1C10CADDB9}" type="slidenum">
              <a:rPr lang="en-US" altLang="ru-RU"/>
              <a:pPr/>
              <a:t>13</a:t>
            </a:fld>
            <a:endParaRPr lang="en-US" altLang="ru-RU"/>
          </a:p>
        </p:txBody>
      </p:sp>
      <p:sp>
        <p:nvSpPr>
          <p:cNvPr id="94211" name="Rectangle 3">
            <a:extLst>
              <a:ext uri="{FF2B5EF4-FFF2-40B4-BE49-F238E27FC236}">
                <a16:creationId xmlns:a16="http://schemas.microsoft.com/office/drawing/2014/main" id="{81F71F4C-323A-4EA9-A6A5-9A5597C506CD}"/>
              </a:ext>
            </a:extLst>
          </p:cNvPr>
          <p:cNvSpPr>
            <a:spLocks noGrp="1" noChangeArrowheads="1"/>
          </p:cNvSpPr>
          <p:nvPr>
            <p:ph type="body" idx="4294967295"/>
          </p:nvPr>
        </p:nvSpPr>
        <p:spPr>
          <a:xfrm>
            <a:off x="2239137" y="1657349"/>
            <a:ext cx="9702801" cy="4699001"/>
          </a:xfrm>
        </p:spPr>
        <p:txBody>
          <a:bodyPr>
            <a:normAutofit/>
          </a:bodyPr>
          <a:lstStyle/>
          <a:p>
            <a:pPr marL="0" indent="0" algn="r" rtl="1">
              <a:spcBef>
                <a:spcPct val="25000"/>
              </a:spcBef>
              <a:buNone/>
            </a:pPr>
            <a:r>
              <a:rPr lang="ar" sz="2600" b="1" dirty="0"/>
              <a:t>III-2- </a:t>
            </a:r>
            <a:r>
              <a:rPr lang="ar" altLang="ru-RU" sz="2600" b="1" dirty="0"/>
              <a:t>مكونات الناتج المحلي الإجمالي</a:t>
            </a:r>
            <a:endParaRPr lang="fr-FR" sz="2600" b="1" dirty="0"/>
          </a:p>
          <a:p>
            <a:pPr marL="0" indent="0" algn="r" rtl="1">
              <a:spcBef>
                <a:spcPct val="25000"/>
              </a:spcBef>
              <a:buNone/>
            </a:pPr>
            <a:r>
              <a:rPr lang="ar" altLang="ru-RU" sz="2600" dirty="0"/>
              <a:t>تذكر: </a:t>
            </a:r>
            <a:r>
              <a:rPr lang="ar" altLang="ru-RU" sz="2600" b="1" dirty="0">
                <a:solidFill>
                  <a:srgbClr val="FF0000"/>
                </a:solidFill>
              </a:rPr>
              <a:t>الناتج المحلي الإجمالي هو إجمالي الإنفاق </a:t>
            </a:r>
            <a:r>
              <a:rPr lang="ar" altLang="ru-RU" sz="2600" dirty="0"/>
              <a:t>.</a:t>
            </a:r>
          </a:p>
          <a:p>
            <a:pPr marL="0" indent="0" algn="r" rtl="1">
              <a:spcBef>
                <a:spcPct val="25000"/>
              </a:spcBef>
              <a:buNone/>
            </a:pPr>
            <a:endParaRPr lang="en-US" altLang="ru-RU" sz="2600" dirty="0"/>
          </a:p>
          <a:p>
            <a:pPr algn="r" rtl="1"/>
            <a:r>
              <a:rPr lang="ar" altLang="ru-RU" sz="2600" dirty="0"/>
              <a:t>أربعة مكونات لـ</a:t>
            </a:r>
            <a:endParaRPr lang="en-US" altLang="ru-RU" sz="2600" b="1" dirty="0">
              <a:solidFill>
                <a:srgbClr val="FF0000"/>
              </a:solidFill>
            </a:endParaRPr>
          </a:p>
          <a:p>
            <a:pPr lvl="1" algn="r" rtl="1"/>
            <a:r>
              <a:rPr lang="ar" altLang="ru-RU" sz="2600" dirty="0">
                <a:highlight>
                  <a:srgbClr val="FFFF00"/>
                </a:highlight>
              </a:rPr>
              <a:t>الاستهلاك </a:t>
            </a:r>
            <a:r>
              <a:rPr lang="fr-FR" altLang="ru-RU" sz="2600" dirty="0">
                <a:highlight>
                  <a:srgbClr val="FFFF00"/>
                </a:highlight>
              </a:rPr>
              <a:t>C)</a:t>
            </a:r>
            <a:r>
              <a:rPr lang="ar" altLang="ru-RU" sz="2600" b="1" dirty="0">
                <a:highlight>
                  <a:srgbClr val="FFFF00"/>
                </a:highlight>
              </a:rPr>
              <a:t> </a:t>
            </a:r>
            <a:r>
              <a:rPr lang="ar" altLang="ru-RU" sz="2600" dirty="0">
                <a:highlight>
                  <a:srgbClr val="FFFF00"/>
                </a:highlight>
              </a:rPr>
              <a:t>)</a:t>
            </a:r>
          </a:p>
          <a:p>
            <a:pPr lvl="1" algn="r" rtl="1"/>
            <a:r>
              <a:rPr lang="ar" altLang="ru-RU" sz="2600" dirty="0">
                <a:highlight>
                  <a:srgbClr val="00FFFF"/>
                </a:highlight>
              </a:rPr>
              <a:t>الاستثمار</a:t>
            </a:r>
            <a:r>
              <a:rPr lang="fr-FR" altLang="ru-RU" sz="2600" dirty="0">
                <a:highlight>
                  <a:srgbClr val="00FFFF"/>
                </a:highlight>
              </a:rPr>
              <a:t>)</a:t>
            </a:r>
            <a:r>
              <a:rPr lang="ar" altLang="ru-RU" sz="2600" dirty="0">
                <a:highlight>
                  <a:srgbClr val="00FFFF"/>
                </a:highlight>
              </a:rPr>
              <a:t> </a:t>
            </a:r>
            <a:r>
              <a:rPr lang="fr-FR" altLang="ru-RU" sz="2600" dirty="0">
                <a:highlight>
                  <a:srgbClr val="00FFFF"/>
                </a:highlight>
              </a:rPr>
              <a:t>I</a:t>
            </a:r>
            <a:r>
              <a:rPr lang="ar" altLang="ru-RU" sz="2600" b="1" dirty="0">
                <a:highlight>
                  <a:srgbClr val="00FFFF"/>
                </a:highlight>
              </a:rPr>
              <a:t> </a:t>
            </a:r>
            <a:r>
              <a:rPr lang="ar" altLang="ru-RU" sz="2600" dirty="0">
                <a:highlight>
                  <a:srgbClr val="00FFFF"/>
                </a:highlight>
              </a:rPr>
              <a:t>)</a:t>
            </a:r>
          </a:p>
          <a:p>
            <a:pPr lvl="1" algn="r" rtl="1"/>
            <a:r>
              <a:rPr lang="ar" altLang="ru-RU" sz="2600" dirty="0">
                <a:highlight>
                  <a:srgbClr val="00FF00"/>
                </a:highlight>
              </a:rPr>
              <a:t>المشتريات الحكومية ( </a:t>
            </a:r>
            <a:r>
              <a:rPr lang="ar" altLang="ru-RU" sz="2600" b="1" dirty="0">
                <a:highlight>
                  <a:srgbClr val="00FF00"/>
                </a:highlight>
              </a:rPr>
              <a:t>G </a:t>
            </a:r>
            <a:r>
              <a:rPr lang="ar" altLang="ru-RU" sz="2600" dirty="0">
                <a:highlight>
                  <a:srgbClr val="00FF00"/>
                </a:highlight>
              </a:rPr>
              <a:t>)</a:t>
            </a:r>
          </a:p>
          <a:p>
            <a:pPr lvl="1" algn="r" rtl="1"/>
            <a:r>
              <a:rPr lang="ar" altLang="ru-RU" sz="2600" dirty="0">
                <a:highlight>
                  <a:srgbClr val="FF00FF"/>
                </a:highlight>
              </a:rPr>
              <a:t>صافي الصادرات ( </a:t>
            </a:r>
            <a:r>
              <a:rPr lang="ar" altLang="ru-RU" sz="2600" b="1" dirty="0">
                <a:highlight>
                  <a:srgbClr val="FF00FF"/>
                </a:highlight>
              </a:rPr>
              <a:t>NX </a:t>
            </a:r>
            <a:r>
              <a:rPr lang="ar" altLang="ru-RU" sz="2600" dirty="0">
                <a:highlight>
                  <a:srgbClr val="FF00FF"/>
                </a:highlight>
              </a:rPr>
              <a:t>)</a:t>
            </a:r>
          </a:p>
          <a:p>
            <a:pPr lvl="1" algn="r" rtl="1"/>
            <a:endParaRPr lang="en-US" altLang="ru-RU" sz="2600" dirty="0"/>
          </a:p>
          <a:p>
            <a:pPr algn="r" rtl="1"/>
            <a:r>
              <a:rPr lang="ar" altLang="ru-RU" sz="2600" dirty="0"/>
              <a:t>تضيف هذه المكونات إلى </a:t>
            </a:r>
            <a:r>
              <a:rPr lang="ar" altLang="ru-RU" sz="2600" b="1" dirty="0">
                <a:solidFill>
                  <a:srgbClr val="FF0000"/>
                </a:solidFill>
              </a:rPr>
              <a:t>الناتج المحلي الإجمالي </a:t>
            </a:r>
            <a:r>
              <a:rPr lang="ar" altLang="ru-RU" sz="2600" dirty="0"/>
              <a:t>(يُشار إليه بـ </a:t>
            </a:r>
            <a:r>
              <a:rPr lang="ar" altLang="ru-RU" sz="2600" b="1" dirty="0">
                <a:solidFill>
                  <a:srgbClr val="FF0000"/>
                </a:solidFill>
              </a:rPr>
              <a:t>Y </a:t>
            </a:r>
            <a:r>
              <a:rPr lang="ar" altLang="ru-RU" sz="2600" dirty="0"/>
              <a:t>):</a:t>
            </a:r>
          </a:p>
        </p:txBody>
      </p:sp>
      <p:sp>
        <p:nvSpPr>
          <p:cNvPr id="3" name="Text Box 5">
            <a:extLst>
              <a:ext uri="{FF2B5EF4-FFF2-40B4-BE49-F238E27FC236}">
                <a16:creationId xmlns:a16="http://schemas.microsoft.com/office/drawing/2014/main" id="{6730258C-892F-3CA8-6262-209B42A4789F}"/>
              </a:ext>
            </a:extLst>
          </p:cNvPr>
          <p:cNvSpPr txBox="1">
            <a:spLocks noChangeArrowheads="1"/>
          </p:cNvSpPr>
          <p:nvPr/>
        </p:nvSpPr>
        <p:spPr bwMode="auto">
          <a:xfrm>
            <a:off x="3711703" y="2907792"/>
            <a:ext cx="4222242" cy="1273873"/>
          </a:xfrm>
          <a:prstGeom prst="rect">
            <a:avLst/>
          </a:prstGeom>
          <a:solidFill>
            <a:srgbClr val="FFFF99"/>
          </a:solidFill>
          <a:ln w="9525">
            <a:noFill/>
            <a:miter lim="800000"/>
            <a:headEnd/>
            <a:tailEnd/>
          </a:ln>
          <a:effectLst>
            <a:outerShdw dist="89803" dir="2700000" algn="ctr" rotWithShape="0">
              <a:schemeClr val="bg2"/>
            </a:outerShdw>
          </a:effectLst>
        </p:spPr>
        <p:txBody>
          <a:bodyPr anchor="ctr"/>
          <a:lstStyle/>
          <a:p>
            <a:pPr algn="ctr">
              <a:spcBef>
                <a:spcPct val="50000"/>
              </a:spcBef>
              <a:defRPr/>
            </a:pPr>
            <a:r>
              <a:rPr lang="en-US" sz="3000" b="1" dirty="0">
                <a:latin typeface="Tahoma" pitchFamily="34" charset="0"/>
                <a:cs typeface="Arial" charset="0"/>
              </a:rPr>
              <a:t>Y  =  C  +  I  +  G  +  NX</a:t>
            </a:r>
          </a:p>
        </p:txBody>
      </p:sp>
      <p:sp>
        <p:nvSpPr>
          <p:cNvPr id="4" name="Tytuł 1">
            <a:extLst>
              <a:ext uri="{FF2B5EF4-FFF2-40B4-BE49-F238E27FC236}">
                <a16:creationId xmlns:a16="http://schemas.microsoft.com/office/drawing/2014/main" id="{4659E6BE-A704-4F77-9C2A-E101A4230FC8}"/>
              </a:ext>
            </a:extLst>
          </p:cNvPr>
          <p:cNvSpPr txBox="1">
            <a:spLocks/>
          </p:cNvSpPr>
          <p:nvPr/>
        </p:nvSpPr>
        <p:spPr>
          <a:xfrm>
            <a:off x="2400300" y="409574"/>
            <a:ext cx="7296150" cy="93345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 sz="4000" b="1">
                <a:solidFill>
                  <a:srgbClr val="FFC000"/>
                </a:solidFill>
                <a:latin typeface="+mn-lt"/>
              </a:rPr>
              <a:t>- حسابات الناتج المحلي الإجمالي</a:t>
            </a:r>
            <a:endParaRPr lang="pl-PL" sz="4000" dirty="0">
              <a:solidFill>
                <a:srgbClr val="FFC000"/>
              </a:solidFill>
              <a:latin typeface="+mn-lt"/>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4211">
                                            <p:txEl>
                                              <p:pRg st="0" end="0"/>
                                            </p:txEl>
                                          </p:spTgt>
                                        </p:tgtEl>
                                        <p:attrNameLst>
                                          <p:attrName>style.visibility</p:attrName>
                                        </p:attrNameLst>
                                      </p:cBhvr>
                                      <p:to>
                                        <p:strVal val="visible"/>
                                      </p:to>
                                    </p:set>
                                    <p:animEffect transition="in" filter="wipe(left)">
                                      <p:cBhvr>
                                        <p:cTn id="7" dur="500"/>
                                        <p:tgtEl>
                                          <p:spTgt spid="942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4211">
                                            <p:txEl>
                                              <p:pRg st="1" end="1"/>
                                            </p:txEl>
                                          </p:spTgt>
                                        </p:tgtEl>
                                        <p:attrNameLst>
                                          <p:attrName>style.visibility</p:attrName>
                                        </p:attrNameLst>
                                      </p:cBhvr>
                                      <p:to>
                                        <p:strVal val="visible"/>
                                      </p:to>
                                    </p:set>
                                    <p:animEffect transition="in" filter="wipe(left)">
                                      <p:cBhvr>
                                        <p:cTn id="12" dur="500"/>
                                        <p:tgtEl>
                                          <p:spTgt spid="9421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4211">
                                            <p:txEl>
                                              <p:pRg st="3" end="3"/>
                                            </p:txEl>
                                          </p:spTgt>
                                        </p:tgtEl>
                                        <p:attrNameLst>
                                          <p:attrName>style.visibility</p:attrName>
                                        </p:attrNameLst>
                                      </p:cBhvr>
                                      <p:to>
                                        <p:strVal val="visible"/>
                                      </p:to>
                                    </p:set>
                                    <p:animEffect transition="in" filter="wipe(left)">
                                      <p:cBhvr>
                                        <p:cTn id="17" dur="500"/>
                                        <p:tgtEl>
                                          <p:spTgt spid="94211">
                                            <p:txEl>
                                              <p:pRg st="3" end="3"/>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94211">
                                            <p:txEl>
                                              <p:pRg st="4" end="4"/>
                                            </p:txEl>
                                          </p:spTgt>
                                        </p:tgtEl>
                                        <p:attrNameLst>
                                          <p:attrName>style.visibility</p:attrName>
                                        </p:attrNameLst>
                                      </p:cBhvr>
                                      <p:to>
                                        <p:strVal val="visible"/>
                                      </p:to>
                                    </p:set>
                                    <p:animEffect transition="in" filter="wipe(left)">
                                      <p:cBhvr>
                                        <p:cTn id="20" dur="500"/>
                                        <p:tgtEl>
                                          <p:spTgt spid="94211">
                                            <p:txEl>
                                              <p:pRg st="4" end="4"/>
                                            </p:tx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94211">
                                            <p:txEl>
                                              <p:pRg st="5" end="5"/>
                                            </p:txEl>
                                          </p:spTgt>
                                        </p:tgtEl>
                                        <p:attrNameLst>
                                          <p:attrName>style.visibility</p:attrName>
                                        </p:attrNameLst>
                                      </p:cBhvr>
                                      <p:to>
                                        <p:strVal val="visible"/>
                                      </p:to>
                                    </p:set>
                                    <p:animEffect transition="in" filter="wipe(left)">
                                      <p:cBhvr>
                                        <p:cTn id="23" dur="500"/>
                                        <p:tgtEl>
                                          <p:spTgt spid="94211">
                                            <p:txEl>
                                              <p:pRg st="5" end="5"/>
                                            </p:txEl>
                                          </p:spTgt>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94211">
                                            <p:txEl>
                                              <p:pRg st="6" end="6"/>
                                            </p:txEl>
                                          </p:spTgt>
                                        </p:tgtEl>
                                        <p:attrNameLst>
                                          <p:attrName>style.visibility</p:attrName>
                                        </p:attrNameLst>
                                      </p:cBhvr>
                                      <p:to>
                                        <p:strVal val="visible"/>
                                      </p:to>
                                    </p:set>
                                    <p:animEffect transition="in" filter="wipe(left)">
                                      <p:cBhvr>
                                        <p:cTn id="26" dur="500"/>
                                        <p:tgtEl>
                                          <p:spTgt spid="94211">
                                            <p:txEl>
                                              <p:pRg st="6" end="6"/>
                                            </p:txEl>
                                          </p:spTgt>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94211">
                                            <p:txEl>
                                              <p:pRg st="7" end="7"/>
                                            </p:txEl>
                                          </p:spTgt>
                                        </p:tgtEl>
                                        <p:attrNameLst>
                                          <p:attrName>style.visibility</p:attrName>
                                        </p:attrNameLst>
                                      </p:cBhvr>
                                      <p:to>
                                        <p:strVal val="visible"/>
                                      </p:to>
                                    </p:set>
                                    <p:animEffect transition="in" filter="wipe(left)">
                                      <p:cBhvr>
                                        <p:cTn id="29" dur="500"/>
                                        <p:tgtEl>
                                          <p:spTgt spid="94211">
                                            <p:txEl>
                                              <p:pRg st="7" end="7"/>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94211">
                                            <p:txEl>
                                              <p:pRg st="9" end="9"/>
                                            </p:txEl>
                                          </p:spTgt>
                                        </p:tgtEl>
                                        <p:attrNameLst>
                                          <p:attrName>style.visibility</p:attrName>
                                        </p:attrNameLst>
                                      </p:cBhvr>
                                      <p:to>
                                        <p:strVal val="visible"/>
                                      </p:to>
                                    </p:set>
                                    <p:animEffect transition="in" filter="wipe(left)">
                                      <p:cBhvr>
                                        <p:cTn id="34" dur="500"/>
                                        <p:tgtEl>
                                          <p:spTgt spid="94211">
                                            <p:txEl>
                                              <p:pRg st="9" end="9"/>
                                            </p:txEl>
                                          </p:spTgt>
                                        </p:tgtEl>
                                      </p:cBhvr>
                                    </p:animEffect>
                                  </p:childTnLst>
                                </p:cTn>
                              </p:par>
                            </p:childTnLst>
                          </p:cTn>
                        </p:par>
                        <p:par>
                          <p:cTn id="35" fill="hold">
                            <p:stCondLst>
                              <p:cond delay="500"/>
                            </p:stCondLst>
                            <p:childTnLst>
                              <p:par>
                                <p:cTn id="36" presetID="9" presetClass="entr" presetSubtype="0" fill="hold" grpId="0" nodeType="after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dissolve">
                                      <p:cBhvr>
                                        <p:cTn id="3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1" grpId="0" uiExpand="1" build="p" bldLvl="4"/>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1">
            <a:extLst>
              <a:ext uri="{FF2B5EF4-FFF2-40B4-BE49-F238E27FC236}">
                <a16:creationId xmlns:a16="http://schemas.microsoft.com/office/drawing/2014/main" id="{7A83F1BD-EC4B-43A6-8D3F-790D167F22FF}"/>
              </a:ext>
            </a:extLst>
          </p:cNvPr>
          <p:cNvSpPr>
            <a:spLocks noGrp="1"/>
          </p:cNvSpPr>
          <p:nvPr>
            <p:ph type="ftr" sz="quarter" idx="11"/>
          </p:nvPr>
        </p:nvSpPr>
        <p:spPr/>
        <p:txBody>
          <a:bodyPr/>
          <a:lstStyle/>
          <a:p>
            <a:r>
              <a:rPr lang="ar" altLang="ru-RU" dirty="0"/>
              <a:t>قياس دخل الدولة</a:t>
            </a:r>
          </a:p>
        </p:txBody>
      </p:sp>
      <p:sp>
        <p:nvSpPr>
          <p:cNvPr id="5" name="Номер слайда 2">
            <a:extLst>
              <a:ext uri="{FF2B5EF4-FFF2-40B4-BE49-F238E27FC236}">
                <a16:creationId xmlns:a16="http://schemas.microsoft.com/office/drawing/2014/main" id="{DF520390-7989-4151-9AA6-D163C1B8BAAE}"/>
              </a:ext>
            </a:extLst>
          </p:cNvPr>
          <p:cNvSpPr>
            <a:spLocks noGrp="1"/>
          </p:cNvSpPr>
          <p:nvPr>
            <p:ph type="sldNum" sz="quarter" idx="12"/>
          </p:nvPr>
        </p:nvSpPr>
        <p:spPr/>
        <p:txBody>
          <a:bodyPr/>
          <a:lstStyle/>
          <a:p>
            <a:fld id="{AFB4F631-A354-4C59-ACA4-9E2C2250FC3A}" type="slidenum">
              <a:rPr lang="en-US" altLang="ru-RU"/>
              <a:pPr/>
              <a:t>14</a:t>
            </a:fld>
            <a:endParaRPr lang="en-US" altLang="ru-RU"/>
          </a:p>
        </p:txBody>
      </p:sp>
      <p:sp>
        <p:nvSpPr>
          <p:cNvPr id="81923" name="Rectangle 3">
            <a:extLst>
              <a:ext uri="{FF2B5EF4-FFF2-40B4-BE49-F238E27FC236}">
                <a16:creationId xmlns:a16="http://schemas.microsoft.com/office/drawing/2014/main" id="{451E1DD0-FF91-4DD5-B4B0-C7A395E53B74}"/>
              </a:ext>
            </a:extLst>
          </p:cNvPr>
          <p:cNvSpPr>
            <a:spLocks noGrp="1" noChangeArrowheads="1"/>
          </p:cNvSpPr>
          <p:nvPr>
            <p:ph type="body" idx="4294967295"/>
          </p:nvPr>
        </p:nvSpPr>
        <p:spPr>
          <a:xfrm>
            <a:off x="1280160" y="1581150"/>
            <a:ext cx="10479024" cy="4775200"/>
          </a:xfrm>
        </p:spPr>
        <p:txBody>
          <a:bodyPr/>
          <a:lstStyle/>
          <a:p>
            <a:pPr marL="0" indent="0" algn="r" rtl="1">
              <a:buNone/>
            </a:pPr>
            <a:r>
              <a:rPr lang="ar" sz="3000" b="1" dirty="0"/>
              <a:t> </a:t>
            </a:r>
            <a:r>
              <a:rPr lang="ar" sz="2600" b="1" dirty="0"/>
              <a:t>III-2-1- </a:t>
            </a:r>
            <a:r>
              <a:rPr lang="ar" altLang="ru-RU" sz="2600" b="1" dirty="0"/>
              <a:t>الاستهلاك</a:t>
            </a:r>
            <a:r>
              <a:rPr lang="fr-FR" altLang="ru-RU" sz="2600" b="1" dirty="0"/>
              <a:t>  </a:t>
            </a:r>
            <a:r>
              <a:rPr lang="fr-FR" altLang="ru-RU" sz="2600" b="1" dirty="0" err="1"/>
              <a:t>Consumption</a:t>
            </a:r>
            <a:r>
              <a:rPr lang="fr-FR" altLang="ru-RU" sz="2600" b="1" dirty="0"/>
              <a:t> </a:t>
            </a:r>
            <a:r>
              <a:rPr lang="ar" altLang="ru-RU" sz="2600" b="1" dirty="0"/>
              <a:t> (C)</a:t>
            </a:r>
            <a:endParaRPr lang="fr-FR" sz="2600" b="1" dirty="0"/>
          </a:p>
          <a:p>
            <a:pPr marL="0" indent="0" algn="r" rtl="1">
              <a:buNone/>
            </a:pPr>
            <a:endParaRPr lang="en-US" altLang="ru-RU" sz="2600" dirty="0"/>
          </a:p>
          <a:p>
            <a:pPr algn="r" rtl="1"/>
            <a:r>
              <a:rPr lang="ar" altLang="ru-RU" sz="2600" dirty="0"/>
              <a:t>هو </a:t>
            </a:r>
            <a:r>
              <a:rPr lang="ar" altLang="ru-RU" sz="2600" b="1" dirty="0"/>
              <a:t>إجمالي إنفاق الأسر </a:t>
            </a:r>
            <a:r>
              <a:rPr lang="ar" altLang="ru-RU" sz="2600" dirty="0"/>
              <a:t>على </a:t>
            </a:r>
            <a:r>
              <a:rPr lang="ar" altLang="ru-RU" sz="2600" b="1" dirty="0"/>
              <a:t>السلع </a:t>
            </a:r>
            <a:r>
              <a:rPr lang="ar" altLang="ru-RU" sz="2600" dirty="0"/>
              <a:t>والخدمات .</a:t>
            </a:r>
          </a:p>
          <a:p>
            <a:pPr marL="0" indent="0" algn="r" rtl="1">
              <a:buNone/>
            </a:pPr>
            <a:endParaRPr lang="en-US" altLang="ru-RU" sz="2600" dirty="0"/>
          </a:p>
          <a:p>
            <a:pPr algn="r" rtl="1"/>
            <a:r>
              <a:rPr lang="ar" altLang="ru-RU" sz="2600" dirty="0"/>
              <a:t>ملاحظة حول </a:t>
            </a:r>
            <a:r>
              <a:rPr lang="ar" altLang="ru-RU" sz="2600" b="1" dirty="0">
                <a:highlight>
                  <a:srgbClr val="FFFF00"/>
                </a:highlight>
              </a:rPr>
              <a:t>تكاليف </a:t>
            </a:r>
            <a:r>
              <a:rPr lang="ar-DZ" altLang="ru-RU" sz="2600" b="1" dirty="0">
                <a:highlight>
                  <a:srgbClr val="FFFF00"/>
                </a:highlight>
              </a:rPr>
              <a:t>الاسر</a:t>
            </a:r>
            <a:r>
              <a:rPr lang="ar" altLang="ru-RU" sz="2600" b="1" dirty="0">
                <a:highlight>
                  <a:srgbClr val="FFFF00"/>
                </a:highlight>
              </a:rPr>
              <a:t> </a:t>
            </a:r>
            <a:r>
              <a:rPr lang="ar" altLang="ru-RU" sz="2600" dirty="0"/>
              <a:t>:</a:t>
            </a:r>
            <a:endParaRPr lang="en-US" altLang="ru-RU" sz="2600" b="1" dirty="0"/>
          </a:p>
          <a:p>
            <a:pPr lvl="1" algn="r" rtl="1">
              <a:lnSpc>
                <a:spcPct val="105000"/>
              </a:lnSpc>
              <a:spcBef>
                <a:spcPct val="25000"/>
              </a:spcBef>
            </a:pPr>
            <a:r>
              <a:rPr lang="ar" altLang="ru-RU" sz="2600" b="1" i="1" u="sng" dirty="0"/>
              <a:t>بالنسبة للمستأجرين </a:t>
            </a:r>
            <a:r>
              <a:rPr lang="ar" altLang="ru-RU" sz="2600" dirty="0"/>
              <a:t>: </a:t>
            </a:r>
            <a:br>
              <a:rPr lang="en-US" altLang="ru-RU" sz="2600" dirty="0"/>
            </a:br>
            <a:r>
              <a:rPr lang="ar" altLang="ru-RU" sz="2600" dirty="0"/>
              <a:t>الاستهلاك يشمل مدفوعات الإيجار.</a:t>
            </a:r>
          </a:p>
          <a:p>
            <a:pPr lvl="1" algn="r" rtl="1">
              <a:lnSpc>
                <a:spcPct val="105000"/>
              </a:lnSpc>
              <a:spcBef>
                <a:spcPct val="25000"/>
              </a:spcBef>
            </a:pPr>
            <a:r>
              <a:rPr lang="ar" altLang="ru-RU" sz="2600" b="1" i="1" u="sng" dirty="0"/>
              <a:t>لأصحاب المنازل </a:t>
            </a:r>
            <a:r>
              <a:rPr lang="ar" altLang="ru-RU" sz="2600" dirty="0"/>
              <a:t>: </a:t>
            </a:r>
            <a:br>
              <a:rPr lang="en-US" altLang="ru-RU" sz="2600" dirty="0"/>
            </a:br>
            <a:r>
              <a:rPr lang="ar" altLang="ru-RU" sz="2600" dirty="0"/>
              <a:t>يشمل الاستهلاك القيمة الإيجارية المسندة للمنزل ، ولكن ليس سعر الشراء أو مدفوعات الرهن العقاري.</a:t>
            </a:r>
          </a:p>
        </p:txBody>
      </p:sp>
      <p:sp>
        <p:nvSpPr>
          <p:cNvPr id="3" name="Tytuł 1">
            <a:extLst>
              <a:ext uri="{FF2B5EF4-FFF2-40B4-BE49-F238E27FC236}">
                <a16:creationId xmlns:a16="http://schemas.microsoft.com/office/drawing/2014/main" id="{A5D0343C-F730-A72D-DFA6-EDDB6F474035}"/>
              </a:ext>
            </a:extLst>
          </p:cNvPr>
          <p:cNvSpPr txBox="1">
            <a:spLocks/>
          </p:cNvSpPr>
          <p:nvPr/>
        </p:nvSpPr>
        <p:spPr>
          <a:xfrm>
            <a:off x="2400300" y="409574"/>
            <a:ext cx="7296150" cy="93345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 sz="4000" b="1">
                <a:solidFill>
                  <a:srgbClr val="FFC000"/>
                </a:solidFill>
                <a:latin typeface="+mn-lt"/>
              </a:rPr>
              <a:t>- حسابات الناتج المحلي الإجمالي</a:t>
            </a:r>
            <a:endParaRPr lang="pl-PL" sz="4000" dirty="0">
              <a:solidFill>
                <a:srgbClr val="FFC000"/>
              </a:solidFill>
              <a:latin typeface="+mn-lt"/>
            </a:endParaRPr>
          </a:p>
        </p:txBody>
      </p:sp>
    </p:spTree>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ижний колонтитул 1">
            <a:extLst>
              <a:ext uri="{FF2B5EF4-FFF2-40B4-BE49-F238E27FC236}">
                <a16:creationId xmlns:a16="http://schemas.microsoft.com/office/drawing/2014/main" id="{D6A2C081-769F-427F-8A56-8B91B427DA40}"/>
              </a:ext>
            </a:extLst>
          </p:cNvPr>
          <p:cNvSpPr>
            <a:spLocks noGrp="1"/>
          </p:cNvSpPr>
          <p:nvPr>
            <p:ph type="ftr" sz="quarter" idx="11"/>
          </p:nvPr>
        </p:nvSpPr>
        <p:spPr/>
        <p:txBody>
          <a:bodyPr/>
          <a:lstStyle/>
          <a:p>
            <a:r>
              <a:rPr lang="ar" altLang="ru-RU"/>
              <a:t>قياس دخل الدولة</a:t>
            </a:r>
          </a:p>
        </p:txBody>
      </p:sp>
      <p:sp>
        <p:nvSpPr>
          <p:cNvPr id="6" name="Номер слайда 2">
            <a:extLst>
              <a:ext uri="{FF2B5EF4-FFF2-40B4-BE49-F238E27FC236}">
                <a16:creationId xmlns:a16="http://schemas.microsoft.com/office/drawing/2014/main" id="{321FB22A-0223-4DEE-BBF3-564DCF54498C}"/>
              </a:ext>
            </a:extLst>
          </p:cNvPr>
          <p:cNvSpPr>
            <a:spLocks noGrp="1"/>
          </p:cNvSpPr>
          <p:nvPr>
            <p:ph type="sldNum" sz="quarter" idx="12"/>
          </p:nvPr>
        </p:nvSpPr>
        <p:spPr/>
        <p:txBody>
          <a:bodyPr/>
          <a:lstStyle/>
          <a:p>
            <a:fld id="{8219157A-F17B-4751-8BE6-C41EB8819AC2}" type="slidenum">
              <a:rPr lang="en-US" altLang="ru-RU"/>
              <a:pPr/>
              <a:t>15</a:t>
            </a:fld>
            <a:endParaRPr lang="en-US" altLang="ru-RU"/>
          </a:p>
        </p:txBody>
      </p:sp>
      <p:sp>
        <p:nvSpPr>
          <p:cNvPr id="83971" name="Rectangle 3">
            <a:extLst>
              <a:ext uri="{FF2B5EF4-FFF2-40B4-BE49-F238E27FC236}">
                <a16:creationId xmlns:a16="http://schemas.microsoft.com/office/drawing/2014/main" id="{5E54B224-C926-4AF0-9700-A1BA4185654B}"/>
              </a:ext>
            </a:extLst>
          </p:cNvPr>
          <p:cNvSpPr>
            <a:spLocks noGrp="1" noChangeArrowheads="1"/>
          </p:cNvSpPr>
          <p:nvPr>
            <p:ph type="body" idx="4294967295"/>
          </p:nvPr>
        </p:nvSpPr>
        <p:spPr>
          <a:xfrm>
            <a:off x="1402842" y="1555273"/>
            <a:ext cx="10310622" cy="4588828"/>
          </a:xfrm>
        </p:spPr>
        <p:txBody>
          <a:bodyPr>
            <a:normAutofit/>
          </a:bodyPr>
          <a:lstStyle/>
          <a:p>
            <a:pPr marL="0" indent="0" algn="r" rtl="1">
              <a:buNone/>
            </a:pPr>
            <a:r>
              <a:rPr lang="fr-FR" altLang="ru-RU" sz="2600" b="1" dirty="0"/>
              <a:t> </a:t>
            </a:r>
            <a:r>
              <a:rPr lang="ar" altLang="ru-RU" sz="2600" b="1" dirty="0"/>
              <a:t>الاستثمار </a:t>
            </a:r>
            <a:r>
              <a:rPr lang="fr-FR" altLang="ru-RU" sz="2600" b="1" dirty="0"/>
              <a:t> Investment</a:t>
            </a:r>
            <a:r>
              <a:rPr lang="ar" altLang="ru-RU" sz="2600" b="1" dirty="0"/>
              <a:t>(I)</a:t>
            </a:r>
          </a:p>
          <a:p>
            <a:pPr marL="0" indent="0" algn="r" rtl="1">
              <a:buNone/>
            </a:pPr>
            <a:endParaRPr lang="en-US" altLang="ru-RU" sz="2600" b="1" dirty="0"/>
          </a:p>
          <a:p>
            <a:pPr algn="r" rtl="1"/>
            <a:r>
              <a:rPr lang="ar" altLang="ru-RU" sz="2600" dirty="0"/>
              <a:t>هو </a:t>
            </a:r>
            <a:r>
              <a:rPr lang="ar" altLang="ru-RU" sz="2600" b="1" dirty="0">
                <a:highlight>
                  <a:srgbClr val="00FFFF"/>
                </a:highlight>
              </a:rPr>
              <a:t>إجمالي الإنفاق على السلع </a:t>
            </a:r>
            <a:r>
              <a:rPr lang="ar" altLang="ru-RU" sz="2600" dirty="0"/>
              <a:t>التي سيتم استخدامها في المستقبل لإنتاج المزيد من السلع.</a:t>
            </a:r>
          </a:p>
          <a:p>
            <a:pPr algn="r" rtl="1">
              <a:spcBef>
                <a:spcPct val="60000"/>
              </a:spcBef>
            </a:pPr>
            <a:r>
              <a:rPr lang="ar" altLang="ru-RU" sz="2600" dirty="0"/>
              <a:t>يشمل </a:t>
            </a:r>
            <a:r>
              <a:rPr lang="ar" altLang="ru-RU" sz="2600" b="1" dirty="0"/>
              <a:t>الإنفاق على </a:t>
            </a:r>
            <a:r>
              <a:rPr lang="ar" altLang="ru-RU" sz="2600" dirty="0"/>
              <a:t>:</a:t>
            </a:r>
          </a:p>
          <a:p>
            <a:pPr lvl="1" algn="r" rtl="1"/>
            <a:r>
              <a:rPr lang="ar" altLang="ru-RU" sz="2600" b="1" i="1" dirty="0"/>
              <a:t>المعدات الرأسمالية </a:t>
            </a:r>
            <a:r>
              <a:rPr lang="ar" altLang="ru-RU" sz="2600" dirty="0"/>
              <a:t>( </a:t>
            </a:r>
            <a:r>
              <a:rPr lang="ar" altLang="ru-RU" sz="2600" i="1" dirty="0"/>
              <a:t>مثل </a:t>
            </a:r>
            <a:r>
              <a:rPr lang="ar" altLang="ru-RU" sz="2600" dirty="0"/>
              <a:t>الآلات والأدوات)</a:t>
            </a:r>
          </a:p>
          <a:p>
            <a:pPr lvl="1" algn="r" rtl="1"/>
            <a:r>
              <a:rPr lang="ar" altLang="ru-RU" sz="2600" b="1" i="1" dirty="0"/>
              <a:t>الهياكل </a:t>
            </a:r>
            <a:r>
              <a:rPr lang="ar" altLang="ru-RU" sz="2600" dirty="0"/>
              <a:t>(المصانع ، مباني المكاتب ، المنازل)</a:t>
            </a:r>
          </a:p>
          <a:p>
            <a:pPr lvl="1" algn="r" rtl="1"/>
            <a:r>
              <a:rPr lang="ar" altLang="ru-RU" sz="2600" b="1" i="1" dirty="0"/>
              <a:t>المخزونات </a:t>
            </a:r>
            <a:r>
              <a:rPr lang="ar" altLang="ru-RU" sz="2600" dirty="0"/>
              <a:t>(البضائع المنتجة ولكن لم يتم بيعها بعد)</a:t>
            </a:r>
          </a:p>
        </p:txBody>
      </p:sp>
      <p:sp>
        <p:nvSpPr>
          <p:cNvPr id="3" name="Tytuł 1">
            <a:extLst>
              <a:ext uri="{FF2B5EF4-FFF2-40B4-BE49-F238E27FC236}">
                <a16:creationId xmlns:a16="http://schemas.microsoft.com/office/drawing/2014/main" id="{AA8FC05C-BEDB-067F-98DA-11AB49EE4265}"/>
              </a:ext>
            </a:extLst>
          </p:cNvPr>
          <p:cNvSpPr txBox="1">
            <a:spLocks/>
          </p:cNvSpPr>
          <p:nvPr/>
        </p:nvSpPr>
        <p:spPr>
          <a:xfrm>
            <a:off x="2400300" y="409574"/>
            <a:ext cx="7296150" cy="93345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 sz="4000" b="1">
                <a:solidFill>
                  <a:srgbClr val="FFC000"/>
                </a:solidFill>
                <a:latin typeface="+mn-lt"/>
              </a:rPr>
              <a:t>- حسابات الناتج المحلي الإجمالي</a:t>
            </a:r>
            <a:endParaRPr lang="pl-PL" sz="4000" dirty="0">
              <a:solidFill>
                <a:srgbClr val="FFC000"/>
              </a:solidFill>
              <a:latin typeface="+mn-lt"/>
            </a:endParaRPr>
          </a:p>
        </p:txBody>
      </p:sp>
    </p:spTree>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1">
            <a:extLst>
              <a:ext uri="{FF2B5EF4-FFF2-40B4-BE49-F238E27FC236}">
                <a16:creationId xmlns:a16="http://schemas.microsoft.com/office/drawing/2014/main" id="{609FAC76-4293-4288-80E5-2EC7CDFF8DCE}"/>
              </a:ext>
            </a:extLst>
          </p:cNvPr>
          <p:cNvSpPr>
            <a:spLocks noGrp="1"/>
          </p:cNvSpPr>
          <p:nvPr>
            <p:ph type="ftr" sz="quarter" idx="11"/>
          </p:nvPr>
        </p:nvSpPr>
        <p:spPr/>
        <p:txBody>
          <a:bodyPr/>
          <a:lstStyle/>
          <a:p>
            <a:r>
              <a:rPr lang="ar" altLang="ru-RU"/>
              <a:t>قياس دخل الدولة</a:t>
            </a:r>
          </a:p>
        </p:txBody>
      </p:sp>
      <p:sp>
        <p:nvSpPr>
          <p:cNvPr id="5" name="Номер слайда 2">
            <a:extLst>
              <a:ext uri="{FF2B5EF4-FFF2-40B4-BE49-F238E27FC236}">
                <a16:creationId xmlns:a16="http://schemas.microsoft.com/office/drawing/2014/main" id="{BFC310EB-2FAC-4F24-820E-5ED3E9129C70}"/>
              </a:ext>
            </a:extLst>
          </p:cNvPr>
          <p:cNvSpPr>
            <a:spLocks noGrp="1"/>
          </p:cNvSpPr>
          <p:nvPr>
            <p:ph type="sldNum" sz="quarter" idx="12"/>
          </p:nvPr>
        </p:nvSpPr>
        <p:spPr/>
        <p:txBody>
          <a:bodyPr/>
          <a:lstStyle/>
          <a:p>
            <a:fld id="{76A79261-66DA-4CED-89EE-AD86B7BF42A8}" type="slidenum">
              <a:rPr lang="en-US" altLang="ru-RU"/>
              <a:pPr/>
              <a:t>16</a:t>
            </a:fld>
            <a:endParaRPr lang="en-US" altLang="ru-RU"/>
          </a:p>
        </p:txBody>
      </p:sp>
      <p:sp>
        <p:nvSpPr>
          <p:cNvPr id="86019" name="Rectangle 3">
            <a:extLst>
              <a:ext uri="{FF2B5EF4-FFF2-40B4-BE49-F238E27FC236}">
                <a16:creationId xmlns:a16="http://schemas.microsoft.com/office/drawing/2014/main" id="{A5734862-01C8-4930-8E55-01A7E5103E2E}"/>
              </a:ext>
            </a:extLst>
          </p:cNvPr>
          <p:cNvSpPr>
            <a:spLocks noGrp="1" noChangeArrowheads="1"/>
          </p:cNvSpPr>
          <p:nvPr>
            <p:ph type="body" idx="4294967295"/>
          </p:nvPr>
        </p:nvSpPr>
        <p:spPr>
          <a:xfrm>
            <a:off x="1512951" y="1269872"/>
            <a:ext cx="10328529" cy="4582288"/>
          </a:xfrm>
        </p:spPr>
        <p:txBody>
          <a:bodyPr/>
          <a:lstStyle/>
          <a:p>
            <a:pPr marL="0" indent="0" algn="r" rtl="1">
              <a:spcBef>
                <a:spcPct val="55000"/>
              </a:spcBef>
              <a:buNone/>
            </a:pPr>
            <a:r>
              <a:rPr lang="ar" altLang="ru-RU" sz="2600" b="1" dirty="0"/>
              <a:t>المشتريات الحكومية </a:t>
            </a:r>
            <a:r>
              <a:rPr lang="en-US" altLang="ru-RU" sz="2600" b="1" dirty="0"/>
              <a:t>Government Purchases </a:t>
            </a:r>
            <a:r>
              <a:rPr lang="ar" altLang="ru-RU" sz="2600" b="1" dirty="0"/>
              <a:t>(G)</a:t>
            </a:r>
          </a:p>
          <a:p>
            <a:pPr marL="0" indent="0" algn="r" rtl="1">
              <a:spcBef>
                <a:spcPct val="55000"/>
              </a:spcBef>
              <a:buNone/>
            </a:pPr>
            <a:endParaRPr lang="en-US" altLang="ru-RU" sz="2600" b="1" dirty="0"/>
          </a:p>
          <a:p>
            <a:pPr algn="r" rtl="1">
              <a:spcBef>
                <a:spcPct val="55000"/>
              </a:spcBef>
            </a:pPr>
            <a:r>
              <a:rPr lang="ar-DZ" altLang="ru-RU" sz="2600" dirty="0"/>
              <a:t>هي مجموع</a:t>
            </a:r>
            <a:r>
              <a:rPr lang="fr-FR" altLang="ru-RU" sz="2600" dirty="0"/>
              <a:t> </a:t>
            </a:r>
            <a:r>
              <a:rPr lang="ar" altLang="ru-RU" sz="2600" b="1" dirty="0">
                <a:highlight>
                  <a:srgbClr val="00FF00"/>
                </a:highlight>
              </a:rPr>
              <a:t>السلع والخدمات</a:t>
            </a:r>
            <a:r>
              <a:rPr lang="fr-FR" altLang="ru-RU" sz="2600" b="1" dirty="0">
                <a:highlight>
                  <a:srgbClr val="00FF00"/>
                </a:highlight>
              </a:rPr>
              <a:t> </a:t>
            </a:r>
            <a:r>
              <a:rPr lang="ar-DZ" altLang="ru-RU" sz="2600" b="1" dirty="0">
                <a:highlight>
                  <a:srgbClr val="00FF00"/>
                </a:highlight>
              </a:rPr>
              <a:t>التي</a:t>
            </a:r>
            <a:r>
              <a:rPr lang="ar" altLang="ru-RU" sz="2600" dirty="0">
                <a:highlight>
                  <a:srgbClr val="00FF00"/>
                </a:highlight>
              </a:rPr>
              <a:t> </a:t>
            </a:r>
            <a:r>
              <a:rPr lang="ar" altLang="ru-RU" sz="2600" dirty="0"/>
              <a:t>تم شراؤها </a:t>
            </a:r>
            <a:r>
              <a:rPr lang="ar" altLang="ru-RU" sz="2600" b="1" dirty="0">
                <a:highlight>
                  <a:srgbClr val="00FF00"/>
                </a:highlight>
              </a:rPr>
              <a:t>من قبل</a:t>
            </a:r>
            <a:r>
              <a:rPr lang="ar" altLang="ru-RU" sz="2600" dirty="0"/>
              <a:t> </a:t>
            </a:r>
            <a:r>
              <a:rPr lang="ar" sz="2600" b="1" dirty="0">
                <a:highlight>
                  <a:srgbClr val="00FF00"/>
                </a:highlight>
              </a:rPr>
              <a:t>الحكومات </a:t>
            </a:r>
            <a:r>
              <a:rPr lang="ar" sz="2600" dirty="0"/>
              <a:t>الفيدرالية والولائية والمحلية </a:t>
            </a:r>
            <a:r>
              <a:rPr lang="ar" sz="2600" dirty="0">
                <a:highlight>
                  <a:srgbClr val="00FF00"/>
                </a:highlight>
              </a:rPr>
              <a:t>.</a:t>
            </a:r>
          </a:p>
          <a:p>
            <a:pPr algn="r" rtl="1">
              <a:spcBef>
                <a:spcPct val="55000"/>
              </a:spcBef>
            </a:pPr>
            <a:endParaRPr lang="en-US" altLang="ru-RU" sz="2600" dirty="0"/>
          </a:p>
          <a:p>
            <a:pPr algn="just" rtl="1">
              <a:spcBef>
                <a:spcPct val="55000"/>
              </a:spcBef>
            </a:pPr>
            <a:r>
              <a:rPr lang="ar" altLang="ru-RU" sz="2600" b="1" dirty="0"/>
              <a:t>جي</a:t>
            </a:r>
            <a:r>
              <a:rPr lang="ar" altLang="ru-RU" sz="2600" dirty="0"/>
              <a:t> </a:t>
            </a:r>
            <a:r>
              <a:rPr lang="ar" altLang="ru-RU" sz="2600" dirty="0">
                <a:highlight>
                  <a:srgbClr val="00FF00"/>
                </a:highlight>
              </a:rPr>
              <a:t>يستثني </a:t>
            </a:r>
            <a:r>
              <a:rPr lang="ar" altLang="ru-RU" sz="2600" b="1" dirty="0">
                <a:solidFill>
                  <a:srgbClr val="CC0000"/>
                </a:solidFill>
                <a:highlight>
                  <a:srgbClr val="00FF00"/>
                </a:highlight>
              </a:rPr>
              <a:t>مدفوعات التحويل </a:t>
            </a:r>
            <a:r>
              <a:rPr lang="ar" altLang="ru-RU" sz="2600" dirty="0"/>
              <a:t>، مثل الضمان الاجتماعي أو مزايا التأمين ضد البطالة.</a:t>
            </a:r>
          </a:p>
          <a:p>
            <a:pPr algn="r" rtl="1">
              <a:spcBef>
                <a:spcPct val="55000"/>
              </a:spcBef>
            </a:pPr>
            <a:endParaRPr lang="en-US" altLang="ru-RU" sz="2600" dirty="0"/>
          </a:p>
          <a:p>
            <a:pPr algn="r" rtl="1">
              <a:spcBef>
                <a:spcPct val="15000"/>
              </a:spcBef>
            </a:pPr>
            <a:r>
              <a:rPr lang="ar" altLang="ru-RU" sz="2600" dirty="0"/>
              <a:t>إنها </a:t>
            </a:r>
            <a:r>
              <a:rPr lang="ar" altLang="ru-RU" sz="2600" b="1" dirty="0"/>
              <a:t>ليست مشتريات للسلع والخدمات </a:t>
            </a:r>
            <a:r>
              <a:rPr lang="ar" altLang="ru-RU" sz="2600" dirty="0"/>
              <a:t>.</a:t>
            </a:r>
          </a:p>
        </p:txBody>
      </p:sp>
      <p:sp>
        <p:nvSpPr>
          <p:cNvPr id="3" name="Tytuł 1">
            <a:extLst>
              <a:ext uri="{FF2B5EF4-FFF2-40B4-BE49-F238E27FC236}">
                <a16:creationId xmlns:a16="http://schemas.microsoft.com/office/drawing/2014/main" id="{A876689B-24BE-4876-20B3-51FB0658DF1E}"/>
              </a:ext>
            </a:extLst>
          </p:cNvPr>
          <p:cNvSpPr txBox="1">
            <a:spLocks/>
          </p:cNvSpPr>
          <p:nvPr/>
        </p:nvSpPr>
        <p:spPr>
          <a:xfrm>
            <a:off x="2400300" y="409574"/>
            <a:ext cx="7296150" cy="93345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 sz="4000" b="1">
                <a:solidFill>
                  <a:srgbClr val="FFC000"/>
                </a:solidFill>
                <a:latin typeface="+mn-lt"/>
              </a:rPr>
              <a:t>- حسابات الناتج المحلي الإجمالي</a:t>
            </a:r>
            <a:endParaRPr lang="pl-PL" sz="4000" dirty="0">
              <a:solidFill>
                <a:srgbClr val="FFC000"/>
              </a:solidFill>
              <a:latin typeface="+mn-lt"/>
            </a:endParaRPr>
          </a:p>
        </p:txBody>
      </p:sp>
    </p:spTree>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ижний колонтитул 1">
            <a:extLst>
              <a:ext uri="{FF2B5EF4-FFF2-40B4-BE49-F238E27FC236}">
                <a16:creationId xmlns:a16="http://schemas.microsoft.com/office/drawing/2014/main" id="{CDDF850D-3795-479D-ADCA-E3D50F8857D6}"/>
              </a:ext>
            </a:extLst>
          </p:cNvPr>
          <p:cNvSpPr>
            <a:spLocks noGrp="1"/>
          </p:cNvSpPr>
          <p:nvPr>
            <p:ph type="ftr" sz="quarter" idx="11"/>
          </p:nvPr>
        </p:nvSpPr>
        <p:spPr/>
        <p:txBody>
          <a:bodyPr/>
          <a:lstStyle/>
          <a:p>
            <a:r>
              <a:rPr lang="ar" altLang="ru-RU"/>
              <a:t>قياس دخل الدولة</a:t>
            </a:r>
          </a:p>
        </p:txBody>
      </p:sp>
      <p:sp>
        <p:nvSpPr>
          <p:cNvPr id="6" name="Номер слайда 2">
            <a:extLst>
              <a:ext uri="{FF2B5EF4-FFF2-40B4-BE49-F238E27FC236}">
                <a16:creationId xmlns:a16="http://schemas.microsoft.com/office/drawing/2014/main" id="{C68748B9-240A-4CAE-AD4C-10D5F19D983B}"/>
              </a:ext>
            </a:extLst>
          </p:cNvPr>
          <p:cNvSpPr>
            <a:spLocks noGrp="1"/>
          </p:cNvSpPr>
          <p:nvPr>
            <p:ph type="sldNum" sz="quarter" idx="12"/>
          </p:nvPr>
        </p:nvSpPr>
        <p:spPr/>
        <p:txBody>
          <a:bodyPr/>
          <a:lstStyle/>
          <a:p>
            <a:fld id="{E95FA459-6A54-44AA-B166-AFC8FE9888A8}" type="slidenum">
              <a:rPr lang="en-US" altLang="ru-RU"/>
              <a:pPr/>
              <a:t>17</a:t>
            </a:fld>
            <a:endParaRPr lang="en-US" altLang="ru-RU"/>
          </a:p>
        </p:txBody>
      </p:sp>
      <p:sp>
        <p:nvSpPr>
          <p:cNvPr id="88067" name="Rectangle 3">
            <a:extLst>
              <a:ext uri="{FF2B5EF4-FFF2-40B4-BE49-F238E27FC236}">
                <a16:creationId xmlns:a16="http://schemas.microsoft.com/office/drawing/2014/main" id="{51F56C82-1089-4CC8-B236-C7928CD01EC1}"/>
              </a:ext>
            </a:extLst>
          </p:cNvPr>
          <p:cNvSpPr>
            <a:spLocks noGrp="1" noChangeArrowheads="1"/>
          </p:cNvSpPr>
          <p:nvPr>
            <p:ph type="body" sz="half" idx="4294967295"/>
          </p:nvPr>
        </p:nvSpPr>
        <p:spPr>
          <a:xfrm>
            <a:off x="275082" y="812673"/>
            <a:ext cx="11859768" cy="4727574"/>
          </a:xfrm>
        </p:spPr>
        <p:txBody>
          <a:bodyPr/>
          <a:lstStyle/>
          <a:p>
            <a:pPr marL="0" indent="0" algn="r" rtl="1">
              <a:buNone/>
            </a:pPr>
            <a:r>
              <a:rPr lang="ar" altLang="ru-RU" sz="2600" b="1" dirty="0"/>
              <a:t>صافي الصادرات (NX)</a:t>
            </a:r>
          </a:p>
          <a:p>
            <a:pPr marL="0" indent="0" algn="r" rtl="1">
              <a:buNone/>
            </a:pPr>
            <a:endParaRPr lang="en-US" altLang="ru-RU" sz="2600" b="1" dirty="0"/>
          </a:p>
          <a:p>
            <a:pPr algn="r" rtl="1"/>
            <a:r>
              <a:rPr lang="ar" altLang="ru-RU" sz="2600" b="1" dirty="0">
                <a:solidFill>
                  <a:srgbClr val="FF0000"/>
                </a:solidFill>
              </a:rPr>
              <a:t>الصادرات </a:t>
            </a:r>
            <a:r>
              <a:rPr lang="ar" altLang="ru-RU" sz="2600" dirty="0"/>
              <a:t>الإنفاق الأجنبي على سلع وخدمات الاقتصاد.</a:t>
            </a:r>
          </a:p>
          <a:p>
            <a:pPr marL="0" indent="0" algn="r" rtl="1">
              <a:buNone/>
            </a:pPr>
            <a:r>
              <a:rPr lang="ar" altLang="ru-RU" sz="2600" dirty="0"/>
              <a:t> </a:t>
            </a:r>
          </a:p>
          <a:p>
            <a:pPr algn="r" rtl="1"/>
            <a:r>
              <a:rPr lang="ar" altLang="ru-RU" sz="2600" b="1" dirty="0">
                <a:solidFill>
                  <a:srgbClr val="FF0000"/>
                </a:solidFill>
              </a:rPr>
              <a:t>الواردات </a:t>
            </a:r>
            <a:r>
              <a:rPr lang="ar" altLang="ru-RU" sz="2600" dirty="0"/>
              <a:t>هي أجزاء </a:t>
            </a:r>
            <a:r>
              <a:rPr lang="ar" altLang="ru-RU" sz="2600" b="1" dirty="0"/>
              <a:t>C </a:t>
            </a:r>
            <a:r>
              <a:rPr lang="ar" altLang="ru-RU" sz="2600" dirty="0"/>
              <a:t>و </a:t>
            </a:r>
            <a:r>
              <a:rPr lang="ar" altLang="ru-RU" sz="2600" b="1" dirty="0"/>
              <a:t>I </a:t>
            </a:r>
            <a:r>
              <a:rPr lang="ar" altLang="ru-RU" sz="2600" dirty="0"/>
              <a:t>و </a:t>
            </a:r>
            <a:r>
              <a:rPr lang="ar" altLang="ru-RU" sz="2600" b="1" dirty="0"/>
              <a:t>G </a:t>
            </a:r>
            <a:r>
              <a:rPr lang="ar" altLang="ru-RU" sz="2600" dirty="0"/>
              <a:t>التي يتم إنفاقها على السلع والخدمات المنتجة في الخارج.</a:t>
            </a:r>
          </a:p>
        </p:txBody>
      </p:sp>
      <p:pic>
        <p:nvPicPr>
          <p:cNvPr id="4" name="Image 3">
            <a:extLst>
              <a:ext uri="{FF2B5EF4-FFF2-40B4-BE49-F238E27FC236}">
                <a16:creationId xmlns:a16="http://schemas.microsoft.com/office/drawing/2014/main" id="{16CCE50C-0479-ACB3-C074-B3464FB398B7}"/>
              </a:ext>
            </a:extLst>
          </p:cNvPr>
          <p:cNvPicPr>
            <a:picLocks noChangeAspect="1"/>
          </p:cNvPicPr>
          <p:nvPr/>
        </p:nvPicPr>
        <p:blipFill>
          <a:blip r:embed="rId3"/>
          <a:stretch>
            <a:fillRect/>
          </a:stretch>
        </p:blipFill>
        <p:spPr>
          <a:xfrm>
            <a:off x="5785104" y="889128"/>
            <a:ext cx="3524250" cy="428625"/>
          </a:xfrm>
          <a:prstGeom prst="rect">
            <a:avLst/>
          </a:prstGeom>
        </p:spPr>
      </p:pic>
      <p:sp>
        <p:nvSpPr>
          <p:cNvPr id="3" name="Tytuł 1">
            <a:extLst>
              <a:ext uri="{FF2B5EF4-FFF2-40B4-BE49-F238E27FC236}">
                <a16:creationId xmlns:a16="http://schemas.microsoft.com/office/drawing/2014/main" id="{08F0F1BA-366F-8A20-06DF-D8A0E51B0B7E}"/>
              </a:ext>
            </a:extLst>
          </p:cNvPr>
          <p:cNvSpPr txBox="1">
            <a:spLocks/>
          </p:cNvSpPr>
          <p:nvPr/>
        </p:nvSpPr>
        <p:spPr>
          <a:xfrm>
            <a:off x="2447925" y="123823"/>
            <a:ext cx="7296150" cy="93345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 sz="4000" b="1" dirty="0">
                <a:solidFill>
                  <a:srgbClr val="FFC000"/>
                </a:solidFill>
                <a:latin typeface="+mn-lt"/>
              </a:rPr>
              <a:t>- حسابات الناتج المحلي الإجمالي</a:t>
            </a:r>
            <a:endParaRPr lang="pl-PL" sz="4000" dirty="0">
              <a:solidFill>
                <a:srgbClr val="FFC000"/>
              </a:solidFill>
              <a:latin typeface="+mn-lt"/>
            </a:endParaRPr>
          </a:p>
        </p:txBody>
      </p:sp>
      <p:sp>
        <p:nvSpPr>
          <p:cNvPr id="7" name="ZoneTexte 6">
            <a:extLst>
              <a:ext uri="{FF2B5EF4-FFF2-40B4-BE49-F238E27FC236}">
                <a16:creationId xmlns:a16="http://schemas.microsoft.com/office/drawing/2014/main" id="{B48ACE78-A51C-485D-B573-26A21287D304}"/>
              </a:ext>
            </a:extLst>
          </p:cNvPr>
          <p:cNvSpPr txBox="1"/>
          <p:nvPr/>
        </p:nvSpPr>
        <p:spPr>
          <a:xfrm>
            <a:off x="4391378" y="3344787"/>
            <a:ext cx="6666766" cy="769441"/>
          </a:xfrm>
          <a:prstGeom prst="rect">
            <a:avLst/>
          </a:prstGeom>
          <a:noFill/>
        </p:spPr>
        <p:txBody>
          <a:bodyPr wrap="square">
            <a:spAutoFit/>
          </a:bodyPr>
          <a:lstStyle/>
          <a:p>
            <a:endParaRPr lang="en-US" altLang="ru-RU" dirty="0"/>
          </a:p>
          <a:p>
            <a:r>
              <a:rPr lang="ar" altLang="ru-RU" sz="2600" dirty="0"/>
              <a:t>إن جمع </a:t>
            </a:r>
            <a:r>
              <a:rPr lang="ar" altLang="ru-RU" sz="2600" b="1" dirty="0">
                <a:solidFill>
                  <a:srgbClr val="FF0000"/>
                </a:solidFill>
              </a:rPr>
              <a:t>كل مكونات الناتج المحلي الإجمالي </a:t>
            </a:r>
            <a:r>
              <a:rPr lang="ar" altLang="ru-RU" sz="2600" dirty="0"/>
              <a:t>يعطي:</a:t>
            </a:r>
          </a:p>
        </p:txBody>
      </p:sp>
      <p:sp>
        <p:nvSpPr>
          <p:cNvPr id="8" name="Text Box 5">
            <a:extLst>
              <a:ext uri="{FF2B5EF4-FFF2-40B4-BE49-F238E27FC236}">
                <a16:creationId xmlns:a16="http://schemas.microsoft.com/office/drawing/2014/main" id="{1C92CBB3-1859-9907-E7CE-7BE1397C2F57}"/>
              </a:ext>
            </a:extLst>
          </p:cNvPr>
          <p:cNvSpPr txBox="1">
            <a:spLocks noChangeArrowheads="1"/>
          </p:cNvSpPr>
          <p:nvPr/>
        </p:nvSpPr>
        <p:spPr bwMode="auto">
          <a:xfrm>
            <a:off x="4126758" y="4930331"/>
            <a:ext cx="5070475" cy="727075"/>
          </a:xfrm>
          <a:prstGeom prst="rect">
            <a:avLst/>
          </a:prstGeom>
          <a:solidFill>
            <a:srgbClr val="FFFF99"/>
          </a:solidFill>
          <a:ln w="9525">
            <a:noFill/>
            <a:miter lim="800000"/>
            <a:headEnd/>
            <a:tailEnd/>
          </a:ln>
          <a:effectLst>
            <a:outerShdw dist="89803" dir="2700000" algn="ctr" rotWithShape="0">
              <a:schemeClr val="bg2"/>
            </a:outerShdw>
          </a:effectLst>
        </p:spPr>
        <p:txBody>
          <a:bodyPr anchor="ctr"/>
          <a:lstStyle/>
          <a:p>
            <a:pPr algn="ctr">
              <a:spcBef>
                <a:spcPct val="50000"/>
              </a:spcBef>
              <a:defRPr/>
            </a:pPr>
            <a:r>
              <a:rPr lang="en-US" sz="3000" b="1" dirty="0">
                <a:latin typeface="Tahoma" pitchFamily="34" charset="0"/>
                <a:cs typeface="Arial" charset="0"/>
              </a:rPr>
              <a:t>Y  =  C  +  I  +  G  +  NX</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146304" y="1470818"/>
            <a:ext cx="11960352" cy="4757738"/>
          </a:xfrm>
        </p:spPr>
        <p:txBody>
          <a:bodyPr>
            <a:normAutofit/>
          </a:bodyPr>
          <a:lstStyle/>
          <a:p>
            <a:pPr marL="0" indent="0" algn="r" rtl="1">
              <a:buNone/>
            </a:pPr>
            <a:r>
              <a:rPr lang="ar" sz="3200" b="1" dirty="0"/>
              <a:t>-3- الناتج المحلي الإجمالي الحقيقي مقابل الناتج المحلي الإجمالي</a:t>
            </a:r>
            <a:endParaRPr lang="fr-FR" sz="3200" b="1" dirty="0"/>
          </a:p>
          <a:p>
            <a:pPr algn="just" rtl="1">
              <a:spcBef>
                <a:spcPct val="50000"/>
              </a:spcBef>
            </a:pPr>
            <a:r>
              <a:rPr lang="ar" altLang="ru-RU" b="1" dirty="0">
                <a:solidFill>
                  <a:srgbClr val="FF0000"/>
                </a:solidFill>
              </a:rPr>
              <a:t>للتضخم </a:t>
            </a:r>
            <a:r>
              <a:rPr lang="ar" altLang="ru-RU" dirty="0"/>
              <a:t>تشويه المتغيرات الاقتصادية مثل الناتج المحلي الإجمالي ، لذلك لدينا </a:t>
            </a:r>
            <a:r>
              <a:rPr lang="ar" altLang="ru-RU" b="1" dirty="0">
                <a:solidFill>
                  <a:srgbClr val="0070C0"/>
                </a:solidFill>
              </a:rPr>
              <a:t>نسختان من إجمالي الناتج المحلي </a:t>
            </a:r>
            <a:r>
              <a:rPr lang="ar" altLang="ru-RU" dirty="0"/>
              <a:t>: </a:t>
            </a:r>
            <a:r>
              <a:rPr lang="ar" altLang="ru-RU" b="1" i="1" dirty="0"/>
              <a:t>أحدهما </a:t>
            </a:r>
            <a:r>
              <a:rPr lang="ar" altLang="ru-RU" b="1" i="1" dirty="0">
                <a:highlight>
                  <a:srgbClr val="FFFF00"/>
                </a:highlight>
              </a:rPr>
              <a:t>مصحح للتضخم والآخر ليس كذلك </a:t>
            </a:r>
            <a:r>
              <a:rPr lang="ar" altLang="ru-RU" dirty="0"/>
              <a:t>.</a:t>
            </a:r>
          </a:p>
          <a:p>
            <a:pPr algn="just" rtl="1">
              <a:spcBef>
                <a:spcPct val="50000"/>
              </a:spcBef>
            </a:pPr>
            <a:r>
              <a:rPr lang="ar" b="1" i="0" dirty="0">
                <a:solidFill>
                  <a:srgbClr val="FF0000"/>
                </a:solidFill>
                <a:effectLst/>
              </a:rPr>
              <a:t>التضخم </a:t>
            </a:r>
            <a:r>
              <a:rPr lang="ar" b="0" i="0" dirty="0">
                <a:solidFill>
                  <a:srgbClr val="111111"/>
                </a:solidFill>
                <a:effectLst/>
              </a:rPr>
              <a:t>هو انخفاض </a:t>
            </a:r>
            <a:r>
              <a:rPr lang="ar" b="1" i="0" dirty="0">
                <a:solidFill>
                  <a:srgbClr val="0070C0"/>
                </a:solidFill>
                <a:effectLst/>
              </a:rPr>
              <a:t>القوة الشرائية </a:t>
            </a:r>
            <a:r>
              <a:rPr lang="ar" b="0" i="0" dirty="0">
                <a:solidFill>
                  <a:srgbClr val="111111"/>
                </a:solidFill>
                <a:effectLst/>
              </a:rPr>
              <a:t>لعملة معينة بمرور الوقت.</a:t>
            </a:r>
          </a:p>
          <a:p>
            <a:pPr algn="just" rtl="1">
              <a:spcBef>
                <a:spcPct val="50000"/>
              </a:spcBef>
            </a:pPr>
            <a:endParaRPr lang="en-US" b="0" i="0" dirty="0">
              <a:solidFill>
                <a:srgbClr val="111111"/>
              </a:solidFill>
              <a:effectLst/>
            </a:endParaRPr>
          </a:p>
          <a:p>
            <a:pPr algn="just" rtl="1">
              <a:spcBef>
                <a:spcPct val="50000"/>
              </a:spcBef>
            </a:pPr>
            <a:r>
              <a:rPr lang="ar" dirty="0">
                <a:solidFill>
                  <a:srgbClr val="111111"/>
                </a:solidFill>
              </a:rPr>
              <a:t>انه</a:t>
            </a:r>
            <a:r>
              <a:rPr lang="ar" b="0" i="0" dirty="0">
                <a:solidFill>
                  <a:srgbClr val="111111"/>
                </a:solidFill>
                <a:effectLst/>
              </a:rPr>
              <a:t> يمكن أن ينعكس </a:t>
            </a:r>
            <a:r>
              <a:rPr lang="ar" b="1" i="0" dirty="0">
                <a:solidFill>
                  <a:srgbClr val="111111"/>
                </a:solidFill>
                <a:effectLst/>
                <a:highlight>
                  <a:srgbClr val="FFFF00"/>
                </a:highlight>
              </a:rPr>
              <a:t>التقدير الكمي </a:t>
            </a:r>
            <a:r>
              <a:rPr lang="ar" b="0" i="0" dirty="0">
                <a:solidFill>
                  <a:srgbClr val="111111"/>
                </a:solidFill>
                <a:effectLst/>
              </a:rPr>
              <a:t>للمعدل الذي يحدث به انخفاض القوة الشرائية في زيادة متوسط </a:t>
            </a:r>
            <a:r>
              <a:rPr lang="ar" b="1" i="0" dirty="0">
                <a:solidFill>
                  <a:srgbClr val="0070C0"/>
                </a:solidFill>
                <a:effectLst/>
              </a:rPr>
              <a:t>مستوى السعر لسلة </a:t>
            </a:r>
            <a:r>
              <a:rPr lang="ar" b="0" i="0" dirty="0">
                <a:solidFill>
                  <a:srgbClr val="111111"/>
                </a:solidFill>
                <a:effectLst/>
              </a:rPr>
              <a:t>من </a:t>
            </a:r>
            <a:r>
              <a:rPr lang="ar" b="1" i="0" dirty="0">
                <a:solidFill>
                  <a:srgbClr val="0070C0"/>
                </a:solidFill>
                <a:effectLst/>
              </a:rPr>
              <a:t>السلع والخدمات المختارة </a:t>
            </a:r>
            <a:r>
              <a:rPr lang="ar" b="0" i="0" dirty="0">
                <a:solidFill>
                  <a:srgbClr val="111111"/>
                </a:solidFill>
                <a:effectLst/>
              </a:rPr>
              <a:t>في اقتصاد ما خلال فترة زمنية معينة.</a:t>
            </a:r>
          </a:p>
          <a:p>
            <a:pPr algn="just" rtl="1">
              <a:spcBef>
                <a:spcPct val="50000"/>
              </a:spcBef>
            </a:pPr>
            <a:r>
              <a:rPr lang="ar" b="1" i="0" dirty="0">
                <a:solidFill>
                  <a:srgbClr val="FF0000"/>
                </a:solidFill>
                <a:effectLst/>
              </a:rPr>
              <a:t>إن الارتفاع في المستوى العام للأسعار </a:t>
            </a:r>
            <a:r>
              <a:rPr lang="ar" b="0" i="0" dirty="0">
                <a:solidFill>
                  <a:srgbClr val="111111"/>
                </a:solidFill>
                <a:effectLst/>
              </a:rPr>
              <a:t>، الذي يتم التعبير عنه غالبًا كنسبة مئوية ، يعني أن وحدة العملة تشتري فعليًا أقل مما كانت عليه في الفترات السابقة.</a:t>
            </a:r>
            <a:endParaRPr lang="en-US"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18</a:t>
            </a:fld>
            <a:endParaRPr lang="pl-PL"/>
          </a:p>
        </p:txBody>
      </p:sp>
      <p:sp>
        <p:nvSpPr>
          <p:cNvPr id="6" name="Tytuł 1">
            <a:extLst>
              <a:ext uri="{FF2B5EF4-FFF2-40B4-BE49-F238E27FC236}">
                <a16:creationId xmlns:a16="http://schemas.microsoft.com/office/drawing/2014/main" id="{AF87F5F5-B4B7-A78C-0889-EB0BC4D1DE93}"/>
              </a:ext>
            </a:extLst>
          </p:cNvPr>
          <p:cNvSpPr>
            <a:spLocks noGrp="1"/>
          </p:cNvSpPr>
          <p:nvPr>
            <p:ph type="title"/>
          </p:nvPr>
        </p:nvSpPr>
        <p:spPr>
          <a:xfrm>
            <a:off x="2400300" y="409574"/>
            <a:ext cx="7296150" cy="933451"/>
          </a:xfrm>
        </p:spPr>
        <p:txBody>
          <a:bodyPr>
            <a:normAutofit/>
          </a:bodyPr>
          <a:lstStyle/>
          <a:p>
            <a:pPr algn="ctr" rtl="1"/>
            <a:r>
              <a:rPr lang="ar" sz="4000" b="1" dirty="0">
                <a:solidFill>
                  <a:srgbClr val="FFC000"/>
                </a:solidFill>
                <a:latin typeface="+mn-lt"/>
              </a:rPr>
              <a:t>- حسابات الناتج المحلي الإجمالي</a:t>
            </a:r>
            <a:endParaRPr lang="pl-PL" sz="4000" dirty="0">
              <a:solidFill>
                <a:srgbClr val="FFC000"/>
              </a:solidFill>
              <a:latin typeface="+mn-l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7BCF885-2447-4066-9308-712655BE2A22}"/>
              </a:ext>
            </a:extLst>
          </p:cNvPr>
          <p:cNvSpPr>
            <a:spLocks noGrp="1"/>
          </p:cNvSpPr>
          <p:nvPr>
            <p:ph idx="1"/>
          </p:nvPr>
        </p:nvSpPr>
        <p:spPr>
          <a:xfrm>
            <a:off x="0" y="1500077"/>
            <a:ext cx="12079224" cy="5357923"/>
          </a:xfrm>
        </p:spPr>
        <p:txBody>
          <a:bodyPr/>
          <a:lstStyle/>
          <a:p>
            <a:pPr>
              <a:spcBef>
                <a:spcPct val="50000"/>
              </a:spcBef>
            </a:pPr>
            <a:endParaRPr lang="en-US" altLang="ru-RU" dirty="0"/>
          </a:p>
          <a:p>
            <a:pPr algn="r" rtl="1"/>
            <a:r>
              <a:rPr lang="ar" sz="2600" b="1" dirty="0">
                <a:solidFill>
                  <a:srgbClr val="FF0000"/>
                </a:solidFill>
                <a:highlight>
                  <a:srgbClr val="00FF00"/>
                </a:highlight>
              </a:rPr>
              <a:t>الناتج المحلي الإجمالي الحقيقي</a:t>
            </a:r>
            <a:r>
              <a:rPr lang="ar" sz="2600" dirty="0">
                <a:solidFill>
                  <a:srgbClr val="FF0000"/>
                </a:solidFill>
                <a:highlight>
                  <a:srgbClr val="00FF00"/>
                </a:highlight>
              </a:rPr>
              <a:t> </a:t>
            </a:r>
            <a:r>
              <a:rPr lang="ar" sz="2600" dirty="0"/>
              <a:t>هي قيمة السلع والخدمات النهائية المنتجة في سنة معينة عند تقييمها بأسعار </a:t>
            </a:r>
            <a:r>
              <a:rPr lang="ar" sz="2600" b="1" dirty="0">
                <a:solidFill>
                  <a:srgbClr val="7030A0"/>
                </a:solidFill>
              </a:rPr>
              <a:t>سنة الأساس المرجعية . </a:t>
            </a:r>
            <a:r>
              <a:rPr lang="ar" altLang="ru-RU" sz="2600" dirty="0"/>
              <a:t>يتم تصحيح الناتج المحلي الإجمالي الحقيقي للتضخم</a:t>
            </a:r>
            <a:r>
              <a:rPr lang="ar" sz="2600" b="1" dirty="0">
                <a:solidFill>
                  <a:srgbClr val="7030A0"/>
                </a:solidFill>
              </a:rPr>
              <a:t> </a:t>
            </a:r>
            <a:r>
              <a:rPr lang="ar" sz="2600" dirty="0"/>
              <a:t>( </a:t>
            </a:r>
            <a:r>
              <a:rPr lang="ar" sz="2600" b="1" dirty="0">
                <a:solidFill>
                  <a:srgbClr val="FF0000"/>
                </a:solidFill>
              </a:rPr>
              <a:t>الناتج المحلي الإجمالي </a:t>
            </a:r>
            <a:r>
              <a:rPr lang="ar" sz="2600" b="1" dirty="0"/>
              <a:t>بالأسعار </a:t>
            </a:r>
            <a:r>
              <a:rPr lang="ar" sz="2600" b="1" dirty="0">
                <a:solidFill>
                  <a:srgbClr val="FF0000"/>
                </a:solidFill>
                <a:highlight>
                  <a:srgbClr val="00FF00"/>
                </a:highlight>
              </a:rPr>
              <a:t>الثابتة </a:t>
            </a:r>
            <a:r>
              <a:rPr lang="ar" sz="2600" dirty="0">
                <a:solidFill>
                  <a:srgbClr val="FF0000"/>
                </a:solidFill>
              </a:rPr>
              <a:t>).</a:t>
            </a:r>
          </a:p>
          <a:p>
            <a:pPr algn="r" rtl="1"/>
            <a:endParaRPr lang="fr-FR" sz="2600" b="1" dirty="0"/>
          </a:p>
          <a:p>
            <a:pPr algn="r" rtl="1"/>
            <a:endParaRPr lang="pl-PL" sz="2600" b="1" dirty="0"/>
          </a:p>
          <a:p>
            <a:pPr algn="r" rtl="1"/>
            <a:r>
              <a:rPr lang="ar" sz="2600" b="1" dirty="0">
                <a:solidFill>
                  <a:srgbClr val="FF0000"/>
                </a:solidFill>
                <a:highlight>
                  <a:srgbClr val="00FFFF"/>
                </a:highlight>
              </a:rPr>
              <a:t>الناتج المحلي الإجمالي الاسمي</a:t>
            </a:r>
            <a:r>
              <a:rPr lang="ar" sz="2600" dirty="0">
                <a:solidFill>
                  <a:srgbClr val="FF0000"/>
                </a:solidFill>
                <a:highlight>
                  <a:srgbClr val="00FFFF"/>
                </a:highlight>
              </a:rPr>
              <a:t> </a:t>
            </a:r>
            <a:r>
              <a:rPr lang="ar" sz="2600" dirty="0"/>
              <a:t>هي قيمة السلع والخدمات النهائية المنتجة في سنة معينة عند تقييمها بأسعار تلك السنة . </a:t>
            </a:r>
            <a:r>
              <a:rPr lang="ar" altLang="ru-RU" sz="2600" dirty="0"/>
              <a:t>لم يتم تصحيحه للتضخم.</a:t>
            </a:r>
            <a:r>
              <a:rPr lang="ar" sz="2600" dirty="0"/>
              <a:t> ( </a:t>
            </a:r>
            <a:r>
              <a:rPr lang="ar" sz="2600" b="1" dirty="0">
                <a:solidFill>
                  <a:srgbClr val="FF0000"/>
                </a:solidFill>
              </a:rPr>
              <a:t>الناتج المحلي الإجمالي </a:t>
            </a:r>
            <a:r>
              <a:rPr lang="ar" sz="2600" b="1" dirty="0"/>
              <a:t>بالأسعار </a:t>
            </a:r>
            <a:r>
              <a:rPr lang="ar" sz="2600" b="1" dirty="0">
                <a:solidFill>
                  <a:srgbClr val="FF0000"/>
                </a:solidFill>
                <a:highlight>
                  <a:srgbClr val="00FFFF"/>
                </a:highlight>
              </a:rPr>
              <a:t>الجارية </a:t>
            </a:r>
            <a:r>
              <a:rPr lang="ar" sz="2600" dirty="0"/>
              <a:t>).</a:t>
            </a:r>
            <a:endParaRPr lang="en-US" sz="2600" dirty="0"/>
          </a:p>
          <a:p>
            <a:pPr marL="0" indent="0">
              <a:buNone/>
            </a:pPr>
            <a:endParaRPr lang="fr-FR" dirty="0"/>
          </a:p>
        </p:txBody>
      </p:sp>
      <p:sp>
        <p:nvSpPr>
          <p:cNvPr id="5" name="Tytuł 1">
            <a:extLst>
              <a:ext uri="{FF2B5EF4-FFF2-40B4-BE49-F238E27FC236}">
                <a16:creationId xmlns:a16="http://schemas.microsoft.com/office/drawing/2014/main" id="{E2E908AC-89BA-A978-2F65-121E95925C57}"/>
              </a:ext>
            </a:extLst>
          </p:cNvPr>
          <p:cNvSpPr>
            <a:spLocks noGrp="1"/>
          </p:cNvSpPr>
          <p:nvPr>
            <p:ph type="title"/>
          </p:nvPr>
        </p:nvSpPr>
        <p:spPr>
          <a:xfrm>
            <a:off x="2400300" y="409574"/>
            <a:ext cx="7296150" cy="933451"/>
          </a:xfrm>
        </p:spPr>
        <p:txBody>
          <a:bodyPr>
            <a:normAutofit/>
          </a:bodyPr>
          <a:lstStyle/>
          <a:p>
            <a:pPr algn="ctr" rtl="1"/>
            <a:r>
              <a:rPr lang="ar" sz="4000" b="1" dirty="0">
                <a:solidFill>
                  <a:srgbClr val="FFC000"/>
                </a:solidFill>
                <a:latin typeface="+mn-lt"/>
              </a:rPr>
              <a:t>- حسابات الناتج المحلي الإجمالي</a:t>
            </a:r>
            <a:endParaRPr lang="pl-PL" sz="4000" dirty="0">
              <a:solidFill>
                <a:srgbClr val="FFC000"/>
              </a:solidFill>
              <a:latin typeface="+mn-lt"/>
            </a:endParaRPr>
          </a:p>
        </p:txBody>
      </p:sp>
    </p:spTree>
    <p:extLst>
      <p:ext uri="{BB962C8B-B14F-4D97-AF65-F5344CB8AC3E}">
        <p14:creationId xmlns:p14="http://schemas.microsoft.com/office/powerpoint/2010/main" val="32004918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Нижний колонтитул 1">
            <a:extLst>
              <a:ext uri="{FF2B5EF4-FFF2-40B4-BE49-F238E27FC236}">
                <a16:creationId xmlns:a16="http://schemas.microsoft.com/office/drawing/2014/main" id="{20B20DBD-989B-436C-A10C-BE7F9290EBBD}"/>
              </a:ext>
            </a:extLst>
          </p:cNvPr>
          <p:cNvSpPr>
            <a:spLocks noGrp="1"/>
          </p:cNvSpPr>
          <p:nvPr>
            <p:ph type="ftr" sz="quarter" idx="11"/>
          </p:nvPr>
        </p:nvSpPr>
        <p:spPr/>
        <p:txBody>
          <a:bodyPr/>
          <a:lstStyle/>
          <a:p>
            <a:r>
              <a:rPr lang="ar" altLang="ru-RU"/>
              <a:t>قياس دخل الدولة</a:t>
            </a:r>
          </a:p>
        </p:txBody>
      </p:sp>
      <p:sp>
        <p:nvSpPr>
          <p:cNvPr id="19" name="Номер слайда 2">
            <a:extLst>
              <a:ext uri="{FF2B5EF4-FFF2-40B4-BE49-F238E27FC236}">
                <a16:creationId xmlns:a16="http://schemas.microsoft.com/office/drawing/2014/main" id="{2745D743-E83B-44AF-84BA-A402F525F6FA}"/>
              </a:ext>
            </a:extLst>
          </p:cNvPr>
          <p:cNvSpPr>
            <a:spLocks noGrp="1"/>
          </p:cNvSpPr>
          <p:nvPr>
            <p:ph type="sldNum" sz="quarter" idx="12"/>
          </p:nvPr>
        </p:nvSpPr>
        <p:spPr/>
        <p:txBody>
          <a:bodyPr/>
          <a:lstStyle/>
          <a:p>
            <a:fld id="{15D67A19-43B5-4909-84D0-2D287CA7A9C0}" type="slidenum">
              <a:rPr lang="en-US" altLang="ru-RU"/>
              <a:pPr/>
              <a:t>20</a:t>
            </a:fld>
            <a:endParaRPr lang="en-US" altLang="ru-RU"/>
          </a:p>
        </p:txBody>
      </p:sp>
      <p:sp>
        <p:nvSpPr>
          <p:cNvPr id="102403" name="Rectangle 3">
            <a:extLst>
              <a:ext uri="{FF2B5EF4-FFF2-40B4-BE49-F238E27FC236}">
                <a16:creationId xmlns:a16="http://schemas.microsoft.com/office/drawing/2014/main" id="{43E54516-E9F1-4DEE-AC4B-62BD7DA3D42E}"/>
              </a:ext>
            </a:extLst>
          </p:cNvPr>
          <p:cNvSpPr>
            <a:spLocks noGrp="1" noChangeArrowheads="1"/>
          </p:cNvSpPr>
          <p:nvPr>
            <p:ph type="body" idx="4294967295"/>
          </p:nvPr>
        </p:nvSpPr>
        <p:spPr>
          <a:xfrm>
            <a:off x="56080" y="4267797"/>
            <a:ext cx="9254926" cy="420519"/>
          </a:xfrm>
        </p:spPr>
        <p:txBody>
          <a:bodyPr>
            <a:normAutofit fontScale="92500" lnSpcReduction="10000"/>
          </a:bodyPr>
          <a:lstStyle/>
          <a:p>
            <a:pPr marL="0" indent="0">
              <a:spcBef>
                <a:spcPct val="50000"/>
              </a:spcBef>
              <a:buNone/>
              <a:tabLst>
                <a:tab pos="1146175" algn="l"/>
                <a:tab pos="4859338" algn="l"/>
              </a:tabLst>
            </a:pPr>
            <a:r>
              <a:rPr lang="ar" altLang="ru-RU" sz="2600" dirty="0"/>
              <a:t>احسب </a:t>
            </a:r>
            <a:r>
              <a:rPr lang="ar" altLang="ru-RU" sz="2600" b="1" dirty="0">
                <a:solidFill>
                  <a:srgbClr val="FF0000"/>
                </a:solidFill>
              </a:rPr>
              <a:t>إجمالي الناتج المحلي الحقيقي </a:t>
            </a:r>
            <a:r>
              <a:rPr lang="ar" altLang="ru-RU" sz="2600" dirty="0"/>
              <a:t>في كل عام ، باستخدام </a:t>
            </a:r>
            <a:r>
              <a:rPr lang="ar" altLang="ru-RU" sz="2600" b="1" dirty="0">
                <a:solidFill>
                  <a:srgbClr val="0070C0"/>
                </a:solidFill>
              </a:rPr>
              <a:t>2005 كسنة أساس </a:t>
            </a:r>
            <a:r>
              <a:rPr lang="ar" altLang="ru-RU" sz="2600" dirty="0"/>
              <a:t>:</a:t>
            </a:r>
          </a:p>
        </p:txBody>
      </p:sp>
      <p:graphicFrame>
        <p:nvGraphicFramePr>
          <p:cNvPr id="102453" name="Group 53">
            <a:extLst>
              <a:ext uri="{FF2B5EF4-FFF2-40B4-BE49-F238E27FC236}">
                <a16:creationId xmlns:a16="http://schemas.microsoft.com/office/drawing/2014/main" id="{12F27B8D-A970-4F86-A6DE-48E2543559F4}"/>
              </a:ext>
            </a:extLst>
          </p:cNvPr>
          <p:cNvGraphicFramePr>
            <a:graphicFrameLocks noGrp="1"/>
          </p:cNvGraphicFramePr>
          <p:nvPr>
            <p:extLst>
              <p:ext uri="{D42A27DB-BD31-4B8C-83A1-F6EECF244321}">
                <p14:modId xmlns:p14="http://schemas.microsoft.com/office/powerpoint/2010/main" val="1639482148"/>
              </p:ext>
            </p:extLst>
          </p:nvPr>
        </p:nvGraphicFramePr>
        <p:xfrm>
          <a:off x="21738" y="1369355"/>
          <a:ext cx="7691438" cy="2739009"/>
        </p:xfrm>
        <a:graphic>
          <a:graphicData uri="http://schemas.openxmlformats.org/drawingml/2006/table">
            <a:tbl>
              <a:tblPr/>
              <a:tblGrid>
                <a:gridCol w="1538288">
                  <a:extLst>
                    <a:ext uri="{9D8B030D-6E8A-4147-A177-3AD203B41FA5}">
                      <a16:colId xmlns:a16="http://schemas.microsoft.com/office/drawing/2014/main" val="2672304717"/>
                    </a:ext>
                  </a:extLst>
                </a:gridCol>
                <a:gridCol w="1538287">
                  <a:extLst>
                    <a:ext uri="{9D8B030D-6E8A-4147-A177-3AD203B41FA5}">
                      <a16:colId xmlns:a16="http://schemas.microsoft.com/office/drawing/2014/main" val="825208787"/>
                    </a:ext>
                  </a:extLst>
                </a:gridCol>
                <a:gridCol w="1538288">
                  <a:extLst>
                    <a:ext uri="{9D8B030D-6E8A-4147-A177-3AD203B41FA5}">
                      <a16:colId xmlns:a16="http://schemas.microsoft.com/office/drawing/2014/main" val="3284860455"/>
                    </a:ext>
                  </a:extLst>
                </a:gridCol>
                <a:gridCol w="1538287">
                  <a:extLst>
                    <a:ext uri="{9D8B030D-6E8A-4147-A177-3AD203B41FA5}">
                      <a16:colId xmlns:a16="http://schemas.microsoft.com/office/drawing/2014/main" val="2879413631"/>
                    </a:ext>
                  </a:extLst>
                </a:gridCol>
                <a:gridCol w="1538288">
                  <a:extLst>
                    <a:ext uri="{9D8B030D-6E8A-4147-A177-3AD203B41FA5}">
                      <a16:colId xmlns:a16="http://schemas.microsoft.com/office/drawing/2014/main" val="428857719"/>
                    </a:ext>
                  </a:extLst>
                </a:gridCol>
              </a:tblGrid>
              <a:tr h="317194">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0" u="none" strike="noStrike" cap="none" normalizeH="0" baseline="0">
                        <a:ln>
                          <a:noFill/>
                        </a:ln>
                        <a:solidFill>
                          <a:schemeClr val="tx1"/>
                        </a:solidFill>
                        <a:effectLst/>
                        <a:latin typeface="Arial" panose="020B0604020202020204" pitchFamily="34" charset="0"/>
                      </a:endParaRP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gridSpan="2">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 altLang="ru-RU" sz="2400" b="0" i="0" u="none" strike="noStrike" cap="none" normalizeH="0" baseline="0" dirty="0">
                          <a:ln>
                            <a:noFill/>
                          </a:ln>
                          <a:solidFill>
                            <a:schemeClr val="tx1"/>
                          </a:solidFill>
                          <a:effectLst/>
                          <a:latin typeface="Arial" panose="020B0604020202020204" pitchFamily="34" charset="0"/>
                        </a:rPr>
                        <a:t>حبوب ذرة</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hMerge="1">
                  <a:txBody>
                    <a:bodyPr/>
                    <a:lstStyle/>
                    <a:p>
                      <a:endParaRPr lang="ru-RU"/>
                    </a:p>
                  </a:txBody>
                  <a:tcPr/>
                </a:tc>
                <a:tc gridSpan="2">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 altLang="ru-RU" sz="2400" b="0" i="0" u="none" strike="noStrike" cap="none" normalizeH="0" baseline="0" dirty="0">
                          <a:ln>
                            <a:noFill/>
                          </a:ln>
                          <a:solidFill>
                            <a:schemeClr val="tx1"/>
                          </a:solidFill>
                          <a:effectLst/>
                          <a:latin typeface="Arial" panose="020B0604020202020204" pitchFamily="34" charset="0"/>
                        </a:rPr>
                        <a:t>شاي</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hMerge="1">
                  <a:txBody>
                    <a:bodyPr/>
                    <a:lstStyle/>
                    <a:p>
                      <a:endParaRPr lang="ru-RU"/>
                    </a:p>
                  </a:txBody>
                  <a:tcPr/>
                </a:tc>
                <a:extLst>
                  <a:ext uri="{0D108BD9-81ED-4DB2-BD59-A6C34878D82A}">
                    <a16:rowId xmlns:a16="http://schemas.microsoft.com/office/drawing/2014/main" val="3657622264"/>
                  </a:ext>
                </a:extLst>
              </a:tr>
              <a:tr h="485775">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DZ" altLang="ru-RU" sz="2400" b="0" i="1" u="none" strike="noStrike" cap="none" normalizeH="0" baseline="0" dirty="0">
                          <a:ln>
                            <a:noFill/>
                          </a:ln>
                          <a:solidFill>
                            <a:schemeClr val="tx1"/>
                          </a:solidFill>
                          <a:effectLst/>
                          <a:latin typeface="Arial" panose="020B0604020202020204" pitchFamily="34" charset="0"/>
                        </a:rPr>
                        <a:t> ألسنة</a:t>
                      </a:r>
                      <a:endParaRPr kumimoji="0" lang="ar" altLang="ru-RU" sz="2400" b="0" i="1" u="none" strike="noStrike" cap="none" normalizeH="0" baseline="0" dirty="0">
                        <a:ln>
                          <a:noFill/>
                        </a:ln>
                        <a:solidFill>
                          <a:schemeClr val="tx1"/>
                        </a:solidFill>
                        <a:effectLst/>
                        <a:latin typeface="Arial" panose="020B0604020202020204" pitchFamily="34" charset="0"/>
                      </a:endParaRP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DZ" altLang="ru-RU" sz="2400" b="1" i="1" u="none" strike="noStrike" cap="none" normalizeH="0" baseline="0" dirty="0">
                          <a:ln>
                            <a:noFill/>
                          </a:ln>
                          <a:solidFill>
                            <a:schemeClr val="tx1"/>
                          </a:solidFill>
                          <a:effectLst/>
                          <a:latin typeface="Arial" panose="020B0604020202020204" pitchFamily="34" charset="0"/>
                        </a:rPr>
                        <a:t>الكمية</a:t>
                      </a:r>
                      <a:r>
                        <a:rPr kumimoji="0" lang="fr-FR" altLang="ru-RU" sz="2400" b="1" i="1" u="none" strike="noStrike" cap="none" normalizeH="0" baseline="0" dirty="0">
                          <a:ln>
                            <a:noFill/>
                          </a:ln>
                          <a:solidFill>
                            <a:schemeClr val="tx1"/>
                          </a:solidFill>
                          <a:effectLst/>
                          <a:latin typeface="Arial" panose="020B0604020202020204" pitchFamily="34" charset="0"/>
                        </a:rPr>
                        <a:t> Q</a:t>
                      </a:r>
                      <a:endParaRPr kumimoji="0" lang="ar" altLang="ru-RU" sz="2400" b="1" i="1" u="none" strike="noStrike" cap="none" normalizeH="0" baseline="0" dirty="0">
                        <a:ln>
                          <a:noFill/>
                        </a:ln>
                        <a:solidFill>
                          <a:schemeClr val="tx1"/>
                        </a:solidFill>
                        <a:effectLst/>
                        <a:latin typeface="Arial" panose="020B0604020202020204" pitchFamily="34"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DZ" altLang="ru-RU" sz="2400" b="1" i="1" u="none" strike="noStrike" cap="none" normalizeH="0" baseline="0" dirty="0">
                          <a:ln>
                            <a:noFill/>
                          </a:ln>
                          <a:solidFill>
                            <a:schemeClr val="tx1"/>
                          </a:solidFill>
                          <a:effectLst/>
                          <a:latin typeface="Arial" panose="020B0604020202020204" pitchFamily="34" charset="0"/>
                        </a:rPr>
                        <a:t> السعر</a:t>
                      </a:r>
                      <a:r>
                        <a:rPr kumimoji="0" lang="fr-FR" altLang="ru-RU" sz="2400" b="1" i="1" u="none" strike="noStrike" cap="none" normalizeH="0" baseline="0" dirty="0">
                          <a:ln>
                            <a:noFill/>
                          </a:ln>
                          <a:solidFill>
                            <a:schemeClr val="tx1"/>
                          </a:solidFill>
                          <a:effectLst/>
                          <a:latin typeface="Arial" panose="020B0604020202020204" pitchFamily="34" charset="0"/>
                        </a:rPr>
                        <a:t>P</a:t>
                      </a:r>
                      <a:endParaRPr kumimoji="0" lang="ar" altLang="ru-RU" sz="2400" b="1" i="1" u="none" strike="noStrike" cap="none" normalizeH="0" baseline="0" dirty="0">
                        <a:ln>
                          <a:noFill/>
                        </a:ln>
                        <a:solidFill>
                          <a:schemeClr val="tx1"/>
                        </a:solidFill>
                        <a:effectLst/>
                        <a:latin typeface="Arial" panose="020B0604020202020204" pitchFamily="34"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DZ" altLang="ru-RU" sz="2400" b="1" i="1" u="none" strike="noStrike" cap="none" normalizeH="0" baseline="0" dirty="0">
                          <a:ln>
                            <a:noFill/>
                          </a:ln>
                          <a:solidFill>
                            <a:schemeClr val="tx1"/>
                          </a:solidFill>
                          <a:effectLst/>
                          <a:latin typeface="Arial" panose="020B0604020202020204" pitchFamily="34" charset="0"/>
                        </a:rPr>
                        <a:t>الكمية</a:t>
                      </a:r>
                      <a:r>
                        <a:rPr kumimoji="0" lang="fr-FR" altLang="ru-RU" sz="2400" b="1" i="1" u="none" strike="noStrike" cap="none" normalizeH="0" baseline="0" dirty="0">
                          <a:ln>
                            <a:noFill/>
                          </a:ln>
                          <a:solidFill>
                            <a:schemeClr val="tx1"/>
                          </a:solidFill>
                          <a:effectLst/>
                          <a:latin typeface="Arial" panose="020B0604020202020204" pitchFamily="34" charset="0"/>
                        </a:rPr>
                        <a:t> Q</a:t>
                      </a:r>
                      <a:endParaRPr kumimoji="0" lang="ar" altLang="ru-RU" sz="2400" b="1" i="1" u="none" strike="noStrike" cap="none" normalizeH="0" baseline="0" dirty="0">
                        <a:ln>
                          <a:noFill/>
                        </a:ln>
                        <a:solidFill>
                          <a:schemeClr val="tx1"/>
                        </a:solidFill>
                        <a:effectLst/>
                        <a:latin typeface="Arial" panose="020B0604020202020204" pitchFamily="34"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DZ" altLang="ru-RU" sz="2400" b="1" i="1" u="none" strike="noStrike" cap="none" normalizeH="0" baseline="0" dirty="0">
                          <a:ln>
                            <a:noFill/>
                          </a:ln>
                          <a:solidFill>
                            <a:schemeClr val="tx1"/>
                          </a:solidFill>
                          <a:effectLst/>
                          <a:latin typeface="Arial" panose="020B0604020202020204" pitchFamily="34" charset="0"/>
                        </a:rPr>
                        <a:t> السعر</a:t>
                      </a:r>
                      <a:r>
                        <a:rPr kumimoji="0" lang="fr-FR" altLang="ru-RU" sz="2400" b="1" i="1" u="none" strike="noStrike" cap="none" normalizeH="0" baseline="0" dirty="0">
                          <a:ln>
                            <a:noFill/>
                          </a:ln>
                          <a:solidFill>
                            <a:schemeClr val="tx1"/>
                          </a:solidFill>
                          <a:effectLst/>
                          <a:latin typeface="Arial" panose="020B0604020202020204" pitchFamily="34" charset="0"/>
                        </a:rPr>
                        <a:t>P</a:t>
                      </a:r>
                      <a:endParaRPr kumimoji="0" lang="ar" altLang="ru-RU" sz="2400" b="1" i="1" u="none" strike="noStrike" cap="none" normalizeH="0" baseline="0" dirty="0">
                        <a:ln>
                          <a:noFill/>
                        </a:ln>
                        <a:solidFill>
                          <a:schemeClr val="tx1"/>
                        </a:solidFill>
                        <a:effectLst/>
                        <a:latin typeface="Arial" panose="020B0604020202020204" pitchFamily="34" charset="0"/>
                      </a:endParaRP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630217880"/>
                  </a:ext>
                </a:extLst>
              </a:tr>
              <a:tr h="485775">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 altLang="ru-RU" sz="2400" b="0" i="0" u="none" strike="noStrike" cap="none" normalizeH="0" baseline="0" dirty="0">
                          <a:ln>
                            <a:noFill/>
                          </a:ln>
                          <a:solidFill>
                            <a:schemeClr val="tx1"/>
                          </a:solidFill>
                          <a:effectLst/>
                          <a:latin typeface="Arial" panose="020B0604020202020204" pitchFamily="34" charset="0"/>
                        </a:rPr>
                        <a:t>2005</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 altLang="ru-RU" sz="2400" b="0" i="0" u="none" strike="noStrike" cap="none" normalizeH="0" baseline="0" dirty="0">
                          <a:ln>
                            <a:noFill/>
                          </a:ln>
                          <a:solidFill>
                            <a:schemeClr val="tx1"/>
                          </a:solidFill>
                          <a:effectLst/>
                          <a:latin typeface="Arial" panose="020B0604020202020204" pitchFamily="34" charset="0"/>
                        </a:rPr>
                        <a:t>10 دولارات</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 altLang="ru-RU" sz="2400" b="0" i="0" u="none" strike="noStrike" cap="none" normalizeH="0" baseline="0">
                          <a:ln>
                            <a:noFill/>
                          </a:ln>
                          <a:solidFill>
                            <a:schemeClr val="tx1"/>
                          </a:solidFill>
                          <a:effectLst/>
                          <a:latin typeface="Arial" panose="020B0604020202020204" pitchFamily="34" charset="0"/>
                        </a:rPr>
                        <a:t>400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 altLang="ru-RU" sz="2400" b="0" i="0" u="none" strike="noStrike" cap="none" normalizeH="0" baseline="0" dirty="0">
                          <a:ln>
                            <a:noFill/>
                          </a:ln>
                          <a:solidFill>
                            <a:schemeClr val="tx1"/>
                          </a:solidFill>
                          <a:effectLst/>
                          <a:latin typeface="Arial" panose="020B0604020202020204" pitchFamily="34" charset="0"/>
                        </a:rPr>
                        <a:t>2.00 دولار</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 altLang="ru-RU" sz="2400" b="0" i="0" u="none" strike="noStrike" cap="none" normalizeH="0" baseline="0">
                          <a:ln>
                            <a:noFill/>
                          </a:ln>
                          <a:solidFill>
                            <a:schemeClr val="tx1"/>
                          </a:solidFill>
                          <a:effectLst/>
                          <a:latin typeface="Arial" panose="020B0604020202020204" pitchFamily="34" charset="0"/>
                        </a:rPr>
                        <a:t>1000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2183556778"/>
                  </a:ext>
                </a:extLst>
              </a:tr>
              <a:tr h="485775">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 altLang="ru-RU" sz="2400" b="0" i="0" u="none" strike="noStrike" cap="none" normalizeH="0" baseline="0">
                          <a:ln>
                            <a:noFill/>
                          </a:ln>
                          <a:solidFill>
                            <a:schemeClr val="tx1"/>
                          </a:solidFill>
                          <a:effectLst/>
                          <a:latin typeface="Arial" panose="020B0604020202020204" pitchFamily="34" charset="0"/>
                        </a:rPr>
                        <a:t>2006</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 altLang="ru-RU" sz="2400" b="0" i="0" u="none" strike="noStrike" cap="none" normalizeH="0" baseline="0">
                          <a:ln>
                            <a:noFill/>
                          </a:ln>
                          <a:solidFill>
                            <a:schemeClr val="tx1"/>
                          </a:solidFill>
                          <a:effectLst/>
                          <a:latin typeface="Arial" panose="020B0604020202020204" pitchFamily="34" charset="0"/>
                        </a:rPr>
                        <a:t>11 دولارًا</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 altLang="ru-RU" sz="2400" b="0" i="0" u="none" strike="noStrike" cap="none" normalizeH="0" baseline="0">
                          <a:ln>
                            <a:noFill/>
                          </a:ln>
                          <a:solidFill>
                            <a:schemeClr val="tx1"/>
                          </a:solidFill>
                          <a:effectLst/>
                          <a:latin typeface="Arial" panose="020B0604020202020204" pitchFamily="34" charset="0"/>
                        </a:rPr>
                        <a:t>500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 altLang="ru-RU" sz="2400" b="0" i="0" u="none" strike="noStrike" cap="none" normalizeH="0" baseline="0">
                          <a:ln>
                            <a:noFill/>
                          </a:ln>
                          <a:solidFill>
                            <a:schemeClr val="tx1"/>
                          </a:solidFill>
                          <a:effectLst/>
                          <a:latin typeface="Arial" panose="020B0604020202020204" pitchFamily="34" charset="0"/>
                        </a:rPr>
                        <a:t>2.50 دولار</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 altLang="ru-RU" sz="2400" b="0" i="0" u="none" strike="noStrike" cap="none" normalizeH="0" baseline="0">
                          <a:ln>
                            <a:noFill/>
                          </a:ln>
                          <a:solidFill>
                            <a:schemeClr val="tx1"/>
                          </a:solidFill>
                          <a:effectLst/>
                          <a:latin typeface="Arial" panose="020B0604020202020204" pitchFamily="34" charset="0"/>
                        </a:rPr>
                        <a:t>1100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2858860140"/>
                  </a:ext>
                </a:extLst>
              </a:tr>
              <a:tr h="484188">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 altLang="ru-RU" sz="2400" b="0" i="0" u="none" strike="noStrike" cap="none" normalizeH="0" baseline="0" dirty="0">
                          <a:ln>
                            <a:noFill/>
                          </a:ln>
                          <a:solidFill>
                            <a:schemeClr val="tx1"/>
                          </a:solidFill>
                          <a:effectLst/>
                          <a:latin typeface="Arial" panose="020B0604020202020204" pitchFamily="34" charset="0"/>
                        </a:rPr>
                        <a:t>2007</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 altLang="ru-RU" sz="2400" b="0" i="0" u="none" strike="noStrike" cap="none" normalizeH="0" baseline="0" dirty="0">
                          <a:ln>
                            <a:noFill/>
                          </a:ln>
                          <a:solidFill>
                            <a:schemeClr val="tx1"/>
                          </a:solidFill>
                          <a:effectLst/>
                          <a:latin typeface="Arial" panose="020B0604020202020204" pitchFamily="34" charset="0"/>
                        </a:rPr>
                        <a:t>12 دولارًا</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 altLang="ru-RU" sz="2400" b="0" i="0" u="none" strike="noStrike" cap="none" normalizeH="0" baseline="0">
                          <a:ln>
                            <a:noFill/>
                          </a:ln>
                          <a:solidFill>
                            <a:schemeClr val="tx1"/>
                          </a:solidFill>
                          <a:effectLst/>
                          <a:latin typeface="Arial" panose="020B0604020202020204" pitchFamily="34" charset="0"/>
                        </a:rPr>
                        <a:t>600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 altLang="ru-RU" sz="2400" b="0" i="0" u="none" strike="noStrike" cap="none" normalizeH="0" baseline="0" dirty="0">
                          <a:ln>
                            <a:noFill/>
                          </a:ln>
                          <a:solidFill>
                            <a:schemeClr val="tx1"/>
                          </a:solidFill>
                          <a:effectLst/>
                          <a:latin typeface="Arial" panose="020B0604020202020204" pitchFamily="34" charset="0"/>
                        </a:rPr>
                        <a:t>3.00 دولارات</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ar" altLang="ru-RU" sz="2400" b="0" i="0" u="none" strike="noStrike" cap="none" normalizeH="0" baseline="0" dirty="0">
                          <a:ln>
                            <a:noFill/>
                          </a:ln>
                          <a:solidFill>
                            <a:schemeClr val="tx1"/>
                          </a:solidFill>
                          <a:effectLst/>
                          <a:latin typeface="Arial" panose="020B0604020202020204" pitchFamily="34" charset="0"/>
                        </a:rPr>
                        <a:t>1200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2055775520"/>
                  </a:ext>
                </a:extLst>
              </a:tr>
            </a:tbl>
          </a:graphicData>
        </a:graphic>
      </p:graphicFrame>
      <p:grpSp>
        <p:nvGrpSpPr>
          <p:cNvPr id="2" name="Group 40">
            <a:extLst>
              <a:ext uri="{FF2B5EF4-FFF2-40B4-BE49-F238E27FC236}">
                <a16:creationId xmlns:a16="http://schemas.microsoft.com/office/drawing/2014/main" id="{D9B63487-EBF0-48C3-AFD4-4896249357B5}"/>
              </a:ext>
            </a:extLst>
          </p:cNvPr>
          <p:cNvGrpSpPr>
            <a:grpSpLocks/>
          </p:cNvGrpSpPr>
          <p:nvPr/>
        </p:nvGrpSpPr>
        <p:grpSpPr bwMode="auto">
          <a:xfrm>
            <a:off x="7487720" y="5341768"/>
            <a:ext cx="1373187" cy="657225"/>
            <a:chOff x="4311" y="3003"/>
            <a:chExt cx="865" cy="414"/>
          </a:xfrm>
        </p:grpSpPr>
        <p:sp>
          <p:nvSpPr>
            <p:cNvPr id="102441" name="Text Box 41">
              <a:extLst>
                <a:ext uri="{FF2B5EF4-FFF2-40B4-BE49-F238E27FC236}">
                  <a16:creationId xmlns:a16="http://schemas.microsoft.com/office/drawing/2014/main" id="{C28F972F-BFCF-41CB-86A8-6735AA424F94}"/>
                </a:ext>
              </a:extLst>
            </p:cNvPr>
            <p:cNvSpPr txBox="1">
              <a:spLocks noChangeArrowheads="1"/>
            </p:cNvSpPr>
            <p:nvPr/>
          </p:nvSpPr>
          <p:spPr bwMode="auto">
            <a:xfrm>
              <a:off x="4504" y="3035"/>
              <a:ext cx="672" cy="291"/>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5720" rIns="4572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ar" altLang="ru-RU" sz="2400" dirty="0">
                  <a:cs typeface="Arial" panose="020B0604020202020204" pitchFamily="34" charset="0"/>
                </a:rPr>
                <a:t>20.0٪</a:t>
              </a:r>
            </a:p>
          </p:txBody>
        </p:sp>
        <p:sp>
          <p:nvSpPr>
            <p:cNvPr id="102442" name="AutoShape 42">
              <a:extLst>
                <a:ext uri="{FF2B5EF4-FFF2-40B4-BE49-F238E27FC236}">
                  <a16:creationId xmlns:a16="http://schemas.microsoft.com/office/drawing/2014/main" id="{6FFC70B4-D963-479C-AC44-B9839BA2D214}"/>
                </a:ext>
              </a:extLst>
            </p:cNvPr>
            <p:cNvSpPr>
              <a:spLocks/>
            </p:cNvSpPr>
            <p:nvPr/>
          </p:nvSpPr>
          <p:spPr bwMode="auto">
            <a:xfrm>
              <a:off x="4311" y="3003"/>
              <a:ext cx="156" cy="414"/>
            </a:xfrm>
            <a:prstGeom prst="rightBrace">
              <a:avLst>
                <a:gd name="adj1" fmla="val 22115"/>
                <a:gd name="adj2" fmla="val 50000"/>
              </a:avLst>
            </a:prstGeom>
            <a:noFill/>
            <a:ln w="19050">
              <a:solidFill>
                <a:srgbClr val="8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grpSp>
      <p:sp>
        <p:nvSpPr>
          <p:cNvPr id="113707" name="Text Box 43">
            <a:extLst>
              <a:ext uri="{FF2B5EF4-FFF2-40B4-BE49-F238E27FC236}">
                <a16:creationId xmlns:a16="http://schemas.microsoft.com/office/drawing/2014/main" id="{D6851982-BD06-468F-B881-8CE66045285D}"/>
              </a:ext>
            </a:extLst>
          </p:cNvPr>
          <p:cNvSpPr txBox="1">
            <a:spLocks noChangeArrowheads="1"/>
          </p:cNvSpPr>
          <p:nvPr/>
        </p:nvSpPr>
        <p:spPr bwMode="auto">
          <a:xfrm>
            <a:off x="6934381" y="4537490"/>
            <a:ext cx="2657675" cy="853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rtl="1"/>
            <a:r>
              <a:rPr lang="ar" altLang="ru-RU" sz="2400" b="1" dirty="0">
                <a:solidFill>
                  <a:srgbClr val="FF0000"/>
                </a:solidFill>
                <a:cs typeface="Arial" panose="020B0604020202020204" pitchFamily="34" charset="0"/>
              </a:rPr>
              <a:t>معدل نمو الناتج المحلي الإجمالي الحقيقي</a:t>
            </a:r>
            <a:endParaRPr lang="en-US" altLang="ru-RU" sz="2400" b="1" i="1" u="sng" dirty="0">
              <a:cs typeface="Arial" panose="020B0604020202020204" pitchFamily="34" charset="0"/>
            </a:endParaRPr>
          </a:p>
        </p:txBody>
      </p:sp>
      <p:grpSp>
        <p:nvGrpSpPr>
          <p:cNvPr id="3" name="Group 44">
            <a:extLst>
              <a:ext uri="{FF2B5EF4-FFF2-40B4-BE49-F238E27FC236}">
                <a16:creationId xmlns:a16="http://schemas.microsoft.com/office/drawing/2014/main" id="{927BB93E-6FBF-4D0A-A5C1-4DFB462A1990}"/>
              </a:ext>
            </a:extLst>
          </p:cNvPr>
          <p:cNvGrpSpPr>
            <a:grpSpLocks/>
          </p:cNvGrpSpPr>
          <p:nvPr/>
        </p:nvGrpSpPr>
        <p:grpSpPr bwMode="auto">
          <a:xfrm>
            <a:off x="7363895" y="6000322"/>
            <a:ext cx="1350962" cy="657225"/>
            <a:chOff x="4321" y="3419"/>
            <a:chExt cx="851" cy="414"/>
          </a:xfrm>
        </p:grpSpPr>
        <p:sp>
          <p:nvSpPr>
            <p:cNvPr id="102445" name="Text Box 45">
              <a:extLst>
                <a:ext uri="{FF2B5EF4-FFF2-40B4-BE49-F238E27FC236}">
                  <a16:creationId xmlns:a16="http://schemas.microsoft.com/office/drawing/2014/main" id="{DD26D067-C3AD-466A-94E9-4335ACC02EA5}"/>
                </a:ext>
              </a:extLst>
            </p:cNvPr>
            <p:cNvSpPr txBox="1">
              <a:spLocks noChangeArrowheads="1"/>
            </p:cNvSpPr>
            <p:nvPr/>
          </p:nvSpPr>
          <p:spPr bwMode="auto">
            <a:xfrm>
              <a:off x="4517" y="3484"/>
              <a:ext cx="655" cy="291"/>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5720" rIns="4572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ar" altLang="ru-RU" sz="2400" dirty="0">
                  <a:cs typeface="Arial" panose="020B0604020202020204" pitchFamily="34" charset="0"/>
                </a:rPr>
                <a:t>16.7٪</a:t>
              </a:r>
            </a:p>
          </p:txBody>
        </p:sp>
        <p:sp>
          <p:nvSpPr>
            <p:cNvPr id="102446" name="AutoShape 46">
              <a:extLst>
                <a:ext uri="{FF2B5EF4-FFF2-40B4-BE49-F238E27FC236}">
                  <a16:creationId xmlns:a16="http://schemas.microsoft.com/office/drawing/2014/main" id="{E1225B09-FBA6-45BB-BA46-84C0229522FE}"/>
                </a:ext>
              </a:extLst>
            </p:cNvPr>
            <p:cNvSpPr>
              <a:spLocks/>
            </p:cNvSpPr>
            <p:nvPr/>
          </p:nvSpPr>
          <p:spPr bwMode="auto">
            <a:xfrm>
              <a:off x="4321" y="3419"/>
              <a:ext cx="156" cy="414"/>
            </a:xfrm>
            <a:prstGeom prst="rightBrace">
              <a:avLst>
                <a:gd name="adj1" fmla="val 22115"/>
                <a:gd name="adj2" fmla="val 50000"/>
              </a:avLst>
            </a:prstGeom>
            <a:noFill/>
            <a:ln w="19050">
              <a:solidFill>
                <a:srgbClr val="8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grpSp>
      <p:sp>
        <p:nvSpPr>
          <p:cNvPr id="102450" name="Line 50">
            <a:extLst>
              <a:ext uri="{FF2B5EF4-FFF2-40B4-BE49-F238E27FC236}">
                <a16:creationId xmlns:a16="http://schemas.microsoft.com/office/drawing/2014/main" id="{698AE2CA-3BC2-4D06-9F8A-5D4477E0F767}"/>
              </a:ext>
            </a:extLst>
          </p:cNvPr>
          <p:cNvSpPr>
            <a:spLocks noChangeShapeType="1"/>
          </p:cNvSpPr>
          <p:nvPr/>
        </p:nvSpPr>
        <p:spPr bwMode="auto">
          <a:xfrm flipV="1">
            <a:off x="0" y="2551537"/>
            <a:ext cx="433388" cy="0"/>
          </a:xfrm>
          <a:prstGeom prst="line">
            <a:avLst/>
          </a:prstGeom>
          <a:noFill/>
          <a:ln w="44450">
            <a:solidFill>
              <a:srgbClr val="FF0000"/>
            </a:solidFill>
            <a:round/>
            <a:headEnd/>
            <a:tailEnd type="triangle" w="lg" len="med"/>
          </a:ln>
          <a:extLst>
            <a:ext uri="{909E8E84-426E-40DD-AFC4-6F175D3DCCD1}">
              <a14:hiddenFill xmlns:a14="http://schemas.microsoft.com/office/drawing/2010/main">
                <a:noFill/>
              </a14:hiddenFill>
            </a:ext>
          </a:extLst>
        </p:spPr>
        <p:txBody>
          <a:bodyPr/>
          <a:lstStyle/>
          <a:p>
            <a:endParaRPr lang="ru-RU"/>
          </a:p>
        </p:txBody>
      </p:sp>
      <p:sp>
        <p:nvSpPr>
          <p:cNvPr id="113716" name="Rectangle 52">
            <a:extLst>
              <a:ext uri="{FF2B5EF4-FFF2-40B4-BE49-F238E27FC236}">
                <a16:creationId xmlns:a16="http://schemas.microsoft.com/office/drawing/2014/main" id="{F74B1338-FE8D-46DC-884D-BF966D96E14E}"/>
              </a:ext>
            </a:extLst>
          </p:cNvPr>
          <p:cNvSpPr>
            <a:spLocks noChangeArrowheads="1"/>
          </p:cNvSpPr>
          <p:nvPr/>
        </p:nvSpPr>
        <p:spPr bwMode="auto">
          <a:xfrm>
            <a:off x="360728" y="5223239"/>
            <a:ext cx="8249872" cy="1375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tabLst>
                <a:tab pos="1146175" algn="l"/>
                <a:tab pos="4859338" algn="l"/>
              </a:tabLst>
              <a:defRPr>
                <a:solidFill>
                  <a:schemeClr val="tx1"/>
                </a:solidFill>
                <a:latin typeface="Arial" panose="020B0604020202020204" pitchFamily="34" charset="0"/>
              </a:defRPr>
            </a:lvl1pPr>
            <a:lvl2pPr marL="742950" indent="-285750">
              <a:tabLst>
                <a:tab pos="1146175" algn="l"/>
                <a:tab pos="4859338" algn="l"/>
              </a:tabLst>
              <a:defRPr>
                <a:solidFill>
                  <a:schemeClr val="tx1"/>
                </a:solidFill>
                <a:latin typeface="Arial" panose="020B0604020202020204" pitchFamily="34" charset="0"/>
              </a:defRPr>
            </a:lvl2pPr>
            <a:lvl3pPr marL="1143000" indent="-228600">
              <a:tabLst>
                <a:tab pos="1146175" algn="l"/>
                <a:tab pos="4859338" algn="l"/>
              </a:tabLst>
              <a:defRPr>
                <a:solidFill>
                  <a:schemeClr val="tx1"/>
                </a:solidFill>
                <a:latin typeface="Arial" panose="020B0604020202020204" pitchFamily="34" charset="0"/>
              </a:defRPr>
            </a:lvl3pPr>
            <a:lvl4pPr marL="1600200" indent="-228600">
              <a:tabLst>
                <a:tab pos="1146175" algn="l"/>
                <a:tab pos="4859338" algn="l"/>
              </a:tabLst>
              <a:defRPr>
                <a:solidFill>
                  <a:schemeClr val="tx1"/>
                </a:solidFill>
                <a:latin typeface="Arial" panose="020B0604020202020204" pitchFamily="34" charset="0"/>
              </a:defRPr>
            </a:lvl4pPr>
            <a:lvl5pPr marL="2057400" indent="-228600">
              <a:tabLst>
                <a:tab pos="1146175" algn="l"/>
                <a:tab pos="4859338" algn="l"/>
              </a:tabLst>
              <a:defRPr>
                <a:solidFill>
                  <a:schemeClr val="tx1"/>
                </a:solidFill>
                <a:latin typeface="Arial" panose="020B0604020202020204" pitchFamily="34" charset="0"/>
              </a:defRPr>
            </a:lvl5pPr>
            <a:lvl6pPr marL="2514600" indent="-228600" fontAlgn="base">
              <a:spcBef>
                <a:spcPct val="0"/>
              </a:spcBef>
              <a:spcAft>
                <a:spcPct val="0"/>
              </a:spcAft>
              <a:tabLst>
                <a:tab pos="1146175" algn="l"/>
                <a:tab pos="4859338" algn="l"/>
              </a:tabLst>
              <a:defRPr>
                <a:solidFill>
                  <a:schemeClr val="tx1"/>
                </a:solidFill>
                <a:latin typeface="Arial" panose="020B0604020202020204" pitchFamily="34" charset="0"/>
              </a:defRPr>
            </a:lvl6pPr>
            <a:lvl7pPr marL="2971800" indent="-228600" fontAlgn="base">
              <a:spcBef>
                <a:spcPct val="0"/>
              </a:spcBef>
              <a:spcAft>
                <a:spcPct val="0"/>
              </a:spcAft>
              <a:tabLst>
                <a:tab pos="1146175" algn="l"/>
                <a:tab pos="4859338" algn="l"/>
              </a:tabLst>
              <a:defRPr>
                <a:solidFill>
                  <a:schemeClr val="tx1"/>
                </a:solidFill>
                <a:latin typeface="Arial" panose="020B0604020202020204" pitchFamily="34" charset="0"/>
              </a:defRPr>
            </a:lvl7pPr>
            <a:lvl8pPr marL="3429000" indent="-228600" fontAlgn="base">
              <a:spcBef>
                <a:spcPct val="0"/>
              </a:spcBef>
              <a:spcAft>
                <a:spcPct val="0"/>
              </a:spcAft>
              <a:tabLst>
                <a:tab pos="1146175" algn="l"/>
                <a:tab pos="4859338" algn="l"/>
              </a:tabLst>
              <a:defRPr>
                <a:solidFill>
                  <a:schemeClr val="tx1"/>
                </a:solidFill>
                <a:latin typeface="Arial" panose="020B0604020202020204" pitchFamily="34" charset="0"/>
              </a:defRPr>
            </a:lvl8pPr>
            <a:lvl9pPr marL="3886200" indent="-228600" fontAlgn="base">
              <a:spcBef>
                <a:spcPct val="0"/>
              </a:spcBef>
              <a:spcAft>
                <a:spcPct val="0"/>
              </a:spcAft>
              <a:tabLst>
                <a:tab pos="1146175" algn="l"/>
                <a:tab pos="4859338" algn="l"/>
              </a:tabLst>
              <a:defRPr>
                <a:solidFill>
                  <a:schemeClr val="tx1"/>
                </a:solidFill>
                <a:latin typeface="Arial" panose="020B0604020202020204" pitchFamily="34" charset="0"/>
              </a:defRPr>
            </a:lvl9pPr>
          </a:lstStyle>
          <a:p>
            <a:pPr>
              <a:lnSpc>
                <a:spcPct val="105000"/>
              </a:lnSpc>
              <a:spcBef>
                <a:spcPct val="50000"/>
              </a:spcBef>
              <a:buClr>
                <a:srgbClr val="00B85C"/>
              </a:buClr>
              <a:buSzPct val="120000"/>
              <a:buFont typeface="Wingdings" panose="05000000000000000000" pitchFamily="2" charset="2"/>
              <a:buNone/>
            </a:pPr>
            <a:r>
              <a:rPr lang="ar" altLang="ru-RU" sz="2400" dirty="0">
                <a:cs typeface="Arial" panose="020B0604020202020204" pitchFamily="34" charset="0"/>
              </a:rPr>
              <a:t>2005: 10 دولارات × 400 + 2 دولار × 1000 = 6000 دولار</a:t>
            </a:r>
          </a:p>
          <a:p>
            <a:pPr>
              <a:lnSpc>
                <a:spcPct val="105000"/>
              </a:lnSpc>
              <a:spcBef>
                <a:spcPct val="50000"/>
              </a:spcBef>
              <a:buClr>
                <a:srgbClr val="00B85C"/>
              </a:buClr>
              <a:buSzPct val="120000"/>
              <a:buFont typeface="Wingdings" panose="05000000000000000000" pitchFamily="2" charset="2"/>
              <a:buNone/>
            </a:pPr>
            <a:r>
              <a:rPr lang="ar" altLang="ru-RU" sz="2400" dirty="0">
                <a:cs typeface="Arial" panose="020B0604020202020204" pitchFamily="34" charset="0"/>
              </a:rPr>
              <a:t>2006: 10 دولارات × 500 + 2 دولار × 1100 = 7200 دولار</a:t>
            </a:r>
          </a:p>
          <a:p>
            <a:pPr>
              <a:lnSpc>
                <a:spcPct val="105000"/>
              </a:lnSpc>
              <a:spcBef>
                <a:spcPct val="50000"/>
              </a:spcBef>
              <a:buClr>
                <a:srgbClr val="00B85C"/>
              </a:buClr>
              <a:buSzPct val="120000"/>
              <a:buFont typeface="Wingdings" panose="05000000000000000000" pitchFamily="2" charset="2"/>
              <a:buNone/>
            </a:pPr>
            <a:r>
              <a:rPr lang="ar" altLang="ru-RU" sz="2400" dirty="0">
                <a:cs typeface="Arial" panose="020B0604020202020204" pitchFamily="34" charset="0"/>
              </a:rPr>
              <a:t>2007: 10 دولارات × 600 + 2 دولار × 1200 = 8400 دولار</a:t>
            </a:r>
          </a:p>
        </p:txBody>
      </p:sp>
      <p:pic>
        <p:nvPicPr>
          <p:cNvPr id="9" name="Image 8">
            <a:extLst>
              <a:ext uri="{FF2B5EF4-FFF2-40B4-BE49-F238E27FC236}">
                <a16:creationId xmlns:a16="http://schemas.microsoft.com/office/drawing/2014/main" id="{38792395-35E3-B013-DA5C-351B8B98799C}"/>
              </a:ext>
            </a:extLst>
          </p:cNvPr>
          <p:cNvPicPr>
            <a:picLocks noChangeAspect="1"/>
          </p:cNvPicPr>
          <p:nvPr/>
        </p:nvPicPr>
        <p:blipFill>
          <a:blip r:embed="rId3"/>
          <a:stretch>
            <a:fillRect/>
          </a:stretch>
        </p:blipFill>
        <p:spPr>
          <a:xfrm>
            <a:off x="10430118" y="1369355"/>
            <a:ext cx="1761882" cy="3887705"/>
          </a:xfrm>
          <a:prstGeom prst="rect">
            <a:avLst/>
          </a:prstGeom>
        </p:spPr>
      </p:pic>
      <p:sp>
        <p:nvSpPr>
          <p:cNvPr id="5" name="Rectangle 51">
            <a:extLst>
              <a:ext uri="{FF2B5EF4-FFF2-40B4-BE49-F238E27FC236}">
                <a16:creationId xmlns:a16="http://schemas.microsoft.com/office/drawing/2014/main" id="{1493CF1E-7D00-AC6F-6E4C-A21BE5BA77AE}"/>
              </a:ext>
            </a:extLst>
          </p:cNvPr>
          <p:cNvSpPr>
            <a:spLocks noChangeArrowheads="1"/>
          </p:cNvSpPr>
          <p:nvPr/>
        </p:nvSpPr>
        <p:spPr bwMode="auto">
          <a:xfrm>
            <a:off x="4727449" y="2359449"/>
            <a:ext cx="1368552" cy="3841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sp>
        <p:nvSpPr>
          <p:cNvPr id="8" name="Rectangle 51">
            <a:extLst>
              <a:ext uri="{FF2B5EF4-FFF2-40B4-BE49-F238E27FC236}">
                <a16:creationId xmlns:a16="http://schemas.microsoft.com/office/drawing/2014/main" id="{1A2A7F67-6EB1-2903-9563-F98F0453F4A3}"/>
              </a:ext>
            </a:extLst>
          </p:cNvPr>
          <p:cNvSpPr>
            <a:spLocks noChangeArrowheads="1"/>
          </p:cNvSpPr>
          <p:nvPr/>
        </p:nvSpPr>
        <p:spPr bwMode="auto">
          <a:xfrm>
            <a:off x="1687271" y="2331613"/>
            <a:ext cx="1368552" cy="3841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sp>
        <p:nvSpPr>
          <p:cNvPr id="4" name="Tytuł 1">
            <a:extLst>
              <a:ext uri="{FF2B5EF4-FFF2-40B4-BE49-F238E27FC236}">
                <a16:creationId xmlns:a16="http://schemas.microsoft.com/office/drawing/2014/main" id="{8AC827EA-17F0-1112-23F9-5EF4A3C71B69}"/>
              </a:ext>
            </a:extLst>
          </p:cNvPr>
          <p:cNvSpPr txBox="1">
            <a:spLocks/>
          </p:cNvSpPr>
          <p:nvPr/>
        </p:nvSpPr>
        <p:spPr>
          <a:xfrm>
            <a:off x="2400300" y="409574"/>
            <a:ext cx="7296150" cy="93345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 sz="4000" b="1">
                <a:solidFill>
                  <a:srgbClr val="FFC000"/>
                </a:solidFill>
                <a:latin typeface="+mn-lt"/>
              </a:rPr>
              <a:t>- حسابات الناتج المحلي الإجمالي</a:t>
            </a:r>
            <a:endParaRPr lang="pl-PL" sz="4000" dirty="0">
              <a:solidFill>
                <a:srgbClr val="FFC000"/>
              </a:solidFill>
              <a:latin typeface="+mn-lt"/>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3716">
                                            <p:txEl>
                                              <p:pRg st="0" end="0"/>
                                            </p:txEl>
                                          </p:spTgt>
                                        </p:tgtEl>
                                        <p:attrNameLst>
                                          <p:attrName>style.visibility</p:attrName>
                                        </p:attrNameLst>
                                      </p:cBhvr>
                                      <p:to>
                                        <p:strVal val="visible"/>
                                      </p:to>
                                    </p:set>
                                    <p:animEffect transition="in" filter="wipe(left)">
                                      <p:cBhvr>
                                        <p:cTn id="7" dur="500"/>
                                        <p:tgtEl>
                                          <p:spTgt spid="11371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3716">
                                            <p:txEl>
                                              <p:pRg st="1" end="1"/>
                                            </p:txEl>
                                          </p:spTgt>
                                        </p:tgtEl>
                                        <p:attrNameLst>
                                          <p:attrName>style.visibility</p:attrName>
                                        </p:attrNameLst>
                                      </p:cBhvr>
                                      <p:to>
                                        <p:strVal val="visible"/>
                                      </p:to>
                                    </p:set>
                                    <p:animEffect transition="in" filter="wipe(left)">
                                      <p:cBhvr>
                                        <p:cTn id="12" dur="500"/>
                                        <p:tgtEl>
                                          <p:spTgt spid="11371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3716">
                                            <p:txEl>
                                              <p:pRg st="2" end="2"/>
                                            </p:txEl>
                                          </p:spTgt>
                                        </p:tgtEl>
                                        <p:attrNameLst>
                                          <p:attrName>style.visibility</p:attrName>
                                        </p:attrNameLst>
                                      </p:cBhvr>
                                      <p:to>
                                        <p:strVal val="visible"/>
                                      </p:to>
                                    </p:set>
                                    <p:animEffect transition="in" filter="wipe(left)">
                                      <p:cBhvr>
                                        <p:cTn id="17" dur="500"/>
                                        <p:tgtEl>
                                          <p:spTgt spid="113716">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13707"/>
                                        </p:tgtEl>
                                        <p:attrNameLst>
                                          <p:attrName>style.visibility</p:attrName>
                                        </p:attrNameLst>
                                      </p:cBhvr>
                                      <p:to>
                                        <p:strVal val="visible"/>
                                      </p:to>
                                    </p:set>
                                    <p:animEffect transition="in" filter="dissolve">
                                      <p:cBhvr>
                                        <p:cTn id="22" dur="500"/>
                                        <p:tgtEl>
                                          <p:spTgt spid="113707"/>
                                        </p:tgtEl>
                                      </p:cBhvr>
                                    </p:animEffect>
                                  </p:childTnLst>
                                </p:cTn>
                              </p:par>
                              <p:par>
                                <p:cTn id="23" presetID="9" presetClass="entr" presetSubtype="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ssolve">
                                      <p:cBhvr>
                                        <p:cTn id="25" dur="500"/>
                                        <p:tgtEl>
                                          <p:spTgt spid="2"/>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9" presetClass="entr" presetSubtype="0" fill="hold"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dissolve">
                                      <p:cBhvr>
                                        <p:cTn id="30" dur="5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dissolve">
                                      <p:cBhvr>
                                        <p:cTn id="35" dur="5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dissolve">
                                      <p:cBhvr>
                                        <p:cTn id="4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707" grpId="0"/>
      <p:bldP spid="113716" grpId="0" build="p"/>
      <p:bldP spid="5"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795F8616-B159-D6F2-C8A4-FD359F156B10}"/>
              </a:ext>
            </a:extLst>
          </p:cNvPr>
          <p:cNvPicPr>
            <a:picLocks noChangeAspect="1"/>
          </p:cNvPicPr>
          <p:nvPr/>
        </p:nvPicPr>
        <p:blipFill>
          <a:blip r:embed="rId2"/>
          <a:stretch>
            <a:fillRect/>
          </a:stretch>
        </p:blipFill>
        <p:spPr>
          <a:xfrm>
            <a:off x="64008" y="146304"/>
            <a:ext cx="11789664" cy="6638544"/>
          </a:xfrm>
          <a:prstGeom prst="rect">
            <a:avLst/>
          </a:prstGeom>
        </p:spPr>
      </p:pic>
    </p:spTree>
    <p:extLst>
      <p:ext uri="{BB962C8B-B14F-4D97-AF65-F5344CB8AC3E}">
        <p14:creationId xmlns:p14="http://schemas.microsoft.com/office/powerpoint/2010/main" val="36090203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190500" y="1781175"/>
            <a:ext cx="12001500" cy="4395788"/>
          </a:xfrm>
        </p:spPr>
        <p:txBody>
          <a:bodyPr>
            <a:normAutofit/>
          </a:bodyPr>
          <a:lstStyle/>
          <a:p>
            <a:pPr marL="0" indent="0" algn="r" rtl="1">
              <a:buNone/>
            </a:pPr>
            <a:r>
              <a:rPr lang="ar-DZ" sz="2600" b="1" dirty="0"/>
              <a:t>أهمية</a:t>
            </a:r>
            <a:r>
              <a:rPr lang="fr-FR" sz="2600" b="1" dirty="0"/>
              <a:t> </a:t>
            </a:r>
            <a:r>
              <a:rPr lang="ar" sz="2600" b="1" dirty="0"/>
              <a:t>الناتج المحلي الإجمالي الحقيقي</a:t>
            </a:r>
            <a:endParaRPr lang="fr-FR" sz="2600" b="1" dirty="0"/>
          </a:p>
          <a:p>
            <a:pPr marL="0" indent="0" algn="r" rtl="1">
              <a:buNone/>
            </a:pPr>
            <a:endParaRPr lang="fr-FR" sz="2600" b="1" dirty="0"/>
          </a:p>
          <a:p>
            <a:pPr algn="just" rtl="1">
              <a:lnSpc>
                <a:spcPct val="90000"/>
              </a:lnSpc>
            </a:pPr>
            <a:r>
              <a:rPr lang="ar" sz="2600" dirty="0"/>
              <a:t>في </a:t>
            </a:r>
            <a:r>
              <a:rPr lang="ar" sz="2600" b="1" dirty="0"/>
              <a:t>سنتين بنفس الأسعار </a:t>
            </a:r>
            <a:r>
              <a:rPr lang="ar" sz="2600" dirty="0"/>
              <a:t>، نكشف التغيير في الإنتاج.</a:t>
            </a:r>
            <a:endParaRPr lang="fr-FR" sz="2600" dirty="0"/>
          </a:p>
          <a:p>
            <a:pPr algn="just" rtl="1">
              <a:lnSpc>
                <a:spcPct val="90000"/>
              </a:lnSpc>
            </a:pPr>
            <a:endParaRPr lang="fr-FR" sz="2600" dirty="0"/>
          </a:p>
          <a:p>
            <a:pPr algn="just" rtl="1">
              <a:lnSpc>
                <a:spcPct val="90000"/>
              </a:lnSpc>
            </a:pPr>
            <a:r>
              <a:rPr lang="ar" sz="2600" b="1" dirty="0">
                <a:highlight>
                  <a:srgbClr val="00FFFF"/>
                </a:highlight>
              </a:rPr>
              <a:t>التغييرات في الناتج المحلي الإجمالي الاسمي </a:t>
            </a:r>
            <a:r>
              <a:rPr lang="ar" sz="2600" dirty="0"/>
              <a:t>لا تحركها التغيرات في الإنتاج المادي فحسب ، بل التغيرات في الأسعار أيضًا.</a:t>
            </a:r>
            <a:endParaRPr lang="fr-FR" sz="2600" dirty="0"/>
          </a:p>
          <a:p>
            <a:pPr algn="just" rtl="1">
              <a:lnSpc>
                <a:spcPct val="90000"/>
              </a:lnSpc>
            </a:pPr>
            <a:endParaRPr lang="fr-FR" sz="2600" dirty="0"/>
          </a:p>
          <a:p>
            <a:pPr algn="just" rtl="1">
              <a:lnSpc>
                <a:spcPct val="90000"/>
              </a:lnSpc>
            </a:pPr>
            <a:r>
              <a:rPr lang="ar" sz="2600" b="1" dirty="0">
                <a:highlight>
                  <a:srgbClr val="00FF00"/>
                </a:highlight>
              </a:rPr>
              <a:t>التغييرات في الناتج المحلي الإجمالي الحقيقي </a:t>
            </a:r>
            <a:r>
              <a:rPr lang="ar" sz="2600" dirty="0"/>
              <a:t>مدفوعة فقط بالتغيرات في الإنتاج المادي.</a:t>
            </a:r>
            <a:endParaRPr lang="fr-FR" sz="2600" dirty="0"/>
          </a:p>
          <a:p>
            <a:pPr algn="just">
              <a:lnSpc>
                <a:spcPct val="90000"/>
              </a:lnSpc>
            </a:pPr>
            <a:endParaRPr lang="en-US" sz="2600"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22</a:t>
            </a:fld>
            <a:endParaRPr lang="pl-PL"/>
          </a:p>
        </p:txBody>
      </p:sp>
      <p:sp>
        <p:nvSpPr>
          <p:cNvPr id="6" name="Tytuł 1">
            <a:extLst>
              <a:ext uri="{FF2B5EF4-FFF2-40B4-BE49-F238E27FC236}">
                <a16:creationId xmlns:a16="http://schemas.microsoft.com/office/drawing/2014/main" id="{C78F3981-59DD-E5CE-5B54-6068F38980BF}"/>
              </a:ext>
            </a:extLst>
          </p:cNvPr>
          <p:cNvSpPr>
            <a:spLocks noGrp="1"/>
          </p:cNvSpPr>
          <p:nvPr>
            <p:ph type="title"/>
          </p:nvPr>
        </p:nvSpPr>
        <p:spPr>
          <a:xfrm>
            <a:off x="2400300" y="409574"/>
            <a:ext cx="7296150" cy="933451"/>
          </a:xfrm>
        </p:spPr>
        <p:txBody>
          <a:bodyPr>
            <a:normAutofit/>
          </a:bodyPr>
          <a:lstStyle/>
          <a:p>
            <a:pPr algn="ctr" rtl="1"/>
            <a:r>
              <a:rPr lang="ar" sz="4000" b="1" dirty="0">
                <a:solidFill>
                  <a:srgbClr val="FFC000"/>
                </a:solidFill>
                <a:latin typeface="+mn-lt"/>
              </a:rPr>
              <a:t>- حسابات الناتج المحلي الإجمالي</a:t>
            </a:r>
            <a:endParaRPr lang="pl-PL" sz="4000" dirty="0">
              <a:solidFill>
                <a:srgbClr val="FFC000"/>
              </a:solidFill>
              <a:latin typeface="+mn-l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BBCC664-A4D7-4CCC-95B7-3D11D857723E}"/>
              </a:ext>
            </a:extLst>
          </p:cNvPr>
          <p:cNvSpPr>
            <a:spLocks noGrp="1"/>
          </p:cNvSpPr>
          <p:nvPr>
            <p:ph idx="1"/>
          </p:nvPr>
        </p:nvSpPr>
        <p:spPr>
          <a:xfrm>
            <a:off x="91440" y="2195002"/>
            <a:ext cx="11649456" cy="4351338"/>
          </a:xfrm>
        </p:spPr>
        <p:txBody>
          <a:bodyPr/>
          <a:lstStyle/>
          <a:p>
            <a:pPr marL="0" indent="0">
              <a:lnSpc>
                <a:spcPct val="107000"/>
              </a:lnSpc>
              <a:spcAft>
                <a:spcPts val="800"/>
              </a:spcAft>
              <a:buNone/>
            </a:pPr>
            <a:endParaRPr lang="en-US" sz="2600" b="1" spc="5" dirty="0">
              <a:solidFill>
                <a:srgbClr val="FF0000"/>
              </a:solidFill>
              <a:effectLst/>
              <a:ea typeface="Calibri" panose="020F0502020204030204" pitchFamily="34" charset="0"/>
              <a:cs typeface="Calibri" panose="020F0502020204030204" pitchFamily="34" charset="0"/>
            </a:endParaRPr>
          </a:p>
          <a:p>
            <a:pPr marL="0" indent="0">
              <a:lnSpc>
                <a:spcPct val="107000"/>
              </a:lnSpc>
              <a:spcAft>
                <a:spcPts val="800"/>
              </a:spcAft>
              <a:buNone/>
            </a:pPr>
            <a:endParaRPr lang="en-US" sz="2600" b="1" spc="5" dirty="0">
              <a:solidFill>
                <a:srgbClr val="FF0000"/>
              </a:solidFill>
              <a:ea typeface="Calibri" panose="020F0502020204030204" pitchFamily="34" charset="0"/>
              <a:cs typeface="Calibri" panose="020F0502020204030204" pitchFamily="34" charset="0"/>
            </a:endParaRPr>
          </a:p>
          <a:p>
            <a:pPr marL="0" indent="0" algn="r" rtl="1">
              <a:lnSpc>
                <a:spcPct val="107000"/>
              </a:lnSpc>
              <a:spcAft>
                <a:spcPts val="800"/>
              </a:spcAft>
              <a:buNone/>
            </a:pPr>
            <a:r>
              <a:rPr lang="ar" sz="2600" b="1" spc="5" dirty="0">
                <a:solidFill>
                  <a:srgbClr val="FF0000"/>
                </a:solidFill>
                <a:effectLst/>
                <a:highlight>
                  <a:srgbClr val="00FF00"/>
                </a:highlight>
                <a:ea typeface="Calibri" panose="020F0502020204030204" pitchFamily="34" charset="0"/>
                <a:cs typeface="Calibri" panose="020F0502020204030204" pitchFamily="34" charset="0"/>
              </a:rPr>
              <a:t>الناتج </a:t>
            </a:r>
            <a:r>
              <a:rPr lang="ar" sz="2600" spc="5" dirty="0">
                <a:solidFill>
                  <a:srgbClr val="111111"/>
                </a:solidFill>
                <a:effectLst/>
                <a:highlight>
                  <a:srgbClr val="00FF00"/>
                </a:highlight>
                <a:ea typeface="Calibri" panose="020F0502020204030204" pitchFamily="34" charset="0"/>
                <a:cs typeface="Calibri" panose="020F0502020204030204" pitchFamily="34" charset="0"/>
              </a:rPr>
              <a:t>المحلي الإجمالي </a:t>
            </a:r>
            <a:r>
              <a:rPr lang="ar" sz="2600" b="1" spc="5" dirty="0">
                <a:solidFill>
                  <a:srgbClr val="FF0000"/>
                </a:solidFill>
                <a:effectLst/>
                <a:highlight>
                  <a:srgbClr val="00FF00"/>
                </a:highlight>
                <a:ea typeface="Calibri" panose="020F0502020204030204" pitchFamily="34" charset="0"/>
                <a:cs typeface="Calibri" panose="020F0502020204030204" pitchFamily="34" charset="0"/>
              </a:rPr>
              <a:t>الحقيقي </a:t>
            </a:r>
            <a:r>
              <a:rPr lang="ar" sz="2600" spc="5" dirty="0">
                <a:solidFill>
                  <a:srgbClr val="111111"/>
                </a:solidFill>
                <a:effectLst/>
                <a:ea typeface="Calibri" panose="020F0502020204030204" pitchFamily="34" charset="0"/>
                <a:cs typeface="Calibri" panose="020F0502020204030204" pitchFamily="34" charset="0"/>
              </a:rPr>
              <a:t>هو </a:t>
            </a:r>
            <a:r>
              <a:rPr lang="ar" sz="2600" b="1" spc="5" dirty="0">
                <a:solidFill>
                  <a:srgbClr val="111111"/>
                </a:solidFill>
                <a:effectLst/>
                <a:ea typeface="Calibri" panose="020F0502020204030204" pitchFamily="34" charset="0"/>
                <a:cs typeface="Calibri" panose="020F0502020204030204" pitchFamily="34" charset="0"/>
              </a:rPr>
              <a:t>انعكاس أكثر دقة لناتج الاقتصاد </a:t>
            </a:r>
            <a:r>
              <a:rPr lang="ar" sz="2600" spc="5" dirty="0">
                <a:solidFill>
                  <a:srgbClr val="111111"/>
                </a:solidFill>
                <a:effectLst/>
                <a:ea typeface="Calibri" panose="020F0502020204030204" pitchFamily="34" charset="0"/>
                <a:cs typeface="Calibri" panose="020F0502020204030204" pitchFamily="34" charset="0"/>
              </a:rPr>
              <a:t>من الناتج المحلي الإجمالي الاسمي.</a:t>
            </a:r>
          </a:p>
          <a:p>
            <a:pPr marL="0" indent="0" algn="just" rtl="1">
              <a:lnSpc>
                <a:spcPct val="107000"/>
              </a:lnSpc>
              <a:spcAft>
                <a:spcPts val="800"/>
              </a:spcAft>
              <a:buNone/>
            </a:pPr>
            <a:r>
              <a:rPr lang="ar" sz="2600" spc="5" dirty="0">
                <a:solidFill>
                  <a:srgbClr val="111111"/>
                </a:solidFill>
                <a:ea typeface="Calibri" panose="020F0502020204030204" pitchFamily="34" charset="0"/>
                <a:cs typeface="Calibri" panose="020F0502020204030204" pitchFamily="34" charset="0"/>
              </a:rPr>
              <a:t>  </a:t>
            </a:r>
            <a:r>
              <a:rPr lang="fr-FR" sz="2600" spc="5" dirty="0">
                <a:solidFill>
                  <a:srgbClr val="111111"/>
                </a:solidFill>
                <a:ea typeface="Calibri" panose="020F0502020204030204" pitchFamily="34" charset="0"/>
                <a:cs typeface="Calibri" panose="020F0502020204030204" pitchFamily="34" charset="0"/>
              </a:rPr>
              <a:t>              </a:t>
            </a:r>
            <a:r>
              <a:rPr lang="ar" sz="2600" spc="5" dirty="0">
                <a:solidFill>
                  <a:srgbClr val="111111"/>
                </a:solidFill>
                <a:effectLst/>
                <a:ea typeface="Calibri" panose="020F0502020204030204" pitchFamily="34" charset="0"/>
                <a:cs typeface="Calibri" panose="020F0502020204030204" pitchFamily="34" charset="0"/>
              </a:rPr>
              <a:t>من خلال القضاء على التشويه الناجم عن </a:t>
            </a:r>
            <a:r>
              <a:rPr lang="ar" sz="2600" b="1" spc="5" dirty="0">
                <a:solidFill>
                  <a:srgbClr val="0070C0"/>
                </a:solidFill>
                <a:effectLst/>
                <a:ea typeface="Calibri" panose="020F0502020204030204" pitchFamily="34" charset="0"/>
                <a:cs typeface="Calibri" panose="020F0502020204030204" pitchFamily="34" charset="0"/>
              </a:rPr>
              <a:t>التضخم</a:t>
            </a:r>
            <a:r>
              <a:rPr lang="fr-FR" sz="2600" b="1" spc="5" dirty="0">
                <a:solidFill>
                  <a:srgbClr val="0070C0"/>
                </a:solidFill>
                <a:effectLst/>
                <a:ea typeface="Calibri" panose="020F0502020204030204" pitchFamily="34" charset="0"/>
                <a:cs typeface="Calibri" panose="020F0502020204030204" pitchFamily="34" charset="0"/>
              </a:rPr>
              <a:t>  Inflation </a:t>
            </a:r>
            <a:r>
              <a:rPr lang="ar" sz="2600" b="1" spc="5" dirty="0">
                <a:solidFill>
                  <a:srgbClr val="0070C0"/>
                </a:solidFill>
                <a:effectLst/>
                <a:ea typeface="Calibri" panose="020F0502020204030204" pitchFamily="34" charset="0"/>
                <a:cs typeface="Calibri" panose="020F0502020204030204" pitchFamily="34" charset="0"/>
              </a:rPr>
              <a:t> </a:t>
            </a:r>
            <a:r>
              <a:rPr lang="ar" sz="2600" spc="5" dirty="0">
                <a:solidFill>
                  <a:srgbClr val="111111"/>
                </a:solidFill>
                <a:effectLst/>
                <a:ea typeface="Calibri" panose="020F0502020204030204" pitchFamily="34" charset="0"/>
                <a:cs typeface="Calibri" panose="020F0502020204030204" pitchFamily="34" charset="0"/>
              </a:rPr>
              <a:t>أو </a:t>
            </a:r>
            <a:r>
              <a:rPr lang="ar" sz="2600" b="1" spc="5" dirty="0">
                <a:solidFill>
                  <a:srgbClr val="0070C0"/>
                </a:solidFill>
                <a:effectLst/>
                <a:ea typeface="Calibri" panose="020F0502020204030204" pitchFamily="34" charset="0"/>
                <a:cs typeface="Calibri" panose="020F0502020204030204" pitchFamily="34" charset="0"/>
              </a:rPr>
              <a:t>الانكماش</a:t>
            </a:r>
            <a:r>
              <a:rPr lang="en-US" sz="2600" b="1" spc="5" dirty="0">
                <a:solidFill>
                  <a:srgbClr val="0070C0"/>
                </a:solidFill>
                <a:effectLst/>
                <a:ea typeface="Calibri" panose="020F0502020204030204" pitchFamily="34" charset="0"/>
                <a:cs typeface="Calibri" panose="020F0502020204030204" pitchFamily="34" charset="0"/>
              </a:rPr>
              <a:t> deflation </a:t>
            </a:r>
            <a:r>
              <a:rPr lang="ar" sz="2600" b="1" spc="5" dirty="0">
                <a:solidFill>
                  <a:srgbClr val="0070C0"/>
                </a:solidFill>
                <a:effectLst/>
                <a:ea typeface="Calibri" panose="020F0502020204030204" pitchFamily="34" charset="0"/>
                <a:cs typeface="Calibri" panose="020F0502020204030204" pitchFamily="34" charset="0"/>
              </a:rPr>
              <a:t> </a:t>
            </a:r>
            <a:r>
              <a:rPr lang="ar" sz="2600" spc="5" dirty="0">
                <a:solidFill>
                  <a:srgbClr val="111111"/>
                </a:solidFill>
                <a:effectLst/>
                <a:ea typeface="Calibri" panose="020F0502020204030204" pitchFamily="34" charset="0"/>
                <a:cs typeface="Calibri" panose="020F0502020204030204" pitchFamily="34" charset="0"/>
              </a:rPr>
              <a:t>أو </a:t>
            </a:r>
            <a:r>
              <a:rPr lang="ar" sz="2600" b="1" spc="5" dirty="0">
                <a:solidFill>
                  <a:srgbClr val="0070C0"/>
                </a:solidFill>
                <a:effectLst/>
                <a:ea typeface="Calibri" panose="020F0502020204030204" pitchFamily="34" charset="0"/>
                <a:cs typeface="Calibri" panose="020F0502020204030204" pitchFamily="34" charset="0"/>
              </a:rPr>
              <a:t>التقلبات في أسعار العملات </a:t>
            </a:r>
            <a:r>
              <a:rPr lang="en-US" sz="2600" b="1" spc="5" dirty="0">
                <a:solidFill>
                  <a:srgbClr val="0070C0"/>
                </a:solidFill>
                <a:effectLst/>
                <a:ea typeface="Calibri" panose="020F0502020204030204" pitchFamily="34" charset="0"/>
                <a:cs typeface="Calibri" panose="020F0502020204030204" pitchFamily="34" charset="0"/>
              </a:rPr>
              <a:t>fluctuations in currency rates</a:t>
            </a:r>
            <a:r>
              <a:rPr lang="ar" sz="2600" spc="5" dirty="0">
                <a:solidFill>
                  <a:srgbClr val="111111"/>
                </a:solidFill>
                <a:effectLst/>
                <a:ea typeface="Calibri" panose="020F0502020204030204" pitchFamily="34" charset="0"/>
                <a:cs typeface="Calibri" panose="020F0502020204030204" pitchFamily="34" charset="0"/>
              </a:rPr>
              <a:t>، يعطي </a:t>
            </a:r>
            <a:r>
              <a:rPr lang="ar" sz="2600" b="1" spc="5" dirty="0">
                <a:solidFill>
                  <a:srgbClr val="111111"/>
                </a:solidFill>
                <a:effectLst/>
                <a:highlight>
                  <a:srgbClr val="00FF00"/>
                </a:highlight>
                <a:ea typeface="Calibri" panose="020F0502020204030204" pitchFamily="34" charset="0"/>
                <a:cs typeface="Calibri" panose="020F0502020204030204" pitchFamily="34" charset="0"/>
              </a:rPr>
              <a:t>الناتج المحلي الإجمالي الحقيقي </a:t>
            </a:r>
            <a:r>
              <a:rPr lang="ar" sz="2600" spc="5" dirty="0">
                <a:solidFill>
                  <a:srgbClr val="111111"/>
                </a:solidFill>
                <a:effectLst/>
                <a:ea typeface="Calibri" panose="020F0502020204030204" pitchFamily="34" charset="0"/>
                <a:cs typeface="Calibri" panose="020F0502020204030204" pitchFamily="34" charset="0"/>
              </a:rPr>
              <a:t>للاقتصاديين </a:t>
            </a:r>
            <a:r>
              <a:rPr lang="ar" sz="2600" b="1" spc="5" dirty="0">
                <a:solidFill>
                  <a:srgbClr val="111111"/>
                </a:solidFill>
                <a:effectLst/>
                <a:ea typeface="Calibri" panose="020F0502020204030204" pitchFamily="34" charset="0"/>
                <a:cs typeface="Calibri" panose="020F0502020204030204" pitchFamily="34" charset="0"/>
              </a:rPr>
              <a:t>فكرة أوضح عن كيفية نمو الناتج القومي الإجمالي لبلد ما أو الانكماش من سنة إلى أخرى </a:t>
            </a:r>
            <a:r>
              <a:rPr lang="ar" sz="2600" spc="5" dirty="0">
                <a:solidFill>
                  <a:srgbClr val="111111"/>
                </a:solidFill>
                <a:effectLst/>
                <a:ea typeface="Calibri" panose="020F0502020204030204" pitchFamily="34" charset="0"/>
                <a:cs typeface="Calibri" panose="020F0502020204030204" pitchFamily="34" charset="0"/>
              </a:rPr>
              <a:t>.</a:t>
            </a:r>
            <a:endParaRPr lang="fr-FR" sz="2600" dirty="0">
              <a:effectLst/>
              <a:ea typeface="Calibri" panose="020F0502020204030204" pitchFamily="34" charset="0"/>
              <a:cs typeface="Arial" panose="020B0604020202020204" pitchFamily="34" charset="0"/>
            </a:endParaRPr>
          </a:p>
          <a:p>
            <a:endParaRPr lang="fr-FR" dirty="0"/>
          </a:p>
        </p:txBody>
      </p:sp>
      <p:sp>
        <p:nvSpPr>
          <p:cNvPr id="4" name="Flèche : droite 3">
            <a:extLst>
              <a:ext uri="{FF2B5EF4-FFF2-40B4-BE49-F238E27FC236}">
                <a16:creationId xmlns:a16="http://schemas.microsoft.com/office/drawing/2014/main" id="{F517359F-8D67-423E-8104-E8BABEB5B5F3}"/>
              </a:ext>
            </a:extLst>
          </p:cNvPr>
          <p:cNvSpPr/>
          <p:nvPr/>
        </p:nvSpPr>
        <p:spPr>
          <a:xfrm rot="10800000">
            <a:off x="11213592" y="4128355"/>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a:extLst>
              <a:ext uri="{FF2B5EF4-FFF2-40B4-BE49-F238E27FC236}">
                <a16:creationId xmlns:a16="http://schemas.microsoft.com/office/drawing/2014/main" id="{D69379DB-3CB9-1AB4-B7AB-F0F53627C8CB}"/>
              </a:ext>
            </a:extLst>
          </p:cNvPr>
          <p:cNvPicPr>
            <a:picLocks noChangeAspect="1"/>
          </p:cNvPicPr>
          <p:nvPr/>
        </p:nvPicPr>
        <p:blipFill>
          <a:blip r:embed="rId3"/>
          <a:stretch>
            <a:fillRect/>
          </a:stretch>
        </p:blipFill>
        <p:spPr>
          <a:xfrm>
            <a:off x="1892808" y="1664209"/>
            <a:ext cx="7708392" cy="694944"/>
          </a:xfrm>
          <a:prstGeom prst="rect">
            <a:avLst/>
          </a:prstGeom>
        </p:spPr>
      </p:pic>
      <p:sp>
        <p:nvSpPr>
          <p:cNvPr id="8" name="Tytuł 1">
            <a:extLst>
              <a:ext uri="{FF2B5EF4-FFF2-40B4-BE49-F238E27FC236}">
                <a16:creationId xmlns:a16="http://schemas.microsoft.com/office/drawing/2014/main" id="{6C6CC331-3D3E-D76C-D7BA-BE3891E3E658}"/>
              </a:ext>
            </a:extLst>
          </p:cNvPr>
          <p:cNvSpPr>
            <a:spLocks noGrp="1"/>
          </p:cNvSpPr>
          <p:nvPr>
            <p:ph type="title"/>
          </p:nvPr>
        </p:nvSpPr>
        <p:spPr>
          <a:xfrm>
            <a:off x="2400300" y="409574"/>
            <a:ext cx="7296150" cy="933451"/>
          </a:xfrm>
        </p:spPr>
        <p:txBody>
          <a:bodyPr>
            <a:normAutofit/>
          </a:bodyPr>
          <a:lstStyle/>
          <a:p>
            <a:pPr algn="ctr" rtl="1"/>
            <a:r>
              <a:rPr lang="ar" sz="4000" b="1" dirty="0">
                <a:solidFill>
                  <a:srgbClr val="FFC000"/>
                </a:solidFill>
                <a:latin typeface="+mn-lt"/>
              </a:rPr>
              <a:t>- حسابات الناتج المحلي الإجمالي</a:t>
            </a:r>
            <a:endParaRPr lang="pl-PL" sz="4000" dirty="0">
              <a:solidFill>
                <a:srgbClr val="FFC000"/>
              </a:solidFill>
              <a:latin typeface="+mn-lt"/>
            </a:endParaRPr>
          </a:p>
        </p:txBody>
      </p:sp>
    </p:spTree>
    <p:extLst>
      <p:ext uri="{BB962C8B-B14F-4D97-AF65-F5344CB8AC3E}">
        <p14:creationId xmlns:p14="http://schemas.microsoft.com/office/powerpoint/2010/main" val="40150357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014C0C37-5A23-0E31-C743-25DE88D42FA1}"/>
              </a:ext>
            </a:extLst>
          </p:cNvPr>
          <p:cNvSpPr txBox="1"/>
          <p:nvPr/>
        </p:nvSpPr>
        <p:spPr>
          <a:xfrm>
            <a:off x="0" y="145626"/>
            <a:ext cx="12192000" cy="1846659"/>
          </a:xfrm>
          <a:prstGeom prst="rect">
            <a:avLst/>
          </a:prstGeom>
          <a:noFill/>
        </p:spPr>
        <p:txBody>
          <a:bodyPr wrap="square">
            <a:spAutoFit/>
          </a:bodyPr>
          <a:lstStyle/>
          <a:p>
            <a:pPr algn="just" rtl="1"/>
            <a:br>
              <a:rPr lang="ar-DZ" b="1" i="0" dirty="0">
                <a:solidFill>
                  <a:srgbClr val="414141"/>
                </a:solidFill>
                <a:effectLst/>
                <a:highlight>
                  <a:srgbClr val="00FFFF"/>
                </a:highlight>
                <a:latin typeface="Roboto" panose="02000000000000000000" pitchFamily="2" charset="0"/>
              </a:rPr>
            </a:br>
            <a:r>
              <a:rPr lang="ar-DZ" sz="2400" b="1" i="0" dirty="0">
                <a:solidFill>
                  <a:srgbClr val="414141"/>
                </a:solidFill>
                <a:effectLst/>
                <a:highlight>
                  <a:srgbClr val="00FFFF"/>
                </a:highlight>
              </a:rPr>
              <a:t>تعريف الناتج المحلي الإجمالي الاسمي</a:t>
            </a:r>
          </a:p>
          <a:p>
            <a:pPr algn="just" rtl="1"/>
            <a:r>
              <a:rPr lang="ar-DZ" sz="2400" b="0" i="0" dirty="0">
                <a:solidFill>
                  <a:srgbClr val="414141"/>
                </a:solidFill>
                <a:effectLst/>
              </a:rPr>
              <a:t>يتم تعريف الناتج المحلي الإجمالي الاسمي بأنه مقياس إجمالي الناتج المحلي ، معبراً عنه بالقيمة المطلقة. بيانات الناتج المحلي الإجمالي الخام ، قبل التضخم يسمى الناتج المحلي الإجمالي الاسمي. إنها القيمة النقدية الإجمالية للناتج الاقتصادي الناتج خلال سنة مالية معينة ، داخل حدود الدولة. ويمثل الناتج المحلي الإجمالي بالأسعار السائدة في السوق ، أي سعر السوق الحالي.</a:t>
            </a:r>
          </a:p>
        </p:txBody>
      </p:sp>
      <p:sp>
        <p:nvSpPr>
          <p:cNvPr id="8" name="ZoneTexte 7">
            <a:extLst>
              <a:ext uri="{FF2B5EF4-FFF2-40B4-BE49-F238E27FC236}">
                <a16:creationId xmlns:a16="http://schemas.microsoft.com/office/drawing/2014/main" id="{839DA4C6-61AD-5B2D-2FDD-7F8C5F09B082}"/>
              </a:ext>
            </a:extLst>
          </p:cNvPr>
          <p:cNvSpPr txBox="1"/>
          <p:nvPr/>
        </p:nvSpPr>
        <p:spPr>
          <a:xfrm>
            <a:off x="151638" y="2434751"/>
            <a:ext cx="12040362" cy="1569660"/>
          </a:xfrm>
          <a:prstGeom prst="rect">
            <a:avLst/>
          </a:prstGeom>
          <a:noFill/>
        </p:spPr>
        <p:txBody>
          <a:bodyPr wrap="square">
            <a:spAutoFit/>
          </a:bodyPr>
          <a:lstStyle/>
          <a:p>
            <a:pPr algn="r" rtl="1"/>
            <a:br>
              <a:rPr lang="ar-DZ" sz="2400" b="0" i="0" dirty="0">
                <a:effectLst/>
                <a:highlight>
                  <a:srgbClr val="00FF00"/>
                </a:highlight>
              </a:rPr>
            </a:br>
            <a:r>
              <a:rPr lang="ar-DZ" sz="2400" b="1" i="0" dirty="0">
                <a:effectLst/>
                <a:highlight>
                  <a:srgbClr val="00FF00"/>
                </a:highlight>
              </a:rPr>
              <a:t>تعريف الناتج المحلي الإجمالي الحقيقي</a:t>
            </a:r>
          </a:p>
          <a:p>
            <a:pPr algn="r" rtl="1"/>
            <a:r>
              <a:rPr lang="ar-DZ" sz="2400" b="0" i="0" dirty="0">
                <a:effectLst/>
              </a:rPr>
              <a:t>يشير الناتج المحلي الإجمالي الحقيقي إلى مقياس إجمالي الناتج المحلي المعدل وفقًا لمستوى الأسعار العام ، في سنة مالية معينة. يمثل القيمة الاقتصادية للسلع والخدمات المنتجة ، بعد النظر في التضخم أو الانكماش.</a:t>
            </a:r>
          </a:p>
        </p:txBody>
      </p:sp>
      <p:sp>
        <p:nvSpPr>
          <p:cNvPr id="10" name="ZoneTexte 9">
            <a:extLst>
              <a:ext uri="{FF2B5EF4-FFF2-40B4-BE49-F238E27FC236}">
                <a16:creationId xmlns:a16="http://schemas.microsoft.com/office/drawing/2014/main" id="{EBDBD3E4-1C6C-8A60-9F34-43902F11C77C}"/>
              </a:ext>
            </a:extLst>
          </p:cNvPr>
          <p:cNvSpPr txBox="1"/>
          <p:nvPr/>
        </p:nvSpPr>
        <p:spPr>
          <a:xfrm>
            <a:off x="137160" y="4272677"/>
            <a:ext cx="11903202" cy="2585323"/>
          </a:xfrm>
          <a:prstGeom prst="rect">
            <a:avLst/>
          </a:prstGeom>
          <a:noFill/>
        </p:spPr>
        <p:txBody>
          <a:bodyPr wrap="square">
            <a:spAutoFit/>
          </a:bodyPr>
          <a:lstStyle/>
          <a:p>
            <a:pPr algn="r" rtl="1"/>
            <a:br>
              <a:rPr lang="ar-DZ" b="0" i="0" dirty="0">
                <a:solidFill>
                  <a:srgbClr val="414141"/>
                </a:solidFill>
                <a:effectLst/>
                <a:latin typeface="Open Sans" panose="020B0606030504020204" pitchFamily="34" charset="0"/>
              </a:rPr>
            </a:br>
            <a:r>
              <a:rPr lang="ar-DZ" sz="2400" b="0" i="0" dirty="0">
                <a:effectLst/>
              </a:rPr>
              <a:t>أثناء حساب القياس الحقيقي للناتج المحلي الإجمالي يتم بالأسعار الثابتة ، أي بالأسعار السائدة في وقت ما في الماضي ، والمعروفة باسم سعر سنة الأساس أو السعر المرجعي. إنه يعكس الناتج الاقتصادي بالأسعار الثابتة. يعتبر الناتج المحلي الإجمالي الحقيقي مؤشرا حقيقيا للنمو الاقتصادي للبلد لأنه ينظر حصرا في الإنتاج وخالي من التغيرات في الأسعار أو تقلبات العملة.</a:t>
            </a:r>
          </a:p>
          <a:p>
            <a:br>
              <a:rPr lang="ar-DZ" sz="2400" dirty="0"/>
            </a:br>
            <a:endParaRPr lang="fr-FR" sz="2400" dirty="0"/>
          </a:p>
        </p:txBody>
      </p:sp>
    </p:spTree>
    <p:extLst>
      <p:ext uri="{BB962C8B-B14F-4D97-AF65-F5344CB8AC3E}">
        <p14:creationId xmlns:p14="http://schemas.microsoft.com/office/powerpoint/2010/main" val="27626461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ZoneTexte 6">
            <a:extLst>
              <a:ext uri="{FF2B5EF4-FFF2-40B4-BE49-F238E27FC236}">
                <a16:creationId xmlns:a16="http://schemas.microsoft.com/office/drawing/2014/main" id="{962A894B-6C75-298C-3AE1-52C96FE322D1}"/>
              </a:ext>
            </a:extLst>
          </p:cNvPr>
          <p:cNvSpPr txBox="1"/>
          <p:nvPr/>
        </p:nvSpPr>
        <p:spPr>
          <a:xfrm>
            <a:off x="859536" y="475488"/>
            <a:ext cx="10888218" cy="984885"/>
          </a:xfrm>
          <a:prstGeom prst="rect">
            <a:avLst/>
          </a:prstGeom>
          <a:noFill/>
        </p:spPr>
        <p:txBody>
          <a:bodyPr wrap="square">
            <a:spAutoFit/>
          </a:bodyPr>
          <a:lstStyle/>
          <a:p>
            <a:pPr algn="r" rtl="1"/>
            <a:br>
              <a:rPr lang="ar-DZ" b="0" i="0" dirty="0">
                <a:solidFill>
                  <a:srgbClr val="414141"/>
                </a:solidFill>
                <a:effectLst/>
                <a:latin typeface="Roboto" panose="02000000000000000000" pitchFamily="2" charset="0"/>
              </a:rPr>
            </a:br>
            <a:r>
              <a:rPr lang="ar-DZ" sz="2000" b="0" i="0" dirty="0">
                <a:effectLst/>
                <a:latin typeface="Roboto" panose="02000000000000000000" pitchFamily="2" charset="0"/>
              </a:rPr>
              <a:t>الاختلافات الرئيسية بين الناتج المحلي الإجمالي الاسمي والحقيقي</a:t>
            </a:r>
          </a:p>
          <a:p>
            <a:pPr algn="r" rtl="1"/>
            <a:r>
              <a:rPr lang="ar-DZ" sz="2000" b="0" i="0" dirty="0">
                <a:effectLst/>
                <a:latin typeface="Open Sans" panose="020B0606030504020204" pitchFamily="34" charset="0"/>
              </a:rPr>
              <a:t>وتناقش الاختلافات الأساسية بين الناتج المحلي الإجمالي الاسمي والحقيقي على النحو التالي:</a:t>
            </a:r>
          </a:p>
        </p:txBody>
      </p:sp>
      <p:pic>
        <p:nvPicPr>
          <p:cNvPr id="3" name="Image 2">
            <a:extLst>
              <a:ext uri="{FF2B5EF4-FFF2-40B4-BE49-F238E27FC236}">
                <a16:creationId xmlns:a16="http://schemas.microsoft.com/office/drawing/2014/main" id="{B87650FE-F67A-8AC1-0950-0298D7613466}"/>
              </a:ext>
            </a:extLst>
          </p:cNvPr>
          <p:cNvPicPr>
            <a:picLocks noChangeAspect="1"/>
          </p:cNvPicPr>
          <p:nvPr/>
        </p:nvPicPr>
        <p:blipFill>
          <a:blip r:embed="rId2"/>
          <a:stretch>
            <a:fillRect/>
          </a:stretch>
        </p:blipFill>
        <p:spPr>
          <a:xfrm>
            <a:off x="128016" y="1728596"/>
            <a:ext cx="12063984" cy="5056251"/>
          </a:xfrm>
          <a:prstGeom prst="rect">
            <a:avLst/>
          </a:prstGeom>
        </p:spPr>
      </p:pic>
    </p:spTree>
    <p:extLst>
      <p:ext uri="{BB962C8B-B14F-4D97-AF65-F5344CB8AC3E}">
        <p14:creationId xmlns:p14="http://schemas.microsoft.com/office/powerpoint/2010/main" val="8091698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ZoneTexte 9">
            <a:extLst>
              <a:ext uri="{FF2B5EF4-FFF2-40B4-BE49-F238E27FC236}">
                <a16:creationId xmlns:a16="http://schemas.microsoft.com/office/drawing/2014/main" id="{237629C8-D1BA-B1BC-EB54-C23A0D99BFF0}"/>
              </a:ext>
            </a:extLst>
          </p:cNvPr>
          <p:cNvSpPr txBox="1"/>
          <p:nvPr/>
        </p:nvSpPr>
        <p:spPr>
          <a:xfrm>
            <a:off x="118872" y="4712500"/>
            <a:ext cx="11987784" cy="1015663"/>
          </a:xfrm>
          <a:prstGeom prst="rect">
            <a:avLst/>
          </a:prstGeom>
          <a:noFill/>
        </p:spPr>
        <p:txBody>
          <a:bodyPr wrap="square">
            <a:spAutoFit/>
          </a:bodyPr>
          <a:lstStyle/>
          <a:p>
            <a:pPr algn="just" rtl="1"/>
            <a:r>
              <a:rPr lang="ar" sz="2000" b="1" spc="5" dirty="0">
                <a:effectLst/>
                <a:highlight>
                  <a:srgbClr val="00FF00"/>
                </a:highlight>
                <a:ea typeface="Calibri" panose="020F0502020204030204" pitchFamily="34" charset="0"/>
                <a:cs typeface="Calibri" panose="020F0502020204030204" pitchFamily="34" charset="0"/>
              </a:rPr>
              <a:t>الناتج </a:t>
            </a:r>
            <a:r>
              <a:rPr lang="ar" sz="2000" spc="5" dirty="0">
                <a:effectLst/>
                <a:highlight>
                  <a:srgbClr val="00FF00"/>
                </a:highlight>
                <a:ea typeface="Calibri" panose="020F0502020204030204" pitchFamily="34" charset="0"/>
                <a:cs typeface="Calibri" panose="020F0502020204030204" pitchFamily="34" charset="0"/>
              </a:rPr>
              <a:t>المحلي الإجمالي </a:t>
            </a:r>
            <a:r>
              <a:rPr lang="ar" sz="2000" b="1" spc="5" dirty="0">
                <a:effectLst/>
                <a:highlight>
                  <a:srgbClr val="00FF00"/>
                </a:highlight>
                <a:ea typeface="Calibri" panose="020F0502020204030204" pitchFamily="34" charset="0"/>
                <a:cs typeface="Calibri" panose="020F0502020204030204" pitchFamily="34" charset="0"/>
              </a:rPr>
              <a:t>الحقيقي </a:t>
            </a:r>
            <a:r>
              <a:rPr lang="ar-DZ" sz="2000" b="0" i="0" dirty="0">
                <a:effectLst/>
              </a:rPr>
              <a:t>و</a:t>
            </a:r>
            <a:r>
              <a:rPr lang="ar" sz="2000" b="1" dirty="0">
                <a:highlight>
                  <a:srgbClr val="00FFFF"/>
                </a:highlight>
              </a:rPr>
              <a:t>الناتج المحلي الإجمالي الاسمي</a:t>
            </a:r>
            <a:r>
              <a:rPr lang="fr-FR" sz="2000" b="1" spc="5" dirty="0">
                <a:effectLst/>
                <a:highlight>
                  <a:srgbClr val="00FF00"/>
                </a:highlight>
                <a:ea typeface="Calibri" panose="020F0502020204030204" pitchFamily="34" charset="0"/>
                <a:cs typeface="Calibri" panose="020F0502020204030204" pitchFamily="34" charset="0"/>
              </a:rPr>
              <a:t> </a:t>
            </a:r>
            <a:r>
              <a:rPr lang="ar-DZ" sz="2000" b="0" i="0" dirty="0">
                <a:effectLst/>
              </a:rPr>
              <a:t>يظهران القوة المالية للبلاد ، حيث يمنح الناتج المحلي الإجمالي الحقيقي الأفضلية على الناتج المحلي الإجمالي الاسمي ، فهو يجعل المقارنة سهلة بين السنوات المالية المختلفة. من ناحية أخرى ، يوفر إجمالي الناتج المحلي الاسمي منظورًا أفضل لمقارنة الاقتصادات المختلفة عند مستوى السعر الحالي.</a:t>
            </a:r>
            <a:endParaRPr lang="fr-FR" sz="2000" dirty="0"/>
          </a:p>
        </p:txBody>
      </p:sp>
      <p:sp>
        <p:nvSpPr>
          <p:cNvPr id="11" name="Rectangle 1">
            <a:extLst>
              <a:ext uri="{FF2B5EF4-FFF2-40B4-BE49-F238E27FC236}">
                <a16:creationId xmlns:a16="http://schemas.microsoft.com/office/drawing/2014/main" id="{ABE52DD1-5D55-18DD-BE02-C03B52BCB770}"/>
              </a:ext>
            </a:extLst>
          </p:cNvPr>
          <p:cNvSpPr>
            <a:spLocks noChangeArrowheads="1"/>
          </p:cNvSpPr>
          <p:nvPr/>
        </p:nvSpPr>
        <p:spPr bwMode="auto">
          <a:xfrm>
            <a:off x="0" y="64216"/>
            <a:ext cx="12106656" cy="430887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fr-FR" altLang="fr-FR" sz="20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AutoNum type="arabicPeriod"/>
              <a:tabLst/>
            </a:pPr>
            <a:r>
              <a:rPr kumimoji="0" lang="ar-SA" altLang="fr-FR" sz="2000" b="0" i="0" u="none" strike="noStrike" cap="none" normalizeH="0" baseline="0" dirty="0">
                <a:ln>
                  <a:noFill/>
                </a:ln>
                <a:solidFill>
                  <a:srgbClr val="212529"/>
                </a:solidFill>
                <a:effectLst/>
                <a:cs typeface="Open Sans" panose="020B0606030504020204" pitchFamily="34" charset="0"/>
              </a:rPr>
              <a:t>يشير إجمالي الناتج المحلي الاسمي إلى القيمة النقدية لجميع السلع والخدمات المنتجة خلال العام ، ضمن الحدود الجغرافية للبلد. القيمة الاقتصادية لجميع السلع والخدمات المنتجة في سنة معينة ، وتعديلها وفقا للتغيرات في مستوى السعر العام يعرف باسم الناتج المحلي الإجمالي الحقيقي</a:t>
            </a:r>
            <a:r>
              <a:rPr kumimoji="0" lang="fr-FR" altLang="fr-FR" sz="2000" b="0" i="0" u="none" strike="noStrike" cap="none" normalizeH="0" baseline="0" dirty="0">
                <a:ln>
                  <a:noFill/>
                </a:ln>
                <a:solidFill>
                  <a:srgbClr val="212529"/>
                </a:solidFill>
                <a:effectLst/>
                <a:cs typeface="Open Sans" panose="020B0606030504020204" pitchFamily="34" charset="0"/>
              </a:rPr>
              <a:t>.</a:t>
            </a:r>
          </a:p>
          <a:p>
            <a:pPr marL="0" marR="0" lvl="0" indent="0" algn="r" defTabSz="914400" rtl="1" eaLnBrk="0" fontAlgn="base" latinLnBrk="0" hangingPunct="0">
              <a:lnSpc>
                <a:spcPct val="100000"/>
              </a:lnSpc>
              <a:spcBef>
                <a:spcPct val="0"/>
              </a:spcBef>
              <a:spcAft>
                <a:spcPct val="0"/>
              </a:spcAft>
              <a:buClrTx/>
              <a:buSzTx/>
              <a:buFontTx/>
              <a:buAutoNum type="arabicPeriod" startAt="2"/>
              <a:tabLst/>
            </a:pPr>
            <a:r>
              <a:rPr kumimoji="0" lang="ar-SA" altLang="fr-FR" sz="2000" b="0" i="0" u="none" strike="noStrike" cap="none" normalizeH="0" baseline="0" dirty="0">
                <a:ln>
                  <a:noFill/>
                </a:ln>
                <a:solidFill>
                  <a:srgbClr val="212529"/>
                </a:solidFill>
                <a:effectLst/>
                <a:cs typeface="Open Sans" panose="020B0606030504020204" pitchFamily="34" charset="0"/>
              </a:rPr>
              <a:t>الناتج المحلي الإجمالي الاسمي هو الناتج المحلي الإجمالي دون آثار التضخم أو الانكماش ، في حين يمكنك الوصول إلى الناتج المحلي الإجمالي الحقيقي ، فقط بعد إعطاء آثار التضخم أو الانكماش</a:t>
            </a:r>
            <a:r>
              <a:rPr kumimoji="0" lang="fr-FR" altLang="fr-FR" sz="2000" b="0" i="0" u="none" strike="noStrike" cap="none" normalizeH="0" baseline="0" dirty="0">
                <a:ln>
                  <a:noFill/>
                </a:ln>
                <a:solidFill>
                  <a:srgbClr val="212529"/>
                </a:solidFill>
                <a:effectLst/>
                <a:cs typeface="Open Sans" panose="020B0606030504020204" pitchFamily="34" charset="0"/>
              </a:rPr>
              <a:t>.</a:t>
            </a:r>
          </a:p>
          <a:p>
            <a:pPr marL="0" marR="0" lvl="0" indent="0" algn="r" defTabSz="914400" rtl="1" eaLnBrk="0" fontAlgn="base" latinLnBrk="0" hangingPunct="0">
              <a:lnSpc>
                <a:spcPct val="100000"/>
              </a:lnSpc>
              <a:spcBef>
                <a:spcPct val="0"/>
              </a:spcBef>
              <a:spcAft>
                <a:spcPct val="0"/>
              </a:spcAft>
              <a:buClrTx/>
              <a:buSzTx/>
              <a:buFontTx/>
              <a:buAutoNum type="arabicPeriod" startAt="3"/>
              <a:tabLst/>
            </a:pPr>
            <a:r>
              <a:rPr kumimoji="0" lang="ar-SA" altLang="fr-FR" sz="2000" b="0" i="0" u="none" strike="noStrike" cap="none" normalizeH="0" baseline="0" dirty="0">
                <a:ln>
                  <a:noFill/>
                </a:ln>
                <a:solidFill>
                  <a:srgbClr val="212529"/>
                </a:solidFill>
                <a:effectLst/>
                <a:cs typeface="Open Sans" panose="020B0606030504020204" pitchFamily="34" charset="0"/>
              </a:rPr>
              <a:t>يعكس الناتج المحلي الإجمالي الاسمي الناتج المحلي الإجمالي الحالي بالأسعار الجارية. على العكس ، يعكس الناتج المحلي الإجمالي الحقيقي الناتج المحلي الإجمالي الحالي بالأسعار (الأساسية) للسنة الماضية</a:t>
            </a:r>
            <a:r>
              <a:rPr kumimoji="0" lang="fr-FR" altLang="fr-FR" sz="2000" b="0" i="0" u="none" strike="noStrike" cap="none" normalizeH="0" baseline="0" dirty="0">
                <a:ln>
                  <a:noFill/>
                </a:ln>
                <a:solidFill>
                  <a:srgbClr val="212529"/>
                </a:solidFill>
                <a:effectLst/>
                <a:cs typeface="Open Sans" panose="020B0606030504020204" pitchFamily="34" charset="0"/>
              </a:rPr>
              <a:t>.</a:t>
            </a:r>
          </a:p>
          <a:p>
            <a:pPr marL="0" marR="0" lvl="0" indent="0" algn="r" defTabSz="914400" rtl="1" eaLnBrk="0" fontAlgn="base" latinLnBrk="0" hangingPunct="0">
              <a:lnSpc>
                <a:spcPct val="100000"/>
              </a:lnSpc>
              <a:spcBef>
                <a:spcPct val="0"/>
              </a:spcBef>
              <a:spcAft>
                <a:spcPct val="0"/>
              </a:spcAft>
              <a:buClrTx/>
              <a:buSzTx/>
              <a:buFontTx/>
              <a:buAutoNum type="arabicPeriod" startAt="5"/>
              <a:tabLst/>
            </a:pPr>
            <a:r>
              <a:rPr kumimoji="0" lang="ar-SA" altLang="fr-FR" sz="2000" b="0" i="0" u="none" strike="noStrike" cap="none" normalizeH="0" baseline="0" dirty="0">
                <a:ln>
                  <a:noFill/>
                </a:ln>
                <a:solidFill>
                  <a:srgbClr val="212529"/>
                </a:solidFill>
                <a:effectLst/>
                <a:cs typeface="Open Sans" panose="020B0606030504020204" pitchFamily="34" charset="0"/>
              </a:rPr>
              <a:t>بمساعدة الناتج المحلي الإجمالي الاسمي ، يمكنك إجراء مقارنات بين الفصول المختلفة من نفس السنة المالية. على عكس الناتج المحلي الإجمالي الحقيقي ، حيث يمكن إجراء مقارنة بين مختلف السنوات المالية بسهولة لأنه من خلال إزالة رقم التضخم ، تتم المقارنة فقط بين النواتج المنتجة</a:t>
            </a:r>
            <a:r>
              <a:rPr kumimoji="0" lang="fr-FR" altLang="fr-FR" sz="2000" b="0" i="0" u="none" strike="noStrike" cap="none" normalizeH="0" baseline="0" dirty="0">
                <a:ln>
                  <a:noFill/>
                </a:ln>
                <a:solidFill>
                  <a:srgbClr val="212529"/>
                </a:solidFill>
                <a:effectLst/>
                <a:cs typeface="Open Sans" panose="020B0606030504020204" pitchFamily="34" charset="0"/>
              </a:rPr>
              <a:t>.</a:t>
            </a:r>
          </a:p>
          <a:p>
            <a:pPr marL="0" marR="0" lvl="0" indent="0" algn="r" defTabSz="914400" rtl="1" eaLnBrk="0" fontAlgn="base" latinLnBrk="0" hangingPunct="0">
              <a:lnSpc>
                <a:spcPct val="100000"/>
              </a:lnSpc>
              <a:spcBef>
                <a:spcPct val="0"/>
              </a:spcBef>
              <a:spcAft>
                <a:spcPct val="0"/>
              </a:spcAft>
              <a:buClrTx/>
              <a:buSzTx/>
              <a:buFontTx/>
              <a:buAutoNum type="arabicPeriod" startAt="6"/>
              <a:tabLst/>
            </a:pPr>
            <a:r>
              <a:rPr kumimoji="0" lang="ar-SA" altLang="fr-FR" sz="2000" b="0" i="0" u="none" strike="noStrike" cap="none" normalizeH="0" baseline="0" dirty="0">
                <a:ln>
                  <a:noFill/>
                </a:ln>
                <a:solidFill>
                  <a:srgbClr val="212529"/>
                </a:solidFill>
                <a:effectLst/>
                <a:cs typeface="Open Sans" panose="020B0606030504020204" pitchFamily="34" charset="0"/>
              </a:rPr>
              <a:t>يوضح الناتج المحلي الإجمالي الحقيقي الصورة الفعلية للنمو الاقتصادي للبلد ، وهو ما لا ينطبق على الناتج المحلي الإجمالي الاسمي</a:t>
            </a:r>
            <a:r>
              <a:rPr kumimoji="0" lang="fr-FR" altLang="fr-FR" sz="2000" b="0" i="0" u="none" strike="noStrike" cap="none" normalizeH="0" baseline="0" dirty="0">
                <a:ln>
                  <a:noFill/>
                </a:ln>
                <a:solidFill>
                  <a:srgbClr val="212529"/>
                </a:solidFill>
                <a:effectLst/>
                <a:cs typeface="Open Sans" panose="020B0606030504020204" pitchFamily="34" charset="0"/>
              </a:rPr>
              <a:t>.</a:t>
            </a:r>
          </a:p>
          <a:p>
            <a:pPr marL="0" marR="0" lvl="0" indent="0" algn="r" defTabSz="914400" rtl="1" eaLnBrk="0" fontAlgn="base" latinLnBrk="0" hangingPunct="0">
              <a:lnSpc>
                <a:spcPct val="100000"/>
              </a:lnSpc>
              <a:spcBef>
                <a:spcPct val="0"/>
              </a:spcBef>
              <a:spcAft>
                <a:spcPct val="0"/>
              </a:spcAft>
              <a:buClrTx/>
              <a:buSzTx/>
              <a:buFontTx/>
              <a:buAutoNum type="arabicPeriod" startAt="4"/>
              <a:tabLst/>
            </a:pPr>
            <a:r>
              <a:rPr kumimoji="0" lang="ar-SA" altLang="fr-FR" sz="2000" b="0" i="0" u="none" strike="noStrike" cap="none" normalizeH="0" baseline="0" dirty="0">
                <a:ln>
                  <a:noFill/>
                </a:ln>
                <a:solidFill>
                  <a:srgbClr val="212529"/>
                </a:solidFill>
                <a:effectLst/>
                <a:cs typeface="Open Sans" panose="020B0606030504020204" pitchFamily="34" charset="0"/>
              </a:rPr>
              <a:t>قيمة الناتج المحلي الإجمالي الاسمي أكبر من قيمة الناتج المحلي الإجمالي الحقيقي لأنه أثناء حسابه ، يتم خصم الرقم من إجمالي الناتج المحلي الإجمالي</a:t>
            </a:r>
            <a:r>
              <a:rPr kumimoji="0" lang="fr-FR" altLang="fr-FR" sz="2000" b="0" i="0" u="none" strike="noStrike" cap="none" normalizeH="0" baseline="0" dirty="0">
                <a:ln>
                  <a:noFill/>
                </a:ln>
                <a:solidFill>
                  <a:srgbClr val="212529"/>
                </a:solidFill>
                <a:effectLst/>
                <a:cs typeface="Open Sans" panose="020B0606030504020204" pitchFamily="34" charset="0"/>
              </a:rPr>
              <a:t>.</a:t>
            </a:r>
          </a:p>
          <a:p>
            <a:pPr marL="0" marR="0" lvl="0" indent="0" algn="r" defTabSz="914400" rtl="1" eaLnBrk="0" fontAlgn="base" latinLnBrk="0" hangingPunct="0">
              <a:lnSpc>
                <a:spcPct val="100000"/>
              </a:lnSpc>
              <a:spcBef>
                <a:spcPct val="0"/>
              </a:spcBef>
              <a:spcAft>
                <a:spcPct val="0"/>
              </a:spcAft>
              <a:buClrTx/>
              <a:buSzTx/>
              <a:buFontTx/>
              <a:buNone/>
              <a:tabLst/>
            </a:pPr>
            <a:br>
              <a:rPr kumimoji="0" lang="fr-FR" altLang="fr-FR" sz="2000" b="0" i="0" u="none" strike="noStrike" cap="none" normalizeH="0" baseline="0" dirty="0">
                <a:ln>
                  <a:noFill/>
                </a:ln>
                <a:solidFill>
                  <a:schemeClr val="tx1"/>
                </a:solidFill>
                <a:effectLst/>
              </a:rPr>
            </a:br>
            <a:endParaRPr kumimoji="0" lang="fr-FR" altLang="fr-FR" sz="2000"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6170207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8E1CDF1-3838-439E-9AC4-4A42E2E9AB71}"/>
              </a:ext>
            </a:extLst>
          </p:cNvPr>
          <p:cNvSpPr>
            <a:spLocks noGrp="1"/>
          </p:cNvSpPr>
          <p:nvPr>
            <p:ph idx="1"/>
          </p:nvPr>
        </p:nvSpPr>
        <p:spPr>
          <a:xfrm>
            <a:off x="1453896" y="1834769"/>
            <a:ext cx="7763256" cy="4351338"/>
          </a:xfrm>
        </p:spPr>
        <p:txBody>
          <a:bodyPr/>
          <a:lstStyle/>
          <a:p>
            <a:pPr marL="0" indent="0" algn="r" rtl="1">
              <a:buNone/>
            </a:pPr>
            <a:r>
              <a:rPr lang="ar" sz="2800" b="1" dirty="0">
                <a:latin typeface="+mn-lt"/>
              </a:rPr>
              <a:t>IV- الناتج المحلي الإجمالي مقابل الناتج القومي الإجمالي</a:t>
            </a:r>
            <a:endParaRPr lang="fr-FR" sz="2800" b="1" dirty="0">
              <a:latin typeface="+mn-lt"/>
            </a:endParaRPr>
          </a:p>
          <a:p>
            <a:pPr marL="0" indent="0" algn="r" rtl="1">
              <a:buNone/>
            </a:pPr>
            <a:r>
              <a:rPr lang="ar" sz="2800" b="1" dirty="0"/>
              <a:t>  </a:t>
            </a:r>
          </a:p>
          <a:p>
            <a:pPr marL="0" indent="0" algn="r" rtl="1">
              <a:buNone/>
            </a:pPr>
            <a:r>
              <a:rPr lang="ar" b="1" dirty="0"/>
              <a:t>   </a:t>
            </a:r>
            <a:r>
              <a:rPr lang="ar" sz="2800" b="1" dirty="0"/>
              <a:t>IV-1 - التعاريف</a:t>
            </a:r>
          </a:p>
          <a:p>
            <a:pPr marL="0" indent="0" algn="r" rtl="1">
              <a:buNone/>
            </a:pPr>
            <a:r>
              <a:rPr lang="ar" sz="2800" b="1" dirty="0"/>
              <a:t>   </a:t>
            </a:r>
          </a:p>
          <a:p>
            <a:pPr marL="0" indent="0" algn="r" rtl="1">
              <a:buNone/>
            </a:pPr>
            <a:r>
              <a:rPr lang="ar" b="1" dirty="0"/>
              <a:t>  </a:t>
            </a:r>
            <a:r>
              <a:rPr lang="ar" sz="2800" b="1" dirty="0"/>
              <a:t>جدول </a:t>
            </a:r>
            <a:r>
              <a:rPr lang="ar-DZ" sz="2800" b="1" dirty="0"/>
              <a:t>مقارنة</a:t>
            </a:r>
            <a:r>
              <a:rPr lang="fr-FR" sz="2800" b="1" dirty="0"/>
              <a:t>:</a:t>
            </a:r>
            <a:r>
              <a:rPr lang="ar" sz="2800" b="1" dirty="0"/>
              <a:t> </a:t>
            </a:r>
            <a:r>
              <a:rPr lang="fr-FR" sz="2800" b="1" dirty="0"/>
              <a:t>GDP</a:t>
            </a:r>
            <a:r>
              <a:rPr lang="ar" sz="2800" b="1" dirty="0"/>
              <a:t> مقابل GNP</a:t>
            </a:r>
          </a:p>
          <a:p>
            <a:pPr marL="0" indent="0" algn="r" rtl="1">
              <a:buNone/>
            </a:pPr>
            <a:endParaRPr lang="fr-FR" sz="2800" b="1" dirty="0"/>
          </a:p>
          <a:p>
            <a:pPr marL="0" indent="0">
              <a:buNone/>
            </a:pPr>
            <a:endParaRPr lang="fr-FR" dirty="0"/>
          </a:p>
        </p:txBody>
      </p:sp>
      <p:sp>
        <p:nvSpPr>
          <p:cNvPr id="2" name="Tytuł 1">
            <a:extLst>
              <a:ext uri="{FF2B5EF4-FFF2-40B4-BE49-F238E27FC236}">
                <a16:creationId xmlns:a16="http://schemas.microsoft.com/office/drawing/2014/main" id="{DF798F55-485C-2E0F-B08B-76D5E581D1D5}"/>
              </a:ext>
            </a:extLst>
          </p:cNvPr>
          <p:cNvSpPr>
            <a:spLocks noGrp="1"/>
          </p:cNvSpPr>
          <p:nvPr>
            <p:ph type="title"/>
          </p:nvPr>
        </p:nvSpPr>
        <p:spPr>
          <a:xfrm>
            <a:off x="2444262" y="439614"/>
            <a:ext cx="7227276" cy="800101"/>
          </a:xfrm>
        </p:spPr>
        <p:txBody>
          <a:bodyPr>
            <a:normAutofit fontScale="90000"/>
          </a:bodyPr>
          <a:lstStyle/>
          <a:p>
            <a:r>
              <a:rPr lang="ar" dirty="0"/>
              <a:t> </a:t>
            </a:r>
            <a:r>
              <a:rPr lang="ar" sz="4000" b="1" dirty="0">
                <a:solidFill>
                  <a:srgbClr val="00B0F0"/>
                </a:solidFill>
                <a:latin typeface="+mn-lt"/>
              </a:rPr>
              <a:t>IV- الناتج المحلي الإجمالي مقابل الناتج القومي الإجمالي</a:t>
            </a:r>
          </a:p>
        </p:txBody>
      </p:sp>
    </p:spTree>
    <p:extLst>
      <p:ext uri="{BB962C8B-B14F-4D97-AF65-F5344CB8AC3E}">
        <p14:creationId xmlns:p14="http://schemas.microsoft.com/office/powerpoint/2010/main" val="36192127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444262" y="439614"/>
            <a:ext cx="7227276" cy="800101"/>
          </a:xfrm>
        </p:spPr>
        <p:txBody>
          <a:bodyPr>
            <a:normAutofit fontScale="90000"/>
          </a:bodyPr>
          <a:lstStyle/>
          <a:p>
            <a:r>
              <a:rPr lang="ar" dirty="0"/>
              <a:t> </a:t>
            </a:r>
            <a:r>
              <a:rPr lang="ar" sz="4000" b="1" dirty="0">
                <a:solidFill>
                  <a:srgbClr val="00B0F0"/>
                </a:solidFill>
                <a:latin typeface="+mn-lt"/>
              </a:rPr>
              <a:t>IV- الناتج المحلي الإجمالي مقابل الناتج القومي الإجمالي</a:t>
            </a:r>
          </a:p>
        </p:txBody>
      </p:sp>
      <p:sp>
        <p:nvSpPr>
          <p:cNvPr id="3" name="Symbol zastępczy zawartości 2"/>
          <p:cNvSpPr>
            <a:spLocks noGrp="1"/>
          </p:cNvSpPr>
          <p:nvPr>
            <p:ph idx="1"/>
          </p:nvPr>
        </p:nvSpPr>
        <p:spPr>
          <a:xfrm>
            <a:off x="211015" y="1714500"/>
            <a:ext cx="11142785" cy="4641849"/>
          </a:xfrm>
        </p:spPr>
        <p:txBody>
          <a:bodyPr>
            <a:normAutofit/>
          </a:bodyPr>
          <a:lstStyle/>
          <a:p>
            <a:pPr marL="0" indent="0" algn="r" rtl="1">
              <a:buNone/>
            </a:pPr>
            <a:r>
              <a:rPr lang="ar" sz="2600" b="1" dirty="0"/>
              <a:t>IV-1 - التعاريف</a:t>
            </a:r>
            <a:endParaRPr lang="en-US" sz="2600" b="1" i="0" dirty="0">
              <a:solidFill>
                <a:srgbClr val="000000"/>
              </a:solidFill>
              <a:effectLst/>
            </a:endParaRPr>
          </a:p>
          <a:p>
            <a:pPr algn="r" rtl="1">
              <a:lnSpc>
                <a:spcPct val="90000"/>
              </a:lnSpc>
            </a:pPr>
            <a:r>
              <a:rPr lang="ar" sz="2600" b="1" i="0" dirty="0">
                <a:solidFill>
                  <a:srgbClr val="000000"/>
                </a:solidFill>
                <a:effectLst/>
              </a:rPr>
              <a:t>الناتج المحلي الإجمالي </a:t>
            </a:r>
            <a:r>
              <a:rPr lang="ar" sz="2600" b="0" i="0" dirty="0">
                <a:solidFill>
                  <a:srgbClr val="000000"/>
                </a:solidFill>
                <a:effectLst/>
              </a:rPr>
              <a:t>(أو </a:t>
            </a:r>
            <a:r>
              <a:rPr lang="ar" sz="2600" b="1" i="0" dirty="0">
                <a:solidFill>
                  <a:srgbClr val="FF0000"/>
                </a:solidFill>
                <a:effectLst/>
              </a:rPr>
              <a:t>الناتج المحلي الإجمالي </a:t>
            </a:r>
            <a:r>
              <a:rPr lang="ar" sz="2600" b="0" i="0" dirty="0">
                <a:solidFill>
                  <a:srgbClr val="000000"/>
                </a:solidFill>
                <a:effectLst/>
              </a:rPr>
              <a:t>) و </a:t>
            </a:r>
            <a:r>
              <a:rPr lang="ar" sz="2600" b="1" i="0" dirty="0">
                <a:solidFill>
                  <a:srgbClr val="000000"/>
                </a:solidFill>
                <a:effectLst/>
              </a:rPr>
              <a:t>GNP </a:t>
            </a:r>
            <a:r>
              <a:rPr lang="ar" sz="2600" b="0" i="0" dirty="0">
                <a:solidFill>
                  <a:srgbClr val="000000"/>
                </a:solidFill>
                <a:effectLst/>
              </a:rPr>
              <a:t>( </a:t>
            </a:r>
            <a:r>
              <a:rPr lang="ar" sz="2600" b="1" i="0" dirty="0">
                <a:solidFill>
                  <a:srgbClr val="FF0000"/>
                </a:solidFill>
                <a:effectLst/>
              </a:rPr>
              <a:t>الناتج القومي الإجمالي </a:t>
            </a:r>
            <a:r>
              <a:rPr lang="ar" sz="2600" b="0" i="0" dirty="0">
                <a:solidFill>
                  <a:srgbClr val="000000"/>
                </a:solidFill>
                <a:effectLst/>
              </a:rPr>
              <a:t>) حجم وقوة الاقتصاد ولكن يتم حسابهما واستخدامهما بطرق مختلفة.</a:t>
            </a:r>
          </a:p>
          <a:p>
            <a:pPr marL="0" indent="0" algn="r" rtl="1">
              <a:lnSpc>
                <a:spcPct val="90000"/>
              </a:lnSpc>
              <a:buNone/>
            </a:pPr>
            <a:endParaRPr lang="fr-FR" altLang="pl-PL" sz="2600" dirty="0"/>
          </a:p>
          <a:p>
            <a:pPr algn="r" rtl="1">
              <a:lnSpc>
                <a:spcPct val="90000"/>
              </a:lnSpc>
            </a:pPr>
            <a:r>
              <a:rPr lang="ar" altLang="pl-PL" sz="2600" b="1" dirty="0">
                <a:solidFill>
                  <a:srgbClr val="FF0000"/>
                </a:solidFill>
              </a:rPr>
              <a:t>الناتج المحلي الإجمالي </a:t>
            </a:r>
            <a:r>
              <a:rPr lang="ar" altLang="pl-PL" sz="2600" dirty="0"/>
              <a:t>على </a:t>
            </a:r>
            <a:r>
              <a:rPr lang="ar" altLang="pl-PL" sz="2600" b="1" dirty="0">
                <a:solidFill>
                  <a:srgbClr val="FF0000"/>
                </a:solidFill>
              </a:rPr>
              <a:t>الموقع</a:t>
            </a:r>
            <a:r>
              <a:rPr lang="ar" altLang="pl-PL" sz="2600" dirty="0">
                <a:solidFill>
                  <a:srgbClr val="FF0000"/>
                </a:solidFill>
              </a:rPr>
              <a:t> </a:t>
            </a:r>
            <a:r>
              <a:rPr lang="ar" altLang="pl-PL" sz="2600" dirty="0"/>
              <a:t>من المدخلات.</a:t>
            </a:r>
          </a:p>
          <a:p>
            <a:pPr algn="r" rtl="1">
              <a:lnSpc>
                <a:spcPct val="90000"/>
              </a:lnSpc>
            </a:pPr>
            <a:r>
              <a:rPr lang="ar" altLang="pl-PL" sz="2600" dirty="0"/>
              <a:t>يعتمد مفهوم </a:t>
            </a:r>
            <a:r>
              <a:rPr lang="ar" altLang="pl-PL" sz="2600" b="1" dirty="0">
                <a:solidFill>
                  <a:srgbClr val="FF0000"/>
                </a:solidFill>
              </a:rPr>
              <a:t>GNP على الملكية</a:t>
            </a:r>
            <a:r>
              <a:rPr lang="ar" altLang="pl-PL" sz="2600" dirty="0">
                <a:solidFill>
                  <a:srgbClr val="FF0000"/>
                </a:solidFill>
              </a:rPr>
              <a:t> </a:t>
            </a:r>
            <a:r>
              <a:rPr lang="ar" altLang="pl-PL" sz="2600" dirty="0"/>
              <a:t>من المدخلات.</a:t>
            </a:r>
            <a:endParaRPr lang="fr-FR" altLang="pl-PL" sz="2600" dirty="0"/>
          </a:p>
          <a:p>
            <a:pPr algn="r" rtl="1">
              <a:lnSpc>
                <a:spcPct val="90000"/>
              </a:lnSpc>
            </a:pPr>
            <a:endParaRPr lang="fr-FR" altLang="pl-PL" sz="2600" dirty="0"/>
          </a:p>
          <a:p>
            <a:pPr algn="r" rtl="1">
              <a:lnSpc>
                <a:spcPct val="90000"/>
              </a:lnSpc>
            </a:pPr>
            <a:r>
              <a:rPr lang="ar" altLang="pl-PL" sz="2600" dirty="0"/>
              <a:t>بالنسبة لغالبية البلدان ، يكون الفرق بين الناتج المحلي الإجمالي والناتج القومي الإجمالي صغيرًا (على سبيل المثال ، بالنسبة للاقتصاد الأمريكي ، فهو أصغر من 1٪).</a:t>
            </a:r>
            <a:endParaRPr lang="en-US" altLang="pl-PL" sz="2600" dirty="0"/>
          </a:p>
          <a:p>
            <a:pPr>
              <a:lnSpc>
                <a:spcPct val="90000"/>
              </a:lnSpc>
            </a:pPr>
            <a:endParaRPr lang="pl-PL" altLang="pl-PL" sz="2600" b="1" dirty="0">
              <a:solidFill>
                <a:srgbClr val="FF0000"/>
              </a:solidFill>
            </a:endParaRPr>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28</a:t>
            </a:fld>
            <a:endParaRPr lang="pl-PL"/>
          </a:p>
        </p:txBody>
      </p:sp>
    </p:spTree>
    <p:extLst>
      <p:ext uri="{BB962C8B-B14F-4D97-AF65-F5344CB8AC3E}">
        <p14:creationId xmlns:p14="http://schemas.microsoft.com/office/powerpoint/2010/main" val="36443315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193431" y="1825625"/>
            <a:ext cx="9803423" cy="4351338"/>
          </a:xfrm>
        </p:spPr>
        <p:txBody>
          <a:bodyPr/>
          <a:lstStyle/>
          <a:p>
            <a:endParaRPr lang="pl-PL" dirty="0"/>
          </a:p>
          <a:p>
            <a:pPr>
              <a:lnSpc>
                <a:spcPct val="90000"/>
              </a:lnSpc>
            </a:pPr>
            <a:endParaRPr lang="pl-PL" altLang="pl-PL"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29</a:t>
            </a:fld>
            <a:endParaRPr lang="pl-PL"/>
          </a:p>
        </p:txBody>
      </p:sp>
      <p:pic>
        <p:nvPicPr>
          <p:cNvPr id="9218" name="Picture 2" descr="GNP formula">
            <a:extLst>
              <a:ext uri="{FF2B5EF4-FFF2-40B4-BE49-F238E27FC236}">
                <a16:creationId xmlns:a16="http://schemas.microsoft.com/office/drawing/2014/main" id="{EAB170E2-EEE5-454E-807D-398EB751C2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751" y="1585695"/>
            <a:ext cx="9876781" cy="4680962"/>
          </a:xfrm>
          <a:prstGeom prst="rect">
            <a:avLst/>
          </a:prstGeom>
          <a:noFill/>
          <a:extLst>
            <a:ext uri="{909E8E84-426E-40DD-AFC4-6F175D3DCCD1}">
              <a14:hiddenFill xmlns:a14="http://schemas.microsoft.com/office/drawing/2010/main">
                <a:solidFill>
                  <a:srgbClr val="FFFFFF"/>
                </a:solidFill>
              </a14:hiddenFill>
            </a:ext>
          </a:extLst>
        </p:spPr>
      </p:pic>
      <p:sp>
        <p:nvSpPr>
          <p:cNvPr id="7" name="Tytuł 1">
            <a:extLst>
              <a:ext uri="{FF2B5EF4-FFF2-40B4-BE49-F238E27FC236}">
                <a16:creationId xmlns:a16="http://schemas.microsoft.com/office/drawing/2014/main" id="{5774CE10-F57D-416C-24FD-3502209CF365}"/>
              </a:ext>
            </a:extLst>
          </p:cNvPr>
          <p:cNvSpPr>
            <a:spLocks noGrp="1"/>
          </p:cNvSpPr>
          <p:nvPr>
            <p:ph type="title"/>
          </p:nvPr>
        </p:nvSpPr>
        <p:spPr>
          <a:xfrm>
            <a:off x="2444262" y="439614"/>
            <a:ext cx="7227276" cy="800101"/>
          </a:xfrm>
        </p:spPr>
        <p:txBody>
          <a:bodyPr>
            <a:normAutofit fontScale="90000"/>
          </a:bodyPr>
          <a:lstStyle/>
          <a:p>
            <a:r>
              <a:rPr lang="ar" dirty="0"/>
              <a:t> </a:t>
            </a:r>
            <a:r>
              <a:rPr lang="ar" sz="4000" b="1" dirty="0">
                <a:solidFill>
                  <a:srgbClr val="00B0F0"/>
                </a:solidFill>
                <a:latin typeface="+mn-lt"/>
              </a:rPr>
              <a:t>IV- الناتج المحلي الإجمالي مقابل الناتج القومي الإجمالي</a:t>
            </a:r>
          </a:p>
        </p:txBody>
      </p:sp>
    </p:spTree>
    <p:extLst>
      <p:ext uri="{BB962C8B-B14F-4D97-AF65-F5344CB8AC3E}">
        <p14:creationId xmlns:p14="http://schemas.microsoft.com/office/powerpoint/2010/main" val="30387905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9A031CA-E368-4C16-9FED-BEF93D394A6E}"/>
              </a:ext>
            </a:extLst>
          </p:cNvPr>
          <p:cNvSpPr>
            <a:spLocks noGrp="1"/>
          </p:cNvSpPr>
          <p:nvPr>
            <p:ph idx="1"/>
          </p:nvPr>
        </p:nvSpPr>
        <p:spPr>
          <a:xfrm>
            <a:off x="1" y="1825625"/>
            <a:ext cx="10268712" cy="4351338"/>
          </a:xfrm>
        </p:spPr>
        <p:txBody>
          <a:bodyPr/>
          <a:lstStyle/>
          <a:p>
            <a:pPr marL="0" indent="0">
              <a:buNone/>
            </a:pPr>
            <a:r>
              <a:rPr lang="ar" sz="3000" b="1" dirty="0"/>
              <a:t>IV-2- جدول مقارن بين الناتج المحلي الإجمالي والناتج القومي الإجمالي</a:t>
            </a:r>
          </a:p>
          <a:p>
            <a:pPr marL="0" indent="0">
              <a:buNone/>
            </a:pPr>
            <a:endParaRPr lang="fr-FR" dirty="0"/>
          </a:p>
        </p:txBody>
      </p:sp>
      <p:pic>
        <p:nvPicPr>
          <p:cNvPr id="10244" name="Picture 4" descr="Gross National Product (GNP) | Examples &amp;amp; Definition | InvestingAnswers">
            <a:extLst>
              <a:ext uri="{FF2B5EF4-FFF2-40B4-BE49-F238E27FC236}">
                <a16:creationId xmlns:a16="http://schemas.microsoft.com/office/drawing/2014/main" id="{5AB8154C-C355-4293-BA29-D883FCB523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30892"/>
            <a:ext cx="9975273" cy="4427108"/>
          </a:xfrm>
          <a:prstGeom prst="rect">
            <a:avLst/>
          </a:prstGeom>
          <a:noFill/>
          <a:extLst>
            <a:ext uri="{909E8E84-426E-40DD-AFC4-6F175D3DCCD1}">
              <a14:hiddenFill xmlns:a14="http://schemas.microsoft.com/office/drawing/2010/main">
                <a:solidFill>
                  <a:srgbClr val="FFFFFF"/>
                </a:solidFill>
              </a14:hiddenFill>
            </a:ext>
          </a:extLst>
        </p:spPr>
      </p:pic>
      <p:sp>
        <p:nvSpPr>
          <p:cNvPr id="6" name="Tytuł 1">
            <a:extLst>
              <a:ext uri="{FF2B5EF4-FFF2-40B4-BE49-F238E27FC236}">
                <a16:creationId xmlns:a16="http://schemas.microsoft.com/office/drawing/2014/main" id="{E29C979B-67D4-65B4-3EC8-6CCD728C2111}"/>
              </a:ext>
            </a:extLst>
          </p:cNvPr>
          <p:cNvSpPr>
            <a:spLocks noGrp="1"/>
          </p:cNvSpPr>
          <p:nvPr>
            <p:ph type="title"/>
          </p:nvPr>
        </p:nvSpPr>
        <p:spPr>
          <a:xfrm>
            <a:off x="2444262" y="439614"/>
            <a:ext cx="7227276" cy="800101"/>
          </a:xfrm>
        </p:spPr>
        <p:txBody>
          <a:bodyPr>
            <a:normAutofit fontScale="90000"/>
          </a:bodyPr>
          <a:lstStyle/>
          <a:p>
            <a:r>
              <a:rPr lang="ar" dirty="0"/>
              <a:t> </a:t>
            </a:r>
            <a:r>
              <a:rPr lang="ar" sz="4000" b="1" dirty="0">
                <a:solidFill>
                  <a:srgbClr val="00B0F0"/>
                </a:solidFill>
                <a:latin typeface="+mn-lt"/>
              </a:rPr>
              <a:t>IV- الناتج المحلي الإجمالي مقابل الناتج القومي الإجمالي</a:t>
            </a:r>
          </a:p>
        </p:txBody>
      </p:sp>
    </p:spTree>
    <p:extLst>
      <p:ext uri="{BB962C8B-B14F-4D97-AF65-F5344CB8AC3E}">
        <p14:creationId xmlns:p14="http://schemas.microsoft.com/office/powerpoint/2010/main" val="847124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Нижний колонтитул 1">
            <a:extLst>
              <a:ext uri="{FF2B5EF4-FFF2-40B4-BE49-F238E27FC236}">
                <a16:creationId xmlns:a16="http://schemas.microsoft.com/office/drawing/2014/main" id="{E8EB8BC5-5931-4F73-B88B-653DFB29FAE9}"/>
              </a:ext>
            </a:extLst>
          </p:cNvPr>
          <p:cNvSpPr>
            <a:spLocks noGrp="1"/>
          </p:cNvSpPr>
          <p:nvPr>
            <p:ph type="ftr" sz="quarter" idx="11"/>
          </p:nvPr>
        </p:nvSpPr>
        <p:spPr/>
        <p:txBody>
          <a:bodyPr/>
          <a:lstStyle/>
          <a:p>
            <a:r>
              <a:rPr lang="ar" altLang="ru-RU"/>
              <a:t>قياس دخل الدولة</a:t>
            </a:r>
          </a:p>
        </p:txBody>
      </p:sp>
      <p:sp>
        <p:nvSpPr>
          <p:cNvPr id="12" name="Номер слайда 2">
            <a:extLst>
              <a:ext uri="{FF2B5EF4-FFF2-40B4-BE49-F238E27FC236}">
                <a16:creationId xmlns:a16="http://schemas.microsoft.com/office/drawing/2014/main" id="{EDE23F1F-AFB7-4127-A2C9-5D1DDED949C8}"/>
              </a:ext>
            </a:extLst>
          </p:cNvPr>
          <p:cNvSpPr>
            <a:spLocks noGrp="1"/>
          </p:cNvSpPr>
          <p:nvPr>
            <p:ph type="sldNum" sz="quarter" idx="12"/>
          </p:nvPr>
        </p:nvSpPr>
        <p:spPr/>
        <p:txBody>
          <a:bodyPr/>
          <a:lstStyle/>
          <a:p>
            <a:fld id="{64566930-365A-47EC-B739-1EDD2E4D08FA}" type="slidenum">
              <a:rPr lang="en-US" altLang="ru-RU"/>
              <a:pPr/>
              <a:t>31</a:t>
            </a:fld>
            <a:endParaRPr lang="en-US" altLang="ru-RU"/>
          </a:p>
        </p:txBody>
      </p:sp>
      <p:sp>
        <p:nvSpPr>
          <p:cNvPr id="110595" name="Rectangle 3">
            <a:extLst>
              <a:ext uri="{FF2B5EF4-FFF2-40B4-BE49-F238E27FC236}">
                <a16:creationId xmlns:a16="http://schemas.microsoft.com/office/drawing/2014/main" id="{3F3C7932-1010-46C4-AFA6-E0E256258CA9}"/>
              </a:ext>
            </a:extLst>
          </p:cNvPr>
          <p:cNvSpPr>
            <a:spLocks noGrp="1" noChangeArrowheads="1"/>
          </p:cNvSpPr>
          <p:nvPr>
            <p:ph type="body" idx="4294967295"/>
          </p:nvPr>
        </p:nvSpPr>
        <p:spPr>
          <a:xfrm>
            <a:off x="295275" y="2405063"/>
            <a:ext cx="9670761" cy="1236662"/>
          </a:xfrm>
        </p:spPr>
        <p:txBody>
          <a:bodyPr>
            <a:normAutofit/>
          </a:bodyPr>
          <a:lstStyle/>
          <a:p>
            <a:pPr algn="r" rtl="1"/>
            <a:r>
              <a:rPr lang="ar" altLang="ru-RU" sz="2600" dirty="0"/>
              <a:t>معامل </a:t>
            </a:r>
            <a:r>
              <a:rPr lang="ar" altLang="ru-RU" sz="2600" b="1" dirty="0">
                <a:solidFill>
                  <a:srgbClr val="FF0000"/>
                </a:solidFill>
              </a:rPr>
              <a:t>انكماش الناتج المحلي الإجمالي </a:t>
            </a:r>
            <a:r>
              <a:rPr lang="ar" altLang="ru-RU" sz="2600" dirty="0"/>
              <a:t>هو مقياس للمستوى العام للأسعار.</a:t>
            </a:r>
          </a:p>
          <a:p>
            <a:pPr algn="r" rtl="1"/>
            <a:r>
              <a:rPr lang="ar" altLang="ru-RU" sz="2600" dirty="0"/>
              <a:t>تعريف:</a:t>
            </a:r>
          </a:p>
        </p:txBody>
      </p:sp>
      <p:sp>
        <p:nvSpPr>
          <p:cNvPr id="121861" name="Rectangle 5">
            <a:extLst>
              <a:ext uri="{FF2B5EF4-FFF2-40B4-BE49-F238E27FC236}">
                <a16:creationId xmlns:a16="http://schemas.microsoft.com/office/drawing/2014/main" id="{58CE9BDC-BE21-4403-AB44-893385BF6C84}"/>
              </a:ext>
            </a:extLst>
          </p:cNvPr>
          <p:cNvSpPr>
            <a:spLocks noChangeArrowheads="1"/>
          </p:cNvSpPr>
          <p:nvPr/>
        </p:nvSpPr>
        <p:spPr bwMode="auto">
          <a:xfrm>
            <a:off x="295275" y="5083464"/>
            <a:ext cx="10174605"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nSpc>
                <a:spcPct val="105000"/>
              </a:lnSpc>
              <a:spcBef>
                <a:spcPct val="45000"/>
              </a:spcBef>
              <a:buClr>
                <a:srgbClr val="339966"/>
              </a:buClr>
              <a:buSzPct val="120000"/>
              <a:buFont typeface="Wingdings" panose="05000000000000000000" pitchFamily="2" charset="2"/>
              <a:buChar char="§"/>
            </a:pPr>
            <a:r>
              <a:rPr lang="ar" altLang="ru-RU" sz="2600" dirty="0">
                <a:latin typeface="+mn-lt"/>
                <a:cs typeface="Arial" panose="020B0604020202020204" pitchFamily="34" charset="0"/>
              </a:rPr>
              <a:t>طريقة واحدة لقياس </a:t>
            </a:r>
            <a:r>
              <a:rPr lang="ar" altLang="ru-RU" sz="2600" b="1" dirty="0">
                <a:solidFill>
                  <a:srgbClr val="FF0000"/>
                </a:solidFill>
                <a:latin typeface="+mn-lt"/>
                <a:cs typeface="Arial" panose="020B0604020202020204" pitchFamily="34" charset="0"/>
              </a:rPr>
              <a:t>معدل التضخم في الاقتصاد</a:t>
            </a:r>
            <a:r>
              <a:rPr lang="ar" altLang="ru-RU" sz="2600" dirty="0">
                <a:solidFill>
                  <a:srgbClr val="FF0000"/>
                </a:solidFill>
                <a:latin typeface="+mn-lt"/>
                <a:cs typeface="Arial" panose="020B0604020202020204" pitchFamily="34" charset="0"/>
              </a:rPr>
              <a:t> </a:t>
            </a:r>
            <a:r>
              <a:rPr lang="ar" altLang="ru-RU" sz="2600" dirty="0">
                <a:latin typeface="+mn-lt"/>
                <a:cs typeface="Arial" panose="020B0604020202020204" pitchFamily="34" charset="0"/>
              </a:rPr>
              <a:t>هو حساب النسبة المئوية للزيادة في معامل انكماش الناتج المحلي الإجمالي من سنة إلى أخرى.</a:t>
            </a:r>
          </a:p>
        </p:txBody>
      </p:sp>
      <p:grpSp>
        <p:nvGrpSpPr>
          <p:cNvPr id="2" name="Group 11">
            <a:extLst>
              <a:ext uri="{FF2B5EF4-FFF2-40B4-BE49-F238E27FC236}">
                <a16:creationId xmlns:a16="http://schemas.microsoft.com/office/drawing/2014/main" id="{8492FA5D-75A5-444C-81F9-76A2479EE9DA}"/>
              </a:ext>
            </a:extLst>
          </p:cNvPr>
          <p:cNvGrpSpPr>
            <a:grpSpLocks/>
          </p:cNvGrpSpPr>
          <p:nvPr/>
        </p:nvGrpSpPr>
        <p:grpSpPr bwMode="auto">
          <a:xfrm>
            <a:off x="1382713" y="3422939"/>
            <a:ext cx="7761288" cy="1546224"/>
            <a:chOff x="471" y="1582"/>
            <a:chExt cx="4889" cy="974"/>
          </a:xfrm>
        </p:grpSpPr>
        <p:sp>
          <p:nvSpPr>
            <p:cNvPr id="121862" name="Text Box 6">
              <a:extLst>
                <a:ext uri="{FF2B5EF4-FFF2-40B4-BE49-F238E27FC236}">
                  <a16:creationId xmlns:a16="http://schemas.microsoft.com/office/drawing/2014/main" id="{4B56018F-0ABD-45C1-AE97-6448870FA847}"/>
                </a:ext>
              </a:extLst>
            </p:cNvPr>
            <p:cNvSpPr txBox="1">
              <a:spLocks noChangeArrowheads="1"/>
            </p:cNvSpPr>
            <p:nvPr/>
          </p:nvSpPr>
          <p:spPr bwMode="auto">
            <a:xfrm>
              <a:off x="471" y="1777"/>
              <a:ext cx="4144" cy="779"/>
            </a:xfrm>
            <a:prstGeom prst="rect">
              <a:avLst/>
            </a:prstGeom>
            <a:solidFill>
              <a:srgbClr val="FFFF99"/>
            </a:solidFill>
            <a:ln w="9525">
              <a:noFill/>
              <a:miter lim="800000"/>
              <a:headEnd/>
              <a:tailEnd/>
            </a:ln>
            <a:effectLst>
              <a:outerShdw dist="107763" dir="2700000" algn="ctr" rotWithShape="0">
                <a:schemeClr val="bg2"/>
              </a:outerShdw>
            </a:effectLst>
          </p:spPr>
          <p:txBody>
            <a:bodyPr lIns="274320" anchor="ctr"/>
            <a:lstStyle/>
            <a:p>
              <a:pPr>
                <a:spcBef>
                  <a:spcPct val="50000"/>
                </a:spcBef>
                <a:defRPr/>
              </a:pPr>
              <a:r>
                <a:rPr lang="ar" sz="2600" dirty="0">
                  <a:cs typeface="Arial" charset="0"/>
                </a:rPr>
                <a:t>معامل انكماش الناتج المحلي الإجمالي = 100 x</a:t>
              </a:r>
            </a:p>
          </p:txBody>
        </p:sp>
        <p:grpSp>
          <p:nvGrpSpPr>
            <p:cNvPr id="110599" name="Group 10">
              <a:extLst>
                <a:ext uri="{FF2B5EF4-FFF2-40B4-BE49-F238E27FC236}">
                  <a16:creationId xmlns:a16="http://schemas.microsoft.com/office/drawing/2014/main" id="{9F903F2C-4B1D-412B-A588-EC77C18B7DFA}"/>
                </a:ext>
              </a:extLst>
            </p:cNvPr>
            <p:cNvGrpSpPr>
              <a:grpSpLocks/>
            </p:cNvGrpSpPr>
            <p:nvPr/>
          </p:nvGrpSpPr>
          <p:grpSpPr bwMode="auto">
            <a:xfrm>
              <a:off x="3028" y="1582"/>
              <a:ext cx="2332" cy="811"/>
              <a:chOff x="3035" y="1582"/>
              <a:chExt cx="2332" cy="811"/>
            </a:xfrm>
          </p:grpSpPr>
          <p:sp>
            <p:nvSpPr>
              <p:cNvPr id="110600" name="Text Box 7">
                <a:extLst>
                  <a:ext uri="{FF2B5EF4-FFF2-40B4-BE49-F238E27FC236}">
                    <a16:creationId xmlns:a16="http://schemas.microsoft.com/office/drawing/2014/main" id="{2AA09E4B-16B5-49BA-A9CF-C98C4F1AD507}"/>
                  </a:ext>
                </a:extLst>
              </p:cNvPr>
              <p:cNvSpPr txBox="1">
                <a:spLocks noChangeArrowheads="1"/>
              </p:cNvSpPr>
              <p:nvPr/>
            </p:nvSpPr>
            <p:spPr bwMode="auto">
              <a:xfrm>
                <a:off x="3777" y="2083"/>
                <a:ext cx="1574" cy="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ar" altLang="ru-RU" sz="2600" dirty="0">
                    <a:cs typeface="Arial" panose="020B0604020202020204" pitchFamily="34" charset="0"/>
                  </a:rPr>
                  <a:t>الناتج المحلي الإجمالي الاسمي</a:t>
                </a:r>
              </a:p>
            </p:txBody>
          </p:sp>
          <p:sp>
            <p:nvSpPr>
              <p:cNvPr id="110601" name="Text Box 8">
                <a:extLst>
                  <a:ext uri="{FF2B5EF4-FFF2-40B4-BE49-F238E27FC236}">
                    <a16:creationId xmlns:a16="http://schemas.microsoft.com/office/drawing/2014/main" id="{1EFA3A81-7CC0-4922-9AE0-8929384E0381}"/>
                  </a:ext>
                </a:extLst>
              </p:cNvPr>
              <p:cNvSpPr txBox="1">
                <a:spLocks noChangeArrowheads="1"/>
              </p:cNvSpPr>
              <p:nvPr/>
            </p:nvSpPr>
            <p:spPr bwMode="auto">
              <a:xfrm>
                <a:off x="3793" y="1582"/>
                <a:ext cx="1574" cy="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ar" altLang="ru-RU" sz="2600" dirty="0">
                    <a:cs typeface="Arial" panose="020B0604020202020204" pitchFamily="34" charset="0"/>
                  </a:rPr>
                  <a:t>الناتج المحلي الإجمالي الحقيقي</a:t>
                </a:r>
              </a:p>
            </p:txBody>
          </p:sp>
          <p:sp>
            <p:nvSpPr>
              <p:cNvPr id="110602" name="Line 9">
                <a:extLst>
                  <a:ext uri="{FF2B5EF4-FFF2-40B4-BE49-F238E27FC236}">
                    <a16:creationId xmlns:a16="http://schemas.microsoft.com/office/drawing/2014/main" id="{8B436C56-C1D3-4CC6-966F-8CFC33D75892}"/>
                  </a:ext>
                </a:extLst>
              </p:cNvPr>
              <p:cNvSpPr>
                <a:spLocks noChangeShapeType="1"/>
              </p:cNvSpPr>
              <p:nvPr/>
            </p:nvSpPr>
            <p:spPr bwMode="auto">
              <a:xfrm>
                <a:off x="3035" y="2185"/>
                <a:ext cx="136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ru-RU"/>
              </a:p>
            </p:txBody>
          </p:sp>
        </p:grpSp>
      </p:grpSp>
      <p:sp>
        <p:nvSpPr>
          <p:cNvPr id="14" name="ZoneTexte 13">
            <a:extLst>
              <a:ext uri="{FF2B5EF4-FFF2-40B4-BE49-F238E27FC236}">
                <a16:creationId xmlns:a16="http://schemas.microsoft.com/office/drawing/2014/main" id="{0D2B7DC4-076C-49D0-8399-7EE990B4933A}"/>
              </a:ext>
            </a:extLst>
          </p:cNvPr>
          <p:cNvSpPr txBox="1"/>
          <p:nvPr/>
        </p:nvSpPr>
        <p:spPr>
          <a:xfrm>
            <a:off x="378691" y="1529117"/>
            <a:ext cx="6096000" cy="492443"/>
          </a:xfrm>
          <a:prstGeom prst="rect">
            <a:avLst/>
          </a:prstGeom>
          <a:noFill/>
        </p:spPr>
        <p:txBody>
          <a:bodyPr wrap="square">
            <a:spAutoFit/>
          </a:bodyPr>
          <a:lstStyle/>
          <a:p>
            <a:pPr marL="0" indent="0">
              <a:buNone/>
            </a:pPr>
            <a:r>
              <a:rPr lang="ar" sz="2600" b="1" dirty="0"/>
              <a:t>IV-3- </a:t>
            </a:r>
            <a:r>
              <a:rPr lang="ar" altLang="ru-RU" sz="2600" b="1" dirty="0"/>
              <a:t>مُعامل انكماش الناتج المحلي الإجمالي</a:t>
            </a:r>
            <a:endParaRPr lang="fr-FR" sz="2600" b="1" dirty="0"/>
          </a:p>
        </p:txBody>
      </p:sp>
      <p:sp>
        <p:nvSpPr>
          <p:cNvPr id="3" name="Tytuł 1">
            <a:extLst>
              <a:ext uri="{FF2B5EF4-FFF2-40B4-BE49-F238E27FC236}">
                <a16:creationId xmlns:a16="http://schemas.microsoft.com/office/drawing/2014/main" id="{AD378BCF-C572-7865-495A-8C92C1233720}"/>
              </a:ext>
            </a:extLst>
          </p:cNvPr>
          <p:cNvSpPr txBox="1">
            <a:spLocks/>
          </p:cNvSpPr>
          <p:nvPr/>
        </p:nvSpPr>
        <p:spPr>
          <a:xfrm>
            <a:off x="2444262" y="439614"/>
            <a:ext cx="7227276" cy="80010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
              <a:t> </a:t>
            </a:r>
            <a:r>
              <a:rPr lang="ar" sz="4000" b="1">
                <a:solidFill>
                  <a:srgbClr val="00B0F0"/>
                </a:solidFill>
                <a:latin typeface="+mn-lt"/>
              </a:rPr>
              <a:t>IV- الناتج المحلي الإجمالي مقابل الناتج القومي الإجمالي</a:t>
            </a:r>
            <a:endParaRPr lang="pl-PL" sz="4000" b="1" dirty="0">
              <a:solidFill>
                <a:srgbClr val="00B0F0"/>
              </a:solidFill>
              <a:latin typeface="+mn-lt"/>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1861"/>
                                        </p:tgtEl>
                                        <p:attrNameLst>
                                          <p:attrName>style.visibility</p:attrName>
                                        </p:attrNameLst>
                                      </p:cBhvr>
                                      <p:to>
                                        <p:strVal val="visible"/>
                                      </p:to>
                                    </p:set>
                                    <p:animEffect transition="in" filter="wipe(left)">
                                      <p:cBhvr>
                                        <p:cTn id="12" dur="500"/>
                                        <p:tgtEl>
                                          <p:spTgt spid="1218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61"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750CC7BC-FF5C-4AD2-BF20-21EBA4302419}"/>
              </a:ext>
            </a:extLst>
          </p:cNvPr>
          <p:cNvSpPr txBox="1"/>
          <p:nvPr/>
        </p:nvSpPr>
        <p:spPr>
          <a:xfrm>
            <a:off x="2673280" y="438604"/>
            <a:ext cx="6096000" cy="1692771"/>
          </a:xfrm>
          <a:prstGeom prst="rect">
            <a:avLst/>
          </a:prstGeom>
          <a:noFill/>
        </p:spPr>
        <p:txBody>
          <a:bodyPr wrap="square">
            <a:spAutoFit/>
          </a:bodyPr>
          <a:lstStyle/>
          <a:p>
            <a:pPr algn="r" rtl="1"/>
            <a:r>
              <a:rPr lang="ar" sz="3600" b="1" dirty="0">
                <a:solidFill>
                  <a:srgbClr val="FF5050"/>
                </a:solidFill>
                <a:latin typeface="+mn-lt"/>
              </a:rPr>
              <a:t>V- نصيب الفرد من الناتج المحلي الإجمالي وتعادل القوة الشرائية</a:t>
            </a:r>
          </a:p>
          <a:p>
            <a:r>
              <a:rPr lang="ar" sz="3200" b="1" dirty="0">
                <a:latin typeface="+mn-lt"/>
              </a:rPr>
              <a:t> </a:t>
            </a:r>
            <a:endParaRPr lang="fr-FR" sz="3200" dirty="0"/>
          </a:p>
        </p:txBody>
      </p:sp>
      <p:sp>
        <p:nvSpPr>
          <p:cNvPr id="5" name="ZoneTexte 4">
            <a:extLst>
              <a:ext uri="{FF2B5EF4-FFF2-40B4-BE49-F238E27FC236}">
                <a16:creationId xmlns:a16="http://schemas.microsoft.com/office/drawing/2014/main" id="{0E2C8446-9943-4D1B-81F0-E46E61206A14}"/>
              </a:ext>
            </a:extLst>
          </p:cNvPr>
          <p:cNvSpPr txBox="1"/>
          <p:nvPr/>
        </p:nvSpPr>
        <p:spPr>
          <a:xfrm>
            <a:off x="175492" y="2074784"/>
            <a:ext cx="11355091" cy="3170099"/>
          </a:xfrm>
          <a:prstGeom prst="rect">
            <a:avLst/>
          </a:prstGeom>
          <a:noFill/>
        </p:spPr>
        <p:txBody>
          <a:bodyPr wrap="square">
            <a:spAutoFit/>
          </a:bodyPr>
          <a:lstStyle/>
          <a:p>
            <a:pPr marL="0" indent="0" algn="ctr" rtl="1">
              <a:buNone/>
            </a:pPr>
            <a:r>
              <a:rPr lang="ar" sz="2600" b="1" dirty="0"/>
              <a:t>-1 نصيب الفرد من الناتج المحلي الإجمالي</a:t>
            </a:r>
            <a:endParaRPr lang="fr-FR" sz="2600" b="1" dirty="0"/>
          </a:p>
          <a:p>
            <a:pPr marL="0" indent="0" algn="ctr" rtl="1">
              <a:buNone/>
            </a:pPr>
            <a:endParaRPr lang="fr-FR" sz="2600" b="1" dirty="0"/>
          </a:p>
          <a:p>
            <a:pPr algn="ctr" rtl="1"/>
            <a:r>
              <a:rPr lang="ar" sz="2600" b="1" dirty="0"/>
              <a:t>-2 - نصيب الفرد من الناتج المحلي الإجمالي على أساس تعادل القوة الشرائية</a:t>
            </a:r>
            <a:endParaRPr lang="fr-FR" sz="2600" b="1" dirty="0"/>
          </a:p>
          <a:p>
            <a:pPr algn="ctr" rtl="1"/>
            <a:endParaRPr lang="fr-FR" sz="2600" b="1" dirty="0"/>
          </a:p>
          <a:p>
            <a:pPr algn="ctr" rtl="1"/>
            <a:r>
              <a:rPr lang="ar" sz="2600" b="1" dirty="0"/>
              <a:t>-3- ما هو تحت السيطرة في قياس تعادل القوة الشرائية G DP للفرد</a:t>
            </a:r>
          </a:p>
          <a:p>
            <a:pPr algn="ctr" rtl="1"/>
            <a:endParaRPr lang="fr-FR" sz="2600" b="1" dirty="0"/>
          </a:p>
          <a:p>
            <a:pPr algn="ctr" rtl="1"/>
            <a:r>
              <a:rPr lang="ar" sz="2600" b="1" dirty="0"/>
              <a:t>- 4- ما هو ليس تحت السيطرة في قياس تعادل القوة الشرائية G DP للفرد</a:t>
            </a:r>
          </a:p>
          <a:p>
            <a:pPr marL="0" indent="0">
              <a:buNone/>
            </a:pPr>
            <a:endParaRPr lang="fr-FR" sz="1800" b="1" dirty="0"/>
          </a:p>
        </p:txBody>
      </p:sp>
    </p:spTree>
    <p:extLst>
      <p:ext uri="{BB962C8B-B14F-4D97-AF65-F5344CB8AC3E}">
        <p14:creationId xmlns:p14="http://schemas.microsoft.com/office/powerpoint/2010/main" val="30263536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133350" y="1825625"/>
            <a:ext cx="11927586" cy="4351338"/>
          </a:xfrm>
        </p:spPr>
        <p:txBody>
          <a:bodyPr/>
          <a:lstStyle/>
          <a:p>
            <a:pPr marL="0" indent="0" algn="r" rtl="1">
              <a:buNone/>
            </a:pPr>
            <a:r>
              <a:rPr lang="ar" sz="2600" b="1" dirty="0"/>
              <a:t>-1 نصيب الفرد من الناتج المحلي الإجمالي</a:t>
            </a:r>
            <a:endParaRPr lang="fr-FR" sz="2600" b="1" dirty="0"/>
          </a:p>
          <a:p>
            <a:pPr marL="0" indent="0" algn="r" rtl="1">
              <a:buNone/>
            </a:pPr>
            <a:endParaRPr lang="pl-PL" altLang="pl-PL" sz="2600" b="1" dirty="0"/>
          </a:p>
          <a:p>
            <a:pPr algn="r" rtl="1"/>
            <a:r>
              <a:rPr lang="ar" altLang="pl-PL" sz="2600" b="1" dirty="0">
                <a:solidFill>
                  <a:srgbClr val="FF0000"/>
                </a:solidFill>
              </a:rPr>
              <a:t>الناتج المحلي الإجمالي للفرد الواحد</a:t>
            </a:r>
            <a:r>
              <a:rPr lang="ar" altLang="pl-PL" sz="2600" dirty="0">
                <a:solidFill>
                  <a:srgbClr val="FF0000"/>
                </a:solidFill>
              </a:rPr>
              <a:t> </a:t>
            </a:r>
            <a:r>
              <a:rPr lang="ar" altLang="pl-PL" sz="2600" dirty="0"/>
              <a:t>= إجمالي الدخل الذي يتلقاه المقيم العادي في بلد ما</a:t>
            </a:r>
          </a:p>
          <a:p>
            <a:pPr algn="r" rtl="1"/>
            <a:endParaRPr lang="pl-PL" altLang="pl-PL" sz="2600" dirty="0"/>
          </a:p>
          <a:p>
            <a:pPr marL="0" indent="0" algn="r" rtl="1">
              <a:buNone/>
            </a:pPr>
            <a:r>
              <a:rPr lang="ar" altLang="pl-PL" sz="2600" b="1" dirty="0">
                <a:solidFill>
                  <a:srgbClr val="FF0000"/>
                </a:solidFill>
              </a:rPr>
              <a:t>  </a:t>
            </a:r>
            <a:r>
              <a:rPr lang="ar" altLang="pl-PL" sz="2600" b="1" dirty="0">
                <a:solidFill>
                  <a:srgbClr val="FF0000"/>
                </a:solidFill>
                <a:highlight>
                  <a:srgbClr val="FFFF00"/>
                </a:highlight>
              </a:rPr>
              <a:t>نصيب الفرد من الناتج المحلي الإجمالي = الناتج المحلي الإجمالي / عدد السكان</a:t>
            </a:r>
            <a:endParaRPr lang="en-US" altLang="pl-PL" sz="2600" b="1" dirty="0">
              <a:solidFill>
                <a:srgbClr val="FF0000"/>
              </a:solidFill>
              <a:highlight>
                <a:srgbClr val="FFFF00"/>
              </a:highlight>
            </a:endParaRPr>
          </a:p>
          <a:p>
            <a:endParaRPr lang="pl-PL"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33</a:t>
            </a:fld>
            <a:endParaRPr lang="pl-PL"/>
          </a:p>
        </p:txBody>
      </p:sp>
      <p:sp>
        <p:nvSpPr>
          <p:cNvPr id="7" name="Tytuł 1">
            <a:extLst>
              <a:ext uri="{FF2B5EF4-FFF2-40B4-BE49-F238E27FC236}">
                <a16:creationId xmlns:a16="http://schemas.microsoft.com/office/drawing/2014/main" id="{E943FD23-FE37-0C17-B9A3-2136AF0EDAEA}"/>
              </a:ext>
            </a:extLst>
          </p:cNvPr>
          <p:cNvSpPr>
            <a:spLocks noGrp="1"/>
          </p:cNvSpPr>
          <p:nvPr>
            <p:ph type="title"/>
          </p:nvPr>
        </p:nvSpPr>
        <p:spPr>
          <a:xfrm>
            <a:off x="2456872" y="387926"/>
            <a:ext cx="7056583" cy="960583"/>
          </a:xfrm>
        </p:spPr>
        <p:txBody>
          <a:bodyPr>
            <a:normAutofit fontScale="90000"/>
          </a:bodyPr>
          <a:lstStyle/>
          <a:p>
            <a:pPr algn="r" rtl="1"/>
            <a:r>
              <a:rPr lang="ar" sz="3600" b="1" dirty="0">
                <a:solidFill>
                  <a:srgbClr val="FF5050"/>
                </a:solidFill>
                <a:latin typeface="+mn-lt"/>
              </a:rPr>
              <a:t>V- نصيب الفرد من الناتج المحلي الإجمالي وتعادل القوة الشرائية</a:t>
            </a:r>
            <a:endParaRPr lang="fr-FR" sz="3600" dirty="0">
              <a:solidFill>
                <a:srgbClr val="FF5050"/>
              </a:solidFill>
            </a:endParaRPr>
          </a:p>
        </p:txBody>
      </p:sp>
    </p:spTree>
    <p:extLst>
      <p:ext uri="{BB962C8B-B14F-4D97-AF65-F5344CB8AC3E}">
        <p14:creationId xmlns:p14="http://schemas.microsoft.com/office/powerpoint/2010/main" val="21170242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202223" y="1825624"/>
            <a:ext cx="11758129" cy="4644449"/>
          </a:xfrm>
        </p:spPr>
        <p:txBody>
          <a:bodyPr>
            <a:normAutofit/>
          </a:bodyPr>
          <a:lstStyle/>
          <a:p>
            <a:pPr marL="0" indent="0" algn="r" rtl="1">
              <a:buNone/>
            </a:pPr>
            <a:r>
              <a:rPr lang="ar" sz="2600" b="1" dirty="0"/>
              <a:t>-2 - نصيب الفرد من الناتج المحلي الإجمالي على أساس تعادل القوة الشرائية</a:t>
            </a:r>
            <a:endParaRPr lang="fr-FR" sz="2600" b="1" dirty="0"/>
          </a:p>
          <a:p>
            <a:pPr marL="0" indent="0" algn="r" rtl="1">
              <a:buNone/>
            </a:pPr>
            <a:endParaRPr lang="fr-FR" sz="2600" b="1" dirty="0"/>
          </a:p>
          <a:p>
            <a:pPr algn="r" rtl="1"/>
            <a:r>
              <a:rPr lang="ar" sz="2600" b="1" dirty="0">
                <a:solidFill>
                  <a:srgbClr val="FF0000"/>
                </a:solidFill>
              </a:rPr>
              <a:t>نصيب الفرد من الناتج المحلي الإجمالي على أساس تعادل القوة الشرائية </a:t>
            </a:r>
            <a:r>
              <a:rPr lang="ar" sz="2600" dirty="0"/>
              <a:t>: الناتج المحلي الإجمالي للفرد مقدمًا على </a:t>
            </a:r>
            <a:r>
              <a:rPr lang="ar" sz="2600" b="1" dirty="0"/>
              <a:t>أساس تعادل القوة الشرائية </a:t>
            </a:r>
            <a:r>
              <a:rPr lang="ar" sz="2600" dirty="0"/>
              <a:t>.</a:t>
            </a:r>
          </a:p>
          <a:p>
            <a:pPr algn="r" rtl="1"/>
            <a:endParaRPr lang="pl-PL" sz="2600" dirty="0"/>
          </a:p>
          <a:p>
            <a:pPr algn="just" rtl="1"/>
            <a:r>
              <a:rPr lang="ar" sz="2600" b="1" dirty="0">
                <a:solidFill>
                  <a:srgbClr val="FF0000"/>
                </a:solidFill>
              </a:rPr>
              <a:t>قوة الشراء ( PPP ): نظرية </a:t>
            </a:r>
            <a:r>
              <a:rPr lang="ar" sz="2600" dirty="0"/>
              <a:t>اقتصادية تقدر مقدار التعديل المطلوب على </a:t>
            </a:r>
            <a:r>
              <a:rPr lang="ar" sz="2600" b="1" dirty="0"/>
              <a:t>سعر الصرف بين البلدان </a:t>
            </a:r>
            <a:r>
              <a:rPr lang="ar" sz="2600" dirty="0"/>
              <a:t>حتى يكون </a:t>
            </a:r>
            <a:r>
              <a:rPr lang="ar" sz="2600" b="1" dirty="0"/>
              <a:t>التبادل معادلاً لكل عملة.</a:t>
            </a:r>
          </a:p>
          <a:p>
            <a:pPr marL="0" indent="0" algn="just" rtl="1">
              <a:buNone/>
            </a:pPr>
            <a:r>
              <a:rPr lang="ar" sz="2600" b="1" dirty="0"/>
              <a:t>                                                القوة </a:t>
            </a:r>
            <a:r>
              <a:rPr lang="ar" sz="2600" b="1" dirty="0" err="1"/>
              <a:t>الشرائية</a:t>
            </a:r>
          </a:p>
          <a:p>
            <a:pPr marL="0" indent="0" algn="just">
              <a:buNone/>
            </a:pPr>
            <a:br>
              <a:rPr lang="en-US" sz="2600" b="1" dirty="0"/>
            </a:br>
            <a:endParaRPr lang="pl-PL" sz="2600" b="1"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34</a:t>
            </a:fld>
            <a:endParaRPr lang="pl-PL"/>
          </a:p>
        </p:txBody>
      </p:sp>
      <p:sp>
        <p:nvSpPr>
          <p:cNvPr id="7" name="Tytuł 1">
            <a:extLst>
              <a:ext uri="{FF2B5EF4-FFF2-40B4-BE49-F238E27FC236}">
                <a16:creationId xmlns:a16="http://schemas.microsoft.com/office/drawing/2014/main" id="{6387EB45-5EB6-544A-8BF3-0752C799B833}"/>
              </a:ext>
            </a:extLst>
          </p:cNvPr>
          <p:cNvSpPr>
            <a:spLocks noGrp="1"/>
          </p:cNvSpPr>
          <p:nvPr>
            <p:ph type="title"/>
          </p:nvPr>
        </p:nvSpPr>
        <p:spPr>
          <a:xfrm>
            <a:off x="2456872" y="387926"/>
            <a:ext cx="7056583" cy="960583"/>
          </a:xfrm>
        </p:spPr>
        <p:txBody>
          <a:bodyPr>
            <a:normAutofit fontScale="90000"/>
          </a:bodyPr>
          <a:lstStyle/>
          <a:p>
            <a:pPr algn="r" rtl="1"/>
            <a:r>
              <a:rPr lang="ar" sz="3600" b="1" dirty="0">
                <a:solidFill>
                  <a:srgbClr val="FF5050"/>
                </a:solidFill>
                <a:latin typeface="+mn-lt"/>
              </a:rPr>
              <a:t>V- نصيب الفرد من الناتج المحلي الإجمالي وتعادل القوة الشرائية</a:t>
            </a:r>
            <a:endParaRPr lang="fr-FR" sz="3600" dirty="0">
              <a:solidFill>
                <a:srgbClr val="FF5050"/>
              </a:solidFill>
            </a:endParaRPr>
          </a:p>
        </p:txBody>
      </p:sp>
    </p:spTree>
    <p:extLst>
      <p:ext uri="{BB962C8B-B14F-4D97-AF65-F5344CB8AC3E}">
        <p14:creationId xmlns:p14="http://schemas.microsoft.com/office/powerpoint/2010/main" val="32349773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184638" y="1825625"/>
            <a:ext cx="9864526" cy="4351338"/>
          </a:xfrm>
        </p:spPr>
        <p:txBody>
          <a:bodyPr/>
          <a:lstStyle/>
          <a:p>
            <a:pPr marL="0" indent="0">
              <a:buNone/>
            </a:pPr>
            <a:endParaRPr lang="pl-PL" dirty="0"/>
          </a:p>
          <a:p>
            <a:pPr marL="0" indent="0" algn="r" rtl="1">
              <a:buNone/>
            </a:pPr>
            <a:r>
              <a:rPr lang="ar" sz="2600" b="1" dirty="0"/>
              <a:t>-3- ما هو تحت السيطرة في قياس تعادل القوة الشرائية G DP للفرد</a:t>
            </a:r>
          </a:p>
          <a:p>
            <a:pPr marL="0" indent="0" algn="r" rtl="1">
              <a:buNone/>
            </a:pPr>
            <a:endParaRPr lang="fr-FR" sz="2600" dirty="0"/>
          </a:p>
          <a:p>
            <a:pPr algn="r" rtl="1"/>
            <a:r>
              <a:rPr lang="ar" sz="2600" b="1" dirty="0"/>
              <a:t>الاختلافات </a:t>
            </a:r>
            <a:r>
              <a:rPr lang="ar" sz="2600" dirty="0"/>
              <a:t>في </a:t>
            </a:r>
            <a:r>
              <a:rPr lang="ar" sz="2600" b="1" dirty="0">
                <a:solidFill>
                  <a:srgbClr val="0070C0"/>
                </a:solidFill>
              </a:rPr>
              <a:t>العملات بين البلدان</a:t>
            </a:r>
          </a:p>
          <a:p>
            <a:pPr algn="r" rtl="1"/>
            <a:endParaRPr lang="pl-PL" sz="2600" dirty="0"/>
          </a:p>
          <a:p>
            <a:pPr algn="r" rtl="1"/>
            <a:r>
              <a:rPr lang="ar" sz="2600" b="1" dirty="0"/>
              <a:t>الفروق </a:t>
            </a:r>
            <a:r>
              <a:rPr lang="ar" sz="2600" dirty="0"/>
              <a:t>في </a:t>
            </a:r>
            <a:r>
              <a:rPr lang="ar" sz="2600" b="1" dirty="0">
                <a:solidFill>
                  <a:srgbClr val="00B050"/>
                </a:solidFill>
              </a:rPr>
              <a:t>الأسعار بين الدول</a:t>
            </a:r>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35</a:t>
            </a:fld>
            <a:endParaRPr lang="pl-PL"/>
          </a:p>
        </p:txBody>
      </p:sp>
      <p:sp>
        <p:nvSpPr>
          <p:cNvPr id="7" name="Tytuł 1">
            <a:extLst>
              <a:ext uri="{FF2B5EF4-FFF2-40B4-BE49-F238E27FC236}">
                <a16:creationId xmlns:a16="http://schemas.microsoft.com/office/drawing/2014/main" id="{C3987D1E-0517-BCF2-5DE5-9C252AC8F89B}"/>
              </a:ext>
            </a:extLst>
          </p:cNvPr>
          <p:cNvSpPr>
            <a:spLocks noGrp="1"/>
          </p:cNvSpPr>
          <p:nvPr>
            <p:ph type="title"/>
          </p:nvPr>
        </p:nvSpPr>
        <p:spPr>
          <a:xfrm>
            <a:off x="2456872" y="387926"/>
            <a:ext cx="7056583" cy="960583"/>
          </a:xfrm>
        </p:spPr>
        <p:txBody>
          <a:bodyPr>
            <a:normAutofit fontScale="90000"/>
          </a:bodyPr>
          <a:lstStyle/>
          <a:p>
            <a:pPr algn="r" rtl="1"/>
            <a:r>
              <a:rPr lang="ar" sz="3600" b="1" dirty="0">
                <a:solidFill>
                  <a:srgbClr val="FF5050"/>
                </a:solidFill>
                <a:latin typeface="+mn-lt"/>
              </a:rPr>
              <a:t>V- نصيب الفرد من الناتج المحلي الإجمالي وتعادل القوة الشرائية</a:t>
            </a:r>
            <a:endParaRPr lang="fr-FR" sz="3600" dirty="0">
              <a:solidFill>
                <a:srgbClr val="FF5050"/>
              </a:solidFill>
            </a:endParaRPr>
          </a:p>
        </p:txBody>
      </p:sp>
    </p:spTree>
    <p:extLst>
      <p:ext uri="{BB962C8B-B14F-4D97-AF65-F5344CB8AC3E}">
        <p14:creationId xmlns:p14="http://schemas.microsoft.com/office/powerpoint/2010/main" val="1207662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94850" y="1697608"/>
            <a:ext cx="10338454" cy="4795267"/>
          </a:xfrm>
        </p:spPr>
        <p:txBody>
          <a:bodyPr>
            <a:normAutofit/>
          </a:bodyPr>
          <a:lstStyle/>
          <a:p>
            <a:pPr algn="r" rtl="1"/>
            <a:endParaRPr lang="pl-PL" altLang="pl-PL" dirty="0"/>
          </a:p>
          <a:p>
            <a:pPr marL="0" indent="0" algn="r" rtl="1">
              <a:buNone/>
            </a:pPr>
            <a:r>
              <a:rPr lang="ar" sz="2800" b="1" dirty="0"/>
              <a:t>خامسًا - 4- </a:t>
            </a:r>
            <a:r>
              <a:rPr lang="ar" b="1" dirty="0" err="1"/>
              <a:t>ما </a:t>
            </a:r>
            <a:r>
              <a:rPr lang="ar" b="1" dirty="0"/>
              <a:t>هو ليس تحت السيطرة في قياس تعادل القوة الشرائية G </a:t>
            </a:r>
            <a:endParaRPr lang="fr-FR" sz="2800" b="1" dirty="0"/>
          </a:p>
          <a:p>
            <a:pPr marL="0" indent="0" algn="r" rtl="1">
              <a:buNone/>
            </a:pPr>
            <a:endParaRPr lang="fr-FR" altLang="pl-PL" dirty="0"/>
          </a:p>
          <a:p>
            <a:pPr algn="r" rtl="1"/>
            <a:r>
              <a:rPr lang="ar" altLang="pl-PL" b="1" dirty="0"/>
              <a:t>تقسيم أنا أتيت </a:t>
            </a:r>
            <a:r>
              <a:rPr lang="ar" altLang="pl-PL" dirty="0"/>
              <a:t>في المجتمع . </a:t>
            </a:r>
            <a:endParaRPr lang="pl-PL" altLang="pl-PL" dirty="0"/>
          </a:p>
          <a:p>
            <a:pPr algn="r" rtl="1"/>
            <a:endParaRPr lang="pl-PL" altLang="pl-PL" dirty="0"/>
          </a:p>
          <a:p>
            <a:pPr algn="r" rtl="1"/>
            <a:r>
              <a:rPr lang="ar" altLang="pl-PL" b="1" dirty="0">
                <a:highlight>
                  <a:srgbClr val="FFFF00"/>
                </a:highlight>
              </a:rPr>
              <a:t>إنتاج غير رسمي </a:t>
            </a:r>
            <a:r>
              <a:rPr lang="ar" altLang="pl-PL" dirty="0"/>
              <a:t>/ </a:t>
            </a:r>
            <a:r>
              <a:rPr lang="ar" altLang="pl-PL" b="1" dirty="0">
                <a:highlight>
                  <a:srgbClr val="00FFFF"/>
                </a:highlight>
              </a:rPr>
              <a:t>عمليات فداء تحت الأرض لا </a:t>
            </a:r>
            <a:r>
              <a:rPr lang="ar" altLang="pl-PL" dirty="0"/>
              <a:t>تحدث في الأسواق </a:t>
            </a:r>
            <a:r>
              <a:rPr lang="ar" altLang="pl-PL" b="1" dirty="0">
                <a:highlight>
                  <a:srgbClr val="00FFFF"/>
                </a:highlight>
              </a:rPr>
              <a:t>المنظمة </a:t>
            </a:r>
            <a:r>
              <a:rPr lang="ar" altLang="pl-PL" dirty="0"/>
              <a:t>.</a:t>
            </a:r>
            <a:endParaRPr lang="pl-PL" altLang="pl-PL" dirty="0"/>
          </a:p>
          <a:p>
            <a:pPr algn="r" rtl="1"/>
            <a:endParaRPr lang="pl-PL" altLang="pl-PL" dirty="0"/>
          </a:p>
          <a:p>
            <a:pPr algn="just"/>
            <a:r>
              <a:rPr lang="ar" altLang="pl-PL" b="1" dirty="0">
                <a:solidFill>
                  <a:srgbClr val="FF0000"/>
                </a:solidFill>
              </a:rPr>
              <a:t>العوامل الخارجية السلبية للإنتاج</a:t>
            </a:r>
            <a:r>
              <a:rPr lang="ar" altLang="pl-PL" b="1" dirty="0"/>
              <a:t> </a:t>
            </a:r>
            <a:r>
              <a:rPr lang="ar" altLang="pl-PL" dirty="0"/>
              <a:t>( </a:t>
            </a:r>
            <a:r>
              <a:rPr lang="ar" b="0" i="0" dirty="0">
                <a:effectLst/>
              </a:rPr>
              <a:t>توجد عندما يتحمل الأفراد جزءًا من التكلفة المرتبطة بإنتاج سلعة ما دون أي تأثير على قرارات الإنتاج ذات الصلة).</a:t>
            </a:r>
            <a:endParaRPr lang="pl-PL"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36</a:t>
            </a:fld>
            <a:endParaRPr lang="pl-PL"/>
          </a:p>
        </p:txBody>
      </p:sp>
      <p:sp>
        <p:nvSpPr>
          <p:cNvPr id="7" name="Tytuł 1">
            <a:extLst>
              <a:ext uri="{FF2B5EF4-FFF2-40B4-BE49-F238E27FC236}">
                <a16:creationId xmlns:a16="http://schemas.microsoft.com/office/drawing/2014/main" id="{7385A402-4869-FC58-C742-C59C4A83E203}"/>
              </a:ext>
            </a:extLst>
          </p:cNvPr>
          <p:cNvSpPr>
            <a:spLocks noGrp="1"/>
          </p:cNvSpPr>
          <p:nvPr>
            <p:ph type="title"/>
          </p:nvPr>
        </p:nvSpPr>
        <p:spPr>
          <a:xfrm>
            <a:off x="2456872" y="387926"/>
            <a:ext cx="7056583" cy="960583"/>
          </a:xfrm>
        </p:spPr>
        <p:txBody>
          <a:bodyPr>
            <a:normAutofit fontScale="90000"/>
          </a:bodyPr>
          <a:lstStyle/>
          <a:p>
            <a:pPr algn="r" rtl="1"/>
            <a:r>
              <a:rPr lang="ar" sz="3600" b="1" dirty="0">
                <a:solidFill>
                  <a:srgbClr val="FF5050"/>
                </a:solidFill>
                <a:latin typeface="+mn-lt"/>
              </a:rPr>
              <a:t>V- نصيب الفرد من الناتج المحلي الإجمالي وتعادل القوة الشرائية</a:t>
            </a:r>
            <a:endParaRPr lang="fr-FR" sz="3600" dirty="0">
              <a:solidFill>
                <a:srgbClr val="FF5050"/>
              </a:solidFill>
            </a:endParaRPr>
          </a:p>
        </p:txBody>
      </p:sp>
    </p:spTree>
    <p:extLst>
      <p:ext uri="{BB962C8B-B14F-4D97-AF65-F5344CB8AC3E}">
        <p14:creationId xmlns:p14="http://schemas.microsoft.com/office/powerpoint/2010/main" val="23007675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336800" y="896112"/>
            <a:ext cx="7305964" cy="424687"/>
          </a:xfrm>
        </p:spPr>
        <p:txBody>
          <a:bodyPr>
            <a:normAutofit fontScale="90000"/>
          </a:bodyPr>
          <a:lstStyle/>
          <a:p>
            <a:pPr algn="ctr" rtl="1"/>
            <a:r>
              <a:rPr lang="ar" sz="4000" b="1" dirty="0">
                <a:solidFill>
                  <a:srgbClr val="FF9933"/>
                </a:solidFill>
                <a:latin typeface="+mn-lt"/>
              </a:rPr>
              <a:t>VI- صافي الناتج القومي (NNP) مقابل </a:t>
            </a:r>
            <a:r>
              <a:rPr lang="ar" sz="4000" b="1" dirty="0" err="1">
                <a:solidFill>
                  <a:srgbClr val="FF9933"/>
                </a:solidFill>
                <a:latin typeface="+mn-lt"/>
              </a:rPr>
              <a:t>الدخل القومي </a:t>
            </a:r>
            <a:r>
              <a:rPr lang="ar" sz="4000" b="1" dirty="0">
                <a:solidFill>
                  <a:srgbClr val="FF9933"/>
                </a:solidFill>
                <a:latin typeface="+mn-lt"/>
              </a:rPr>
              <a:t>(NI)</a:t>
            </a:r>
            <a:br>
              <a:rPr lang="fr-FR" sz="4000" b="1" dirty="0">
                <a:solidFill>
                  <a:srgbClr val="FF9933"/>
                </a:solidFill>
                <a:latin typeface="+mn-lt"/>
              </a:rPr>
            </a:br>
            <a:endParaRPr lang="pl-PL" sz="4000" b="1" dirty="0">
              <a:solidFill>
                <a:srgbClr val="FF9933"/>
              </a:solidFill>
              <a:latin typeface="+mn-lt"/>
            </a:endParaRPr>
          </a:p>
        </p:txBody>
      </p:sp>
      <p:sp>
        <p:nvSpPr>
          <p:cNvPr id="3" name="Symbol zastępczy zawartości 2"/>
          <p:cNvSpPr>
            <a:spLocks noGrp="1"/>
          </p:cNvSpPr>
          <p:nvPr>
            <p:ph idx="1"/>
          </p:nvPr>
        </p:nvSpPr>
        <p:spPr>
          <a:xfrm>
            <a:off x="148244" y="1661032"/>
            <a:ext cx="11501212" cy="4530725"/>
          </a:xfrm>
        </p:spPr>
        <p:txBody>
          <a:bodyPr>
            <a:normAutofit/>
          </a:bodyPr>
          <a:lstStyle/>
          <a:p>
            <a:pPr marL="0" indent="0" algn="r" rtl="1">
              <a:buNone/>
            </a:pPr>
            <a:r>
              <a:rPr lang="ar" sz="2600" b="1" dirty="0"/>
              <a:t>V-1- </a:t>
            </a:r>
            <a:r>
              <a:rPr lang="ar" sz="2600" b="1" i="0" dirty="0">
                <a:effectLst/>
              </a:rPr>
              <a:t>الناتج القومي الصافي (NNP </a:t>
            </a:r>
            <a:r>
              <a:rPr lang="ar" sz="2600" b="0" i="0" dirty="0">
                <a:solidFill>
                  <a:srgbClr val="111111"/>
                </a:solidFill>
                <a:effectLst/>
              </a:rPr>
              <a:t>)</a:t>
            </a:r>
          </a:p>
          <a:p>
            <a:pPr algn="r" rtl="1"/>
            <a:r>
              <a:rPr lang="ar" sz="2600" b="1" i="0" dirty="0">
                <a:solidFill>
                  <a:srgbClr val="FF0000"/>
                </a:solidFill>
                <a:effectLst/>
              </a:rPr>
              <a:t>صافي الناتج القومي </a:t>
            </a:r>
            <a:r>
              <a:rPr lang="ar" sz="2600" b="0" i="0" dirty="0">
                <a:solidFill>
                  <a:srgbClr val="111111"/>
                </a:solidFill>
                <a:effectLst/>
              </a:rPr>
              <a:t>( </a:t>
            </a:r>
            <a:r>
              <a:rPr lang="ar" sz="2600" b="1" i="0" dirty="0">
                <a:solidFill>
                  <a:srgbClr val="FF0000"/>
                </a:solidFill>
                <a:effectLst/>
              </a:rPr>
              <a:t>NNP </a:t>
            </a:r>
            <a:r>
              <a:rPr lang="ar" sz="2600" b="0" i="0" dirty="0">
                <a:solidFill>
                  <a:srgbClr val="111111"/>
                </a:solidFill>
                <a:effectLst/>
              </a:rPr>
              <a:t>) هو إجمالي الناتج القومي ( </a:t>
            </a:r>
            <a:r>
              <a:rPr lang="ar" sz="2600" b="1" i="0" dirty="0">
                <a:solidFill>
                  <a:srgbClr val="111111"/>
                </a:solidFill>
                <a:effectLst/>
              </a:rPr>
              <a:t>GNP </a:t>
            </a:r>
            <a:r>
              <a:rPr lang="ar" sz="2600" b="0" i="0" dirty="0">
                <a:solidFill>
                  <a:srgbClr val="111111"/>
                </a:solidFill>
                <a:effectLst/>
              </a:rPr>
              <a:t>) ، القيمة الإجمالية للسلع والخدمات التامة الصنع التي ينتجها مواطنو الدولة في الخارج والمحلي ، </a:t>
            </a:r>
            <a:r>
              <a:rPr lang="ar" sz="2600" b="1" i="0" dirty="0">
                <a:solidFill>
                  <a:srgbClr val="111111"/>
                </a:solidFill>
                <a:effectLst/>
              </a:rPr>
              <a:t>مطروحًا منها</a:t>
            </a:r>
            <a:r>
              <a:rPr lang="ar" sz="2600" b="0" i="0" dirty="0">
                <a:solidFill>
                  <a:srgbClr val="111111"/>
                </a:solidFill>
                <a:effectLst/>
              </a:rPr>
              <a:t> </a:t>
            </a:r>
            <a:r>
              <a:rPr lang="ar" sz="2600" b="1" i="0" dirty="0">
                <a:solidFill>
                  <a:srgbClr val="111111"/>
                </a:solidFill>
                <a:effectLst/>
              </a:rPr>
              <a:t>الاستهلاك </a:t>
            </a:r>
            <a:r>
              <a:rPr lang="ar" sz="2600" b="0" i="0" dirty="0">
                <a:solidFill>
                  <a:srgbClr val="111111"/>
                </a:solidFill>
                <a:effectLst/>
              </a:rPr>
              <a:t>.</a:t>
            </a:r>
          </a:p>
          <a:p>
            <a:pPr marL="0" indent="0" algn="r" rtl="1">
              <a:buNone/>
            </a:pPr>
            <a:endParaRPr lang="fr-FR" altLang="pl-PL" sz="2600" dirty="0"/>
          </a:p>
          <a:p>
            <a:pPr marL="0" indent="0" algn="r" rtl="1">
              <a:buNone/>
            </a:pPr>
            <a:endParaRPr lang="pl-PL" altLang="pl-PL" sz="2600" dirty="0"/>
          </a:p>
          <a:p>
            <a:pPr algn="ctr" rtl="1">
              <a:buFontTx/>
              <a:buChar char="-"/>
            </a:pPr>
            <a:r>
              <a:rPr lang="ar" altLang="pl-PL" sz="2600" b="1" dirty="0">
                <a:solidFill>
                  <a:srgbClr val="FF0000"/>
                </a:solidFill>
              </a:rPr>
              <a:t>الإهلاك</a:t>
            </a:r>
            <a:r>
              <a:rPr lang="fr-FR" altLang="pl-PL" sz="2600" b="1" dirty="0">
                <a:solidFill>
                  <a:srgbClr val="FF0000"/>
                </a:solidFill>
              </a:rPr>
              <a:t>  </a:t>
            </a:r>
            <a:r>
              <a:rPr lang="fr-FR" altLang="pl-PL" sz="2600" b="1" dirty="0" err="1">
                <a:solidFill>
                  <a:srgbClr val="FF0000"/>
                </a:solidFill>
              </a:rPr>
              <a:t>Depreciation</a:t>
            </a:r>
            <a:r>
              <a:rPr lang="ar" altLang="pl-PL" sz="2600" b="1" dirty="0">
                <a:solidFill>
                  <a:srgbClr val="FF0000"/>
                </a:solidFill>
              </a:rPr>
              <a:t> </a:t>
            </a:r>
            <a:r>
              <a:rPr lang="ar" altLang="pl-PL" sz="2600" dirty="0"/>
              <a:t>هو </a:t>
            </a:r>
            <a:r>
              <a:rPr lang="ar" altLang="pl-PL" sz="2600" b="1" dirty="0"/>
              <a:t>تقدير مقدار رأس المال </a:t>
            </a:r>
            <a:r>
              <a:rPr lang="ar" altLang="pl-PL" sz="2600" dirty="0"/>
              <a:t>(المستثمر في أصول الاقتصاد) الذي </a:t>
            </a:r>
            <a:r>
              <a:rPr lang="ar" altLang="pl-PL" sz="2600" b="1" dirty="0"/>
              <a:t>سيبلى </a:t>
            </a:r>
            <a:r>
              <a:rPr lang="ar" altLang="pl-PL" sz="2600" dirty="0"/>
              <a:t>أو </a:t>
            </a:r>
            <a:r>
              <a:rPr lang="ar" altLang="pl-PL" sz="2600" b="1" dirty="0"/>
              <a:t>سيتم</a:t>
            </a:r>
            <a:endParaRPr lang="fr-FR" altLang="pl-PL" sz="2600" b="1" dirty="0"/>
          </a:p>
          <a:p>
            <a:pPr algn="ctr">
              <a:buFontTx/>
              <a:buChar char="-"/>
            </a:pPr>
            <a:r>
              <a:rPr lang="ar" altLang="pl-PL" sz="2600" b="1" dirty="0"/>
              <a:t> استخدامه في إنتاج الناتج القومي الإجمالي </a:t>
            </a:r>
            <a:r>
              <a:rPr lang="ar" altLang="pl-PL" sz="2600" dirty="0"/>
              <a:t>.</a:t>
            </a:r>
            <a:endParaRPr lang="en-US" altLang="pl-PL" sz="2600" dirty="0"/>
          </a:p>
          <a:p>
            <a:pPr marL="109728" indent="0">
              <a:buNone/>
            </a:pPr>
            <a:endParaRPr lang="pl-PL"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37</a:t>
            </a:fld>
            <a:endParaRPr lang="pl-PL"/>
          </a:p>
        </p:txBody>
      </p:sp>
      <p:pic>
        <p:nvPicPr>
          <p:cNvPr id="6" name="Image 5">
            <a:extLst>
              <a:ext uri="{FF2B5EF4-FFF2-40B4-BE49-F238E27FC236}">
                <a16:creationId xmlns:a16="http://schemas.microsoft.com/office/drawing/2014/main" id="{E3D170E1-3485-02B4-F495-744525B2961C}"/>
              </a:ext>
            </a:extLst>
          </p:cNvPr>
          <p:cNvPicPr>
            <a:picLocks noChangeAspect="1"/>
          </p:cNvPicPr>
          <p:nvPr/>
        </p:nvPicPr>
        <p:blipFill>
          <a:blip r:embed="rId2"/>
          <a:stretch>
            <a:fillRect/>
          </a:stretch>
        </p:blipFill>
        <p:spPr>
          <a:xfrm>
            <a:off x="4214812" y="3171825"/>
            <a:ext cx="3762375" cy="514350"/>
          </a:xfrm>
          <a:prstGeom prst="rect">
            <a:avLst/>
          </a:prstGeom>
        </p:spPr>
      </p:pic>
    </p:spTree>
    <p:extLst>
      <p:ext uri="{BB962C8B-B14F-4D97-AF65-F5344CB8AC3E}">
        <p14:creationId xmlns:p14="http://schemas.microsoft.com/office/powerpoint/2010/main" val="34208035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456873" y="517236"/>
            <a:ext cx="7204364" cy="766620"/>
          </a:xfrm>
        </p:spPr>
        <p:txBody>
          <a:bodyPr>
            <a:normAutofit fontScale="90000"/>
          </a:bodyPr>
          <a:lstStyle/>
          <a:p>
            <a:pPr algn="ctr" rtl="1"/>
            <a:r>
              <a:rPr lang="ar" sz="3600" b="1" dirty="0">
                <a:latin typeface="+mn-lt"/>
              </a:rPr>
              <a:t>VI- صافي الناتج القومي (NNP) مقابل </a:t>
            </a:r>
            <a:r>
              <a:rPr lang="ar" sz="3600" b="1" dirty="0" err="1">
                <a:latin typeface="+mn-lt"/>
              </a:rPr>
              <a:t>الدخل القومي </a:t>
            </a:r>
            <a:r>
              <a:rPr lang="ar" sz="3600" b="1" dirty="0">
                <a:latin typeface="+mn-lt"/>
              </a:rPr>
              <a:t>(NI)</a:t>
            </a:r>
            <a:endParaRPr lang="pl-PL" sz="3600" dirty="0"/>
          </a:p>
        </p:txBody>
      </p:sp>
      <p:sp>
        <p:nvSpPr>
          <p:cNvPr id="3" name="Symbol zastępczy zawartości 2"/>
          <p:cNvSpPr>
            <a:spLocks noGrp="1"/>
          </p:cNvSpPr>
          <p:nvPr>
            <p:ph idx="1"/>
          </p:nvPr>
        </p:nvSpPr>
        <p:spPr>
          <a:xfrm>
            <a:off x="0" y="1709836"/>
            <a:ext cx="11896344" cy="4536786"/>
          </a:xfrm>
        </p:spPr>
        <p:txBody>
          <a:bodyPr>
            <a:normAutofit fontScale="92500" lnSpcReduction="20000"/>
          </a:bodyPr>
          <a:lstStyle/>
          <a:p>
            <a:pPr marL="0" indent="0" algn="r" rtl="1">
              <a:buNone/>
            </a:pPr>
            <a:r>
              <a:rPr lang="ar" sz="2800" b="1" dirty="0"/>
              <a:t>V-2- </a:t>
            </a:r>
            <a:r>
              <a:rPr lang="ar" sz="3100" b="1" i="0" dirty="0">
                <a:effectLst/>
              </a:rPr>
              <a:t>الدخل القومي (NNP </a:t>
            </a:r>
            <a:r>
              <a:rPr lang="ar" sz="3100" b="0" i="0" dirty="0">
                <a:solidFill>
                  <a:srgbClr val="111111"/>
                </a:solidFill>
                <a:effectLst/>
              </a:rPr>
              <a:t>)</a:t>
            </a:r>
          </a:p>
          <a:p>
            <a:pPr marL="0" indent="0" algn="r" rtl="1">
              <a:lnSpc>
                <a:spcPct val="90000"/>
              </a:lnSpc>
              <a:buNone/>
            </a:pPr>
            <a:endParaRPr lang="fr-FR" altLang="pl-PL" sz="3100" dirty="0"/>
          </a:p>
          <a:p>
            <a:pPr algn="r" rtl="1">
              <a:lnSpc>
                <a:spcPct val="90000"/>
              </a:lnSpc>
            </a:pPr>
            <a:endParaRPr lang="fr-FR" altLang="pl-PL" sz="3100" dirty="0"/>
          </a:p>
          <a:p>
            <a:pPr marL="0" indent="0" algn="r" rtl="1">
              <a:buNone/>
            </a:pPr>
            <a:r>
              <a:rPr lang="ar" altLang="pl-PL" sz="3100" dirty="0"/>
              <a:t>  </a:t>
            </a:r>
            <a:r>
              <a:rPr lang="ar" altLang="pl-PL" sz="3100" b="1" dirty="0">
                <a:solidFill>
                  <a:srgbClr val="FF0000"/>
                </a:solidFill>
                <a:highlight>
                  <a:srgbClr val="FFFF00"/>
                </a:highlight>
              </a:rPr>
              <a:t>NI = NNP - الضرائب غير المباشرة        </a:t>
            </a:r>
            <a:r>
              <a:rPr lang="ar" altLang="pl-PL" dirty="0"/>
              <a:t>يتم طرح الضرائب غير المباشرة                              لأن ليس لديهم            إنتاج مكافئ </a:t>
            </a:r>
            <a:r>
              <a:rPr lang="ar" altLang="pl-PL" sz="3100" dirty="0"/>
              <a:t>. </a:t>
            </a:r>
            <a:r>
              <a:rPr lang="ar" altLang="pl-PL" dirty="0"/>
              <a:t>_</a:t>
            </a:r>
          </a:p>
          <a:p>
            <a:pPr marL="0" indent="0" algn="r" rtl="1">
              <a:lnSpc>
                <a:spcPct val="90000"/>
              </a:lnSpc>
              <a:buNone/>
            </a:pPr>
            <a:endParaRPr lang="pl-PL" altLang="pl-PL" sz="3100" b="1" dirty="0">
              <a:solidFill>
                <a:srgbClr val="FF0000"/>
              </a:solidFill>
            </a:endParaRPr>
          </a:p>
          <a:p>
            <a:pPr marL="0" indent="0" algn="r" rtl="1">
              <a:lnSpc>
                <a:spcPct val="90000"/>
              </a:lnSpc>
              <a:buNone/>
            </a:pPr>
            <a:r>
              <a:rPr lang="ar" altLang="pl-PL" sz="3100" dirty="0"/>
              <a:t>   </a:t>
            </a:r>
            <a:endParaRPr lang="pl-PL" sz="3100" dirty="0"/>
          </a:p>
          <a:p>
            <a:pPr marL="0" indent="0" algn="ctr" rtl="1">
              <a:buNone/>
            </a:pPr>
            <a:r>
              <a:rPr lang="ar" altLang="pl-PL" sz="3100" b="1" dirty="0">
                <a:solidFill>
                  <a:srgbClr val="FF0000"/>
                </a:solidFill>
                <a:highlight>
                  <a:srgbClr val="00FFFF"/>
                </a:highlight>
              </a:rPr>
              <a:t>الضرائب المباشرة </a:t>
            </a:r>
            <a:r>
              <a:rPr lang="ar" altLang="pl-PL" sz="3100" dirty="0">
                <a:highlight>
                  <a:srgbClr val="00FFFF"/>
                </a:highlight>
              </a:rPr>
              <a:t>: </a:t>
            </a:r>
            <a:r>
              <a:rPr lang="ar" altLang="pl-PL" sz="3100" b="1" dirty="0">
                <a:highlight>
                  <a:srgbClr val="00FFFF"/>
                </a:highlight>
              </a:rPr>
              <a:t>الضرائب المفروضة على الدخل مباشرة (ضرائب الدخل)</a:t>
            </a:r>
          </a:p>
          <a:p>
            <a:pPr marL="0" indent="0" algn="ctr" rtl="1">
              <a:buNone/>
            </a:pPr>
            <a:endParaRPr lang="pl-PL" altLang="pl-PL" sz="3100" dirty="0">
              <a:highlight>
                <a:srgbClr val="00FFFF"/>
              </a:highlight>
            </a:endParaRPr>
          </a:p>
          <a:p>
            <a:pPr marL="0" indent="0" algn="ctr">
              <a:buNone/>
            </a:pPr>
            <a:r>
              <a:rPr lang="ar" altLang="pl-PL" sz="3100" b="1" dirty="0">
                <a:solidFill>
                  <a:srgbClr val="FF0000"/>
                </a:solidFill>
                <a:highlight>
                  <a:srgbClr val="00FF00"/>
                </a:highlight>
              </a:rPr>
              <a:t>الضرائب غير المباشرة </a:t>
            </a:r>
            <a:r>
              <a:rPr lang="ar" altLang="pl-PL" sz="3100" dirty="0">
                <a:highlight>
                  <a:srgbClr val="00FF00"/>
                </a:highlight>
              </a:rPr>
              <a:t>: </a:t>
            </a:r>
            <a:r>
              <a:rPr lang="ar" altLang="pl-PL" sz="3100" b="1" dirty="0">
                <a:highlight>
                  <a:srgbClr val="00FF00"/>
                </a:highlight>
              </a:rPr>
              <a:t>الضرائب المفروضة على الدخل بشكل غير مباشر (ضرائب المبيعات والمكوس)</a:t>
            </a:r>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38</a:t>
            </a:fld>
            <a:endParaRPr lang="pl-PL"/>
          </a:p>
        </p:txBody>
      </p:sp>
    </p:spTree>
    <p:extLst>
      <p:ext uri="{BB962C8B-B14F-4D97-AF65-F5344CB8AC3E}">
        <p14:creationId xmlns:p14="http://schemas.microsoft.com/office/powerpoint/2010/main" val="547987875"/>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494</TotalTime>
  <Words>2998</Words>
  <Application>Microsoft Office PowerPoint</Application>
  <PresentationFormat>Grand écran</PresentationFormat>
  <Paragraphs>359</Paragraphs>
  <Slides>38</Slides>
  <Notes>12</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38</vt:i4>
      </vt:variant>
    </vt:vector>
  </HeadingPairs>
  <TitlesOfParts>
    <vt:vector size="47" baseType="lpstr">
      <vt:lpstr>Arial</vt:lpstr>
      <vt:lpstr>Calibri</vt:lpstr>
      <vt:lpstr>Calibri Light</vt:lpstr>
      <vt:lpstr>Open Sans</vt:lpstr>
      <vt:lpstr>Roboto</vt:lpstr>
      <vt:lpstr>SourceSansPro</vt:lpstr>
      <vt:lpstr>Tahoma</vt:lpstr>
      <vt:lpstr>Wingdings</vt:lpstr>
      <vt:lpstr>Thème Office</vt:lpstr>
      <vt:lpstr>Présentation PowerPoint</vt:lpstr>
      <vt:lpstr>المنهج</vt:lpstr>
      <vt:lpstr>نظام الحسابات القومية ( SNA ) هو مجموعة التوصيات القياسية المتفق عليها دوليًا حول كيفية تجميع مقاييس  النشاط الاقتصادي.   يصف نظام الحسابات القومية مجموعة متماسكة ومتسقة ومتكاملة من حسابات الاقتصاد الكلي في سياق مجموعة من المفاهيم والتعريفات والتصنيفات وقواعد المحاسبة المتفق عليها دوليًا.   هناك أنواع عديدة من مؤشرات الرفاه الاقتصادي للمجتمع:  الناتج القومي الإجمالي (GNP) ، الناتج المحلي الإجمالي (GDP ) ، صافي الناتج القومي (NNP) ، الدخل القومي (NI) ، الدخل الشخصي (PI) ،  الدخل المتاح ( DI) ……</vt:lpstr>
      <vt:lpstr>Présentation PowerPoint</vt:lpstr>
      <vt:lpstr>Présentation PowerPoint</vt:lpstr>
      <vt:lpstr>Présentation PowerPoint</vt:lpstr>
      <vt:lpstr>II- محاسبة الدخل القومي</vt:lpstr>
      <vt:lpstr>Présentation PowerPoint</vt:lpstr>
      <vt:lpstr>Présentation PowerPoint</vt:lpstr>
      <vt:lpstr>Présentation PowerPoint</vt:lpstr>
      <vt:lpstr>Présentation PowerPoint</vt:lpstr>
      <vt:lpstr>- حسابات الناتج المحلي الإجمالي</vt:lpstr>
      <vt:lpstr>Présentation PowerPoint</vt:lpstr>
      <vt:lpstr>Présentation PowerPoint</vt:lpstr>
      <vt:lpstr>Présentation PowerPoint</vt:lpstr>
      <vt:lpstr>Présentation PowerPoint</vt:lpstr>
      <vt:lpstr>Présentation PowerPoint</vt:lpstr>
      <vt:lpstr>- حسابات الناتج المحلي الإجمالي</vt:lpstr>
      <vt:lpstr>- حسابات الناتج المحلي الإجمالي</vt:lpstr>
      <vt:lpstr>Présentation PowerPoint</vt:lpstr>
      <vt:lpstr>Présentation PowerPoint</vt:lpstr>
      <vt:lpstr>- حسابات الناتج المحلي الإجمالي</vt:lpstr>
      <vt:lpstr>- حسابات الناتج المحلي الإجمالي</vt:lpstr>
      <vt:lpstr>Présentation PowerPoint</vt:lpstr>
      <vt:lpstr>Présentation PowerPoint</vt:lpstr>
      <vt:lpstr>Présentation PowerPoint</vt:lpstr>
      <vt:lpstr> IV- الناتج المحلي الإجمالي مقابل الناتج القومي الإجمالي</vt:lpstr>
      <vt:lpstr> IV- الناتج المحلي الإجمالي مقابل الناتج القومي الإجمالي</vt:lpstr>
      <vt:lpstr> IV- الناتج المحلي الإجمالي مقابل الناتج القومي الإجمالي</vt:lpstr>
      <vt:lpstr> IV- الناتج المحلي الإجمالي مقابل الناتج القومي الإجمالي</vt:lpstr>
      <vt:lpstr>Présentation PowerPoint</vt:lpstr>
      <vt:lpstr>Présentation PowerPoint</vt:lpstr>
      <vt:lpstr>V- نصيب الفرد من الناتج المحلي الإجمالي وتعادل القوة الشرائية</vt:lpstr>
      <vt:lpstr>V- نصيب الفرد من الناتج المحلي الإجمالي وتعادل القوة الشرائية</vt:lpstr>
      <vt:lpstr>V- نصيب الفرد من الناتج المحلي الإجمالي وتعادل القوة الشرائية</vt:lpstr>
      <vt:lpstr>V- نصيب الفرد من الناتج المحلي الإجمالي وتعادل القوة الشرائية</vt:lpstr>
      <vt:lpstr>VI- صافي الناتج القومي (NNP) مقابل الدخل القومي (NI) </vt:lpstr>
      <vt:lpstr>VI- صافي الناتج القومي (NNP) مقابل الدخل القومي (NI)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7</cp:revision>
  <dcterms:created xsi:type="dcterms:W3CDTF">2022-12-06T08:53:51Z</dcterms:created>
  <dcterms:modified xsi:type="dcterms:W3CDTF">2022-12-06T20:57:09Z</dcterms:modified>
</cp:coreProperties>
</file>