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303" r:id="rId5"/>
    <p:sldId id="276" r:id="rId6"/>
    <p:sldId id="496" r:id="rId7"/>
    <p:sldId id="498" r:id="rId8"/>
    <p:sldId id="508" r:id="rId9"/>
    <p:sldId id="509" r:id="rId10"/>
    <p:sldId id="516" r:id="rId11"/>
    <p:sldId id="517" r:id="rId12"/>
    <p:sldId id="518" r:id="rId13"/>
    <p:sldId id="519" r:id="rId14"/>
    <p:sldId id="520" r:id="rId15"/>
    <p:sldId id="521" r:id="rId16"/>
    <p:sldId id="522" r:id="rId17"/>
    <p:sldId id="523" r:id="rId18"/>
    <p:sldId id="524" r:id="rId19"/>
    <p:sldId id="525"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496"/>
            <p14:sldId id="498"/>
            <p14:sldId id="508"/>
            <p14:sldId id="509"/>
            <p14:sldId id="516"/>
            <p14:sldId id="517"/>
            <p14:sldId id="518"/>
            <p14:sldId id="519"/>
            <p14:sldId id="520"/>
            <p14:sldId id="521"/>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00AEEF"/>
    <a:srgbClr val="FFD200"/>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aIbrahim" userId="S::ragia.ibrahim@midocean.edu.km::39e4e215-f6e6-4b1b-9553-a547e8b342e5" providerId="AD" clId="Web-{D046393C-DCF5-7DB5-959F-0AD9FDA3980F}"/>
    <pc:docChg chg="modSld">
      <pc:chgData name="RagiaIbrahim" userId="S::ragia.ibrahim@midocean.edu.km::39e4e215-f6e6-4b1b-9553-a547e8b342e5" providerId="AD" clId="Web-{D046393C-DCF5-7DB5-959F-0AD9FDA3980F}" dt="2025-04-30T14:47:08.055" v="1" actId="20577"/>
      <pc:docMkLst>
        <pc:docMk/>
      </pc:docMkLst>
      <pc:sldChg chg="modSp">
        <pc:chgData name="RagiaIbrahim" userId="S::ragia.ibrahim@midocean.edu.km::39e4e215-f6e6-4b1b-9553-a547e8b342e5" providerId="AD" clId="Web-{D046393C-DCF5-7DB5-959F-0AD9FDA3980F}" dt="2025-04-30T14:47:08.055" v="1" actId="20577"/>
        <pc:sldMkLst>
          <pc:docMk/>
          <pc:sldMk cId="0" sldId="480"/>
        </pc:sldMkLst>
        <pc:spChg chg="mod">
          <ac:chgData name="RagiaIbrahim" userId="S::ragia.ibrahim@midocean.edu.km::39e4e215-f6e6-4b1b-9553-a547e8b342e5" providerId="AD" clId="Web-{D046393C-DCF5-7DB5-959F-0AD9FDA3980F}" dt="2025-04-30T14:47:08.055" v="1" actId="20577"/>
          <ac:spMkLst>
            <pc:docMk/>
            <pc:sldMk cId="0" sldId="480"/>
            <ac:spMk id="30" creationId="{00000000-0000-0000-0000-000000000000}"/>
          </ac:spMkLst>
        </pc:sp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docChgLst>
    <pc:chgData name="Guest User" userId="S::urn:spo:anon#a5136176af0c7fa5f5fa17481c5cdab2ec407555b1f94ea045d0292f32eb3a07::" providerId="AD" clId="Web-{F97BDB78-A87C-2A72-5F30-B014EFAB8FD4}"/>
    <pc:docChg chg="modSld">
      <pc:chgData name="Guest User" userId="S::urn:spo:anon#a5136176af0c7fa5f5fa17481c5cdab2ec407555b1f94ea045d0292f32eb3a07::" providerId="AD" clId="Web-{F97BDB78-A87C-2A72-5F30-B014EFAB8FD4}" dt="2025-04-14T08:55:32.021" v="0" actId="1076"/>
      <pc:docMkLst>
        <pc:docMk/>
      </pc:docMkLst>
      <pc:sldChg chg="modSp">
        <pc:chgData name="Guest User" userId="S::urn:spo:anon#a5136176af0c7fa5f5fa17481c5cdab2ec407555b1f94ea045d0292f32eb3a07::" providerId="AD" clId="Web-{F97BDB78-A87C-2A72-5F30-B014EFAB8FD4}" dt="2025-04-14T08:55:32.021" v="0" actId="1076"/>
        <pc:sldMkLst>
          <pc:docMk/>
          <pc:sldMk cId="0" sldId="480"/>
        </pc:sldMkLst>
        <pc:spChg chg="mod">
          <ac:chgData name="Guest User" userId="S::urn:spo:anon#a5136176af0c7fa5f5fa17481c5cdab2ec407555b1f94ea045d0292f32eb3a07::" providerId="AD" clId="Web-{F97BDB78-A87C-2A72-5F30-B014EFAB8FD4}" dt="2025-04-14T08:55:32.021" v="0" actId="1076"/>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69816" y="3411352"/>
            <a:ext cx="56755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Industrial IoT Gateways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Foreword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743587" y="2228835"/>
            <a:ext cx="105410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effectLst/>
                <a:latin typeface="Alexandria"/>
              </a:rPr>
              <a:t>Amidst global competition, the net profit of industrial manufacturing continues to decline, while traditional business models are forced to transform. Emerging from this is a wide unknown market space – industrial interconnection. With opportunity for growth and profit, industrial interconnect scenarios involve harsher environments, require more diversified interfaces to adapt, face more network security challenges, and are more difficult to maintain than in enterprises or the family home.</a:t>
            </a:r>
          </a:p>
          <a:p>
            <a:pPr marL="342900" indent="-342900">
              <a:buFont typeface="Arial" panose="020B0604020202020204" pitchFamily="34" charset="0"/>
              <a:buChar char="•"/>
            </a:pPr>
            <a:endParaRPr lang="en-US" sz="2000" dirty="0">
              <a:effectLst/>
              <a:latin typeface="Alexandria"/>
            </a:endParaRPr>
          </a:p>
          <a:p>
            <a:pPr marL="342900" indent="-342900">
              <a:buFont typeface="Arial" panose="020B0604020202020204" pitchFamily="34" charset="0"/>
              <a:buChar char="•"/>
            </a:pPr>
            <a:r>
              <a:rPr lang="en-US" sz="2000" dirty="0">
                <a:effectLst/>
                <a:latin typeface="Alexandria"/>
              </a:rPr>
              <a:t>To keep up, Huawei has designed and launched a series of high-end, mid-range, and low-end IoT gateways. These feature-rich gateways stand out for their unmatched edge computing, IoT platform support, and extensive adaption to industrial interconnection scenarios.</a:t>
            </a:r>
            <a:endParaRPr lang="en-US" sz="2000" dirty="0">
              <a:solidFill>
                <a:srgbClr val="0A1F61"/>
              </a:solidFill>
              <a:latin typeface="Alexandria"/>
              <a:cs typeface="Tajawal ExtraBold" panose="00000800000000000000" pitchFamily="2" charset="-78"/>
            </a:endParaRPr>
          </a:p>
          <a:p>
            <a:endParaRPr lang="en-US" sz="2000" dirty="0">
              <a:solidFill>
                <a:srgbClr val="203E5F"/>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6E68E-EE0A-141E-96A5-55B61408B7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394724-65C8-F29B-9F8C-533F897D6C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1DC20B-A664-DBDC-9790-E121AB8C5859}"/>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3D1198B9-E7A2-ADED-BF45-D8B08C85CA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6B4268-77D6-F6F0-5CF2-DBEA80CCC6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BE2E8D-CBBD-95E1-2B12-40C5EDD3F4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2933372-48D8-074E-1167-E32DCD893CD0}"/>
              </a:ext>
            </a:extLst>
          </p:cNvPr>
          <p:cNvSpPr txBox="1"/>
          <p:nvPr/>
        </p:nvSpPr>
        <p:spPr>
          <a:xfrm>
            <a:off x="717712" y="1983028"/>
            <a:ext cx="10541000" cy="4549835"/>
          </a:xfrm>
          <a:prstGeom prst="rect">
            <a:avLst/>
          </a:prstGeom>
          <a:noFill/>
        </p:spPr>
        <p:txBody>
          <a:bodyPr wrap="square" rtlCol="0">
            <a:spAutoFit/>
          </a:bodyPr>
          <a:lstStyle/>
          <a:p>
            <a:pPr>
              <a:lnSpc>
                <a:spcPct val="150000"/>
              </a:lnSpc>
            </a:pPr>
            <a:r>
              <a:rPr lang="en-US" sz="2800" b="1" dirty="0">
                <a:effectLst/>
                <a:latin typeface="Alexandria"/>
              </a:rPr>
              <a:t>Upon completion of this course, you will be able to:</a:t>
            </a:r>
          </a:p>
          <a:p>
            <a:pPr>
              <a:lnSpc>
                <a:spcPct val="150000"/>
              </a:lnSpc>
            </a:pPr>
            <a:br>
              <a:rPr lang="en-US" sz="2800" dirty="0">
                <a:latin typeface="Alexandria"/>
              </a:rPr>
            </a:br>
            <a:r>
              <a:rPr lang="en-US" sz="2800" dirty="0">
                <a:latin typeface="Alexandria"/>
              </a:rPr>
              <a:t>- </a:t>
            </a:r>
            <a:r>
              <a:rPr lang="en-US" sz="2800" dirty="0">
                <a:effectLst/>
                <a:latin typeface="Alexandria"/>
              </a:rPr>
              <a:t>Understand basic concepts and features of industrial IoT gateways.</a:t>
            </a:r>
            <a:br>
              <a:rPr lang="en-US" sz="2800" dirty="0">
                <a:latin typeface="Alexandria"/>
              </a:rPr>
            </a:br>
            <a:r>
              <a:rPr lang="en-US" sz="2800" dirty="0">
                <a:latin typeface="Alexandria"/>
              </a:rPr>
              <a:t>- </a:t>
            </a:r>
            <a:r>
              <a:rPr lang="en-US" sz="2800" dirty="0">
                <a:effectLst/>
                <a:latin typeface="Alexandria"/>
              </a:rPr>
              <a:t>Master key technologies of industrial IoT gateways.</a:t>
            </a:r>
          </a:p>
          <a:p>
            <a:pPr>
              <a:lnSpc>
                <a:spcPct val="150000"/>
              </a:lnSpc>
            </a:pPr>
            <a:r>
              <a:rPr lang="en-US" sz="2800" dirty="0">
                <a:latin typeface="Alexandria"/>
              </a:rPr>
              <a:t>- U</a:t>
            </a:r>
            <a:r>
              <a:rPr lang="en-US" sz="2800" dirty="0">
                <a:effectLst/>
                <a:latin typeface="Alexandria"/>
              </a:rPr>
              <a:t>nderstand Huawei industrial IoT gateway products and features.</a:t>
            </a:r>
            <a:br>
              <a:rPr lang="en-US" sz="2800" dirty="0">
                <a:latin typeface="Alexandria"/>
              </a:rPr>
            </a:br>
            <a:r>
              <a:rPr lang="en-US" sz="2800" dirty="0">
                <a:latin typeface="Alexandria"/>
              </a:rPr>
              <a:t>- </a:t>
            </a:r>
            <a:r>
              <a:rPr lang="en-US" sz="2800" dirty="0">
                <a:effectLst/>
                <a:latin typeface="Alexandria"/>
              </a:rPr>
              <a:t>Understand application scenarios of Huawei industrial IoT gateways</a:t>
            </a:r>
            <a:r>
              <a:rPr lang="en-US" sz="2400" dirty="0">
                <a:effectLst/>
                <a:latin typeface="Alexandria"/>
              </a:rPr>
              <a:t>.</a:t>
            </a:r>
            <a:endParaRPr lang="en-US" sz="2400" b="1" dirty="0">
              <a:solidFill>
                <a:srgbClr val="0A1F61"/>
              </a:solidFill>
              <a:latin typeface="Alexandria"/>
              <a:cs typeface="Tajawal ExtraBold" panose="00000800000000000000" pitchFamily="2" charset="-78"/>
            </a:endParaRPr>
          </a:p>
          <a:p>
            <a:pPr>
              <a:lnSpc>
                <a:spcPct val="150000"/>
              </a:lnSpc>
            </a:pPr>
            <a:endParaRPr lang="en-US" sz="2800" dirty="0">
              <a:solidFill>
                <a:srgbClr val="203E5F"/>
              </a:solidFill>
              <a:latin typeface="Alexandria"/>
              <a:cs typeface="Aldhabi" panose="01000000000000000000" pitchFamily="2" charset="-78"/>
            </a:endParaRPr>
          </a:p>
        </p:txBody>
      </p:sp>
      <p:pic>
        <p:nvPicPr>
          <p:cNvPr id="7" name="Graphic 21">
            <a:extLst>
              <a:ext uri="{FF2B5EF4-FFF2-40B4-BE49-F238E27FC236}">
                <a16:creationId xmlns:a16="http://schemas.microsoft.com/office/drawing/2014/main" id="{F8D54559-340B-B6E7-853C-D54AE2ADD1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6503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32A5B-2CDE-9D96-0FD1-0DC7F826A8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65D612-C313-AD59-A39D-A359B35459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a:t>At the end of this course, you will have knowledge of:</a:t>
            </a:r>
          </a:p>
          <a:p>
            <a:endParaRPr lang="en-US" sz="1800"/>
          </a:p>
          <a:p>
            <a:pPr marL="342900" indent="-342900">
              <a:buFont typeface="Arial" panose="020B0604020202020204" pitchFamily="34" charset="0"/>
              <a:buChar char="•"/>
            </a:pPr>
            <a:r>
              <a:rPr lang="en-US" sz="1800"/>
              <a:t>Common IoT wired communication technologies.</a:t>
            </a:r>
          </a:p>
          <a:p>
            <a:pPr marL="342900" indent="-342900">
              <a:buFont typeface="Arial" panose="020B0604020202020204" pitchFamily="34" charset="0"/>
              <a:buChar char="•"/>
            </a:pPr>
            <a:r>
              <a:rPr lang="en-US" sz="1800"/>
              <a:t>The technical standards, features, and differences between various short-range wireless communications technologies.</a:t>
            </a:r>
          </a:p>
          <a:p>
            <a:pPr marL="342900" indent="-342900">
              <a:buFont typeface="Arial" panose="020B0604020202020204" pitchFamily="34" charset="0"/>
              <a:buChar char="•"/>
            </a:pPr>
            <a:r>
              <a:rPr lang="en-US" sz="1800"/>
              <a:t>The characteristics and developing trends of cellular mobile communication technologies.</a:t>
            </a:r>
          </a:p>
          <a:p>
            <a:pPr marL="342900" indent="-342900">
              <a:buFont typeface="Arial" panose="020B0604020202020204" pitchFamily="34" charset="0"/>
              <a:buChar char="•"/>
            </a:pPr>
            <a:r>
              <a:rPr lang="en-US" sz="1800"/>
              <a:t>The  characteristics   of  Low  Power  Wide  Area  (LPWA)  communications technologies and distinguish between their different types.</a:t>
            </a:r>
            <a:endParaRPr lang="en-US" sz="1800" dirty="0"/>
          </a:p>
        </p:txBody>
      </p:sp>
      <p:sp>
        <p:nvSpPr>
          <p:cNvPr id="3" name="TextBox 2">
            <a:extLst>
              <a:ext uri="{FF2B5EF4-FFF2-40B4-BE49-F238E27FC236}">
                <a16:creationId xmlns:a16="http://schemas.microsoft.com/office/drawing/2014/main" id="{F6EC86AB-4BDD-3AAA-3C21-76D25255050D}"/>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Extensive Application of IoT in Industrial Scenarios</a:t>
            </a:r>
          </a:p>
        </p:txBody>
      </p:sp>
      <p:sp>
        <p:nvSpPr>
          <p:cNvPr id="5" name="Rectangle 4">
            <a:extLst>
              <a:ext uri="{FF2B5EF4-FFF2-40B4-BE49-F238E27FC236}">
                <a16:creationId xmlns:a16="http://schemas.microsoft.com/office/drawing/2014/main" id="{A4A583E0-21D2-8BD2-659C-6EB11BDA79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1A3BE1-3AE0-7D9C-296A-802AF416B5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529592-87CA-4555-3C5C-9FE5A2C436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3A9BD17-AB86-E250-E97C-18DFED617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BCB1703-FCF5-6126-2A85-CB94D4BE885E}"/>
              </a:ext>
            </a:extLst>
          </p:cNvPr>
          <p:cNvPicPr>
            <a:picLocks noChangeAspect="1"/>
          </p:cNvPicPr>
          <p:nvPr/>
        </p:nvPicPr>
        <p:blipFill>
          <a:blip r:embed="rId3"/>
          <a:stretch>
            <a:fillRect/>
          </a:stretch>
        </p:blipFill>
        <p:spPr>
          <a:xfrm>
            <a:off x="2343181" y="1916633"/>
            <a:ext cx="8923615" cy="3938735"/>
          </a:xfrm>
          <a:prstGeom prst="rect">
            <a:avLst/>
          </a:prstGeom>
        </p:spPr>
      </p:pic>
    </p:spTree>
    <p:extLst>
      <p:ext uri="{BB962C8B-B14F-4D97-AF65-F5344CB8AC3E}">
        <p14:creationId xmlns:p14="http://schemas.microsoft.com/office/powerpoint/2010/main" val="3738203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8BBF0-CBAC-8B8F-0681-0A5E72338D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778040-941A-B226-41B6-5D86672FF8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A3E483-35AE-9BD0-EE7A-404ECBDC2919}"/>
              </a:ext>
            </a:extLst>
          </p:cNvPr>
          <p:cNvSpPr txBox="1"/>
          <p:nvPr/>
        </p:nvSpPr>
        <p:spPr>
          <a:xfrm>
            <a:off x="2416896" y="1131364"/>
            <a:ext cx="7737755" cy="523220"/>
          </a:xfrm>
          <a:prstGeom prst="rect">
            <a:avLst/>
          </a:prstGeom>
          <a:noFill/>
        </p:spPr>
        <p:txBody>
          <a:bodyPr wrap="square" rtlCol="0">
            <a:spAutoFit/>
          </a:bodyPr>
          <a:lstStyle/>
          <a:p>
            <a:r>
              <a:rPr lang="en-US" sz="2800" b="1" dirty="0">
                <a:latin typeface="Alexandria" charset="0"/>
                <a:cs typeface="Alexandria" charset="0"/>
              </a:rPr>
              <a:t>Challenges Faced by IoT in the Industry Field</a:t>
            </a:r>
          </a:p>
        </p:txBody>
      </p:sp>
      <p:sp>
        <p:nvSpPr>
          <p:cNvPr id="5" name="Rectangle 4">
            <a:extLst>
              <a:ext uri="{FF2B5EF4-FFF2-40B4-BE49-F238E27FC236}">
                <a16:creationId xmlns:a16="http://schemas.microsoft.com/office/drawing/2014/main" id="{C16F454D-9E7B-6DBE-F3AC-86A787488D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2BCDAE-7531-42C3-EB76-6CF405245FB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4B6D43-74E3-D418-7C68-85903C207E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EA6AF18-1B15-2379-FDAA-CACBBFD1DE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ABD0D0C-6907-0C6C-DE49-C6E86D926C85}"/>
              </a:ext>
            </a:extLst>
          </p:cNvPr>
          <p:cNvPicPr>
            <a:picLocks noChangeAspect="1"/>
          </p:cNvPicPr>
          <p:nvPr/>
        </p:nvPicPr>
        <p:blipFill>
          <a:blip r:embed="rId3"/>
          <a:stretch>
            <a:fillRect/>
          </a:stretch>
        </p:blipFill>
        <p:spPr>
          <a:xfrm>
            <a:off x="2452952" y="1800876"/>
            <a:ext cx="7839067" cy="4118660"/>
          </a:xfrm>
          <a:prstGeom prst="rect">
            <a:avLst/>
          </a:prstGeom>
        </p:spPr>
      </p:pic>
    </p:spTree>
    <p:extLst>
      <p:ext uri="{BB962C8B-B14F-4D97-AF65-F5344CB8AC3E}">
        <p14:creationId xmlns:p14="http://schemas.microsoft.com/office/powerpoint/2010/main" val="3210740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C3DDB-689B-1D5B-C6F3-3B7277203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D18803-CA70-0260-F1B8-C66543E7B3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B36F88-1E3E-7DAB-313C-345004BAA7A8}"/>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Why Industrial IoT Gateways</a:t>
            </a:r>
          </a:p>
        </p:txBody>
      </p:sp>
      <p:sp>
        <p:nvSpPr>
          <p:cNvPr id="5" name="Rectangle 4">
            <a:extLst>
              <a:ext uri="{FF2B5EF4-FFF2-40B4-BE49-F238E27FC236}">
                <a16:creationId xmlns:a16="http://schemas.microsoft.com/office/drawing/2014/main" id="{898DEC63-8C93-9377-E4E4-7DE856D28E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04A6DF-2526-2E9A-74A1-87BC2B43FE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1A9A87-D779-34BA-5505-9E92FB7D4AA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1E9D16C-BC89-A363-BD4D-5DBA0DD926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FED06BD-4224-5856-1FBB-72E9B4479697}"/>
              </a:ext>
            </a:extLst>
          </p:cNvPr>
          <p:cNvPicPr>
            <a:picLocks noChangeAspect="1"/>
          </p:cNvPicPr>
          <p:nvPr/>
        </p:nvPicPr>
        <p:blipFill>
          <a:blip r:embed="rId3"/>
          <a:stretch>
            <a:fillRect/>
          </a:stretch>
        </p:blipFill>
        <p:spPr>
          <a:xfrm>
            <a:off x="2390273" y="1798488"/>
            <a:ext cx="8828701" cy="4153131"/>
          </a:xfrm>
          <a:prstGeom prst="rect">
            <a:avLst/>
          </a:prstGeom>
        </p:spPr>
      </p:pic>
    </p:spTree>
    <p:extLst>
      <p:ext uri="{BB962C8B-B14F-4D97-AF65-F5344CB8AC3E}">
        <p14:creationId xmlns:p14="http://schemas.microsoft.com/office/powerpoint/2010/main" val="2091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6AB44-21CD-CF02-7253-57E8C1AEB0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650441-9F92-1E77-5DDD-BB3FB04BA6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563B1A-6394-6007-DE44-E7C3E09C24BD}"/>
              </a:ext>
            </a:extLst>
          </p:cNvPr>
          <p:cNvSpPr txBox="1"/>
          <p:nvPr/>
        </p:nvSpPr>
        <p:spPr>
          <a:xfrm>
            <a:off x="2320643" y="1131364"/>
            <a:ext cx="7208367" cy="523220"/>
          </a:xfrm>
          <a:prstGeom prst="rect">
            <a:avLst/>
          </a:prstGeom>
          <a:noFill/>
        </p:spPr>
        <p:txBody>
          <a:bodyPr wrap="square" rtlCol="0">
            <a:spAutoFit/>
          </a:bodyPr>
          <a:lstStyle/>
          <a:p>
            <a:r>
              <a:rPr lang="en-US" sz="2800" b="1" dirty="0">
                <a:latin typeface="Alexandria" charset="0"/>
                <a:cs typeface="Alexandria" charset="0"/>
              </a:rPr>
              <a:t>Positioning of Industrial IoT Gateways</a:t>
            </a:r>
          </a:p>
        </p:txBody>
      </p:sp>
      <p:sp>
        <p:nvSpPr>
          <p:cNvPr id="5" name="Rectangle 4">
            <a:extLst>
              <a:ext uri="{FF2B5EF4-FFF2-40B4-BE49-F238E27FC236}">
                <a16:creationId xmlns:a16="http://schemas.microsoft.com/office/drawing/2014/main" id="{E1205B40-EC86-A9D7-6C21-B463013DD0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3573CE-BADB-B8D2-68AE-7EFFEC7B13B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700F02-4BFE-E7A9-76AF-8F8D48DD6E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EC9FFDD-13A2-2F8A-633F-E4491909E7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1DC22E8-13AD-69FE-214B-6604913F0AF5}"/>
              </a:ext>
            </a:extLst>
          </p:cNvPr>
          <p:cNvPicPr>
            <a:picLocks noChangeAspect="1"/>
          </p:cNvPicPr>
          <p:nvPr/>
        </p:nvPicPr>
        <p:blipFill>
          <a:blip r:embed="rId3"/>
          <a:stretch>
            <a:fillRect/>
          </a:stretch>
        </p:blipFill>
        <p:spPr>
          <a:xfrm>
            <a:off x="2377945" y="1889775"/>
            <a:ext cx="8873504" cy="3981636"/>
          </a:xfrm>
          <a:prstGeom prst="rect">
            <a:avLst/>
          </a:prstGeom>
        </p:spPr>
      </p:pic>
    </p:spTree>
    <p:extLst>
      <p:ext uri="{BB962C8B-B14F-4D97-AF65-F5344CB8AC3E}">
        <p14:creationId xmlns:p14="http://schemas.microsoft.com/office/powerpoint/2010/main" val="214240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E9698-A7A4-1044-2F63-C785117321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EAF15B-D563-62CA-B94B-3BD05658FE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E6CAC9-8E1D-7C8C-C994-8D94507AA555}"/>
              </a:ext>
            </a:extLst>
          </p:cNvPr>
          <p:cNvSpPr txBox="1"/>
          <p:nvPr/>
        </p:nvSpPr>
        <p:spPr>
          <a:xfrm>
            <a:off x="2513149" y="1019069"/>
            <a:ext cx="7737755" cy="523220"/>
          </a:xfrm>
          <a:prstGeom prst="rect">
            <a:avLst/>
          </a:prstGeom>
          <a:noFill/>
        </p:spPr>
        <p:txBody>
          <a:bodyPr wrap="square" rtlCol="0">
            <a:spAutoFit/>
          </a:bodyPr>
          <a:lstStyle/>
          <a:p>
            <a:r>
              <a:rPr lang="en-US" sz="2800" b="1" dirty="0">
                <a:latin typeface="Alexandria" charset="0"/>
                <a:cs typeface="Alexandria" charset="0"/>
              </a:rPr>
              <a:t>Edge Computing (1/2)</a:t>
            </a:r>
          </a:p>
        </p:txBody>
      </p:sp>
      <p:sp>
        <p:nvSpPr>
          <p:cNvPr id="5" name="Rectangle 4">
            <a:extLst>
              <a:ext uri="{FF2B5EF4-FFF2-40B4-BE49-F238E27FC236}">
                <a16:creationId xmlns:a16="http://schemas.microsoft.com/office/drawing/2014/main" id="{4D295623-3649-24F4-608B-13E4E7BEF5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96558C-EEC5-67E6-B103-C5CAE638A83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4F7B98-CBBF-F7E7-7C98-2D65695DE2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173D21D-6A3A-73F1-5639-9FD130DEF4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6699DC2-5B09-F99E-3E72-6CCF5052EB79}"/>
              </a:ext>
            </a:extLst>
          </p:cNvPr>
          <p:cNvPicPr>
            <a:picLocks noChangeAspect="1"/>
          </p:cNvPicPr>
          <p:nvPr/>
        </p:nvPicPr>
        <p:blipFill>
          <a:blip r:embed="rId3"/>
          <a:stretch>
            <a:fillRect/>
          </a:stretch>
        </p:blipFill>
        <p:spPr>
          <a:xfrm>
            <a:off x="1590378" y="2179559"/>
            <a:ext cx="9141789" cy="3749794"/>
          </a:xfrm>
          <a:prstGeom prst="rect">
            <a:avLst/>
          </a:prstGeom>
        </p:spPr>
      </p:pic>
    </p:spTree>
    <p:extLst>
      <p:ext uri="{BB962C8B-B14F-4D97-AF65-F5344CB8AC3E}">
        <p14:creationId xmlns:p14="http://schemas.microsoft.com/office/powerpoint/2010/main" val="2224151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52D1D-A97F-44DF-9700-1AB3C8F9C0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795C58-A351-09B0-1F92-1A6954EF9C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6F6867-1B1E-9DE3-6517-D2134C2D295F}"/>
              </a:ext>
            </a:extLst>
          </p:cNvPr>
          <p:cNvSpPr txBox="1"/>
          <p:nvPr/>
        </p:nvSpPr>
        <p:spPr>
          <a:xfrm>
            <a:off x="2384813" y="1083237"/>
            <a:ext cx="8427567" cy="523220"/>
          </a:xfrm>
          <a:prstGeom prst="rect">
            <a:avLst/>
          </a:prstGeom>
          <a:noFill/>
        </p:spPr>
        <p:txBody>
          <a:bodyPr wrap="square" rtlCol="0">
            <a:spAutoFit/>
          </a:bodyPr>
          <a:lstStyle/>
          <a:p>
            <a:r>
              <a:rPr lang="en-US" sz="2800" b="1" dirty="0">
                <a:latin typeface="Alexandria" charset="0"/>
                <a:cs typeface="Alexandria" charset="0"/>
              </a:rPr>
              <a:t>Edge Computing (2/2)</a:t>
            </a:r>
          </a:p>
        </p:txBody>
      </p:sp>
      <p:sp>
        <p:nvSpPr>
          <p:cNvPr id="5" name="Rectangle 4">
            <a:extLst>
              <a:ext uri="{FF2B5EF4-FFF2-40B4-BE49-F238E27FC236}">
                <a16:creationId xmlns:a16="http://schemas.microsoft.com/office/drawing/2014/main" id="{A76E8120-8705-6A36-2041-D9898730FD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52C729-084B-5A71-19A2-5E9BBD1E8C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30D471-AD1E-3A3F-EAB1-BBBAF61287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9D0E3D9B-BC72-B20D-640D-44D87F6BB5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15672D9-6D07-F1A1-EDC3-88BBDB612DF0}"/>
              </a:ext>
            </a:extLst>
          </p:cNvPr>
          <p:cNvPicPr>
            <a:picLocks noChangeAspect="1"/>
          </p:cNvPicPr>
          <p:nvPr/>
        </p:nvPicPr>
        <p:blipFill>
          <a:blip r:embed="rId3"/>
          <a:stretch>
            <a:fillRect/>
          </a:stretch>
        </p:blipFill>
        <p:spPr>
          <a:xfrm>
            <a:off x="2528283" y="2045141"/>
            <a:ext cx="8444517" cy="3702709"/>
          </a:xfrm>
          <a:prstGeom prst="rect">
            <a:avLst/>
          </a:prstGeom>
        </p:spPr>
      </p:pic>
    </p:spTree>
    <p:extLst>
      <p:ext uri="{BB962C8B-B14F-4D97-AF65-F5344CB8AC3E}">
        <p14:creationId xmlns:p14="http://schemas.microsoft.com/office/powerpoint/2010/main" val="63951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504A9-0D70-4527-3FE5-308C46BEB0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8692D8-5934-98DA-9A32-53DECBD79B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24B857-9FF1-1265-D738-0DB7813F6499}"/>
              </a:ext>
            </a:extLst>
          </p:cNvPr>
          <p:cNvSpPr txBox="1"/>
          <p:nvPr/>
        </p:nvSpPr>
        <p:spPr>
          <a:xfrm>
            <a:off x="2384813" y="1083237"/>
            <a:ext cx="8427567" cy="523220"/>
          </a:xfrm>
          <a:prstGeom prst="rect">
            <a:avLst/>
          </a:prstGeom>
          <a:noFill/>
        </p:spPr>
        <p:txBody>
          <a:bodyPr wrap="square" rtlCol="0">
            <a:spAutoFit/>
          </a:bodyPr>
          <a:lstStyle/>
          <a:p>
            <a:r>
              <a:rPr lang="en-US" sz="2800" b="1" dirty="0">
                <a:latin typeface="Alexandria" charset="0"/>
                <a:cs typeface="Alexandria" charset="0"/>
              </a:rPr>
              <a:t>Mesh Networking Technology</a:t>
            </a:r>
          </a:p>
        </p:txBody>
      </p:sp>
      <p:sp>
        <p:nvSpPr>
          <p:cNvPr id="5" name="Rectangle 4">
            <a:extLst>
              <a:ext uri="{FF2B5EF4-FFF2-40B4-BE49-F238E27FC236}">
                <a16:creationId xmlns:a16="http://schemas.microsoft.com/office/drawing/2014/main" id="{0A9D7CF1-CAC2-86AC-9764-2B96A55E6F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171682-E905-E080-582C-784E2C687E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35689F-3E25-7088-46FA-40C04716176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E791A5C-3918-0610-8D0F-34B9EA57C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48F67D1-ECEF-B50C-54E7-4B9B4E066FF4}"/>
              </a:ext>
            </a:extLst>
          </p:cNvPr>
          <p:cNvPicPr>
            <a:picLocks noChangeAspect="1"/>
          </p:cNvPicPr>
          <p:nvPr/>
        </p:nvPicPr>
        <p:blipFill>
          <a:blip r:embed="rId3"/>
          <a:stretch>
            <a:fillRect/>
          </a:stretch>
        </p:blipFill>
        <p:spPr>
          <a:xfrm>
            <a:off x="815688" y="2568818"/>
            <a:ext cx="10191334" cy="2660907"/>
          </a:xfrm>
          <a:prstGeom prst="rect">
            <a:avLst/>
          </a:prstGeom>
        </p:spPr>
      </p:pic>
    </p:spTree>
    <p:extLst>
      <p:ext uri="{BB962C8B-B14F-4D97-AF65-F5344CB8AC3E}">
        <p14:creationId xmlns:p14="http://schemas.microsoft.com/office/powerpoint/2010/main" val="1277175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A0319-6324-2BD0-F9E3-933193734D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134FB5-1FB6-8595-B9E0-0E732AD5C5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4A885E-4208-F469-BA88-4BBD1BDF84D3}"/>
              </a:ext>
            </a:extLst>
          </p:cNvPr>
          <p:cNvSpPr txBox="1"/>
          <p:nvPr/>
        </p:nvSpPr>
        <p:spPr>
          <a:xfrm>
            <a:off x="2384813" y="1083237"/>
            <a:ext cx="8427567" cy="523220"/>
          </a:xfrm>
          <a:prstGeom prst="rect">
            <a:avLst/>
          </a:prstGeom>
          <a:noFill/>
        </p:spPr>
        <p:txBody>
          <a:bodyPr wrap="square" rtlCol="0">
            <a:spAutoFit/>
          </a:bodyPr>
          <a:lstStyle/>
          <a:p>
            <a:r>
              <a:rPr lang="en-US" sz="2800" b="1" dirty="0">
                <a:latin typeface="Alexandria" charset="0"/>
                <a:cs typeface="Alexandria" charset="0"/>
              </a:rPr>
              <a:t>Star Topology</a:t>
            </a:r>
          </a:p>
        </p:txBody>
      </p:sp>
      <p:sp>
        <p:nvSpPr>
          <p:cNvPr id="5" name="Rectangle 4">
            <a:extLst>
              <a:ext uri="{FF2B5EF4-FFF2-40B4-BE49-F238E27FC236}">
                <a16:creationId xmlns:a16="http://schemas.microsoft.com/office/drawing/2014/main" id="{2FAA9708-6734-0507-5D5E-684EF49080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B16C92-59ED-33A2-6202-C70CFF72FB8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9C9B1F-D286-30AB-6EB1-62715D4BF3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AF6A7B34-C6B5-10C1-1F8A-23535F48B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C45A7BA-886B-013D-5870-6D933D5B03D6}"/>
              </a:ext>
            </a:extLst>
          </p:cNvPr>
          <p:cNvPicPr>
            <a:picLocks noChangeAspect="1"/>
          </p:cNvPicPr>
          <p:nvPr/>
        </p:nvPicPr>
        <p:blipFill>
          <a:blip r:embed="rId3"/>
          <a:stretch>
            <a:fillRect/>
          </a:stretch>
        </p:blipFill>
        <p:spPr>
          <a:xfrm>
            <a:off x="2525476" y="1903855"/>
            <a:ext cx="8224910" cy="3919429"/>
          </a:xfrm>
          <a:prstGeom prst="rect">
            <a:avLst/>
          </a:prstGeom>
        </p:spPr>
      </p:pic>
    </p:spTree>
    <p:extLst>
      <p:ext uri="{BB962C8B-B14F-4D97-AF65-F5344CB8AC3E}">
        <p14:creationId xmlns:p14="http://schemas.microsoft.com/office/powerpoint/2010/main" val="165555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02433-04C6-9A56-CE4D-0849C731E0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6B327C-CD7B-3446-4B70-F614ED4F45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E64C8-1D2A-EC37-D030-1F5818787182}"/>
              </a:ext>
            </a:extLst>
          </p:cNvPr>
          <p:cNvSpPr txBox="1"/>
          <p:nvPr/>
        </p:nvSpPr>
        <p:spPr>
          <a:xfrm>
            <a:off x="2384813" y="1083237"/>
            <a:ext cx="8427567" cy="523220"/>
          </a:xfrm>
          <a:prstGeom prst="rect">
            <a:avLst/>
          </a:prstGeom>
          <a:noFill/>
        </p:spPr>
        <p:txBody>
          <a:bodyPr wrap="square" rtlCol="0">
            <a:spAutoFit/>
          </a:bodyPr>
          <a:lstStyle/>
          <a:p>
            <a:r>
              <a:rPr lang="en-US" sz="2800" b="1" dirty="0">
                <a:latin typeface="Alexandria" charset="0"/>
                <a:cs typeface="Alexandria" charset="0"/>
              </a:rPr>
              <a:t>Ring Topology</a:t>
            </a:r>
          </a:p>
        </p:txBody>
      </p:sp>
      <p:sp>
        <p:nvSpPr>
          <p:cNvPr id="5" name="Rectangle 4">
            <a:extLst>
              <a:ext uri="{FF2B5EF4-FFF2-40B4-BE49-F238E27FC236}">
                <a16:creationId xmlns:a16="http://schemas.microsoft.com/office/drawing/2014/main" id="{81002279-EB49-EF1F-8ACB-A637B35F98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DFCB7C-D419-CA86-AB10-FCAB479D1BD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86841A-929E-287F-09FF-169E3D45BF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AD57B12D-94C2-0781-3B21-AE7A76471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56B8C91D-3797-4B8E-E13D-AF506269B0DF}"/>
              </a:ext>
            </a:extLst>
          </p:cNvPr>
          <p:cNvPicPr>
            <a:picLocks noChangeAspect="1"/>
          </p:cNvPicPr>
          <p:nvPr/>
        </p:nvPicPr>
        <p:blipFill>
          <a:blip r:embed="rId3"/>
          <a:stretch>
            <a:fillRect/>
          </a:stretch>
        </p:blipFill>
        <p:spPr>
          <a:xfrm>
            <a:off x="2389531" y="1846616"/>
            <a:ext cx="8810219" cy="4024795"/>
          </a:xfrm>
          <a:prstGeom prst="rect">
            <a:avLst/>
          </a:prstGeom>
        </p:spPr>
      </p:pic>
    </p:spTree>
    <p:extLst>
      <p:ext uri="{BB962C8B-B14F-4D97-AF65-F5344CB8AC3E}">
        <p14:creationId xmlns:p14="http://schemas.microsoft.com/office/powerpoint/2010/main" val="32900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BAE7-81BD-56D9-9618-9DA5A430B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1FC818-8C94-98C9-19BA-829DC3C015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364C74-D6AB-329E-44FF-DDE846034018}"/>
              </a:ext>
            </a:extLst>
          </p:cNvPr>
          <p:cNvSpPr txBox="1"/>
          <p:nvPr/>
        </p:nvSpPr>
        <p:spPr>
          <a:xfrm>
            <a:off x="2320645" y="1115321"/>
            <a:ext cx="8427567" cy="523220"/>
          </a:xfrm>
          <a:prstGeom prst="rect">
            <a:avLst/>
          </a:prstGeom>
          <a:noFill/>
        </p:spPr>
        <p:txBody>
          <a:bodyPr wrap="square" rtlCol="0">
            <a:spAutoFit/>
          </a:bodyPr>
          <a:lstStyle/>
          <a:p>
            <a:r>
              <a:rPr lang="en-US" sz="2800" b="1" dirty="0">
                <a:latin typeface="Alexandria" charset="0"/>
                <a:cs typeface="Alexandria" charset="0"/>
              </a:rPr>
              <a:t>Bus Topology</a:t>
            </a:r>
          </a:p>
        </p:txBody>
      </p:sp>
      <p:sp>
        <p:nvSpPr>
          <p:cNvPr id="5" name="Rectangle 4">
            <a:extLst>
              <a:ext uri="{FF2B5EF4-FFF2-40B4-BE49-F238E27FC236}">
                <a16:creationId xmlns:a16="http://schemas.microsoft.com/office/drawing/2014/main" id="{DC5147A4-AA99-2D63-B91B-C72A4B825A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F986C2-8481-0351-4D40-718DA00D14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90B59A-23EF-9816-754A-66E498E017A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B5E297C-EE37-A796-E62F-FFE69B6953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5DAFECE-5B5C-66E3-2E91-08B7951A5324}"/>
              </a:ext>
            </a:extLst>
          </p:cNvPr>
          <p:cNvPicPr>
            <a:picLocks noChangeAspect="1"/>
          </p:cNvPicPr>
          <p:nvPr/>
        </p:nvPicPr>
        <p:blipFill>
          <a:blip r:embed="rId3"/>
          <a:stretch>
            <a:fillRect/>
          </a:stretch>
        </p:blipFill>
        <p:spPr>
          <a:xfrm>
            <a:off x="2453700" y="1987334"/>
            <a:ext cx="8611211" cy="3851993"/>
          </a:xfrm>
          <a:prstGeom prst="rect">
            <a:avLst/>
          </a:prstGeom>
        </p:spPr>
      </p:pic>
    </p:spTree>
    <p:extLst>
      <p:ext uri="{BB962C8B-B14F-4D97-AF65-F5344CB8AC3E}">
        <p14:creationId xmlns:p14="http://schemas.microsoft.com/office/powerpoint/2010/main" val="1763595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CBBA1-84A5-D697-A2C0-A4EEE771AE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1AA7D5-B751-8A51-E36F-FD7310D543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9B2DC4-9BC8-76FB-2C30-BFD7D3E6112F}"/>
              </a:ext>
            </a:extLst>
          </p:cNvPr>
          <p:cNvSpPr txBox="1"/>
          <p:nvPr/>
        </p:nvSpPr>
        <p:spPr>
          <a:xfrm>
            <a:off x="2384813" y="1083237"/>
            <a:ext cx="8892787" cy="523220"/>
          </a:xfrm>
          <a:prstGeom prst="rect">
            <a:avLst/>
          </a:prstGeom>
          <a:noFill/>
        </p:spPr>
        <p:txBody>
          <a:bodyPr wrap="square" rtlCol="0">
            <a:spAutoFit/>
          </a:bodyPr>
          <a:lstStyle/>
          <a:p>
            <a:r>
              <a:rPr lang="en-US" sz="2800" b="1" dirty="0">
                <a:latin typeface="Alexandria" charset="0"/>
                <a:cs typeface="Alexandria" charset="0"/>
              </a:rPr>
              <a:t>Mesh Topology</a:t>
            </a:r>
          </a:p>
        </p:txBody>
      </p:sp>
      <p:sp>
        <p:nvSpPr>
          <p:cNvPr id="5" name="Rectangle 4">
            <a:extLst>
              <a:ext uri="{FF2B5EF4-FFF2-40B4-BE49-F238E27FC236}">
                <a16:creationId xmlns:a16="http://schemas.microsoft.com/office/drawing/2014/main" id="{A55CE556-1A98-1823-5928-D1F0E8E6A4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88A7BA-FE5E-E261-1878-3A8FC1B131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8C5050-0128-D0E6-861C-79818085F8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439491D-E601-F925-C466-BBA06D5D78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25CF34A-E177-B485-D602-E2DB486EF86E}"/>
              </a:ext>
            </a:extLst>
          </p:cNvPr>
          <p:cNvPicPr>
            <a:picLocks noChangeAspect="1"/>
          </p:cNvPicPr>
          <p:nvPr/>
        </p:nvPicPr>
        <p:blipFill>
          <a:blip r:embed="rId3"/>
          <a:stretch>
            <a:fillRect/>
          </a:stretch>
        </p:blipFill>
        <p:spPr>
          <a:xfrm>
            <a:off x="2523330" y="2024604"/>
            <a:ext cx="8209437" cy="3782638"/>
          </a:xfrm>
          <a:prstGeom prst="rect">
            <a:avLst/>
          </a:prstGeom>
        </p:spPr>
      </p:pic>
    </p:spTree>
    <p:extLst>
      <p:ext uri="{BB962C8B-B14F-4D97-AF65-F5344CB8AC3E}">
        <p14:creationId xmlns:p14="http://schemas.microsoft.com/office/powerpoint/2010/main" val="4773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E2192-7DC6-8D2C-A9D6-10742DEE15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4BE2E0-3E33-CDE4-04E1-D63B6327C6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DF6681-2F10-18FB-7036-6696B1AE6448}"/>
              </a:ext>
            </a:extLst>
          </p:cNvPr>
          <p:cNvSpPr txBox="1"/>
          <p:nvPr/>
        </p:nvSpPr>
        <p:spPr>
          <a:xfrm>
            <a:off x="2384813" y="1083237"/>
            <a:ext cx="8892787" cy="523220"/>
          </a:xfrm>
          <a:prstGeom prst="rect">
            <a:avLst/>
          </a:prstGeom>
          <a:noFill/>
        </p:spPr>
        <p:txBody>
          <a:bodyPr wrap="square" rtlCol="0">
            <a:spAutoFit/>
          </a:bodyPr>
          <a:lstStyle/>
          <a:p>
            <a:r>
              <a:rPr lang="en-US" sz="2800" b="1" dirty="0">
                <a:latin typeface="Alexandria" charset="0"/>
                <a:cs typeface="Alexandria" charset="0"/>
              </a:rPr>
              <a:t>Huawei Industrial IoT Gateway Portfolio</a:t>
            </a:r>
          </a:p>
        </p:txBody>
      </p:sp>
      <p:sp>
        <p:nvSpPr>
          <p:cNvPr id="5" name="Rectangle 4">
            <a:extLst>
              <a:ext uri="{FF2B5EF4-FFF2-40B4-BE49-F238E27FC236}">
                <a16:creationId xmlns:a16="http://schemas.microsoft.com/office/drawing/2014/main" id="{1513D486-BA76-3058-FD01-A443C1FE06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520C83-C311-1198-D54A-1EC7CCDA3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B339B2-B1FD-E9EC-2169-8CDBCE09EE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534DC2D-384C-E8E4-D932-B2B6C3263A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2360B60-E43B-5B55-E098-EABAA387CBEE}"/>
              </a:ext>
            </a:extLst>
          </p:cNvPr>
          <p:cNvPicPr>
            <a:picLocks noChangeAspect="1"/>
          </p:cNvPicPr>
          <p:nvPr/>
        </p:nvPicPr>
        <p:blipFill>
          <a:blip r:embed="rId3"/>
          <a:stretch>
            <a:fillRect/>
          </a:stretch>
        </p:blipFill>
        <p:spPr>
          <a:xfrm>
            <a:off x="2574234" y="1911652"/>
            <a:ext cx="7523041" cy="3943715"/>
          </a:xfrm>
          <a:prstGeom prst="rect">
            <a:avLst/>
          </a:prstGeom>
        </p:spPr>
      </p:pic>
    </p:spTree>
    <p:extLst>
      <p:ext uri="{BB962C8B-B14F-4D97-AF65-F5344CB8AC3E}">
        <p14:creationId xmlns:p14="http://schemas.microsoft.com/office/powerpoint/2010/main" val="2684916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F0C35-16F7-827F-C707-659B5CC82D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3B5CEF-8CA3-DF70-DA5F-47D07D246C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7EDC7E-1474-2AF3-4B7F-16187F705582}"/>
              </a:ext>
            </a:extLst>
          </p:cNvPr>
          <p:cNvSpPr txBox="1"/>
          <p:nvPr/>
        </p:nvSpPr>
        <p:spPr>
          <a:xfrm>
            <a:off x="2384813" y="1083237"/>
            <a:ext cx="8892787" cy="523220"/>
          </a:xfrm>
          <a:prstGeom prst="rect">
            <a:avLst/>
          </a:prstGeom>
          <a:noFill/>
        </p:spPr>
        <p:txBody>
          <a:bodyPr wrap="square" rtlCol="0">
            <a:spAutoFit/>
          </a:bodyPr>
          <a:lstStyle/>
          <a:p>
            <a:r>
              <a:rPr lang="en-US" sz="2800" b="1" dirty="0">
                <a:latin typeface="Alexandria" charset="0"/>
                <a:cs typeface="Alexandria" charset="0"/>
              </a:rPr>
              <a:t>From Street Lamp IoT to Campus IoT</a:t>
            </a:r>
          </a:p>
        </p:txBody>
      </p:sp>
      <p:sp>
        <p:nvSpPr>
          <p:cNvPr id="5" name="Rectangle 4">
            <a:extLst>
              <a:ext uri="{FF2B5EF4-FFF2-40B4-BE49-F238E27FC236}">
                <a16:creationId xmlns:a16="http://schemas.microsoft.com/office/drawing/2014/main" id="{53C7BD32-BFD5-D3D4-A84E-678F22B8D0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8A6BF0-36F1-24BC-972E-179C9E72173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1319C7-07B3-4E43-1661-1137487C98B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6B9B25FF-BD2A-8694-032D-E6835D3858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764AC3D-78D0-E100-7ADE-71C8435C3AC0}"/>
              </a:ext>
            </a:extLst>
          </p:cNvPr>
          <p:cNvPicPr>
            <a:picLocks noChangeAspect="1"/>
          </p:cNvPicPr>
          <p:nvPr/>
        </p:nvPicPr>
        <p:blipFill>
          <a:blip r:embed="rId3"/>
          <a:stretch>
            <a:fillRect/>
          </a:stretch>
        </p:blipFill>
        <p:spPr>
          <a:xfrm>
            <a:off x="2383147" y="1868173"/>
            <a:ext cx="8764293" cy="4035321"/>
          </a:xfrm>
          <a:prstGeom prst="rect">
            <a:avLst/>
          </a:prstGeom>
        </p:spPr>
      </p:pic>
    </p:spTree>
    <p:extLst>
      <p:ext uri="{BB962C8B-B14F-4D97-AF65-F5344CB8AC3E}">
        <p14:creationId xmlns:p14="http://schemas.microsoft.com/office/powerpoint/2010/main" val="2829299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707</TotalTime>
  <Words>345</Words>
  <Application>Microsoft Office PowerPoint</Application>
  <PresentationFormat>Widescreen</PresentationFormat>
  <Paragraphs>64</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15</cp:revision>
  <dcterms:created xsi:type="dcterms:W3CDTF">2023-04-29T09:08:00Z</dcterms:created>
  <dcterms:modified xsi:type="dcterms:W3CDTF">2025-05-14T07:13:40Z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