
<file path=[Content_Types].xml><?xml version="1.0" encoding="utf-8"?>
<Types xmlns="http://schemas.openxmlformats.org/package/2006/content-types">
  <Default Extension="emf" ContentType="image/x-emf"/>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8"/>
  </p:notesMasterIdLst>
  <p:sldIdLst>
    <p:sldId id="257" r:id="rId2"/>
    <p:sldId id="329" r:id="rId3"/>
    <p:sldId id="330" r:id="rId4"/>
    <p:sldId id="267" r:id="rId5"/>
    <p:sldId id="273" r:id="rId6"/>
    <p:sldId id="260" r:id="rId7"/>
    <p:sldId id="274" r:id="rId8"/>
    <p:sldId id="275" r:id="rId9"/>
    <p:sldId id="268" r:id="rId10"/>
    <p:sldId id="276" r:id="rId11"/>
    <p:sldId id="277" r:id="rId12"/>
    <p:sldId id="331" r:id="rId13"/>
    <p:sldId id="278" r:id="rId14"/>
    <p:sldId id="279" r:id="rId15"/>
    <p:sldId id="283" r:id="rId16"/>
    <p:sldId id="280" r:id="rId17"/>
    <p:sldId id="281" r:id="rId18"/>
    <p:sldId id="284" r:id="rId19"/>
    <p:sldId id="285" r:id="rId20"/>
    <p:sldId id="286" r:id="rId21"/>
    <p:sldId id="287" r:id="rId22"/>
    <p:sldId id="288" r:id="rId23"/>
    <p:sldId id="289" r:id="rId24"/>
    <p:sldId id="290" r:id="rId25"/>
    <p:sldId id="291" r:id="rId26"/>
    <p:sldId id="292" r:id="rId27"/>
    <p:sldId id="293" r:id="rId28"/>
    <p:sldId id="294" r:id="rId29"/>
    <p:sldId id="295" r:id="rId30"/>
    <p:sldId id="296" r:id="rId31"/>
    <p:sldId id="297" r:id="rId32"/>
    <p:sldId id="299" r:id="rId33"/>
    <p:sldId id="315" r:id="rId34"/>
    <p:sldId id="317" r:id="rId35"/>
    <p:sldId id="300" r:id="rId36"/>
    <p:sldId id="316" r:id="rId37"/>
    <p:sldId id="319" r:id="rId38"/>
    <p:sldId id="320" r:id="rId39"/>
    <p:sldId id="321" r:id="rId40"/>
    <p:sldId id="318" r:id="rId41"/>
    <p:sldId id="322" r:id="rId42"/>
    <p:sldId id="323" r:id="rId43"/>
    <p:sldId id="264" r:id="rId44"/>
    <p:sldId id="328" r:id="rId45"/>
    <p:sldId id="325" r:id="rId46"/>
    <p:sldId id="327" r:id="rId47"/>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750" y="6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141646F-D791-4CA2-A717-C4D765645C71}" type="doc">
      <dgm:prSet loTypeId="urn:microsoft.com/office/officeart/2005/8/layout/hProcess9" loCatId="process" qsTypeId="urn:microsoft.com/office/officeart/2005/8/quickstyle/simple1" qsCatId="simple" csTypeId="urn:microsoft.com/office/officeart/2005/8/colors/accent1_2" csCatId="accent1" phldr="1"/>
      <dgm:spPr/>
      <dgm:t>
        <a:bodyPr/>
        <a:lstStyle/>
        <a:p>
          <a:endParaRPr lang="en-US"/>
        </a:p>
      </dgm:t>
    </dgm:pt>
    <dgm:pt modelId="{186C2DC1-EF1A-4BF0-B4C9-47110930BB29}">
      <dgm:prSet/>
      <dgm:spPr/>
      <dgm:t>
        <a:bodyPr/>
        <a:lstStyle/>
        <a:p>
          <a:r>
            <a:rPr lang="en-US" dirty="0"/>
            <a:t>What Is Global management</a:t>
          </a:r>
        </a:p>
      </dgm:t>
    </dgm:pt>
    <dgm:pt modelId="{BDFABE90-35CE-4AB4-AA75-963906C64C53}" type="parTrans" cxnId="{8CBF4CD0-4938-4818-861B-A1FF9F8C68CE}">
      <dgm:prSet/>
      <dgm:spPr/>
      <dgm:t>
        <a:bodyPr/>
        <a:lstStyle/>
        <a:p>
          <a:endParaRPr lang="en-US"/>
        </a:p>
      </dgm:t>
    </dgm:pt>
    <dgm:pt modelId="{960FEC72-6B61-48E5-9DE9-C44B04770902}" type="sibTrans" cxnId="{8CBF4CD0-4938-4818-861B-A1FF9F8C68CE}">
      <dgm:prSet/>
      <dgm:spPr/>
      <dgm:t>
        <a:bodyPr/>
        <a:lstStyle/>
        <a:p>
          <a:endParaRPr lang="en-US"/>
        </a:p>
      </dgm:t>
    </dgm:pt>
    <dgm:pt modelId="{C7D740BD-D243-48D4-ACF3-62A0FA03A546}">
      <dgm:prSet/>
      <dgm:spPr/>
      <dgm:t>
        <a:bodyPr/>
        <a:lstStyle/>
        <a:p>
          <a:r>
            <a:rPr lang="fr-FR" b="1" dirty="0"/>
            <a:t>Leadership Vs Management</a:t>
          </a:r>
          <a:endParaRPr lang="en-US" dirty="0"/>
        </a:p>
      </dgm:t>
    </dgm:pt>
    <dgm:pt modelId="{6C4D2921-BB83-42F3-B2F5-AA964E4ED0E6}" type="parTrans" cxnId="{0D5B96D2-4A85-4D8D-89C6-D681B22DC456}">
      <dgm:prSet/>
      <dgm:spPr/>
      <dgm:t>
        <a:bodyPr/>
        <a:lstStyle/>
        <a:p>
          <a:endParaRPr lang="en-US"/>
        </a:p>
      </dgm:t>
    </dgm:pt>
    <dgm:pt modelId="{79D1F487-A95D-4271-86B5-EB6C8862F750}" type="sibTrans" cxnId="{0D5B96D2-4A85-4D8D-89C6-D681B22DC456}">
      <dgm:prSet/>
      <dgm:spPr/>
      <dgm:t>
        <a:bodyPr/>
        <a:lstStyle/>
        <a:p>
          <a:endParaRPr lang="en-US"/>
        </a:p>
      </dgm:t>
    </dgm:pt>
    <dgm:pt modelId="{86E4830E-081E-4653-97C1-09CA902EEDD1}">
      <dgm:prSet/>
      <dgm:spPr/>
      <dgm:t>
        <a:bodyPr/>
        <a:lstStyle/>
        <a:p>
          <a:r>
            <a:rPr lang="en-US" b="1" dirty="0">
              <a:latin typeface="Arial" pitchFamily="34" charset="0"/>
              <a:cs typeface="Arial" pitchFamily="34" charset="0"/>
            </a:rPr>
            <a:t>Global Project Leadership</a:t>
          </a:r>
          <a:endParaRPr lang="en-US" dirty="0"/>
        </a:p>
      </dgm:t>
    </dgm:pt>
    <dgm:pt modelId="{852D14FE-F6A4-4D18-98C2-BF1961B8095D}" type="parTrans" cxnId="{0456E117-C143-4CAF-BE1E-910F8751D8A5}">
      <dgm:prSet/>
      <dgm:spPr/>
      <dgm:t>
        <a:bodyPr/>
        <a:lstStyle/>
        <a:p>
          <a:endParaRPr lang="en-US"/>
        </a:p>
      </dgm:t>
    </dgm:pt>
    <dgm:pt modelId="{4F522934-4A53-48AE-A270-84C93756C039}" type="sibTrans" cxnId="{0456E117-C143-4CAF-BE1E-910F8751D8A5}">
      <dgm:prSet/>
      <dgm:spPr/>
      <dgm:t>
        <a:bodyPr/>
        <a:lstStyle/>
        <a:p>
          <a:endParaRPr lang="en-US"/>
        </a:p>
      </dgm:t>
    </dgm:pt>
    <dgm:pt modelId="{624739C3-D523-4029-B261-5C2C4429D9A6}">
      <dgm:prSet/>
      <dgm:spPr/>
      <dgm:t>
        <a:bodyPr/>
        <a:lstStyle/>
        <a:p>
          <a:r>
            <a:rPr lang="en-US" b="1" dirty="0">
              <a:latin typeface="Arial" pitchFamily="34" charset="0"/>
              <a:cs typeface="Arial" pitchFamily="34" charset="0"/>
            </a:rPr>
            <a:t>Becoming a good global leader</a:t>
          </a:r>
          <a:endParaRPr lang="en-US" dirty="0"/>
        </a:p>
      </dgm:t>
    </dgm:pt>
    <dgm:pt modelId="{5E8C4247-5350-47CB-9927-1BB194E5F5F0}" type="parTrans" cxnId="{8630CC14-64E6-4419-B2FC-D24153DF6027}">
      <dgm:prSet/>
      <dgm:spPr/>
      <dgm:t>
        <a:bodyPr/>
        <a:lstStyle/>
        <a:p>
          <a:endParaRPr lang="en-US"/>
        </a:p>
      </dgm:t>
    </dgm:pt>
    <dgm:pt modelId="{E6B26D9B-42BA-48AF-B912-37E9B7C0ADF9}" type="sibTrans" cxnId="{8630CC14-64E6-4419-B2FC-D24153DF6027}">
      <dgm:prSet/>
      <dgm:spPr/>
      <dgm:t>
        <a:bodyPr/>
        <a:lstStyle/>
        <a:p>
          <a:endParaRPr lang="en-US"/>
        </a:p>
      </dgm:t>
    </dgm:pt>
    <dgm:pt modelId="{0CB3D2F5-CB3E-4731-B8D7-B2D102F14CDC}">
      <dgm:prSet/>
      <dgm:spPr/>
      <dgm:t>
        <a:bodyPr/>
        <a:lstStyle/>
        <a:p>
          <a:pPr>
            <a:buNone/>
          </a:pPr>
          <a:r>
            <a:rPr lang="en-US" b="1" dirty="0">
              <a:latin typeface="Arial" pitchFamily="34" charset="0"/>
              <a:cs typeface="Arial" pitchFamily="34" charset="0"/>
            </a:rPr>
            <a:t>Brainstorming on global leadership</a:t>
          </a:r>
          <a:endParaRPr lang="en-US" dirty="0"/>
        </a:p>
      </dgm:t>
    </dgm:pt>
    <dgm:pt modelId="{DDE38F03-0CF4-498E-9636-0699E11E7903}" type="parTrans" cxnId="{5896B283-3339-46E1-B3FC-C09378934C1A}">
      <dgm:prSet/>
      <dgm:spPr/>
      <dgm:t>
        <a:bodyPr/>
        <a:lstStyle/>
        <a:p>
          <a:endParaRPr lang="fr-FR"/>
        </a:p>
      </dgm:t>
    </dgm:pt>
    <dgm:pt modelId="{BAA9D0DC-480C-49F7-A10A-965FE3D63D03}" type="sibTrans" cxnId="{5896B283-3339-46E1-B3FC-C09378934C1A}">
      <dgm:prSet/>
      <dgm:spPr/>
      <dgm:t>
        <a:bodyPr/>
        <a:lstStyle/>
        <a:p>
          <a:endParaRPr lang="fr-FR"/>
        </a:p>
      </dgm:t>
    </dgm:pt>
    <dgm:pt modelId="{CD011653-8210-4BB1-B900-91B01914D603}">
      <dgm:prSet/>
      <dgm:spPr/>
      <dgm:t>
        <a:bodyPr/>
        <a:lstStyle/>
        <a:p>
          <a:pPr>
            <a:buNone/>
          </a:pPr>
          <a:r>
            <a:rPr lang="en-US" dirty="0"/>
            <a:t>Summary</a:t>
          </a:r>
        </a:p>
      </dgm:t>
    </dgm:pt>
    <dgm:pt modelId="{155C05A4-133A-4B2D-89E9-9DAA30418B43}" type="parTrans" cxnId="{570CD7DB-460B-4160-AA30-86C897FA87F0}">
      <dgm:prSet/>
      <dgm:spPr/>
      <dgm:t>
        <a:bodyPr/>
        <a:lstStyle/>
        <a:p>
          <a:endParaRPr lang="fr-FR"/>
        </a:p>
      </dgm:t>
    </dgm:pt>
    <dgm:pt modelId="{7F14F51B-F95A-48D0-A00A-D210F25EB76D}" type="sibTrans" cxnId="{570CD7DB-460B-4160-AA30-86C897FA87F0}">
      <dgm:prSet/>
      <dgm:spPr/>
      <dgm:t>
        <a:bodyPr/>
        <a:lstStyle/>
        <a:p>
          <a:endParaRPr lang="fr-FR"/>
        </a:p>
      </dgm:t>
    </dgm:pt>
    <dgm:pt modelId="{46E60C47-E0CF-4496-AB25-ABE5BBF91509}" type="pres">
      <dgm:prSet presAssocID="{6141646F-D791-4CA2-A717-C4D765645C71}" presName="CompostProcess" presStyleCnt="0">
        <dgm:presLayoutVars>
          <dgm:dir/>
          <dgm:resizeHandles val="exact"/>
        </dgm:presLayoutVars>
      </dgm:prSet>
      <dgm:spPr/>
    </dgm:pt>
    <dgm:pt modelId="{1F1AC938-0592-4844-B21D-05D8BCB29B15}" type="pres">
      <dgm:prSet presAssocID="{6141646F-D791-4CA2-A717-C4D765645C71}" presName="arrow" presStyleLbl="bgShp" presStyleIdx="0" presStyleCnt="1"/>
      <dgm:spPr/>
    </dgm:pt>
    <dgm:pt modelId="{4415ED17-40F4-4D23-8C58-2D632869BCCD}" type="pres">
      <dgm:prSet presAssocID="{6141646F-D791-4CA2-A717-C4D765645C71}" presName="linearProcess" presStyleCnt="0"/>
      <dgm:spPr/>
    </dgm:pt>
    <dgm:pt modelId="{11E0223E-2841-4FFF-AE2D-A97307EA3FF0}" type="pres">
      <dgm:prSet presAssocID="{186C2DC1-EF1A-4BF0-B4C9-47110930BB29}" presName="textNode" presStyleLbl="node1" presStyleIdx="0" presStyleCnt="6">
        <dgm:presLayoutVars>
          <dgm:bulletEnabled val="1"/>
        </dgm:presLayoutVars>
      </dgm:prSet>
      <dgm:spPr/>
    </dgm:pt>
    <dgm:pt modelId="{830DB13F-C211-4FC8-9A73-EEC41DB421EE}" type="pres">
      <dgm:prSet presAssocID="{960FEC72-6B61-48E5-9DE9-C44B04770902}" presName="sibTrans" presStyleCnt="0"/>
      <dgm:spPr/>
    </dgm:pt>
    <dgm:pt modelId="{34C431D1-D978-480B-80ED-812597574604}" type="pres">
      <dgm:prSet presAssocID="{C7D740BD-D243-48D4-ACF3-62A0FA03A546}" presName="textNode" presStyleLbl="node1" presStyleIdx="1" presStyleCnt="6">
        <dgm:presLayoutVars>
          <dgm:bulletEnabled val="1"/>
        </dgm:presLayoutVars>
      </dgm:prSet>
      <dgm:spPr/>
    </dgm:pt>
    <dgm:pt modelId="{E67614F6-A794-4345-86E2-E64FA1ACBDFA}" type="pres">
      <dgm:prSet presAssocID="{79D1F487-A95D-4271-86B5-EB6C8862F750}" presName="sibTrans" presStyleCnt="0"/>
      <dgm:spPr/>
    </dgm:pt>
    <dgm:pt modelId="{5E0978EF-607E-4146-8BF9-1D65CD16C01D}" type="pres">
      <dgm:prSet presAssocID="{86E4830E-081E-4653-97C1-09CA902EEDD1}" presName="textNode" presStyleLbl="node1" presStyleIdx="2" presStyleCnt="6">
        <dgm:presLayoutVars>
          <dgm:bulletEnabled val="1"/>
        </dgm:presLayoutVars>
      </dgm:prSet>
      <dgm:spPr/>
    </dgm:pt>
    <dgm:pt modelId="{5106204F-C65C-4145-9A17-F69A9451538D}" type="pres">
      <dgm:prSet presAssocID="{4F522934-4A53-48AE-A270-84C93756C039}" presName="sibTrans" presStyleCnt="0"/>
      <dgm:spPr/>
    </dgm:pt>
    <dgm:pt modelId="{BCC480EF-0012-42D4-B035-45E90BB92250}" type="pres">
      <dgm:prSet presAssocID="{624739C3-D523-4029-B261-5C2C4429D9A6}" presName="textNode" presStyleLbl="node1" presStyleIdx="3" presStyleCnt="6">
        <dgm:presLayoutVars>
          <dgm:bulletEnabled val="1"/>
        </dgm:presLayoutVars>
      </dgm:prSet>
      <dgm:spPr/>
    </dgm:pt>
    <dgm:pt modelId="{6170BF4D-5C39-437C-9DEF-BD7D06C316B2}" type="pres">
      <dgm:prSet presAssocID="{E6B26D9B-42BA-48AF-B912-37E9B7C0ADF9}" presName="sibTrans" presStyleCnt="0"/>
      <dgm:spPr/>
    </dgm:pt>
    <dgm:pt modelId="{E16F1399-FA89-4222-BECD-76B336D231DC}" type="pres">
      <dgm:prSet presAssocID="{0CB3D2F5-CB3E-4731-B8D7-B2D102F14CDC}" presName="textNode" presStyleLbl="node1" presStyleIdx="4" presStyleCnt="6">
        <dgm:presLayoutVars>
          <dgm:bulletEnabled val="1"/>
        </dgm:presLayoutVars>
      </dgm:prSet>
      <dgm:spPr/>
    </dgm:pt>
    <dgm:pt modelId="{01BA5AFB-2AE4-4E67-8D77-92C56BB85985}" type="pres">
      <dgm:prSet presAssocID="{BAA9D0DC-480C-49F7-A10A-965FE3D63D03}" presName="sibTrans" presStyleCnt="0"/>
      <dgm:spPr/>
    </dgm:pt>
    <dgm:pt modelId="{B5B001A6-948A-40C2-9171-3A14C7652DE1}" type="pres">
      <dgm:prSet presAssocID="{CD011653-8210-4BB1-B900-91B01914D603}" presName="textNode" presStyleLbl="node1" presStyleIdx="5" presStyleCnt="6">
        <dgm:presLayoutVars>
          <dgm:bulletEnabled val="1"/>
        </dgm:presLayoutVars>
      </dgm:prSet>
      <dgm:spPr/>
    </dgm:pt>
  </dgm:ptLst>
  <dgm:cxnLst>
    <dgm:cxn modelId="{137A8F03-D961-4D1C-8E0A-EF1A7C61F929}" type="presOf" srcId="{86E4830E-081E-4653-97C1-09CA902EEDD1}" destId="{5E0978EF-607E-4146-8BF9-1D65CD16C01D}" srcOrd="0" destOrd="0" presId="urn:microsoft.com/office/officeart/2005/8/layout/hProcess9"/>
    <dgm:cxn modelId="{8630CC14-64E6-4419-B2FC-D24153DF6027}" srcId="{6141646F-D791-4CA2-A717-C4D765645C71}" destId="{624739C3-D523-4029-B261-5C2C4429D9A6}" srcOrd="3" destOrd="0" parTransId="{5E8C4247-5350-47CB-9927-1BB194E5F5F0}" sibTransId="{E6B26D9B-42BA-48AF-B912-37E9B7C0ADF9}"/>
    <dgm:cxn modelId="{0456E117-C143-4CAF-BE1E-910F8751D8A5}" srcId="{6141646F-D791-4CA2-A717-C4D765645C71}" destId="{86E4830E-081E-4653-97C1-09CA902EEDD1}" srcOrd="2" destOrd="0" parTransId="{852D14FE-F6A4-4D18-98C2-BF1961B8095D}" sibTransId="{4F522934-4A53-48AE-A270-84C93756C039}"/>
    <dgm:cxn modelId="{A9D75845-D6AD-4FBF-93E7-44B4DC864921}" type="presOf" srcId="{CD011653-8210-4BB1-B900-91B01914D603}" destId="{B5B001A6-948A-40C2-9171-3A14C7652DE1}" srcOrd="0" destOrd="0" presId="urn:microsoft.com/office/officeart/2005/8/layout/hProcess9"/>
    <dgm:cxn modelId="{5896B283-3339-46E1-B3FC-C09378934C1A}" srcId="{6141646F-D791-4CA2-A717-C4D765645C71}" destId="{0CB3D2F5-CB3E-4731-B8D7-B2D102F14CDC}" srcOrd="4" destOrd="0" parTransId="{DDE38F03-0CF4-498E-9636-0699E11E7903}" sibTransId="{BAA9D0DC-480C-49F7-A10A-965FE3D63D03}"/>
    <dgm:cxn modelId="{E6D8A89B-0960-49AC-83E5-F2F35822A0D9}" type="presOf" srcId="{186C2DC1-EF1A-4BF0-B4C9-47110930BB29}" destId="{11E0223E-2841-4FFF-AE2D-A97307EA3FF0}" srcOrd="0" destOrd="0" presId="urn:microsoft.com/office/officeart/2005/8/layout/hProcess9"/>
    <dgm:cxn modelId="{E247B1C1-5358-4FD3-9A37-64C4C90EEA73}" type="presOf" srcId="{0CB3D2F5-CB3E-4731-B8D7-B2D102F14CDC}" destId="{E16F1399-FA89-4222-BECD-76B336D231DC}" srcOrd="0" destOrd="0" presId="urn:microsoft.com/office/officeart/2005/8/layout/hProcess9"/>
    <dgm:cxn modelId="{4E34D5C1-FE46-43AE-856F-2B02530EF3D5}" type="presOf" srcId="{6141646F-D791-4CA2-A717-C4D765645C71}" destId="{46E60C47-E0CF-4496-AB25-ABE5BBF91509}" srcOrd="0" destOrd="0" presId="urn:microsoft.com/office/officeart/2005/8/layout/hProcess9"/>
    <dgm:cxn modelId="{8CBF4CD0-4938-4818-861B-A1FF9F8C68CE}" srcId="{6141646F-D791-4CA2-A717-C4D765645C71}" destId="{186C2DC1-EF1A-4BF0-B4C9-47110930BB29}" srcOrd="0" destOrd="0" parTransId="{BDFABE90-35CE-4AB4-AA75-963906C64C53}" sibTransId="{960FEC72-6B61-48E5-9DE9-C44B04770902}"/>
    <dgm:cxn modelId="{0D5B96D2-4A85-4D8D-89C6-D681B22DC456}" srcId="{6141646F-D791-4CA2-A717-C4D765645C71}" destId="{C7D740BD-D243-48D4-ACF3-62A0FA03A546}" srcOrd="1" destOrd="0" parTransId="{6C4D2921-BB83-42F3-B2F5-AA964E4ED0E6}" sibTransId="{79D1F487-A95D-4271-86B5-EB6C8862F750}"/>
    <dgm:cxn modelId="{7302FFD3-F4DB-4F9E-A806-516338187381}" type="presOf" srcId="{624739C3-D523-4029-B261-5C2C4429D9A6}" destId="{BCC480EF-0012-42D4-B035-45E90BB92250}" srcOrd="0" destOrd="0" presId="urn:microsoft.com/office/officeart/2005/8/layout/hProcess9"/>
    <dgm:cxn modelId="{570CD7DB-460B-4160-AA30-86C897FA87F0}" srcId="{6141646F-D791-4CA2-A717-C4D765645C71}" destId="{CD011653-8210-4BB1-B900-91B01914D603}" srcOrd="5" destOrd="0" parTransId="{155C05A4-133A-4B2D-89E9-9DAA30418B43}" sibTransId="{7F14F51B-F95A-48D0-A00A-D210F25EB76D}"/>
    <dgm:cxn modelId="{EA9FC2E4-7073-495E-90AA-EDA2331A510C}" type="presOf" srcId="{C7D740BD-D243-48D4-ACF3-62A0FA03A546}" destId="{34C431D1-D978-480B-80ED-812597574604}" srcOrd="0" destOrd="0" presId="urn:microsoft.com/office/officeart/2005/8/layout/hProcess9"/>
    <dgm:cxn modelId="{4275355B-08E4-4ADF-B922-43916B432885}" type="presParOf" srcId="{46E60C47-E0CF-4496-AB25-ABE5BBF91509}" destId="{1F1AC938-0592-4844-B21D-05D8BCB29B15}" srcOrd="0" destOrd="0" presId="urn:microsoft.com/office/officeart/2005/8/layout/hProcess9"/>
    <dgm:cxn modelId="{7F3378B9-B0B7-44E2-9C09-58D01DF8686C}" type="presParOf" srcId="{46E60C47-E0CF-4496-AB25-ABE5BBF91509}" destId="{4415ED17-40F4-4D23-8C58-2D632869BCCD}" srcOrd="1" destOrd="0" presId="urn:microsoft.com/office/officeart/2005/8/layout/hProcess9"/>
    <dgm:cxn modelId="{B798007A-7DC0-45D5-BB28-D599D9358DAB}" type="presParOf" srcId="{4415ED17-40F4-4D23-8C58-2D632869BCCD}" destId="{11E0223E-2841-4FFF-AE2D-A97307EA3FF0}" srcOrd="0" destOrd="0" presId="urn:microsoft.com/office/officeart/2005/8/layout/hProcess9"/>
    <dgm:cxn modelId="{2DBFB0F1-805B-4413-84FA-17F2E96B428E}" type="presParOf" srcId="{4415ED17-40F4-4D23-8C58-2D632869BCCD}" destId="{830DB13F-C211-4FC8-9A73-EEC41DB421EE}" srcOrd="1" destOrd="0" presId="urn:microsoft.com/office/officeart/2005/8/layout/hProcess9"/>
    <dgm:cxn modelId="{02D28071-E6CC-4372-A149-4A499C66C684}" type="presParOf" srcId="{4415ED17-40F4-4D23-8C58-2D632869BCCD}" destId="{34C431D1-D978-480B-80ED-812597574604}" srcOrd="2" destOrd="0" presId="urn:microsoft.com/office/officeart/2005/8/layout/hProcess9"/>
    <dgm:cxn modelId="{E9079B8A-3CAC-4A3C-9587-56422FEAF103}" type="presParOf" srcId="{4415ED17-40F4-4D23-8C58-2D632869BCCD}" destId="{E67614F6-A794-4345-86E2-E64FA1ACBDFA}" srcOrd="3" destOrd="0" presId="urn:microsoft.com/office/officeart/2005/8/layout/hProcess9"/>
    <dgm:cxn modelId="{38F927E7-5EEA-4905-A590-782336A395F9}" type="presParOf" srcId="{4415ED17-40F4-4D23-8C58-2D632869BCCD}" destId="{5E0978EF-607E-4146-8BF9-1D65CD16C01D}" srcOrd="4" destOrd="0" presId="urn:microsoft.com/office/officeart/2005/8/layout/hProcess9"/>
    <dgm:cxn modelId="{B896743A-6E66-4E59-B9BE-9EEADCE94EC3}" type="presParOf" srcId="{4415ED17-40F4-4D23-8C58-2D632869BCCD}" destId="{5106204F-C65C-4145-9A17-F69A9451538D}" srcOrd="5" destOrd="0" presId="urn:microsoft.com/office/officeart/2005/8/layout/hProcess9"/>
    <dgm:cxn modelId="{D39E3CBA-9D2C-43CB-AC0A-BC5B717FF240}" type="presParOf" srcId="{4415ED17-40F4-4D23-8C58-2D632869BCCD}" destId="{BCC480EF-0012-42D4-B035-45E90BB92250}" srcOrd="6" destOrd="0" presId="urn:microsoft.com/office/officeart/2005/8/layout/hProcess9"/>
    <dgm:cxn modelId="{6C06893D-557F-4DD9-95D3-F51ED40E6302}" type="presParOf" srcId="{4415ED17-40F4-4D23-8C58-2D632869BCCD}" destId="{6170BF4D-5C39-437C-9DEF-BD7D06C316B2}" srcOrd="7" destOrd="0" presId="urn:microsoft.com/office/officeart/2005/8/layout/hProcess9"/>
    <dgm:cxn modelId="{796F6B93-AB23-4E2B-9C2D-9068038EFA4F}" type="presParOf" srcId="{4415ED17-40F4-4D23-8C58-2D632869BCCD}" destId="{E16F1399-FA89-4222-BECD-76B336D231DC}" srcOrd="8" destOrd="0" presId="urn:microsoft.com/office/officeart/2005/8/layout/hProcess9"/>
    <dgm:cxn modelId="{330E9198-43AB-43C6-8A5F-8F856F6F4825}" type="presParOf" srcId="{4415ED17-40F4-4D23-8C58-2D632869BCCD}" destId="{01BA5AFB-2AE4-4E67-8D77-92C56BB85985}" srcOrd="9" destOrd="0" presId="urn:microsoft.com/office/officeart/2005/8/layout/hProcess9"/>
    <dgm:cxn modelId="{4F50A328-20ED-438E-921F-6768FA8021C8}" type="presParOf" srcId="{4415ED17-40F4-4D23-8C58-2D632869BCCD}" destId="{B5B001A6-948A-40C2-9171-3A14C7652DE1}" srcOrd="10" destOrd="0" presId="urn:microsoft.com/office/officeart/2005/8/layout/hProcess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F1AC938-0592-4844-B21D-05D8BCB29B15}">
      <dsp:nvSpPr>
        <dsp:cNvPr id="0" name=""/>
        <dsp:cNvSpPr/>
      </dsp:nvSpPr>
      <dsp:spPr>
        <a:xfrm>
          <a:off x="468250" y="0"/>
          <a:ext cx="5306839" cy="3381917"/>
        </a:xfrm>
        <a:prstGeom prst="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1E0223E-2841-4FFF-AE2D-A97307EA3FF0}">
      <dsp:nvSpPr>
        <dsp:cNvPr id="0" name=""/>
        <dsp:cNvSpPr/>
      </dsp:nvSpPr>
      <dsp:spPr>
        <a:xfrm>
          <a:off x="1714" y="1014575"/>
          <a:ext cx="998385" cy="1352766"/>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400050">
            <a:lnSpc>
              <a:spcPct val="90000"/>
            </a:lnSpc>
            <a:spcBef>
              <a:spcPct val="0"/>
            </a:spcBef>
            <a:spcAft>
              <a:spcPct val="35000"/>
            </a:spcAft>
            <a:buNone/>
          </a:pPr>
          <a:r>
            <a:rPr lang="en-US" sz="900" kern="1200" dirty="0"/>
            <a:t>What Is Global management</a:t>
          </a:r>
        </a:p>
      </dsp:txBody>
      <dsp:txXfrm>
        <a:off x="50451" y="1063312"/>
        <a:ext cx="900911" cy="1255292"/>
      </dsp:txXfrm>
    </dsp:sp>
    <dsp:sp modelId="{34C431D1-D978-480B-80ED-812597574604}">
      <dsp:nvSpPr>
        <dsp:cNvPr id="0" name=""/>
        <dsp:cNvSpPr/>
      </dsp:nvSpPr>
      <dsp:spPr>
        <a:xfrm>
          <a:off x="1050019" y="1014575"/>
          <a:ext cx="998385" cy="1352766"/>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400050">
            <a:lnSpc>
              <a:spcPct val="90000"/>
            </a:lnSpc>
            <a:spcBef>
              <a:spcPct val="0"/>
            </a:spcBef>
            <a:spcAft>
              <a:spcPct val="35000"/>
            </a:spcAft>
            <a:buNone/>
          </a:pPr>
          <a:r>
            <a:rPr lang="fr-FR" sz="900" b="1" kern="1200" dirty="0"/>
            <a:t>Leadership Vs Management</a:t>
          </a:r>
          <a:endParaRPr lang="en-US" sz="900" kern="1200" dirty="0"/>
        </a:p>
      </dsp:txBody>
      <dsp:txXfrm>
        <a:off x="1098756" y="1063312"/>
        <a:ext cx="900911" cy="1255292"/>
      </dsp:txXfrm>
    </dsp:sp>
    <dsp:sp modelId="{5E0978EF-607E-4146-8BF9-1D65CD16C01D}">
      <dsp:nvSpPr>
        <dsp:cNvPr id="0" name=""/>
        <dsp:cNvSpPr/>
      </dsp:nvSpPr>
      <dsp:spPr>
        <a:xfrm>
          <a:off x="2098325" y="1014575"/>
          <a:ext cx="998385" cy="1352766"/>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400050">
            <a:lnSpc>
              <a:spcPct val="90000"/>
            </a:lnSpc>
            <a:spcBef>
              <a:spcPct val="0"/>
            </a:spcBef>
            <a:spcAft>
              <a:spcPct val="35000"/>
            </a:spcAft>
            <a:buNone/>
          </a:pPr>
          <a:r>
            <a:rPr lang="en-US" sz="900" b="1" kern="1200" dirty="0">
              <a:latin typeface="Arial" pitchFamily="34" charset="0"/>
              <a:cs typeface="Arial" pitchFamily="34" charset="0"/>
            </a:rPr>
            <a:t>Global Project Leadership</a:t>
          </a:r>
          <a:endParaRPr lang="en-US" sz="900" kern="1200" dirty="0"/>
        </a:p>
      </dsp:txBody>
      <dsp:txXfrm>
        <a:off x="2147062" y="1063312"/>
        <a:ext cx="900911" cy="1255292"/>
      </dsp:txXfrm>
    </dsp:sp>
    <dsp:sp modelId="{BCC480EF-0012-42D4-B035-45E90BB92250}">
      <dsp:nvSpPr>
        <dsp:cNvPr id="0" name=""/>
        <dsp:cNvSpPr/>
      </dsp:nvSpPr>
      <dsp:spPr>
        <a:xfrm>
          <a:off x="3146630" y="1014575"/>
          <a:ext cx="998385" cy="1352766"/>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400050">
            <a:lnSpc>
              <a:spcPct val="90000"/>
            </a:lnSpc>
            <a:spcBef>
              <a:spcPct val="0"/>
            </a:spcBef>
            <a:spcAft>
              <a:spcPct val="35000"/>
            </a:spcAft>
            <a:buNone/>
          </a:pPr>
          <a:r>
            <a:rPr lang="en-US" sz="900" b="1" kern="1200" dirty="0">
              <a:latin typeface="Arial" pitchFamily="34" charset="0"/>
              <a:cs typeface="Arial" pitchFamily="34" charset="0"/>
            </a:rPr>
            <a:t>Becoming a good global leader</a:t>
          </a:r>
          <a:endParaRPr lang="en-US" sz="900" kern="1200" dirty="0"/>
        </a:p>
      </dsp:txBody>
      <dsp:txXfrm>
        <a:off x="3195367" y="1063312"/>
        <a:ext cx="900911" cy="1255292"/>
      </dsp:txXfrm>
    </dsp:sp>
    <dsp:sp modelId="{E16F1399-FA89-4222-BECD-76B336D231DC}">
      <dsp:nvSpPr>
        <dsp:cNvPr id="0" name=""/>
        <dsp:cNvSpPr/>
      </dsp:nvSpPr>
      <dsp:spPr>
        <a:xfrm>
          <a:off x="4194935" y="1014575"/>
          <a:ext cx="998385" cy="1352766"/>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400050">
            <a:lnSpc>
              <a:spcPct val="90000"/>
            </a:lnSpc>
            <a:spcBef>
              <a:spcPct val="0"/>
            </a:spcBef>
            <a:spcAft>
              <a:spcPct val="35000"/>
            </a:spcAft>
            <a:buNone/>
          </a:pPr>
          <a:r>
            <a:rPr lang="en-US" sz="900" b="1" kern="1200" dirty="0">
              <a:latin typeface="Arial" pitchFamily="34" charset="0"/>
              <a:cs typeface="Arial" pitchFamily="34" charset="0"/>
            </a:rPr>
            <a:t>Brainstorming on global leadership</a:t>
          </a:r>
          <a:endParaRPr lang="en-US" sz="900" kern="1200" dirty="0"/>
        </a:p>
      </dsp:txBody>
      <dsp:txXfrm>
        <a:off x="4243672" y="1063312"/>
        <a:ext cx="900911" cy="1255292"/>
      </dsp:txXfrm>
    </dsp:sp>
    <dsp:sp modelId="{B5B001A6-948A-40C2-9171-3A14C7652DE1}">
      <dsp:nvSpPr>
        <dsp:cNvPr id="0" name=""/>
        <dsp:cNvSpPr/>
      </dsp:nvSpPr>
      <dsp:spPr>
        <a:xfrm>
          <a:off x="5243240" y="1014575"/>
          <a:ext cx="998385" cy="1352766"/>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400050">
            <a:lnSpc>
              <a:spcPct val="90000"/>
            </a:lnSpc>
            <a:spcBef>
              <a:spcPct val="0"/>
            </a:spcBef>
            <a:spcAft>
              <a:spcPct val="35000"/>
            </a:spcAft>
            <a:buNone/>
          </a:pPr>
          <a:r>
            <a:rPr lang="en-US" sz="900" kern="1200" dirty="0"/>
            <a:t>Summary</a:t>
          </a:r>
        </a:p>
      </dsp:txBody>
      <dsp:txXfrm>
        <a:off x="5291977" y="1063312"/>
        <a:ext cx="900911" cy="1255292"/>
      </dsp:txXfrm>
    </dsp:sp>
  </dsp:spTree>
</dsp:drawing>
</file>

<file path=ppt/diagrams/layout1.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2BD2A8-EDB3-49D1-8A01-CCB22BA3B930}" type="datetimeFigureOut">
              <a:rPr lang="fr-FR" smtClean="0"/>
              <a:t>28/08/2021</a:t>
            </a:fld>
            <a:endParaRPr lang="fr-FR"/>
          </a:p>
        </p:txBody>
      </p:sp>
      <p:sp>
        <p:nvSpPr>
          <p:cNvPr id="4" name="Espace réservé de l'image des diapositives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076BB9D-61F2-4EB3-B7F5-29DEB46CD39E}" type="slidenum">
              <a:rPr lang="fr-FR" smtClean="0"/>
              <a:t>‹N°›</a:t>
            </a:fld>
            <a:endParaRPr lang="fr-FR"/>
          </a:p>
        </p:txBody>
      </p:sp>
    </p:spTree>
    <p:extLst>
      <p:ext uri="{BB962C8B-B14F-4D97-AF65-F5344CB8AC3E}">
        <p14:creationId xmlns:p14="http://schemas.microsoft.com/office/powerpoint/2010/main" val="9563917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solidFill>
                <a:srgbClr val="FF0000"/>
              </a:solidFill>
            </a:endParaRPr>
          </a:p>
        </p:txBody>
      </p:sp>
      <p:sp>
        <p:nvSpPr>
          <p:cNvPr id="4" name="Espace réservé du numéro de diapositive 3"/>
          <p:cNvSpPr>
            <a:spLocks noGrp="1"/>
          </p:cNvSpPr>
          <p:nvPr>
            <p:ph type="sldNum" sz="quarter" idx="5"/>
          </p:nvPr>
        </p:nvSpPr>
        <p:spPr/>
        <p:txBody>
          <a:bodyPr/>
          <a:lstStyle/>
          <a:p>
            <a:fld id="{3076BB9D-61F2-4EB3-B7F5-29DEB46CD39E}" type="slidenum">
              <a:rPr lang="fr-FR" smtClean="0"/>
              <a:t>2</a:t>
            </a:fld>
            <a:endParaRPr lang="fr-FR"/>
          </a:p>
        </p:txBody>
      </p:sp>
    </p:spTree>
    <p:extLst>
      <p:ext uri="{BB962C8B-B14F-4D97-AF65-F5344CB8AC3E}">
        <p14:creationId xmlns:p14="http://schemas.microsoft.com/office/powerpoint/2010/main" val="146581329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fr-FR" b="1" i="1" dirty="0">
                <a:solidFill>
                  <a:srgbClr val="FF0000"/>
                </a:solidFill>
              </a:rPr>
              <a:t>PMBOK </a:t>
            </a:r>
            <a:r>
              <a:rPr lang="fr-FR" sz="1200" b="0" i="0" kern="1200" dirty="0">
                <a:solidFill>
                  <a:schemeClr val="tx1"/>
                </a:solidFill>
                <a:latin typeface="+mn-lt"/>
                <a:ea typeface="+mn-ea"/>
                <a:cs typeface="+mn-cs"/>
              </a:rPr>
              <a:t>stands for </a:t>
            </a:r>
            <a:r>
              <a:rPr lang="fr-FR" sz="1200" b="1" i="0" kern="1200" dirty="0">
                <a:solidFill>
                  <a:schemeClr val="tx1"/>
                </a:solidFill>
                <a:latin typeface="+mn-lt"/>
                <a:ea typeface="+mn-ea"/>
                <a:cs typeface="+mn-cs"/>
              </a:rPr>
              <a:t>Project Management Body of Knowledge</a:t>
            </a:r>
            <a:r>
              <a:rPr lang="fr-FR" sz="1200" b="0" i="0" kern="1200" dirty="0">
                <a:solidFill>
                  <a:schemeClr val="tx1"/>
                </a:solidFill>
                <a:latin typeface="+mn-lt"/>
                <a:ea typeface="+mn-ea"/>
                <a:cs typeface="+mn-cs"/>
              </a:rPr>
              <a:t>, and it is the entire collection of processes, best practices, terminologies, and guidelines that are accepted as standard </a:t>
            </a:r>
            <a:r>
              <a:rPr lang="fr-FR" sz="1200" b="0" i="0" kern="1200" dirty="0" err="1">
                <a:solidFill>
                  <a:schemeClr val="tx1"/>
                </a:solidFill>
                <a:latin typeface="+mn-lt"/>
                <a:ea typeface="+mn-ea"/>
                <a:cs typeface="+mn-cs"/>
              </a:rPr>
              <a:t>within</a:t>
            </a:r>
            <a:r>
              <a:rPr lang="fr-FR" sz="1200" b="0" i="0" kern="1200" dirty="0">
                <a:solidFill>
                  <a:schemeClr val="tx1"/>
                </a:solidFill>
                <a:latin typeface="+mn-lt"/>
                <a:ea typeface="+mn-ea"/>
                <a:cs typeface="+mn-cs"/>
              </a:rPr>
              <a:t> the project management </a:t>
            </a:r>
            <a:r>
              <a:rPr lang="fr-FR" sz="1200" b="0" i="0" kern="1200" dirty="0" err="1">
                <a:solidFill>
                  <a:schemeClr val="tx1"/>
                </a:solidFill>
                <a:latin typeface="+mn-lt"/>
                <a:ea typeface="+mn-ea"/>
                <a:cs typeface="+mn-cs"/>
              </a:rPr>
              <a:t>industry</a:t>
            </a:r>
            <a:r>
              <a:rPr lang="fr-FR" sz="1200" b="0" i="0" kern="1200" dirty="0">
                <a:solidFill>
                  <a:schemeClr val="tx1"/>
                </a:solidFill>
                <a:latin typeface="+mn-lt"/>
                <a:ea typeface="+mn-ea"/>
                <a:cs typeface="+mn-cs"/>
              </a:rPr>
              <a:t>. It’s </a:t>
            </a:r>
            <a:r>
              <a:rPr lang="fr-FR" sz="1200" b="0" i="0" kern="1200" dirty="0" err="1">
                <a:solidFill>
                  <a:schemeClr val="tx1"/>
                </a:solidFill>
                <a:latin typeface="+mn-lt"/>
                <a:ea typeface="+mn-ea"/>
                <a:cs typeface="+mn-cs"/>
              </a:rPr>
              <a:t>edited</a:t>
            </a:r>
            <a:r>
              <a:rPr lang="fr-FR" sz="1200" b="0" i="0" kern="1200" dirty="0">
                <a:solidFill>
                  <a:schemeClr val="tx1"/>
                </a:solidFill>
                <a:latin typeface="+mn-lt"/>
                <a:ea typeface="+mn-ea"/>
                <a:cs typeface="+mn-cs"/>
              </a:rPr>
              <a:t> by</a:t>
            </a:r>
            <a:r>
              <a:rPr lang="fr-FR" sz="1200" b="0" i="0" kern="1200" baseline="0" dirty="0">
                <a:solidFill>
                  <a:schemeClr val="tx1"/>
                </a:solidFill>
                <a:latin typeface="+mn-lt"/>
                <a:ea typeface="+mn-ea"/>
                <a:cs typeface="+mn-cs"/>
              </a:rPr>
              <a:t> the PMI.</a:t>
            </a:r>
            <a:endParaRPr lang="fr-FR" dirty="0"/>
          </a:p>
          <a:p>
            <a:endParaRPr lang="fr-FR" dirty="0">
              <a:solidFill>
                <a:srgbClr val="FF0000"/>
              </a:solidFill>
            </a:endParaRPr>
          </a:p>
        </p:txBody>
      </p:sp>
      <p:sp>
        <p:nvSpPr>
          <p:cNvPr id="4" name="Espace réservé du numéro de diapositive 3"/>
          <p:cNvSpPr>
            <a:spLocks noGrp="1"/>
          </p:cNvSpPr>
          <p:nvPr>
            <p:ph type="sldNum" sz="quarter" idx="5"/>
          </p:nvPr>
        </p:nvSpPr>
        <p:spPr/>
        <p:txBody>
          <a:bodyPr/>
          <a:lstStyle/>
          <a:p>
            <a:fld id="{3076BB9D-61F2-4EB3-B7F5-29DEB46CD39E}" type="slidenum">
              <a:rPr lang="fr-FR" smtClean="0"/>
              <a:t>3</a:t>
            </a:fld>
            <a:endParaRPr lang="fr-FR"/>
          </a:p>
        </p:txBody>
      </p:sp>
    </p:spTree>
    <p:extLst>
      <p:ext uri="{BB962C8B-B14F-4D97-AF65-F5344CB8AC3E}">
        <p14:creationId xmlns:p14="http://schemas.microsoft.com/office/powerpoint/2010/main" val="38034419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fr-FR" b="1" i="1" dirty="0">
                <a:solidFill>
                  <a:srgbClr val="FF0000"/>
                </a:solidFill>
              </a:rPr>
              <a:t>PMBOK </a:t>
            </a:r>
            <a:r>
              <a:rPr lang="fr-FR" sz="1200" b="0" i="0" kern="1200" dirty="0">
                <a:solidFill>
                  <a:schemeClr val="tx1"/>
                </a:solidFill>
                <a:latin typeface="+mn-lt"/>
                <a:ea typeface="+mn-ea"/>
                <a:cs typeface="+mn-cs"/>
              </a:rPr>
              <a:t>stands for </a:t>
            </a:r>
            <a:r>
              <a:rPr lang="fr-FR" sz="1200" b="1" i="0" kern="1200" dirty="0">
                <a:solidFill>
                  <a:schemeClr val="tx1"/>
                </a:solidFill>
                <a:latin typeface="+mn-lt"/>
                <a:ea typeface="+mn-ea"/>
                <a:cs typeface="+mn-cs"/>
              </a:rPr>
              <a:t>Project Management Body of Knowledge</a:t>
            </a:r>
            <a:r>
              <a:rPr lang="fr-FR" sz="1200" b="0" i="0" kern="1200" dirty="0">
                <a:solidFill>
                  <a:schemeClr val="tx1"/>
                </a:solidFill>
                <a:latin typeface="+mn-lt"/>
                <a:ea typeface="+mn-ea"/>
                <a:cs typeface="+mn-cs"/>
              </a:rPr>
              <a:t>, and it is the entire collection of processes, best practices, terminologies, and guidelines that are accepted as standard </a:t>
            </a:r>
            <a:r>
              <a:rPr lang="fr-FR" sz="1200" b="0" i="0" kern="1200" dirty="0" err="1">
                <a:solidFill>
                  <a:schemeClr val="tx1"/>
                </a:solidFill>
                <a:latin typeface="+mn-lt"/>
                <a:ea typeface="+mn-ea"/>
                <a:cs typeface="+mn-cs"/>
              </a:rPr>
              <a:t>within</a:t>
            </a:r>
            <a:r>
              <a:rPr lang="fr-FR" sz="1200" b="0" i="0" kern="1200" dirty="0">
                <a:solidFill>
                  <a:schemeClr val="tx1"/>
                </a:solidFill>
                <a:latin typeface="+mn-lt"/>
                <a:ea typeface="+mn-ea"/>
                <a:cs typeface="+mn-cs"/>
              </a:rPr>
              <a:t> the project management </a:t>
            </a:r>
            <a:r>
              <a:rPr lang="fr-FR" sz="1200" b="0" i="0" kern="1200" dirty="0" err="1">
                <a:solidFill>
                  <a:schemeClr val="tx1"/>
                </a:solidFill>
                <a:latin typeface="+mn-lt"/>
                <a:ea typeface="+mn-ea"/>
                <a:cs typeface="+mn-cs"/>
              </a:rPr>
              <a:t>industry</a:t>
            </a:r>
            <a:r>
              <a:rPr lang="fr-FR" sz="1200" b="0" i="0" kern="1200" dirty="0">
                <a:solidFill>
                  <a:schemeClr val="tx1"/>
                </a:solidFill>
                <a:latin typeface="+mn-lt"/>
                <a:ea typeface="+mn-ea"/>
                <a:cs typeface="+mn-cs"/>
              </a:rPr>
              <a:t>. It’s </a:t>
            </a:r>
            <a:r>
              <a:rPr lang="fr-FR" sz="1200" b="0" i="0" kern="1200" dirty="0" err="1">
                <a:solidFill>
                  <a:schemeClr val="tx1"/>
                </a:solidFill>
                <a:latin typeface="+mn-lt"/>
                <a:ea typeface="+mn-ea"/>
                <a:cs typeface="+mn-cs"/>
              </a:rPr>
              <a:t>edited</a:t>
            </a:r>
            <a:r>
              <a:rPr lang="fr-FR" sz="1200" b="0" i="0" kern="1200" dirty="0">
                <a:solidFill>
                  <a:schemeClr val="tx1"/>
                </a:solidFill>
                <a:latin typeface="+mn-lt"/>
                <a:ea typeface="+mn-ea"/>
                <a:cs typeface="+mn-cs"/>
              </a:rPr>
              <a:t> by</a:t>
            </a:r>
            <a:r>
              <a:rPr lang="fr-FR" sz="1200" b="0" i="0" kern="1200" baseline="0" dirty="0">
                <a:solidFill>
                  <a:schemeClr val="tx1"/>
                </a:solidFill>
                <a:latin typeface="+mn-lt"/>
                <a:ea typeface="+mn-ea"/>
                <a:cs typeface="+mn-cs"/>
              </a:rPr>
              <a:t> the PMI.</a:t>
            </a:r>
            <a:endParaRPr lang="fr-FR" dirty="0"/>
          </a:p>
          <a:p>
            <a:endParaRPr lang="fr-FR" dirty="0">
              <a:solidFill>
                <a:srgbClr val="FF0000"/>
              </a:solidFill>
            </a:endParaRPr>
          </a:p>
        </p:txBody>
      </p:sp>
      <p:sp>
        <p:nvSpPr>
          <p:cNvPr id="4" name="Espace réservé du numéro de diapositive 3"/>
          <p:cNvSpPr>
            <a:spLocks noGrp="1"/>
          </p:cNvSpPr>
          <p:nvPr>
            <p:ph type="sldNum" sz="quarter" idx="5"/>
          </p:nvPr>
        </p:nvSpPr>
        <p:spPr/>
        <p:txBody>
          <a:bodyPr/>
          <a:lstStyle/>
          <a:p>
            <a:fld id="{3076BB9D-61F2-4EB3-B7F5-29DEB46CD39E}" type="slidenum">
              <a:rPr lang="fr-FR" smtClean="0"/>
              <a:t>6</a:t>
            </a:fld>
            <a:endParaRPr lang="fr-FR"/>
          </a:p>
        </p:txBody>
      </p:sp>
    </p:spTree>
    <p:extLst>
      <p:ext uri="{BB962C8B-B14F-4D97-AF65-F5344CB8AC3E}">
        <p14:creationId xmlns:p14="http://schemas.microsoft.com/office/powerpoint/2010/main" val="85730948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solidFill>
                <a:srgbClr val="FF0000"/>
              </a:solidFill>
            </a:endParaRPr>
          </a:p>
        </p:txBody>
      </p:sp>
      <p:sp>
        <p:nvSpPr>
          <p:cNvPr id="4" name="Espace réservé du numéro de diapositive 3"/>
          <p:cNvSpPr>
            <a:spLocks noGrp="1"/>
          </p:cNvSpPr>
          <p:nvPr>
            <p:ph type="sldNum" sz="quarter" idx="5"/>
          </p:nvPr>
        </p:nvSpPr>
        <p:spPr/>
        <p:txBody>
          <a:bodyPr/>
          <a:lstStyle/>
          <a:p>
            <a:fld id="{3076BB9D-61F2-4EB3-B7F5-29DEB46CD39E}" type="slidenum">
              <a:rPr lang="fr-FR" smtClean="0"/>
              <a:t>7</a:t>
            </a:fld>
            <a:endParaRPr lang="fr-FR"/>
          </a:p>
        </p:txBody>
      </p:sp>
    </p:spTree>
    <p:extLst>
      <p:ext uri="{BB962C8B-B14F-4D97-AF65-F5344CB8AC3E}">
        <p14:creationId xmlns:p14="http://schemas.microsoft.com/office/powerpoint/2010/main" val="377748769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solidFill>
                <a:srgbClr val="FF0000"/>
              </a:solidFill>
            </a:endParaRPr>
          </a:p>
        </p:txBody>
      </p:sp>
      <p:sp>
        <p:nvSpPr>
          <p:cNvPr id="4" name="Espace réservé du numéro de diapositive 3"/>
          <p:cNvSpPr>
            <a:spLocks noGrp="1"/>
          </p:cNvSpPr>
          <p:nvPr>
            <p:ph type="sldNum" sz="quarter" idx="5"/>
          </p:nvPr>
        </p:nvSpPr>
        <p:spPr/>
        <p:txBody>
          <a:bodyPr/>
          <a:lstStyle/>
          <a:p>
            <a:fld id="{3076BB9D-61F2-4EB3-B7F5-29DEB46CD39E}" type="slidenum">
              <a:rPr lang="fr-FR" smtClean="0"/>
              <a:t>8</a:t>
            </a:fld>
            <a:endParaRPr lang="fr-FR"/>
          </a:p>
        </p:txBody>
      </p:sp>
    </p:spTree>
    <p:extLst>
      <p:ext uri="{BB962C8B-B14F-4D97-AF65-F5344CB8AC3E}">
        <p14:creationId xmlns:p14="http://schemas.microsoft.com/office/powerpoint/2010/main" val="4644042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solidFill>
                <a:srgbClr val="FF0000"/>
              </a:solidFill>
            </a:endParaRPr>
          </a:p>
        </p:txBody>
      </p:sp>
      <p:sp>
        <p:nvSpPr>
          <p:cNvPr id="4" name="Espace réservé du numéro de diapositive 3"/>
          <p:cNvSpPr>
            <a:spLocks noGrp="1"/>
          </p:cNvSpPr>
          <p:nvPr>
            <p:ph type="sldNum" sz="quarter" idx="5"/>
          </p:nvPr>
        </p:nvSpPr>
        <p:spPr/>
        <p:txBody>
          <a:bodyPr/>
          <a:lstStyle/>
          <a:p>
            <a:fld id="{3076BB9D-61F2-4EB3-B7F5-29DEB46CD39E}" type="slidenum">
              <a:rPr lang="fr-FR" smtClean="0"/>
              <a:t>11</a:t>
            </a:fld>
            <a:endParaRPr lang="fr-FR"/>
          </a:p>
        </p:txBody>
      </p:sp>
    </p:spTree>
    <p:extLst>
      <p:ext uri="{BB962C8B-B14F-4D97-AF65-F5344CB8AC3E}">
        <p14:creationId xmlns:p14="http://schemas.microsoft.com/office/powerpoint/2010/main" val="413704324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en-US" b="0" i="0" dirty="0">
                <a:solidFill>
                  <a:srgbClr val="313D3F"/>
                </a:solidFill>
                <a:effectLst/>
                <a:latin typeface="calibre-regular"/>
              </a:rPr>
              <a:t>The term “war room” stems from the military efforts during the WW1 and WW2.</a:t>
            </a:r>
            <a:endParaRPr lang="fr-FR" dirty="0"/>
          </a:p>
        </p:txBody>
      </p:sp>
      <p:sp>
        <p:nvSpPr>
          <p:cNvPr id="4" name="Espace réservé du numéro de diapositive 3"/>
          <p:cNvSpPr>
            <a:spLocks noGrp="1"/>
          </p:cNvSpPr>
          <p:nvPr>
            <p:ph type="sldNum" sz="quarter" idx="5"/>
          </p:nvPr>
        </p:nvSpPr>
        <p:spPr/>
        <p:txBody>
          <a:bodyPr/>
          <a:lstStyle/>
          <a:p>
            <a:fld id="{3076BB9D-61F2-4EB3-B7F5-29DEB46CD39E}" type="slidenum">
              <a:rPr lang="fr-FR" smtClean="0"/>
              <a:t>41</a:t>
            </a:fld>
            <a:endParaRPr lang="fr-FR"/>
          </a:p>
        </p:txBody>
      </p:sp>
    </p:spTree>
    <p:extLst>
      <p:ext uri="{BB962C8B-B14F-4D97-AF65-F5344CB8AC3E}">
        <p14:creationId xmlns:p14="http://schemas.microsoft.com/office/powerpoint/2010/main" val="419607366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emf"/><Relationship Id="rId4" Type="http://schemas.openxmlformats.org/officeDocument/2006/relationships/image" Target="../media/image3.emf"/></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Master" Target="../slideMasters/slideMaster1.xml"/><Relationship Id="rId6" Type="http://schemas.openxmlformats.org/officeDocument/2006/relationships/image" Target="../media/image6.png"/><Relationship Id="rId5" Type="http://schemas.openxmlformats.org/officeDocument/2006/relationships/image" Target="../media/image4.emf"/><Relationship Id="rId4" Type="http://schemas.openxmlformats.org/officeDocument/2006/relationships/image" Target="../media/image3.emf"/></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a:t>Cliquez pour modifier le style du titre</a:t>
            </a: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a:t>Cliquez pour modifier le style des sous-titres du masque</a:t>
            </a:r>
          </a:p>
        </p:txBody>
      </p:sp>
      <p:sp>
        <p:nvSpPr>
          <p:cNvPr id="4" name="Espace réservé de la date 3"/>
          <p:cNvSpPr>
            <a:spLocks noGrp="1"/>
          </p:cNvSpPr>
          <p:nvPr>
            <p:ph type="dt" sz="half" idx="10"/>
          </p:nvPr>
        </p:nvSpPr>
        <p:spPr/>
        <p:txBody>
          <a:bodyPr/>
          <a:lstStyle/>
          <a:p>
            <a:fld id="{814535E3-F207-4552-A246-609C371F09E4}" type="datetimeFigureOut">
              <a:rPr lang="fr-FR" smtClean="0"/>
              <a:t>28/08/2021</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C310770A-B385-402B-88FC-0566B5986E10}" type="slidenum">
              <a:rPr lang="fr-FR" smtClean="0"/>
              <a:t>‹N°›</a:t>
            </a:fld>
            <a:endParaRPr lang="fr-F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contenu 2"/>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814535E3-F207-4552-A246-609C371F09E4}" type="datetimeFigureOut">
              <a:rPr lang="fr-FR" smtClean="0"/>
              <a:t>28/08/2021</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C310770A-B385-402B-88FC-0566B5986E10}" type="slidenum">
              <a:rPr lang="fr-FR" smtClean="0"/>
              <a:t>‹N°›</a:t>
            </a:fld>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a:t>Cliquez pour modifier le style du titre</a:t>
            </a: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Cliquez pour modifier les styles du texte du masque</a:t>
            </a:r>
          </a:p>
        </p:txBody>
      </p:sp>
      <p:sp>
        <p:nvSpPr>
          <p:cNvPr id="4" name="Espace réservé de la date 3"/>
          <p:cNvSpPr>
            <a:spLocks noGrp="1"/>
          </p:cNvSpPr>
          <p:nvPr>
            <p:ph type="dt" sz="half" idx="10"/>
          </p:nvPr>
        </p:nvSpPr>
        <p:spPr/>
        <p:txBody>
          <a:bodyPr/>
          <a:lstStyle/>
          <a:p>
            <a:fld id="{814535E3-F207-4552-A246-609C371F09E4}" type="datetimeFigureOut">
              <a:rPr lang="fr-FR" smtClean="0"/>
              <a:t>28/08/2021</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C310770A-B385-402B-88FC-0566B5986E10}" type="slidenum">
              <a:rPr lang="fr-FR" smtClean="0"/>
              <a:t>‹N°›</a:t>
            </a:fld>
            <a:endParaRPr lang="fr-F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p:cNvSpPr>
            <a:spLocks noGrp="1"/>
          </p:cNvSpPr>
          <p:nvPr>
            <p:ph type="dt" sz="half" idx="10"/>
          </p:nvPr>
        </p:nvSpPr>
        <p:spPr/>
        <p:txBody>
          <a:bodyPr/>
          <a:lstStyle/>
          <a:p>
            <a:fld id="{814535E3-F207-4552-A246-609C371F09E4}" type="datetimeFigureOut">
              <a:rPr lang="fr-FR" smtClean="0"/>
              <a:t>28/08/2021</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C310770A-B385-402B-88FC-0566B5986E10}" type="slidenum">
              <a:rPr lang="fr-FR" smtClean="0"/>
              <a:t>‹N°›</a:t>
            </a:fld>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a:t>Cliquez pour modifier le style du titre</a:t>
            </a: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p:cNvSpPr>
            <a:spLocks noGrp="1"/>
          </p:cNvSpPr>
          <p:nvPr>
            <p:ph type="dt" sz="half" idx="10"/>
          </p:nvPr>
        </p:nvSpPr>
        <p:spPr/>
        <p:txBody>
          <a:bodyPr/>
          <a:lstStyle/>
          <a:p>
            <a:fld id="{814535E3-F207-4552-A246-609C371F09E4}" type="datetimeFigureOut">
              <a:rPr lang="fr-FR" smtClean="0"/>
              <a:t>28/08/2021</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C310770A-B385-402B-88FC-0566B5986E10}" type="slidenum">
              <a:rPr lang="fr-FR" smtClean="0"/>
              <a:t>‹N°›</a:t>
            </a:fld>
            <a:endParaRPr lang="fr-F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e la date 2"/>
          <p:cNvSpPr>
            <a:spLocks noGrp="1"/>
          </p:cNvSpPr>
          <p:nvPr>
            <p:ph type="dt" sz="half" idx="10"/>
          </p:nvPr>
        </p:nvSpPr>
        <p:spPr/>
        <p:txBody>
          <a:bodyPr/>
          <a:lstStyle/>
          <a:p>
            <a:fld id="{814535E3-F207-4552-A246-609C371F09E4}" type="datetimeFigureOut">
              <a:rPr lang="fr-FR" smtClean="0"/>
              <a:t>28/08/2021</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C310770A-B385-402B-88FC-0566B5986E10}" type="slidenum">
              <a:rPr lang="fr-FR" smtClean="0"/>
              <a:t>‹N°›</a:t>
            </a:fld>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814535E3-F207-4552-A246-609C371F09E4}" type="datetimeFigureOut">
              <a:rPr lang="fr-FR" smtClean="0"/>
              <a:t>28/08/2021</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C310770A-B385-402B-88FC-0566B5986E10}" type="slidenum">
              <a:rPr lang="fr-FR" smtClean="0"/>
              <a:t>‹N°›</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a:t>Cliquez pour modifier le style du titre</a:t>
            </a: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5" name="Espace réservé de la date 4"/>
          <p:cNvSpPr>
            <a:spLocks noGrp="1"/>
          </p:cNvSpPr>
          <p:nvPr>
            <p:ph type="dt" sz="half" idx="10"/>
          </p:nvPr>
        </p:nvSpPr>
        <p:spPr/>
        <p:txBody>
          <a:bodyPr/>
          <a:lstStyle/>
          <a:p>
            <a:fld id="{814535E3-F207-4552-A246-609C371F09E4}" type="datetimeFigureOut">
              <a:rPr lang="fr-FR" smtClean="0"/>
              <a:t>28/08/2021</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C310770A-B385-402B-88FC-0566B5986E10}" type="slidenum">
              <a:rPr lang="fr-FR" smtClean="0"/>
              <a:t>‹N°›</a:t>
            </a:fld>
            <a:endParaRPr lang="fr-F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a:t>Cliquez pour modifier le style du titre</a:t>
            </a: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5" name="Espace réservé de la date 4"/>
          <p:cNvSpPr>
            <a:spLocks noGrp="1"/>
          </p:cNvSpPr>
          <p:nvPr>
            <p:ph type="dt" sz="half" idx="10"/>
          </p:nvPr>
        </p:nvSpPr>
        <p:spPr/>
        <p:txBody>
          <a:bodyPr/>
          <a:lstStyle/>
          <a:p>
            <a:fld id="{814535E3-F207-4552-A246-609C371F09E4}" type="datetimeFigureOut">
              <a:rPr lang="fr-FR" smtClean="0"/>
              <a:t>28/08/2021</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C310770A-B385-402B-88FC-0566B5986E10}" type="slidenum">
              <a:rPr lang="fr-FR" smtClean="0"/>
              <a:t>‹N°›</a:t>
            </a:fld>
            <a:endParaRPr 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texte vertical 2"/>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814535E3-F207-4552-A246-609C371F09E4}" type="datetimeFigureOut">
              <a:rPr lang="fr-FR" smtClean="0"/>
              <a:t>28/08/2021</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C310770A-B385-402B-88FC-0566B5986E10}" type="slidenum">
              <a:rPr lang="fr-FR" smtClean="0"/>
              <a:t>‹N°›</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a:t>Cliquez pour modifier le style du titre</a:t>
            </a: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814535E3-F207-4552-A246-609C371F09E4}" type="datetimeFigureOut">
              <a:rPr lang="fr-FR" smtClean="0"/>
              <a:t>28/08/2021</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C310770A-B385-402B-88FC-0566B5986E10}" type="slidenum">
              <a:rPr lang="fr-FR" smtClean="0"/>
              <a:t>‹N°›</a:t>
            </a:fld>
            <a:endParaRPr lang="fr-F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Blank">
    <p:spTree>
      <p:nvGrpSpPr>
        <p:cNvPr id="1" name=""/>
        <p:cNvGrpSpPr/>
        <p:nvPr/>
      </p:nvGrpSpPr>
      <p:grpSpPr>
        <a:xfrm>
          <a:off x="0" y="0"/>
          <a:ext cx="0" cy="0"/>
          <a:chOff x="0" y="0"/>
          <a:chExt cx="0" cy="0"/>
        </a:xfrm>
      </p:grpSpPr>
      <p:pic>
        <p:nvPicPr>
          <p:cNvPr id="20" name="Picture 19">
            <a:extLst>
              <a:ext uri="{FF2B5EF4-FFF2-40B4-BE49-F238E27FC236}">
                <a16:creationId xmlns:a16="http://schemas.microsoft.com/office/drawing/2014/main" id="{9093C909-3884-4268-A23B-7F62D3C7C730}"/>
              </a:ext>
            </a:extLst>
          </p:cNvPr>
          <p:cNvPicPr>
            <a:picLocks noChangeAspect="1"/>
          </p:cNvPicPr>
          <p:nvPr userDrawn="1"/>
        </p:nvPicPr>
        <p:blipFill>
          <a:blip r:embed="rId2"/>
          <a:stretch>
            <a:fillRect/>
          </a:stretch>
        </p:blipFill>
        <p:spPr>
          <a:xfrm>
            <a:off x="7375477" y="-27434"/>
            <a:ext cx="1862438" cy="6912868"/>
          </a:xfrm>
          <a:prstGeom prst="rect">
            <a:avLst/>
          </a:prstGeom>
        </p:spPr>
      </p:pic>
      <p:sp>
        <p:nvSpPr>
          <p:cNvPr id="4" name="Slide Number Placeholder 3"/>
          <p:cNvSpPr>
            <a:spLocks noGrp="1"/>
          </p:cNvSpPr>
          <p:nvPr>
            <p:ph type="sldNum" sz="quarter" idx="12"/>
          </p:nvPr>
        </p:nvSpPr>
        <p:spPr>
          <a:xfrm>
            <a:off x="8260304" y="6582714"/>
            <a:ext cx="875229" cy="204838"/>
          </a:xfrm>
        </p:spPr>
        <p:txBody>
          <a:bodyPr/>
          <a:lstStyle/>
          <a:p>
            <a:r>
              <a:rPr lang="en-US" dirty="0"/>
              <a:t>L2 - </a:t>
            </a:r>
            <a:fld id="{FDED41F8-FC0F-4085-8150-313B6CF05213}" type="slidenum">
              <a:rPr lang="en-US" smtClean="0"/>
              <a:pPr/>
              <a:t>‹N°›</a:t>
            </a:fld>
            <a:endParaRPr lang="en-US" dirty="0"/>
          </a:p>
        </p:txBody>
      </p:sp>
      <p:sp>
        <p:nvSpPr>
          <p:cNvPr id="9" name="TextBox 8">
            <a:extLst>
              <a:ext uri="{FF2B5EF4-FFF2-40B4-BE49-F238E27FC236}">
                <a16:creationId xmlns:a16="http://schemas.microsoft.com/office/drawing/2014/main" id="{61EA7733-5B66-4BA3-B355-6D5E2EEE0B5F}"/>
              </a:ext>
            </a:extLst>
          </p:cNvPr>
          <p:cNvSpPr txBox="1"/>
          <p:nvPr userDrawn="1"/>
        </p:nvSpPr>
        <p:spPr>
          <a:xfrm>
            <a:off x="1987783" y="543490"/>
            <a:ext cx="178766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TITLE OF SLIDE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0CFA0336-FC90-414C-ABD8-4578B26A8B5D}"/>
              </a:ext>
            </a:extLst>
          </p:cNvPr>
          <p:cNvSpPr txBox="1"/>
          <p:nvPr userDrawn="1"/>
        </p:nvSpPr>
        <p:spPr>
          <a:xfrm>
            <a:off x="204012" y="236725"/>
            <a:ext cx="949299"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p>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8" name="TextBox 17">
            <a:extLst>
              <a:ext uri="{FF2B5EF4-FFF2-40B4-BE49-F238E27FC236}">
                <a16:creationId xmlns:a16="http://schemas.microsoft.com/office/drawing/2014/main" id="{3D90F98F-9106-4685-9A42-813777284BDA}"/>
              </a:ext>
            </a:extLst>
          </p:cNvPr>
          <p:cNvSpPr txBox="1"/>
          <p:nvPr userDrawn="1"/>
        </p:nvSpPr>
        <p:spPr>
          <a:xfrm>
            <a:off x="2005641" y="607260"/>
            <a:ext cx="6695446"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TITLE OF SLIDE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9" name="TextBox 18">
            <a:extLst>
              <a:ext uri="{FF2B5EF4-FFF2-40B4-BE49-F238E27FC236}">
                <a16:creationId xmlns:a16="http://schemas.microsoft.com/office/drawing/2014/main" id="{8C84BF96-1D29-4651-8A53-3A98DE3A21B1}"/>
              </a:ext>
            </a:extLst>
          </p:cNvPr>
          <p:cNvSpPr txBox="1"/>
          <p:nvPr userDrawn="1"/>
        </p:nvSpPr>
        <p:spPr>
          <a:xfrm>
            <a:off x="225651" y="236725"/>
            <a:ext cx="955711"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25" name="Picture 24">
            <a:extLst>
              <a:ext uri="{FF2B5EF4-FFF2-40B4-BE49-F238E27FC236}">
                <a16:creationId xmlns:a16="http://schemas.microsoft.com/office/drawing/2014/main" id="{D7A3E628-0ADF-4390-9F92-C5A83C32CF4F}"/>
              </a:ext>
            </a:extLst>
          </p:cNvPr>
          <p:cNvPicPr>
            <a:picLocks noChangeAspect="1"/>
          </p:cNvPicPr>
          <p:nvPr userDrawn="1"/>
        </p:nvPicPr>
        <p:blipFill>
          <a:blip r:embed="rId3"/>
          <a:stretch>
            <a:fillRect/>
          </a:stretch>
        </p:blipFill>
        <p:spPr>
          <a:xfrm>
            <a:off x="1723431" y="6377876"/>
            <a:ext cx="7426672" cy="204838"/>
          </a:xfrm>
          <a:prstGeom prst="rect">
            <a:avLst/>
          </a:prstGeom>
        </p:spPr>
      </p:pic>
      <p:pic>
        <p:nvPicPr>
          <p:cNvPr id="26" name="Picture 25">
            <a:extLst>
              <a:ext uri="{FF2B5EF4-FFF2-40B4-BE49-F238E27FC236}">
                <a16:creationId xmlns:a16="http://schemas.microsoft.com/office/drawing/2014/main" id="{B098E2F3-C1EC-4309-A277-598FE03CDC01}"/>
              </a:ext>
            </a:extLst>
          </p:cNvPr>
          <p:cNvPicPr>
            <a:picLocks noChangeAspect="1"/>
          </p:cNvPicPr>
          <p:nvPr userDrawn="1"/>
        </p:nvPicPr>
        <p:blipFill>
          <a:blip r:embed="rId4"/>
          <a:stretch>
            <a:fillRect/>
          </a:stretch>
        </p:blipFill>
        <p:spPr>
          <a:xfrm>
            <a:off x="-81027" y="2204822"/>
            <a:ext cx="178988" cy="2709534"/>
          </a:xfrm>
          <a:prstGeom prst="rect">
            <a:avLst/>
          </a:prstGeom>
        </p:spPr>
      </p:pic>
      <p:pic>
        <p:nvPicPr>
          <p:cNvPr id="27" name="Picture 26">
            <a:extLst>
              <a:ext uri="{FF2B5EF4-FFF2-40B4-BE49-F238E27FC236}">
                <a16:creationId xmlns:a16="http://schemas.microsoft.com/office/drawing/2014/main" id="{0050A925-BF87-4BFE-AD01-0271858835A3}"/>
              </a:ext>
            </a:extLst>
          </p:cNvPr>
          <p:cNvPicPr>
            <a:picLocks noChangeAspect="1"/>
          </p:cNvPicPr>
          <p:nvPr userDrawn="1"/>
        </p:nvPicPr>
        <p:blipFill>
          <a:blip r:embed="rId4"/>
          <a:stretch>
            <a:fillRect/>
          </a:stretch>
        </p:blipFill>
        <p:spPr>
          <a:xfrm>
            <a:off x="9054506" y="2204822"/>
            <a:ext cx="178988" cy="2709534"/>
          </a:xfrm>
          <a:prstGeom prst="rect">
            <a:avLst/>
          </a:prstGeom>
        </p:spPr>
      </p:pic>
      <p:sp>
        <p:nvSpPr>
          <p:cNvPr id="28" name="TextBox 27">
            <a:extLst>
              <a:ext uri="{FF2B5EF4-FFF2-40B4-BE49-F238E27FC236}">
                <a16:creationId xmlns:a16="http://schemas.microsoft.com/office/drawing/2014/main" id="{13CA91F2-7789-4DD7-99E3-C4BF4C8A247B}"/>
              </a:ext>
            </a:extLst>
          </p:cNvPr>
          <p:cNvSpPr txBox="1"/>
          <p:nvPr userDrawn="1"/>
        </p:nvSpPr>
        <p:spPr>
          <a:xfrm>
            <a:off x="1987783" y="543490"/>
            <a:ext cx="178766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TITLE OF SLIDE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29" name="TextBox 28">
            <a:extLst>
              <a:ext uri="{FF2B5EF4-FFF2-40B4-BE49-F238E27FC236}">
                <a16:creationId xmlns:a16="http://schemas.microsoft.com/office/drawing/2014/main" id="{FC950D74-DE94-4C62-96F5-6E7AD1CAC41D}"/>
              </a:ext>
            </a:extLst>
          </p:cNvPr>
          <p:cNvSpPr txBox="1"/>
          <p:nvPr userDrawn="1"/>
        </p:nvSpPr>
        <p:spPr>
          <a:xfrm>
            <a:off x="204012" y="236725"/>
            <a:ext cx="949299"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p>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31" name="AutoShape 3">
            <a:extLst>
              <a:ext uri="{FF2B5EF4-FFF2-40B4-BE49-F238E27FC236}">
                <a16:creationId xmlns:a16="http://schemas.microsoft.com/office/drawing/2014/main" id="{50B7E86A-9794-49DF-876D-07AE9B03A4C9}"/>
              </a:ext>
            </a:extLst>
          </p:cNvPr>
          <p:cNvSpPr>
            <a:spLocks noChangeAspect="1" noChangeArrowheads="1" noTextEdit="1"/>
          </p:cNvSpPr>
          <p:nvPr/>
        </p:nvSpPr>
        <p:spPr bwMode="auto">
          <a:xfrm>
            <a:off x="17859" y="12678"/>
            <a:ext cx="7149703" cy="160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2" name="Freeform 5">
            <a:extLst>
              <a:ext uri="{FF2B5EF4-FFF2-40B4-BE49-F238E27FC236}">
                <a16:creationId xmlns:a16="http://schemas.microsoft.com/office/drawing/2014/main" id="{66CCA949-8644-46CA-BA52-B67976800684}"/>
              </a:ext>
            </a:extLst>
          </p:cNvPr>
          <p:cNvSpPr>
            <a:spLocks/>
          </p:cNvSpPr>
          <p:nvPr/>
        </p:nvSpPr>
        <p:spPr bwMode="auto">
          <a:xfrm>
            <a:off x="163116" y="14265"/>
            <a:ext cx="1834753"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3" name="Freeform 6">
            <a:extLst>
              <a:ext uri="{FF2B5EF4-FFF2-40B4-BE49-F238E27FC236}">
                <a16:creationId xmlns:a16="http://schemas.microsoft.com/office/drawing/2014/main" id="{42DCF0BF-9465-4DBD-A0C2-150446AD62DE}"/>
              </a:ext>
            </a:extLst>
          </p:cNvPr>
          <p:cNvSpPr>
            <a:spLocks/>
          </p:cNvSpPr>
          <p:nvPr/>
        </p:nvSpPr>
        <p:spPr bwMode="auto">
          <a:xfrm>
            <a:off x="82153" y="14265"/>
            <a:ext cx="1834753"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4" name="Freeform 7">
            <a:extLst>
              <a:ext uri="{FF2B5EF4-FFF2-40B4-BE49-F238E27FC236}">
                <a16:creationId xmlns:a16="http://schemas.microsoft.com/office/drawing/2014/main" id="{1E6FFE5F-514D-4D5F-9F3C-FD2C54211DF3}"/>
              </a:ext>
            </a:extLst>
          </p:cNvPr>
          <p:cNvSpPr>
            <a:spLocks/>
          </p:cNvSpPr>
          <p:nvPr/>
        </p:nvSpPr>
        <p:spPr bwMode="auto">
          <a:xfrm>
            <a:off x="1126332" y="460352"/>
            <a:ext cx="6165056" cy="838200"/>
          </a:xfrm>
          <a:custGeom>
            <a:avLst/>
            <a:gdLst>
              <a:gd name="T0" fmla="*/ 3551 w 3744"/>
              <a:gd name="T1" fmla="*/ 387 h 387"/>
              <a:gd name="T2" fmla="*/ 0 w 3744"/>
              <a:gd name="T3" fmla="*/ 387 h 387"/>
              <a:gd name="T4" fmla="*/ 0 w 3744"/>
              <a:gd name="T5" fmla="*/ 0 h 387"/>
              <a:gd name="T6" fmla="*/ 3551 w 3744"/>
              <a:gd name="T7" fmla="*/ 0 h 387"/>
              <a:gd name="T8" fmla="*/ 3744 w 3744"/>
              <a:gd name="T9" fmla="*/ 193 h 387"/>
              <a:gd name="T10" fmla="*/ 3744 w 3744"/>
              <a:gd name="T11" fmla="*/ 193 h 387"/>
              <a:gd name="T12" fmla="*/ 3551 w 3744"/>
              <a:gd name="T13" fmla="*/ 387 h 387"/>
            </a:gdLst>
            <a:ahLst/>
            <a:cxnLst>
              <a:cxn ang="0">
                <a:pos x="T0" y="T1"/>
              </a:cxn>
              <a:cxn ang="0">
                <a:pos x="T2" y="T3"/>
              </a:cxn>
              <a:cxn ang="0">
                <a:pos x="T4" y="T5"/>
              </a:cxn>
              <a:cxn ang="0">
                <a:pos x="T6" y="T7"/>
              </a:cxn>
              <a:cxn ang="0">
                <a:pos x="T8" y="T9"/>
              </a:cxn>
              <a:cxn ang="0">
                <a:pos x="T10" y="T11"/>
              </a:cxn>
              <a:cxn ang="0">
                <a:pos x="T12" y="T13"/>
              </a:cxn>
            </a:cxnLst>
            <a:rect l="0" t="0" r="r" b="b"/>
            <a:pathLst>
              <a:path w="3744" h="387">
                <a:moveTo>
                  <a:pt x="3551" y="387"/>
                </a:moveTo>
                <a:cubicBezTo>
                  <a:pt x="0" y="387"/>
                  <a:pt x="0" y="387"/>
                  <a:pt x="0" y="387"/>
                </a:cubicBezTo>
                <a:cubicBezTo>
                  <a:pt x="0" y="0"/>
                  <a:pt x="0" y="0"/>
                  <a:pt x="0" y="0"/>
                </a:cubicBezTo>
                <a:cubicBezTo>
                  <a:pt x="3551" y="0"/>
                  <a:pt x="3551" y="0"/>
                  <a:pt x="3551" y="0"/>
                </a:cubicBezTo>
                <a:cubicBezTo>
                  <a:pt x="3657" y="0"/>
                  <a:pt x="3744" y="87"/>
                  <a:pt x="3744" y="193"/>
                </a:cubicBezTo>
                <a:cubicBezTo>
                  <a:pt x="3744" y="193"/>
                  <a:pt x="3744" y="193"/>
                  <a:pt x="3744" y="193"/>
                </a:cubicBezTo>
                <a:cubicBezTo>
                  <a:pt x="3744" y="300"/>
                  <a:pt x="3657" y="387"/>
                  <a:pt x="3551" y="387"/>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5" name="Freeform 8">
            <a:extLst>
              <a:ext uri="{FF2B5EF4-FFF2-40B4-BE49-F238E27FC236}">
                <a16:creationId xmlns:a16="http://schemas.microsoft.com/office/drawing/2014/main" id="{36314B23-7EB0-4E56-A165-4F18A66D6369}"/>
              </a:ext>
            </a:extLst>
          </p:cNvPr>
          <p:cNvSpPr>
            <a:spLocks/>
          </p:cNvSpPr>
          <p:nvPr/>
        </p:nvSpPr>
        <p:spPr bwMode="auto">
          <a:xfrm>
            <a:off x="0" y="14265"/>
            <a:ext cx="1852613"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6" name="TextBox 35">
            <a:extLst>
              <a:ext uri="{FF2B5EF4-FFF2-40B4-BE49-F238E27FC236}">
                <a16:creationId xmlns:a16="http://schemas.microsoft.com/office/drawing/2014/main" id="{4585F897-03F7-49FF-86E6-7BA76597E2CD}"/>
              </a:ext>
            </a:extLst>
          </p:cNvPr>
          <p:cNvSpPr txBox="1"/>
          <p:nvPr userDrawn="1"/>
        </p:nvSpPr>
        <p:spPr>
          <a:xfrm>
            <a:off x="293129" y="251651"/>
            <a:ext cx="901209"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37" name="Title 1">
            <a:extLst>
              <a:ext uri="{FF2B5EF4-FFF2-40B4-BE49-F238E27FC236}">
                <a16:creationId xmlns:a16="http://schemas.microsoft.com/office/drawing/2014/main" id="{A91D5265-AB25-4A7A-A9E1-D6D9B6F31F80}"/>
              </a:ext>
            </a:extLst>
          </p:cNvPr>
          <p:cNvSpPr>
            <a:spLocks noGrp="1"/>
          </p:cNvSpPr>
          <p:nvPr userDrawn="1">
            <p:ph type="title"/>
          </p:nvPr>
        </p:nvSpPr>
        <p:spPr>
          <a:xfrm>
            <a:off x="1852613" y="365126"/>
            <a:ext cx="5282925" cy="1054242"/>
          </a:xfrm>
        </p:spPr>
        <p:txBody>
          <a:bodyPr>
            <a:normAutofit/>
          </a:bodyPr>
          <a:lstStyle>
            <a:lvl1pPr>
              <a:defRPr sz="3600">
                <a:solidFill>
                  <a:schemeClr val="bg1">
                    <a:lumMod val="95000"/>
                  </a:schemeClr>
                </a:solidFill>
                <a:latin typeface="+mj-lt"/>
              </a:defRPr>
            </a:lvl1pPr>
          </a:lstStyle>
          <a:p>
            <a:r>
              <a:rPr lang="en-US" dirty="0"/>
              <a:t>Click to edit Master title style</a:t>
            </a:r>
          </a:p>
        </p:txBody>
      </p:sp>
      <p:sp>
        <p:nvSpPr>
          <p:cNvPr id="22" name="Content Placeholder 2">
            <a:extLst>
              <a:ext uri="{FF2B5EF4-FFF2-40B4-BE49-F238E27FC236}">
                <a16:creationId xmlns:a16="http://schemas.microsoft.com/office/drawing/2014/main" id="{461A3696-A044-442A-8A96-3C3356C1A438}"/>
              </a:ext>
            </a:extLst>
          </p:cNvPr>
          <p:cNvSpPr>
            <a:spLocks noGrp="1"/>
          </p:cNvSpPr>
          <p:nvPr userDrawn="1">
            <p:ph idx="1"/>
          </p:nvPr>
        </p:nvSpPr>
        <p:spPr>
          <a:xfrm>
            <a:off x="204012" y="1667741"/>
            <a:ext cx="6243341" cy="4509222"/>
          </a:xfrm>
        </p:spPr>
        <p:txBody>
          <a:bodyPr>
            <a:normAutofit/>
          </a:bodyPr>
          <a:lstStyle>
            <a:lvl1pPr>
              <a:lnSpc>
                <a:spcPct val="150000"/>
              </a:lnSpc>
              <a:defRPr sz="2400"/>
            </a:lvl1pPr>
            <a:lvl2pPr>
              <a:lnSpc>
                <a:spcPct val="150000"/>
              </a:lnSpc>
              <a:defRPr sz="2000"/>
            </a:lvl2pPr>
            <a:lvl3pPr>
              <a:lnSpc>
                <a:spcPct val="150000"/>
              </a:lnSpc>
              <a:defRPr sz="1800"/>
            </a:lvl3pPr>
            <a:lvl4pPr>
              <a:lnSpc>
                <a:spcPct val="150000"/>
              </a:lnSpc>
              <a:defRPr sz="1600"/>
            </a:lvl4pPr>
            <a:lvl5pPr>
              <a:lnSpc>
                <a:spcPct val="150000"/>
              </a:lnSpc>
              <a:defRPr sz="1600"/>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21" name="Picture 20">
            <a:extLst>
              <a:ext uri="{FF2B5EF4-FFF2-40B4-BE49-F238E27FC236}">
                <a16:creationId xmlns:a16="http://schemas.microsoft.com/office/drawing/2014/main" id="{3069AD7F-6D4B-44F8-AAA4-C12320F58AC8}"/>
              </a:ext>
            </a:extLst>
          </p:cNvPr>
          <p:cNvPicPr>
            <a:picLocks noChangeAspect="1"/>
          </p:cNvPicPr>
          <p:nvPr userDrawn="1"/>
        </p:nvPicPr>
        <p:blipFill>
          <a:blip r:embed="rId5"/>
          <a:stretch>
            <a:fillRect/>
          </a:stretch>
        </p:blipFill>
        <p:spPr>
          <a:xfrm>
            <a:off x="6613087" y="1331393"/>
            <a:ext cx="2384888" cy="4972041"/>
          </a:xfrm>
          <a:prstGeom prst="rect">
            <a:avLst/>
          </a:prstGeom>
        </p:spPr>
      </p:pic>
      <p:pic>
        <p:nvPicPr>
          <p:cNvPr id="24" name="Picture 23">
            <a:extLst>
              <a:ext uri="{FF2B5EF4-FFF2-40B4-BE49-F238E27FC236}">
                <a16:creationId xmlns:a16="http://schemas.microsoft.com/office/drawing/2014/main" id="{B3F8AC94-E70F-4BC2-987B-A45A63266002}"/>
              </a:ext>
            </a:extLst>
          </p:cNvPr>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1" y="6191286"/>
            <a:ext cx="586259" cy="700968"/>
          </a:xfrm>
          <a:prstGeom prst="rect">
            <a:avLst/>
          </a:prstGeom>
        </p:spPr>
      </p:pic>
      <p:sp>
        <p:nvSpPr>
          <p:cNvPr id="39" name="Content Placeholder 2">
            <a:extLst>
              <a:ext uri="{FF2B5EF4-FFF2-40B4-BE49-F238E27FC236}">
                <a16:creationId xmlns:a16="http://schemas.microsoft.com/office/drawing/2014/main" id="{AFB2A71E-D285-4908-8284-018090157150}"/>
              </a:ext>
            </a:extLst>
          </p:cNvPr>
          <p:cNvSpPr>
            <a:spLocks noGrp="1"/>
          </p:cNvSpPr>
          <p:nvPr>
            <p:ph idx="13" hasCustomPrompt="1"/>
          </p:nvPr>
        </p:nvSpPr>
        <p:spPr>
          <a:xfrm>
            <a:off x="6781875" y="1628070"/>
            <a:ext cx="2005211" cy="4509222"/>
          </a:xfrm>
        </p:spPr>
        <p:txBody>
          <a:bodyPr anchor="ctr">
            <a:normAutofit/>
          </a:bodyPr>
          <a:lstStyle>
            <a:lvl1pPr marL="0" indent="0" algn="ctr">
              <a:lnSpc>
                <a:spcPct val="150000"/>
              </a:lnSpc>
              <a:buNone/>
              <a:defRPr sz="2400"/>
            </a:lvl1pPr>
            <a:lvl2pPr marL="457200" indent="0" algn="ctr">
              <a:lnSpc>
                <a:spcPct val="150000"/>
              </a:lnSpc>
              <a:buNone/>
              <a:defRPr sz="2000"/>
            </a:lvl2pPr>
            <a:lvl3pPr marL="914400" indent="0" algn="ctr">
              <a:lnSpc>
                <a:spcPct val="150000"/>
              </a:lnSpc>
              <a:buNone/>
              <a:defRPr sz="1800"/>
            </a:lvl3pPr>
            <a:lvl4pPr marL="1371600" indent="0" algn="ctr">
              <a:lnSpc>
                <a:spcPct val="150000"/>
              </a:lnSpc>
              <a:buNone/>
              <a:defRPr sz="1600"/>
            </a:lvl4pPr>
            <a:lvl5pPr marL="1828800" indent="0" algn="ctr">
              <a:lnSpc>
                <a:spcPct val="150000"/>
              </a:lnSpc>
              <a:buNone/>
              <a:defRPr sz="1600"/>
            </a:lvl5pPr>
          </a:lstStyle>
          <a:p>
            <a:pPr lvl="0"/>
            <a:r>
              <a:rPr lang="en-US" dirty="0"/>
              <a:t>Edit Master text styles</a:t>
            </a:r>
          </a:p>
        </p:txBody>
      </p:sp>
    </p:spTree>
    <p:extLst>
      <p:ext uri="{BB962C8B-B14F-4D97-AF65-F5344CB8AC3E}">
        <p14:creationId xmlns:p14="http://schemas.microsoft.com/office/powerpoint/2010/main" val="65528758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Section Header">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FBC813C5-9562-4BF8-B0B1-CE9C0B6FD872}"/>
              </a:ext>
            </a:extLst>
          </p:cNvPr>
          <p:cNvPicPr>
            <a:picLocks noChangeAspect="1"/>
          </p:cNvPicPr>
          <p:nvPr userDrawn="1"/>
        </p:nvPicPr>
        <p:blipFill>
          <a:blip r:embed="rId2"/>
          <a:stretch>
            <a:fillRect/>
          </a:stretch>
        </p:blipFill>
        <p:spPr>
          <a:xfrm>
            <a:off x="7375477" y="-27434"/>
            <a:ext cx="1862438" cy="6912868"/>
          </a:xfrm>
          <a:prstGeom prst="rect">
            <a:avLst/>
          </a:prstGeom>
        </p:spPr>
      </p:pic>
      <p:sp>
        <p:nvSpPr>
          <p:cNvPr id="8" name="TextBox 7">
            <a:extLst>
              <a:ext uri="{FF2B5EF4-FFF2-40B4-BE49-F238E27FC236}">
                <a16:creationId xmlns:a16="http://schemas.microsoft.com/office/drawing/2014/main" id="{55012F13-B1CF-47A4-9C02-3AB29C83D1A5}"/>
              </a:ext>
            </a:extLst>
          </p:cNvPr>
          <p:cNvSpPr txBox="1"/>
          <p:nvPr userDrawn="1"/>
        </p:nvSpPr>
        <p:spPr>
          <a:xfrm>
            <a:off x="1987783" y="543490"/>
            <a:ext cx="178766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TITLE OF SLIDE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4EA91084-0378-4C05-9973-D14BCE781232}"/>
              </a:ext>
            </a:extLst>
          </p:cNvPr>
          <p:cNvSpPr txBox="1"/>
          <p:nvPr userDrawn="1"/>
        </p:nvSpPr>
        <p:spPr>
          <a:xfrm>
            <a:off x="204012" y="236725"/>
            <a:ext cx="949299"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p>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7526BC8B-BFA4-45C9-8BDA-3FC2CE5A5581}"/>
              </a:ext>
            </a:extLst>
          </p:cNvPr>
          <p:cNvSpPr txBox="1"/>
          <p:nvPr userDrawn="1"/>
        </p:nvSpPr>
        <p:spPr>
          <a:xfrm>
            <a:off x="225651" y="236725"/>
            <a:ext cx="955711"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5" name="Picture 14">
            <a:extLst>
              <a:ext uri="{FF2B5EF4-FFF2-40B4-BE49-F238E27FC236}">
                <a16:creationId xmlns:a16="http://schemas.microsoft.com/office/drawing/2014/main" id="{E9B43A68-9E7F-46AA-9EF3-53BE8FE65CC5}"/>
              </a:ext>
            </a:extLst>
          </p:cNvPr>
          <p:cNvPicPr>
            <a:picLocks noChangeAspect="1"/>
          </p:cNvPicPr>
          <p:nvPr userDrawn="1"/>
        </p:nvPicPr>
        <p:blipFill>
          <a:blip r:embed="rId3"/>
          <a:stretch>
            <a:fillRect/>
          </a:stretch>
        </p:blipFill>
        <p:spPr>
          <a:xfrm>
            <a:off x="1723431" y="6377876"/>
            <a:ext cx="7426672" cy="204838"/>
          </a:xfrm>
          <a:prstGeom prst="rect">
            <a:avLst/>
          </a:prstGeom>
        </p:spPr>
      </p:pic>
      <p:pic>
        <p:nvPicPr>
          <p:cNvPr id="16" name="Picture 15">
            <a:extLst>
              <a:ext uri="{FF2B5EF4-FFF2-40B4-BE49-F238E27FC236}">
                <a16:creationId xmlns:a16="http://schemas.microsoft.com/office/drawing/2014/main" id="{642F49CE-EAA2-41D6-BB3E-C1DC5A5ED057}"/>
              </a:ext>
            </a:extLst>
          </p:cNvPr>
          <p:cNvPicPr>
            <a:picLocks noChangeAspect="1"/>
          </p:cNvPicPr>
          <p:nvPr userDrawn="1"/>
        </p:nvPicPr>
        <p:blipFill>
          <a:blip r:embed="rId4"/>
          <a:stretch>
            <a:fillRect/>
          </a:stretch>
        </p:blipFill>
        <p:spPr>
          <a:xfrm>
            <a:off x="-81027" y="2204822"/>
            <a:ext cx="178988" cy="2709534"/>
          </a:xfrm>
          <a:prstGeom prst="rect">
            <a:avLst/>
          </a:prstGeom>
        </p:spPr>
      </p:pic>
      <p:pic>
        <p:nvPicPr>
          <p:cNvPr id="17" name="Picture 16">
            <a:extLst>
              <a:ext uri="{FF2B5EF4-FFF2-40B4-BE49-F238E27FC236}">
                <a16:creationId xmlns:a16="http://schemas.microsoft.com/office/drawing/2014/main" id="{C7497FFD-E5A8-4229-A426-C5D671244CE4}"/>
              </a:ext>
            </a:extLst>
          </p:cNvPr>
          <p:cNvPicPr>
            <a:picLocks noChangeAspect="1"/>
          </p:cNvPicPr>
          <p:nvPr userDrawn="1"/>
        </p:nvPicPr>
        <p:blipFill>
          <a:blip r:embed="rId4"/>
          <a:stretch>
            <a:fillRect/>
          </a:stretch>
        </p:blipFill>
        <p:spPr>
          <a:xfrm>
            <a:off x="9054506" y="2204822"/>
            <a:ext cx="178988" cy="2709534"/>
          </a:xfrm>
          <a:prstGeom prst="rect">
            <a:avLst/>
          </a:prstGeom>
        </p:spPr>
      </p:pic>
      <p:sp>
        <p:nvSpPr>
          <p:cNvPr id="18" name="TextBox 17">
            <a:extLst>
              <a:ext uri="{FF2B5EF4-FFF2-40B4-BE49-F238E27FC236}">
                <a16:creationId xmlns:a16="http://schemas.microsoft.com/office/drawing/2014/main" id="{43EF2447-7FCC-48A1-9BEA-CCF4433AA6FD}"/>
              </a:ext>
            </a:extLst>
          </p:cNvPr>
          <p:cNvSpPr txBox="1"/>
          <p:nvPr userDrawn="1"/>
        </p:nvSpPr>
        <p:spPr>
          <a:xfrm>
            <a:off x="1987783" y="543490"/>
            <a:ext cx="178766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TITLE OF SLIDE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9" name="TextBox 18">
            <a:extLst>
              <a:ext uri="{FF2B5EF4-FFF2-40B4-BE49-F238E27FC236}">
                <a16:creationId xmlns:a16="http://schemas.microsoft.com/office/drawing/2014/main" id="{C4D42BE8-817D-455D-AD46-325B65A0D7B4}"/>
              </a:ext>
            </a:extLst>
          </p:cNvPr>
          <p:cNvSpPr txBox="1"/>
          <p:nvPr userDrawn="1"/>
        </p:nvSpPr>
        <p:spPr>
          <a:xfrm>
            <a:off x="204012" y="236725"/>
            <a:ext cx="949299"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p>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20" name="AutoShape 3">
            <a:extLst>
              <a:ext uri="{FF2B5EF4-FFF2-40B4-BE49-F238E27FC236}">
                <a16:creationId xmlns:a16="http://schemas.microsoft.com/office/drawing/2014/main" id="{A66D9959-0770-4C98-86D8-950246DA0206}"/>
              </a:ext>
            </a:extLst>
          </p:cNvPr>
          <p:cNvSpPr>
            <a:spLocks noChangeAspect="1" noChangeArrowheads="1" noTextEdit="1"/>
          </p:cNvSpPr>
          <p:nvPr userDrawn="1"/>
        </p:nvSpPr>
        <p:spPr bwMode="auto">
          <a:xfrm>
            <a:off x="17859" y="12678"/>
            <a:ext cx="7149703" cy="160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1" name="Freeform 5">
            <a:extLst>
              <a:ext uri="{FF2B5EF4-FFF2-40B4-BE49-F238E27FC236}">
                <a16:creationId xmlns:a16="http://schemas.microsoft.com/office/drawing/2014/main" id="{B2C4689D-41A3-4D8C-834D-3F01AF6B8C72}"/>
              </a:ext>
            </a:extLst>
          </p:cNvPr>
          <p:cNvSpPr>
            <a:spLocks/>
          </p:cNvSpPr>
          <p:nvPr userDrawn="1"/>
        </p:nvSpPr>
        <p:spPr bwMode="auto">
          <a:xfrm>
            <a:off x="163116" y="14265"/>
            <a:ext cx="1834753"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2" name="Freeform 6">
            <a:extLst>
              <a:ext uri="{FF2B5EF4-FFF2-40B4-BE49-F238E27FC236}">
                <a16:creationId xmlns:a16="http://schemas.microsoft.com/office/drawing/2014/main" id="{0C1AFEFC-8923-4E8C-BEE5-74CFE6240105}"/>
              </a:ext>
            </a:extLst>
          </p:cNvPr>
          <p:cNvSpPr>
            <a:spLocks/>
          </p:cNvSpPr>
          <p:nvPr userDrawn="1"/>
        </p:nvSpPr>
        <p:spPr bwMode="auto">
          <a:xfrm>
            <a:off x="82153" y="14265"/>
            <a:ext cx="1834753"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3" name="Freeform 7">
            <a:extLst>
              <a:ext uri="{FF2B5EF4-FFF2-40B4-BE49-F238E27FC236}">
                <a16:creationId xmlns:a16="http://schemas.microsoft.com/office/drawing/2014/main" id="{02BB2FC4-5D30-466B-A155-B991994CFA6E}"/>
              </a:ext>
            </a:extLst>
          </p:cNvPr>
          <p:cNvSpPr>
            <a:spLocks/>
          </p:cNvSpPr>
          <p:nvPr userDrawn="1"/>
        </p:nvSpPr>
        <p:spPr bwMode="auto">
          <a:xfrm>
            <a:off x="119226" y="1361859"/>
            <a:ext cx="6165056" cy="2089305"/>
          </a:xfrm>
          <a:custGeom>
            <a:avLst/>
            <a:gdLst>
              <a:gd name="T0" fmla="*/ 3551 w 3744"/>
              <a:gd name="T1" fmla="*/ 387 h 387"/>
              <a:gd name="T2" fmla="*/ 0 w 3744"/>
              <a:gd name="T3" fmla="*/ 387 h 387"/>
              <a:gd name="T4" fmla="*/ 0 w 3744"/>
              <a:gd name="T5" fmla="*/ 0 h 387"/>
              <a:gd name="T6" fmla="*/ 3551 w 3744"/>
              <a:gd name="T7" fmla="*/ 0 h 387"/>
              <a:gd name="T8" fmla="*/ 3744 w 3744"/>
              <a:gd name="T9" fmla="*/ 193 h 387"/>
              <a:gd name="T10" fmla="*/ 3744 w 3744"/>
              <a:gd name="T11" fmla="*/ 193 h 387"/>
              <a:gd name="T12" fmla="*/ 3551 w 3744"/>
              <a:gd name="T13" fmla="*/ 387 h 387"/>
            </a:gdLst>
            <a:ahLst/>
            <a:cxnLst>
              <a:cxn ang="0">
                <a:pos x="T0" y="T1"/>
              </a:cxn>
              <a:cxn ang="0">
                <a:pos x="T2" y="T3"/>
              </a:cxn>
              <a:cxn ang="0">
                <a:pos x="T4" y="T5"/>
              </a:cxn>
              <a:cxn ang="0">
                <a:pos x="T6" y="T7"/>
              </a:cxn>
              <a:cxn ang="0">
                <a:pos x="T8" y="T9"/>
              </a:cxn>
              <a:cxn ang="0">
                <a:pos x="T10" y="T11"/>
              </a:cxn>
              <a:cxn ang="0">
                <a:pos x="T12" y="T13"/>
              </a:cxn>
            </a:cxnLst>
            <a:rect l="0" t="0" r="r" b="b"/>
            <a:pathLst>
              <a:path w="3744" h="387">
                <a:moveTo>
                  <a:pt x="3551" y="387"/>
                </a:moveTo>
                <a:cubicBezTo>
                  <a:pt x="0" y="387"/>
                  <a:pt x="0" y="387"/>
                  <a:pt x="0" y="387"/>
                </a:cubicBezTo>
                <a:cubicBezTo>
                  <a:pt x="0" y="0"/>
                  <a:pt x="0" y="0"/>
                  <a:pt x="0" y="0"/>
                </a:cubicBezTo>
                <a:cubicBezTo>
                  <a:pt x="3551" y="0"/>
                  <a:pt x="3551" y="0"/>
                  <a:pt x="3551" y="0"/>
                </a:cubicBezTo>
                <a:cubicBezTo>
                  <a:pt x="3657" y="0"/>
                  <a:pt x="3744" y="87"/>
                  <a:pt x="3744" y="193"/>
                </a:cubicBezTo>
                <a:cubicBezTo>
                  <a:pt x="3744" y="193"/>
                  <a:pt x="3744" y="193"/>
                  <a:pt x="3744" y="193"/>
                </a:cubicBezTo>
                <a:cubicBezTo>
                  <a:pt x="3744" y="300"/>
                  <a:pt x="3657" y="387"/>
                  <a:pt x="3551" y="387"/>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4" name="Freeform 8">
            <a:extLst>
              <a:ext uri="{FF2B5EF4-FFF2-40B4-BE49-F238E27FC236}">
                <a16:creationId xmlns:a16="http://schemas.microsoft.com/office/drawing/2014/main" id="{798556A1-4E2E-431C-AA80-4D8249485776}"/>
              </a:ext>
            </a:extLst>
          </p:cNvPr>
          <p:cNvSpPr>
            <a:spLocks/>
          </p:cNvSpPr>
          <p:nvPr userDrawn="1"/>
        </p:nvSpPr>
        <p:spPr bwMode="auto">
          <a:xfrm>
            <a:off x="0" y="14265"/>
            <a:ext cx="1852613"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5" name="TextBox 24">
            <a:extLst>
              <a:ext uri="{FF2B5EF4-FFF2-40B4-BE49-F238E27FC236}">
                <a16:creationId xmlns:a16="http://schemas.microsoft.com/office/drawing/2014/main" id="{CD699928-30F6-4573-97E2-7FF0799D3784}"/>
              </a:ext>
            </a:extLst>
          </p:cNvPr>
          <p:cNvSpPr txBox="1"/>
          <p:nvPr userDrawn="1"/>
        </p:nvSpPr>
        <p:spPr>
          <a:xfrm>
            <a:off x="310698" y="283706"/>
            <a:ext cx="901209"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26" name="Title 1">
            <a:extLst>
              <a:ext uri="{FF2B5EF4-FFF2-40B4-BE49-F238E27FC236}">
                <a16:creationId xmlns:a16="http://schemas.microsoft.com/office/drawing/2014/main" id="{D4635F51-FE41-463D-A2F6-E52B7C744EC4}"/>
              </a:ext>
            </a:extLst>
          </p:cNvPr>
          <p:cNvSpPr>
            <a:spLocks noGrp="1"/>
          </p:cNvSpPr>
          <p:nvPr>
            <p:ph type="title"/>
          </p:nvPr>
        </p:nvSpPr>
        <p:spPr>
          <a:xfrm>
            <a:off x="467081" y="1894307"/>
            <a:ext cx="5282925" cy="1054242"/>
          </a:xfrm>
        </p:spPr>
        <p:txBody>
          <a:bodyPr>
            <a:normAutofit/>
          </a:bodyPr>
          <a:lstStyle>
            <a:lvl1pPr>
              <a:defRPr sz="3600">
                <a:solidFill>
                  <a:schemeClr val="bg1">
                    <a:lumMod val="95000"/>
                  </a:schemeClr>
                </a:solidFill>
                <a:latin typeface="+mj-lt"/>
              </a:defRPr>
            </a:lvl1pPr>
          </a:lstStyle>
          <a:p>
            <a:r>
              <a:rPr lang="en-US" dirty="0"/>
              <a:t>Click to edit Master title style</a:t>
            </a:r>
          </a:p>
        </p:txBody>
      </p:sp>
      <p:sp>
        <p:nvSpPr>
          <p:cNvPr id="27" name="Content Placeholder 2">
            <a:extLst>
              <a:ext uri="{FF2B5EF4-FFF2-40B4-BE49-F238E27FC236}">
                <a16:creationId xmlns:a16="http://schemas.microsoft.com/office/drawing/2014/main" id="{D221EDBF-8D74-4315-A00A-7D5DFAA14904}"/>
              </a:ext>
            </a:extLst>
          </p:cNvPr>
          <p:cNvSpPr>
            <a:spLocks noGrp="1"/>
          </p:cNvSpPr>
          <p:nvPr>
            <p:ph idx="1"/>
          </p:nvPr>
        </p:nvSpPr>
        <p:spPr>
          <a:xfrm>
            <a:off x="204012" y="3746312"/>
            <a:ext cx="6243341" cy="2383473"/>
          </a:xfrm>
        </p:spPr>
        <p:txBody>
          <a:bodyPr>
            <a:normAutofit/>
          </a:bodyPr>
          <a:lstStyle>
            <a:lvl1pPr>
              <a:lnSpc>
                <a:spcPct val="150000"/>
              </a:lnSpc>
              <a:defRPr sz="2400"/>
            </a:lvl1pPr>
            <a:lvl2pPr>
              <a:lnSpc>
                <a:spcPct val="150000"/>
              </a:lnSpc>
              <a:defRPr sz="2000"/>
            </a:lvl2pPr>
            <a:lvl3pPr>
              <a:lnSpc>
                <a:spcPct val="150000"/>
              </a:lnSpc>
              <a:defRPr sz="1800"/>
            </a:lvl3pPr>
            <a:lvl4pPr>
              <a:lnSpc>
                <a:spcPct val="150000"/>
              </a:lnSpc>
              <a:defRPr sz="1600"/>
            </a:lvl4pPr>
            <a:lvl5pPr>
              <a:lnSpc>
                <a:spcPct val="150000"/>
              </a:lnSpc>
              <a:defRPr sz="1600"/>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28" name="Picture 27">
            <a:extLst>
              <a:ext uri="{FF2B5EF4-FFF2-40B4-BE49-F238E27FC236}">
                <a16:creationId xmlns:a16="http://schemas.microsoft.com/office/drawing/2014/main" id="{A1F5BD7C-0369-428C-A7CC-AA571F565F81}"/>
              </a:ext>
            </a:extLst>
          </p:cNvPr>
          <p:cNvPicPr>
            <a:picLocks noChangeAspect="1"/>
          </p:cNvPicPr>
          <p:nvPr userDrawn="1"/>
        </p:nvPicPr>
        <p:blipFill>
          <a:blip r:embed="rId5"/>
          <a:stretch>
            <a:fillRect/>
          </a:stretch>
        </p:blipFill>
        <p:spPr>
          <a:xfrm>
            <a:off x="6613087" y="1331393"/>
            <a:ext cx="2384888" cy="4972041"/>
          </a:xfrm>
          <a:prstGeom prst="rect">
            <a:avLst/>
          </a:prstGeom>
        </p:spPr>
      </p:pic>
      <p:pic>
        <p:nvPicPr>
          <p:cNvPr id="14" name="Picture 13">
            <a:extLst>
              <a:ext uri="{FF2B5EF4-FFF2-40B4-BE49-F238E27FC236}">
                <a16:creationId xmlns:a16="http://schemas.microsoft.com/office/drawing/2014/main" id="{B15BD7CC-5728-48DA-A14E-9BA5826320EA}"/>
              </a:ext>
            </a:extLst>
          </p:cNvPr>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6673852" y="2328678"/>
            <a:ext cx="2266136" cy="2709534"/>
          </a:xfrm>
          <a:prstGeom prst="rect">
            <a:avLst/>
          </a:prstGeom>
        </p:spPr>
      </p:pic>
    </p:spTree>
    <p:extLst>
      <p:ext uri="{BB962C8B-B14F-4D97-AF65-F5344CB8AC3E}">
        <p14:creationId xmlns:p14="http://schemas.microsoft.com/office/powerpoint/2010/main" val="16409986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a:t>Cliquez pour modifier le style du titre</a:t>
            </a:r>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14535E3-F207-4552-A246-609C371F09E4}" type="datetimeFigureOut">
              <a:rPr lang="fr-FR" smtClean="0"/>
              <a:t>28/08/2021</a:t>
            </a:fld>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10770A-B385-402B-88FC-0566B5986E10}" type="slidenum">
              <a:rPr lang="fr-FR" smtClean="0"/>
              <a:t>‹N°›</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1.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s>
</file>

<file path=ppt/slides/_rels/slide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13.jpeg"/></Relationships>
</file>

<file path=ppt/slides/_rels/slide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2.png"/><Relationship Id="rId1" Type="http://schemas.openxmlformats.org/officeDocument/2006/relationships/slideLayout" Target="../slideLayouts/slideLayout1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4.xml"/><Relationship Id="rId1" Type="http://schemas.openxmlformats.org/officeDocument/2006/relationships/slideLayout" Target="../slideLayouts/slideLayout12.xml"/><Relationship Id="rId4" Type="http://schemas.openxmlformats.org/officeDocument/2006/relationships/image" Target="../media/image14.jpeg"/></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15.gi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www.wrike.com/project-management-guide/faq/what-is-project-management-framework/" TargetMode="External"/><Relationship Id="rId2" Type="http://schemas.openxmlformats.org/officeDocument/2006/relationships/image" Target="../media/image12.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hyperlink" Target="https://en.wikipedia.org/wiki/Project_management" TargetMode="External"/><Relationship Id="rId2" Type="http://schemas.openxmlformats.org/officeDocument/2006/relationships/image" Target="../media/image12.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file:///C:\Users\ESAD\Desktop\GMP%20Records\S%2025.mp3" TargetMode="External"/><Relationship Id="rId1" Type="http://schemas.microsoft.com/office/2007/relationships/media" Target="file:///C:\Users\ESAD\Desktop\GMP%20Records\S%2025.mp3" TargetMode="External"/><Relationship Id="rId5" Type="http://schemas.openxmlformats.org/officeDocument/2006/relationships/image" Target="../media/image17.png"/><Relationship Id="rId4" Type="http://schemas.openxmlformats.org/officeDocument/2006/relationships/image" Target="../media/image16.png"/></Relationships>
</file>

<file path=ppt/slides/_rels/slide1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file:///C:\Users\ESAD\Desktop\GMP%20Records\S%2027.mp3" TargetMode="External"/><Relationship Id="rId1" Type="http://schemas.microsoft.com/office/2007/relationships/media" Target="file:///C:\Users\ESAD\Desktop\GMP%20Records\S%2027.mp3" TargetMode="External"/><Relationship Id="rId5" Type="http://schemas.openxmlformats.org/officeDocument/2006/relationships/image" Target="../media/image17.png"/><Relationship Id="rId4" Type="http://schemas.openxmlformats.org/officeDocument/2006/relationships/image" Target="../media/image18.png"/></Relationships>
</file>

<file path=ppt/slides/_rels/slide1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2.pn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2.pn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slideLayout" Target="../slideLayouts/slideLayout2.xml"/><Relationship Id="rId1" Type="http://schemas.openxmlformats.org/officeDocument/2006/relationships/audio" Target="file:///C:\Users\HP\Desktop\Records%2024\15.mp3" TargetMode="External"/><Relationship Id="rId4" Type="http://schemas.openxmlformats.org/officeDocument/2006/relationships/image" Target="../media/image22.png"/></Relationships>
</file>

<file path=ppt/slides/_rels/slide4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file:///C:\Users\ESAD\Desktop\GMP%20Records\S%2025.mp3" TargetMode="External"/><Relationship Id="rId1" Type="http://schemas.microsoft.com/office/2007/relationships/media" Target="file:///C:\Users\ESAD\Desktop\GMP%20Records\S%2025.mp3" TargetMode="External"/><Relationship Id="rId5" Type="http://schemas.openxmlformats.org/officeDocument/2006/relationships/image" Target="../media/image17.png"/><Relationship Id="rId4" Type="http://schemas.openxmlformats.org/officeDocument/2006/relationships/image" Target="../media/image16.png"/></Relationships>
</file>

<file path=ppt/slides/_rels/slide4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431662" y="0"/>
            <a:ext cx="8712338" cy="6680068"/>
          </a:xfrm>
          <a:prstGeom prst="rect">
            <a:avLst/>
          </a:prstGeom>
        </p:spPr>
      </p:pic>
      <p:sp>
        <p:nvSpPr>
          <p:cNvPr id="11" name="Rectangle 10"/>
          <p:cNvSpPr/>
          <p:nvPr/>
        </p:nvSpPr>
        <p:spPr>
          <a:xfrm rot="10800000">
            <a:off x="-59266" y="-93133"/>
            <a:ext cx="9262534"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9150532"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48072" y="4963885"/>
            <a:ext cx="1274607" cy="1524000"/>
          </a:xfrm>
          <a:prstGeom prst="rect">
            <a:avLst/>
          </a:prstGeom>
        </p:spPr>
      </p:pic>
      <p:pic>
        <p:nvPicPr>
          <p:cNvPr id="12" name="Picture 11"/>
          <p:cNvPicPr>
            <a:picLocks noChangeAspect="1"/>
          </p:cNvPicPr>
          <p:nvPr/>
        </p:nvPicPr>
        <p:blipFill>
          <a:blip r:embed="rId5"/>
          <a:stretch>
            <a:fillRect/>
          </a:stretch>
        </p:blipFill>
        <p:spPr>
          <a:xfrm>
            <a:off x="11778" y="264954"/>
            <a:ext cx="5417926" cy="1972334"/>
          </a:xfrm>
          <a:prstGeom prst="rect">
            <a:avLst/>
          </a:prstGeom>
        </p:spPr>
      </p:pic>
      <p:pic>
        <p:nvPicPr>
          <p:cNvPr id="13" name="Picture 12"/>
          <p:cNvPicPr>
            <a:picLocks noChangeAspect="1"/>
          </p:cNvPicPr>
          <p:nvPr/>
        </p:nvPicPr>
        <p:blipFill>
          <a:blip r:embed="rId6"/>
          <a:stretch>
            <a:fillRect/>
          </a:stretch>
        </p:blipFill>
        <p:spPr>
          <a:xfrm>
            <a:off x="4707457" y="3125529"/>
            <a:ext cx="4411801" cy="1034667"/>
          </a:xfrm>
          <a:prstGeom prst="rect">
            <a:avLst/>
          </a:prstGeom>
        </p:spPr>
      </p:pic>
      <p:sp>
        <p:nvSpPr>
          <p:cNvPr id="14" name="TextBox 13"/>
          <p:cNvSpPr txBox="1"/>
          <p:nvPr/>
        </p:nvSpPr>
        <p:spPr>
          <a:xfrm>
            <a:off x="22872" y="544337"/>
            <a:ext cx="5478808" cy="1384995"/>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PMG 611</a:t>
            </a:r>
          </a:p>
          <a:p>
            <a:r>
              <a:rPr lang="en-US" sz="2800" dirty="0">
                <a:solidFill>
                  <a:schemeClr val="bg1"/>
                </a:solidFill>
                <a:latin typeface="+mn-lt"/>
              </a:rPr>
              <a:t>Global Project Management</a:t>
            </a:r>
            <a:br>
              <a:rPr lang="en-US" sz="6000" b="1" dirty="0">
                <a:solidFill>
                  <a:schemeClr val="bg1"/>
                </a:solidFill>
                <a:latin typeface="+mn-lt"/>
              </a:rPr>
            </a:br>
            <a:r>
              <a:rPr lang="en-US" sz="2800" dirty="0">
                <a:solidFill>
                  <a:srgbClr val="24A9E1"/>
                </a:solidFill>
                <a:latin typeface="Tajawal Medium" panose="00000600000000000000" pitchFamily="2" charset="-78"/>
                <a:cs typeface="Tajawal Medium" panose="00000600000000000000" pitchFamily="2" charset="-78"/>
              </a:rPr>
              <a:t>Prepared by Dr. Myriam ZORGUI</a:t>
            </a:r>
          </a:p>
        </p:txBody>
      </p:sp>
      <p:sp>
        <p:nvSpPr>
          <p:cNvPr id="16" name="TextBox 15"/>
          <p:cNvSpPr txBox="1"/>
          <p:nvPr/>
        </p:nvSpPr>
        <p:spPr>
          <a:xfrm>
            <a:off x="4707457" y="3159395"/>
            <a:ext cx="4436543" cy="954107"/>
          </a:xfrm>
          <a:prstGeom prst="rect">
            <a:avLst/>
          </a:prstGeom>
          <a:noFill/>
        </p:spPr>
        <p:txBody>
          <a:bodyPr wrap="square" rtlCol="0">
            <a:spAutoFit/>
          </a:bodyPr>
          <a:lstStyle/>
          <a:p>
            <a:r>
              <a:rPr lang="en-US" sz="2800" dirty="0">
                <a:solidFill>
                  <a:schemeClr val="bg1"/>
                </a:solidFill>
                <a:cs typeface="Tajawal Medium" panose="00000600000000000000" pitchFamily="2" charset="-78"/>
              </a:rPr>
              <a:t>Lecture 1: </a:t>
            </a:r>
            <a:r>
              <a:rPr lang="en-US" sz="2800" dirty="0">
                <a:solidFill>
                  <a:schemeClr val="bg1"/>
                </a:solidFill>
                <a:latin typeface="+mn-lt"/>
              </a:rPr>
              <a:t>Global Project Management F</a:t>
            </a:r>
            <a:r>
              <a:rPr lang="en-US" sz="2800" dirty="0">
                <a:solidFill>
                  <a:schemeClr val="bg1"/>
                </a:solidFill>
                <a:latin typeface="Tajawal Medium" panose="00000600000000000000" pitchFamily="2" charset="-78"/>
                <a:cs typeface="Tajawal Medium" panose="00000600000000000000" pitchFamily="2" charset="-78"/>
              </a:rPr>
              <a:t>undamentals</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US" dirty="0"/>
              <a:t>References </a:t>
            </a:r>
            <a:endParaRPr lang="fr-FR" dirty="0"/>
          </a:p>
        </p:txBody>
      </p:sp>
      <p:sp>
        <p:nvSpPr>
          <p:cNvPr id="3" name="Espace réservé du contenu 2"/>
          <p:cNvSpPr>
            <a:spLocks noGrp="1"/>
          </p:cNvSpPr>
          <p:nvPr>
            <p:ph idx="1"/>
          </p:nvPr>
        </p:nvSpPr>
        <p:spPr>
          <a:xfrm>
            <a:off x="204012" y="1667740"/>
            <a:ext cx="6243341" cy="4641579"/>
          </a:xfrm>
        </p:spPr>
        <p:txBody>
          <a:bodyPr>
            <a:normAutofit/>
          </a:bodyPr>
          <a:lstStyle/>
          <a:p>
            <a:pPr marL="0" indent="0">
              <a:buNone/>
            </a:pPr>
            <a:endParaRPr lang="fr-FR" b="1" i="1" dirty="0"/>
          </a:p>
          <a:p>
            <a:pPr marL="0" indent="0">
              <a:buNone/>
            </a:pPr>
            <a:r>
              <a:rPr lang="en-US" sz="2400" b="1" i="1" dirty="0"/>
              <a:t>Global Project Management Communication, Collaboration and Management Across Borders</a:t>
            </a:r>
          </a:p>
          <a:p>
            <a:pPr marL="0" indent="0">
              <a:buNone/>
            </a:pPr>
            <a:endParaRPr lang="en-US" sz="2400" dirty="0"/>
          </a:p>
          <a:p>
            <a:pPr marL="0" indent="0">
              <a:buNone/>
            </a:pPr>
            <a:r>
              <a:rPr lang="en-US" sz="2400" dirty="0"/>
              <a:t>© </a:t>
            </a:r>
            <a:r>
              <a:rPr lang="en-US" sz="2400" b="1" dirty="0"/>
              <a:t>Jean Binder 2007</a:t>
            </a:r>
          </a:p>
          <a:p>
            <a:endParaRPr lang="fr-FR" dirty="0"/>
          </a:p>
        </p:txBody>
      </p:sp>
      <p:pic>
        <p:nvPicPr>
          <p:cNvPr id="7" name="Espace réservé du contenu 6" descr="Global Project Management: Communication, Collaboration and Management">
            <a:extLst>
              <a:ext uri="{FF2B5EF4-FFF2-40B4-BE49-F238E27FC236}">
                <a16:creationId xmlns:a16="http://schemas.microsoft.com/office/drawing/2014/main" id="{784EAA42-413E-4296-939A-C1870E0B5BF4}"/>
              </a:ext>
            </a:extLst>
          </p:cNvPr>
          <p:cNvPicPr>
            <a:picLocks noGrp="1"/>
          </p:cNvPicPr>
          <p:nvPr>
            <p:ph idx="13"/>
          </p:nvPr>
        </p:nvPicPr>
        <p:blipFill>
          <a:blip r:embed="rId4" cstate="print"/>
          <a:srcRect/>
          <a:stretch>
            <a:fillRect/>
          </a:stretch>
        </p:blipFill>
        <p:spPr bwMode="auto">
          <a:xfrm>
            <a:off x="6732240" y="1556792"/>
            <a:ext cx="2207748" cy="4752527"/>
          </a:xfrm>
          <a:prstGeom prst="rect">
            <a:avLst/>
          </a:prstGeom>
          <a:noFill/>
          <a:ln w="9525">
            <a:noFill/>
            <a:miter lim="800000"/>
            <a:headEnd/>
            <a:tailEnd/>
          </a:ln>
        </p:spPr>
      </p:pic>
    </p:spTree>
    <p:extLst>
      <p:ext uri="{BB962C8B-B14F-4D97-AF65-F5344CB8AC3E}">
        <p14:creationId xmlns:p14="http://schemas.microsoft.com/office/powerpoint/2010/main" val="5398504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a:xfrm>
            <a:off x="1930537" y="418520"/>
            <a:ext cx="5282925" cy="1054242"/>
          </a:xfrm>
        </p:spPr>
        <p:txBody>
          <a:bodyPr/>
          <a:lstStyle/>
          <a:p>
            <a:r>
              <a:rPr lang="en-US" dirty="0"/>
              <a:t>Course Topics</a:t>
            </a:r>
            <a:endParaRPr lang="fr-FR" dirty="0"/>
          </a:p>
        </p:txBody>
      </p:sp>
      <p:sp>
        <p:nvSpPr>
          <p:cNvPr id="3" name="Espace réservé du contenu 2"/>
          <p:cNvSpPr>
            <a:spLocks noGrp="1"/>
          </p:cNvSpPr>
          <p:nvPr>
            <p:ph idx="1"/>
          </p:nvPr>
        </p:nvSpPr>
        <p:spPr>
          <a:xfrm>
            <a:off x="356915" y="1841702"/>
            <a:ext cx="5738268" cy="4641579"/>
          </a:xfrm>
        </p:spPr>
        <p:txBody>
          <a:bodyPr>
            <a:normAutofit/>
          </a:bodyPr>
          <a:lstStyle/>
          <a:p>
            <a:endParaRPr lang="fr-FR" b="1" i="1" dirty="0"/>
          </a:p>
          <a:p>
            <a:endParaRPr lang="fr-FR" b="1" i="1" dirty="0"/>
          </a:p>
          <a:p>
            <a:endParaRPr lang="fr-FR" dirty="0"/>
          </a:p>
        </p:txBody>
      </p:sp>
      <p:sp>
        <p:nvSpPr>
          <p:cNvPr id="5" name="Espace réservé du contenu 3">
            <a:extLst>
              <a:ext uri="{FF2B5EF4-FFF2-40B4-BE49-F238E27FC236}">
                <a16:creationId xmlns:a16="http://schemas.microsoft.com/office/drawing/2014/main" id="{27CE307E-BC19-470F-87DA-E45A827EEED5}"/>
              </a:ext>
            </a:extLst>
          </p:cNvPr>
          <p:cNvSpPr txBox="1">
            <a:spLocks/>
          </p:cNvSpPr>
          <p:nvPr/>
        </p:nvSpPr>
        <p:spPr>
          <a:xfrm>
            <a:off x="449832" y="2106156"/>
            <a:ext cx="4092283" cy="4112669"/>
          </a:xfrm>
          <a:prstGeom prst="rect">
            <a:avLst/>
          </a:prstGeom>
        </p:spPr>
        <p:txBody>
          <a:bodyPr>
            <a:normAutofit fontScale="70000" lnSpcReduction="2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fontAlgn="base"/>
            <a:r>
              <a:rPr lang="fr-FR" dirty="0">
                <a:latin typeface="Arial" pitchFamily="34" charset="0"/>
                <a:cs typeface="Arial" pitchFamily="34" charset="0"/>
              </a:rPr>
              <a:t>Global Project Leadership</a:t>
            </a:r>
          </a:p>
          <a:p>
            <a:pPr fontAlgn="base"/>
            <a:r>
              <a:rPr lang="fr-FR" dirty="0">
                <a:latin typeface="Arial" pitchFamily="34" charset="0"/>
                <a:cs typeface="Arial" pitchFamily="34" charset="0"/>
              </a:rPr>
              <a:t>Stakeholders and Communication Channels</a:t>
            </a:r>
          </a:p>
          <a:p>
            <a:pPr fontAlgn="base"/>
            <a:r>
              <a:rPr lang="fr-FR" dirty="0">
                <a:latin typeface="Arial" pitchFamily="34" charset="0"/>
                <a:cs typeface="Arial" pitchFamily="34" charset="0"/>
              </a:rPr>
              <a:t>Global Communication Strategy</a:t>
            </a:r>
          </a:p>
          <a:p>
            <a:pPr fontAlgn="base"/>
            <a:r>
              <a:rPr lang="fr-FR" dirty="0">
                <a:latin typeface="Arial" pitchFamily="34" charset="0"/>
                <a:cs typeface="Arial" pitchFamily="34" charset="0"/>
              </a:rPr>
              <a:t>Global Communication Techniques</a:t>
            </a:r>
          </a:p>
          <a:p>
            <a:pPr fontAlgn="base"/>
            <a:r>
              <a:rPr lang="fr-FR" dirty="0">
                <a:latin typeface="Arial" pitchFamily="34" charset="0"/>
                <a:cs typeface="Arial" pitchFamily="34" charset="0"/>
              </a:rPr>
              <a:t>Global Project Structure</a:t>
            </a:r>
          </a:p>
          <a:p>
            <a:pPr fontAlgn="base"/>
            <a:r>
              <a:rPr lang="fr-FR" dirty="0">
                <a:latin typeface="Arial" pitchFamily="34" charset="0"/>
                <a:cs typeface="Arial" pitchFamily="34" charset="0"/>
              </a:rPr>
              <a:t>Selection of International Human Resources</a:t>
            </a:r>
          </a:p>
          <a:p>
            <a:pPr fontAlgn="base"/>
            <a:endParaRPr lang="fr-FR" dirty="0"/>
          </a:p>
        </p:txBody>
      </p:sp>
      <p:sp>
        <p:nvSpPr>
          <p:cNvPr id="9" name="Espace réservé du contenu 5">
            <a:extLst>
              <a:ext uri="{FF2B5EF4-FFF2-40B4-BE49-F238E27FC236}">
                <a16:creationId xmlns:a16="http://schemas.microsoft.com/office/drawing/2014/main" id="{3164E110-6EFC-43E0-BA08-018AD8A2B027}"/>
              </a:ext>
            </a:extLst>
          </p:cNvPr>
          <p:cNvSpPr txBox="1">
            <a:spLocks/>
          </p:cNvSpPr>
          <p:nvPr/>
        </p:nvSpPr>
        <p:spPr>
          <a:xfrm>
            <a:off x="4988942" y="2000240"/>
            <a:ext cx="3903538" cy="4439240"/>
          </a:xfrm>
          <a:prstGeom prst="rect">
            <a:avLst/>
          </a:prstGeom>
        </p:spPr>
        <p:txBody>
          <a:bodyPr>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fontAlgn="base"/>
            <a:r>
              <a:rPr lang="fr-FR" sz="2200" dirty="0">
                <a:latin typeface="Arial" pitchFamily="34" charset="0"/>
                <a:cs typeface="Arial" pitchFamily="34" charset="0"/>
              </a:rPr>
              <a:t>Global Program and Project Offices</a:t>
            </a:r>
          </a:p>
          <a:p>
            <a:pPr fontAlgn="base"/>
            <a:r>
              <a:rPr lang="fr-FR" sz="2200" dirty="0">
                <a:latin typeface="Arial" pitchFamily="34" charset="0"/>
                <a:cs typeface="Arial" pitchFamily="34" charset="0"/>
              </a:rPr>
              <a:t>Global Collaborative Networks</a:t>
            </a:r>
          </a:p>
          <a:p>
            <a:pPr fontAlgn="base"/>
            <a:r>
              <a:rPr lang="fr-FR" sz="2200" dirty="0">
                <a:latin typeface="Arial" pitchFamily="34" charset="0"/>
                <a:cs typeface="Arial" pitchFamily="34" charset="0"/>
              </a:rPr>
              <a:t>Knowledge Sharing</a:t>
            </a:r>
          </a:p>
          <a:p>
            <a:pPr fontAlgn="base"/>
            <a:r>
              <a:rPr lang="fr-FR" sz="2200" dirty="0">
                <a:latin typeface="Arial" pitchFamily="34" charset="0"/>
                <a:cs typeface="Arial" pitchFamily="34" charset="0"/>
              </a:rPr>
              <a:t>Collaborative Project Management</a:t>
            </a:r>
          </a:p>
          <a:p>
            <a:pPr fontAlgn="base"/>
            <a:r>
              <a:rPr lang="fr-FR" sz="2200" dirty="0">
                <a:latin typeface="Arial" pitchFamily="34" charset="0"/>
                <a:cs typeface="Arial" pitchFamily="34" charset="0"/>
              </a:rPr>
              <a:t>Implementation </a:t>
            </a:r>
            <a:r>
              <a:rPr lang="fr-FR" sz="2200" dirty="0" err="1">
                <a:latin typeface="Arial" pitchFamily="34" charset="0"/>
                <a:cs typeface="Arial" pitchFamily="34" charset="0"/>
              </a:rPr>
              <a:t>Strategies</a:t>
            </a:r>
            <a:endParaRPr lang="fr-FR" sz="2200" dirty="0">
              <a:latin typeface="Arial" pitchFamily="34" charset="0"/>
              <a:cs typeface="Arial" pitchFamily="34" charset="0"/>
            </a:endParaRPr>
          </a:p>
          <a:p>
            <a:pPr fontAlgn="base"/>
            <a:r>
              <a:rPr lang="fr-FR" sz="2200" dirty="0">
                <a:latin typeface="Arial" pitchFamily="34" charset="0"/>
                <a:cs typeface="Arial" pitchFamily="34" charset="0"/>
              </a:rPr>
              <a:t>International Project Management</a:t>
            </a:r>
            <a:endParaRPr lang="fr-FR" sz="2200" dirty="0"/>
          </a:p>
        </p:txBody>
      </p:sp>
    </p:spTree>
    <p:extLst>
      <p:ext uri="{BB962C8B-B14F-4D97-AF65-F5344CB8AC3E}">
        <p14:creationId xmlns:p14="http://schemas.microsoft.com/office/powerpoint/2010/main" val="12495926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1D4991E8-0CD4-410B-8AD2-C8640D39D587}"/>
              </a:ext>
            </a:extLst>
          </p:cNvPr>
          <p:cNvSpPr>
            <a:spLocks noGrp="1"/>
          </p:cNvSpPr>
          <p:nvPr>
            <p:ph type="title"/>
          </p:nvPr>
        </p:nvSpPr>
        <p:spPr/>
        <p:txBody>
          <a:bodyPr/>
          <a:lstStyle/>
          <a:p>
            <a:r>
              <a:rPr lang="en-US" b="1" dirty="0"/>
              <a:t>Session Outline</a:t>
            </a:r>
          </a:p>
        </p:txBody>
      </p:sp>
      <p:graphicFrame>
        <p:nvGraphicFramePr>
          <p:cNvPr id="2" name="Content Placeholder 1">
            <a:extLst>
              <a:ext uri="{FF2B5EF4-FFF2-40B4-BE49-F238E27FC236}">
                <a16:creationId xmlns:a16="http://schemas.microsoft.com/office/drawing/2014/main" id="{999ED87C-4618-4037-9F44-228C7CC008BD}"/>
              </a:ext>
            </a:extLst>
          </p:cNvPr>
          <p:cNvGraphicFramePr>
            <a:graphicFrameLocks noGrp="1"/>
          </p:cNvGraphicFramePr>
          <p:nvPr>
            <p:ph idx="1"/>
            <p:extLst>
              <p:ext uri="{D42A27DB-BD31-4B8C-83A1-F6EECF244321}">
                <p14:modId xmlns:p14="http://schemas.microsoft.com/office/powerpoint/2010/main" val="2891231422"/>
              </p:ext>
            </p:extLst>
          </p:nvPr>
        </p:nvGraphicFramePr>
        <p:xfrm>
          <a:off x="204012" y="2108056"/>
          <a:ext cx="6243341" cy="338191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9" name="Content Placeholder 8">
            <a:extLst>
              <a:ext uri="{FF2B5EF4-FFF2-40B4-BE49-F238E27FC236}">
                <a16:creationId xmlns:a16="http://schemas.microsoft.com/office/drawing/2014/main" id="{C18D56AF-D231-4BFD-A0B8-C5A801164EE6}"/>
              </a:ext>
            </a:extLst>
          </p:cNvPr>
          <p:cNvSpPr>
            <a:spLocks noGrp="1"/>
          </p:cNvSpPr>
          <p:nvPr>
            <p:ph idx="13"/>
          </p:nvPr>
        </p:nvSpPr>
        <p:spPr/>
        <p:txBody>
          <a:bodyPr>
            <a:normAutofit/>
          </a:bodyPr>
          <a:lstStyle/>
          <a:p>
            <a:r>
              <a:rPr lang="fr-FR" sz="2000" i="1" dirty="0">
                <a:latin typeface="Blackadder ITC" panose="04020505051007020D02" pitchFamily="82" charset="0"/>
              </a:rPr>
              <a:t>Global </a:t>
            </a:r>
          </a:p>
          <a:p>
            <a:r>
              <a:rPr lang="fr-FR" sz="2000" i="1" dirty="0">
                <a:latin typeface="Blackadder ITC" panose="04020505051007020D02" pitchFamily="82" charset="0"/>
              </a:rPr>
              <a:t>Management</a:t>
            </a:r>
          </a:p>
          <a:p>
            <a:r>
              <a:rPr lang="fr-FR" sz="2000" i="1" dirty="0">
                <a:latin typeface="Blackadder ITC" panose="04020505051007020D02" pitchFamily="82" charset="0"/>
              </a:rPr>
              <a:t>Project</a:t>
            </a:r>
            <a:endParaRPr lang="fr-FR" sz="2000" dirty="0"/>
          </a:p>
        </p:txBody>
      </p:sp>
    </p:spTree>
    <p:extLst>
      <p:ext uri="{BB962C8B-B14F-4D97-AF65-F5344CB8AC3E}">
        <p14:creationId xmlns:p14="http://schemas.microsoft.com/office/powerpoint/2010/main" val="8581612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AEF714A6-ACF0-4CCB-876C-F21D34328473}"/>
              </a:ext>
            </a:extLst>
          </p:cNvPr>
          <p:cNvSpPr>
            <a:spLocks noGrp="1"/>
          </p:cNvSpPr>
          <p:nvPr>
            <p:ph type="title"/>
          </p:nvPr>
        </p:nvSpPr>
        <p:spPr>
          <a:xfrm>
            <a:off x="1164428" y="476672"/>
            <a:ext cx="5282925" cy="792088"/>
          </a:xfrm>
        </p:spPr>
        <p:txBody>
          <a:bodyPr>
            <a:normAutofit fontScale="90000"/>
          </a:bodyPr>
          <a:lstStyle/>
          <a:p>
            <a:r>
              <a:rPr lang="en-US" b="1" dirty="0">
                <a:latin typeface="Arial" panose="020B0604020202020204" pitchFamily="34" charset="0"/>
                <a:cs typeface="Arial" panose="020B0604020202020204" pitchFamily="34" charset="0"/>
              </a:rPr>
              <a:t>What is </a:t>
            </a:r>
            <a:r>
              <a:rPr lang="fr-FR" sz="3600" b="1" dirty="0">
                <a:latin typeface="Arial" pitchFamily="34" charset="0"/>
                <a:cs typeface="Arial" pitchFamily="34" charset="0"/>
              </a:rPr>
              <a:t>Project Management</a:t>
            </a:r>
            <a:endParaRPr lang="en-US" dirty="0"/>
          </a:p>
        </p:txBody>
      </p:sp>
      <p:sp>
        <p:nvSpPr>
          <p:cNvPr id="7" name="Content Placeholder 6">
            <a:extLst>
              <a:ext uri="{FF2B5EF4-FFF2-40B4-BE49-F238E27FC236}">
                <a16:creationId xmlns:a16="http://schemas.microsoft.com/office/drawing/2014/main" id="{E1C9D1E7-2761-4161-A96A-3978437939A6}"/>
              </a:ext>
            </a:extLst>
          </p:cNvPr>
          <p:cNvSpPr>
            <a:spLocks noGrp="1"/>
          </p:cNvSpPr>
          <p:nvPr>
            <p:ph idx="1"/>
          </p:nvPr>
        </p:nvSpPr>
        <p:spPr>
          <a:xfrm>
            <a:off x="467544" y="2420888"/>
            <a:ext cx="6243341" cy="2383473"/>
          </a:xfrm>
        </p:spPr>
        <p:txBody>
          <a:bodyPr/>
          <a:lstStyle/>
          <a:p>
            <a:pPr marL="0" indent="0">
              <a:buNone/>
            </a:pPr>
            <a:r>
              <a:rPr lang="fr-FR" dirty="0"/>
              <a:t>The term </a:t>
            </a:r>
            <a:r>
              <a:rPr lang="fr-FR" b="1" dirty="0">
                <a:solidFill>
                  <a:srgbClr val="FF0000"/>
                </a:solidFill>
              </a:rPr>
              <a:t>Project Management </a:t>
            </a:r>
            <a:r>
              <a:rPr lang="fr-FR" dirty="0"/>
              <a:t>consists en 2 terms: </a:t>
            </a:r>
            <a:r>
              <a:rPr lang="fr-FR" b="1" i="1" dirty="0"/>
              <a:t>Project</a:t>
            </a:r>
            <a:r>
              <a:rPr lang="fr-FR" b="1" i="1" u="sng" dirty="0"/>
              <a:t> </a:t>
            </a:r>
            <a:r>
              <a:rPr lang="fr-FR" dirty="0"/>
              <a:t>and </a:t>
            </a:r>
            <a:r>
              <a:rPr lang="fr-FR" b="1" i="1" dirty="0">
                <a:effectLst>
                  <a:outerShdw blurRad="38100" dist="38100" dir="2700000" algn="tl">
                    <a:srgbClr val="000000">
                      <a:alpha val="43137"/>
                    </a:srgbClr>
                  </a:outerShdw>
                </a:effectLst>
              </a:rPr>
              <a:t>Management</a:t>
            </a:r>
            <a:endParaRPr lang="en-US" b="1" i="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5380536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b="1" dirty="0"/>
              <a:t>The Project Management</a:t>
            </a:r>
          </a:p>
        </p:txBody>
      </p:sp>
      <p:sp>
        <p:nvSpPr>
          <p:cNvPr id="3" name="Espace réservé du contenu 2"/>
          <p:cNvSpPr>
            <a:spLocks noGrp="1"/>
          </p:cNvSpPr>
          <p:nvPr>
            <p:ph idx="1"/>
          </p:nvPr>
        </p:nvSpPr>
        <p:spPr>
          <a:xfrm>
            <a:off x="356914" y="1841702"/>
            <a:ext cx="6243341" cy="4641579"/>
          </a:xfrm>
        </p:spPr>
        <p:txBody>
          <a:bodyPr>
            <a:normAutofit fontScale="92500" lnSpcReduction="10000"/>
          </a:bodyPr>
          <a:lstStyle/>
          <a:p>
            <a:r>
              <a:rPr lang="fr-FR" b="1" dirty="0">
                <a:solidFill>
                  <a:srgbClr val="FF0000"/>
                </a:solidFill>
                <a:effectLst>
                  <a:outerShdw blurRad="38100" dist="38100" dir="2700000" algn="tl">
                    <a:srgbClr val="000000">
                      <a:alpha val="43137"/>
                    </a:srgbClr>
                  </a:outerShdw>
                </a:effectLst>
              </a:rPr>
              <a:t>Project</a:t>
            </a:r>
            <a:r>
              <a:rPr lang="fr-FR" dirty="0"/>
              <a:t>: a process that is </a:t>
            </a:r>
            <a:r>
              <a:rPr lang="fr-FR" b="1" i="1" dirty="0"/>
              <a:t>temporary in nature and has certain start and end times</a:t>
            </a:r>
            <a:r>
              <a:rPr lang="fr-FR" dirty="0"/>
              <a:t>.</a:t>
            </a:r>
          </a:p>
          <a:p>
            <a:r>
              <a:rPr lang="fr-FR" b="1" dirty="0">
                <a:solidFill>
                  <a:srgbClr val="FF0000"/>
                </a:solidFill>
              </a:rPr>
              <a:t>Management</a:t>
            </a:r>
            <a:r>
              <a:rPr lang="fr-FR" dirty="0"/>
              <a:t>: the act of </a:t>
            </a:r>
            <a:r>
              <a:rPr lang="fr-FR" b="1" i="1" dirty="0"/>
              <a:t>achieving predefined goals through people and other resources.</a:t>
            </a:r>
          </a:p>
          <a:p>
            <a:endParaRPr lang="fr-FR" b="1" i="1" dirty="0"/>
          </a:p>
          <a:p>
            <a:r>
              <a:rPr lang="fr-FR" dirty="0"/>
              <a:t>It’s</a:t>
            </a:r>
            <a:r>
              <a:rPr lang="fr-FR" b="1" i="1" dirty="0"/>
              <a:t> « the application of knowledge, skills, tools and techniques to project activities to meet project requirements ».</a:t>
            </a:r>
          </a:p>
          <a:p>
            <a:pPr marL="2743200" lvl="6" indent="0">
              <a:buNone/>
            </a:pPr>
            <a:r>
              <a:rPr lang="fr-FR" b="1" i="1" dirty="0"/>
              <a:t>	PMBOK Guide</a:t>
            </a:r>
          </a:p>
          <a:p>
            <a:endParaRPr lang="fr-FR" b="1" i="1" dirty="0"/>
          </a:p>
          <a:p>
            <a:endParaRPr lang="fr-FR" b="1" i="1" dirty="0"/>
          </a:p>
          <a:p>
            <a:endParaRPr lang="fr-FR" dirty="0"/>
          </a:p>
        </p:txBody>
      </p:sp>
      <p:sp>
        <p:nvSpPr>
          <p:cNvPr id="4" name="Espace réservé du contenu 3"/>
          <p:cNvSpPr>
            <a:spLocks noGrp="1"/>
          </p:cNvSpPr>
          <p:nvPr>
            <p:ph idx="13"/>
          </p:nvPr>
        </p:nvSpPr>
        <p:spPr/>
        <p:txBody>
          <a:bodyPr/>
          <a:lstStyle/>
          <a:p>
            <a:r>
              <a:rPr lang="fr-FR" i="1" dirty="0">
                <a:latin typeface="Blackadder ITC" panose="04020505051007020D02" pitchFamily="82" charset="0"/>
              </a:rPr>
              <a:t>Global </a:t>
            </a:r>
          </a:p>
          <a:p>
            <a:r>
              <a:rPr lang="fr-FR" i="1" dirty="0">
                <a:latin typeface="Blackadder ITC" panose="04020505051007020D02" pitchFamily="82" charset="0"/>
              </a:rPr>
              <a:t>Management</a:t>
            </a:r>
          </a:p>
          <a:p>
            <a:r>
              <a:rPr lang="fr-FR" i="1" dirty="0">
                <a:latin typeface="Blackadder ITC" panose="04020505051007020D02" pitchFamily="82" charset="0"/>
              </a:rPr>
              <a:t>Project</a:t>
            </a:r>
            <a:endParaRPr lang="fr-FR" dirty="0"/>
          </a:p>
          <a:p>
            <a:endParaRPr lang="fr-FR" dirty="0"/>
          </a:p>
        </p:txBody>
      </p:sp>
    </p:spTree>
    <p:extLst>
      <p:ext uri="{BB962C8B-B14F-4D97-AF65-F5344CB8AC3E}">
        <p14:creationId xmlns:p14="http://schemas.microsoft.com/office/powerpoint/2010/main" val="4982280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b="1" dirty="0"/>
              <a:t>PMI / PMBOK</a:t>
            </a:r>
          </a:p>
        </p:txBody>
      </p:sp>
      <p:sp>
        <p:nvSpPr>
          <p:cNvPr id="3" name="Espace réservé du contenu 2"/>
          <p:cNvSpPr>
            <a:spLocks noGrp="1"/>
          </p:cNvSpPr>
          <p:nvPr>
            <p:ph idx="1"/>
          </p:nvPr>
        </p:nvSpPr>
        <p:spPr>
          <a:xfrm>
            <a:off x="179512" y="1419368"/>
            <a:ext cx="6480720" cy="5073506"/>
          </a:xfrm>
        </p:spPr>
        <p:txBody>
          <a:bodyPr>
            <a:normAutofit fontScale="55000" lnSpcReduction="20000"/>
          </a:bodyPr>
          <a:lstStyle/>
          <a:p>
            <a:r>
              <a:rPr lang="fr-FR" sz="3600" b="1" i="1" dirty="0">
                <a:solidFill>
                  <a:srgbClr val="FF0000"/>
                </a:solidFill>
              </a:rPr>
              <a:t>The Project Management Institute (PMI):</a:t>
            </a:r>
          </a:p>
          <a:p>
            <a:pPr marL="0" indent="0">
              <a:buNone/>
            </a:pPr>
            <a:r>
              <a:rPr lang="en-US" sz="3600" dirty="0">
                <a:solidFill>
                  <a:srgbClr val="212529"/>
                </a:solidFill>
                <a:effectLst/>
                <a:ea typeface="Calibri" panose="020F0502020204030204" pitchFamily="34" charset="0"/>
              </a:rPr>
              <a:t>PMI was founded in 1969. • It is the largest non-profit membership association for project management professionals. • Over 450, 000 members worldwide and over 280 local chapters.</a:t>
            </a:r>
            <a:endParaRPr lang="en-US" sz="3600" b="1" i="1" dirty="0">
              <a:solidFill>
                <a:srgbClr val="212529"/>
              </a:solidFill>
            </a:endParaRPr>
          </a:p>
          <a:p>
            <a:r>
              <a:rPr lang="en-US" sz="3600" b="1" i="1" dirty="0">
                <a:solidFill>
                  <a:srgbClr val="FF0000"/>
                </a:solidFill>
                <a:cs typeface="Calibri" panose="020F0502020204030204" pitchFamily="34" charset="0"/>
              </a:rPr>
              <a:t>The Project </a:t>
            </a:r>
            <a:r>
              <a:rPr lang="en-US" sz="3600" b="1" i="1" dirty="0" err="1">
                <a:solidFill>
                  <a:srgbClr val="FF0000"/>
                </a:solidFill>
                <a:cs typeface="Calibri" panose="020F0502020204030204" pitchFamily="34" charset="0"/>
              </a:rPr>
              <a:t>Magement</a:t>
            </a:r>
            <a:r>
              <a:rPr lang="en-US" sz="3600" b="1" i="1" dirty="0">
                <a:solidFill>
                  <a:srgbClr val="FF0000"/>
                </a:solidFill>
                <a:cs typeface="Calibri" panose="020F0502020204030204" pitchFamily="34" charset="0"/>
              </a:rPr>
              <a:t> Body Of Knowledges</a:t>
            </a:r>
            <a:r>
              <a:rPr lang="en-US" sz="3600" b="1" i="1" dirty="0">
                <a:solidFill>
                  <a:srgbClr val="212529"/>
                </a:solidFill>
              </a:rPr>
              <a:t>:</a:t>
            </a:r>
          </a:p>
          <a:p>
            <a:pPr marL="0" indent="0">
              <a:buNone/>
            </a:pPr>
            <a:r>
              <a:rPr lang="en-US" sz="3600" dirty="0">
                <a:solidFill>
                  <a:srgbClr val="212529"/>
                </a:solidFill>
                <a:effectLst/>
                <a:ea typeface="Calibri" panose="020F0502020204030204" pitchFamily="34" charset="0"/>
                <a:cs typeface="Arial" panose="020B0604020202020204" pitchFamily="34" charset="0"/>
              </a:rPr>
              <a:t>PMBOK is an internationally recognized standard (IEEE std. 1490 -2003), edited by the PMI, that provides fundamental concepts of project management regardless of the type of the project, be it a construction project, a software development project, heavy-engineering project or automotive project.</a:t>
            </a:r>
            <a:endParaRPr lang="fr-FR" sz="3600" dirty="0">
              <a:effectLst/>
              <a:ea typeface="Calibri" panose="020F0502020204030204" pitchFamily="34" charset="0"/>
              <a:cs typeface="Arial" panose="020B0604020202020204" pitchFamily="34" charset="0"/>
            </a:endParaRPr>
          </a:p>
          <a:p>
            <a:pPr marL="0" indent="0">
              <a:buNone/>
            </a:pPr>
            <a:endParaRPr lang="fr-FR" sz="3600" b="1" i="1" dirty="0"/>
          </a:p>
          <a:p>
            <a:endParaRPr lang="fr-FR" dirty="0"/>
          </a:p>
        </p:txBody>
      </p:sp>
      <p:pic>
        <p:nvPicPr>
          <p:cNvPr id="5" name="Espace réservé du contenu 4" descr="Amazon.com: A Guide to the Project Management Body of Knowledge (PMBOK®  Guide) – Seventh Edition and The Standard for Project Management (ENGLISH):  9781628256642: Project Management Institute: Books">
            <a:extLst>
              <a:ext uri="{FF2B5EF4-FFF2-40B4-BE49-F238E27FC236}">
                <a16:creationId xmlns:a16="http://schemas.microsoft.com/office/drawing/2014/main" id="{DFBCD315-8E4B-4CAF-B1C2-8C2DF784CCF8}"/>
              </a:ext>
            </a:extLst>
          </p:cNvPr>
          <p:cNvPicPr>
            <a:picLocks noGrp="1"/>
          </p:cNvPicPr>
          <p:nvPr>
            <p:ph idx="13"/>
          </p:nvPr>
        </p:nvPicPr>
        <p:blipFill>
          <a:blip r:embed="rId4">
            <a:extLst>
              <a:ext uri="{28A0092B-C50C-407E-A947-70E740481C1C}">
                <a14:useLocalDpi xmlns:a14="http://schemas.microsoft.com/office/drawing/2010/main" val="0"/>
              </a:ext>
            </a:extLst>
          </a:blip>
          <a:srcRect/>
          <a:stretch>
            <a:fillRect/>
          </a:stretch>
        </p:blipFill>
        <p:spPr bwMode="auto">
          <a:xfrm>
            <a:off x="6781800" y="1988840"/>
            <a:ext cx="2005013" cy="3600400"/>
          </a:xfrm>
          <a:prstGeom prst="rect">
            <a:avLst/>
          </a:prstGeom>
          <a:noFill/>
          <a:ln>
            <a:noFill/>
          </a:ln>
        </p:spPr>
      </p:pic>
    </p:spTree>
    <p:extLst>
      <p:ext uri="{BB962C8B-B14F-4D97-AF65-F5344CB8AC3E}">
        <p14:creationId xmlns:p14="http://schemas.microsoft.com/office/powerpoint/2010/main" val="42015146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b="1" dirty="0"/>
              <a:t>The 10 Project Management Areas of Knowledge</a:t>
            </a:r>
          </a:p>
        </p:txBody>
      </p:sp>
      <p:sp>
        <p:nvSpPr>
          <p:cNvPr id="4" name="Espace réservé du contenu 3"/>
          <p:cNvSpPr>
            <a:spLocks noGrp="1"/>
          </p:cNvSpPr>
          <p:nvPr>
            <p:ph idx="13"/>
          </p:nvPr>
        </p:nvSpPr>
        <p:spPr/>
        <p:txBody>
          <a:bodyPr/>
          <a:lstStyle/>
          <a:p>
            <a:r>
              <a:rPr lang="fr-FR" i="1" dirty="0">
                <a:latin typeface="Blackadder ITC" panose="04020505051007020D02" pitchFamily="82" charset="0"/>
              </a:rPr>
              <a:t>Global </a:t>
            </a:r>
          </a:p>
          <a:p>
            <a:r>
              <a:rPr lang="fr-FR" i="1" dirty="0">
                <a:latin typeface="Blackadder ITC" panose="04020505051007020D02" pitchFamily="82" charset="0"/>
              </a:rPr>
              <a:t>Management</a:t>
            </a:r>
          </a:p>
          <a:p>
            <a:r>
              <a:rPr lang="fr-FR" i="1" dirty="0">
                <a:latin typeface="Blackadder ITC" panose="04020505051007020D02" pitchFamily="82" charset="0"/>
              </a:rPr>
              <a:t>Project</a:t>
            </a:r>
            <a:endParaRPr lang="fr-FR" dirty="0"/>
          </a:p>
        </p:txBody>
      </p:sp>
      <p:sp>
        <p:nvSpPr>
          <p:cNvPr id="8" name="Espace réservé du contenu 7">
            <a:extLst>
              <a:ext uri="{FF2B5EF4-FFF2-40B4-BE49-F238E27FC236}">
                <a16:creationId xmlns:a16="http://schemas.microsoft.com/office/drawing/2014/main" id="{B839857A-845E-4B3F-BB5E-3D582C1E097C}"/>
              </a:ext>
            </a:extLst>
          </p:cNvPr>
          <p:cNvSpPr>
            <a:spLocks noGrp="1"/>
          </p:cNvSpPr>
          <p:nvPr>
            <p:ph idx="1"/>
          </p:nvPr>
        </p:nvSpPr>
        <p:spPr/>
        <p:txBody>
          <a:bodyPr/>
          <a:lstStyle/>
          <a:p>
            <a:pPr algn="just"/>
            <a:r>
              <a:rPr lang="fr-FR" dirty="0"/>
              <a:t>An Area of Knowledge, according the PMBOK,  is «</a:t>
            </a:r>
            <a:r>
              <a:rPr lang="fr-FR" b="1" i="1" dirty="0"/>
              <a:t>an identified area of project management defined by it’s knowledge requirements and described in terms of it’s processes, practises, initial data, results, tools and techniques that compose them </a:t>
            </a:r>
            <a:r>
              <a:rPr lang="fr-FR" dirty="0"/>
              <a:t>».</a:t>
            </a:r>
          </a:p>
        </p:txBody>
      </p:sp>
    </p:spTree>
    <p:extLst>
      <p:ext uri="{BB962C8B-B14F-4D97-AF65-F5344CB8AC3E}">
        <p14:creationId xmlns:p14="http://schemas.microsoft.com/office/powerpoint/2010/main" val="283798260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Users\HP\Desktop\8.gif"/>
          <p:cNvPicPr>
            <a:picLocks noChangeAspect="1" noChangeArrowheads="1"/>
          </p:cNvPicPr>
          <p:nvPr/>
        </p:nvPicPr>
        <p:blipFill>
          <a:blip r:embed="rId2"/>
          <a:srcRect/>
          <a:stretch>
            <a:fillRect/>
          </a:stretch>
        </p:blipFill>
        <p:spPr bwMode="auto">
          <a:xfrm>
            <a:off x="1135856" y="-9525"/>
            <a:ext cx="6872288" cy="687705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EFAEC61-6B70-4E02-8BCF-B788473F2B63}"/>
              </a:ext>
            </a:extLst>
          </p:cNvPr>
          <p:cNvSpPr>
            <a:spLocks noGrp="1"/>
          </p:cNvSpPr>
          <p:nvPr>
            <p:ph type="title"/>
          </p:nvPr>
        </p:nvSpPr>
        <p:spPr/>
        <p:txBody>
          <a:bodyPr>
            <a:normAutofit fontScale="90000"/>
          </a:bodyPr>
          <a:lstStyle/>
          <a:p>
            <a:r>
              <a:rPr lang="fr-FR" b="1" dirty="0"/>
              <a:t>The Project Management </a:t>
            </a:r>
            <a:r>
              <a:rPr lang="fr-FR" b="1" dirty="0" err="1"/>
              <a:t>framework</a:t>
            </a:r>
            <a:endParaRPr lang="fr-FR" b="1" dirty="0"/>
          </a:p>
        </p:txBody>
      </p:sp>
      <p:sp>
        <p:nvSpPr>
          <p:cNvPr id="3" name="Espace réservé du contenu 2">
            <a:extLst>
              <a:ext uri="{FF2B5EF4-FFF2-40B4-BE49-F238E27FC236}">
                <a16:creationId xmlns:a16="http://schemas.microsoft.com/office/drawing/2014/main" id="{F364A6B0-DED1-42CD-B9A7-65E61DB9B272}"/>
              </a:ext>
            </a:extLst>
          </p:cNvPr>
          <p:cNvSpPr>
            <a:spLocks noGrp="1"/>
          </p:cNvSpPr>
          <p:nvPr>
            <p:ph idx="1"/>
          </p:nvPr>
        </p:nvSpPr>
        <p:spPr>
          <a:xfrm>
            <a:off x="204012" y="1667741"/>
            <a:ext cx="6744252" cy="4555638"/>
          </a:xfrm>
        </p:spPr>
        <p:txBody>
          <a:bodyPr>
            <a:normAutofit/>
          </a:bodyPr>
          <a:lstStyle/>
          <a:p>
            <a:r>
              <a:rPr lang="en-US" b="0" i="0" dirty="0">
                <a:effectLst/>
                <a:latin typeface="Open Sans"/>
              </a:rPr>
              <a:t>It’s the </a:t>
            </a:r>
            <a:r>
              <a:rPr lang="en-US" b="1" i="0" dirty="0">
                <a:effectLst/>
                <a:latin typeface="Open Sans"/>
              </a:rPr>
              <a:t>processes</a:t>
            </a:r>
            <a:r>
              <a:rPr lang="en-US" b="0" i="0" dirty="0">
                <a:effectLst/>
                <a:latin typeface="Open Sans"/>
              </a:rPr>
              <a:t>, </a:t>
            </a:r>
            <a:r>
              <a:rPr lang="en-US" b="1" i="0" dirty="0">
                <a:effectLst/>
                <a:latin typeface="Open Sans"/>
              </a:rPr>
              <a:t>tasks</a:t>
            </a:r>
            <a:r>
              <a:rPr lang="en-US" b="0" i="0" dirty="0">
                <a:effectLst/>
                <a:latin typeface="Open Sans"/>
              </a:rPr>
              <a:t>, and </a:t>
            </a:r>
            <a:r>
              <a:rPr lang="en-US" b="1" i="0" dirty="0">
                <a:effectLst/>
                <a:latin typeface="Open Sans"/>
              </a:rPr>
              <a:t>tools</a:t>
            </a:r>
            <a:r>
              <a:rPr lang="en-US" b="0" i="0" dirty="0">
                <a:effectLst/>
                <a:latin typeface="Open Sans"/>
              </a:rPr>
              <a:t> used to take a project from start to finish.</a:t>
            </a:r>
          </a:p>
          <a:p>
            <a:r>
              <a:rPr lang="en-US" b="0" i="0" dirty="0">
                <a:effectLst/>
                <a:latin typeface="Open Sans"/>
              </a:rPr>
              <a:t> It encompasses all the key components required for </a:t>
            </a:r>
            <a:r>
              <a:rPr lang="en-US" b="1" i="0" dirty="0">
                <a:effectLst/>
                <a:latin typeface="Open Sans"/>
              </a:rPr>
              <a:t>planning</a:t>
            </a:r>
            <a:r>
              <a:rPr lang="en-US" b="0" i="0" dirty="0">
                <a:effectLst/>
                <a:latin typeface="Open Sans"/>
              </a:rPr>
              <a:t>, </a:t>
            </a:r>
            <a:r>
              <a:rPr lang="en-US" b="1" i="0" dirty="0">
                <a:effectLst/>
                <a:latin typeface="Open Sans"/>
              </a:rPr>
              <a:t>managing</a:t>
            </a:r>
            <a:r>
              <a:rPr lang="en-US" b="0" i="0" dirty="0">
                <a:effectLst/>
                <a:latin typeface="Open Sans"/>
              </a:rPr>
              <a:t>, and </a:t>
            </a:r>
            <a:r>
              <a:rPr lang="en-US" b="1" i="0" dirty="0">
                <a:effectLst/>
                <a:latin typeface="Open Sans"/>
              </a:rPr>
              <a:t>governing projects</a:t>
            </a:r>
            <a:r>
              <a:rPr lang="en-US" b="0" i="0" dirty="0">
                <a:effectLst/>
                <a:latin typeface="Open Sans"/>
              </a:rPr>
              <a:t>.</a:t>
            </a:r>
          </a:p>
          <a:p>
            <a:r>
              <a:rPr lang="en-US" b="0" i="0" dirty="0">
                <a:effectLst/>
                <a:latin typeface="Open Sans"/>
              </a:rPr>
              <a:t>The </a:t>
            </a:r>
            <a:r>
              <a:rPr lang="en-US" b="1" i="0" u="none" strike="noStrike" dirty="0">
                <a:solidFill>
                  <a:srgbClr val="FF0000"/>
                </a:solidFill>
                <a:effectLst/>
                <a:latin typeface="Open Sans"/>
                <a:hlinkClick r:id="rId3">
                  <a:extLst>
                    <a:ext uri="{A12FA001-AC4F-418D-AE19-62706E023703}">
                      <ahyp:hlinkClr xmlns:ahyp="http://schemas.microsoft.com/office/drawing/2018/hyperlinkcolor" val="tx"/>
                    </a:ext>
                  </a:extLst>
                </a:hlinkClick>
              </a:rPr>
              <a:t>project management framework</a:t>
            </a:r>
            <a:r>
              <a:rPr lang="en-US" b="1" i="0" dirty="0">
                <a:solidFill>
                  <a:srgbClr val="FF0000"/>
                </a:solidFill>
                <a:effectLst/>
                <a:latin typeface="Open Sans"/>
              </a:rPr>
              <a:t> </a:t>
            </a:r>
            <a:r>
              <a:rPr lang="en-US" b="0" i="0" dirty="0">
                <a:effectLst/>
                <a:latin typeface="Open Sans"/>
              </a:rPr>
              <a:t>can </a:t>
            </a:r>
          </a:p>
          <a:p>
            <a:pPr marL="0" indent="0">
              <a:buNone/>
            </a:pPr>
            <a:r>
              <a:rPr lang="en-US" b="0" i="0" dirty="0">
                <a:effectLst/>
                <a:latin typeface="Open Sans"/>
              </a:rPr>
              <a:t>be broken into three parts:</a:t>
            </a:r>
            <a:endParaRPr lang="fr-FR" dirty="0"/>
          </a:p>
        </p:txBody>
      </p:sp>
      <p:sp>
        <p:nvSpPr>
          <p:cNvPr id="4" name="Espace réservé du contenu 3">
            <a:extLst>
              <a:ext uri="{FF2B5EF4-FFF2-40B4-BE49-F238E27FC236}">
                <a16:creationId xmlns:a16="http://schemas.microsoft.com/office/drawing/2014/main" id="{81B316C8-BB9B-4F84-96C6-0BB9787DA00E}"/>
              </a:ext>
            </a:extLst>
          </p:cNvPr>
          <p:cNvSpPr>
            <a:spLocks noGrp="1"/>
          </p:cNvSpPr>
          <p:nvPr>
            <p:ph idx="13"/>
          </p:nvPr>
        </p:nvSpPr>
        <p:spPr>
          <a:xfrm>
            <a:off x="6948264" y="1628070"/>
            <a:ext cx="1838822" cy="4509222"/>
          </a:xfrm>
        </p:spPr>
        <p:txBody>
          <a:bodyPr/>
          <a:lstStyle/>
          <a:p>
            <a:r>
              <a:rPr lang="fr-FR" i="1" dirty="0">
                <a:latin typeface="Blackadder ITC" panose="04020505051007020D02" pitchFamily="82" charset="0"/>
              </a:rPr>
              <a:t>Global </a:t>
            </a:r>
          </a:p>
          <a:p>
            <a:r>
              <a:rPr lang="fr-FR" i="1" dirty="0">
                <a:latin typeface="Blackadder ITC" panose="04020505051007020D02" pitchFamily="82" charset="0"/>
              </a:rPr>
              <a:t>Management</a:t>
            </a:r>
          </a:p>
          <a:p>
            <a:r>
              <a:rPr lang="fr-FR" i="1" dirty="0">
                <a:latin typeface="Blackadder ITC" panose="04020505051007020D02" pitchFamily="82" charset="0"/>
              </a:rPr>
              <a:t>Project</a:t>
            </a:r>
            <a:endParaRPr lang="fr-FR" dirty="0"/>
          </a:p>
        </p:txBody>
      </p:sp>
    </p:spTree>
    <p:extLst>
      <p:ext uri="{BB962C8B-B14F-4D97-AF65-F5344CB8AC3E}">
        <p14:creationId xmlns:p14="http://schemas.microsoft.com/office/powerpoint/2010/main" val="59518108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b="1" dirty="0"/>
              <a:t>The Project Management </a:t>
            </a:r>
            <a:r>
              <a:rPr lang="fr-FR" b="1" dirty="0" err="1"/>
              <a:t>framework</a:t>
            </a:r>
            <a:endParaRPr lang="fr-FR" b="1" dirty="0"/>
          </a:p>
        </p:txBody>
      </p:sp>
      <p:sp>
        <p:nvSpPr>
          <p:cNvPr id="4" name="Espace réservé du contenu 3"/>
          <p:cNvSpPr>
            <a:spLocks noGrp="1"/>
          </p:cNvSpPr>
          <p:nvPr>
            <p:ph idx="13"/>
          </p:nvPr>
        </p:nvSpPr>
        <p:spPr/>
        <p:txBody>
          <a:bodyPr/>
          <a:lstStyle/>
          <a:p>
            <a:r>
              <a:rPr lang="fr-FR" i="1" dirty="0">
                <a:latin typeface="Blackadder ITC" panose="04020505051007020D02" pitchFamily="82" charset="0"/>
              </a:rPr>
              <a:t>Global </a:t>
            </a:r>
          </a:p>
          <a:p>
            <a:r>
              <a:rPr lang="fr-FR" i="1" dirty="0">
                <a:latin typeface="Blackadder ITC" panose="04020505051007020D02" pitchFamily="82" charset="0"/>
              </a:rPr>
              <a:t>Management</a:t>
            </a:r>
          </a:p>
          <a:p>
            <a:r>
              <a:rPr lang="fr-FR" i="1" dirty="0">
                <a:latin typeface="Blackadder ITC" panose="04020505051007020D02" pitchFamily="82" charset="0"/>
              </a:rPr>
              <a:t>Project</a:t>
            </a:r>
            <a:endParaRPr lang="fr-FR" dirty="0"/>
          </a:p>
        </p:txBody>
      </p:sp>
      <p:sp>
        <p:nvSpPr>
          <p:cNvPr id="8" name="Espace réservé du contenu 7">
            <a:extLst>
              <a:ext uri="{FF2B5EF4-FFF2-40B4-BE49-F238E27FC236}">
                <a16:creationId xmlns:a16="http://schemas.microsoft.com/office/drawing/2014/main" id="{B839857A-845E-4B3F-BB5E-3D582C1E097C}"/>
              </a:ext>
            </a:extLst>
          </p:cNvPr>
          <p:cNvSpPr>
            <a:spLocks noGrp="1"/>
          </p:cNvSpPr>
          <p:nvPr>
            <p:ph idx="1"/>
          </p:nvPr>
        </p:nvSpPr>
        <p:spPr/>
        <p:txBody>
          <a:bodyPr/>
          <a:lstStyle/>
          <a:p>
            <a:pPr marL="457200" indent="-457200">
              <a:buAutoNum type="arabicPeriod"/>
            </a:pPr>
            <a:r>
              <a:rPr lang="en-US" b="1" i="0" dirty="0">
                <a:effectLst/>
              </a:rPr>
              <a:t> A Project life cycle</a:t>
            </a:r>
            <a:br>
              <a:rPr lang="en-US" dirty="0"/>
            </a:br>
            <a:r>
              <a:rPr lang="en-US" b="0" i="0" dirty="0">
                <a:effectLst/>
              </a:rPr>
              <a:t>Every project goes through the project life cycle, which is made up of five project management stages (PMBOK guide): </a:t>
            </a:r>
            <a:r>
              <a:rPr lang="en-US" b="1" i="0" dirty="0">
                <a:effectLst/>
              </a:rPr>
              <a:t>initiation</a:t>
            </a:r>
            <a:r>
              <a:rPr lang="en-US" b="0" i="0" dirty="0">
                <a:effectLst/>
              </a:rPr>
              <a:t>, </a:t>
            </a:r>
            <a:r>
              <a:rPr lang="en-US" b="1" i="0" dirty="0">
                <a:effectLst/>
              </a:rPr>
              <a:t>planning</a:t>
            </a:r>
            <a:r>
              <a:rPr lang="en-US" b="0" i="0" dirty="0">
                <a:effectLst/>
              </a:rPr>
              <a:t>, </a:t>
            </a:r>
            <a:r>
              <a:rPr lang="en-US" b="1" i="0" dirty="0">
                <a:effectLst/>
              </a:rPr>
              <a:t>execution</a:t>
            </a:r>
            <a:r>
              <a:rPr lang="en-US" b="0" i="0" dirty="0">
                <a:effectLst/>
              </a:rPr>
              <a:t>, </a:t>
            </a:r>
            <a:r>
              <a:rPr lang="en-US" b="1" i="0" dirty="0">
                <a:effectLst/>
              </a:rPr>
              <a:t>monitoring</a:t>
            </a:r>
            <a:r>
              <a:rPr lang="en-US" b="0" i="0" dirty="0">
                <a:effectLst/>
              </a:rPr>
              <a:t> </a:t>
            </a:r>
            <a:r>
              <a:rPr lang="en-US" b="1" i="0" dirty="0">
                <a:effectLst/>
              </a:rPr>
              <a:t>and control and closure</a:t>
            </a:r>
            <a:r>
              <a:rPr lang="en-US" b="1" i="0" dirty="0">
                <a:solidFill>
                  <a:srgbClr val="424242"/>
                </a:solidFill>
                <a:effectLst/>
              </a:rPr>
              <a:t>.</a:t>
            </a:r>
            <a:endParaRPr lang="en-US" b="1" i="0" dirty="0">
              <a:effectLst/>
            </a:endParaRPr>
          </a:p>
        </p:txBody>
      </p:sp>
    </p:spTree>
    <p:extLst>
      <p:ext uri="{BB962C8B-B14F-4D97-AF65-F5344CB8AC3E}">
        <p14:creationId xmlns:p14="http://schemas.microsoft.com/office/powerpoint/2010/main" val="45394046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1FF183E-9C50-478E-886D-7C85039B2D96}"/>
              </a:ext>
            </a:extLst>
          </p:cNvPr>
          <p:cNvSpPr>
            <a:spLocks noGrp="1"/>
          </p:cNvSpPr>
          <p:nvPr>
            <p:ph type="title"/>
          </p:nvPr>
        </p:nvSpPr>
        <p:spPr/>
        <p:txBody>
          <a:bodyPr/>
          <a:lstStyle/>
          <a:p>
            <a:endParaRPr lang="fr-FR"/>
          </a:p>
        </p:txBody>
      </p:sp>
      <p:sp>
        <p:nvSpPr>
          <p:cNvPr id="3" name="Espace réservé du contenu 2">
            <a:extLst>
              <a:ext uri="{FF2B5EF4-FFF2-40B4-BE49-F238E27FC236}">
                <a16:creationId xmlns:a16="http://schemas.microsoft.com/office/drawing/2014/main" id="{BF2CB18A-89DB-43A8-A332-AD7B7236BB70}"/>
              </a:ext>
            </a:extLst>
          </p:cNvPr>
          <p:cNvSpPr>
            <a:spLocks noGrp="1"/>
          </p:cNvSpPr>
          <p:nvPr>
            <p:ph idx="1"/>
          </p:nvPr>
        </p:nvSpPr>
        <p:spPr/>
        <p:txBody>
          <a:bodyPr/>
          <a:lstStyle/>
          <a:p>
            <a:pPr marL="0" indent="0">
              <a:buNone/>
            </a:pPr>
            <a:r>
              <a:rPr lang="en-US" b="1" dirty="0"/>
              <a:t>2- A project control cycle</a:t>
            </a:r>
            <a:endParaRPr lang="en-US" dirty="0"/>
          </a:p>
          <a:p>
            <a:pPr marL="0" indent="0">
              <a:buNone/>
            </a:pPr>
            <a:endParaRPr lang="en-US" dirty="0"/>
          </a:p>
          <a:p>
            <a:pPr marL="0" indent="0">
              <a:buNone/>
            </a:pPr>
            <a:r>
              <a:rPr lang="en-US" b="1" dirty="0"/>
              <a:t>3- Tool and templates </a:t>
            </a:r>
            <a:r>
              <a:rPr lang="en-US" dirty="0"/>
              <a:t>to facilitate the execution of the project</a:t>
            </a:r>
            <a:endParaRPr lang="fr-FR" dirty="0"/>
          </a:p>
        </p:txBody>
      </p:sp>
      <p:sp>
        <p:nvSpPr>
          <p:cNvPr id="4" name="Espace réservé du contenu 3">
            <a:extLst>
              <a:ext uri="{FF2B5EF4-FFF2-40B4-BE49-F238E27FC236}">
                <a16:creationId xmlns:a16="http://schemas.microsoft.com/office/drawing/2014/main" id="{929FB30C-E64E-45FD-9D99-1B30BEFAADFB}"/>
              </a:ext>
            </a:extLst>
          </p:cNvPr>
          <p:cNvSpPr>
            <a:spLocks noGrp="1"/>
          </p:cNvSpPr>
          <p:nvPr>
            <p:ph idx="13"/>
          </p:nvPr>
        </p:nvSpPr>
        <p:spPr/>
        <p:txBody>
          <a:bodyPr/>
          <a:lstStyle/>
          <a:p>
            <a:endParaRPr lang="fr-FR"/>
          </a:p>
        </p:txBody>
      </p:sp>
    </p:spTree>
    <p:extLst>
      <p:ext uri="{BB962C8B-B14F-4D97-AF65-F5344CB8AC3E}">
        <p14:creationId xmlns:p14="http://schemas.microsoft.com/office/powerpoint/2010/main" val="379644307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3932D65-5410-4209-A440-122132E96D5C}"/>
              </a:ext>
            </a:extLst>
          </p:cNvPr>
          <p:cNvSpPr>
            <a:spLocks noGrp="1"/>
          </p:cNvSpPr>
          <p:nvPr>
            <p:ph type="title"/>
          </p:nvPr>
        </p:nvSpPr>
        <p:spPr>
          <a:xfrm>
            <a:off x="1852613" y="365126"/>
            <a:ext cx="5455691" cy="1054242"/>
          </a:xfrm>
        </p:spPr>
        <p:txBody>
          <a:bodyPr>
            <a:normAutofit fontScale="90000"/>
          </a:bodyPr>
          <a:lstStyle/>
          <a:p>
            <a:r>
              <a:rPr lang="fr-FR" b="1" dirty="0"/>
              <a:t>The Project Management Scope</a:t>
            </a:r>
          </a:p>
        </p:txBody>
      </p:sp>
      <p:sp>
        <p:nvSpPr>
          <p:cNvPr id="3" name="Espace réservé du contenu 2">
            <a:extLst>
              <a:ext uri="{FF2B5EF4-FFF2-40B4-BE49-F238E27FC236}">
                <a16:creationId xmlns:a16="http://schemas.microsoft.com/office/drawing/2014/main" id="{C0B73FF2-28D2-4EB2-B0F8-7BA7D38796D0}"/>
              </a:ext>
            </a:extLst>
          </p:cNvPr>
          <p:cNvSpPr>
            <a:spLocks noGrp="1"/>
          </p:cNvSpPr>
          <p:nvPr>
            <p:ph idx="1"/>
          </p:nvPr>
        </p:nvSpPr>
        <p:spPr/>
        <p:txBody>
          <a:bodyPr/>
          <a:lstStyle/>
          <a:p>
            <a:pPr marL="0" indent="0">
              <a:buNone/>
            </a:pPr>
            <a:r>
              <a:rPr lang="en-US" b="0" i="0" dirty="0">
                <a:solidFill>
                  <a:srgbClr val="202122"/>
                </a:solidFill>
                <a:effectLst/>
                <a:latin typeface="Arial" panose="020B0604020202020204" pitchFamily="34" charset="0"/>
              </a:rPr>
              <a:t>	</a:t>
            </a:r>
          </a:p>
          <a:p>
            <a:pPr marL="0" indent="0">
              <a:buNone/>
            </a:pPr>
            <a:r>
              <a:rPr lang="en-US" b="0" i="0" dirty="0">
                <a:solidFill>
                  <a:srgbClr val="202122"/>
                </a:solidFill>
                <a:effectLst/>
                <a:latin typeface="Arial" panose="020B0604020202020204" pitchFamily="34" charset="0"/>
              </a:rPr>
              <a:t>In</a:t>
            </a:r>
            <a:r>
              <a:rPr lang="en-US" b="0" i="0" dirty="0">
                <a:effectLst>
                  <a:outerShdw blurRad="38100" dist="38100" dir="2700000" algn="tl">
                    <a:srgbClr val="000000">
                      <a:alpha val="43137"/>
                    </a:srgbClr>
                  </a:outerShdw>
                </a:effectLst>
                <a:latin typeface="Arial" panose="020B0604020202020204" pitchFamily="34" charset="0"/>
              </a:rPr>
              <a:t> </a:t>
            </a:r>
            <a:r>
              <a:rPr lang="en-US" b="0" i="0" strike="noStrike" dirty="0">
                <a:effectLst>
                  <a:outerShdw blurRad="38100" dist="38100" dir="2700000" algn="tl">
                    <a:srgbClr val="000000">
                      <a:alpha val="43137"/>
                    </a:srgbClr>
                  </a:outerShdw>
                </a:effectLst>
                <a:latin typeface="Arial" panose="020B0604020202020204" pitchFamily="34" charset="0"/>
                <a:hlinkClick r:id="rId3" tooltip="Project management">
                  <a:extLst>
                    <a:ext uri="{A12FA001-AC4F-418D-AE19-62706E023703}">
                      <ahyp:hlinkClr xmlns:ahyp="http://schemas.microsoft.com/office/drawing/2018/hyperlinkcolor" val="tx"/>
                    </a:ext>
                  </a:extLst>
                </a:hlinkClick>
              </a:rPr>
              <a:t>project management</a:t>
            </a:r>
            <a:r>
              <a:rPr lang="en-US" b="0" i="0" dirty="0">
                <a:solidFill>
                  <a:srgbClr val="202122"/>
                </a:solidFill>
                <a:effectLst/>
                <a:latin typeface="Arial" panose="020B0604020202020204" pitchFamily="34" charset="0"/>
              </a:rPr>
              <a:t>, </a:t>
            </a:r>
            <a:r>
              <a:rPr lang="en-US" b="1" i="0" dirty="0">
                <a:solidFill>
                  <a:srgbClr val="FF0000"/>
                </a:solidFill>
                <a:effectLst/>
                <a:latin typeface="Arial" panose="020B0604020202020204" pitchFamily="34" charset="0"/>
              </a:rPr>
              <a:t>scope</a:t>
            </a:r>
            <a:r>
              <a:rPr lang="en-US" b="0" i="0" dirty="0">
                <a:solidFill>
                  <a:srgbClr val="202122"/>
                </a:solidFill>
                <a:effectLst/>
                <a:latin typeface="Arial" panose="020B0604020202020204" pitchFamily="34" charset="0"/>
              </a:rPr>
              <a:t> </a:t>
            </a:r>
            <a:r>
              <a:rPr lang="en-US" b="0" i="0" dirty="0">
                <a:solidFill>
                  <a:srgbClr val="000000"/>
                </a:solidFill>
                <a:effectLst/>
                <a:latin typeface="opensans"/>
              </a:rPr>
              <a:t>refers to </a:t>
            </a:r>
            <a:r>
              <a:rPr lang="en-US" b="0" i="1" dirty="0">
                <a:solidFill>
                  <a:srgbClr val="000000"/>
                </a:solidFill>
                <a:effectLst/>
                <a:latin typeface="opensans"/>
              </a:rPr>
              <a:t>all of the </a:t>
            </a:r>
            <a:r>
              <a:rPr lang="en-US" b="1" i="1" dirty="0">
                <a:solidFill>
                  <a:srgbClr val="0070C0"/>
                </a:solidFill>
                <a:effectLst/>
                <a:latin typeface="opensans"/>
              </a:rPr>
              <a:t>products, services</a:t>
            </a:r>
            <a:r>
              <a:rPr lang="en-US" b="0" i="1" dirty="0">
                <a:solidFill>
                  <a:srgbClr val="000000"/>
                </a:solidFill>
                <a:effectLst/>
                <a:latin typeface="opensans"/>
              </a:rPr>
              <a:t>, and </a:t>
            </a:r>
            <a:r>
              <a:rPr lang="en-US" b="1" i="1" dirty="0">
                <a:solidFill>
                  <a:srgbClr val="0070C0"/>
                </a:solidFill>
                <a:effectLst/>
                <a:latin typeface="opensans"/>
              </a:rPr>
              <a:t>results </a:t>
            </a:r>
            <a:r>
              <a:rPr lang="en-US" b="0" i="1" dirty="0">
                <a:solidFill>
                  <a:srgbClr val="000000"/>
                </a:solidFill>
                <a:effectLst/>
                <a:latin typeface="opensans"/>
              </a:rPr>
              <a:t>provided by your project</a:t>
            </a:r>
            <a:r>
              <a:rPr lang="en-US" b="0" i="0" dirty="0">
                <a:solidFill>
                  <a:srgbClr val="202122"/>
                </a:solidFill>
                <a:effectLst/>
                <a:latin typeface="Arial" panose="020B0604020202020204" pitchFamily="34" charset="0"/>
              </a:rPr>
              <a:t>. </a:t>
            </a:r>
          </a:p>
        </p:txBody>
      </p:sp>
      <p:sp>
        <p:nvSpPr>
          <p:cNvPr id="4" name="Espace réservé du contenu 3">
            <a:extLst>
              <a:ext uri="{FF2B5EF4-FFF2-40B4-BE49-F238E27FC236}">
                <a16:creationId xmlns:a16="http://schemas.microsoft.com/office/drawing/2014/main" id="{6103D109-C66A-460B-A7D3-9CD961F940F1}"/>
              </a:ext>
            </a:extLst>
          </p:cNvPr>
          <p:cNvSpPr>
            <a:spLocks noGrp="1"/>
          </p:cNvSpPr>
          <p:nvPr>
            <p:ph idx="13"/>
          </p:nvPr>
        </p:nvSpPr>
        <p:spPr/>
        <p:txBody>
          <a:bodyPr/>
          <a:lstStyle/>
          <a:p>
            <a:r>
              <a:rPr lang="fr-FR" i="1" dirty="0">
                <a:latin typeface="Blackadder ITC" panose="04020505051007020D02" pitchFamily="82" charset="0"/>
              </a:rPr>
              <a:t>Global </a:t>
            </a:r>
          </a:p>
          <a:p>
            <a:r>
              <a:rPr lang="fr-FR" i="1" dirty="0">
                <a:latin typeface="Blackadder ITC" panose="04020505051007020D02" pitchFamily="82" charset="0"/>
              </a:rPr>
              <a:t>Management</a:t>
            </a:r>
          </a:p>
          <a:p>
            <a:r>
              <a:rPr lang="fr-FR" i="1" dirty="0">
                <a:latin typeface="Blackadder ITC" panose="04020505051007020D02" pitchFamily="82" charset="0"/>
              </a:rPr>
              <a:t>Project</a:t>
            </a:r>
            <a:endParaRPr lang="fr-FR" dirty="0"/>
          </a:p>
        </p:txBody>
      </p:sp>
    </p:spTree>
    <p:extLst>
      <p:ext uri="{BB962C8B-B14F-4D97-AF65-F5344CB8AC3E}">
        <p14:creationId xmlns:p14="http://schemas.microsoft.com/office/powerpoint/2010/main" val="109374667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E39853B-6CE8-4BBA-A68A-D94A94E631EA}"/>
              </a:ext>
            </a:extLst>
          </p:cNvPr>
          <p:cNvSpPr>
            <a:spLocks noGrp="1"/>
          </p:cNvSpPr>
          <p:nvPr>
            <p:ph type="title"/>
          </p:nvPr>
        </p:nvSpPr>
        <p:spPr/>
        <p:txBody>
          <a:bodyPr>
            <a:normAutofit fontScale="90000"/>
          </a:bodyPr>
          <a:lstStyle/>
          <a:p>
            <a:r>
              <a:rPr lang="fr-FR" b="1" dirty="0"/>
              <a:t>Leadership Vs Management</a:t>
            </a:r>
            <a:endParaRPr lang="fr-FR" dirty="0"/>
          </a:p>
        </p:txBody>
      </p:sp>
      <p:sp>
        <p:nvSpPr>
          <p:cNvPr id="3" name="Espace réservé du contenu 2">
            <a:extLst>
              <a:ext uri="{FF2B5EF4-FFF2-40B4-BE49-F238E27FC236}">
                <a16:creationId xmlns:a16="http://schemas.microsoft.com/office/drawing/2014/main" id="{F8DE51FB-3C3A-4BBC-BB9F-02672AE7E722}"/>
              </a:ext>
            </a:extLst>
          </p:cNvPr>
          <p:cNvSpPr>
            <a:spLocks noGrp="1"/>
          </p:cNvSpPr>
          <p:nvPr>
            <p:ph idx="1"/>
          </p:nvPr>
        </p:nvSpPr>
        <p:spPr>
          <a:xfrm>
            <a:off x="204012" y="1667741"/>
            <a:ext cx="6312204" cy="4509222"/>
          </a:xfrm>
        </p:spPr>
        <p:txBody>
          <a:bodyPr>
            <a:normAutofit lnSpcReduction="10000"/>
          </a:bodyPr>
          <a:lstStyle/>
          <a:p>
            <a:r>
              <a:rPr lang="en-US" b="1" i="0" dirty="0">
                <a:solidFill>
                  <a:srgbClr val="FF0000"/>
                </a:solidFill>
                <a:effectLst/>
                <a:latin typeface="+mj-lt"/>
              </a:rPr>
              <a:t>Management </a:t>
            </a:r>
            <a:r>
              <a:rPr lang="en-US" b="0" i="0" dirty="0">
                <a:solidFill>
                  <a:srgbClr val="202124"/>
                </a:solidFill>
                <a:effectLst/>
                <a:latin typeface="+mj-lt"/>
              </a:rPr>
              <a:t>: controlling a group or a set of entities to accomplish a goal. </a:t>
            </a:r>
          </a:p>
          <a:p>
            <a:r>
              <a:rPr lang="en-US" b="1" i="0" dirty="0">
                <a:solidFill>
                  <a:srgbClr val="FF0000"/>
                </a:solidFill>
                <a:effectLst/>
                <a:latin typeface="+mj-lt"/>
              </a:rPr>
              <a:t>Leadership</a:t>
            </a:r>
            <a:r>
              <a:rPr lang="en-US" b="0" i="0" dirty="0">
                <a:solidFill>
                  <a:srgbClr val="202124"/>
                </a:solidFill>
                <a:effectLst/>
                <a:latin typeface="+mj-lt"/>
              </a:rPr>
              <a:t> : </a:t>
            </a:r>
            <a:r>
              <a:rPr lang="en-US" b="1" i="0" dirty="0">
                <a:solidFill>
                  <a:srgbClr val="202124"/>
                </a:solidFill>
                <a:effectLst/>
                <a:latin typeface="+mj-lt"/>
              </a:rPr>
              <a:t>an individual's ability to </a:t>
            </a:r>
            <a:r>
              <a:rPr lang="en-US" b="1" i="0" dirty="0">
                <a:solidFill>
                  <a:srgbClr val="0070C0"/>
                </a:solidFill>
                <a:effectLst/>
                <a:latin typeface="+mj-lt"/>
              </a:rPr>
              <a:t>influence</a:t>
            </a:r>
            <a:r>
              <a:rPr lang="en-US" b="1" i="0" dirty="0">
                <a:solidFill>
                  <a:srgbClr val="202124"/>
                </a:solidFill>
                <a:effectLst/>
                <a:latin typeface="+mj-lt"/>
              </a:rPr>
              <a:t>, </a:t>
            </a:r>
            <a:r>
              <a:rPr lang="en-US" b="1" i="0" dirty="0">
                <a:solidFill>
                  <a:srgbClr val="0070C0"/>
                </a:solidFill>
                <a:effectLst/>
                <a:latin typeface="+mj-lt"/>
              </a:rPr>
              <a:t>motivate</a:t>
            </a:r>
            <a:r>
              <a:rPr lang="en-US" b="0" i="0" dirty="0">
                <a:solidFill>
                  <a:srgbClr val="202124"/>
                </a:solidFill>
                <a:effectLst/>
                <a:latin typeface="+mj-lt"/>
              </a:rPr>
              <a:t>, and </a:t>
            </a:r>
            <a:r>
              <a:rPr lang="en-US" b="1" i="0" dirty="0">
                <a:solidFill>
                  <a:srgbClr val="0070C0"/>
                </a:solidFill>
                <a:effectLst/>
                <a:latin typeface="+mj-lt"/>
              </a:rPr>
              <a:t>enable others </a:t>
            </a:r>
            <a:r>
              <a:rPr lang="en-US" b="0" i="0" dirty="0">
                <a:solidFill>
                  <a:srgbClr val="202124"/>
                </a:solidFill>
                <a:effectLst/>
                <a:latin typeface="+mj-lt"/>
              </a:rPr>
              <a:t>to contribute toward organizational success.</a:t>
            </a:r>
            <a:endParaRPr lang="fr-FR" b="0" i="0" dirty="0">
              <a:solidFill>
                <a:srgbClr val="181818"/>
              </a:solidFill>
              <a:effectLst/>
              <a:latin typeface="+mj-lt"/>
            </a:endParaRPr>
          </a:p>
          <a:p>
            <a:pPr marL="0" indent="0">
              <a:buNone/>
            </a:pPr>
            <a:r>
              <a:rPr lang="fr-FR" b="0" i="0" dirty="0">
                <a:solidFill>
                  <a:srgbClr val="181818"/>
                </a:solidFill>
                <a:effectLst/>
                <a:latin typeface="+mj-lt"/>
              </a:rPr>
              <a:t>1-  </a:t>
            </a:r>
            <a:r>
              <a:rPr lang="fr-FR" b="1" i="0" dirty="0">
                <a:solidFill>
                  <a:srgbClr val="00B050"/>
                </a:solidFill>
                <a:effectLst/>
                <a:latin typeface="+mj-lt"/>
              </a:rPr>
              <a:t>Process</a:t>
            </a:r>
            <a:r>
              <a:rPr lang="fr-FR" b="0" i="0" dirty="0">
                <a:solidFill>
                  <a:srgbClr val="181818"/>
                </a:solidFill>
                <a:effectLst/>
                <a:latin typeface="+mj-lt"/>
              </a:rPr>
              <a:t> vs. </a:t>
            </a:r>
            <a:r>
              <a:rPr lang="fr-FR" b="1" i="0" dirty="0">
                <a:solidFill>
                  <a:srgbClr val="7030A0"/>
                </a:solidFill>
                <a:effectLst/>
                <a:latin typeface="+mj-lt"/>
              </a:rPr>
              <a:t>Vision</a:t>
            </a:r>
          </a:p>
          <a:p>
            <a:pPr marL="0" indent="0">
              <a:buNone/>
            </a:pPr>
            <a:r>
              <a:rPr lang="fr-FR" dirty="0">
                <a:solidFill>
                  <a:srgbClr val="181818"/>
                </a:solidFill>
                <a:latin typeface="+mj-lt"/>
              </a:rPr>
              <a:t>2- </a:t>
            </a:r>
            <a:r>
              <a:rPr lang="fr-FR" b="1" i="0" dirty="0" err="1">
                <a:solidFill>
                  <a:srgbClr val="00B050"/>
                </a:solidFill>
                <a:effectLst/>
                <a:latin typeface="+mj-lt"/>
              </a:rPr>
              <a:t>Organizing</a:t>
            </a:r>
            <a:r>
              <a:rPr lang="fr-FR" b="0" i="0" dirty="0">
                <a:solidFill>
                  <a:srgbClr val="181818"/>
                </a:solidFill>
                <a:effectLst/>
                <a:latin typeface="+mj-lt"/>
              </a:rPr>
              <a:t> vs. </a:t>
            </a:r>
            <a:r>
              <a:rPr lang="fr-FR" b="1" i="0" dirty="0" err="1">
                <a:solidFill>
                  <a:srgbClr val="7030A0"/>
                </a:solidFill>
                <a:effectLst/>
                <a:latin typeface="+mj-lt"/>
              </a:rPr>
              <a:t>Aligning</a:t>
            </a:r>
            <a:endParaRPr lang="fr-FR" b="1" i="0" dirty="0">
              <a:solidFill>
                <a:srgbClr val="7030A0"/>
              </a:solidFill>
              <a:effectLst/>
              <a:latin typeface="+mj-lt"/>
            </a:endParaRPr>
          </a:p>
          <a:p>
            <a:pPr marL="0" indent="0">
              <a:buNone/>
            </a:pPr>
            <a:r>
              <a:rPr lang="fr-FR" dirty="0">
                <a:solidFill>
                  <a:srgbClr val="181818"/>
                </a:solidFill>
                <a:latin typeface="+mj-lt"/>
              </a:rPr>
              <a:t>3- </a:t>
            </a:r>
            <a:r>
              <a:rPr lang="fr-FR" b="1" i="0" dirty="0">
                <a:solidFill>
                  <a:srgbClr val="00B050"/>
                </a:solidFill>
                <a:effectLst/>
                <a:latin typeface="+mj-lt"/>
              </a:rPr>
              <a:t>Position</a:t>
            </a:r>
            <a:r>
              <a:rPr lang="fr-FR" b="0" i="0" dirty="0">
                <a:solidFill>
                  <a:srgbClr val="181818"/>
                </a:solidFill>
                <a:effectLst/>
                <a:latin typeface="+mj-lt"/>
              </a:rPr>
              <a:t> vs. </a:t>
            </a:r>
            <a:r>
              <a:rPr lang="fr-FR" b="1" i="0" dirty="0" err="1">
                <a:solidFill>
                  <a:srgbClr val="7030A0"/>
                </a:solidFill>
                <a:effectLst/>
                <a:latin typeface="+mj-lt"/>
              </a:rPr>
              <a:t>Quality</a:t>
            </a:r>
            <a:endParaRPr lang="fr-FR" b="1" i="0" dirty="0">
              <a:solidFill>
                <a:srgbClr val="7030A0"/>
              </a:solidFill>
              <a:effectLst/>
              <a:latin typeface="+mj-lt"/>
            </a:endParaRPr>
          </a:p>
          <a:p>
            <a:endParaRPr lang="fr-FR" dirty="0"/>
          </a:p>
        </p:txBody>
      </p:sp>
      <p:sp>
        <p:nvSpPr>
          <p:cNvPr id="4" name="Espace réservé du contenu 3">
            <a:extLst>
              <a:ext uri="{FF2B5EF4-FFF2-40B4-BE49-F238E27FC236}">
                <a16:creationId xmlns:a16="http://schemas.microsoft.com/office/drawing/2014/main" id="{B57F2FE5-40B0-495D-B02B-63CE921C4625}"/>
              </a:ext>
            </a:extLst>
          </p:cNvPr>
          <p:cNvSpPr>
            <a:spLocks noGrp="1"/>
          </p:cNvSpPr>
          <p:nvPr>
            <p:ph idx="13"/>
          </p:nvPr>
        </p:nvSpPr>
        <p:spPr/>
        <p:txBody>
          <a:bodyPr/>
          <a:lstStyle/>
          <a:p>
            <a:r>
              <a:rPr lang="fr-FR" i="1" dirty="0">
                <a:latin typeface="Blackadder ITC" panose="04020505051007020D02" pitchFamily="82" charset="0"/>
              </a:rPr>
              <a:t>Global </a:t>
            </a:r>
          </a:p>
          <a:p>
            <a:r>
              <a:rPr lang="fr-FR" i="1" dirty="0">
                <a:latin typeface="Blackadder ITC" panose="04020505051007020D02" pitchFamily="82" charset="0"/>
              </a:rPr>
              <a:t>Management</a:t>
            </a:r>
          </a:p>
          <a:p>
            <a:r>
              <a:rPr lang="fr-FR" i="1" dirty="0">
                <a:latin typeface="Blackadder ITC" panose="04020505051007020D02" pitchFamily="82" charset="0"/>
              </a:rPr>
              <a:t>Project</a:t>
            </a:r>
            <a:endParaRPr lang="fr-FR" dirty="0"/>
          </a:p>
        </p:txBody>
      </p:sp>
    </p:spTree>
    <p:extLst>
      <p:ext uri="{BB962C8B-B14F-4D97-AF65-F5344CB8AC3E}">
        <p14:creationId xmlns:p14="http://schemas.microsoft.com/office/powerpoint/2010/main" val="56047653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628650" y="1"/>
            <a:ext cx="7886700" cy="940526"/>
          </a:xfrm>
        </p:spPr>
        <p:txBody>
          <a:bodyPr>
            <a:normAutofit/>
          </a:bodyPr>
          <a:lstStyle/>
          <a:p>
            <a:pPr algn="ctr"/>
            <a:r>
              <a:rPr lang="fr-FR" dirty="0">
                <a:solidFill>
                  <a:schemeClr val="tx1"/>
                </a:solidFill>
              </a:rPr>
              <a:t>Leadership Vs Management</a:t>
            </a:r>
          </a:p>
        </p:txBody>
      </p:sp>
      <p:pic>
        <p:nvPicPr>
          <p:cNvPr id="76802" name="Picture 2" descr="Most effective Leadership &amp;amp; Management Styles &amp;amp; approaches – CULCalvintey"/>
          <p:cNvPicPr>
            <a:picLocks noChangeAspect="1" noChangeArrowheads="1"/>
          </p:cNvPicPr>
          <p:nvPr/>
        </p:nvPicPr>
        <p:blipFill>
          <a:blip r:embed="rId4"/>
          <a:srcRect/>
          <a:stretch>
            <a:fillRect/>
          </a:stretch>
        </p:blipFill>
        <p:spPr bwMode="auto">
          <a:xfrm>
            <a:off x="0" y="927463"/>
            <a:ext cx="9144000" cy="5930536"/>
          </a:xfrm>
          <a:prstGeom prst="rect">
            <a:avLst/>
          </a:prstGeom>
          <a:noFill/>
        </p:spPr>
      </p:pic>
      <p:pic>
        <p:nvPicPr>
          <p:cNvPr id="6" name="S 25.mp3">
            <a:hlinkClick r:id="" action="ppaction://media"/>
          </p:cNvPr>
          <p:cNvPicPr>
            <a:picLocks noChangeAspect="1"/>
          </p:cNvPicPr>
          <p:nvPr>
            <a:audioFile r:link="rId2"/>
            <p:extLst>
              <p:ext uri="{DAA4B4D4-6D71-4841-9C94-3DE7FCFB9230}">
                <p14:media xmlns:p14="http://schemas.microsoft.com/office/powerpoint/2010/main" r:link="rId1"/>
              </p:ext>
            </p:extLst>
          </p:nvPr>
        </p:nvPicPr>
        <p:blipFill>
          <a:blip r:embed="rId5"/>
          <a:stretch>
            <a:fillRect/>
          </a:stretch>
        </p:blipFill>
        <p:spPr>
          <a:xfrm>
            <a:off x="8839200" y="6357958"/>
            <a:ext cx="304800" cy="3048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47648"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6"/>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0E2CCF9-AA95-42DC-A444-ACE7A00C6940}"/>
              </a:ext>
            </a:extLst>
          </p:cNvPr>
          <p:cNvSpPr>
            <a:spLocks noGrp="1"/>
          </p:cNvSpPr>
          <p:nvPr>
            <p:ph type="title"/>
          </p:nvPr>
        </p:nvSpPr>
        <p:spPr/>
        <p:txBody>
          <a:bodyPr>
            <a:normAutofit fontScale="90000"/>
          </a:bodyPr>
          <a:lstStyle/>
          <a:p>
            <a:r>
              <a:rPr lang="fr-FR" b="1" dirty="0"/>
              <a:t>Leaders Vs Managers</a:t>
            </a:r>
            <a:br>
              <a:rPr lang="fr-FR" b="1" dirty="0"/>
            </a:br>
            <a:endParaRPr lang="fr-FR" dirty="0"/>
          </a:p>
        </p:txBody>
      </p:sp>
      <p:sp>
        <p:nvSpPr>
          <p:cNvPr id="3" name="Espace réservé du contenu 2">
            <a:extLst>
              <a:ext uri="{FF2B5EF4-FFF2-40B4-BE49-F238E27FC236}">
                <a16:creationId xmlns:a16="http://schemas.microsoft.com/office/drawing/2014/main" id="{FEA33821-6453-4D4C-A3DC-18AD22697540}"/>
              </a:ext>
            </a:extLst>
          </p:cNvPr>
          <p:cNvSpPr>
            <a:spLocks noGrp="1"/>
          </p:cNvSpPr>
          <p:nvPr>
            <p:ph idx="1"/>
          </p:nvPr>
        </p:nvSpPr>
        <p:spPr/>
        <p:txBody>
          <a:bodyPr/>
          <a:lstStyle/>
          <a:p>
            <a:pPr marL="0" indent="0">
              <a:buNone/>
            </a:pPr>
            <a:r>
              <a:rPr lang="en-US" b="0" i="0" dirty="0">
                <a:solidFill>
                  <a:srgbClr val="3C3C3C"/>
                </a:solidFill>
                <a:effectLst/>
                <a:latin typeface="neue-haas-unica"/>
              </a:rPr>
              <a:t>	The </a:t>
            </a:r>
            <a:r>
              <a:rPr lang="en-US" b="1" i="0" dirty="0">
                <a:solidFill>
                  <a:srgbClr val="3C3C3C"/>
                </a:solidFill>
                <a:effectLst/>
                <a:latin typeface="neue-haas-unica"/>
              </a:rPr>
              <a:t>5 main differences</a:t>
            </a:r>
            <a:r>
              <a:rPr lang="en-US" b="0" i="0" dirty="0">
                <a:solidFill>
                  <a:srgbClr val="3C3C3C"/>
                </a:solidFill>
                <a:effectLst/>
                <a:latin typeface="neue-haas-unica"/>
              </a:rPr>
              <a:t> between leadership and management:</a:t>
            </a:r>
          </a:p>
          <a:p>
            <a:pPr marL="457200" indent="-457200">
              <a:buFont typeface="+mj-lt"/>
              <a:buAutoNum type="arabicPeriod"/>
            </a:pPr>
            <a:r>
              <a:rPr lang="en-US" b="0" i="0" dirty="0">
                <a:solidFill>
                  <a:srgbClr val="3C3C3C"/>
                </a:solidFill>
                <a:effectLst/>
                <a:latin typeface="neue-haas-unica"/>
              </a:rPr>
              <a:t> </a:t>
            </a:r>
            <a:r>
              <a:rPr lang="en-US" b="1" i="0" dirty="0">
                <a:solidFill>
                  <a:srgbClr val="3C3C3C"/>
                </a:solidFill>
                <a:effectLst/>
                <a:latin typeface="neue-haas-unica"/>
              </a:rPr>
              <a:t>Leaders Set the Vision, Managers Follow It</a:t>
            </a:r>
          </a:p>
          <a:p>
            <a:pPr marL="457200" indent="-457200">
              <a:buFont typeface="+mj-lt"/>
              <a:buAutoNum type="arabicPeriod"/>
            </a:pPr>
            <a:r>
              <a:rPr lang="en-US" b="1" i="0" dirty="0">
                <a:solidFill>
                  <a:srgbClr val="3C3C3C"/>
                </a:solidFill>
                <a:effectLst/>
                <a:latin typeface="neue-haas-unica"/>
              </a:rPr>
              <a:t>Leaders Think Ideas, Managers Think Execution</a:t>
            </a:r>
          </a:p>
          <a:p>
            <a:pPr marL="457200" indent="-457200">
              <a:buFont typeface="+mj-lt"/>
              <a:buAutoNum type="arabicPeriod"/>
            </a:pPr>
            <a:r>
              <a:rPr lang="en-US" b="1" i="0" dirty="0">
                <a:solidFill>
                  <a:srgbClr val="3C3C3C"/>
                </a:solidFill>
                <a:effectLst/>
                <a:latin typeface="neue-haas-unica"/>
              </a:rPr>
              <a:t>Leaders Inspire People, Managers Drive Their Success</a:t>
            </a:r>
          </a:p>
          <a:p>
            <a:pPr marL="457200" indent="-457200">
              <a:buFont typeface="+mj-lt"/>
              <a:buAutoNum type="arabicPeriod"/>
            </a:pPr>
            <a:endParaRPr lang="en-US" b="0" i="0" dirty="0">
              <a:solidFill>
                <a:srgbClr val="3C3C3C"/>
              </a:solidFill>
              <a:effectLst/>
              <a:latin typeface="neue-haas-unica"/>
            </a:endParaRPr>
          </a:p>
          <a:p>
            <a:endParaRPr lang="fr-FR" dirty="0"/>
          </a:p>
        </p:txBody>
      </p:sp>
      <p:sp>
        <p:nvSpPr>
          <p:cNvPr id="4" name="Espace réservé du contenu 3">
            <a:extLst>
              <a:ext uri="{FF2B5EF4-FFF2-40B4-BE49-F238E27FC236}">
                <a16:creationId xmlns:a16="http://schemas.microsoft.com/office/drawing/2014/main" id="{8C9C0510-BF23-4A2A-A641-68DEAED79514}"/>
              </a:ext>
            </a:extLst>
          </p:cNvPr>
          <p:cNvSpPr>
            <a:spLocks noGrp="1"/>
          </p:cNvSpPr>
          <p:nvPr>
            <p:ph idx="13"/>
          </p:nvPr>
        </p:nvSpPr>
        <p:spPr/>
        <p:txBody>
          <a:bodyPr/>
          <a:lstStyle/>
          <a:p>
            <a:r>
              <a:rPr lang="fr-FR" i="1" dirty="0">
                <a:latin typeface="Blackadder ITC" panose="04020505051007020D02" pitchFamily="82" charset="0"/>
              </a:rPr>
              <a:t>Global </a:t>
            </a:r>
          </a:p>
          <a:p>
            <a:r>
              <a:rPr lang="fr-FR" i="1" dirty="0">
                <a:latin typeface="Blackadder ITC" panose="04020505051007020D02" pitchFamily="82" charset="0"/>
              </a:rPr>
              <a:t>Management</a:t>
            </a:r>
          </a:p>
          <a:p>
            <a:r>
              <a:rPr lang="fr-FR" i="1" dirty="0">
                <a:latin typeface="Blackadder ITC" panose="04020505051007020D02" pitchFamily="82" charset="0"/>
              </a:rPr>
              <a:t>Project</a:t>
            </a:r>
            <a:endParaRPr lang="fr-FR" dirty="0"/>
          </a:p>
        </p:txBody>
      </p:sp>
    </p:spTree>
    <p:extLst>
      <p:ext uri="{BB962C8B-B14F-4D97-AF65-F5344CB8AC3E}">
        <p14:creationId xmlns:p14="http://schemas.microsoft.com/office/powerpoint/2010/main" val="4403463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17A22EA-AB75-4D51-9F48-77217293F3E7}"/>
              </a:ext>
            </a:extLst>
          </p:cNvPr>
          <p:cNvSpPr>
            <a:spLocks noGrp="1"/>
          </p:cNvSpPr>
          <p:nvPr>
            <p:ph type="title"/>
          </p:nvPr>
        </p:nvSpPr>
        <p:spPr/>
        <p:txBody>
          <a:bodyPr>
            <a:normAutofit fontScale="90000"/>
          </a:bodyPr>
          <a:lstStyle/>
          <a:p>
            <a:r>
              <a:rPr lang="fr-FR" b="1" dirty="0"/>
              <a:t>Leadership Vs Management</a:t>
            </a:r>
            <a:br>
              <a:rPr lang="fr-FR" b="1" dirty="0"/>
            </a:br>
            <a:endParaRPr lang="fr-FR" dirty="0"/>
          </a:p>
        </p:txBody>
      </p:sp>
      <p:sp>
        <p:nvSpPr>
          <p:cNvPr id="3" name="Espace réservé du contenu 2">
            <a:extLst>
              <a:ext uri="{FF2B5EF4-FFF2-40B4-BE49-F238E27FC236}">
                <a16:creationId xmlns:a16="http://schemas.microsoft.com/office/drawing/2014/main" id="{62D0FC41-9947-479F-ABBD-6369654A94DE}"/>
              </a:ext>
            </a:extLst>
          </p:cNvPr>
          <p:cNvSpPr>
            <a:spLocks noGrp="1"/>
          </p:cNvSpPr>
          <p:nvPr>
            <p:ph idx="1"/>
          </p:nvPr>
        </p:nvSpPr>
        <p:spPr/>
        <p:txBody>
          <a:bodyPr/>
          <a:lstStyle/>
          <a:p>
            <a:pPr marL="0" indent="0">
              <a:buNone/>
            </a:pPr>
            <a:r>
              <a:rPr lang="en-US" b="1" i="0" dirty="0">
                <a:solidFill>
                  <a:srgbClr val="3C3C3C"/>
                </a:solidFill>
                <a:effectLst/>
                <a:latin typeface="neue-haas-unica"/>
              </a:rPr>
              <a:t>4- Leaders Look in the Future, Managers Work In the Present</a:t>
            </a:r>
          </a:p>
          <a:p>
            <a:pPr marL="0" indent="0">
              <a:buNone/>
            </a:pPr>
            <a:endParaRPr lang="en-US" b="1" i="0" dirty="0">
              <a:solidFill>
                <a:srgbClr val="3C3C3C"/>
              </a:solidFill>
              <a:effectLst/>
              <a:latin typeface="neue-haas-unica"/>
            </a:endParaRPr>
          </a:p>
          <a:p>
            <a:pPr marL="0" indent="0">
              <a:buNone/>
            </a:pPr>
            <a:r>
              <a:rPr lang="en-US" b="1" i="0" dirty="0">
                <a:solidFill>
                  <a:srgbClr val="3C3C3C"/>
                </a:solidFill>
                <a:effectLst/>
                <a:latin typeface="neue-haas-unica"/>
              </a:rPr>
              <a:t>5- Leaders Shape the Culture, Managers Endorse It</a:t>
            </a:r>
          </a:p>
          <a:p>
            <a:pPr marL="0" indent="0">
              <a:buNone/>
            </a:pPr>
            <a:endParaRPr lang="en-US" b="1" i="0" dirty="0">
              <a:solidFill>
                <a:srgbClr val="3C3C3C"/>
              </a:solidFill>
              <a:effectLst/>
              <a:latin typeface="neue-haas-unica"/>
            </a:endParaRPr>
          </a:p>
          <a:p>
            <a:endParaRPr lang="fr-FR" dirty="0"/>
          </a:p>
        </p:txBody>
      </p:sp>
      <p:sp>
        <p:nvSpPr>
          <p:cNvPr id="4" name="Espace réservé du contenu 3">
            <a:extLst>
              <a:ext uri="{FF2B5EF4-FFF2-40B4-BE49-F238E27FC236}">
                <a16:creationId xmlns:a16="http://schemas.microsoft.com/office/drawing/2014/main" id="{5C349F5C-84C9-4A71-8EF4-AF563FA85E90}"/>
              </a:ext>
            </a:extLst>
          </p:cNvPr>
          <p:cNvSpPr>
            <a:spLocks noGrp="1"/>
          </p:cNvSpPr>
          <p:nvPr>
            <p:ph idx="13"/>
          </p:nvPr>
        </p:nvSpPr>
        <p:spPr/>
        <p:txBody>
          <a:bodyPr/>
          <a:lstStyle/>
          <a:p>
            <a:r>
              <a:rPr lang="fr-FR" i="1" dirty="0">
                <a:latin typeface="Blackadder ITC" panose="04020505051007020D02" pitchFamily="82" charset="0"/>
              </a:rPr>
              <a:t>Global </a:t>
            </a:r>
          </a:p>
          <a:p>
            <a:r>
              <a:rPr lang="fr-FR" i="1" dirty="0">
                <a:latin typeface="Blackadder ITC" panose="04020505051007020D02" pitchFamily="82" charset="0"/>
              </a:rPr>
              <a:t>Management</a:t>
            </a:r>
          </a:p>
          <a:p>
            <a:r>
              <a:rPr lang="fr-FR" i="1" dirty="0">
                <a:latin typeface="Blackadder ITC" panose="04020505051007020D02" pitchFamily="82" charset="0"/>
              </a:rPr>
              <a:t>Project</a:t>
            </a:r>
            <a:endParaRPr lang="fr-FR" dirty="0"/>
          </a:p>
        </p:txBody>
      </p:sp>
    </p:spTree>
    <p:extLst>
      <p:ext uri="{BB962C8B-B14F-4D97-AF65-F5344CB8AC3E}">
        <p14:creationId xmlns:p14="http://schemas.microsoft.com/office/powerpoint/2010/main" val="122706071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AutoShape 2" descr="The 10 Key Differences Between Leadership vs Management - SlideModel"/>
          <p:cNvSpPr>
            <a:spLocks noChangeAspect="1" noChangeArrowheads="1"/>
          </p:cNvSpPr>
          <p:nvPr/>
        </p:nvSpPr>
        <p:spPr bwMode="auto">
          <a:xfrm>
            <a:off x="116681" y="-144463"/>
            <a:ext cx="228600" cy="304801"/>
          </a:xfrm>
          <a:prstGeom prst="rect">
            <a:avLst/>
          </a:prstGeom>
          <a:noFill/>
        </p:spPr>
        <p:txBody>
          <a:bodyPr vert="horz" wrap="square" lIns="91440" tIns="45720" rIns="91440" bIns="45720" numCol="1" anchor="t" anchorCtr="0" compatLnSpc="1">
            <a:prstTxWarp prst="textNoShape">
              <a:avLst/>
            </a:prstTxWarp>
          </a:bodyPr>
          <a:lstStyle/>
          <a:p>
            <a:endParaRPr lang="fr-FR"/>
          </a:p>
        </p:txBody>
      </p:sp>
      <p:sp>
        <p:nvSpPr>
          <p:cNvPr id="80900" name="AutoShape 4" descr="The 10 Key Differences Between Leadership vs Management - SlideModel"/>
          <p:cNvSpPr>
            <a:spLocks noChangeAspect="1" noChangeArrowheads="1"/>
          </p:cNvSpPr>
          <p:nvPr/>
        </p:nvSpPr>
        <p:spPr bwMode="auto">
          <a:xfrm>
            <a:off x="116681" y="-144463"/>
            <a:ext cx="228600" cy="304801"/>
          </a:xfrm>
          <a:prstGeom prst="rect">
            <a:avLst/>
          </a:prstGeom>
          <a:noFill/>
        </p:spPr>
        <p:txBody>
          <a:bodyPr vert="horz" wrap="square" lIns="91440" tIns="45720" rIns="91440" bIns="45720" numCol="1" anchor="t" anchorCtr="0" compatLnSpc="1">
            <a:prstTxWarp prst="textNoShape">
              <a:avLst/>
            </a:prstTxWarp>
          </a:bodyPr>
          <a:lstStyle/>
          <a:p>
            <a:endParaRPr lang="fr-FR"/>
          </a:p>
        </p:txBody>
      </p:sp>
      <p:sp>
        <p:nvSpPr>
          <p:cNvPr id="80902" name="AutoShape 6" descr="The 10 Key Differences Between Leadership vs Management - SlideModel"/>
          <p:cNvSpPr>
            <a:spLocks noChangeAspect="1" noChangeArrowheads="1"/>
          </p:cNvSpPr>
          <p:nvPr/>
        </p:nvSpPr>
        <p:spPr bwMode="auto">
          <a:xfrm>
            <a:off x="116681" y="-144463"/>
            <a:ext cx="228600" cy="304801"/>
          </a:xfrm>
          <a:prstGeom prst="rect">
            <a:avLst/>
          </a:prstGeom>
          <a:noFill/>
        </p:spPr>
        <p:txBody>
          <a:bodyPr vert="horz" wrap="square" lIns="91440" tIns="45720" rIns="91440" bIns="45720" numCol="1" anchor="t" anchorCtr="0" compatLnSpc="1">
            <a:prstTxWarp prst="textNoShape">
              <a:avLst/>
            </a:prstTxWarp>
          </a:bodyPr>
          <a:lstStyle/>
          <a:p>
            <a:endParaRPr lang="fr-FR"/>
          </a:p>
        </p:txBody>
      </p:sp>
      <p:pic>
        <p:nvPicPr>
          <p:cNvPr id="80904" name="Picture 8" descr="The 10 Key Differences Between Leadership vs Management - SlideModel"/>
          <p:cNvPicPr>
            <a:picLocks noChangeAspect="1" noChangeArrowheads="1"/>
          </p:cNvPicPr>
          <p:nvPr/>
        </p:nvPicPr>
        <p:blipFill>
          <a:blip r:embed="rId4"/>
          <a:srcRect/>
          <a:stretch>
            <a:fillRect/>
          </a:stretch>
        </p:blipFill>
        <p:spPr bwMode="auto">
          <a:xfrm>
            <a:off x="0" y="1"/>
            <a:ext cx="9003574" cy="6857999"/>
          </a:xfrm>
          <a:prstGeom prst="rect">
            <a:avLst/>
          </a:prstGeom>
          <a:noFill/>
        </p:spPr>
      </p:pic>
      <p:pic>
        <p:nvPicPr>
          <p:cNvPr id="7" name="S 27.mp3">
            <a:hlinkClick r:id="" action="ppaction://media"/>
          </p:cNvPr>
          <p:cNvPicPr>
            <a:picLocks noChangeAspect="1"/>
          </p:cNvPicPr>
          <p:nvPr>
            <a:audioFile r:link="rId2"/>
            <p:extLst>
              <p:ext uri="{DAA4B4D4-6D71-4841-9C94-3DE7FCFB9230}">
                <p14:media xmlns:p14="http://schemas.microsoft.com/office/powerpoint/2010/main" r:link="rId1"/>
              </p:ext>
            </p:extLst>
          </p:nvPr>
        </p:nvPicPr>
        <p:blipFill>
          <a:blip r:embed="rId5"/>
          <a:stretch>
            <a:fillRect/>
          </a:stretch>
        </p:blipFill>
        <p:spPr>
          <a:xfrm>
            <a:off x="8839200" y="6357958"/>
            <a:ext cx="304800" cy="3048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58912"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7"/>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17A22EA-AB75-4D51-9F48-77217293F3E7}"/>
              </a:ext>
            </a:extLst>
          </p:cNvPr>
          <p:cNvSpPr>
            <a:spLocks noGrp="1"/>
          </p:cNvSpPr>
          <p:nvPr>
            <p:ph type="title"/>
          </p:nvPr>
        </p:nvSpPr>
        <p:spPr/>
        <p:txBody>
          <a:bodyPr>
            <a:normAutofit fontScale="90000"/>
          </a:bodyPr>
          <a:lstStyle/>
          <a:p>
            <a:r>
              <a:rPr lang="fr-FR" b="1" dirty="0"/>
              <a:t>Global Project Leadership</a:t>
            </a:r>
            <a:br>
              <a:rPr lang="fr-FR" b="1" dirty="0"/>
            </a:br>
            <a:endParaRPr lang="fr-FR" dirty="0"/>
          </a:p>
        </p:txBody>
      </p:sp>
      <p:sp>
        <p:nvSpPr>
          <p:cNvPr id="3" name="Espace réservé du contenu 2">
            <a:extLst>
              <a:ext uri="{FF2B5EF4-FFF2-40B4-BE49-F238E27FC236}">
                <a16:creationId xmlns:a16="http://schemas.microsoft.com/office/drawing/2014/main" id="{62D0FC41-9947-479F-ABBD-6369654A94DE}"/>
              </a:ext>
            </a:extLst>
          </p:cNvPr>
          <p:cNvSpPr>
            <a:spLocks noGrp="1"/>
          </p:cNvSpPr>
          <p:nvPr>
            <p:ph idx="1"/>
          </p:nvPr>
        </p:nvSpPr>
        <p:spPr>
          <a:xfrm>
            <a:off x="204012" y="1667741"/>
            <a:ext cx="6312204" cy="4509222"/>
          </a:xfrm>
        </p:spPr>
        <p:txBody>
          <a:bodyPr>
            <a:normAutofit fontScale="92500"/>
          </a:bodyPr>
          <a:lstStyle/>
          <a:p>
            <a:r>
              <a:rPr lang="en-US" sz="2400" b="1" dirty="0">
                <a:solidFill>
                  <a:srgbClr val="FF0000"/>
                </a:solidFill>
                <a:latin typeface="Arial" pitchFamily="34" charset="0"/>
                <a:cs typeface="Arial" pitchFamily="34" charset="0"/>
              </a:rPr>
              <a:t>Project leadership</a:t>
            </a:r>
            <a:r>
              <a:rPr lang="en-US" sz="2400" dirty="0">
                <a:latin typeface="Arial" pitchFamily="34" charset="0"/>
                <a:cs typeface="Arial" pitchFamily="34" charset="0"/>
              </a:rPr>
              <a:t> can be defined as the </a:t>
            </a:r>
            <a:r>
              <a:rPr lang="en-US" sz="2400" b="1" dirty="0">
                <a:solidFill>
                  <a:srgbClr val="0070C0"/>
                </a:solidFill>
                <a:latin typeface="Arial" pitchFamily="34" charset="0"/>
                <a:cs typeface="Arial" pitchFamily="34" charset="0"/>
              </a:rPr>
              <a:t>creation of a vision </a:t>
            </a:r>
            <a:r>
              <a:rPr lang="en-US" sz="2400" dirty="0">
                <a:latin typeface="Arial" pitchFamily="34" charset="0"/>
                <a:cs typeface="Arial" pitchFamily="34" charset="0"/>
              </a:rPr>
              <a:t>about the project objectives that directs all team members to work towards it. </a:t>
            </a:r>
          </a:p>
          <a:p>
            <a:r>
              <a:rPr lang="en-US" sz="2400" dirty="0">
                <a:latin typeface="Arial" pitchFamily="34" charset="0"/>
                <a:cs typeface="Arial" pitchFamily="34" charset="0"/>
              </a:rPr>
              <a:t>Good project leaders are able to </a:t>
            </a:r>
            <a:r>
              <a:rPr lang="en-US" sz="2400" b="1" dirty="0">
                <a:solidFill>
                  <a:srgbClr val="0070C0"/>
                </a:solidFill>
                <a:latin typeface="Arial" pitchFamily="34" charset="0"/>
                <a:cs typeface="Arial" pitchFamily="34" charset="0"/>
              </a:rPr>
              <a:t>influence</a:t>
            </a:r>
            <a:r>
              <a:rPr lang="en-US" sz="2400" dirty="0">
                <a:latin typeface="Arial" pitchFamily="34" charset="0"/>
                <a:cs typeface="Arial" pitchFamily="34" charset="0"/>
              </a:rPr>
              <a:t> the </a:t>
            </a:r>
            <a:r>
              <a:rPr lang="en-US" sz="2400" b="1" dirty="0">
                <a:solidFill>
                  <a:srgbClr val="0070C0"/>
                </a:solidFill>
                <a:latin typeface="Arial" pitchFamily="34" charset="0"/>
                <a:cs typeface="Arial" pitchFamily="34" charset="0"/>
              </a:rPr>
              <a:t>task prioritization </a:t>
            </a:r>
            <a:r>
              <a:rPr lang="en-US" sz="2400" dirty="0">
                <a:latin typeface="Arial" pitchFamily="34" charset="0"/>
                <a:cs typeface="Arial" pitchFamily="34" charset="0"/>
              </a:rPr>
              <a:t>and the </a:t>
            </a:r>
            <a:r>
              <a:rPr lang="en-US" sz="2400" b="1" dirty="0">
                <a:solidFill>
                  <a:srgbClr val="0070C0"/>
                </a:solidFill>
                <a:latin typeface="Arial" pitchFamily="34" charset="0"/>
                <a:cs typeface="Arial" pitchFamily="34" charset="0"/>
              </a:rPr>
              <a:t>availability </a:t>
            </a:r>
            <a:r>
              <a:rPr lang="en-US" sz="2400" dirty="0">
                <a:latin typeface="Arial" pitchFamily="34" charset="0"/>
                <a:cs typeface="Arial" pitchFamily="34" charset="0"/>
              </a:rPr>
              <a:t>of the project team members towards achieving the project goals and strategies</a:t>
            </a:r>
            <a:endParaRPr lang="fr-FR" dirty="0"/>
          </a:p>
        </p:txBody>
      </p:sp>
      <p:sp>
        <p:nvSpPr>
          <p:cNvPr id="4" name="Espace réservé du contenu 3">
            <a:extLst>
              <a:ext uri="{FF2B5EF4-FFF2-40B4-BE49-F238E27FC236}">
                <a16:creationId xmlns:a16="http://schemas.microsoft.com/office/drawing/2014/main" id="{5C349F5C-84C9-4A71-8EF4-AF563FA85E90}"/>
              </a:ext>
            </a:extLst>
          </p:cNvPr>
          <p:cNvSpPr>
            <a:spLocks noGrp="1"/>
          </p:cNvSpPr>
          <p:nvPr>
            <p:ph idx="13"/>
          </p:nvPr>
        </p:nvSpPr>
        <p:spPr/>
        <p:txBody>
          <a:bodyPr/>
          <a:lstStyle/>
          <a:p>
            <a:endParaRPr lang="fr-FR"/>
          </a:p>
        </p:txBody>
      </p:sp>
    </p:spTree>
    <p:extLst>
      <p:ext uri="{BB962C8B-B14F-4D97-AF65-F5344CB8AC3E}">
        <p14:creationId xmlns:p14="http://schemas.microsoft.com/office/powerpoint/2010/main" val="258483493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17A22EA-AB75-4D51-9F48-77217293F3E7}"/>
              </a:ext>
            </a:extLst>
          </p:cNvPr>
          <p:cNvSpPr>
            <a:spLocks noGrp="1"/>
          </p:cNvSpPr>
          <p:nvPr>
            <p:ph type="title"/>
          </p:nvPr>
        </p:nvSpPr>
        <p:spPr>
          <a:xfrm>
            <a:off x="1907704" y="836712"/>
            <a:ext cx="5400600" cy="582655"/>
          </a:xfrm>
        </p:spPr>
        <p:txBody>
          <a:bodyPr>
            <a:normAutofit fontScale="90000"/>
          </a:bodyPr>
          <a:lstStyle/>
          <a:p>
            <a:r>
              <a:rPr lang="en-US" sz="3600" b="1" dirty="0">
                <a:latin typeface="Arial" pitchFamily="34" charset="0"/>
                <a:cs typeface="Arial" pitchFamily="34" charset="0"/>
              </a:rPr>
              <a:t>Global Leadership Challenges</a:t>
            </a:r>
            <a:br>
              <a:rPr lang="fr-FR" b="1" dirty="0"/>
            </a:br>
            <a:endParaRPr lang="fr-FR" dirty="0"/>
          </a:p>
        </p:txBody>
      </p:sp>
      <p:sp>
        <p:nvSpPr>
          <p:cNvPr id="3" name="Espace réservé du contenu 2">
            <a:extLst>
              <a:ext uri="{FF2B5EF4-FFF2-40B4-BE49-F238E27FC236}">
                <a16:creationId xmlns:a16="http://schemas.microsoft.com/office/drawing/2014/main" id="{62D0FC41-9947-479F-ABBD-6369654A94DE}"/>
              </a:ext>
            </a:extLst>
          </p:cNvPr>
          <p:cNvSpPr>
            <a:spLocks noGrp="1"/>
          </p:cNvSpPr>
          <p:nvPr>
            <p:ph idx="1"/>
          </p:nvPr>
        </p:nvSpPr>
        <p:spPr>
          <a:xfrm>
            <a:off x="287971" y="1640360"/>
            <a:ext cx="6243341" cy="4484641"/>
          </a:xfrm>
        </p:spPr>
        <p:txBody>
          <a:bodyPr/>
          <a:lstStyle/>
          <a:p>
            <a:pPr marL="0" indent="0">
              <a:buNone/>
            </a:pPr>
            <a:r>
              <a:rPr lang="en-US" dirty="0"/>
              <a:t>Each dimension of global projects adds a series of leadership challenges. </a:t>
            </a:r>
          </a:p>
          <a:p>
            <a:pPr marL="0" indent="0">
              <a:buNone/>
            </a:pPr>
            <a:endParaRPr lang="en-US" dirty="0"/>
          </a:p>
          <a:p>
            <a:pPr marL="0" indent="0">
              <a:buNone/>
            </a:pPr>
            <a:r>
              <a:rPr lang="en-US" dirty="0"/>
              <a:t>Some of these challenges are listed below, together with strategies that can help you to surmount the global barriers:</a:t>
            </a:r>
            <a:endParaRPr lang="en-US" b="1" i="0" dirty="0">
              <a:solidFill>
                <a:srgbClr val="3C3C3C"/>
              </a:solidFill>
              <a:effectLst/>
            </a:endParaRPr>
          </a:p>
          <a:p>
            <a:endParaRPr lang="fr-FR" dirty="0"/>
          </a:p>
        </p:txBody>
      </p:sp>
      <p:sp>
        <p:nvSpPr>
          <p:cNvPr id="4" name="Espace réservé du contenu 3">
            <a:extLst>
              <a:ext uri="{FF2B5EF4-FFF2-40B4-BE49-F238E27FC236}">
                <a16:creationId xmlns:a16="http://schemas.microsoft.com/office/drawing/2014/main" id="{5C349F5C-84C9-4A71-8EF4-AF563FA85E90}"/>
              </a:ext>
            </a:extLst>
          </p:cNvPr>
          <p:cNvSpPr>
            <a:spLocks noGrp="1"/>
          </p:cNvSpPr>
          <p:nvPr>
            <p:ph idx="13"/>
          </p:nvPr>
        </p:nvSpPr>
        <p:spPr/>
        <p:txBody>
          <a:bodyPr/>
          <a:lstStyle/>
          <a:p>
            <a:r>
              <a:rPr lang="fr-FR" i="1" dirty="0">
                <a:latin typeface="Blackadder ITC" panose="04020505051007020D02" pitchFamily="82" charset="0"/>
              </a:rPr>
              <a:t>Global </a:t>
            </a:r>
          </a:p>
          <a:p>
            <a:r>
              <a:rPr lang="fr-FR" i="1" dirty="0">
                <a:latin typeface="Blackadder ITC" panose="04020505051007020D02" pitchFamily="82" charset="0"/>
              </a:rPr>
              <a:t>Management</a:t>
            </a:r>
          </a:p>
          <a:p>
            <a:r>
              <a:rPr lang="fr-FR" i="1" dirty="0">
                <a:latin typeface="Blackadder ITC" panose="04020505051007020D02" pitchFamily="82" charset="0"/>
              </a:rPr>
              <a:t>Project</a:t>
            </a:r>
            <a:endParaRPr lang="fr-FR" dirty="0"/>
          </a:p>
        </p:txBody>
      </p:sp>
    </p:spTree>
    <p:extLst>
      <p:ext uri="{BB962C8B-B14F-4D97-AF65-F5344CB8AC3E}">
        <p14:creationId xmlns:p14="http://schemas.microsoft.com/office/powerpoint/2010/main" val="145101037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17A22EA-AB75-4D51-9F48-77217293F3E7}"/>
              </a:ext>
            </a:extLst>
          </p:cNvPr>
          <p:cNvSpPr>
            <a:spLocks noGrp="1"/>
          </p:cNvSpPr>
          <p:nvPr>
            <p:ph type="title"/>
          </p:nvPr>
        </p:nvSpPr>
        <p:spPr>
          <a:xfrm>
            <a:off x="1907704" y="836712"/>
            <a:ext cx="5400600" cy="582655"/>
          </a:xfrm>
        </p:spPr>
        <p:txBody>
          <a:bodyPr>
            <a:normAutofit fontScale="90000"/>
          </a:bodyPr>
          <a:lstStyle/>
          <a:p>
            <a:r>
              <a:rPr lang="en-US" sz="3600" b="1" dirty="0">
                <a:latin typeface="Arial" pitchFamily="34" charset="0"/>
                <a:cs typeface="Arial" pitchFamily="34" charset="0"/>
              </a:rPr>
              <a:t>Global Leadership Challenges</a:t>
            </a:r>
            <a:br>
              <a:rPr lang="fr-FR" b="1" dirty="0"/>
            </a:br>
            <a:endParaRPr lang="fr-FR" dirty="0"/>
          </a:p>
        </p:txBody>
      </p:sp>
      <p:sp>
        <p:nvSpPr>
          <p:cNvPr id="3" name="Espace réservé du contenu 2">
            <a:extLst>
              <a:ext uri="{FF2B5EF4-FFF2-40B4-BE49-F238E27FC236}">
                <a16:creationId xmlns:a16="http://schemas.microsoft.com/office/drawing/2014/main" id="{62D0FC41-9947-479F-ABBD-6369654A94DE}"/>
              </a:ext>
            </a:extLst>
          </p:cNvPr>
          <p:cNvSpPr>
            <a:spLocks noGrp="1"/>
          </p:cNvSpPr>
          <p:nvPr>
            <p:ph idx="1"/>
          </p:nvPr>
        </p:nvSpPr>
        <p:spPr>
          <a:xfrm>
            <a:off x="204012" y="1692321"/>
            <a:ext cx="6243341" cy="4484641"/>
          </a:xfrm>
        </p:spPr>
        <p:txBody>
          <a:bodyPr>
            <a:normAutofit/>
          </a:bodyPr>
          <a:lstStyle/>
          <a:p>
            <a:pPr marL="0" indent="0">
              <a:buNone/>
            </a:pPr>
            <a:r>
              <a:rPr lang="en-US" b="1" dirty="0">
                <a:solidFill>
                  <a:srgbClr val="0070C0"/>
                </a:solidFill>
              </a:rPr>
              <a:t>a- Number of distant locations:</a:t>
            </a:r>
            <a:r>
              <a:rPr lang="en-US" b="1" dirty="0"/>
              <a:t> </a:t>
            </a:r>
            <a:r>
              <a:rPr lang="en-US" dirty="0"/>
              <a:t>the geographical distances can be barriers to relationship  building, as there will be fewer opportunities for informal discussions and team events.</a:t>
            </a:r>
            <a:endParaRPr lang="en-US" b="1" dirty="0"/>
          </a:p>
          <a:p>
            <a:pPr marL="0" indent="0">
              <a:buNone/>
            </a:pPr>
            <a:r>
              <a:rPr lang="en-US" b="1" dirty="0">
                <a:solidFill>
                  <a:srgbClr val="0070C0"/>
                </a:solidFill>
              </a:rPr>
              <a:t>b- Number of different </a:t>
            </a:r>
            <a:r>
              <a:rPr lang="en-US" b="1" dirty="0" err="1">
                <a:solidFill>
                  <a:srgbClr val="0070C0"/>
                </a:solidFill>
              </a:rPr>
              <a:t>organisations</a:t>
            </a:r>
            <a:r>
              <a:rPr lang="en-US" b="1" dirty="0">
                <a:solidFill>
                  <a:srgbClr val="0070C0"/>
                </a:solidFill>
              </a:rPr>
              <a:t>:</a:t>
            </a:r>
            <a:r>
              <a:rPr lang="en-US" dirty="0"/>
              <a:t> team members working for different </a:t>
            </a:r>
            <a:r>
              <a:rPr lang="en-US" dirty="0" err="1"/>
              <a:t>organisations</a:t>
            </a:r>
            <a:r>
              <a:rPr lang="en-US" dirty="0"/>
              <a:t> can have competing interests and hidden agendas.</a:t>
            </a:r>
            <a:r>
              <a:rPr lang="en-US" b="1" dirty="0"/>
              <a:t> </a:t>
            </a:r>
          </a:p>
        </p:txBody>
      </p:sp>
      <p:sp>
        <p:nvSpPr>
          <p:cNvPr id="4" name="Espace réservé du contenu 3">
            <a:extLst>
              <a:ext uri="{FF2B5EF4-FFF2-40B4-BE49-F238E27FC236}">
                <a16:creationId xmlns:a16="http://schemas.microsoft.com/office/drawing/2014/main" id="{5C349F5C-84C9-4A71-8EF4-AF563FA85E90}"/>
              </a:ext>
            </a:extLst>
          </p:cNvPr>
          <p:cNvSpPr>
            <a:spLocks noGrp="1"/>
          </p:cNvSpPr>
          <p:nvPr>
            <p:ph idx="13"/>
          </p:nvPr>
        </p:nvSpPr>
        <p:spPr/>
        <p:txBody>
          <a:bodyPr/>
          <a:lstStyle/>
          <a:p>
            <a:r>
              <a:rPr lang="fr-FR" i="1" dirty="0">
                <a:latin typeface="Blackadder ITC" panose="04020505051007020D02" pitchFamily="82" charset="0"/>
              </a:rPr>
              <a:t>Global </a:t>
            </a:r>
          </a:p>
          <a:p>
            <a:r>
              <a:rPr lang="fr-FR" i="1" dirty="0">
                <a:latin typeface="Blackadder ITC" panose="04020505051007020D02" pitchFamily="82" charset="0"/>
              </a:rPr>
              <a:t>Management</a:t>
            </a:r>
          </a:p>
          <a:p>
            <a:r>
              <a:rPr lang="fr-FR" i="1" dirty="0">
                <a:latin typeface="Blackadder ITC" panose="04020505051007020D02" pitchFamily="82" charset="0"/>
              </a:rPr>
              <a:t>Project</a:t>
            </a:r>
            <a:endParaRPr lang="fr-FR" dirty="0"/>
          </a:p>
        </p:txBody>
      </p:sp>
    </p:spTree>
    <p:extLst>
      <p:ext uri="{BB962C8B-B14F-4D97-AF65-F5344CB8AC3E}">
        <p14:creationId xmlns:p14="http://schemas.microsoft.com/office/powerpoint/2010/main" val="158987582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17A22EA-AB75-4D51-9F48-77217293F3E7}"/>
              </a:ext>
            </a:extLst>
          </p:cNvPr>
          <p:cNvSpPr>
            <a:spLocks noGrp="1"/>
          </p:cNvSpPr>
          <p:nvPr>
            <p:ph type="title"/>
          </p:nvPr>
        </p:nvSpPr>
        <p:spPr>
          <a:xfrm>
            <a:off x="1907704" y="836712"/>
            <a:ext cx="5400600" cy="582655"/>
          </a:xfrm>
        </p:spPr>
        <p:txBody>
          <a:bodyPr>
            <a:normAutofit fontScale="90000"/>
          </a:bodyPr>
          <a:lstStyle/>
          <a:p>
            <a:r>
              <a:rPr lang="en-US" sz="3600" b="1" dirty="0">
                <a:latin typeface="Arial" pitchFamily="34" charset="0"/>
                <a:cs typeface="Arial" pitchFamily="34" charset="0"/>
              </a:rPr>
              <a:t>Global Leadership Challenges</a:t>
            </a:r>
            <a:br>
              <a:rPr lang="fr-FR" b="1" dirty="0"/>
            </a:br>
            <a:endParaRPr lang="fr-FR" dirty="0"/>
          </a:p>
        </p:txBody>
      </p:sp>
      <p:sp>
        <p:nvSpPr>
          <p:cNvPr id="3" name="Espace réservé du contenu 2">
            <a:extLst>
              <a:ext uri="{FF2B5EF4-FFF2-40B4-BE49-F238E27FC236}">
                <a16:creationId xmlns:a16="http://schemas.microsoft.com/office/drawing/2014/main" id="{62D0FC41-9947-479F-ABBD-6369654A94DE}"/>
              </a:ext>
            </a:extLst>
          </p:cNvPr>
          <p:cNvSpPr>
            <a:spLocks noGrp="1"/>
          </p:cNvSpPr>
          <p:nvPr>
            <p:ph idx="1"/>
          </p:nvPr>
        </p:nvSpPr>
        <p:spPr>
          <a:xfrm>
            <a:off x="204012" y="1692321"/>
            <a:ext cx="6243341" cy="4484641"/>
          </a:xfrm>
        </p:spPr>
        <p:txBody>
          <a:bodyPr>
            <a:normAutofit lnSpcReduction="10000"/>
          </a:bodyPr>
          <a:lstStyle/>
          <a:p>
            <a:pPr marL="0" indent="0">
              <a:buNone/>
            </a:pPr>
            <a:r>
              <a:rPr lang="en-US" b="1" dirty="0">
                <a:solidFill>
                  <a:srgbClr val="0070C0"/>
                </a:solidFill>
              </a:rPr>
              <a:t>c- Country cultures: </a:t>
            </a:r>
            <a:r>
              <a:rPr lang="en-US" dirty="0"/>
              <a:t>people coming from different countries can have various sources of motivation, diverse priorities and dissimilar values and ethics. </a:t>
            </a:r>
            <a:endParaRPr lang="en-US" b="1" dirty="0"/>
          </a:p>
          <a:p>
            <a:pPr marL="0" indent="0">
              <a:buNone/>
            </a:pPr>
            <a:r>
              <a:rPr lang="en-US" b="1" dirty="0">
                <a:solidFill>
                  <a:srgbClr val="0070C0"/>
                </a:solidFill>
              </a:rPr>
              <a:t>d- Different languages:</a:t>
            </a:r>
            <a:r>
              <a:rPr lang="en-US" dirty="0">
                <a:solidFill>
                  <a:srgbClr val="0070C0"/>
                </a:solidFill>
              </a:rPr>
              <a:t> </a:t>
            </a:r>
            <a:r>
              <a:rPr lang="en-US" dirty="0"/>
              <a:t>team members with different native languages may not understand or may have imprecise interpretations of sentences in foreign languages.</a:t>
            </a:r>
            <a:endParaRPr lang="fr-FR" dirty="0"/>
          </a:p>
        </p:txBody>
      </p:sp>
      <p:sp>
        <p:nvSpPr>
          <p:cNvPr id="4" name="Espace réservé du contenu 3">
            <a:extLst>
              <a:ext uri="{FF2B5EF4-FFF2-40B4-BE49-F238E27FC236}">
                <a16:creationId xmlns:a16="http://schemas.microsoft.com/office/drawing/2014/main" id="{5C349F5C-84C9-4A71-8EF4-AF563FA85E90}"/>
              </a:ext>
            </a:extLst>
          </p:cNvPr>
          <p:cNvSpPr>
            <a:spLocks noGrp="1"/>
          </p:cNvSpPr>
          <p:nvPr>
            <p:ph idx="13"/>
          </p:nvPr>
        </p:nvSpPr>
        <p:spPr/>
        <p:txBody>
          <a:bodyPr/>
          <a:lstStyle/>
          <a:p>
            <a:r>
              <a:rPr lang="fr-FR" i="1" dirty="0">
                <a:latin typeface="Blackadder ITC" panose="04020505051007020D02" pitchFamily="82" charset="0"/>
              </a:rPr>
              <a:t>Global </a:t>
            </a:r>
          </a:p>
          <a:p>
            <a:r>
              <a:rPr lang="fr-FR" i="1" dirty="0">
                <a:latin typeface="Blackadder ITC" panose="04020505051007020D02" pitchFamily="82" charset="0"/>
              </a:rPr>
              <a:t>Management</a:t>
            </a:r>
          </a:p>
          <a:p>
            <a:r>
              <a:rPr lang="fr-FR" i="1" dirty="0">
                <a:latin typeface="Blackadder ITC" panose="04020505051007020D02" pitchFamily="82" charset="0"/>
              </a:rPr>
              <a:t>Project</a:t>
            </a:r>
            <a:endParaRPr lang="fr-FR" dirty="0"/>
          </a:p>
        </p:txBody>
      </p:sp>
    </p:spTree>
    <p:extLst>
      <p:ext uri="{BB962C8B-B14F-4D97-AF65-F5344CB8AC3E}">
        <p14:creationId xmlns:p14="http://schemas.microsoft.com/office/powerpoint/2010/main" val="400145374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17A22EA-AB75-4D51-9F48-77217293F3E7}"/>
              </a:ext>
            </a:extLst>
          </p:cNvPr>
          <p:cNvSpPr>
            <a:spLocks noGrp="1"/>
          </p:cNvSpPr>
          <p:nvPr>
            <p:ph type="title"/>
          </p:nvPr>
        </p:nvSpPr>
        <p:spPr>
          <a:xfrm>
            <a:off x="1907704" y="836712"/>
            <a:ext cx="5400600" cy="582655"/>
          </a:xfrm>
        </p:spPr>
        <p:txBody>
          <a:bodyPr>
            <a:normAutofit fontScale="90000"/>
          </a:bodyPr>
          <a:lstStyle/>
          <a:p>
            <a:r>
              <a:rPr lang="en-US" sz="3600" b="1" dirty="0">
                <a:latin typeface="Arial" pitchFamily="34" charset="0"/>
                <a:cs typeface="Arial" pitchFamily="34" charset="0"/>
              </a:rPr>
              <a:t>Global Leadership Challenges</a:t>
            </a:r>
            <a:br>
              <a:rPr lang="fr-FR" b="1" dirty="0"/>
            </a:br>
            <a:endParaRPr lang="fr-FR" dirty="0"/>
          </a:p>
        </p:txBody>
      </p:sp>
      <p:sp>
        <p:nvSpPr>
          <p:cNvPr id="3" name="Espace réservé du contenu 2">
            <a:extLst>
              <a:ext uri="{FF2B5EF4-FFF2-40B4-BE49-F238E27FC236}">
                <a16:creationId xmlns:a16="http://schemas.microsoft.com/office/drawing/2014/main" id="{62D0FC41-9947-479F-ABBD-6369654A94DE}"/>
              </a:ext>
            </a:extLst>
          </p:cNvPr>
          <p:cNvSpPr>
            <a:spLocks noGrp="1"/>
          </p:cNvSpPr>
          <p:nvPr>
            <p:ph idx="1"/>
          </p:nvPr>
        </p:nvSpPr>
        <p:spPr>
          <a:xfrm>
            <a:off x="204012" y="1692321"/>
            <a:ext cx="6243341" cy="4484641"/>
          </a:xfrm>
        </p:spPr>
        <p:txBody>
          <a:bodyPr>
            <a:normAutofit/>
          </a:bodyPr>
          <a:lstStyle/>
          <a:p>
            <a:pPr marL="0" indent="0">
              <a:buNone/>
            </a:pPr>
            <a:r>
              <a:rPr lang="en-US" b="1" dirty="0">
                <a:solidFill>
                  <a:srgbClr val="0070C0"/>
                </a:solidFill>
              </a:rPr>
              <a:t>e- Time zones: </a:t>
            </a:r>
            <a:r>
              <a:rPr lang="en-US" dirty="0"/>
              <a:t>the development of motivation and relationship building without a ‘shared time’ can be extremely difficult and frustrating for project managers. </a:t>
            </a:r>
            <a:endParaRPr lang="fr-FR" dirty="0"/>
          </a:p>
          <a:p>
            <a:pPr marL="0" indent="0">
              <a:buNone/>
            </a:pPr>
            <a:endParaRPr lang="fr-FR" dirty="0"/>
          </a:p>
        </p:txBody>
      </p:sp>
      <p:sp>
        <p:nvSpPr>
          <p:cNvPr id="4" name="Espace réservé du contenu 3">
            <a:extLst>
              <a:ext uri="{FF2B5EF4-FFF2-40B4-BE49-F238E27FC236}">
                <a16:creationId xmlns:a16="http://schemas.microsoft.com/office/drawing/2014/main" id="{5C349F5C-84C9-4A71-8EF4-AF563FA85E90}"/>
              </a:ext>
            </a:extLst>
          </p:cNvPr>
          <p:cNvSpPr>
            <a:spLocks noGrp="1"/>
          </p:cNvSpPr>
          <p:nvPr>
            <p:ph idx="13"/>
          </p:nvPr>
        </p:nvSpPr>
        <p:spPr/>
        <p:txBody>
          <a:bodyPr/>
          <a:lstStyle/>
          <a:p>
            <a:r>
              <a:rPr lang="fr-FR" i="1" dirty="0">
                <a:latin typeface="Blackadder ITC" panose="04020505051007020D02" pitchFamily="82" charset="0"/>
              </a:rPr>
              <a:t>Global </a:t>
            </a:r>
          </a:p>
          <a:p>
            <a:r>
              <a:rPr lang="fr-FR" i="1" dirty="0">
                <a:latin typeface="Blackadder ITC" panose="04020505051007020D02" pitchFamily="82" charset="0"/>
              </a:rPr>
              <a:t>Management</a:t>
            </a:r>
          </a:p>
          <a:p>
            <a:r>
              <a:rPr lang="fr-FR" i="1" dirty="0">
                <a:latin typeface="Blackadder ITC" panose="04020505051007020D02" pitchFamily="82" charset="0"/>
              </a:rPr>
              <a:t>Project</a:t>
            </a:r>
            <a:endParaRPr lang="fr-FR" dirty="0"/>
          </a:p>
        </p:txBody>
      </p:sp>
    </p:spTree>
    <p:extLst>
      <p:ext uri="{BB962C8B-B14F-4D97-AF65-F5344CB8AC3E}">
        <p14:creationId xmlns:p14="http://schemas.microsoft.com/office/powerpoint/2010/main" val="167011631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17A22EA-AB75-4D51-9F48-77217293F3E7}"/>
              </a:ext>
            </a:extLst>
          </p:cNvPr>
          <p:cNvSpPr>
            <a:spLocks noGrp="1"/>
          </p:cNvSpPr>
          <p:nvPr>
            <p:ph type="title"/>
          </p:nvPr>
        </p:nvSpPr>
        <p:spPr>
          <a:xfrm>
            <a:off x="1907704" y="836712"/>
            <a:ext cx="5400600" cy="582655"/>
          </a:xfrm>
        </p:spPr>
        <p:txBody>
          <a:bodyPr>
            <a:normAutofit fontScale="90000"/>
          </a:bodyPr>
          <a:lstStyle/>
          <a:p>
            <a:r>
              <a:rPr lang="en-US" sz="3600" b="1" dirty="0">
                <a:latin typeface="Arial" pitchFamily="34" charset="0"/>
                <a:cs typeface="Arial" pitchFamily="34" charset="0"/>
              </a:rPr>
              <a:t>How to have the staff’s Commitment</a:t>
            </a:r>
            <a:br>
              <a:rPr lang="fr-FR" b="1" dirty="0"/>
            </a:br>
            <a:endParaRPr lang="fr-FR" dirty="0"/>
          </a:p>
        </p:txBody>
      </p:sp>
      <p:sp>
        <p:nvSpPr>
          <p:cNvPr id="3" name="Espace réservé du contenu 2">
            <a:extLst>
              <a:ext uri="{FF2B5EF4-FFF2-40B4-BE49-F238E27FC236}">
                <a16:creationId xmlns:a16="http://schemas.microsoft.com/office/drawing/2014/main" id="{62D0FC41-9947-479F-ABBD-6369654A94DE}"/>
              </a:ext>
            </a:extLst>
          </p:cNvPr>
          <p:cNvSpPr>
            <a:spLocks noGrp="1"/>
          </p:cNvSpPr>
          <p:nvPr>
            <p:ph idx="1"/>
          </p:nvPr>
        </p:nvSpPr>
        <p:spPr>
          <a:xfrm>
            <a:off x="204012" y="1692321"/>
            <a:ext cx="6243341" cy="4484641"/>
          </a:xfrm>
        </p:spPr>
        <p:txBody>
          <a:bodyPr>
            <a:normAutofit lnSpcReduction="10000"/>
          </a:bodyPr>
          <a:lstStyle/>
          <a:p>
            <a:pPr marL="0" indent="0" algn="just"/>
            <a:r>
              <a:rPr lang="en-US" dirty="0"/>
              <a:t>How can you obtain commitment from global team members?</a:t>
            </a:r>
          </a:p>
          <a:p>
            <a:pPr marL="0" indent="0" algn="just"/>
            <a:endParaRPr lang="en-US" dirty="0"/>
          </a:p>
          <a:p>
            <a:pPr marL="0" indent="0" algn="just"/>
            <a:r>
              <a:rPr lang="en-US" dirty="0"/>
              <a:t> How can you develop followers in the different locations that can disseminate the project vision and make sure that all team members across the globe are aligned on the project objectives and strategies?</a:t>
            </a:r>
          </a:p>
          <a:p>
            <a:pPr marL="0" indent="0">
              <a:buNone/>
            </a:pPr>
            <a:endParaRPr lang="fr-FR" dirty="0"/>
          </a:p>
        </p:txBody>
      </p:sp>
      <p:sp>
        <p:nvSpPr>
          <p:cNvPr id="4" name="Espace réservé du contenu 3">
            <a:extLst>
              <a:ext uri="{FF2B5EF4-FFF2-40B4-BE49-F238E27FC236}">
                <a16:creationId xmlns:a16="http://schemas.microsoft.com/office/drawing/2014/main" id="{5C349F5C-84C9-4A71-8EF4-AF563FA85E90}"/>
              </a:ext>
            </a:extLst>
          </p:cNvPr>
          <p:cNvSpPr>
            <a:spLocks noGrp="1"/>
          </p:cNvSpPr>
          <p:nvPr>
            <p:ph idx="13"/>
          </p:nvPr>
        </p:nvSpPr>
        <p:spPr/>
        <p:txBody>
          <a:bodyPr/>
          <a:lstStyle/>
          <a:p>
            <a:endParaRPr lang="fr-FR"/>
          </a:p>
        </p:txBody>
      </p:sp>
    </p:spTree>
    <p:extLst>
      <p:ext uri="{BB962C8B-B14F-4D97-AF65-F5344CB8AC3E}">
        <p14:creationId xmlns:p14="http://schemas.microsoft.com/office/powerpoint/2010/main" val="5641712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17A22EA-AB75-4D51-9F48-77217293F3E7}"/>
              </a:ext>
            </a:extLst>
          </p:cNvPr>
          <p:cNvSpPr>
            <a:spLocks noGrp="1"/>
          </p:cNvSpPr>
          <p:nvPr>
            <p:ph type="title"/>
          </p:nvPr>
        </p:nvSpPr>
        <p:spPr>
          <a:xfrm>
            <a:off x="1907704" y="836712"/>
            <a:ext cx="5400600" cy="582655"/>
          </a:xfrm>
        </p:spPr>
        <p:txBody>
          <a:bodyPr>
            <a:normAutofit fontScale="90000"/>
          </a:bodyPr>
          <a:lstStyle/>
          <a:p>
            <a:r>
              <a:rPr lang="en-US" sz="3600" b="1" dirty="0">
                <a:latin typeface="Arial" pitchFamily="34" charset="0"/>
                <a:cs typeface="Arial" pitchFamily="34" charset="0"/>
              </a:rPr>
              <a:t>How to have the staff’s Commitment</a:t>
            </a:r>
            <a:br>
              <a:rPr lang="fr-FR" b="1" dirty="0"/>
            </a:br>
            <a:endParaRPr lang="fr-FR" dirty="0"/>
          </a:p>
        </p:txBody>
      </p:sp>
      <p:sp>
        <p:nvSpPr>
          <p:cNvPr id="3" name="Espace réservé du contenu 2">
            <a:extLst>
              <a:ext uri="{FF2B5EF4-FFF2-40B4-BE49-F238E27FC236}">
                <a16:creationId xmlns:a16="http://schemas.microsoft.com/office/drawing/2014/main" id="{62D0FC41-9947-479F-ABBD-6369654A94DE}"/>
              </a:ext>
            </a:extLst>
          </p:cNvPr>
          <p:cNvSpPr>
            <a:spLocks noGrp="1"/>
          </p:cNvSpPr>
          <p:nvPr>
            <p:ph idx="1"/>
          </p:nvPr>
        </p:nvSpPr>
        <p:spPr>
          <a:xfrm>
            <a:off x="204012" y="1692321"/>
            <a:ext cx="6243341" cy="4484641"/>
          </a:xfrm>
        </p:spPr>
        <p:txBody>
          <a:bodyPr>
            <a:normAutofit/>
          </a:bodyPr>
          <a:lstStyle/>
          <a:p>
            <a:r>
              <a:rPr lang="en-US" b="1" dirty="0"/>
              <a:t>Set clear goals</a:t>
            </a:r>
            <a:r>
              <a:rPr lang="en-US" dirty="0"/>
              <a:t> and </a:t>
            </a:r>
            <a:r>
              <a:rPr lang="en-US" b="1" dirty="0"/>
              <a:t>directions</a:t>
            </a:r>
            <a:r>
              <a:rPr lang="en-US" dirty="0"/>
              <a:t> at the project outset, with participation from key team members in different locations. Online brainstorming techniques  can be very effective to collect feedback and obtain buy-in from people across locations.</a:t>
            </a:r>
          </a:p>
          <a:p>
            <a:pPr marL="0" indent="0">
              <a:buNone/>
            </a:pPr>
            <a:endParaRPr lang="fr-FR" dirty="0"/>
          </a:p>
        </p:txBody>
      </p:sp>
      <p:sp>
        <p:nvSpPr>
          <p:cNvPr id="4" name="Espace réservé du contenu 3">
            <a:extLst>
              <a:ext uri="{FF2B5EF4-FFF2-40B4-BE49-F238E27FC236}">
                <a16:creationId xmlns:a16="http://schemas.microsoft.com/office/drawing/2014/main" id="{5C349F5C-84C9-4A71-8EF4-AF563FA85E90}"/>
              </a:ext>
            </a:extLst>
          </p:cNvPr>
          <p:cNvSpPr>
            <a:spLocks noGrp="1"/>
          </p:cNvSpPr>
          <p:nvPr>
            <p:ph idx="13"/>
          </p:nvPr>
        </p:nvSpPr>
        <p:spPr/>
        <p:txBody>
          <a:bodyPr/>
          <a:lstStyle/>
          <a:p>
            <a:r>
              <a:rPr lang="fr-FR" i="1" dirty="0">
                <a:latin typeface="Blackadder ITC" panose="04020505051007020D02" pitchFamily="82" charset="0"/>
              </a:rPr>
              <a:t>Global </a:t>
            </a:r>
          </a:p>
          <a:p>
            <a:r>
              <a:rPr lang="fr-FR" i="1" dirty="0">
                <a:latin typeface="Blackadder ITC" panose="04020505051007020D02" pitchFamily="82" charset="0"/>
              </a:rPr>
              <a:t>Management</a:t>
            </a:r>
          </a:p>
          <a:p>
            <a:r>
              <a:rPr lang="fr-FR" i="1" dirty="0">
                <a:latin typeface="Blackadder ITC" panose="04020505051007020D02" pitchFamily="82" charset="0"/>
              </a:rPr>
              <a:t>Project</a:t>
            </a:r>
            <a:endParaRPr lang="fr-FR" dirty="0"/>
          </a:p>
        </p:txBody>
      </p:sp>
    </p:spTree>
    <p:extLst>
      <p:ext uri="{BB962C8B-B14F-4D97-AF65-F5344CB8AC3E}">
        <p14:creationId xmlns:p14="http://schemas.microsoft.com/office/powerpoint/2010/main" val="428928128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17A22EA-AB75-4D51-9F48-77217293F3E7}"/>
              </a:ext>
            </a:extLst>
          </p:cNvPr>
          <p:cNvSpPr>
            <a:spLocks noGrp="1"/>
          </p:cNvSpPr>
          <p:nvPr>
            <p:ph type="title"/>
          </p:nvPr>
        </p:nvSpPr>
        <p:spPr>
          <a:xfrm>
            <a:off x="1907704" y="836712"/>
            <a:ext cx="5400600" cy="582655"/>
          </a:xfrm>
        </p:spPr>
        <p:txBody>
          <a:bodyPr>
            <a:normAutofit fontScale="90000"/>
          </a:bodyPr>
          <a:lstStyle/>
          <a:p>
            <a:r>
              <a:rPr lang="en-US" sz="3600" b="1" dirty="0">
                <a:latin typeface="Arial" pitchFamily="34" charset="0"/>
                <a:cs typeface="Arial" pitchFamily="34" charset="0"/>
              </a:rPr>
              <a:t>How to have the staff’s Commitment</a:t>
            </a:r>
            <a:br>
              <a:rPr lang="fr-FR" b="1" dirty="0"/>
            </a:br>
            <a:endParaRPr lang="fr-FR" dirty="0"/>
          </a:p>
        </p:txBody>
      </p:sp>
      <p:sp>
        <p:nvSpPr>
          <p:cNvPr id="3" name="Espace réservé du contenu 2">
            <a:extLst>
              <a:ext uri="{FF2B5EF4-FFF2-40B4-BE49-F238E27FC236}">
                <a16:creationId xmlns:a16="http://schemas.microsoft.com/office/drawing/2014/main" id="{62D0FC41-9947-479F-ABBD-6369654A94DE}"/>
              </a:ext>
            </a:extLst>
          </p:cNvPr>
          <p:cNvSpPr>
            <a:spLocks noGrp="1"/>
          </p:cNvSpPr>
          <p:nvPr>
            <p:ph idx="1"/>
          </p:nvPr>
        </p:nvSpPr>
        <p:spPr>
          <a:xfrm>
            <a:off x="204012" y="1692321"/>
            <a:ext cx="6243341" cy="4484641"/>
          </a:xfrm>
        </p:spPr>
        <p:txBody>
          <a:bodyPr>
            <a:normAutofit/>
          </a:bodyPr>
          <a:lstStyle/>
          <a:p>
            <a:r>
              <a:rPr lang="en-US" b="1" dirty="0"/>
              <a:t>Build a vision </a:t>
            </a:r>
            <a:r>
              <a:rPr lang="en-US" dirty="0"/>
              <a:t>that serves the interests of the main stakeholders and that can be translated into the achievement of the project objectives. Consider the cultural dimensions of the stakeholders involved in the project, and adapt the description of the vision to their trends on long-term orientation and human-nature relationships.</a:t>
            </a:r>
          </a:p>
          <a:p>
            <a:pPr marL="0" indent="0">
              <a:buNone/>
            </a:pPr>
            <a:endParaRPr lang="fr-FR" dirty="0"/>
          </a:p>
        </p:txBody>
      </p:sp>
      <p:sp>
        <p:nvSpPr>
          <p:cNvPr id="4" name="Espace réservé du contenu 3">
            <a:extLst>
              <a:ext uri="{FF2B5EF4-FFF2-40B4-BE49-F238E27FC236}">
                <a16:creationId xmlns:a16="http://schemas.microsoft.com/office/drawing/2014/main" id="{5C349F5C-84C9-4A71-8EF4-AF563FA85E90}"/>
              </a:ext>
            </a:extLst>
          </p:cNvPr>
          <p:cNvSpPr>
            <a:spLocks noGrp="1"/>
          </p:cNvSpPr>
          <p:nvPr>
            <p:ph idx="13"/>
          </p:nvPr>
        </p:nvSpPr>
        <p:spPr/>
        <p:txBody>
          <a:bodyPr/>
          <a:lstStyle/>
          <a:p>
            <a:r>
              <a:rPr lang="fr-FR" i="1" dirty="0">
                <a:latin typeface="Blackadder ITC" panose="04020505051007020D02" pitchFamily="82" charset="0"/>
              </a:rPr>
              <a:t>Global </a:t>
            </a:r>
          </a:p>
          <a:p>
            <a:r>
              <a:rPr lang="fr-FR" i="1" dirty="0">
                <a:latin typeface="Blackadder ITC" panose="04020505051007020D02" pitchFamily="82" charset="0"/>
              </a:rPr>
              <a:t>Management</a:t>
            </a:r>
          </a:p>
          <a:p>
            <a:r>
              <a:rPr lang="fr-FR" i="1" dirty="0">
                <a:latin typeface="Blackadder ITC" panose="04020505051007020D02" pitchFamily="82" charset="0"/>
              </a:rPr>
              <a:t>Project</a:t>
            </a:r>
            <a:endParaRPr lang="fr-FR" dirty="0"/>
          </a:p>
        </p:txBody>
      </p:sp>
    </p:spTree>
    <p:extLst>
      <p:ext uri="{BB962C8B-B14F-4D97-AF65-F5344CB8AC3E}">
        <p14:creationId xmlns:p14="http://schemas.microsoft.com/office/powerpoint/2010/main" val="384933710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17A22EA-AB75-4D51-9F48-77217293F3E7}"/>
              </a:ext>
            </a:extLst>
          </p:cNvPr>
          <p:cNvSpPr>
            <a:spLocks noGrp="1"/>
          </p:cNvSpPr>
          <p:nvPr>
            <p:ph type="title"/>
          </p:nvPr>
        </p:nvSpPr>
        <p:spPr>
          <a:xfrm>
            <a:off x="1907704" y="836712"/>
            <a:ext cx="5400600" cy="582655"/>
          </a:xfrm>
        </p:spPr>
        <p:txBody>
          <a:bodyPr>
            <a:normAutofit fontScale="90000"/>
          </a:bodyPr>
          <a:lstStyle/>
          <a:p>
            <a:r>
              <a:rPr lang="en-US" sz="3600" b="1" dirty="0">
                <a:latin typeface="Arial" pitchFamily="34" charset="0"/>
                <a:cs typeface="Arial" pitchFamily="34" charset="0"/>
              </a:rPr>
              <a:t>How to have the staff’s Commitment</a:t>
            </a:r>
            <a:br>
              <a:rPr lang="fr-FR" b="1" dirty="0"/>
            </a:br>
            <a:endParaRPr lang="fr-FR" dirty="0"/>
          </a:p>
        </p:txBody>
      </p:sp>
      <p:sp>
        <p:nvSpPr>
          <p:cNvPr id="3" name="Espace réservé du contenu 2">
            <a:extLst>
              <a:ext uri="{FF2B5EF4-FFF2-40B4-BE49-F238E27FC236}">
                <a16:creationId xmlns:a16="http://schemas.microsoft.com/office/drawing/2014/main" id="{62D0FC41-9947-479F-ABBD-6369654A94DE}"/>
              </a:ext>
            </a:extLst>
          </p:cNvPr>
          <p:cNvSpPr>
            <a:spLocks noGrp="1"/>
          </p:cNvSpPr>
          <p:nvPr>
            <p:ph idx="1"/>
          </p:nvPr>
        </p:nvSpPr>
        <p:spPr>
          <a:xfrm>
            <a:off x="204012" y="1692321"/>
            <a:ext cx="6243341" cy="4484641"/>
          </a:xfrm>
        </p:spPr>
        <p:txBody>
          <a:bodyPr>
            <a:normAutofit/>
          </a:bodyPr>
          <a:lstStyle/>
          <a:p>
            <a:r>
              <a:rPr lang="en-US" dirty="0"/>
              <a:t>Together with the key team members, </a:t>
            </a:r>
            <a:r>
              <a:rPr lang="en-US" b="1" dirty="0"/>
              <a:t>develop a strategy</a:t>
            </a:r>
            <a:r>
              <a:rPr lang="en-US" dirty="0"/>
              <a:t> to achieve the project objectives, and make sure that all or most team members agree on its feasibility. This is a good opportunity to gather representatives from every country in the same location for a few days and develop a good team spirit.</a:t>
            </a:r>
          </a:p>
          <a:p>
            <a:pPr marL="0" indent="0">
              <a:buNone/>
            </a:pPr>
            <a:endParaRPr lang="fr-FR" dirty="0"/>
          </a:p>
        </p:txBody>
      </p:sp>
      <p:sp>
        <p:nvSpPr>
          <p:cNvPr id="4" name="Espace réservé du contenu 3">
            <a:extLst>
              <a:ext uri="{FF2B5EF4-FFF2-40B4-BE49-F238E27FC236}">
                <a16:creationId xmlns:a16="http://schemas.microsoft.com/office/drawing/2014/main" id="{5C349F5C-84C9-4A71-8EF4-AF563FA85E90}"/>
              </a:ext>
            </a:extLst>
          </p:cNvPr>
          <p:cNvSpPr>
            <a:spLocks noGrp="1"/>
          </p:cNvSpPr>
          <p:nvPr>
            <p:ph idx="13"/>
          </p:nvPr>
        </p:nvSpPr>
        <p:spPr/>
        <p:txBody>
          <a:bodyPr/>
          <a:lstStyle/>
          <a:p>
            <a:r>
              <a:rPr lang="fr-FR" i="1" dirty="0">
                <a:latin typeface="Blackadder ITC" panose="04020505051007020D02" pitchFamily="82" charset="0"/>
              </a:rPr>
              <a:t>Global </a:t>
            </a:r>
          </a:p>
          <a:p>
            <a:r>
              <a:rPr lang="fr-FR" i="1" dirty="0">
                <a:latin typeface="Blackadder ITC" panose="04020505051007020D02" pitchFamily="82" charset="0"/>
              </a:rPr>
              <a:t>Management</a:t>
            </a:r>
          </a:p>
          <a:p>
            <a:r>
              <a:rPr lang="fr-FR" i="1" dirty="0">
                <a:latin typeface="Blackadder ITC" panose="04020505051007020D02" pitchFamily="82" charset="0"/>
              </a:rPr>
              <a:t>Project</a:t>
            </a:r>
            <a:endParaRPr lang="fr-FR" dirty="0"/>
          </a:p>
        </p:txBody>
      </p:sp>
    </p:spTree>
    <p:extLst>
      <p:ext uri="{BB962C8B-B14F-4D97-AF65-F5344CB8AC3E}">
        <p14:creationId xmlns:p14="http://schemas.microsoft.com/office/powerpoint/2010/main" val="420118668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17A22EA-AB75-4D51-9F48-77217293F3E7}"/>
              </a:ext>
            </a:extLst>
          </p:cNvPr>
          <p:cNvSpPr>
            <a:spLocks noGrp="1"/>
          </p:cNvSpPr>
          <p:nvPr>
            <p:ph type="title"/>
          </p:nvPr>
        </p:nvSpPr>
        <p:spPr>
          <a:xfrm>
            <a:off x="1907704" y="836712"/>
            <a:ext cx="5400600" cy="582655"/>
          </a:xfrm>
        </p:spPr>
        <p:txBody>
          <a:bodyPr>
            <a:normAutofit fontScale="90000"/>
          </a:bodyPr>
          <a:lstStyle/>
          <a:p>
            <a:r>
              <a:rPr lang="en-US" sz="3600" b="1" dirty="0">
                <a:latin typeface="Arial" pitchFamily="34" charset="0"/>
                <a:cs typeface="Arial" pitchFamily="34" charset="0"/>
              </a:rPr>
              <a:t>How to have the staff’s Commitment</a:t>
            </a:r>
            <a:br>
              <a:rPr lang="fr-FR" b="1" dirty="0"/>
            </a:br>
            <a:endParaRPr lang="fr-FR" dirty="0"/>
          </a:p>
        </p:txBody>
      </p:sp>
      <p:sp>
        <p:nvSpPr>
          <p:cNvPr id="3" name="Espace réservé du contenu 2">
            <a:extLst>
              <a:ext uri="{FF2B5EF4-FFF2-40B4-BE49-F238E27FC236}">
                <a16:creationId xmlns:a16="http://schemas.microsoft.com/office/drawing/2014/main" id="{62D0FC41-9947-479F-ABBD-6369654A94DE}"/>
              </a:ext>
            </a:extLst>
          </p:cNvPr>
          <p:cNvSpPr>
            <a:spLocks noGrp="1"/>
          </p:cNvSpPr>
          <p:nvPr>
            <p:ph idx="1"/>
          </p:nvPr>
        </p:nvSpPr>
        <p:spPr>
          <a:xfrm>
            <a:off x="204012" y="1692321"/>
            <a:ext cx="6243341" cy="4484641"/>
          </a:xfrm>
        </p:spPr>
        <p:txBody>
          <a:bodyPr>
            <a:normAutofit lnSpcReduction="10000"/>
          </a:bodyPr>
          <a:lstStyle/>
          <a:p>
            <a:r>
              <a:rPr lang="en-US" b="1" dirty="0"/>
              <a:t>Communicate the vision</a:t>
            </a:r>
            <a:r>
              <a:rPr lang="en-US" dirty="0"/>
              <a:t>, goals and directions equally to all local and distant project team members. </a:t>
            </a:r>
          </a:p>
          <a:p>
            <a:r>
              <a:rPr lang="en-US" b="1" dirty="0"/>
              <a:t>Organize</a:t>
            </a:r>
            <a:r>
              <a:rPr lang="en-US" dirty="0"/>
              <a:t> online sessions using the synchronous tools, and take this opportunity to launch the project website, publishing the vision, goals and directions, and organizing polls to gather opinions and ideas .</a:t>
            </a:r>
          </a:p>
          <a:p>
            <a:pPr marL="0" indent="0">
              <a:buNone/>
            </a:pPr>
            <a:endParaRPr lang="fr-FR" dirty="0"/>
          </a:p>
        </p:txBody>
      </p:sp>
      <p:sp>
        <p:nvSpPr>
          <p:cNvPr id="4" name="Espace réservé du contenu 3">
            <a:extLst>
              <a:ext uri="{FF2B5EF4-FFF2-40B4-BE49-F238E27FC236}">
                <a16:creationId xmlns:a16="http://schemas.microsoft.com/office/drawing/2014/main" id="{5C349F5C-84C9-4A71-8EF4-AF563FA85E90}"/>
              </a:ext>
            </a:extLst>
          </p:cNvPr>
          <p:cNvSpPr>
            <a:spLocks noGrp="1"/>
          </p:cNvSpPr>
          <p:nvPr>
            <p:ph idx="13"/>
          </p:nvPr>
        </p:nvSpPr>
        <p:spPr/>
        <p:txBody>
          <a:bodyPr/>
          <a:lstStyle/>
          <a:p>
            <a:endParaRPr lang="fr-FR"/>
          </a:p>
        </p:txBody>
      </p:sp>
    </p:spTree>
    <p:extLst>
      <p:ext uri="{BB962C8B-B14F-4D97-AF65-F5344CB8AC3E}">
        <p14:creationId xmlns:p14="http://schemas.microsoft.com/office/powerpoint/2010/main" val="87936223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17A22EA-AB75-4D51-9F48-77217293F3E7}"/>
              </a:ext>
            </a:extLst>
          </p:cNvPr>
          <p:cNvSpPr>
            <a:spLocks noGrp="1"/>
          </p:cNvSpPr>
          <p:nvPr>
            <p:ph type="title"/>
          </p:nvPr>
        </p:nvSpPr>
        <p:spPr>
          <a:xfrm>
            <a:off x="1907704" y="836712"/>
            <a:ext cx="5400600" cy="582655"/>
          </a:xfrm>
        </p:spPr>
        <p:txBody>
          <a:bodyPr>
            <a:normAutofit fontScale="90000"/>
          </a:bodyPr>
          <a:lstStyle/>
          <a:p>
            <a:r>
              <a:rPr lang="en-US" sz="3600" b="1" dirty="0">
                <a:latin typeface="Arial" pitchFamily="34" charset="0"/>
                <a:cs typeface="Arial" pitchFamily="34" charset="0"/>
              </a:rPr>
              <a:t>How to have the staff’s Commitment</a:t>
            </a:r>
            <a:br>
              <a:rPr lang="fr-FR" b="1" dirty="0"/>
            </a:br>
            <a:endParaRPr lang="fr-FR" dirty="0"/>
          </a:p>
        </p:txBody>
      </p:sp>
      <p:sp>
        <p:nvSpPr>
          <p:cNvPr id="3" name="Espace réservé du contenu 2">
            <a:extLst>
              <a:ext uri="{FF2B5EF4-FFF2-40B4-BE49-F238E27FC236}">
                <a16:creationId xmlns:a16="http://schemas.microsoft.com/office/drawing/2014/main" id="{62D0FC41-9947-479F-ABBD-6369654A94DE}"/>
              </a:ext>
            </a:extLst>
          </p:cNvPr>
          <p:cNvSpPr>
            <a:spLocks noGrp="1"/>
          </p:cNvSpPr>
          <p:nvPr>
            <p:ph idx="1"/>
          </p:nvPr>
        </p:nvSpPr>
        <p:spPr>
          <a:xfrm>
            <a:off x="204012" y="1692321"/>
            <a:ext cx="6312204" cy="4509222"/>
          </a:xfrm>
        </p:spPr>
        <p:txBody>
          <a:bodyPr>
            <a:normAutofit lnSpcReduction="10000"/>
          </a:bodyPr>
          <a:lstStyle/>
          <a:p>
            <a:pPr algn="just"/>
            <a:r>
              <a:rPr lang="en-US" b="1" dirty="0"/>
              <a:t>Consider the </a:t>
            </a:r>
            <a:r>
              <a:rPr lang="en-US" b="1" dirty="0">
                <a:solidFill>
                  <a:srgbClr val="0070C0"/>
                </a:solidFill>
              </a:rPr>
              <a:t>“power-distance”</a:t>
            </a:r>
            <a:r>
              <a:rPr lang="en-US" dirty="0">
                <a:solidFill>
                  <a:srgbClr val="0070C0"/>
                </a:solidFill>
              </a:rPr>
              <a:t> </a:t>
            </a:r>
            <a:r>
              <a:rPr lang="en-US" dirty="0"/>
              <a:t>cultural dimension as a starting point to understand which leadership behavior you will apply to new team members from different countries: directive, supportive, participative or achievement-oriented.</a:t>
            </a:r>
          </a:p>
          <a:p>
            <a:r>
              <a:rPr lang="en-US" b="1" dirty="0"/>
              <a:t>Inspire the team</a:t>
            </a:r>
            <a:r>
              <a:rPr lang="en-US" dirty="0"/>
              <a:t>, by being always available and providing guidance, locally or remotely.</a:t>
            </a:r>
          </a:p>
          <a:p>
            <a:pPr>
              <a:buNone/>
            </a:pPr>
            <a:endParaRPr lang="en-US" dirty="0"/>
          </a:p>
          <a:p>
            <a:pPr algn="just">
              <a:buNone/>
            </a:pPr>
            <a:endParaRPr lang="en-US" dirty="0"/>
          </a:p>
          <a:p>
            <a:pPr marL="0" indent="0">
              <a:buNone/>
            </a:pPr>
            <a:endParaRPr lang="fr-FR" dirty="0"/>
          </a:p>
        </p:txBody>
      </p:sp>
      <p:sp>
        <p:nvSpPr>
          <p:cNvPr id="4" name="Espace réservé du contenu 3">
            <a:extLst>
              <a:ext uri="{FF2B5EF4-FFF2-40B4-BE49-F238E27FC236}">
                <a16:creationId xmlns:a16="http://schemas.microsoft.com/office/drawing/2014/main" id="{5C349F5C-84C9-4A71-8EF4-AF563FA85E90}"/>
              </a:ext>
            </a:extLst>
          </p:cNvPr>
          <p:cNvSpPr>
            <a:spLocks noGrp="1"/>
          </p:cNvSpPr>
          <p:nvPr>
            <p:ph idx="13"/>
          </p:nvPr>
        </p:nvSpPr>
        <p:spPr/>
        <p:txBody>
          <a:bodyPr/>
          <a:lstStyle/>
          <a:p>
            <a:r>
              <a:rPr lang="fr-FR" i="1" dirty="0">
                <a:latin typeface="Blackadder ITC" panose="04020505051007020D02" pitchFamily="82" charset="0"/>
              </a:rPr>
              <a:t>Global </a:t>
            </a:r>
          </a:p>
          <a:p>
            <a:r>
              <a:rPr lang="fr-FR" i="1" dirty="0">
                <a:latin typeface="Blackadder ITC" panose="04020505051007020D02" pitchFamily="82" charset="0"/>
              </a:rPr>
              <a:t>Management</a:t>
            </a:r>
          </a:p>
          <a:p>
            <a:r>
              <a:rPr lang="fr-FR" i="1" dirty="0">
                <a:latin typeface="Blackadder ITC" panose="04020505051007020D02" pitchFamily="82" charset="0"/>
              </a:rPr>
              <a:t>Project</a:t>
            </a:r>
            <a:endParaRPr lang="fr-FR" dirty="0"/>
          </a:p>
        </p:txBody>
      </p:sp>
    </p:spTree>
    <p:extLst>
      <p:ext uri="{BB962C8B-B14F-4D97-AF65-F5344CB8AC3E}">
        <p14:creationId xmlns:p14="http://schemas.microsoft.com/office/powerpoint/2010/main" val="240698921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17A22EA-AB75-4D51-9F48-77217293F3E7}"/>
              </a:ext>
            </a:extLst>
          </p:cNvPr>
          <p:cNvSpPr>
            <a:spLocks noGrp="1"/>
          </p:cNvSpPr>
          <p:nvPr>
            <p:ph type="title"/>
          </p:nvPr>
        </p:nvSpPr>
        <p:spPr>
          <a:xfrm>
            <a:off x="1907704" y="836712"/>
            <a:ext cx="5400600" cy="582655"/>
          </a:xfrm>
        </p:spPr>
        <p:txBody>
          <a:bodyPr>
            <a:normAutofit fontScale="90000"/>
          </a:bodyPr>
          <a:lstStyle/>
          <a:p>
            <a:r>
              <a:rPr lang="en-US" sz="3600" b="1" dirty="0">
                <a:latin typeface="Arial" pitchFamily="34" charset="0"/>
                <a:cs typeface="Arial" pitchFamily="34" charset="0"/>
              </a:rPr>
              <a:t>How to have the staff’s Commitment</a:t>
            </a:r>
            <a:br>
              <a:rPr lang="fr-FR" b="1" dirty="0"/>
            </a:br>
            <a:endParaRPr lang="fr-FR" dirty="0"/>
          </a:p>
        </p:txBody>
      </p:sp>
      <p:sp>
        <p:nvSpPr>
          <p:cNvPr id="3" name="Espace réservé du contenu 2">
            <a:extLst>
              <a:ext uri="{FF2B5EF4-FFF2-40B4-BE49-F238E27FC236}">
                <a16:creationId xmlns:a16="http://schemas.microsoft.com/office/drawing/2014/main" id="{62D0FC41-9947-479F-ABBD-6369654A94DE}"/>
              </a:ext>
            </a:extLst>
          </p:cNvPr>
          <p:cNvSpPr>
            <a:spLocks noGrp="1"/>
          </p:cNvSpPr>
          <p:nvPr>
            <p:ph idx="1"/>
          </p:nvPr>
        </p:nvSpPr>
        <p:spPr>
          <a:xfrm>
            <a:off x="204012" y="1628071"/>
            <a:ext cx="6243341" cy="4548892"/>
          </a:xfrm>
        </p:spPr>
        <p:txBody>
          <a:bodyPr>
            <a:normAutofit fontScale="92500"/>
          </a:bodyPr>
          <a:lstStyle/>
          <a:p>
            <a:r>
              <a:rPr lang="en-US" b="1" dirty="0"/>
              <a:t>Obtain</a:t>
            </a:r>
            <a:r>
              <a:rPr lang="en-US" dirty="0"/>
              <a:t> buy-in by asking for their feedback and suggestions on how to improve the project strategy, and how to achieve the objectives.</a:t>
            </a:r>
          </a:p>
          <a:p>
            <a:r>
              <a:rPr lang="en-US" b="1" dirty="0"/>
              <a:t>Act with integrity and consistency </a:t>
            </a:r>
            <a:r>
              <a:rPr lang="en-US" dirty="0"/>
              <a:t>to the project vision and strategy, during the whole project and on all occasions. </a:t>
            </a:r>
          </a:p>
          <a:p>
            <a:r>
              <a:rPr lang="en-US" b="1" dirty="0"/>
              <a:t>Praise members </a:t>
            </a:r>
            <a:r>
              <a:rPr lang="en-US" dirty="0"/>
              <a:t>with positive attitudes, and motivate others to follow their examples.</a:t>
            </a:r>
          </a:p>
          <a:p>
            <a:pPr marL="0" indent="0">
              <a:buNone/>
            </a:pPr>
            <a:endParaRPr lang="fr-FR" dirty="0"/>
          </a:p>
        </p:txBody>
      </p:sp>
      <p:sp>
        <p:nvSpPr>
          <p:cNvPr id="4" name="Espace réservé du contenu 3">
            <a:extLst>
              <a:ext uri="{FF2B5EF4-FFF2-40B4-BE49-F238E27FC236}">
                <a16:creationId xmlns:a16="http://schemas.microsoft.com/office/drawing/2014/main" id="{5C349F5C-84C9-4A71-8EF4-AF563FA85E90}"/>
              </a:ext>
            </a:extLst>
          </p:cNvPr>
          <p:cNvSpPr>
            <a:spLocks noGrp="1"/>
          </p:cNvSpPr>
          <p:nvPr>
            <p:ph idx="13"/>
          </p:nvPr>
        </p:nvSpPr>
        <p:spPr/>
        <p:txBody>
          <a:bodyPr/>
          <a:lstStyle/>
          <a:p>
            <a:r>
              <a:rPr lang="fr-FR" i="1" dirty="0">
                <a:latin typeface="Blackadder ITC" panose="04020505051007020D02" pitchFamily="82" charset="0"/>
              </a:rPr>
              <a:t>Global </a:t>
            </a:r>
          </a:p>
          <a:p>
            <a:r>
              <a:rPr lang="fr-FR" i="1" dirty="0">
                <a:latin typeface="Blackadder ITC" panose="04020505051007020D02" pitchFamily="82" charset="0"/>
              </a:rPr>
              <a:t>Management</a:t>
            </a:r>
          </a:p>
          <a:p>
            <a:r>
              <a:rPr lang="fr-FR" i="1" dirty="0">
                <a:latin typeface="Blackadder ITC" panose="04020505051007020D02" pitchFamily="82" charset="0"/>
              </a:rPr>
              <a:t>Project</a:t>
            </a:r>
            <a:endParaRPr lang="fr-FR" dirty="0"/>
          </a:p>
        </p:txBody>
      </p:sp>
    </p:spTree>
    <p:extLst>
      <p:ext uri="{BB962C8B-B14F-4D97-AF65-F5344CB8AC3E}">
        <p14:creationId xmlns:p14="http://schemas.microsoft.com/office/powerpoint/2010/main" val="264231427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17A22EA-AB75-4D51-9F48-77217293F3E7}"/>
              </a:ext>
            </a:extLst>
          </p:cNvPr>
          <p:cNvSpPr>
            <a:spLocks noGrp="1"/>
          </p:cNvSpPr>
          <p:nvPr>
            <p:ph type="title"/>
          </p:nvPr>
        </p:nvSpPr>
        <p:spPr>
          <a:xfrm>
            <a:off x="1907704" y="548680"/>
            <a:ext cx="5400600" cy="648073"/>
          </a:xfrm>
        </p:spPr>
        <p:txBody>
          <a:bodyPr>
            <a:normAutofit/>
          </a:bodyPr>
          <a:lstStyle/>
          <a:p>
            <a:r>
              <a:rPr lang="en-US" sz="3600" b="1">
                <a:latin typeface="Arial" pitchFamily="34" charset="0"/>
                <a:cs typeface="Arial" pitchFamily="34" charset="0"/>
              </a:rPr>
              <a:t>Motivation</a:t>
            </a:r>
            <a:endParaRPr lang="fr-FR" dirty="0"/>
          </a:p>
        </p:txBody>
      </p:sp>
      <p:sp>
        <p:nvSpPr>
          <p:cNvPr id="3" name="Espace réservé du contenu 2">
            <a:extLst>
              <a:ext uri="{FF2B5EF4-FFF2-40B4-BE49-F238E27FC236}">
                <a16:creationId xmlns:a16="http://schemas.microsoft.com/office/drawing/2014/main" id="{62D0FC41-9947-479F-ABBD-6369654A94DE}"/>
              </a:ext>
            </a:extLst>
          </p:cNvPr>
          <p:cNvSpPr>
            <a:spLocks noGrp="1"/>
          </p:cNvSpPr>
          <p:nvPr>
            <p:ph idx="1"/>
          </p:nvPr>
        </p:nvSpPr>
        <p:spPr>
          <a:xfrm>
            <a:off x="204012" y="1692321"/>
            <a:ext cx="6243341" cy="4484641"/>
          </a:xfrm>
        </p:spPr>
        <p:txBody>
          <a:bodyPr>
            <a:normAutofit/>
          </a:bodyPr>
          <a:lstStyle/>
          <a:p>
            <a:pPr marL="0" indent="0">
              <a:buNone/>
            </a:pPr>
            <a:endParaRPr lang="en-US" dirty="0"/>
          </a:p>
          <a:p>
            <a:pPr marL="0" indent="0">
              <a:buNone/>
            </a:pPr>
            <a:r>
              <a:rPr lang="en-US" dirty="0"/>
              <a:t>Motivation can be defined as </a:t>
            </a:r>
            <a:r>
              <a:rPr lang="en-US" i="1" dirty="0"/>
              <a:t>an </a:t>
            </a:r>
            <a:r>
              <a:rPr lang="en-US" b="1" i="1" dirty="0">
                <a:solidFill>
                  <a:srgbClr val="FF0000"/>
                </a:solidFill>
              </a:rPr>
              <a:t>individual process that provides energy and direction to adopt a specific behaviour or perform a determined task</a:t>
            </a:r>
            <a:endParaRPr lang="fr-FR" dirty="0"/>
          </a:p>
        </p:txBody>
      </p:sp>
      <p:sp>
        <p:nvSpPr>
          <p:cNvPr id="4" name="Espace réservé du contenu 3">
            <a:extLst>
              <a:ext uri="{FF2B5EF4-FFF2-40B4-BE49-F238E27FC236}">
                <a16:creationId xmlns:a16="http://schemas.microsoft.com/office/drawing/2014/main" id="{5C349F5C-84C9-4A71-8EF4-AF563FA85E90}"/>
              </a:ext>
            </a:extLst>
          </p:cNvPr>
          <p:cNvSpPr>
            <a:spLocks noGrp="1"/>
          </p:cNvSpPr>
          <p:nvPr>
            <p:ph idx="13"/>
          </p:nvPr>
        </p:nvSpPr>
        <p:spPr/>
        <p:txBody>
          <a:bodyPr/>
          <a:lstStyle/>
          <a:p>
            <a:r>
              <a:rPr lang="fr-FR" i="1" dirty="0">
                <a:latin typeface="Blackadder ITC" panose="04020505051007020D02" pitchFamily="82" charset="0"/>
              </a:rPr>
              <a:t>Global </a:t>
            </a:r>
          </a:p>
          <a:p>
            <a:r>
              <a:rPr lang="fr-FR" i="1" dirty="0">
                <a:latin typeface="Blackadder ITC" panose="04020505051007020D02" pitchFamily="82" charset="0"/>
              </a:rPr>
              <a:t>Management</a:t>
            </a:r>
          </a:p>
          <a:p>
            <a:r>
              <a:rPr lang="fr-FR" i="1" dirty="0">
                <a:latin typeface="Blackadder ITC" panose="04020505051007020D02" pitchFamily="82" charset="0"/>
              </a:rPr>
              <a:t>Project</a:t>
            </a:r>
            <a:endParaRPr lang="fr-FR" dirty="0"/>
          </a:p>
        </p:txBody>
      </p:sp>
    </p:spTree>
    <p:extLst>
      <p:ext uri="{BB962C8B-B14F-4D97-AF65-F5344CB8AC3E}">
        <p14:creationId xmlns:p14="http://schemas.microsoft.com/office/powerpoint/2010/main" val="153988115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6F7115C-3939-4B38-9E08-C89EC8E20D74}"/>
              </a:ext>
            </a:extLst>
          </p:cNvPr>
          <p:cNvSpPr>
            <a:spLocks noGrp="1"/>
          </p:cNvSpPr>
          <p:nvPr>
            <p:ph type="title"/>
          </p:nvPr>
        </p:nvSpPr>
        <p:spPr/>
        <p:txBody>
          <a:bodyPr/>
          <a:lstStyle/>
          <a:p>
            <a:r>
              <a:rPr lang="en-US" sz="3600" b="1" dirty="0">
                <a:latin typeface="Arial" pitchFamily="34" charset="0"/>
                <a:cs typeface="Arial" pitchFamily="34" charset="0"/>
              </a:rPr>
              <a:t>Motivation</a:t>
            </a:r>
            <a:endParaRPr lang="fr-FR" dirty="0"/>
          </a:p>
        </p:txBody>
      </p:sp>
      <p:sp>
        <p:nvSpPr>
          <p:cNvPr id="3" name="Espace réservé du contenu 2">
            <a:extLst>
              <a:ext uri="{FF2B5EF4-FFF2-40B4-BE49-F238E27FC236}">
                <a16:creationId xmlns:a16="http://schemas.microsoft.com/office/drawing/2014/main" id="{D98FB26D-7DBE-4077-B462-5F85809A64F7}"/>
              </a:ext>
            </a:extLst>
          </p:cNvPr>
          <p:cNvSpPr>
            <a:spLocks noGrp="1"/>
          </p:cNvSpPr>
          <p:nvPr>
            <p:ph idx="1"/>
          </p:nvPr>
        </p:nvSpPr>
        <p:spPr>
          <a:xfrm>
            <a:off x="204012" y="1667741"/>
            <a:ext cx="6243341" cy="4509222"/>
          </a:xfrm>
        </p:spPr>
        <p:txBody>
          <a:bodyPr/>
          <a:lstStyle/>
          <a:p>
            <a:pPr marL="0" indent="0">
              <a:buNone/>
            </a:pPr>
            <a:r>
              <a:rPr lang="en-US" dirty="0"/>
              <a:t>	In project management, the energy must ensure the team members will complete their tasks on time, and the direction needs to lead the tasks performed toward the project vision, mission and goals, following pre-determined strategies.</a:t>
            </a:r>
          </a:p>
          <a:p>
            <a:pPr marL="0" indent="0">
              <a:buNone/>
            </a:pPr>
            <a:r>
              <a:rPr lang="en-US" b="0" i="0" dirty="0">
                <a:effectLst/>
              </a:rPr>
              <a:t>One of the keys to a successful project is a </a:t>
            </a:r>
            <a:r>
              <a:rPr lang="en-US" b="1" i="1" dirty="0">
                <a:effectLst/>
              </a:rPr>
              <a:t>motivated team</a:t>
            </a:r>
            <a:r>
              <a:rPr lang="en-US" b="0" i="0" dirty="0">
                <a:effectLst/>
              </a:rPr>
              <a:t>. </a:t>
            </a:r>
            <a:endParaRPr lang="fr-FR" dirty="0"/>
          </a:p>
        </p:txBody>
      </p:sp>
      <p:sp>
        <p:nvSpPr>
          <p:cNvPr id="4" name="Espace réservé du contenu 3">
            <a:extLst>
              <a:ext uri="{FF2B5EF4-FFF2-40B4-BE49-F238E27FC236}">
                <a16:creationId xmlns:a16="http://schemas.microsoft.com/office/drawing/2014/main" id="{4E8D0A96-ABC0-43CB-B51F-2414957332F8}"/>
              </a:ext>
            </a:extLst>
          </p:cNvPr>
          <p:cNvSpPr>
            <a:spLocks noGrp="1"/>
          </p:cNvSpPr>
          <p:nvPr>
            <p:ph idx="13"/>
          </p:nvPr>
        </p:nvSpPr>
        <p:spPr/>
        <p:txBody>
          <a:bodyPr/>
          <a:lstStyle/>
          <a:p>
            <a:endParaRPr lang="fr-FR"/>
          </a:p>
        </p:txBody>
      </p:sp>
    </p:spTree>
    <p:extLst>
      <p:ext uri="{BB962C8B-B14F-4D97-AF65-F5344CB8AC3E}">
        <p14:creationId xmlns:p14="http://schemas.microsoft.com/office/powerpoint/2010/main" val="135340721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7648A19-2E56-416D-8518-203263ACF97B}"/>
              </a:ext>
            </a:extLst>
          </p:cNvPr>
          <p:cNvSpPr>
            <a:spLocks noGrp="1"/>
          </p:cNvSpPr>
          <p:nvPr>
            <p:ph type="title"/>
          </p:nvPr>
        </p:nvSpPr>
        <p:spPr/>
        <p:txBody>
          <a:bodyPr/>
          <a:lstStyle/>
          <a:p>
            <a:r>
              <a:rPr lang="en-US" sz="3600" b="1" dirty="0">
                <a:latin typeface="Arial" pitchFamily="34" charset="0"/>
                <a:cs typeface="Arial" pitchFamily="34" charset="0"/>
              </a:rPr>
              <a:t>Motivation</a:t>
            </a:r>
            <a:endParaRPr lang="fr-FR" dirty="0"/>
          </a:p>
        </p:txBody>
      </p:sp>
      <p:sp>
        <p:nvSpPr>
          <p:cNvPr id="3" name="Espace réservé du contenu 2">
            <a:extLst>
              <a:ext uri="{FF2B5EF4-FFF2-40B4-BE49-F238E27FC236}">
                <a16:creationId xmlns:a16="http://schemas.microsoft.com/office/drawing/2014/main" id="{25E5D85F-244B-4874-A206-200B64384C7D}"/>
              </a:ext>
            </a:extLst>
          </p:cNvPr>
          <p:cNvSpPr>
            <a:spLocks noGrp="1"/>
          </p:cNvSpPr>
          <p:nvPr>
            <p:ph idx="1"/>
          </p:nvPr>
        </p:nvSpPr>
        <p:spPr/>
        <p:txBody>
          <a:bodyPr/>
          <a:lstStyle/>
          <a:p>
            <a:pPr marL="0" indent="0">
              <a:buNone/>
            </a:pPr>
            <a:r>
              <a:rPr lang="en-US" b="0" i="0" dirty="0">
                <a:effectLst/>
                <a:latin typeface="Roboto"/>
              </a:rPr>
              <a:t>Top 5 </a:t>
            </a:r>
            <a:r>
              <a:rPr lang="en-US" b="1" i="0" dirty="0">
                <a:solidFill>
                  <a:srgbClr val="0070C0"/>
                </a:solidFill>
                <a:effectLst/>
                <a:latin typeface="Roboto"/>
              </a:rPr>
              <a:t>Effective Strategies </a:t>
            </a:r>
            <a:r>
              <a:rPr lang="en-US" b="0" i="0" dirty="0">
                <a:effectLst/>
                <a:latin typeface="Roboto"/>
              </a:rPr>
              <a:t>to motivate and sustain Your Project Teams:</a:t>
            </a:r>
          </a:p>
          <a:p>
            <a:pPr marL="0" indent="0">
              <a:buNone/>
            </a:pPr>
            <a:r>
              <a:rPr lang="en-US" b="0" i="0" dirty="0">
                <a:effectLst/>
                <a:latin typeface="Roboto"/>
              </a:rPr>
              <a:t>1- </a:t>
            </a:r>
            <a:r>
              <a:rPr lang="en-US" b="1" i="0" dirty="0">
                <a:effectLst/>
                <a:latin typeface="Roboto"/>
              </a:rPr>
              <a:t>Lead and Manage by Example</a:t>
            </a:r>
          </a:p>
          <a:p>
            <a:pPr marL="0" indent="0">
              <a:buNone/>
            </a:pPr>
            <a:r>
              <a:rPr lang="fr-FR" b="0" i="0" dirty="0">
                <a:effectLst/>
                <a:latin typeface="Roboto"/>
              </a:rPr>
              <a:t>2- </a:t>
            </a:r>
            <a:r>
              <a:rPr lang="fr-FR" b="1" i="0" dirty="0">
                <a:effectLst/>
                <a:latin typeface="Roboto"/>
              </a:rPr>
              <a:t>Be </a:t>
            </a:r>
            <a:r>
              <a:rPr lang="fr-FR" b="1" i="0" dirty="0" err="1">
                <a:effectLst/>
                <a:latin typeface="Roboto"/>
              </a:rPr>
              <a:t>Considerate</a:t>
            </a:r>
            <a:endParaRPr lang="fr-FR" b="1" i="0" dirty="0">
              <a:effectLst/>
              <a:latin typeface="Roboto"/>
            </a:endParaRPr>
          </a:p>
          <a:p>
            <a:pPr marL="0" indent="0">
              <a:buNone/>
            </a:pPr>
            <a:r>
              <a:rPr lang="fr-FR" dirty="0">
                <a:latin typeface="Roboto"/>
              </a:rPr>
              <a:t>3- </a:t>
            </a:r>
            <a:r>
              <a:rPr lang="fr-FR" b="1" i="0" dirty="0">
                <a:effectLst/>
                <a:latin typeface="Roboto"/>
              </a:rPr>
              <a:t>Be Direct</a:t>
            </a:r>
          </a:p>
          <a:p>
            <a:pPr marL="0" indent="0">
              <a:buNone/>
            </a:pPr>
            <a:r>
              <a:rPr lang="fr-FR" dirty="0">
                <a:latin typeface="Roboto"/>
              </a:rPr>
              <a:t>4- </a:t>
            </a:r>
            <a:r>
              <a:rPr lang="fr-FR" b="1" i="0" dirty="0">
                <a:effectLst/>
                <a:latin typeface="Roboto"/>
              </a:rPr>
              <a:t>Be Positive</a:t>
            </a:r>
          </a:p>
          <a:p>
            <a:pPr marL="0" indent="0">
              <a:buNone/>
            </a:pPr>
            <a:r>
              <a:rPr lang="fr-FR" dirty="0">
                <a:latin typeface="Roboto"/>
              </a:rPr>
              <a:t>5- </a:t>
            </a:r>
            <a:r>
              <a:rPr lang="fr-FR" b="1" i="0" dirty="0" err="1">
                <a:effectLst/>
                <a:latin typeface="Roboto"/>
              </a:rPr>
              <a:t>Define</a:t>
            </a:r>
            <a:r>
              <a:rPr lang="fr-FR" b="1" i="0" dirty="0">
                <a:effectLst/>
                <a:latin typeface="Roboto"/>
              </a:rPr>
              <a:t> Clear Expectations</a:t>
            </a:r>
            <a:endParaRPr lang="fr-FR" b="1" dirty="0"/>
          </a:p>
        </p:txBody>
      </p:sp>
      <p:sp>
        <p:nvSpPr>
          <p:cNvPr id="4" name="Espace réservé du contenu 3">
            <a:extLst>
              <a:ext uri="{FF2B5EF4-FFF2-40B4-BE49-F238E27FC236}">
                <a16:creationId xmlns:a16="http://schemas.microsoft.com/office/drawing/2014/main" id="{A4972894-9210-4DE5-BC31-7B1B31521D6E}"/>
              </a:ext>
            </a:extLst>
          </p:cNvPr>
          <p:cNvSpPr>
            <a:spLocks noGrp="1"/>
          </p:cNvSpPr>
          <p:nvPr>
            <p:ph idx="13"/>
          </p:nvPr>
        </p:nvSpPr>
        <p:spPr/>
        <p:txBody>
          <a:bodyPr/>
          <a:lstStyle/>
          <a:p>
            <a:r>
              <a:rPr lang="fr-FR" i="1" dirty="0">
                <a:latin typeface="Blackadder ITC" panose="04020505051007020D02" pitchFamily="82" charset="0"/>
              </a:rPr>
              <a:t>Global </a:t>
            </a:r>
          </a:p>
          <a:p>
            <a:r>
              <a:rPr lang="fr-FR" i="1" dirty="0">
                <a:latin typeface="Blackadder ITC" panose="04020505051007020D02" pitchFamily="82" charset="0"/>
              </a:rPr>
              <a:t>Management</a:t>
            </a:r>
          </a:p>
          <a:p>
            <a:r>
              <a:rPr lang="fr-FR" i="1" dirty="0">
                <a:latin typeface="Blackadder ITC" panose="04020505051007020D02" pitchFamily="82" charset="0"/>
              </a:rPr>
              <a:t>Project</a:t>
            </a:r>
            <a:endParaRPr lang="fr-FR" dirty="0"/>
          </a:p>
        </p:txBody>
      </p:sp>
    </p:spTree>
    <p:extLst>
      <p:ext uri="{BB962C8B-B14F-4D97-AF65-F5344CB8AC3E}">
        <p14:creationId xmlns:p14="http://schemas.microsoft.com/office/powerpoint/2010/main" val="157167827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7B8E5D3-79E2-43D0-A9DE-DC7F0FFC10E0}"/>
              </a:ext>
            </a:extLst>
          </p:cNvPr>
          <p:cNvSpPr>
            <a:spLocks noGrp="1"/>
          </p:cNvSpPr>
          <p:nvPr>
            <p:ph type="title"/>
          </p:nvPr>
        </p:nvSpPr>
        <p:spPr/>
        <p:txBody>
          <a:bodyPr/>
          <a:lstStyle/>
          <a:p>
            <a:r>
              <a:rPr lang="en-US" sz="3600" b="1" dirty="0">
                <a:latin typeface="Arial" pitchFamily="34" charset="0"/>
                <a:cs typeface="Arial" pitchFamily="34" charset="0"/>
              </a:rPr>
              <a:t>Motivation</a:t>
            </a:r>
            <a:endParaRPr lang="fr-FR" dirty="0"/>
          </a:p>
        </p:txBody>
      </p:sp>
      <p:sp>
        <p:nvSpPr>
          <p:cNvPr id="4" name="Espace réservé du contenu 3">
            <a:extLst>
              <a:ext uri="{FF2B5EF4-FFF2-40B4-BE49-F238E27FC236}">
                <a16:creationId xmlns:a16="http://schemas.microsoft.com/office/drawing/2014/main" id="{5FA40CA6-571E-48A6-AFF1-E2A38E55E957}"/>
              </a:ext>
            </a:extLst>
          </p:cNvPr>
          <p:cNvSpPr>
            <a:spLocks noGrp="1"/>
          </p:cNvSpPr>
          <p:nvPr>
            <p:ph idx="13"/>
          </p:nvPr>
        </p:nvSpPr>
        <p:spPr/>
        <p:txBody>
          <a:bodyPr/>
          <a:lstStyle/>
          <a:p>
            <a:r>
              <a:rPr lang="fr-FR" i="1" dirty="0">
                <a:latin typeface="Blackadder ITC" panose="04020505051007020D02" pitchFamily="82" charset="0"/>
              </a:rPr>
              <a:t>Global </a:t>
            </a:r>
          </a:p>
          <a:p>
            <a:r>
              <a:rPr lang="fr-FR" i="1" dirty="0">
                <a:latin typeface="Blackadder ITC" panose="04020505051007020D02" pitchFamily="82" charset="0"/>
              </a:rPr>
              <a:t>Management</a:t>
            </a:r>
          </a:p>
          <a:p>
            <a:r>
              <a:rPr lang="fr-FR" i="1" dirty="0">
                <a:latin typeface="Blackadder ITC" panose="04020505051007020D02" pitchFamily="82" charset="0"/>
              </a:rPr>
              <a:t>Project</a:t>
            </a:r>
            <a:endParaRPr lang="fr-FR" dirty="0"/>
          </a:p>
        </p:txBody>
      </p:sp>
      <p:pic>
        <p:nvPicPr>
          <p:cNvPr id="5" name="Content Placeholder 4">
            <a:extLst>
              <a:ext uri="{FF2B5EF4-FFF2-40B4-BE49-F238E27FC236}">
                <a16:creationId xmlns:a16="http://schemas.microsoft.com/office/drawing/2014/main" id="{ED0E3550-F459-45CE-BEC8-27808455D9B4}"/>
              </a:ext>
            </a:extLst>
          </p:cNvPr>
          <p:cNvPicPr>
            <a:picLocks noGrp="1" noChangeAspect="1"/>
          </p:cNvPicPr>
          <p:nvPr>
            <p:ph idx="1"/>
          </p:nvPr>
        </p:nvPicPr>
        <p:blipFill>
          <a:blip r:embed="rId3"/>
          <a:stretch>
            <a:fillRect/>
          </a:stretch>
        </p:blipFill>
        <p:spPr>
          <a:xfrm>
            <a:off x="107504" y="1692322"/>
            <a:ext cx="6480720" cy="4444970"/>
          </a:xfrm>
          <a:prstGeom prst="rect">
            <a:avLst/>
          </a:prstGeom>
        </p:spPr>
      </p:pic>
    </p:spTree>
    <p:extLst>
      <p:ext uri="{BB962C8B-B14F-4D97-AF65-F5344CB8AC3E}">
        <p14:creationId xmlns:p14="http://schemas.microsoft.com/office/powerpoint/2010/main" val="204507024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061EC2A-F276-47C0-9505-9E0249565703}"/>
              </a:ext>
            </a:extLst>
          </p:cNvPr>
          <p:cNvSpPr>
            <a:spLocks noGrp="1"/>
          </p:cNvSpPr>
          <p:nvPr>
            <p:ph type="title"/>
          </p:nvPr>
        </p:nvSpPr>
        <p:spPr/>
        <p:txBody>
          <a:bodyPr/>
          <a:lstStyle/>
          <a:p>
            <a:r>
              <a:rPr lang="en-US" sz="3600" b="1" dirty="0">
                <a:latin typeface="Arial" pitchFamily="34" charset="0"/>
                <a:cs typeface="Arial" pitchFamily="34" charset="0"/>
              </a:rPr>
              <a:t>Motivation</a:t>
            </a:r>
            <a:endParaRPr lang="fr-FR" dirty="0"/>
          </a:p>
        </p:txBody>
      </p:sp>
      <p:sp>
        <p:nvSpPr>
          <p:cNvPr id="3" name="Espace réservé du contenu 2">
            <a:extLst>
              <a:ext uri="{FF2B5EF4-FFF2-40B4-BE49-F238E27FC236}">
                <a16:creationId xmlns:a16="http://schemas.microsoft.com/office/drawing/2014/main" id="{4026A50F-2EA9-420F-A85B-9E59BDF3D769}"/>
              </a:ext>
            </a:extLst>
          </p:cNvPr>
          <p:cNvSpPr>
            <a:spLocks noGrp="1"/>
          </p:cNvSpPr>
          <p:nvPr>
            <p:ph idx="1"/>
          </p:nvPr>
        </p:nvSpPr>
        <p:spPr>
          <a:xfrm>
            <a:off x="204012" y="1667740"/>
            <a:ext cx="6577863" cy="4678253"/>
          </a:xfrm>
        </p:spPr>
        <p:txBody>
          <a:bodyPr>
            <a:normAutofit fontScale="55000" lnSpcReduction="20000"/>
          </a:bodyPr>
          <a:lstStyle/>
          <a:p>
            <a:pPr marL="0" indent="0">
              <a:buNone/>
            </a:pPr>
            <a:r>
              <a:rPr lang="en-US" sz="4400" dirty="0"/>
              <a:t>You can also increase the level of motivation by making use of the roles and responsibilities.</a:t>
            </a:r>
          </a:p>
          <a:p>
            <a:pPr marL="0" indent="0">
              <a:buNone/>
            </a:pPr>
            <a:r>
              <a:rPr lang="en-US" sz="4400" dirty="0"/>
              <a:t> A classic tool for this is </a:t>
            </a:r>
            <a:r>
              <a:rPr lang="en-US" sz="4400" b="1" i="1" dirty="0">
                <a:solidFill>
                  <a:srgbClr val="0070C0"/>
                </a:solidFill>
              </a:rPr>
              <a:t>McClelland’s achievement motivation theory</a:t>
            </a:r>
            <a:r>
              <a:rPr lang="en-US" sz="4400" dirty="0"/>
              <a:t>, which groups individuals according to their need for:</a:t>
            </a:r>
          </a:p>
          <a:p>
            <a:pPr marL="0" indent="0"/>
            <a:r>
              <a:rPr lang="en-US" sz="4400" dirty="0"/>
              <a:t> </a:t>
            </a:r>
            <a:r>
              <a:rPr lang="en-US" sz="4400" b="1" dirty="0">
                <a:solidFill>
                  <a:srgbClr val="0070C0"/>
                </a:solidFill>
              </a:rPr>
              <a:t>achievement</a:t>
            </a:r>
          </a:p>
          <a:p>
            <a:pPr marL="0" indent="0"/>
            <a:r>
              <a:rPr lang="en-US" sz="4400" b="1" dirty="0">
                <a:solidFill>
                  <a:srgbClr val="0070C0"/>
                </a:solidFill>
              </a:rPr>
              <a:t> affiliation </a:t>
            </a:r>
          </a:p>
          <a:p>
            <a:pPr marL="0" indent="0"/>
            <a:r>
              <a:rPr lang="en-US" sz="4400" b="1" dirty="0">
                <a:solidFill>
                  <a:srgbClr val="0070C0"/>
                </a:solidFill>
              </a:rPr>
              <a:t> power </a:t>
            </a:r>
          </a:p>
          <a:p>
            <a:endParaRPr lang="fr-FR" dirty="0"/>
          </a:p>
        </p:txBody>
      </p:sp>
      <p:sp>
        <p:nvSpPr>
          <p:cNvPr id="4" name="Espace réservé du contenu 3">
            <a:extLst>
              <a:ext uri="{FF2B5EF4-FFF2-40B4-BE49-F238E27FC236}">
                <a16:creationId xmlns:a16="http://schemas.microsoft.com/office/drawing/2014/main" id="{7975526F-C9FE-4C23-BE46-D2967EB8161C}"/>
              </a:ext>
            </a:extLst>
          </p:cNvPr>
          <p:cNvSpPr>
            <a:spLocks noGrp="1"/>
          </p:cNvSpPr>
          <p:nvPr>
            <p:ph idx="13"/>
          </p:nvPr>
        </p:nvSpPr>
        <p:spPr/>
        <p:txBody>
          <a:bodyPr/>
          <a:lstStyle/>
          <a:p>
            <a:r>
              <a:rPr lang="fr-FR" i="1" dirty="0">
                <a:latin typeface="Blackadder ITC" panose="04020505051007020D02" pitchFamily="82" charset="0"/>
              </a:rPr>
              <a:t>Global </a:t>
            </a:r>
          </a:p>
          <a:p>
            <a:r>
              <a:rPr lang="fr-FR" i="1" dirty="0">
                <a:latin typeface="Blackadder ITC" panose="04020505051007020D02" pitchFamily="82" charset="0"/>
              </a:rPr>
              <a:t>Management</a:t>
            </a:r>
          </a:p>
          <a:p>
            <a:r>
              <a:rPr lang="fr-FR" i="1" dirty="0">
                <a:latin typeface="Blackadder ITC" panose="04020505051007020D02" pitchFamily="82" charset="0"/>
              </a:rPr>
              <a:t>Project</a:t>
            </a:r>
            <a:endParaRPr lang="fr-FR" dirty="0"/>
          </a:p>
        </p:txBody>
      </p:sp>
    </p:spTree>
    <p:extLst>
      <p:ext uri="{BB962C8B-B14F-4D97-AF65-F5344CB8AC3E}">
        <p14:creationId xmlns:p14="http://schemas.microsoft.com/office/powerpoint/2010/main" val="26379482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5C23F51-9E7B-4831-955B-D9D728733B91}"/>
              </a:ext>
            </a:extLst>
          </p:cNvPr>
          <p:cNvSpPr>
            <a:spLocks noGrp="1"/>
          </p:cNvSpPr>
          <p:nvPr>
            <p:ph type="title"/>
          </p:nvPr>
        </p:nvSpPr>
        <p:spPr/>
        <p:txBody>
          <a:bodyPr/>
          <a:lstStyle/>
          <a:p>
            <a:r>
              <a:rPr lang="en-US" sz="3600" b="1" dirty="0">
                <a:latin typeface="Arial" pitchFamily="34" charset="0"/>
                <a:cs typeface="Arial" pitchFamily="34" charset="0"/>
              </a:rPr>
              <a:t>Motivation</a:t>
            </a:r>
            <a:endParaRPr lang="fr-FR" dirty="0"/>
          </a:p>
        </p:txBody>
      </p:sp>
      <p:sp>
        <p:nvSpPr>
          <p:cNvPr id="4" name="Espace réservé du contenu 3">
            <a:extLst>
              <a:ext uri="{FF2B5EF4-FFF2-40B4-BE49-F238E27FC236}">
                <a16:creationId xmlns:a16="http://schemas.microsoft.com/office/drawing/2014/main" id="{CD46949B-5D96-4968-9DDF-9FE85F32057B}"/>
              </a:ext>
            </a:extLst>
          </p:cNvPr>
          <p:cNvSpPr>
            <a:spLocks noGrp="1"/>
          </p:cNvSpPr>
          <p:nvPr>
            <p:ph idx="13"/>
          </p:nvPr>
        </p:nvSpPr>
        <p:spPr/>
        <p:txBody>
          <a:bodyPr/>
          <a:lstStyle/>
          <a:p>
            <a:r>
              <a:rPr lang="fr-FR" i="1" dirty="0">
                <a:latin typeface="Blackadder ITC" panose="04020505051007020D02" pitchFamily="82" charset="0"/>
              </a:rPr>
              <a:t>Global </a:t>
            </a:r>
          </a:p>
          <a:p>
            <a:r>
              <a:rPr lang="fr-FR" i="1" dirty="0">
                <a:latin typeface="Blackadder ITC" panose="04020505051007020D02" pitchFamily="82" charset="0"/>
              </a:rPr>
              <a:t>Management</a:t>
            </a:r>
          </a:p>
          <a:p>
            <a:r>
              <a:rPr lang="fr-FR" i="1" dirty="0">
                <a:latin typeface="Blackadder ITC" panose="04020505051007020D02" pitchFamily="82" charset="0"/>
              </a:rPr>
              <a:t>Project</a:t>
            </a:r>
            <a:endParaRPr lang="fr-FR" dirty="0"/>
          </a:p>
          <a:p>
            <a:endParaRPr lang="fr-FR" dirty="0"/>
          </a:p>
        </p:txBody>
      </p:sp>
      <p:pic>
        <p:nvPicPr>
          <p:cNvPr id="5" name="Picture 2" descr="https://whizolosophy.com/public/uploads/images/2018/03/1521918359_3.-factors-affection-motivation.jpg">
            <a:extLst>
              <a:ext uri="{FF2B5EF4-FFF2-40B4-BE49-F238E27FC236}">
                <a16:creationId xmlns:a16="http://schemas.microsoft.com/office/drawing/2014/main" id="{970ABDA9-1E97-4F30-BC54-326B3FD350EC}"/>
              </a:ext>
            </a:extLst>
          </p:cNvPr>
          <p:cNvPicPr>
            <a:picLocks noGrp="1" noChangeAspect="1" noChangeArrowheads="1"/>
          </p:cNvPicPr>
          <p:nvPr>
            <p:ph idx="1"/>
          </p:nvPr>
        </p:nvPicPr>
        <p:blipFill>
          <a:blip r:embed="rId3"/>
          <a:srcRect/>
          <a:stretch>
            <a:fillRect/>
          </a:stretch>
        </p:blipFill>
        <p:spPr bwMode="auto">
          <a:xfrm>
            <a:off x="356914" y="1628070"/>
            <a:ext cx="6029323" cy="4609242"/>
          </a:xfrm>
          <a:prstGeom prst="rect">
            <a:avLst/>
          </a:prstGeom>
          <a:noFill/>
        </p:spPr>
      </p:pic>
    </p:spTree>
    <p:extLst>
      <p:ext uri="{BB962C8B-B14F-4D97-AF65-F5344CB8AC3E}">
        <p14:creationId xmlns:p14="http://schemas.microsoft.com/office/powerpoint/2010/main" val="355336389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A23E3BF-82F0-4FCD-ADE7-998C639D355B}"/>
              </a:ext>
            </a:extLst>
          </p:cNvPr>
          <p:cNvSpPr>
            <a:spLocks noGrp="1"/>
          </p:cNvSpPr>
          <p:nvPr>
            <p:ph type="title"/>
          </p:nvPr>
        </p:nvSpPr>
        <p:spPr/>
        <p:txBody>
          <a:bodyPr>
            <a:normAutofit fontScale="90000"/>
          </a:bodyPr>
          <a:lstStyle/>
          <a:p>
            <a:r>
              <a:rPr lang="en-US" b="1" dirty="0">
                <a:latin typeface="Arial" pitchFamily="34" charset="0"/>
                <a:cs typeface="Arial" pitchFamily="34" charset="0"/>
              </a:rPr>
              <a:t>Becoming a good global leader</a:t>
            </a:r>
            <a:endParaRPr lang="fr-FR" dirty="0"/>
          </a:p>
        </p:txBody>
      </p:sp>
      <p:sp>
        <p:nvSpPr>
          <p:cNvPr id="3" name="Espace réservé du contenu 2">
            <a:extLst>
              <a:ext uri="{FF2B5EF4-FFF2-40B4-BE49-F238E27FC236}">
                <a16:creationId xmlns:a16="http://schemas.microsoft.com/office/drawing/2014/main" id="{EB7E2376-4808-4CBD-A16D-FBE01E1105EC}"/>
              </a:ext>
            </a:extLst>
          </p:cNvPr>
          <p:cNvSpPr>
            <a:spLocks noGrp="1"/>
          </p:cNvSpPr>
          <p:nvPr>
            <p:ph idx="1"/>
          </p:nvPr>
        </p:nvSpPr>
        <p:spPr/>
        <p:txBody>
          <a:bodyPr>
            <a:normAutofit fontScale="92500" lnSpcReduction="10000"/>
          </a:bodyPr>
          <a:lstStyle/>
          <a:p>
            <a:pPr marL="0" indent="0" algn="l">
              <a:buNone/>
            </a:pPr>
            <a:r>
              <a:rPr lang="en-US" sz="2600" b="1" i="0" dirty="0">
                <a:solidFill>
                  <a:srgbClr val="212529"/>
                </a:solidFill>
                <a:effectLst/>
                <a:latin typeface="+mj-lt"/>
              </a:rPr>
              <a:t>Leadership</a:t>
            </a:r>
            <a:r>
              <a:rPr lang="en-US" sz="2600" b="0" i="0" dirty="0">
                <a:solidFill>
                  <a:srgbClr val="212529"/>
                </a:solidFill>
                <a:effectLst/>
                <a:latin typeface="+mj-lt"/>
              </a:rPr>
              <a:t> really isn’t about a particular position or a person’s seniority. Just because someone has worked for many years doesn’t mean s/he has gained the qualities and skills to lead a team.</a:t>
            </a:r>
          </a:p>
          <a:p>
            <a:pPr marL="0" indent="0" algn="l">
              <a:buNone/>
            </a:pPr>
            <a:r>
              <a:rPr lang="en-US" sz="2600" b="0" i="0" dirty="0">
                <a:solidFill>
                  <a:srgbClr val="212529"/>
                </a:solidFill>
                <a:effectLst/>
                <a:latin typeface="+mj-lt"/>
              </a:rPr>
              <a:t>Getting promoted to a managerial position doesn’t automatically turn you into a leader either.</a:t>
            </a:r>
          </a:p>
          <a:p>
            <a:endParaRPr lang="fr-FR" dirty="0"/>
          </a:p>
        </p:txBody>
      </p:sp>
      <p:sp>
        <p:nvSpPr>
          <p:cNvPr id="4" name="Espace réservé du contenu 3">
            <a:extLst>
              <a:ext uri="{FF2B5EF4-FFF2-40B4-BE49-F238E27FC236}">
                <a16:creationId xmlns:a16="http://schemas.microsoft.com/office/drawing/2014/main" id="{5D66ED21-C37C-4C61-AB68-35445C504261}"/>
              </a:ext>
            </a:extLst>
          </p:cNvPr>
          <p:cNvSpPr>
            <a:spLocks noGrp="1"/>
          </p:cNvSpPr>
          <p:nvPr>
            <p:ph idx="13"/>
          </p:nvPr>
        </p:nvSpPr>
        <p:spPr/>
        <p:txBody>
          <a:bodyPr/>
          <a:lstStyle/>
          <a:p>
            <a:r>
              <a:rPr lang="fr-FR" i="1" dirty="0">
                <a:latin typeface="Blackadder ITC" panose="04020505051007020D02" pitchFamily="82" charset="0"/>
              </a:rPr>
              <a:t>Global </a:t>
            </a:r>
          </a:p>
          <a:p>
            <a:r>
              <a:rPr lang="fr-FR" i="1" dirty="0">
                <a:latin typeface="Blackadder ITC" panose="04020505051007020D02" pitchFamily="82" charset="0"/>
              </a:rPr>
              <a:t>Management</a:t>
            </a:r>
          </a:p>
          <a:p>
            <a:r>
              <a:rPr lang="fr-FR" i="1" dirty="0">
                <a:latin typeface="Blackadder ITC" panose="04020505051007020D02" pitchFamily="82" charset="0"/>
              </a:rPr>
              <a:t>Project</a:t>
            </a:r>
            <a:endParaRPr lang="fr-FR" dirty="0"/>
          </a:p>
          <a:p>
            <a:endParaRPr lang="fr-FR" dirty="0"/>
          </a:p>
        </p:txBody>
      </p:sp>
    </p:spTree>
    <p:extLst>
      <p:ext uri="{BB962C8B-B14F-4D97-AF65-F5344CB8AC3E}">
        <p14:creationId xmlns:p14="http://schemas.microsoft.com/office/powerpoint/2010/main" val="249318475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2D0E15F-2D33-4359-AC28-381CDE5583C3}"/>
              </a:ext>
            </a:extLst>
          </p:cNvPr>
          <p:cNvSpPr>
            <a:spLocks noGrp="1"/>
          </p:cNvSpPr>
          <p:nvPr>
            <p:ph type="title"/>
          </p:nvPr>
        </p:nvSpPr>
        <p:spPr/>
        <p:txBody>
          <a:bodyPr>
            <a:normAutofit fontScale="90000"/>
          </a:bodyPr>
          <a:lstStyle/>
          <a:p>
            <a:r>
              <a:rPr lang="en-US" b="1" dirty="0">
                <a:latin typeface="Arial" pitchFamily="34" charset="0"/>
                <a:cs typeface="Arial" pitchFamily="34" charset="0"/>
              </a:rPr>
              <a:t>Becoming a good global leader</a:t>
            </a:r>
            <a:endParaRPr lang="fr-FR" dirty="0"/>
          </a:p>
        </p:txBody>
      </p:sp>
      <p:sp>
        <p:nvSpPr>
          <p:cNvPr id="3" name="Espace réservé du contenu 2">
            <a:extLst>
              <a:ext uri="{FF2B5EF4-FFF2-40B4-BE49-F238E27FC236}">
                <a16:creationId xmlns:a16="http://schemas.microsoft.com/office/drawing/2014/main" id="{1F26FE80-1BDA-4811-9CDE-5B37770A2457}"/>
              </a:ext>
            </a:extLst>
          </p:cNvPr>
          <p:cNvSpPr>
            <a:spLocks noGrp="1"/>
          </p:cNvSpPr>
          <p:nvPr>
            <p:ph idx="1"/>
          </p:nvPr>
        </p:nvSpPr>
        <p:spPr/>
        <p:txBody>
          <a:bodyPr>
            <a:normAutofit fontScale="92500" lnSpcReduction="20000"/>
          </a:bodyPr>
          <a:lstStyle/>
          <a:p>
            <a:pPr marL="0" indent="0">
              <a:buNone/>
            </a:pPr>
            <a:r>
              <a:rPr lang="en-US" sz="2600" b="0" i="0" dirty="0">
                <a:solidFill>
                  <a:srgbClr val="212529"/>
                </a:solidFill>
                <a:effectLst/>
                <a:latin typeface="+mj-lt"/>
              </a:rPr>
              <a:t>Good leadership is about acquiring and honing specific </a:t>
            </a:r>
            <a:r>
              <a:rPr lang="en-US" sz="2600" b="1" i="0" dirty="0">
                <a:solidFill>
                  <a:srgbClr val="212529"/>
                </a:solidFill>
                <a:effectLst/>
                <a:latin typeface="+mj-lt"/>
              </a:rPr>
              <a:t>skills.</a:t>
            </a:r>
          </a:p>
          <a:p>
            <a:pPr marL="0" indent="0">
              <a:buNone/>
            </a:pPr>
            <a:r>
              <a:rPr lang="fr-FR" sz="2600" i="0" dirty="0">
                <a:solidFill>
                  <a:srgbClr val="212529"/>
                </a:solidFill>
                <a:effectLst/>
                <a:latin typeface="+mj-lt"/>
              </a:rPr>
              <a:t>9 Critical</a:t>
            </a:r>
            <a:r>
              <a:rPr lang="fr-FR" sz="2600" b="1" i="0" dirty="0">
                <a:solidFill>
                  <a:srgbClr val="212529"/>
                </a:solidFill>
                <a:effectLst/>
                <a:latin typeface="+mj-lt"/>
              </a:rPr>
              <a:t> Leadership Qualities:</a:t>
            </a:r>
          </a:p>
          <a:p>
            <a:pPr marL="0" indent="0">
              <a:buNone/>
            </a:pPr>
            <a:r>
              <a:rPr lang="fr-FR" sz="2600" b="1" dirty="0">
                <a:solidFill>
                  <a:srgbClr val="283646"/>
                </a:solidFill>
                <a:latin typeface="+mj-lt"/>
              </a:rPr>
              <a:t>	1- </a:t>
            </a:r>
            <a:r>
              <a:rPr lang="fr-FR" sz="2600" b="1" i="0" dirty="0">
                <a:solidFill>
                  <a:srgbClr val="283646"/>
                </a:solidFill>
                <a:effectLst/>
                <a:latin typeface="+mj-lt"/>
              </a:rPr>
              <a:t> A Positive Attitude</a:t>
            </a:r>
          </a:p>
          <a:p>
            <a:pPr marL="0" indent="0">
              <a:buNone/>
            </a:pPr>
            <a:r>
              <a:rPr lang="fr-FR" sz="2600" b="1" dirty="0">
                <a:solidFill>
                  <a:srgbClr val="283646"/>
                </a:solidFill>
                <a:latin typeface="+mj-lt"/>
              </a:rPr>
              <a:t>	2- </a:t>
            </a:r>
            <a:r>
              <a:rPr lang="fr-FR" sz="2600" b="1" i="0" dirty="0">
                <a:solidFill>
                  <a:srgbClr val="283646"/>
                </a:solidFill>
                <a:effectLst/>
                <a:latin typeface="+mj-lt"/>
              </a:rPr>
              <a:t>Confidence</a:t>
            </a:r>
          </a:p>
          <a:p>
            <a:pPr marL="0" indent="0">
              <a:buNone/>
            </a:pPr>
            <a:r>
              <a:rPr lang="fr-FR" sz="2600" b="1" dirty="0">
                <a:solidFill>
                  <a:srgbClr val="283646"/>
                </a:solidFill>
                <a:latin typeface="+mj-lt"/>
              </a:rPr>
              <a:t>	3- </a:t>
            </a:r>
            <a:r>
              <a:rPr lang="fr-FR" sz="2600" b="1" i="0" dirty="0">
                <a:solidFill>
                  <a:srgbClr val="283646"/>
                </a:solidFill>
                <a:effectLst/>
                <a:latin typeface="+mj-lt"/>
              </a:rPr>
              <a:t>A Sense of Humor</a:t>
            </a:r>
          </a:p>
          <a:p>
            <a:pPr marL="0" indent="0">
              <a:buNone/>
            </a:pPr>
            <a:r>
              <a:rPr lang="fr-FR" sz="2600" b="1" i="0" dirty="0">
                <a:solidFill>
                  <a:srgbClr val="283646"/>
                </a:solidFill>
                <a:effectLst/>
                <a:latin typeface="+mj-lt"/>
              </a:rPr>
              <a:t>	4-Ability to Embrace Failure</a:t>
            </a:r>
          </a:p>
          <a:p>
            <a:pPr marL="0" indent="0">
              <a:buNone/>
            </a:pPr>
            <a:r>
              <a:rPr lang="fr-FR" sz="2600" b="1" i="0" dirty="0">
                <a:solidFill>
                  <a:srgbClr val="283646"/>
                </a:solidFill>
                <a:effectLst/>
                <a:latin typeface="+mj-lt"/>
              </a:rPr>
              <a:t>	5-  Careful </a:t>
            </a:r>
            <a:r>
              <a:rPr lang="fr-FR" sz="2600" b="1" i="0" dirty="0" err="1">
                <a:solidFill>
                  <a:srgbClr val="283646"/>
                </a:solidFill>
                <a:effectLst/>
                <a:latin typeface="+mj-lt"/>
              </a:rPr>
              <a:t>Listening</a:t>
            </a:r>
            <a:r>
              <a:rPr lang="fr-FR" sz="2600" b="1" i="0" dirty="0">
                <a:solidFill>
                  <a:srgbClr val="283646"/>
                </a:solidFill>
                <a:effectLst/>
                <a:latin typeface="+mj-lt"/>
              </a:rPr>
              <a:t> and Feedback</a:t>
            </a:r>
          </a:p>
          <a:p>
            <a:pPr marL="0" indent="0">
              <a:buNone/>
            </a:pPr>
            <a:endParaRPr lang="fr-FR" b="1" i="0" dirty="0">
              <a:solidFill>
                <a:srgbClr val="283646"/>
              </a:solidFill>
              <a:effectLst/>
              <a:latin typeface="Montserrat"/>
            </a:endParaRPr>
          </a:p>
          <a:p>
            <a:pPr marL="0" indent="0">
              <a:buNone/>
            </a:pPr>
            <a:endParaRPr lang="fr-FR" b="1" i="0" dirty="0">
              <a:solidFill>
                <a:srgbClr val="283646"/>
              </a:solidFill>
              <a:effectLst/>
              <a:latin typeface="Montserrat"/>
            </a:endParaRPr>
          </a:p>
          <a:p>
            <a:pPr marL="0" indent="0">
              <a:buNone/>
            </a:pPr>
            <a:endParaRPr lang="fr-FR" b="1" i="0" dirty="0">
              <a:solidFill>
                <a:srgbClr val="212529"/>
              </a:solidFill>
              <a:effectLst/>
              <a:latin typeface="Montserrat"/>
            </a:endParaRPr>
          </a:p>
          <a:p>
            <a:pPr marL="0" indent="0">
              <a:buNone/>
            </a:pPr>
            <a:endParaRPr lang="fr-FR" dirty="0"/>
          </a:p>
        </p:txBody>
      </p:sp>
      <p:sp>
        <p:nvSpPr>
          <p:cNvPr id="4" name="Espace réservé du contenu 3">
            <a:extLst>
              <a:ext uri="{FF2B5EF4-FFF2-40B4-BE49-F238E27FC236}">
                <a16:creationId xmlns:a16="http://schemas.microsoft.com/office/drawing/2014/main" id="{81CD4ADC-5ED2-48D1-BB5E-E0D076B6468C}"/>
              </a:ext>
            </a:extLst>
          </p:cNvPr>
          <p:cNvSpPr>
            <a:spLocks noGrp="1"/>
          </p:cNvSpPr>
          <p:nvPr>
            <p:ph idx="13"/>
          </p:nvPr>
        </p:nvSpPr>
        <p:spPr/>
        <p:txBody>
          <a:bodyPr/>
          <a:lstStyle/>
          <a:p>
            <a:r>
              <a:rPr lang="fr-FR" i="1" dirty="0">
                <a:latin typeface="Blackadder ITC" panose="04020505051007020D02" pitchFamily="82" charset="0"/>
              </a:rPr>
              <a:t>Global </a:t>
            </a:r>
          </a:p>
          <a:p>
            <a:r>
              <a:rPr lang="fr-FR" i="1" dirty="0">
                <a:latin typeface="Blackadder ITC" panose="04020505051007020D02" pitchFamily="82" charset="0"/>
              </a:rPr>
              <a:t>Management</a:t>
            </a:r>
          </a:p>
          <a:p>
            <a:r>
              <a:rPr lang="fr-FR" i="1" dirty="0">
                <a:latin typeface="Blackadder ITC" panose="04020505051007020D02" pitchFamily="82" charset="0"/>
              </a:rPr>
              <a:t>Project</a:t>
            </a:r>
            <a:endParaRPr lang="fr-FR" dirty="0"/>
          </a:p>
        </p:txBody>
      </p:sp>
    </p:spTree>
    <p:extLst>
      <p:ext uri="{BB962C8B-B14F-4D97-AF65-F5344CB8AC3E}">
        <p14:creationId xmlns:p14="http://schemas.microsoft.com/office/powerpoint/2010/main" val="348194300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C646D37-DFAF-4EAE-8EDF-9E5EE5B0B625}"/>
              </a:ext>
            </a:extLst>
          </p:cNvPr>
          <p:cNvSpPr>
            <a:spLocks noGrp="1"/>
          </p:cNvSpPr>
          <p:nvPr>
            <p:ph type="title"/>
          </p:nvPr>
        </p:nvSpPr>
        <p:spPr/>
        <p:txBody>
          <a:bodyPr>
            <a:normAutofit fontScale="90000"/>
          </a:bodyPr>
          <a:lstStyle/>
          <a:p>
            <a:r>
              <a:rPr lang="en-US" b="1" dirty="0">
                <a:latin typeface="Arial" pitchFamily="34" charset="0"/>
                <a:cs typeface="Arial" pitchFamily="34" charset="0"/>
              </a:rPr>
              <a:t>Becoming a good global leader</a:t>
            </a:r>
            <a:endParaRPr lang="fr-FR" dirty="0"/>
          </a:p>
        </p:txBody>
      </p:sp>
      <p:sp>
        <p:nvSpPr>
          <p:cNvPr id="3" name="Espace réservé du contenu 2">
            <a:extLst>
              <a:ext uri="{FF2B5EF4-FFF2-40B4-BE49-F238E27FC236}">
                <a16:creationId xmlns:a16="http://schemas.microsoft.com/office/drawing/2014/main" id="{8848D6F1-E777-4795-8175-2AAB914B7BDD}"/>
              </a:ext>
            </a:extLst>
          </p:cNvPr>
          <p:cNvSpPr>
            <a:spLocks noGrp="1"/>
          </p:cNvSpPr>
          <p:nvPr>
            <p:ph idx="1"/>
          </p:nvPr>
        </p:nvSpPr>
        <p:spPr/>
        <p:txBody>
          <a:bodyPr/>
          <a:lstStyle/>
          <a:p>
            <a:pPr marL="0" indent="0">
              <a:buNone/>
            </a:pPr>
            <a:r>
              <a:rPr lang="en-US" b="1" i="0" dirty="0">
                <a:solidFill>
                  <a:srgbClr val="283646"/>
                </a:solidFill>
                <a:effectLst/>
                <a:latin typeface="Montserrat"/>
              </a:rPr>
              <a:t>	6- Knowing How and When to Delegate</a:t>
            </a:r>
          </a:p>
          <a:p>
            <a:pPr marL="0" indent="0">
              <a:buNone/>
            </a:pPr>
            <a:r>
              <a:rPr lang="en-US" b="1" dirty="0">
                <a:solidFill>
                  <a:srgbClr val="283646"/>
                </a:solidFill>
                <a:latin typeface="Montserrat"/>
              </a:rPr>
              <a:t>	7- </a:t>
            </a:r>
            <a:r>
              <a:rPr lang="fr-FR" b="1" i="0" dirty="0">
                <a:solidFill>
                  <a:srgbClr val="283646"/>
                </a:solidFill>
                <a:effectLst/>
                <a:latin typeface="Montserrat"/>
              </a:rPr>
              <a:t>Growth Mindset</a:t>
            </a:r>
          </a:p>
          <a:p>
            <a:pPr marL="0" indent="0">
              <a:buNone/>
            </a:pPr>
            <a:r>
              <a:rPr lang="en-US" b="1" i="0" dirty="0">
                <a:solidFill>
                  <a:srgbClr val="283646"/>
                </a:solidFill>
                <a:effectLst/>
                <a:latin typeface="Montserrat"/>
              </a:rPr>
              <a:t>	8- </a:t>
            </a:r>
            <a:r>
              <a:rPr lang="fr-FR" b="1" i="0" dirty="0">
                <a:solidFill>
                  <a:srgbClr val="283646"/>
                </a:solidFill>
                <a:effectLst/>
                <a:latin typeface="Montserrat"/>
              </a:rPr>
              <a:t>Responsibility</a:t>
            </a:r>
          </a:p>
          <a:p>
            <a:pPr marL="0" indent="0">
              <a:buNone/>
            </a:pPr>
            <a:r>
              <a:rPr lang="en-US" b="1" i="0" dirty="0">
                <a:solidFill>
                  <a:srgbClr val="283646"/>
                </a:solidFill>
                <a:effectLst/>
                <a:latin typeface="Montserrat"/>
              </a:rPr>
              <a:t>	9- </a:t>
            </a:r>
            <a:r>
              <a:rPr lang="fr-FR" b="1" i="0" dirty="0">
                <a:solidFill>
                  <a:srgbClr val="283646"/>
                </a:solidFill>
                <a:effectLst/>
                <a:latin typeface="Montserrat"/>
              </a:rPr>
              <a:t>A Desire to Learn</a:t>
            </a:r>
          </a:p>
          <a:p>
            <a:pPr marL="0" indent="0">
              <a:buNone/>
            </a:pPr>
            <a:endParaRPr lang="en-US" b="1" i="0" dirty="0">
              <a:solidFill>
                <a:srgbClr val="283646"/>
              </a:solidFill>
              <a:effectLst/>
              <a:latin typeface="Montserrat"/>
            </a:endParaRPr>
          </a:p>
          <a:p>
            <a:endParaRPr lang="fr-FR" dirty="0"/>
          </a:p>
        </p:txBody>
      </p:sp>
      <p:sp>
        <p:nvSpPr>
          <p:cNvPr id="4" name="Espace réservé du contenu 3">
            <a:extLst>
              <a:ext uri="{FF2B5EF4-FFF2-40B4-BE49-F238E27FC236}">
                <a16:creationId xmlns:a16="http://schemas.microsoft.com/office/drawing/2014/main" id="{72AE49DC-D6AF-46FB-A1DD-85E57BD4AEBD}"/>
              </a:ext>
            </a:extLst>
          </p:cNvPr>
          <p:cNvSpPr>
            <a:spLocks noGrp="1"/>
          </p:cNvSpPr>
          <p:nvPr>
            <p:ph idx="13"/>
          </p:nvPr>
        </p:nvSpPr>
        <p:spPr/>
        <p:txBody>
          <a:bodyPr/>
          <a:lstStyle/>
          <a:p>
            <a:r>
              <a:rPr lang="fr-FR" i="1" dirty="0">
                <a:latin typeface="Blackadder ITC" panose="04020505051007020D02" pitchFamily="82" charset="0"/>
              </a:rPr>
              <a:t>Global </a:t>
            </a:r>
          </a:p>
          <a:p>
            <a:r>
              <a:rPr lang="fr-FR" i="1" dirty="0">
                <a:latin typeface="Blackadder ITC" panose="04020505051007020D02" pitchFamily="82" charset="0"/>
              </a:rPr>
              <a:t>Management</a:t>
            </a:r>
          </a:p>
          <a:p>
            <a:r>
              <a:rPr lang="fr-FR" i="1" dirty="0">
                <a:latin typeface="Blackadder ITC" panose="04020505051007020D02" pitchFamily="82" charset="0"/>
              </a:rPr>
              <a:t>Project</a:t>
            </a:r>
            <a:endParaRPr lang="fr-FR" dirty="0"/>
          </a:p>
        </p:txBody>
      </p:sp>
    </p:spTree>
    <p:extLst>
      <p:ext uri="{BB962C8B-B14F-4D97-AF65-F5344CB8AC3E}">
        <p14:creationId xmlns:p14="http://schemas.microsoft.com/office/powerpoint/2010/main" val="368151001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B4884D9-A6C4-4FB7-A177-1DCC1FAB79F8}"/>
              </a:ext>
            </a:extLst>
          </p:cNvPr>
          <p:cNvSpPr>
            <a:spLocks noGrp="1"/>
          </p:cNvSpPr>
          <p:nvPr>
            <p:ph type="title"/>
          </p:nvPr>
        </p:nvSpPr>
        <p:spPr/>
        <p:txBody>
          <a:bodyPr>
            <a:normAutofit fontScale="90000"/>
          </a:bodyPr>
          <a:lstStyle/>
          <a:p>
            <a:r>
              <a:rPr lang="en-US" b="1" dirty="0">
                <a:latin typeface="Arial" pitchFamily="34" charset="0"/>
                <a:cs typeface="Arial" pitchFamily="34" charset="0"/>
              </a:rPr>
              <a:t>Becoming a good global leader</a:t>
            </a:r>
            <a:endParaRPr lang="fr-FR" dirty="0"/>
          </a:p>
        </p:txBody>
      </p:sp>
      <p:sp>
        <p:nvSpPr>
          <p:cNvPr id="3" name="Espace réservé du contenu 2">
            <a:extLst>
              <a:ext uri="{FF2B5EF4-FFF2-40B4-BE49-F238E27FC236}">
                <a16:creationId xmlns:a16="http://schemas.microsoft.com/office/drawing/2014/main" id="{183F9567-AD04-4164-A79B-14D86B69403E}"/>
              </a:ext>
            </a:extLst>
          </p:cNvPr>
          <p:cNvSpPr>
            <a:spLocks noGrp="1"/>
          </p:cNvSpPr>
          <p:nvPr>
            <p:ph idx="1"/>
          </p:nvPr>
        </p:nvSpPr>
        <p:spPr>
          <a:xfrm>
            <a:off x="204012" y="1667741"/>
            <a:ext cx="6312204" cy="4509222"/>
          </a:xfrm>
        </p:spPr>
        <p:txBody>
          <a:bodyPr>
            <a:normAutofit fontScale="85000" lnSpcReduction="10000"/>
          </a:bodyPr>
          <a:lstStyle/>
          <a:p>
            <a:pPr marL="0" indent="0" algn="just">
              <a:buNone/>
            </a:pPr>
            <a:r>
              <a:rPr lang="en-US" b="1" dirty="0"/>
              <a:t>So, you have to:</a:t>
            </a:r>
          </a:p>
          <a:p>
            <a:pPr algn="just"/>
            <a:r>
              <a:rPr lang="en-US" b="1" dirty="0">
                <a:solidFill>
                  <a:srgbClr val="0070C0"/>
                </a:solidFill>
              </a:rPr>
              <a:t>search</a:t>
            </a:r>
            <a:r>
              <a:rPr lang="en-US" dirty="0"/>
              <a:t> for cohesive solutions, adapting your negotiation skills to the different cultures involved in the conflicts and discussions;</a:t>
            </a:r>
          </a:p>
          <a:p>
            <a:pPr algn="just"/>
            <a:r>
              <a:rPr lang="en-US" b="1" dirty="0">
                <a:solidFill>
                  <a:srgbClr val="0070C0"/>
                </a:solidFill>
              </a:rPr>
              <a:t>behave</a:t>
            </a:r>
            <a:r>
              <a:rPr lang="en-US" dirty="0"/>
              <a:t> as a partner, not a ‘boss’, mainly when working with people from smaller power distance countries;</a:t>
            </a:r>
          </a:p>
          <a:p>
            <a:pPr algn="just"/>
            <a:r>
              <a:rPr lang="en-US" b="1" dirty="0">
                <a:solidFill>
                  <a:srgbClr val="0070C0"/>
                </a:solidFill>
              </a:rPr>
              <a:t>nurture</a:t>
            </a:r>
            <a:r>
              <a:rPr lang="en-US" dirty="0"/>
              <a:t> creativity and innovation in team members from different locations, by deploying online and asynchronous brainstorming tools.</a:t>
            </a:r>
          </a:p>
          <a:p>
            <a:endParaRPr lang="fr-FR" dirty="0"/>
          </a:p>
        </p:txBody>
      </p:sp>
      <p:sp>
        <p:nvSpPr>
          <p:cNvPr id="4" name="Espace réservé du contenu 3">
            <a:extLst>
              <a:ext uri="{FF2B5EF4-FFF2-40B4-BE49-F238E27FC236}">
                <a16:creationId xmlns:a16="http://schemas.microsoft.com/office/drawing/2014/main" id="{AC1BB161-1AD3-4DEC-B637-B24FF5922179}"/>
              </a:ext>
            </a:extLst>
          </p:cNvPr>
          <p:cNvSpPr>
            <a:spLocks noGrp="1"/>
          </p:cNvSpPr>
          <p:nvPr>
            <p:ph idx="13"/>
          </p:nvPr>
        </p:nvSpPr>
        <p:spPr/>
        <p:txBody>
          <a:bodyPr/>
          <a:lstStyle/>
          <a:p>
            <a:r>
              <a:rPr lang="fr-FR" i="1" dirty="0">
                <a:latin typeface="Blackadder ITC" panose="04020505051007020D02" pitchFamily="82" charset="0"/>
              </a:rPr>
              <a:t>Global </a:t>
            </a:r>
          </a:p>
          <a:p>
            <a:r>
              <a:rPr lang="fr-FR" i="1" dirty="0">
                <a:latin typeface="Blackadder ITC" panose="04020505051007020D02" pitchFamily="82" charset="0"/>
              </a:rPr>
              <a:t>Management</a:t>
            </a:r>
          </a:p>
          <a:p>
            <a:r>
              <a:rPr lang="fr-FR" i="1" dirty="0">
                <a:latin typeface="Blackadder ITC" panose="04020505051007020D02" pitchFamily="82" charset="0"/>
              </a:rPr>
              <a:t>Project</a:t>
            </a:r>
            <a:endParaRPr lang="fr-FR" dirty="0"/>
          </a:p>
        </p:txBody>
      </p:sp>
    </p:spTree>
    <p:extLst>
      <p:ext uri="{BB962C8B-B14F-4D97-AF65-F5344CB8AC3E}">
        <p14:creationId xmlns:p14="http://schemas.microsoft.com/office/powerpoint/2010/main" val="378875714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A92CAE4-46D6-4054-8E57-809A06DC6E02}"/>
              </a:ext>
            </a:extLst>
          </p:cNvPr>
          <p:cNvSpPr>
            <a:spLocks noGrp="1"/>
          </p:cNvSpPr>
          <p:nvPr>
            <p:ph type="title"/>
          </p:nvPr>
        </p:nvSpPr>
        <p:spPr/>
        <p:txBody>
          <a:bodyPr>
            <a:normAutofit fontScale="90000"/>
          </a:bodyPr>
          <a:lstStyle/>
          <a:p>
            <a:r>
              <a:rPr lang="en-US" b="1" dirty="0">
                <a:latin typeface="Arial" pitchFamily="34" charset="0"/>
                <a:cs typeface="Arial" pitchFamily="34" charset="0"/>
              </a:rPr>
              <a:t>Brainstorming on global leadership</a:t>
            </a:r>
            <a:endParaRPr lang="fr-FR" dirty="0"/>
          </a:p>
        </p:txBody>
      </p:sp>
      <p:sp>
        <p:nvSpPr>
          <p:cNvPr id="3" name="Espace réservé du contenu 2">
            <a:extLst>
              <a:ext uri="{FF2B5EF4-FFF2-40B4-BE49-F238E27FC236}">
                <a16:creationId xmlns:a16="http://schemas.microsoft.com/office/drawing/2014/main" id="{E3DD47DF-61CE-4B3F-AC51-F225B0B9AF1B}"/>
              </a:ext>
            </a:extLst>
          </p:cNvPr>
          <p:cNvSpPr>
            <a:spLocks noGrp="1"/>
          </p:cNvSpPr>
          <p:nvPr>
            <p:ph idx="1"/>
          </p:nvPr>
        </p:nvSpPr>
        <p:spPr/>
        <p:txBody>
          <a:bodyPr>
            <a:normAutofit lnSpcReduction="10000"/>
          </a:bodyPr>
          <a:lstStyle/>
          <a:p>
            <a:pPr marL="0" indent="0" algn="just">
              <a:buNone/>
            </a:pPr>
            <a:r>
              <a:rPr lang="en-US" dirty="0"/>
              <a:t>You can </a:t>
            </a:r>
            <a:r>
              <a:rPr lang="en-US" b="1" dirty="0">
                <a:solidFill>
                  <a:srgbClr val="0070C0"/>
                </a:solidFill>
              </a:rPr>
              <a:t>organize</a:t>
            </a:r>
            <a:r>
              <a:rPr lang="en-US" dirty="0"/>
              <a:t> the session during your project kick-off meeting with your global project team members. </a:t>
            </a:r>
          </a:p>
          <a:p>
            <a:pPr marL="0" indent="0" algn="just">
              <a:buNone/>
            </a:pPr>
            <a:r>
              <a:rPr lang="en-US" dirty="0"/>
              <a:t>You can keep the results on a mind map posted in the project website and in the project </a:t>
            </a:r>
          </a:p>
          <a:p>
            <a:pPr marL="0" indent="0" algn="just">
              <a:buNone/>
            </a:pPr>
            <a:r>
              <a:rPr lang="en-US" b="1" dirty="0">
                <a:solidFill>
                  <a:srgbClr val="0070C0"/>
                </a:solidFill>
              </a:rPr>
              <a:t>“war room”. </a:t>
            </a:r>
          </a:p>
          <a:p>
            <a:pPr marL="0" indent="0" algn="just">
              <a:buNone/>
            </a:pPr>
            <a:r>
              <a:rPr lang="en-US" dirty="0"/>
              <a:t>Below, you can find some examples of questions to be asked during the session:</a:t>
            </a:r>
          </a:p>
          <a:p>
            <a:pPr marL="0" indent="0" algn="just">
              <a:buNone/>
            </a:pPr>
            <a:endParaRPr lang="en-US" b="1" dirty="0">
              <a:solidFill>
                <a:srgbClr val="0070C0"/>
              </a:solidFill>
            </a:endParaRPr>
          </a:p>
          <a:p>
            <a:endParaRPr lang="fr-FR" dirty="0"/>
          </a:p>
        </p:txBody>
      </p:sp>
      <p:sp>
        <p:nvSpPr>
          <p:cNvPr id="4" name="Espace réservé du contenu 3">
            <a:extLst>
              <a:ext uri="{FF2B5EF4-FFF2-40B4-BE49-F238E27FC236}">
                <a16:creationId xmlns:a16="http://schemas.microsoft.com/office/drawing/2014/main" id="{81189E10-9915-40A3-AE5B-2CBED80D3839}"/>
              </a:ext>
            </a:extLst>
          </p:cNvPr>
          <p:cNvSpPr>
            <a:spLocks noGrp="1"/>
          </p:cNvSpPr>
          <p:nvPr>
            <p:ph idx="13"/>
          </p:nvPr>
        </p:nvSpPr>
        <p:spPr/>
        <p:txBody>
          <a:bodyPr/>
          <a:lstStyle/>
          <a:p>
            <a:r>
              <a:rPr lang="fr-FR" i="1" dirty="0">
                <a:latin typeface="Blackadder ITC" panose="04020505051007020D02" pitchFamily="82" charset="0"/>
              </a:rPr>
              <a:t>Global </a:t>
            </a:r>
          </a:p>
          <a:p>
            <a:r>
              <a:rPr lang="fr-FR" i="1" dirty="0">
                <a:latin typeface="Blackadder ITC" panose="04020505051007020D02" pitchFamily="82" charset="0"/>
              </a:rPr>
              <a:t>Management</a:t>
            </a:r>
          </a:p>
          <a:p>
            <a:r>
              <a:rPr lang="fr-FR" i="1" dirty="0">
                <a:latin typeface="Blackadder ITC" panose="04020505051007020D02" pitchFamily="82" charset="0"/>
              </a:rPr>
              <a:t>Project</a:t>
            </a:r>
            <a:endParaRPr lang="fr-FR" dirty="0"/>
          </a:p>
        </p:txBody>
      </p:sp>
    </p:spTree>
    <p:extLst>
      <p:ext uri="{BB962C8B-B14F-4D97-AF65-F5344CB8AC3E}">
        <p14:creationId xmlns:p14="http://schemas.microsoft.com/office/powerpoint/2010/main" val="72851970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2744992-4D2B-445F-8310-891110DD1423}"/>
              </a:ext>
            </a:extLst>
          </p:cNvPr>
          <p:cNvSpPr>
            <a:spLocks noGrp="1"/>
          </p:cNvSpPr>
          <p:nvPr>
            <p:ph type="title"/>
          </p:nvPr>
        </p:nvSpPr>
        <p:spPr/>
        <p:txBody>
          <a:bodyPr>
            <a:normAutofit fontScale="90000"/>
          </a:bodyPr>
          <a:lstStyle/>
          <a:p>
            <a:r>
              <a:rPr lang="en-US" b="1" dirty="0">
                <a:latin typeface="Arial" pitchFamily="34" charset="0"/>
                <a:cs typeface="Arial" pitchFamily="34" charset="0"/>
              </a:rPr>
              <a:t>Brainstorming on global leadership</a:t>
            </a:r>
            <a:endParaRPr lang="fr-FR" dirty="0"/>
          </a:p>
        </p:txBody>
      </p:sp>
      <p:sp>
        <p:nvSpPr>
          <p:cNvPr id="3" name="Espace réservé du contenu 2">
            <a:extLst>
              <a:ext uri="{FF2B5EF4-FFF2-40B4-BE49-F238E27FC236}">
                <a16:creationId xmlns:a16="http://schemas.microsoft.com/office/drawing/2014/main" id="{B0933D9D-073E-403C-9CBB-7083B0CFA331}"/>
              </a:ext>
            </a:extLst>
          </p:cNvPr>
          <p:cNvSpPr>
            <a:spLocks noGrp="1"/>
          </p:cNvSpPr>
          <p:nvPr>
            <p:ph idx="1"/>
          </p:nvPr>
        </p:nvSpPr>
        <p:spPr/>
        <p:txBody>
          <a:bodyPr>
            <a:normAutofit fontScale="70000" lnSpcReduction="20000"/>
          </a:bodyPr>
          <a:lstStyle/>
          <a:p>
            <a:pPr algn="just"/>
            <a:r>
              <a:rPr lang="en-US" b="1" dirty="0">
                <a:solidFill>
                  <a:srgbClr val="0070C0"/>
                </a:solidFill>
              </a:rPr>
              <a:t>Question 1:</a:t>
            </a:r>
            <a:r>
              <a:rPr lang="en-US" dirty="0"/>
              <a:t> Think of one of the most satisfactory and successful local projects you worked on as a team member. What are the main characteristics that define the leadership style of the project manager?</a:t>
            </a:r>
          </a:p>
          <a:p>
            <a:pPr algn="just"/>
            <a:r>
              <a:rPr lang="en-US" b="1" dirty="0">
                <a:solidFill>
                  <a:srgbClr val="0070C0"/>
                </a:solidFill>
              </a:rPr>
              <a:t>Question 2 (Reflection)</a:t>
            </a:r>
            <a:r>
              <a:rPr lang="en-US" b="1" dirty="0">
                <a:solidFill>
                  <a:srgbClr val="FF0000"/>
                </a:solidFill>
              </a:rPr>
              <a:t> </a:t>
            </a:r>
            <a:r>
              <a:rPr lang="en-US" dirty="0">
                <a:solidFill>
                  <a:srgbClr val="0070C0"/>
                </a:solidFill>
              </a:rPr>
              <a:t>:</a:t>
            </a:r>
          </a:p>
          <a:p>
            <a:pPr algn="just"/>
            <a:r>
              <a:rPr lang="en-US" dirty="0"/>
              <a:t> Is there any difference between a good leader for local and global projects?</a:t>
            </a:r>
          </a:p>
          <a:p>
            <a:pPr algn="just"/>
            <a:r>
              <a:rPr lang="en-US" dirty="0"/>
              <a:t>How does leadership translate across different cultures?</a:t>
            </a:r>
          </a:p>
          <a:p>
            <a:pPr algn="just"/>
            <a:r>
              <a:rPr lang="en-US" b="1" dirty="0">
                <a:solidFill>
                  <a:srgbClr val="0070C0"/>
                </a:solidFill>
              </a:rPr>
              <a:t>Question 3</a:t>
            </a:r>
            <a:r>
              <a:rPr lang="en-US" dirty="0">
                <a:solidFill>
                  <a:srgbClr val="0070C0"/>
                </a:solidFill>
              </a:rPr>
              <a:t>:</a:t>
            </a:r>
          </a:p>
          <a:p>
            <a:pPr algn="just">
              <a:buNone/>
            </a:pPr>
            <a:r>
              <a:rPr lang="en-US" dirty="0">
                <a:solidFill>
                  <a:srgbClr val="FF0000"/>
                </a:solidFill>
              </a:rPr>
              <a:t>	</a:t>
            </a:r>
            <a:r>
              <a:rPr lang="en-US" dirty="0"/>
              <a:t>Based on all points captured by you and your colleagues on the first two questions, how would you define a good leader of global projects?</a:t>
            </a:r>
          </a:p>
          <a:p>
            <a:pPr algn="just"/>
            <a:endParaRPr lang="en-US" dirty="0"/>
          </a:p>
          <a:p>
            <a:endParaRPr lang="fr-FR" dirty="0"/>
          </a:p>
        </p:txBody>
      </p:sp>
      <p:sp>
        <p:nvSpPr>
          <p:cNvPr id="4" name="Espace réservé du contenu 3">
            <a:extLst>
              <a:ext uri="{FF2B5EF4-FFF2-40B4-BE49-F238E27FC236}">
                <a16:creationId xmlns:a16="http://schemas.microsoft.com/office/drawing/2014/main" id="{1A17B412-A928-4779-BD2D-CD1004330141}"/>
              </a:ext>
            </a:extLst>
          </p:cNvPr>
          <p:cNvSpPr>
            <a:spLocks noGrp="1"/>
          </p:cNvSpPr>
          <p:nvPr>
            <p:ph idx="13"/>
          </p:nvPr>
        </p:nvSpPr>
        <p:spPr/>
        <p:txBody>
          <a:bodyPr/>
          <a:lstStyle/>
          <a:p>
            <a:r>
              <a:rPr lang="fr-FR" i="1" dirty="0">
                <a:latin typeface="Blackadder ITC" panose="04020505051007020D02" pitchFamily="82" charset="0"/>
              </a:rPr>
              <a:t>Global </a:t>
            </a:r>
          </a:p>
          <a:p>
            <a:r>
              <a:rPr lang="fr-FR" i="1" dirty="0">
                <a:latin typeface="Blackadder ITC" panose="04020505051007020D02" pitchFamily="82" charset="0"/>
              </a:rPr>
              <a:t>Management</a:t>
            </a:r>
          </a:p>
          <a:p>
            <a:r>
              <a:rPr lang="fr-FR" i="1" dirty="0">
                <a:latin typeface="Blackadder ITC" panose="04020505051007020D02" pitchFamily="82" charset="0"/>
              </a:rPr>
              <a:t>Project</a:t>
            </a:r>
            <a:endParaRPr lang="fr-FR" dirty="0"/>
          </a:p>
        </p:txBody>
      </p:sp>
    </p:spTree>
    <p:extLst>
      <p:ext uri="{BB962C8B-B14F-4D97-AF65-F5344CB8AC3E}">
        <p14:creationId xmlns:p14="http://schemas.microsoft.com/office/powerpoint/2010/main" val="395995310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02AB7CB-99BB-4A64-B867-8A91AD44F9A6}"/>
              </a:ext>
            </a:extLst>
          </p:cNvPr>
          <p:cNvSpPr>
            <a:spLocks noGrp="1"/>
          </p:cNvSpPr>
          <p:nvPr>
            <p:ph type="title"/>
          </p:nvPr>
        </p:nvSpPr>
        <p:spPr>
          <a:xfrm>
            <a:off x="611560" y="3140968"/>
            <a:ext cx="5282925" cy="1534693"/>
          </a:xfrm>
        </p:spPr>
        <p:txBody>
          <a:bodyPr>
            <a:normAutofit/>
          </a:bodyPr>
          <a:lstStyle/>
          <a:p>
            <a:r>
              <a:rPr lang="en-US" sz="6600" dirty="0"/>
              <a:t>Summary</a:t>
            </a:r>
          </a:p>
        </p:txBody>
      </p:sp>
    </p:spTree>
    <p:extLst>
      <p:ext uri="{BB962C8B-B14F-4D97-AF65-F5344CB8AC3E}">
        <p14:creationId xmlns:p14="http://schemas.microsoft.com/office/powerpoint/2010/main" val="319889126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Users\HP\Desktop\8.gif"/>
          <p:cNvPicPr>
            <a:picLocks noChangeAspect="1" noChangeArrowheads="1"/>
          </p:cNvPicPr>
          <p:nvPr/>
        </p:nvPicPr>
        <p:blipFill>
          <a:blip r:embed="rId3"/>
          <a:srcRect/>
          <a:stretch>
            <a:fillRect/>
          </a:stretch>
        </p:blipFill>
        <p:spPr bwMode="auto">
          <a:xfrm>
            <a:off x="1135856" y="-9525"/>
            <a:ext cx="6872288" cy="6877050"/>
          </a:xfrm>
          <a:prstGeom prst="rect">
            <a:avLst/>
          </a:prstGeom>
          <a:noFill/>
        </p:spPr>
      </p:pic>
      <p:pic>
        <p:nvPicPr>
          <p:cNvPr id="12" name="15.mp3">
            <a:hlinkClick r:id="" action="ppaction://media"/>
          </p:cNvPr>
          <p:cNvPicPr>
            <a:picLocks noRot="1" noChangeAspect="1"/>
          </p:cNvPicPr>
          <p:nvPr>
            <a:audioFile r:link="rId1"/>
          </p:nvPr>
        </p:nvPicPr>
        <p:blipFill>
          <a:blip r:embed="rId4"/>
          <a:stretch>
            <a:fillRect/>
          </a:stretch>
        </p:blipFill>
        <p:spPr>
          <a:xfrm>
            <a:off x="8572500" y="6294120"/>
            <a:ext cx="228600" cy="3048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43104"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12"/>
                </p:tgtEl>
              </p:cMediaNode>
            </p:audio>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628650" y="1"/>
            <a:ext cx="7886700" cy="940526"/>
          </a:xfrm>
        </p:spPr>
        <p:txBody>
          <a:bodyPr>
            <a:normAutofit/>
          </a:bodyPr>
          <a:lstStyle/>
          <a:p>
            <a:pPr algn="ctr"/>
            <a:r>
              <a:rPr lang="fr-FR" dirty="0">
                <a:solidFill>
                  <a:schemeClr val="tx1"/>
                </a:solidFill>
              </a:rPr>
              <a:t>Leadership Vs Management</a:t>
            </a:r>
          </a:p>
        </p:txBody>
      </p:sp>
      <p:pic>
        <p:nvPicPr>
          <p:cNvPr id="76802" name="Picture 2" descr="Most effective Leadership &amp;amp; Management Styles &amp;amp; approaches – CULCalvintey"/>
          <p:cNvPicPr>
            <a:picLocks noChangeAspect="1" noChangeArrowheads="1"/>
          </p:cNvPicPr>
          <p:nvPr/>
        </p:nvPicPr>
        <p:blipFill>
          <a:blip r:embed="rId4"/>
          <a:srcRect/>
          <a:stretch>
            <a:fillRect/>
          </a:stretch>
        </p:blipFill>
        <p:spPr bwMode="auto">
          <a:xfrm>
            <a:off x="0" y="927463"/>
            <a:ext cx="9144000" cy="5930536"/>
          </a:xfrm>
          <a:prstGeom prst="rect">
            <a:avLst/>
          </a:prstGeom>
          <a:noFill/>
        </p:spPr>
      </p:pic>
      <p:pic>
        <p:nvPicPr>
          <p:cNvPr id="6" name="S 25.mp3">
            <a:hlinkClick r:id="" action="ppaction://media"/>
          </p:cNvPr>
          <p:cNvPicPr>
            <a:picLocks noChangeAspect="1"/>
          </p:cNvPicPr>
          <p:nvPr>
            <a:audioFile r:link="rId2"/>
            <p:extLst>
              <p:ext uri="{DAA4B4D4-6D71-4841-9C94-3DE7FCFB9230}">
                <p14:media xmlns:p14="http://schemas.microsoft.com/office/powerpoint/2010/main" r:link="rId1"/>
              </p:ext>
            </p:extLst>
          </p:nvPr>
        </p:nvPicPr>
        <p:blipFill>
          <a:blip r:embed="rId5"/>
          <a:stretch>
            <a:fillRect/>
          </a:stretch>
        </p:blipFill>
        <p:spPr>
          <a:xfrm>
            <a:off x="8839200" y="6357958"/>
            <a:ext cx="304800" cy="304800"/>
          </a:xfrm>
          <a:prstGeom prst="rect">
            <a:avLst/>
          </a:prstGeom>
        </p:spPr>
      </p:pic>
    </p:spTree>
    <p:extLst>
      <p:ext uri="{BB962C8B-B14F-4D97-AF65-F5344CB8AC3E}">
        <p14:creationId xmlns:p14="http://schemas.microsoft.com/office/powerpoint/2010/main" val="2563417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47648"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6"/>
                </p:tgtEl>
              </p:cMediaNode>
            </p:audio>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0" y="0"/>
            <a:ext cx="9144000" cy="1071546"/>
          </a:xfrm>
        </p:spPr>
        <p:txBody>
          <a:bodyPr>
            <a:normAutofit fontScale="90000"/>
          </a:bodyPr>
          <a:lstStyle/>
          <a:p>
            <a:r>
              <a:rPr lang="fr-FR" b="1" dirty="0">
                <a:solidFill>
                  <a:schemeClr val="tx1"/>
                </a:solidFill>
              </a:rPr>
              <a:t> </a:t>
            </a:r>
            <a:r>
              <a:rPr lang="fr-FR" b="1" dirty="0">
                <a:solidFill>
                  <a:schemeClr val="tx1"/>
                </a:solidFill>
                <a:latin typeface="Arial" pitchFamily="34" charset="0"/>
                <a:cs typeface="Arial" pitchFamily="34" charset="0"/>
              </a:rPr>
              <a:t>III-2- Leadership and Management Skills</a:t>
            </a:r>
            <a:endParaRPr lang="fr-FR" dirty="0">
              <a:latin typeface="Arial" pitchFamily="34" charset="0"/>
              <a:cs typeface="Arial" pitchFamily="34" charset="0"/>
            </a:endParaRPr>
          </a:p>
        </p:txBody>
      </p:sp>
      <p:pic>
        <p:nvPicPr>
          <p:cNvPr id="4" name="Picture 4" descr="Leadership vs. Management: How to Achieve Success Accordingly﻿ - HR in ASIA"/>
          <p:cNvPicPr>
            <a:picLocks noGrp="1" noChangeAspect="1" noChangeArrowheads="1"/>
          </p:cNvPicPr>
          <p:nvPr>
            <p:ph idx="1"/>
          </p:nvPr>
        </p:nvPicPr>
        <p:blipFill>
          <a:blip r:embed="rId2"/>
          <a:srcRect/>
          <a:stretch>
            <a:fillRect/>
          </a:stretch>
        </p:blipFill>
        <p:spPr bwMode="auto">
          <a:xfrm>
            <a:off x="0" y="1071546"/>
            <a:ext cx="9143999" cy="5786454"/>
          </a:xfrm>
          <a:prstGeom prst="rect">
            <a:avLst/>
          </a:prstGeom>
          <a:noFill/>
        </p:spPr>
      </p:pic>
    </p:spTree>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1060</TotalTime>
  <Words>1926</Words>
  <Application>Microsoft Office PowerPoint</Application>
  <PresentationFormat>Affichage à l'écran (4:3)</PresentationFormat>
  <Paragraphs>266</Paragraphs>
  <Slides>46</Slides>
  <Notes>7</Notes>
  <HiddenSlides>0</HiddenSlides>
  <MMClips>4</MMClips>
  <ScaleCrop>false</ScaleCrop>
  <HeadingPairs>
    <vt:vector size="6" baseType="variant">
      <vt:variant>
        <vt:lpstr>Polices utilisées</vt:lpstr>
      </vt:variant>
      <vt:variant>
        <vt:i4>10</vt:i4>
      </vt:variant>
      <vt:variant>
        <vt:lpstr>Thème</vt:lpstr>
      </vt:variant>
      <vt:variant>
        <vt:i4>1</vt:i4>
      </vt:variant>
      <vt:variant>
        <vt:lpstr>Titres des diapositives</vt:lpstr>
      </vt:variant>
      <vt:variant>
        <vt:i4>46</vt:i4>
      </vt:variant>
    </vt:vector>
  </HeadingPairs>
  <TitlesOfParts>
    <vt:vector size="57" baseType="lpstr">
      <vt:lpstr>Arial</vt:lpstr>
      <vt:lpstr>Blackadder ITC</vt:lpstr>
      <vt:lpstr>calibre-regular</vt:lpstr>
      <vt:lpstr>Calibri</vt:lpstr>
      <vt:lpstr>Montserrat</vt:lpstr>
      <vt:lpstr>neue-haas-unica</vt:lpstr>
      <vt:lpstr>Open Sans</vt:lpstr>
      <vt:lpstr>opensans</vt:lpstr>
      <vt:lpstr>Roboto</vt:lpstr>
      <vt:lpstr>Tajawal Medium</vt:lpstr>
      <vt:lpstr>Thème Office</vt:lpstr>
      <vt:lpstr>Présentation PowerPoint</vt:lpstr>
      <vt:lpstr>References </vt:lpstr>
      <vt:lpstr>Course Topics</vt:lpstr>
      <vt:lpstr>Session Outline</vt:lpstr>
      <vt:lpstr>What is Project Management</vt:lpstr>
      <vt:lpstr>The Project Management</vt:lpstr>
      <vt:lpstr>PMI / PMBOK</vt:lpstr>
      <vt:lpstr>The 10 Project Management Areas of Knowledge</vt:lpstr>
      <vt:lpstr>Présentation PowerPoint</vt:lpstr>
      <vt:lpstr>The Project Management framework</vt:lpstr>
      <vt:lpstr>The Project Management framework</vt:lpstr>
      <vt:lpstr>Présentation PowerPoint</vt:lpstr>
      <vt:lpstr>The Project Management Scope</vt:lpstr>
      <vt:lpstr>Leadership Vs Management</vt:lpstr>
      <vt:lpstr>Leadership Vs Management</vt:lpstr>
      <vt:lpstr>Leaders Vs Managers </vt:lpstr>
      <vt:lpstr>Leadership Vs Management </vt:lpstr>
      <vt:lpstr>Présentation PowerPoint</vt:lpstr>
      <vt:lpstr>Global Project Leadership </vt:lpstr>
      <vt:lpstr>Global Leadership Challenges </vt:lpstr>
      <vt:lpstr>Global Leadership Challenges </vt:lpstr>
      <vt:lpstr>Global Leadership Challenges </vt:lpstr>
      <vt:lpstr>Global Leadership Challenges </vt:lpstr>
      <vt:lpstr>How to have the staff’s Commitment </vt:lpstr>
      <vt:lpstr>How to have the staff’s Commitment </vt:lpstr>
      <vt:lpstr>How to have the staff’s Commitment </vt:lpstr>
      <vt:lpstr>How to have the staff’s Commitment </vt:lpstr>
      <vt:lpstr>How to have the staff’s Commitment </vt:lpstr>
      <vt:lpstr>How to have the staff’s Commitment </vt:lpstr>
      <vt:lpstr>How to have the staff’s Commitment </vt:lpstr>
      <vt:lpstr>Motivation</vt:lpstr>
      <vt:lpstr>Motivation</vt:lpstr>
      <vt:lpstr>Motivation</vt:lpstr>
      <vt:lpstr>Motivation</vt:lpstr>
      <vt:lpstr>Motivation</vt:lpstr>
      <vt:lpstr>Motivation</vt:lpstr>
      <vt:lpstr>Becoming a good global leader</vt:lpstr>
      <vt:lpstr>Becoming a good global leader</vt:lpstr>
      <vt:lpstr>Becoming a good global leader</vt:lpstr>
      <vt:lpstr>Becoming a good global leader</vt:lpstr>
      <vt:lpstr>Brainstorming on global leadership</vt:lpstr>
      <vt:lpstr>Brainstorming on global leadership</vt:lpstr>
      <vt:lpstr>Summary</vt:lpstr>
      <vt:lpstr>Présentation PowerPoint</vt:lpstr>
      <vt:lpstr>Leadership Vs Management</vt:lpstr>
      <vt:lpstr> III-2- Leadership and Management Skills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Utilisateur Windows</dc:creator>
  <cp:lastModifiedBy>ESAD</cp:lastModifiedBy>
  <cp:revision>11</cp:revision>
  <dcterms:created xsi:type="dcterms:W3CDTF">2021-08-26T18:08:31Z</dcterms:created>
  <dcterms:modified xsi:type="dcterms:W3CDTF">2021-08-28T13:51:42Z</dcterms:modified>
</cp:coreProperties>
</file>