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35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34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20.xml" ContentType="application/vnd.openxmlformats-officedocument.presentationml.tags+xml"/>
  <Override PartName="/ppt/tags/tag38.xml" ContentType="application/vnd.openxmlformats-officedocument.presentationml.tags+xml"/>
  <Override PartName="/ppt/tags/tag32.xml" ContentType="application/vnd.openxmlformats-officedocument.presentationml.tags+xml"/>
  <Override PartName="/ppt/tags/tag22.xml" ContentType="application/vnd.openxmlformats-officedocument.presentationml.tags+xml"/>
  <Override PartName="/ppt/tags/tag19.xml" ContentType="application/vnd.openxmlformats-officedocument.presentationml.tags+xml"/>
  <Override PartName="/ppt/tags/tag21.xml" ContentType="application/vnd.openxmlformats-officedocument.presentationml.tags+xml"/>
  <Override PartName="/ppt/tags/tag39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40.xml" ContentType="application/vnd.openxmlformats-officedocument.presentationml.tags+xml"/>
  <Override PartName="/ppt/tags/tag18.xml" ContentType="application/vnd.openxmlformats-officedocument.presentationml.tags+xml"/>
  <Override PartName="/ppt/tags/tag17.xml" ContentType="application/vnd.openxmlformats-officedocument.presentationml.tags+xml"/>
  <Override PartName="/ppt/tags/tag16.xml" ContentType="application/vnd.openxmlformats-officedocument.presentationml.tags+xml"/>
  <Override PartName="/ppt/tags/tag33.xml" ContentType="application/vnd.openxmlformats-officedocument.presentationml.tags+xml"/>
  <Override PartName="/ppt/tags/tag15.xml" ContentType="application/vnd.openxmlformats-officedocument.presentationml.tags+xml"/>
  <Override PartName="/ppt/tags/tag14.xml" ContentType="application/vnd.openxmlformats-officedocument.presentationml.tags+xml"/>
  <Override PartName="/ppt/tags/tag13.xml" ContentType="application/vnd.openxmlformats-officedocument.presentationml.tags+xml"/>
  <Override PartName="/ppt/tags/tag12.xml" ContentType="application/vnd.openxmlformats-officedocument.presentationml.tags+xml"/>
  <Override PartName="/ppt/tags/tag11.xml" ContentType="application/vnd.openxmlformats-officedocument.presentationml.tags+xml"/>
  <Override PartName="/ppt/tags/tag10.xml" ContentType="application/vnd.openxmlformats-officedocument.presentationml.tags+xml"/>
  <Override PartName="/ppt/tags/tag9.xml" ContentType="application/vnd.openxmlformats-officedocument.presentationml.tags+xml"/>
  <Override PartName="/ppt/tags/tag8.xml" ContentType="application/vnd.openxmlformats-officedocument.presentationml.tags+xml"/>
  <Override PartName="/ppt/tags/tag7.xml" ContentType="application/vnd.openxmlformats-officedocument.presentationml.tags+xml"/>
  <Override PartName="/ppt/tags/tag6.xml" ContentType="application/vnd.openxmlformats-officedocument.presentationml.tag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ppt/tags/tag2.xml" ContentType="application/vnd.openxmlformats-officedocument.presentationml.tags+xml"/>
  <Override PartName="/ppt/tags/tag3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7"/>
  </p:notesMasterIdLst>
  <p:sldIdLst>
    <p:sldId id="475" r:id="rId2"/>
    <p:sldId id="345" r:id="rId3"/>
    <p:sldId id="443" r:id="rId4"/>
    <p:sldId id="491" r:id="rId5"/>
    <p:sldId id="492" r:id="rId6"/>
    <p:sldId id="493" r:id="rId7"/>
    <p:sldId id="494" r:id="rId8"/>
    <p:sldId id="495" r:id="rId9"/>
    <p:sldId id="497" r:id="rId10"/>
    <p:sldId id="356" r:id="rId11"/>
    <p:sldId id="481" r:id="rId12"/>
    <p:sldId id="482" r:id="rId13"/>
    <p:sldId id="483" r:id="rId14"/>
    <p:sldId id="484" r:id="rId15"/>
    <p:sldId id="485" r:id="rId16"/>
    <p:sldId id="486" r:id="rId17"/>
    <p:sldId id="487" r:id="rId18"/>
    <p:sldId id="489" r:id="rId19"/>
    <p:sldId id="480" r:id="rId20"/>
    <p:sldId id="460" r:id="rId21"/>
    <p:sldId id="424" r:id="rId22"/>
    <p:sldId id="461" r:id="rId23"/>
    <p:sldId id="425" r:id="rId24"/>
    <p:sldId id="462" r:id="rId25"/>
    <p:sldId id="426" r:id="rId26"/>
    <p:sldId id="458" r:id="rId27"/>
    <p:sldId id="459" r:id="rId28"/>
    <p:sldId id="463" r:id="rId29"/>
    <p:sldId id="427" r:id="rId30"/>
    <p:sldId id="428" r:id="rId31"/>
    <p:sldId id="464" r:id="rId32"/>
    <p:sldId id="429" r:id="rId33"/>
    <p:sldId id="430" r:id="rId34"/>
    <p:sldId id="465" r:id="rId35"/>
    <p:sldId id="431" r:id="rId36"/>
    <p:sldId id="432" r:id="rId37"/>
    <p:sldId id="433" r:id="rId38"/>
    <p:sldId id="466" r:id="rId39"/>
    <p:sldId id="434" r:id="rId40"/>
    <p:sldId id="435" r:id="rId41"/>
    <p:sldId id="467" r:id="rId42"/>
    <p:sldId id="436" r:id="rId43"/>
    <p:sldId id="437" r:id="rId44"/>
    <p:sldId id="468" r:id="rId45"/>
    <p:sldId id="438" r:id="rId46"/>
    <p:sldId id="470" r:id="rId47"/>
    <p:sldId id="439" r:id="rId48"/>
    <p:sldId id="471" r:id="rId49"/>
    <p:sldId id="440" r:id="rId50"/>
    <p:sldId id="441" r:id="rId51"/>
    <p:sldId id="472" r:id="rId52"/>
    <p:sldId id="442" r:id="rId53"/>
    <p:sldId id="456" r:id="rId54"/>
    <p:sldId id="457" r:id="rId55"/>
    <p:sldId id="364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BBD2CA-3ED3-4F29-A749-981056DA3D02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E3162-2C52-43DC-976A-CB0B935704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80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939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717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1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39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68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423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574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788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097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579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80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69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38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6003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793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286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46758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0933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40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4" r:id="rId12"/>
    <p:sldLayoutId id="2147483675" r:id="rId13"/>
    <p:sldLayoutId id="2147483677" r:id="rId14"/>
    <p:sldLayoutId id="2147483678" r:id="rId15"/>
    <p:sldLayoutId id="2147483679" r:id="rId16"/>
    <p:sldLayoutId id="214748368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4" Type="http://schemas.openxmlformats.org/officeDocument/2006/relationships/image" Target="../media/image1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17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13" Type="http://schemas.openxmlformats.org/officeDocument/2006/relationships/tags" Target="../tags/tag35.xml"/><Relationship Id="rId18" Type="http://schemas.openxmlformats.org/officeDocument/2006/relationships/tags" Target="../tags/tag40.xml"/><Relationship Id="rId26" Type="http://schemas.openxmlformats.org/officeDocument/2006/relationships/tags" Target="../tags/tag48.xml"/><Relationship Id="rId3" Type="http://schemas.openxmlformats.org/officeDocument/2006/relationships/tags" Target="../tags/tag25.xml"/><Relationship Id="rId21" Type="http://schemas.openxmlformats.org/officeDocument/2006/relationships/tags" Target="../tags/tag43.xml"/><Relationship Id="rId7" Type="http://schemas.openxmlformats.org/officeDocument/2006/relationships/tags" Target="../tags/tag29.xml"/><Relationship Id="rId12" Type="http://schemas.openxmlformats.org/officeDocument/2006/relationships/tags" Target="../tags/tag34.xml"/><Relationship Id="rId17" Type="http://schemas.openxmlformats.org/officeDocument/2006/relationships/tags" Target="../tags/tag39.xml"/><Relationship Id="rId25" Type="http://schemas.openxmlformats.org/officeDocument/2006/relationships/tags" Target="../tags/tag47.xml"/><Relationship Id="rId2" Type="http://schemas.openxmlformats.org/officeDocument/2006/relationships/tags" Target="../tags/tag24.xml"/><Relationship Id="rId16" Type="http://schemas.openxmlformats.org/officeDocument/2006/relationships/tags" Target="../tags/tag38.xml"/><Relationship Id="rId20" Type="http://schemas.openxmlformats.org/officeDocument/2006/relationships/tags" Target="../tags/tag42.xml"/><Relationship Id="rId29" Type="http://schemas.openxmlformats.org/officeDocument/2006/relationships/image" Target="../media/image5.png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11" Type="http://schemas.openxmlformats.org/officeDocument/2006/relationships/tags" Target="../tags/tag33.xml"/><Relationship Id="rId24" Type="http://schemas.openxmlformats.org/officeDocument/2006/relationships/tags" Target="../tags/tag46.xml"/><Relationship Id="rId5" Type="http://schemas.openxmlformats.org/officeDocument/2006/relationships/tags" Target="../tags/tag27.xml"/><Relationship Id="rId15" Type="http://schemas.openxmlformats.org/officeDocument/2006/relationships/tags" Target="../tags/tag37.xml"/><Relationship Id="rId23" Type="http://schemas.openxmlformats.org/officeDocument/2006/relationships/tags" Target="../tags/tag45.xml"/><Relationship Id="rId28" Type="http://schemas.openxmlformats.org/officeDocument/2006/relationships/slideLayout" Target="../slideLayouts/slideLayout7.xml"/><Relationship Id="rId10" Type="http://schemas.openxmlformats.org/officeDocument/2006/relationships/tags" Target="../tags/tag32.xml"/><Relationship Id="rId19" Type="http://schemas.openxmlformats.org/officeDocument/2006/relationships/tags" Target="../tags/tag41.xml"/><Relationship Id="rId4" Type="http://schemas.openxmlformats.org/officeDocument/2006/relationships/tags" Target="../tags/tag26.xml"/><Relationship Id="rId9" Type="http://schemas.openxmlformats.org/officeDocument/2006/relationships/tags" Target="../tags/tag31.xml"/><Relationship Id="rId14" Type="http://schemas.openxmlformats.org/officeDocument/2006/relationships/tags" Target="../tags/tag36.xml"/><Relationship Id="rId22" Type="http://schemas.openxmlformats.org/officeDocument/2006/relationships/tags" Target="../tags/tag44.xml"/><Relationship Id="rId27" Type="http://schemas.openxmlformats.org/officeDocument/2006/relationships/tags" Target="../tags/tag4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8598" y="2738557"/>
            <a:ext cx="67657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 Management</a:t>
            </a:r>
          </a:p>
          <a:p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0807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941973" y="406543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96A730F-45A4-4454-B33B-BB280D7B64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1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634"/>
    </mc:Choice>
    <mc:Fallback xmlns="">
      <p:transition spd="slow" advTm="423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32250" y="390579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132392" y="856357"/>
            <a:ext cx="9902228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</a:rPr>
              <a:t>Purpose of a Performance Measurement Baseline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The Concept of Rolling Wave Planning</a:t>
            </a:r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450"/>
    </mc:Choice>
    <mc:Fallback xmlns="">
      <p:transition spd="slow" advTm="16645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41951" y="283914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054349" y="671691"/>
            <a:ext cx="9902228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latin typeface="Calibri" panose="020F0502020204030204"/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16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91"/>
    </mc:Choice>
    <mc:Fallback xmlns="">
      <p:transition spd="slow" advTm="1819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Understanding project control as a management discipline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Focus on time, cost, and performance monitoring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Essential across industries: IT, manufacturing, R&amp;D, services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Benefits of proactive control: avoid delays, overruns, risks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Example: Apple tracks cost and schedule in product launch programs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34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8254"/>
    </mc:Choice>
    <mc:Fallback xmlns="">
      <p:transition advTm="21825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232528"/>
            <a:ext cx="814566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Project management: overall planning and execution</a:t>
            </a:r>
          </a:p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Project control: monitoring and steering performance</a:t>
            </a:r>
          </a:p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Focus on measurable variables: time and cost</a:t>
            </a:r>
          </a:p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Supports decision-making and corrective actions</a:t>
            </a:r>
          </a:p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Example: Microsoft integrates project control into software rollout</a:t>
            </a:r>
          </a:p>
          <a:p>
            <a:pPr lvl="1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</a:endParaRP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2288" y="2387447"/>
            <a:ext cx="3139712" cy="3804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996160"/>
            <a:ext cx="9420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vs Project Control</a:t>
            </a:r>
          </a:p>
        </p:txBody>
      </p:sp>
    </p:spTree>
    <p:extLst>
      <p:ext uri="{BB962C8B-B14F-4D97-AF65-F5344CB8AC3E}">
        <p14:creationId xmlns:p14="http://schemas.microsoft.com/office/powerpoint/2010/main" val="201687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1489"/>
    </mc:Choice>
    <mc:Fallback xmlns="">
      <p:transition advTm="20148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232528"/>
            <a:ext cx="814566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Technical success ≠ overall success</a:t>
            </a:r>
          </a:p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Cost overruns reduce profitability</a:t>
            </a:r>
          </a:p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Schedule delays affect stakeholder satisfaction</a:t>
            </a:r>
          </a:p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Early control prevents cascading problems</a:t>
            </a:r>
          </a:p>
          <a:p>
            <a:pPr marL="342900" lvl="1" indent="-3429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Example: Boeing faced delays in 787 Dreamliner, highlighting cost and schedule control needs</a:t>
            </a:r>
          </a:p>
          <a:p>
            <a:pPr lvl="1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</a:endParaRPr>
          </a:p>
          <a:p>
            <a:pPr lvl="1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2288" y="2387447"/>
            <a:ext cx="3139712" cy="3804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996160"/>
            <a:ext cx="9420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Project Control Matters</a:t>
            </a:r>
          </a:p>
        </p:txBody>
      </p:sp>
    </p:spTree>
    <p:extLst>
      <p:ext uri="{BB962C8B-B14F-4D97-AF65-F5344CB8AC3E}">
        <p14:creationId xmlns:p14="http://schemas.microsoft.com/office/powerpoint/2010/main" val="80744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184"/>
    </mc:Choice>
    <mc:Fallback xmlns="">
      <p:transition advTm="15818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232528"/>
            <a:ext cx="814566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Integration of cost, schedule, and performance data</a:t>
            </a:r>
          </a:p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Continuous monitoring against baseline plan</a:t>
            </a:r>
          </a:p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Identification of deviations and corrective action</a:t>
            </a:r>
          </a:p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Enables informed decision-making</a:t>
            </a:r>
          </a:p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Example: Siemens monitors large-scale energy projects using real-time dashboards</a:t>
            </a:r>
          </a:p>
          <a:p>
            <a:pPr lvl="1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</a:endParaRPr>
          </a:p>
          <a:p>
            <a:pPr lvl="1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2288" y="2387447"/>
            <a:ext cx="3139712" cy="3804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996160"/>
            <a:ext cx="9420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Project Control</a:t>
            </a:r>
          </a:p>
        </p:txBody>
      </p:sp>
    </p:spTree>
    <p:extLst>
      <p:ext uri="{BB962C8B-B14F-4D97-AF65-F5344CB8AC3E}">
        <p14:creationId xmlns:p14="http://schemas.microsoft.com/office/powerpoint/2010/main" val="244430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1141"/>
    </mc:Choice>
    <mc:Fallback xmlns="">
      <p:transition advTm="20114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792809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Time as a performance constraint</a:t>
            </a:r>
          </a:p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Cost as a financial constraint</a:t>
            </a:r>
          </a:p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Interdependence of time and cost</a:t>
            </a:r>
          </a:p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Performance must be measured against plan</a:t>
            </a:r>
          </a:p>
          <a:p>
            <a:pPr lvl="1" indent="-457200" algn="just"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dirty="0">
                <a:solidFill>
                  <a:prstClr val="black"/>
                </a:solidFill>
              </a:rPr>
              <a:t>Example: Amazon monitors delivery and logistics projects with tight schedules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2288" y="2387447"/>
            <a:ext cx="3139712" cy="3804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64931" y="1015315"/>
            <a:ext cx="9420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Variables in Project Control</a:t>
            </a:r>
          </a:p>
        </p:txBody>
      </p:sp>
    </p:spTree>
    <p:extLst>
      <p:ext uri="{BB962C8B-B14F-4D97-AF65-F5344CB8AC3E}">
        <p14:creationId xmlns:p14="http://schemas.microsoft.com/office/powerpoint/2010/main" val="304167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570"/>
    </mc:Choice>
    <mc:Fallback xmlns="">
      <p:transition advTm="7357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32250" y="390579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132392" y="856357"/>
            <a:ext cx="9902228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prstClr val="black"/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Execution Plan (PEP)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Schedule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Work Breakdown Structure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Work Breakdown Structure Benefits 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Organizational Breakdown Structure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WBS/OBS Diagram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Ownership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The Concept of Rolling Wave Planning</a:t>
            </a:r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03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450"/>
    </mc:Choice>
    <mc:Fallback xmlns="">
      <p:transition spd="slow" advTm="16645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/>
              <a:t>Performance Measurement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8" y="1901080"/>
            <a:ext cx="8005906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Accurate performance measurement ensures true project progress.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Provides early warning signs for at-risk projects.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Foundation for Earned Value Analysis (EVA).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Involves selecting the right progress calculation method.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Six recognized methods are commonly used in construction projects.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0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605"/>
    </mc:Choice>
    <mc:Fallback xmlns="">
      <p:transition spd="slow" advTm="18660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/>
              <a:t>Performance Measurement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8" y="1901080"/>
            <a:ext cx="8005906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Methods of Measuring Progress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Units Completed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Incremental Milestone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Start/Finish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Cost Ratio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Experience/Opinion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Weighted or Equivalent Units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26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82"/>
    </mc:Choice>
    <mc:Fallback xmlns="">
      <p:transition spd="slow" advTm="3158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/>
              <a:t>Performance Measurement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8" y="1901080"/>
            <a:ext cx="8005906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Method 1 – Units Completed</a:t>
            </a:r>
          </a:p>
          <a:p>
            <a:r>
              <a:rPr lang="en-US" sz="2400" dirty="0"/>
              <a:t>Suitable for </a:t>
            </a:r>
            <a:r>
              <a:rPr lang="en-US" sz="2400" b="1" dirty="0"/>
              <a:t>repetitive, easily measurable tasks</a:t>
            </a:r>
            <a:r>
              <a:rPr lang="en-US" sz="2400" dirty="0"/>
              <a:t>.</a:t>
            </a:r>
          </a:p>
          <a:p>
            <a:r>
              <a:rPr lang="en-US" sz="2400" dirty="0"/>
              <a:t>Each unit takes approximately the same effort/time.</a:t>
            </a:r>
          </a:p>
          <a:p>
            <a:r>
              <a:rPr lang="en-US" sz="2400" dirty="0"/>
              <a:t>Progress = (Completed Units ÷ Total Units) × 100%.</a:t>
            </a:r>
          </a:p>
          <a:p>
            <a:r>
              <a:rPr lang="en-US" sz="2400" dirty="0"/>
              <a:t>Example: 100 fixtures installed out of 200 → 50% complete.</a:t>
            </a:r>
          </a:p>
          <a:p>
            <a:r>
              <a:rPr lang="en-US" sz="2400" dirty="0"/>
              <a:t>Objective, simple, and widely applicable.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95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206"/>
    </mc:Choice>
    <mc:Fallback xmlns="">
      <p:transition spd="slow" advTm="15920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/>
              <a:t>Performance Measurement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8" y="1901080"/>
            <a:ext cx="8005906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Method 2 – Incremental Milestone</a:t>
            </a:r>
          </a:p>
          <a:p>
            <a:r>
              <a:rPr lang="en-US" sz="2400" dirty="0"/>
              <a:t>Used for </a:t>
            </a:r>
            <a:r>
              <a:rPr lang="en-US" sz="2400" b="1" dirty="0"/>
              <a:t>sequential subtasks</a:t>
            </a:r>
            <a:r>
              <a:rPr lang="en-US" sz="2400" dirty="0"/>
              <a:t> within one major task.</a:t>
            </a:r>
          </a:p>
          <a:p>
            <a:r>
              <a:rPr lang="en-US" sz="2400" dirty="0"/>
              <a:t>Each subtask = a </a:t>
            </a:r>
            <a:r>
              <a:rPr lang="en-US" sz="2400" b="1" dirty="0"/>
              <a:t>mini milestone</a:t>
            </a:r>
            <a:r>
              <a:rPr lang="en-US" sz="2400" dirty="0"/>
              <a:t> with a defined % weight.</a:t>
            </a:r>
          </a:p>
          <a:p>
            <a:r>
              <a:rPr lang="en-US" sz="2400" dirty="0"/>
              <a:t>% complete based on </a:t>
            </a:r>
            <a:r>
              <a:rPr lang="en-US" sz="2400" b="1" dirty="0"/>
              <a:t>labor hours</a:t>
            </a:r>
            <a:r>
              <a:rPr lang="en-US" sz="2400" dirty="0"/>
              <a:t> per subtask.</a:t>
            </a:r>
          </a:p>
          <a:p>
            <a:r>
              <a:rPr lang="en-US" sz="2400" dirty="0"/>
              <a:t>Example: Foundation wall operations (layout, rebar, pour, strip, etc.).</a:t>
            </a:r>
          </a:p>
          <a:p>
            <a:r>
              <a:rPr lang="en-US" sz="2400" dirty="0"/>
              <a:t>Requires </a:t>
            </a:r>
            <a:r>
              <a:rPr lang="en-US" sz="2400" b="1" dirty="0"/>
              <a:t>pre-agreed weightings</a:t>
            </a:r>
            <a:r>
              <a:rPr lang="en-US" sz="2400" dirty="0"/>
              <a:t> between stakeholders.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74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401"/>
    </mc:Choice>
    <mc:Fallback xmlns="">
      <p:transition spd="slow" advTm="19840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/>
              <a:t>Performance Measurement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7" y="1901080"/>
            <a:ext cx="9303483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Method 3 – Start/Finish</a:t>
            </a:r>
          </a:p>
          <a:p>
            <a:r>
              <a:rPr lang="en-US" sz="2400" dirty="0"/>
              <a:t>Used for </a:t>
            </a:r>
            <a:r>
              <a:rPr lang="en-US" sz="2400" b="1" dirty="0"/>
              <a:t>short-duration tasks</a:t>
            </a:r>
            <a:r>
              <a:rPr lang="en-US" sz="2400" dirty="0"/>
              <a:t> with no intermediate milestones.</a:t>
            </a:r>
          </a:p>
          <a:p>
            <a:r>
              <a:rPr lang="en-US" sz="2400" dirty="0"/>
              <a:t>Earned value given </a:t>
            </a:r>
            <a:r>
              <a:rPr lang="en-US" sz="2400" b="1" dirty="0"/>
              <a:t>at start and finish only</a:t>
            </a:r>
            <a:r>
              <a:rPr lang="en-US" sz="2400" dirty="0"/>
              <a:t>.</a:t>
            </a:r>
          </a:p>
          <a:p>
            <a:r>
              <a:rPr lang="en-US" sz="2400" dirty="0"/>
              <a:t>Common rules:</a:t>
            </a:r>
          </a:p>
          <a:p>
            <a:pPr lvl="1"/>
            <a:r>
              <a:rPr lang="en-US" sz="2000" b="1" dirty="0"/>
              <a:t>50/50 Rule</a:t>
            </a:r>
            <a:r>
              <a:rPr lang="en-US" sz="2000" dirty="0"/>
              <a:t> → 50% at start, 50% at finish.</a:t>
            </a:r>
          </a:p>
          <a:p>
            <a:pPr lvl="1"/>
            <a:r>
              <a:rPr lang="en-US" sz="2000" b="1" dirty="0"/>
              <a:t>20/80 Rule</a:t>
            </a:r>
            <a:r>
              <a:rPr lang="en-US" sz="2000" dirty="0"/>
              <a:t> → 20% at start, 80% at finish.</a:t>
            </a:r>
          </a:p>
          <a:p>
            <a:pPr lvl="1"/>
            <a:r>
              <a:rPr lang="en-US" sz="2000" b="1" dirty="0"/>
              <a:t>0/100 Rule</a:t>
            </a:r>
            <a:r>
              <a:rPr lang="en-US" sz="2000" dirty="0"/>
              <a:t> → No value until completion.</a:t>
            </a:r>
          </a:p>
          <a:p>
            <a:r>
              <a:rPr lang="en-US" sz="2400" dirty="0"/>
              <a:t>Suitable for tests, inspections, or short-duration tasks.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34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266"/>
    </mc:Choice>
    <mc:Fallback xmlns="">
      <p:transition spd="slow" advTm="19526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/>
              <a:t>Performance Measurement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7" y="1901080"/>
            <a:ext cx="9303483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Method 4 – Cost Ratio</a:t>
            </a:r>
          </a:p>
          <a:p>
            <a:r>
              <a:rPr lang="en-US" sz="2400" dirty="0"/>
              <a:t>Best for </a:t>
            </a:r>
            <a:r>
              <a:rPr lang="en-US" sz="2400" b="1" dirty="0"/>
              <a:t>long-term, continuous tasks</a:t>
            </a:r>
            <a:r>
              <a:rPr lang="en-US" sz="2400" dirty="0"/>
              <a:t> (e.g., project management, QA).</a:t>
            </a:r>
          </a:p>
          <a:p>
            <a:r>
              <a:rPr lang="en-US" sz="2400" dirty="0"/>
              <a:t>Progress tied to </a:t>
            </a:r>
            <a:r>
              <a:rPr lang="en-US" sz="2400" b="1" dirty="0"/>
              <a:t>overall project completion %</a:t>
            </a:r>
            <a:r>
              <a:rPr lang="en-US" sz="2400" dirty="0"/>
              <a:t>.</a:t>
            </a:r>
          </a:p>
          <a:p>
            <a:r>
              <a:rPr lang="en-US" sz="2400" dirty="0"/>
              <a:t>Example: If project = 42% complete → Earned 42% of overhead &amp; fee.</a:t>
            </a:r>
          </a:p>
          <a:p>
            <a:r>
              <a:rPr lang="en-US" sz="2400" dirty="0"/>
              <a:t>Based on </a:t>
            </a:r>
            <a:r>
              <a:rPr lang="en-US" sz="2400" b="1" dirty="0"/>
              <a:t>dollar allocation</a:t>
            </a:r>
            <a:r>
              <a:rPr lang="en-US" sz="2400" dirty="0"/>
              <a:t>, not physical work.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55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850"/>
    </mc:Choice>
    <mc:Fallback xmlns="">
      <p:transition spd="slow" advTm="17885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/>
              <a:t>Performance Measurement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7" y="1901080"/>
            <a:ext cx="9303483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Method 5 – Experience/Opinion</a:t>
            </a:r>
          </a:p>
          <a:p>
            <a:r>
              <a:rPr lang="en-US" sz="2400" b="1" dirty="0"/>
              <a:t>Most subjective</a:t>
            </a:r>
            <a:r>
              <a:rPr lang="en-US" sz="2400" dirty="0"/>
              <a:t> method.</a:t>
            </a:r>
          </a:p>
          <a:p>
            <a:r>
              <a:rPr lang="en-US" sz="2400" dirty="0"/>
              <a:t>Based on </a:t>
            </a:r>
            <a:r>
              <a:rPr lang="en-US" sz="2400" b="1" dirty="0"/>
              <a:t>expert judgment or estimation</a:t>
            </a:r>
            <a:r>
              <a:rPr lang="en-US" sz="2400" dirty="0"/>
              <a:t>.</a:t>
            </a:r>
          </a:p>
          <a:p>
            <a:r>
              <a:rPr lang="en-US" sz="2400" dirty="0"/>
              <a:t>Used only for </a:t>
            </a:r>
            <a:r>
              <a:rPr lang="en-US" sz="2400" b="1" dirty="0"/>
              <a:t>minor or hard-to-measure tasks</a:t>
            </a:r>
            <a:r>
              <a:rPr lang="en-US" sz="2400" dirty="0"/>
              <a:t>.</a:t>
            </a:r>
          </a:p>
          <a:p>
            <a:r>
              <a:rPr lang="en-US" sz="2400" dirty="0"/>
              <a:t>Risk: can cause </a:t>
            </a:r>
            <a:r>
              <a:rPr lang="en-US" sz="2400" b="1" dirty="0"/>
              <a:t>disputes</a:t>
            </a:r>
            <a:r>
              <a:rPr lang="en-US" sz="2400" dirty="0"/>
              <a:t> between owner and contractor.</a:t>
            </a:r>
          </a:p>
          <a:p>
            <a:r>
              <a:rPr lang="en-US" sz="2400" dirty="0"/>
              <a:t>Should be avoided when possible.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380"/>
    </mc:Choice>
    <mc:Fallback xmlns="">
      <p:transition spd="slow" advTm="13638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/>
              <a:t>Performance Measurement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7" y="1901080"/>
            <a:ext cx="9303483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Method 6 – Weighted or Equivalent Units</a:t>
            </a:r>
          </a:p>
          <a:p>
            <a:r>
              <a:rPr lang="en-US" sz="2400" dirty="0"/>
              <a:t>For </a:t>
            </a:r>
            <a:r>
              <a:rPr lang="en-US" sz="2400" b="1" dirty="0"/>
              <a:t>complex, multi-unit tasks</a:t>
            </a:r>
            <a:r>
              <a:rPr lang="en-US" sz="2400" dirty="0"/>
              <a:t> with dissimilar measurements.</a:t>
            </a:r>
          </a:p>
          <a:p>
            <a:r>
              <a:rPr lang="en-US" sz="2400" dirty="0"/>
              <a:t>Each subtask assigned a </a:t>
            </a:r>
            <a:r>
              <a:rPr lang="en-US" sz="2400" b="1" dirty="0"/>
              <a:t>weight</a:t>
            </a:r>
            <a:r>
              <a:rPr lang="en-US" sz="2400" dirty="0"/>
              <a:t> (labor hours or cost).</a:t>
            </a:r>
          </a:p>
          <a:p>
            <a:r>
              <a:rPr lang="en-US" sz="2400" dirty="0"/>
              <a:t>Converted into a </a:t>
            </a:r>
            <a:r>
              <a:rPr lang="en-US" sz="2400" b="1" dirty="0"/>
              <a:t>common equivalent unit</a:t>
            </a:r>
            <a:r>
              <a:rPr lang="en-US" sz="2400" dirty="0"/>
              <a:t> (e.g., tons of steel).</a:t>
            </a:r>
          </a:p>
          <a:p>
            <a:r>
              <a:rPr lang="en-US" sz="2400" dirty="0"/>
              <a:t>Enables accurate progress calculation across subtasks.</a:t>
            </a:r>
          </a:p>
          <a:p>
            <a:r>
              <a:rPr lang="en-US" sz="2400" dirty="0"/>
              <a:t>Example: Structural steel erection progress measured in tons.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44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518"/>
    </mc:Choice>
    <mc:Fallback xmlns="">
      <p:transition spd="slow" advTm="19751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87485" y="1164134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32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99"/>
    </mc:Choice>
    <mc:Fallback xmlns="">
      <p:transition spd="slow" advTm="1319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a Performance Measurement Baseline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8" y="1901080"/>
            <a:ext cx="5679151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Roadmap for project execution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Integration of project components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Basis for change management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Project communication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Basis for project status and metrics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12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451"/>
    </mc:Choice>
    <mc:Fallback xmlns="">
      <p:transition spd="slow" advTm="22645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  <a:endParaRPr lang="en-US" sz="2400" dirty="0">
              <a:solidFill>
                <a:schemeClr val="bg1">
                  <a:lumMod val="6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62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1"/>
    </mc:Choice>
    <mc:Fallback xmlns="">
      <p:transition spd="slow" advTm="1408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40789" y="739415"/>
            <a:ext cx="7862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01370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id="{9C05BA0D-E0F1-CD8E-B010-BD271109DA8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379928" y="2520608"/>
            <a:ext cx="5540463" cy="2458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All five components interact and must be combined in baselining.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Project team members must be made aware of the components within their area of responsibility.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B2FEB29-A3A8-301B-2AC8-7A6AA2ED7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101" y="1622489"/>
            <a:ext cx="5797798" cy="371888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34043" y="109522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79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487"/>
    </mc:Choice>
    <mc:Fallback xmlns="">
      <p:transition spd="slow" advTm="29348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75873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  <a:endParaRPr lang="en-US" sz="2400" b="1" dirty="0">
              <a:solidFill>
                <a:schemeClr val="bg1">
                  <a:lumMod val="6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</p:spTree>
    <p:extLst>
      <p:ext uri="{BB962C8B-B14F-4D97-AF65-F5344CB8AC3E}">
        <p14:creationId xmlns:p14="http://schemas.microsoft.com/office/powerpoint/2010/main" val="290922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91"/>
    </mc:Choice>
    <mc:Fallback xmlns="">
      <p:transition spd="slow" advTm="1069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03386" y="739415"/>
            <a:ext cx="5031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Calibri" panose="020F0502020204030204"/>
              </a:rPr>
              <a:t>Components and Assembly of the Performance Baseline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34400" y="18529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83891" y="111045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4B0A3DA-9DEA-76E5-4CCF-B2FEDF8D7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127" y="2015537"/>
            <a:ext cx="9683354" cy="403612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34043" y="109522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67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03"/>
    </mc:Choice>
    <mc:Fallback xmlns="">
      <p:transition spd="slow" advTm="6760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75873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  <a:endParaRPr lang="en-US" sz="2400" dirty="0">
              <a:solidFill>
                <a:schemeClr val="bg1">
                  <a:lumMod val="6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3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40"/>
    </mc:Choice>
    <mc:Fallback xmlns="">
      <p:transition spd="slow" advTm="744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84085" y="1231789"/>
            <a:ext cx="3207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90857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68FE13BF-D0BB-61DC-2A5A-21F5BDF88549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45723" y="2204822"/>
            <a:ext cx="8229600" cy="29177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Defines the work the contractor or supplier is required to complete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Statement of Work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Scope determines the cost and schedule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Creation of Work breakdown structure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2020412"/>
            <a:ext cx="3670110" cy="36701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7125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42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210"/>
    </mc:Choice>
    <mc:Fallback xmlns="">
      <p:transition spd="slow" advTm="20121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3812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 – Case study -1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6509" y="2020412"/>
            <a:ext cx="2469564" cy="29000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78" y="2010556"/>
            <a:ext cx="9441555" cy="37338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7125" y="99778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94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06"/>
    </mc:Choice>
    <mc:Fallback xmlns="">
      <p:transition spd="slow" advTm="5320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18635" y="1005485"/>
            <a:ext cx="3719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 – Case study - 2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04795" y="17308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95063" y="7576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8" y="9492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4427" y="2663658"/>
            <a:ext cx="2469564" cy="29000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534" y="1755397"/>
            <a:ext cx="8405091" cy="498422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1" y="85592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28"/>
    </mc:Choice>
    <mc:Fallback xmlns="">
      <p:transition spd="slow" advTm="6172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  <a:endParaRPr lang="en-US" sz="2400" dirty="0">
              <a:solidFill>
                <a:schemeClr val="bg1">
                  <a:lumMod val="6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9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83"/>
    </mc:Choice>
    <mc:Fallback xmlns="">
      <p:transition spd="slow" advTm="948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8675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1432F9D-6ADE-A8C3-56AE-EDE1E20F9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182862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0D4BD791-659F-4945-54E8-65572F0BEAA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42202" y="2188731"/>
            <a:ext cx="8229600" cy="30461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Contract terms and conditions address: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Rights and obligations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Contract form and function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Risk allocation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Contract management process, including dispute resolution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2" y="96790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0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18"/>
    </mc:Choice>
    <mc:Fallback xmlns="">
      <p:transition spd="slow" advTm="20111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73512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1432F9D-6ADE-A8C3-56AE-EDE1E20F9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182862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0D4BD791-659F-4945-54E8-65572F0BEAA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21715" y="2158457"/>
            <a:ext cx="8229600" cy="28893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Contract terms and conditions address: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Payment terms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Quality requirements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Acceptance and testing requirements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Reporting requirements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52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752"/>
    </mc:Choice>
    <mc:Fallback xmlns="">
      <p:transition spd="slow" advTm="15175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60191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  <a:endParaRPr lang="en-US" sz="2400" dirty="0">
              <a:solidFill>
                <a:schemeClr val="bg1">
                  <a:lumMod val="6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72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5"/>
    </mc:Choice>
    <mc:Fallback xmlns="">
      <p:transition spd="slow" advTm="834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1594" y="14800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083F60C-F43D-3DBA-2012-8B4FE32DC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7521" y="1697314"/>
            <a:ext cx="3578662" cy="3261643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3094A5FC-CD1B-4589-B489-F4AE932E096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1668" y="2295190"/>
            <a:ext cx="7503977" cy="24769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Defines the execution approach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engineering will be carried out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equipment and materials will be acquired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construction will be completed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09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780"/>
    </mc:Choice>
    <mc:Fallback xmlns="">
      <p:transition spd="slow" advTm="11878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4096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2" y="99778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083F60C-F43D-3DBA-2012-8B4FE32DC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7521" y="1697314"/>
            <a:ext cx="3578662" cy="3261643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3094A5FC-CD1B-4589-B489-F4AE932E096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1668" y="2069017"/>
            <a:ext cx="7503977" cy="32616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Defines the execution approach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Identifies what all functions (E, P, C, PC, Contracts, Startup, and others) will do in delivering the project and how they will do it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Describes how handoffs, interfaces, and integration between functions will work</a:t>
            </a:r>
          </a:p>
        </p:txBody>
      </p:sp>
    </p:spTree>
    <p:extLst>
      <p:ext uri="{BB962C8B-B14F-4D97-AF65-F5344CB8AC3E}">
        <p14:creationId xmlns:p14="http://schemas.microsoft.com/office/powerpoint/2010/main" val="90699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674"/>
    </mc:Choice>
    <mc:Fallback xmlns="">
      <p:transition spd="slow" advTm="11167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58610" y="1164134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  <a:endParaRPr lang="en-US" sz="2400" dirty="0">
              <a:solidFill>
                <a:schemeClr val="bg1">
                  <a:lumMod val="6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81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84"/>
    </mc:Choice>
    <mc:Fallback xmlns="">
      <p:transition spd="slow" advTm="1078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952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1132" y="214347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88174549-A9CA-64D0-9C26-482A861C661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587013" y="2253807"/>
            <a:ext cx="7280744" cy="3683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Management Schedule (Level I) includes: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Major milestones 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Long lead items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Control Schedule (Level III)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Part of the contract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CS is a package containing: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Major milestones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Engineering Work Packages (EWP)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Procurement and Long lead items</a:t>
            </a:r>
          </a:p>
          <a:p>
            <a:pPr marL="914400" lvl="2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09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780"/>
    </mc:Choice>
    <mc:Fallback xmlns="">
      <p:transition spd="slow" advTm="13378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20991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645" y="1838869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88174549-A9CA-64D0-9C26-482A861C661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61106" y="2321215"/>
            <a:ext cx="7280744" cy="34652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 Schedule (Level III)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CS is a package containing: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Construction Work Packages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Critical path activities 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Resources loaded schedule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Progress curves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Bulk commodity curves (concrete, structural steel, piping, wire &amp; cable, etc.)</a:t>
            </a: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45585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62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598"/>
    </mc:Choice>
    <mc:Fallback xmlns="">
      <p:transition spd="slow" advTm="11559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74901" y="164169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645" y="1838869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7348BEFC-FDA2-2C17-82D5-1C6B976C3C93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74901" y="2598723"/>
            <a:ext cx="7280744" cy="21527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Always provide the Basis of Schedule (assumptions, exclusions, allowances, etc.).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Level II Summary Schedules and Level IV Medium Term Schedules are used when needed.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7125" y="101342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37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064"/>
    </mc:Choice>
    <mc:Fallback xmlns="">
      <p:transition spd="slow" advTm="8506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21359" y="1164134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54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38"/>
    </mc:Choice>
    <mc:Fallback xmlns="">
      <p:transition spd="slow" advTm="1333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60612" y="102223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7345" y="161951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24B45E6-1A8C-0005-B122-6915DFB2A35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4451" y="2159525"/>
            <a:ext cx="5813827" cy="2999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Work Breakdown Structure (WBS) is a hierarchical code structure representing the entire work scope of a project. The WBS: 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Integrates project data from Engineering, Procurement, Construction, and Startup.</a:t>
            </a:r>
          </a:p>
          <a:p>
            <a:pPr>
              <a:lnSpc>
                <a:spcPts val="2000"/>
              </a:lnSpc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089" y="2193295"/>
            <a:ext cx="4954586" cy="389018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45585" y="103645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55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853"/>
    </mc:Choice>
    <mc:Fallback xmlns="">
      <p:transition spd="slow" advTm="146853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4951" y="963183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16024" y="158261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24B45E6-1A8C-0005-B122-6915DFB2A35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47216" y="2333842"/>
            <a:ext cx="6025863" cy="2999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used to separate project scope into manageable subsections, facilitate communication, and identify integration points for project plans.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Provides a systematic approach to ensure key scope and activities are not omitted.</a:t>
            </a:r>
          </a:p>
          <a:p>
            <a:pPr marL="228600" marR="0" lvl="0" indent="-22860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089" y="2193295"/>
            <a:ext cx="4954586" cy="389018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14179" y="1012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10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819"/>
    </mc:Choice>
    <mc:Fallback xmlns="">
      <p:transition spd="slow" advTm="62819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34371" y="1172058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5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3"/>
    </mc:Choice>
    <mc:Fallback xmlns="">
      <p:transition spd="slow" advTm="6813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74951" y="855557"/>
            <a:ext cx="611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0699" y="15540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01901" y="9399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21015" y="111716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614" y="1959380"/>
            <a:ext cx="4954586" cy="3890182"/>
          </a:xfrm>
          <a:prstGeom prst="rect">
            <a:avLst/>
          </a:prstGeom>
        </p:spPr>
      </p:pic>
      <p:sp>
        <p:nvSpPr>
          <p:cNvPr id="18" name="Content Placeholder 4">
            <a:extLst>
              <a:ext uri="{FF2B5EF4-FFF2-40B4-BE49-F238E27FC236}">
                <a16:creationId xmlns:a16="http://schemas.microsoft.com/office/drawing/2014/main" id="{0CDD2615-09F3-42C6-A347-50A570999B3E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206357" y="1521795"/>
            <a:ext cx="5597912" cy="42761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Facilitates systematic planning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Removes project complexity by allocating scope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Provides a framework for: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Defining specific tasks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Linking activities and resources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Facilitating communication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Allowing integration of project plans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1015" y="9569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21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688"/>
    </mc:Choice>
    <mc:Fallback xmlns="">
      <p:transition spd="slow" advTm="87688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2278" y="1095897"/>
            <a:ext cx="6024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Example 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1009" y="172689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32516" y="10974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2C18F98-098C-B47C-9FC4-5738AF83B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0843" y="1874951"/>
            <a:ext cx="8230313" cy="405057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87933" y="9618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81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08"/>
    </mc:Choice>
    <mc:Fallback xmlns="">
      <p:transition spd="slow" advTm="65908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87486" y="1172058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89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78"/>
    </mc:Choice>
    <mc:Fallback xmlns="">
      <p:transition spd="slow" advTm="11178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1539" y="871504"/>
            <a:ext cx="5808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25465" y="158919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07082" y="1056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62D2E12-ABBB-5571-B3EA-841B84DC643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22413" y="2139254"/>
            <a:ext cx="5752811" cy="3369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Takes the WBS and merges with the organization and individuals assigned to the project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Benefits: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Enables clear assignment of scope to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team members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Facilitates ownership and accountability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Assures all project elements are accounted for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86C4B6D-5FB0-0ED2-5322-9F4005015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7023" y="2232922"/>
            <a:ext cx="4797968" cy="31823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5216" y="9230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26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68"/>
    </mc:Choice>
    <mc:Fallback xmlns="">
      <p:transition spd="slow" advTm="12896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68234" y="1164134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4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26"/>
    </mc:Choice>
    <mc:Fallback xmlns="">
      <p:transition spd="slow" advTm="15126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05579" y="99517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95284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93BB966-D75E-1A8D-D948-33DCF8312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2164048"/>
            <a:ext cx="8348869" cy="350169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2" y="102037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03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470"/>
    </mc:Choice>
    <mc:Fallback xmlns="">
      <p:transition spd="slow" advTm="9347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06736" y="1161910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342900" marR="0" lvl="0" indent="-3429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Ownership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15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09"/>
    </mc:Choice>
    <mc:Fallback xmlns="">
      <p:transition spd="slow" advTm="13709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64747" y="86784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</p:txBody>
      </p:sp>
      <p:pic>
        <p:nvPicPr>
          <p:cNvPr id="4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29588" y="93527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80756" y="115225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6D1EE4F-91FF-47D0-81C6-E40B24C572E5}"/>
              </a:ext>
            </a:extLst>
          </p:cNvPr>
          <p:cNvGrpSpPr/>
          <p:nvPr/>
        </p:nvGrpSpPr>
        <p:grpSpPr>
          <a:xfrm>
            <a:off x="2106940" y="1267751"/>
            <a:ext cx="9902229" cy="5368315"/>
            <a:chOff x="757124" y="990600"/>
            <a:chExt cx="7897520" cy="5115037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BB4D857-6C49-618F-23DD-FC2B3A26FF02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63300" y="1865049"/>
              <a:ext cx="744990" cy="680351"/>
            </a:xfrm>
            <a:prstGeom prst="ellipse">
              <a:avLst/>
            </a:prstGeom>
            <a:solidFill>
              <a:srgbClr val="00666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PEP</a:t>
              </a:r>
            </a:p>
          </p:txBody>
        </p:sp>
        <p:cxnSp>
          <p:nvCxnSpPr>
            <p:cNvPr id="53" name="Straight Connector 88">
              <a:extLst>
                <a:ext uri="{FF2B5EF4-FFF2-40B4-BE49-F238E27FC236}">
                  <a16:creationId xmlns:a16="http://schemas.microsoft.com/office/drawing/2014/main" id="{56EFDB8A-FB2F-41B1-43D3-1858731CCA1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099551" y="3896352"/>
              <a:ext cx="367884" cy="0"/>
            </a:xfrm>
            <a:prstGeom prst="line">
              <a:avLst/>
            </a:prstGeom>
            <a:noFill/>
            <a:ln w="15875">
              <a:solidFill>
                <a:sysClr val="windowText" lastClr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F0C285C0-0F42-6957-E661-B97AED870A70}"/>
                </a:ext>
              </a:extLst>
            </p:cNvPr>
            <p:cNvCxnSpPr/>
            <p:nvPr/>
          </p:nvCxnSpPr>
          <p:spPr>
            <a:xfrm>
              <a:off x="4484815" y="3374942"/>
              <a:ext cx="385264" cy="1448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5C664640-5C62-F63B-497B-AEAFBD6A3235}"/>
                </a:ext>
              </a:extLst>
            </p:cNvPr>
            <p:cNvCxnSpPr/>
            <p:nvPr/>
          </p:nvCxnSpPr>
          <p:spPr>
            <a:xfrm>
              <a:off x="4484815" y="4427900"/>
              <a:ext cx="38526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sp>
          <p:nvSpPr>
            <p:cNvPr id="56" name="Right Brace 55">
              <a:extLst>
                <a:ext uri="{FF2B5EF4-FFF2-40B4-BE49-F238E27FC236}">
                  <a16:creationId xmlns:a16="http://schemas.microsoft.com/office/drawing/2014/main" id="{1575223F-D3E8-CD95-0B24-768D6A6824E4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6657356" y="1704982"/>
              <a:ext cx="350503" cy="4379844"/>
            </a:xfrm>
            <a:prstGeom prst="rightBrace">
              <a:avLst>
                <a:gd name="adj1" fmla="val 20734"/>
                <a:gd name="adj2" fmla="val 50000"/>
              </a:avLst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9904BE43-DAE8-F7CE-BBE1-A5C36992A825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7077380" y="2576360"/>
              <a:ext cx="1577264" cy="2932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Hold teams accountable (performance)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Manage change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Risk and contingency management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Project Execution Plan adjustments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</p:txBody>
        </p:sp>
        <p:sp>
          <p:nvSpPr>
            <p:cNvPr id="58" name="Can 76">
              <a:extLst>
                <a:ext uri="{FF2B5EF4-FFF2-40B4-BE49-F238E27FC236}">
                  <a16:creationId xmlns:a16="http://schemas.microsoft.com/office/drawing/2014/main" id="{CEA9D265-4993-FA46-6B0A-FCE81A9FAB5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870079" y="4859512"/>
              <a:ext cx="1822038" cy="1225313"/>
            </a:xfrm>
            <a:prstGeom prst="can">
              <a:avLst>
                <a:gd name="adj" fmla="val 38437"/>
              </a:avLst>
            </a:prstGeom>
            <a:solidFill>
              <a:srgbClr val="A9A1C2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Can 74">
              <a:extLst>
                <a:ext uri="{FF2B5EF4-FFF2-40B4-BE49-F238E27FC236}">
                  <a16:creationId xmlns:a16="http://schemas.microsoft.com/office/drawing/2014/main" id="{1A7F6B9F-E9E4-E86C-EDCE-D8054725F9C9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4870079" y="380800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A6BCCD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Can 73">
              <a:extLst>
                <a:ext uri="{FF2B5EF4-FFF2-40B4-BE49-F238E27FC236}">
                  <a16:creationId xmlns:a16="http://schemas.microsoft.com/office/drawing/2014/main" id="{4BE588B4-BFFB-426C-E3B3-A11988C696C4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4870079" y="275649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F5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Can 72">
              <a:extLst>
                <a:ext uri="{FF2B5EF4-FFF2-40B4-BE49-F238E27FC236}">
                  <a16:creationId xmlns:a16="http://schemas.microsoft.com/office/drawing/2014/main" id="{8D340995-6301-ECF1-B739-998A7543B98B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4870079" y="170498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E67E3C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Text Box 46">
              <a:extLst>
                <a:ext uri="{FF2B5EF4-FFF2-40B4-BE49-F238E27FC236}">
                  <a16:creationId xmlns:a16="http://schemas.microsoft.com/office/drawing/2014/main" id="{909171DA-9AED-3B13-104A-4F208DD1DD54}"/>
                </a:ext>
              </a:extLst>
            </p:cNvPr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 rot="321211">
              <a:off x="5046779" y="2330329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A</a:t>
              </a:r>
            </a:p>
          </p:txBody>
        </p:sp>
        <p:sp>
          <p:nvSpPr>
            <p:cNvPr id="63" name="Text Box 47">
              <a:extLst>
                <a:ext uri="{FF2B5EF4-FFF2-40B4-BE49-F238E27FC236}">
                  <a16:creationId xmlns:a16="http://schemas.microsoft.com/office/drawing/2014/main" id="{DEAA4778-2D6E-F2A6-3700-B258188C6B18}"/>
                </a:ext>
              </a:extLst>
            </p:cNvPr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 rot="321211">
              <a:off x="5046779" y="3381116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B</a:t>
              </a:r>
            </a:p>
          </p:txBody>
        </p:sp>
        <p:sp>
          <p:nvSpPr>
            <p:cNvPr id="64" name="Text Box 48">
              <a:extLst>
                <a:ext uri="{FF2B5EF4-FFF2-40B4-BE49-F238E27FC236}">
                  <a16:creationId xmlns:a16="http://schemas.microsoft.com/office/drawing/2014/main" id="{B8641941-5916-6070-EA2F-92DDB8A0F125}"/>
                </a:ext>
              </a:extLst>
            </p:cNvPr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 rot="321211">
              <a:off x="5046779" y="4431902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C</a:t>
              </a:r>
            </a:p>
          </p:txBody>
        </p:sp>
        <p:sp>
          <p:nvSpPr>
            <p:cNvPr id="65" name="Text Box 49">
              <a:extLst>
                <a:ext uri="{FF2B5EF4-FFF2-40B4-BE49-F238E27FC236}">
                  <a16:creationId xmlns:a16="http://schemas.microsoft.com/office/drawing/2014/main" id="{53BA275F-7A8F-7794-2A81-9914DB454A74}"/>
                </a:ext>
              </a:extLst>
            </p:cNvPr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 rot="321211">
              <a:off x="5046779" y="5483412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D</a:t>
              </a:r>
            </a:p>
          </p:txBody>
        </p:sp>
        <p:cxnSp>
          <p:nvCxnSpPr>
            <p:cNvPr id="66" name="Straight Arrow Connector 103">
              <a:extLst>
                <a:ext uri="{FF2B5EF4-FFF2-40B4-BE49-F238E27FC236}">
                  <a16:creationId xmlns:a16="http://schemas.microsoft.com/office/drawing/2014/main" id="{0ABA9E6F-5C93-76F4-F3B6-C50A7B755A98}"/>
                </a:ext>
              </a:extLst>
            </p:cNvPr>
            <p:cNvCxnSpPr/>
            <p:nvPr/>
          </p:nvCxnSpPr>
          <p:spPr>
            <a:xfrm>
              <a:off x="4484815" y="2371228"/>
              <a:ext cx="36788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cxnSp>
          <p:nvCxnSpPr>
            <p:cNvPr id="67" name="Straight Arrow Connector 103">
              <a:extLst>
                <a:ext uri="{FF2B5EF4-FFF2-40B4-BE49-F238E27FC236}">
                  <a16:creationId xmlns:a16="http://schemas.microsoft.com/office/drawing/2014/main" id="{EBC40A91-6CC4-D08C-98D8-19CDB3120F79}"/>
                </a:ext>
              </a:extLst>
            </p:cNvPr>
            <p:cNvCxnSpPr/>
            <p:nvPr/>
          </p:nvCxnSpPr>
          <p:spPr>
            <a:xfrm>
              <a:off x="4484815" y="5560519"/>
              <a:ext cx="36788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sp>
          <p:nvSpPr>
            <p:cNvPr id="68" name="Line 59">
              <a:extLst>
                <a:ext uri="{FF2B5EF4-FFF2-40B4-BE49-F238E27FC236}">
                  <a16:creationId xmlns:a16="http://schemas.microsoft.com/office/drawing/2014/main" id="{1D92DAB9-4E12-2000-F69F-B74489353E76}"/>
                </a:ext>
              </a:extLst>
            </p:cNvPr>
            <p:cNvSpPr>
              <a:spLocks noChangeShapeType="1"/>
            </p:cNvSpPr>
            <p:nvPr>
              <p:custDataLst>
                <p:tags r:id="rId12"/>
              </p:custDataLst>
            </p:nvPr>
          </p:nvSpPr>
          <p:spPr bwMode="auto">
            <a:xfrm>
              <a:off x="4484815" y="2371228"/>
              <a:ext cx="0" cy="3189291"/>
            </a:xfrm>
            <a:prstGeom prst="line">
              <a:avLst/>
            </a:prstGeom>
            <a:noFill/>
            <a:ln w="15875">
              <a:solidFill>
                <a:sysClr val="windowText" lastClr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473E1D24-F0EF-1AC5-4C97-90934C1B65FD}"/>
                </a:ext>
              </a:extLst>
            </p:cNvPr>
            <p:cNvGrpSpPr/>
            <p:nvPr/>
          </p:nvGrpSpPr>
          <p:grpSpPr>
            <a:xfrm>
              <a:off x="1401256" y="3434325"/>
              <a:ext cx="841497" cy="2313033"/>
              <a:chOff x="1401256" y="3093366"/>
              <a:chExt cx="841497" cy="2313033"/>
            </a:xfrm>
          </p:grpSpPr>
          <p:sp>
            <p:nvSpPr>
              <p:cNvPr id="83" name="Line 60">
                <a:extLst>
                  <a:ext uri="{FF2B5EF4-FFF2-40B4-BE49-F238E27FC236}">
                    <a16:creationId xmlns:a16="http://schemas.microsoft.com/office/drawing/2014/main" id="{40FF537A-4D75-7061-DBD5-31BC9D31FDB0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1401256" y="3093366"/>
                <a:ext cx="84149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84" name="Line 61">
                <a:extLst>
                  <a:ext uri="{FF2B5EF4-FFF2-40B4-BE49-F238E27FC236}">
                    <a16:creationId xmlns:a16="http://schemas.microsoft.com/office/drawing/2014/main" id="{33A0FD05-60AE-0B4B-96EA-7BD44F278AED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1541746" y="4250607"/>
                <a:ext cx="70100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85" name="Line 62">
                <a:extLst>
                  <a:ext uri="{FF2B5EF4-FFF2-40B4-BE49-F238E27FC236}">
                    <a16:creationId xmlns:a16="http://schemas.microsoft.com/office/drawing/2014/main" id="{56656BA7-DF80-B2A5-A366-B3420F4193FE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1401256" y="5406399"/>
                <a:ext cx="84149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</p:grp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D444FD06-310C-ACDE-0420-244752CB0F62}"/>
                </a:ext>
              </a:extLst>
            </p:cNvPr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 rot="16200000">
              <a:off x="262844" y="4300824"/>
              <a:ext cx="1436774" cy="2454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The Baseline</a:t>
              </a:r>
            </a:p>
          </p:txBody>
        </p:sp>
        <p:sp>
          <p:nvSpPr>
            <p:cNvPr id="71" name="Left-Right-Up Arrow 56">
              <a:extLst>
                <a:ext uri="{FF2B5EF4-FFF2-40B4-BE49-F238E27FC236}">
                  <a16:creationId xmlns:a16="http://schemas.microsoft.com/office/drawing/2014/main" id="{2510D504-8C2E-A6DC-5FF3-901038FA5B86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 rot="16200000" flipV="1">
              <a:off x="438820" y="4503940"/>
              <a:ext cx="1506295" cy="210013"/>
            </a:xfrm>
            <a:prstGeom prst="leftRightUpArrow">
              <a:avLst>
                <a:gd name="adj1" fmla="val 29579"/>
                <a:gd name="adj2" fmla="val 25000"/>
                <a:gd name="adj3" fmla="val 20421"/>
              </a:avLst>
            </a:prstGeom>
            <a:solidFill>
              <a:sysClr val="windowText" lastClr="00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ABEED4B7-6101-10AF-DCB6-9AFC3EE2F2C5}"/>
                </a:ext>
              </a:extLst>
            </p:cNvPr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4193993" y="990600"/>
              <a:ext cx="3174210" cy="703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Project organized by teams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100% of scope, budget,</a:t>
              </a:r>
              <a:b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</a:b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schedule allocated</a:t>
              </a:r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396B1D99-0A7D-C847-7BA9-44475B5A1759}"/>
                </a:ext>
              </a:extLst>
            </p:cNvPr>
            <p:cNvGrpSpPr/>
            <p:nvPr>
              <p:custDataLst>
                <p:tags r:id="rId16"/>
              </p:custDataLst>
            </p:nvPr>
          </p:nvGrpSpPr>
          <p:grpSpPr>
            <a:xfrm>
              <a:off x="2277641" y="1635588"/>
              <a:ext cx="1857063" cy="4449238"/>
              <a:chOff x="2277641" y="1294629"/>
              <a:chExt cx="1857063" cy="4449238"/>
            </a:xfrm>
          </p:grpSpPr>
          <p:sp>
            <p:nvSpPr>
              <p:cNvPr id="77" name="Rectangle 69">
                <a:extLst>
                  <a:ext uri="{FF2B5EF4-FFF2-40B4-BE49-F238E27FC236}">
                    <a16:creationId xmlns:a16="http://schemas.microsoft.com/office/drawing/2014/main" id="{1E8B35D8-C31B-4301-9346-655020B58005}"/>
                  </a:ext>
                </a:extLst>
              </p:cNvPr>
              <p:cNvSpPr/>
              <p:nvPr>
                <p:custDataLst>
                  <p:tags r:id="rId20"/>
                </p:custDataLst>
              </p:nvPr>
            </p:nvSpPr>
            <p:spPr>
              <a:xfrm>
                <a:off x="2277641" y="1294629"/>
                <a:ext cx="1857063" cy="1156285"/>
              </a:xfrm>
              <a:prstGeom prst="rect">
                <a:avLst/>
              </a:prstGeom>
              <a:solidFill>
                <a:srgbClr val="006666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>
                    <a:outerShdw blurRad="50800" dist="38100" dir="8100000" algn="tr" rotWithShape="0">
                      <a:prstClr val="black"/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endParaRPr>
              </a:p>
            </p:txBody>
          </p:sp>
          <p:grpSp>
            <p:nvGrpSpPr>
              <p:cNvPr id="78" name="Group 77">
                <a:extLst>
                  <a:ext uri="{FF2B5EF4-FFF2-40B4-BE49-F238E27FC236}">
                    <a16:creationId xmlns:a16="http://schemas.microsoft.com/office/drawing/2014/main" id="{1627698E-AEEA-E0A1-3C56-D72F16427BD3}"/>
                  </a:ext>
                </a:extLst>
              </p:cNvPr>
              <p:cNvGrpSpPr/>
              <p:nvPr/>
            </p:nvGrpSpPr>
            <p:grpSpPr>
              <a:xfrm>
                <a:off x="2277641" y="1310569"/>
                <a:ext cx="1857063" cy="4433298"/>
                <a:chOff x="2277641" y="1310569"/>
                <a:chExt cx="1857063" cy="4433298"/>
              </a:xfrm>
            </p:grpSpPr>
            <p:sp>
              <p:nvSpPr>
                <p:cNvPr id="79" name="Rectangle 69">
                  <a:extLst>
                    <a:ext uri="{FF2B5EF4-FFF2-40B4-BE49-F238E27FC236}">
                      <a16:creationId xmlns:a16="http://schemas.microsoft.com/office/drawing/2014/main" id="{78FEE61F-090E-3038-A726-9FBD5E505494}"/>
                    </a:ext>
                  </a:extLst>
                </p:cNvPr>
                <p:cNvSpPr/>
                <p:nvPr>
                  <p:custDataLst>
                    <p:tags r:id="rId21"/>
                  </p:custDataLst>
                </p:nvPr>
              </p:nvSpPr>
              <p:spPr>
                <a:xfrm>
                  <a:off x="2362200" y="1732446"/>
                  <a:ext cx="862836" cy="578313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0" h="0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>
                      <a:ln>
                        <a:noFill/>
                      </a:ln>
                      <a:effectLst>
                        <a:outerShdw blurRad="38100" dist="38100" dir="2700000" algn="tl">
                          <a:srgbClr val="FFFFFF">
                            <a:alpha val="43000"/>
                          </a:srgbClr>
                        </a:outerShdw>
                      </a:effectLst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Contractor perform</a:t>
                  </a:r>
                </a:p>
              </p:txBody>
            </p:sp>
            <p:sp>
              <p:nvSpPr>
                <p:cNvPr id="80" name="Rectangle 69">
                  <a:extLst>
                    <a:ext uri="{FF2B5EF4-FFF2-40B4-BE49-F238E27FC236}">
                      <a16:creationId xmlns:a16="http://schemas.microsoft.com/office/drawing/2014/main" id="{53F7ACEF-93E0-1D68-B73C-A0CAC0A7CA43}"/>
                    </a:ext>
                  </a:extLst>
                </p:cNvPr>
                <p:cNvSpPr/>
                <p:nvPr>
                  <p:custDataLst>
                    <p:tags r:id="rId22"/>
                  </p:custDataLst>
                </p:nvPr>
              </p:nvSpPr>
              <p:spPr>
                <a:xfrm>
                  <a:off x="3315570" y="1732446"/>
                  <a:ext cx="750400" cy="578313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0" h="0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>
                      <a:ln>
                        <a:noFill/>
                      </a:ln>
                      <a:effectLst>
                        <a:outerShdw blurRad="38100" dist="38100" dir="2700000" algn="tl">
                          <a:srgbClr val="FFFFFF">
                            <a:alpha val="43000"/>
                          </a:srgbClr>
                        </a:outerShdw>
                      </a:effectLst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Partners/ subs/ suppliers</a:t>
                  </a:r>
                </a:p>
              </p:txBody>
            </p:sp>
            <p:sp>
              <p:nvSpPr>
                <p:cNvPr id="81" name="Rectangle 56">
                  <a:extLst>
                    <a:ext uri="{FF2B5EF4-FFF2-40B4-BE49-F238E27FC236}">
                      <a16:creationId xmlns:a16="http://schemas.microsoft.com/office/drawing/2014/main" id="{C5F9E4DC-A460-8FD6-C16D-013B62F327A5}"/>
                    </a:ext>
                  </a:extLst>
                </p:cNvPr>
                <p:cNvSpPr>
                  <a:spLocks noChangeArrowheads="1"/>
                </p:cNvSpPr>
                <p:nvPr>
                  <p:custDataLst>
                    <p:tags r:id="rId23"/>
                  </p:custDataLst>
                </p:nvPr>
              </p:nvSpPr>
              <p:spPr bwMode="auto">
                <a:xfrm>
                  <a:off x="2277641" y="2520472"/>
                  <a:ext cx="1857063" cy="3223395"/>
                </a:xfrm>
                <a:prstGeom prst="rect">
                  <a:avLst/>
                </a:prstGeom>
                <a:solidFill>
                  <a:sysClr val="window" lastClr="FFFFFF">
                    <a:lumMod val="65000"/>
                  </a:sysClr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100" b="0" i="0" u="none" strike="noStrike" kern="0" cap="none" spc="0" normalizeH="0" baseline="0" noProof="0" dirty="0">
                    <a:ln>
                      <a:noFill/>
                    </a:ln>
                    <a:effectLst>
                      <a:outerShdw blurRad="38100" dist="38100" dir="2700000" algn="tl">
                        <a:srgbClr val="FFFFFF">
                          <a:alpha val="43000"/>
                        </a:srgbClr>
                      </a:outerShdw>
                    </a:effectLst>
                    <a:uLnTx/>
                    <a:uFillTx/>
                    <a:latin typeface="Calibri" panose="020F0502020204030204"/>
                    <a:ea typeface="+mn-ea"/>
                    <a:cs typeface="Times New Roman" pitchFamily="18" charset="0"/>
                  </a:endParaRPr>
                </a:p>
              </p:txBody>
            </p:sp>
            <p:sp>
              <p:nvSpPr>
                <p:cNvPr id="82" name="Oval 81">
                  <a:extLst>
                    <a:ext uri="{FF2B5EF4-FFF2-40B4-BE49-F238E27FC236}">
                      <a16:creationId xmlns:a16="http://schemas.microsoft.com/office/drawing/2014/main" id="{F3E2274F-2B6D-021F-AE4B-835863C20558}"/>
                    </a:ext>
                  </a:extLst>
                </p:cNvPr>
                <p:cNvSpPr/>
                <p:nvPr>
                  <p:custDataLst>
                    <p:tags r:id="rId24"/>
                  </p:custDataLst>
                </p:nvPr>
              </p:nvSpPr>
              <p:spPr>
                <a:xfrm>
                  <a:off x="2290915" y="1310569"/>
                  <a:ext cx="539371" cy="349058"/>
                </a:xfrm>
                <a:prstGeom prst="ellipse">
                  <a:avLst/>
                </a:prstGeom>
                <a:solidFill>
                  <a:srgbClr val="285C6E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6350" h="0"/>
                </a:sp3d>
              </p:spPr>
              <p:txBody>
                <a:bodyPr lIns="0" tIns="0" rIns="0" bIns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1" i="0" u="none" strike="noStrike" kern="0" cap="none" spc="0" normalizeH="0" baseline="0" noProof="0" dirty="0">
                      <a:ln>
                        <a:noFill/>
                      </a:ln>
                      <a:effectLst/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PEP</a:t>
                  </a:r>
                </a:p>
              </p:txBody>
            </p:sp>
          </p:grpSp>
        </p:grp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342960CE-DBB6-2BC4-5328-48FF06ABE9C8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1322490" y="4238354"/>
              <a:ext cx="734347" cy="680351"/>
            </a:xfrm>
            <a:prstGeom prst="ellipse">
              <a:avLst/>
            </a:prstGeom>
            <a:solidFill>
              <a:srgbClr val="009999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Scope</a:t>
              </a: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FC3D7B97-802B-7F8D-C0DB-31FAC5599382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757124" y="3112254"/>
              <a:ext cx="744990" cy="680351"/>
            </a:xfrm>
            <a:prstGeom prst="ellipse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Schedule</a:t>
              </a:r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93CD6DF0-5935-7AFA-1DC1-63DADCCC5A2F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763300" y="5425286"/>
              <a:ext cx="734347" cy="680351"/>
            </a:xfrm>
            <a:prstGeom prst="ellipse">
              <a:avLst/>
            </a:prstGeom>
            <a:solidFill>
              <a:srgbClr val="72DFD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Budget</a:t>
              </a:r>
            </a:p>
          </p:txBody>
        </p:sp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80756" y="9827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26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88"/>
    </mc:Choice>
    <mc:Fallback xmlns="">
      <p:transition spd="slow" advTm="100088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46212" y="629035"/>
            <a:ext cx="4465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Alignment and Ownership of the </a:t>
            </a:r>
            <a:r>
              <a:rPr lang="en-US" sz="2800" b="1" dirty="0"/>
              <a:t>Baseline Benefits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7334" y="1580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08852" y="8993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61624" y="110596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C8EEA12A-256E-4802-5128-888966CBEE4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67334" y="1982410"/>
            <a:ext cx="10976889" cy="31543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 teams know and accept their scope, schedule, and budgets.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Drive ownership.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 that stretch goals and targets are defined and accepted by the teams.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Establish an environment of accountability.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7327" y="92369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49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560"/>
    </mc:Choice>
    <mc:Fallback xmlns="">
      <p:transition spd="slow" advTm="110560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51123" y="1123409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Introduction to Project Control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</a:rPr>
              <a:t>Performance Measurement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The Concept of Rolling Wave Planning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5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9"/>
    </mc:Choice>
    <mc:Fallback xmlns="">
      <p:transition spd="slow" advTm="7579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46210" y="629035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2175F2-EAA0-A5B9-EAC4-C235B3E98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860" y="1316454"/>
            <a:ext cx="8821677" cy="5102794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1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14"/>
    </mc:Choice>
    <mc:Fallback xmlns="">
      <p:transition spd="slow" advTm="19514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81062" y="968831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07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id="{3FD7E500-C7C6-882F-D5D7-DA9C18660C56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58102" y="1992770"/>
            <a:ext cx="9814623" cy="36571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Rolling wave planning is a project management technique that involves progressive elaboration to add detail to the Work Breakdown Structure (WBS) on an ongoing basis.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At the beginning of the project, near term deliverables are decomposed into individual components (work packages) and defined at the greatest level of detail.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2" y="104712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04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500"/>
    </mc:Choice>
    <mc:Fallback xmlns="">
      <p:transition spd="slow" advTm="149500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2278" y="896825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11063" y="155859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id="{3FD7E500-C7C6-882F-D5D7-DA9C18660C56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27343" y="2274665"/>
            <a:ext cx="10976889" cy="31543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Deliverables and schedule activities that will take place several reporting periods in the future are more broadly defined. For example, Phases 1-2 might be broken down fully in the WBS.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Phases 3-6 might be outlined only to the level of subprojects.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7125" y="99832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3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229"/>
    </mc:Choice>
    <mc:Fallback xmlns="">
      <p:transition spd="slow" advTm="144229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765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extEffect&gt;&lt;Image&gt;&lt;filename val=&quot;C:\Users\bculbert\AppData\Local\Temp\PR\data\asimages\{63E4A23B-E1A3-44B8-A2AD-68D037BB6A61}_1.png_crop.png&quot;/&gt;&lt;left val=&quot;54&quot;/&gt;&lt;top val=&quot;383&quot;/&gt;&lt;width val=&quot;531&quot;/&gt;&lt;height val=&quot;17&quot;/&gt;&lt;hasText val=&quot;1&quot;/&gt;&lt;paraId val=&quot;1&quot;/&gt;&lt;/Image&gt;&lt;Image&gt;&lt;filename val=&quot;C:\Users\bculbert\AppData\Local\Temp\PR\data\asimages\{488CBE79-0668-4073-AE0E-0C1A56FD1EFA}_1.png_crop.png&quot;/&gt;&lt;left val=&quot;54&quot;/&gt;&lt;top val=&quot;415&quot;/&gt;&lt;width val=&quot;573&quot;/&gt;&lt;height val=&quot;39&quot;/&gt;&lt;hasText val=&quot;1&quot;/&gt;&lt;paraId val=&quot;2&quot;/&gt;&lt;/Image&gt;&lt;Image&gt;&lt;filename val=&quot;C:\Users\bculbert\AppData\Local\Temp\PR\data\asimages\{18B32CD3-9415-4312-BD4B-C661CC2CF988}_1.png_crop.png&quot;/&gt;&lt;left val=&quot;672&quot;/&gt;&lt;top val=&quot;458&quot;/&gt;&lt;width val=&quot;0&quot;/&gt;&lt;height val=&quot;0&quot;/&gt;&lt;hasText val=&quot;1&quot;/&gt;&lt;paraId val=&quot;3&quot;/&gt;&lt;/Image&gt;&lt;/TextEffect&gt;"/>
  <p:tag name="PRESENTER_SHAPETEXTINFO" val="&lt;ShapeTextInfo&gt;&lt;TableIndex row=&quot;-1&quot; col=&quot;-1&quot;&gt;&lt;linesCount val=&quot;4&quot;/&gt;&lt;lineCharCount val=&quot;65&quot;/&gt;&lt;lineCharCount val=&quot;65&quot;/&gt;&lt;lineCharCount val=&quot;30&quot;/&gt;&lt;lineCharCount val=&quot;1&quot;/&gt;&lt;/TableIndex&gt;&lt;/ShapeTextInfo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B8D1D87-43B5-4738-8094-B31A17B76D53}_105.png&quot;/&gt;&lt;left val=&quot;36&quot;/&gt;&lt;top val=&quot;122&quot;/&gt;&lt;width val=&quot;361&quot;/&gt;&lt;height val=&quot;339&quot;/&gt;&lt;hasText val=&quot;1&quot;/&gt;&lt;/Image&gt;&lt;/ThreeDShapeInfo&gt;"/>
  <p:tag name="PRESENTER_SHAPETEXTINFO" val="&lt;ShapeTextInfo&gt;&lt;TableIndex row=&quot;-1&quot; col=&quot;-1&quot;&gt;&lt;linesCount val=&quot;12&quot;/&gt;&lt;lineCharCount val=&quot;29&quot;/&gt;&lt;lineCharCount val=&quot;29&quot;/&gt;&lt;lineCharCount val=&quot;39&quot;/&gt;&lt;lineCharCount val=&quot;30&quot;/&gt;&lt;lineCharCount val=&quot;42&quot;/&gt;&lt;lineCharCount val=&quot;40&quot;/&gt;&lt;lineCharCount val=&quot;39&quot;/&gt;&lt;lineCharCount val=&quot;35&quot;/&gt;&lt;lineCharCount val=&quot;40&quot;/&gt;&lt;lineCharCount val=&quot;26&quot;/&gt;&lt;lineCharCount val=&quot;41&quot;/&gt;&lt;lineCharCount val=&quot;42&quot;/&gt;&lt;/TableIndex&gt;&lt;/ShapeTextInfo&gt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B8D1D87-43B5-4738-8094-B31A17B76D53}_105.png&quot;/&gt;&lt;left val=&quot;36&quot;/&gt;&lt;top val=&quot;122&quot;/&gt;&lt;width val=&quot;361&quot;/&gt;&lt;height val=&quot;339&quot;/&gt;&lt;hasText val=&quot;1&quot;/&gt;&lt;/Image&gt;&lt;/ThreeDShapeInfo&gt;"/>
  <p:tag name="PRESENTER_SHAPETEXTINFO" val="&lt;ShapeTextInfo&gt;&lt;TableIndex row=&quot;-1&quot; col=&quot;-1&quot;&gt;&lt;linesCount val=&quot;12&quot;/&gt;&lt;lineCharCount val=&quot;29&quot;/&gt;&lt;lineCharCount val=&quot;29&quot;/&gt;&lt;lineCharCount val=&quot;39&quot;/&gt;&lt;lineCharCount val=&quot;30&quot;/&gt;&lt;lineCharCount val=&quot;42&quot;/&gt;&lt;lineCharCount val=&quot;40&quot;/&gt;&lt;lineCharCount val=&quot;39&quot;/&gt;&lt;lineCharCount val=&quot;35&quot;/&gt;&lt;lineCharCount val=&quot;40&quot;/&gt;&lt;lineCharCount val=&quot;26&quot;/&gt;&lt;lineCharCount val=&quot;41&quot;/&gt;&lt;lineCharCount val=&quot;42&quot;/&gt;&lt;/TableIndex&gt;&lt;/ShapeTextInfo&gt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805FD7F-98CE-4510-88A2-EB4248AEF48A}_106.png&quot;/&gt;&lt;left val=&quot;37&quot;/&gt;&lt;top val=&quot;113&quot;/&gt;&lt;width val=&quot;639&quot;/&gt;&lt;height val=&quot;204&quot;/&gt;&lt;hasText val=&quot;1&quot;/&gt;&lt;/Image&gt;&lt;/ThreeDShapeInfo&gt;"/>
  <p:tag name="PRESENTER_SHAPETEXTINFO" val="&lt;ShapeTextInfo&gt;&lt;TableIndex row=&quot;-1&quot; col=&quot;-1&quot;&gt;&lt;linesCount val=&quot;7&quot;/&gt;&lt;lineCharCount val=&quot;32&quot;/&gt;&lt;lineCharCount val=&quot;47&quot;/&gt;&lt;lineCharCount val=&quot;26&quot;/&gt;&lt;lineCharCount val=&quot;24&quot;/&gt;&lt;lineCharCount val=&quot;33&quot;/&gt;&lt;lineCharCount val=&quot;27&quot;/&gt;&lt;lineCharCount val=&quot;37&quot;/&gt;&lt;/TableIndex&gt;&lt;/ShapeTextInfo&gt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6F59B2E-B7F2-449B-B909-656033FD828C}_109.png&quot;/&gt;&lt;left val=&quot;37&quot;/&gt;&lt;top val=&quot;99&quot;/&gt;&lt;width val=&quot;639&quot;/&gt;&lt;height val=&quot;242&quot;/&gt;&lt;hasText val=&quot;1&quot;/&gt;&lt;/Image&gt;&lt;/ThreeDShapeInfo&gt;"/>
  <p:tag name="PRESENTER_SHAPETEXTINFO" val="&lt;ShapeTextInfo&gt;&lt;TableIndex row=&quot;-1&quot; col=&quot;-1&quot;&gt;&lt;linesCount val=&quot;8&quot;/&gt;&lt;lineCharCount val=&quot;63&quot;/&gt;&lt;lineCharCount val=&quot;24&quot;/&gt;&lt;lineCharCount val=&quot;10&quot;/&gt;&lt;lineCharCount val=&quot;50&quot;/&gt;&lt;lineCharCount val=&quot;41&quot;/&gt;&lt;lineCharCount val=&quot;47&quot;/&gt;&lt;lineCharCount val=&quot;1&quot;/&gt;&lt;lineCharCount val=&quot;34&quot;/&gt;&lt;/TableIndex&gt;&lt;/ShapeTextInfo&gt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BED5A0A-FEC1-4B0E-A34E-583DA768FD07}_112.png&quot;/&gt;&lt;left val=&quot;59&quot;/&gt;&lt;top val=&quot;119&quot;/&gt;&lt;width val=&quot;59&quot;/&gt;&lt;height val=&quot;54&quot;/&gt;&lt;hasText val=&quot;1&quot;/&gt;&lt;/Image&gt;&lt;/ThreeDShapeInfo&gt;"/>
  <p:tag name="PRESENTER_SHAPEINFO" val="&lt;ThreeDShapeInfo&gt;&lt;uuid val=&quot;{6516495C-47EA-4574-97B9-09A83DD1047F}&quot;/&gt;&lt;isInvalidForFieldText val=&quot;1&quot;/&gt;&lt;Image&gt;&lt;filename val=&quot;C:\Users\bculbert\AppData\Local\Temp\PR\data\asimages\{6516495C-47EA-4574-97B9-09A83DD1047F}_112_S.png&quot;/&gt;&lt;left val=&quot;59&quot;/&gt;&lt;top val=&quot;119&quot;/&gt;&lt;width val=&quot;60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3&quot;/&gt;&lt;/TableIndex&gt;&lt;/ShapeTextInfo&gt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CACFD389-4BB6-4619-B80F-618326F1ABD8}_112.png&quot;/&gt;&lt;left val=&quot;547&quot;/&gt;&lt;top val=&quot;189&quot;/&gt;&lt;width val=&quot;130&quot;/&gt;&lt;height val=&quot;234&quot;/&gt;&lt;hasText val=&quot;1&quot;/&gt;&lt;/Image&gt;&lt;/ThreeDShapeInfo&gt;"/>
  <p:tag name="PRESENTER_SHAPETEXTINFO" val="&lt;ShapeTextInfo&gt;&lt;TableIndex row=&quot;-1&quot; col=&quot;-1&quot;&gt;&lt;linesCount val=&quot;12&quot;/&gt;&lt;lineCharCount val=&quot;11&quot;/&gt;&lt;lineCharCount val=&quot;12&quot;/&gt;&lt;lineCharCount val=&quot;14&quot;/&gt;&lt;lineCharCount val=&quot;1&quot;/&gt;&lt;lineCharCount val=&quot;14&quot;/&gt;&lt;lineCharCount val=&quot;1&quot;/&gt;&lt;lineCharCount val=&quot;9&quot;/&gt;&lt;lineCharCount val=&quot;12&quot;/&gt;&lt;lineCharCount val=&quot;11&quot;/&gt;&lt;lineCharCount val=&quot;1&quot;/&gt;&lt;lineCharCount val=&quot;18&quot;/&gt;&lt;lineCharCount val=&quot;17&quot;/&gt;&lt;/TableIndex&gt;&lt;/ShapeTextInfo&gt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EF6BD0FC-B0BD-4886-8198-0BA2F82FE942}_112.png&quot;/&gt;&lt;left val=&quot;395&quot;/&gt;&lt;top val=&quot;156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E9FD7DE4-D5A3-43B3-AB9C-8B34333D2C02}_112.png&quot;/&gt;&lt;left val=&quot;395&quot;/&gt;&lt;top val=&quot;238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3A540076-F62C-4017-8047-04FD5E702D37}_112.png&quot;/&gt;&lt;left val=&quot;395&quot;/&gt;&lt;top val=&quot;321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A189098-AFF6-497A-A265-766B067209B4}_112.png&quot;/&gt;&lt;left val=&quot;395&quot;/&gt;&lt;top val=&quot;404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371FCD67-AC93-4905-8C8A-32AE0B251370}_112.png&quot;/&gt;&lt;left val=&quot;18&quot;/&gt;&lt;top val=&quot;309&quot;/&gt;&lt;width val=&quot;115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12&quot;/&gt;&lt;/TableIndex&gt;&lt;/ShapeTextInfo&gt;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4A28AB04-8DBC-40A6-B135-5941A27BB578}_112.png&quot;/&gt;&lt;left val=&quot;329&quot;/&gt;&lt;top val=&quot;50&quot;/&gt;&lt;width val=&quot;250&quot;/&gt;&lt;height val=&quot;55&quot;/&gt;&lt;hasText val=&quot;1&quot;/&gt;&lt;/Image&gt;&lt;/ThreeDShapeInfo&gt;"/>
  <p:tag name="PRESENTER_SHAPETEXTINFO" val="&lt;ShapeTextInfo&gt;&lt;TableIndex row=&quot;-1&quot; col=&quot;-1&quot;&gt;&lt;linesCount val=&quot;3&quot;/&gt;&lt;lineCharCount val=&quot;27&quot;/&gt;&lt;lineCharCount val=&quot;23&quot;/&gt;&lt;lineCharCount val=&quot;18&quot;/&gt;&lt;/TableIndex&gt;&lt;/ShapeTextInfo&gt;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837E59C3-BE66-445D-9315-9622CFFC8F73}&quot;/&gt;&lt;isInvalidForFieldText val=&quot;1&quot;/&gt;&lt;Image&gt;&lt;filename val=&quot;C:\Users\bculbert\AppData\Local\Temp\PR\data\asimages\{837E59C3-BE66-445D-9315-9622CFFC8F73}_112.png&quot;/&gt;&lt;left val=&quot;178&quot;/&gt;&lt;top val=&quot;101&quot;/&gt;&lt;width val=&quot;147&quot;/&gt;&lt;height val=&quot;351&quot;/&gt;&lt;hasText val=&quot;1&quot;/&gt;&lt;/Image&gt;&lt;/ThreeDShapeInfo&gt;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FAA519F-1336-451E-98BC-12C27BEE9543}_112.png&quot;/&gt;&lt;left val=&quot;103&quot;/&gt;&lt;top val=&quot;306&quot;/&gt;&lt;width val=&quot;58&quot;/&gt;&lt;height val=&quot;54&quot;/&gt;&lt;hasText val=&quot;1&quot;/&gt;&lt;/Image&gt;&lt;/ThreeDShapeInfo&gt;"/>
  <p:tag name="PRESENTER_SHAPEINFO" val="&lt;ThreeDShapeInfo&gt;&lt;uuid val=&quot;{35DFE130-381D-4EB4-A05A-C2884C48C9AD}&quot;/&gt;&lt;isInvalidForFieldText val=&quot;1&quot;/&gt;&lt;Image&gt;&lt;filename val=&quot;C:\Users\bculbert\AppData\Local\Temp\PR\data\asimages\{35DFE130-381D-4EB4-A05A-C2884C48C9AD}_112_S.png&quot;/&gt;&lt;left val=&quot;103&quot;/&gt;&lt;top val=&quot;306&quot;/&gt;&lt;width val=&quot;59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5&quot;/&gt;&lt;/TableIndex&gt;&lt;/ShapeTextInfo&gt;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2E3BF7A-0B0E-402E-B6D0-292829AC1266}_112.png&quot;/&gt;&lt;left val=&quot;59&quot;/&gt;&lt;top val=&quot;217&quot;/&gt;&lt;width val=&quot;59&quot;/&gt;&lt;height val=&quot;54&quot;/&gt;&lt;hasText val=&quot;1&quot;/&gt;&lt;/Image&gt;&lt;/ThreeDShapeInfo&gt;"/>
  <p:tag name="PRESENTER_SHAPEINFO" val="&lt;ThreeDShapeInfo&gt;&lt;uuid val=&quot;{9C1ABB29-9BCC-4332-8FF7-969B29E4D992}&quot;/&gt;&lt;isInvalidForFieldText val=&quot;1&quot;/&gt;&lt;Image&gt;&lt;filename val=&quot;C:\Users\bculbert\AppData\Local\Temp\PR\data\asimages\{9C1ABB29-9BCC-4332-8FF7-969B29E4D992}_112_S.png&quot;/&gt;&lt;left val=&quot;58&quot;/&gt;&lt;top val=&quot;217&quot;/&gt;&lt;width val=&quot;60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8&quot;/&gt;&lt;/TableIndex&gt;&lt;/ShapeTextInfo&gt;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838A9EE-58A2-4153-B603-DF97C0CA9995}_112.png&quot;/&gt;&lt;left val=&quot;59&quot;/&gt;&lt;top val=&quot;399&quot;/&gt;&lt;width val=&quot;58&quot;/&gt;&lt;height val=&quot;54&quot;/&gt;&lt;hasText val=&quot;1&quot;/&gt;&lt;/Image&gt;&lt;/ThreeDShapeInfo&gt;"/>
  <p:tag name="PRESENTER_SHAPEINFO" val="&lt;ThreeDShapeInfo&gt;&lt;uuid val=&quot;{D8C91EFD-330A-4B74-A444-C215678C2B66}&quot;/&gt;&lt;isInvalidForFieldText val=&quot;1&quot;/&gt;&lt;Image&gt;&lt;filename val=&quot;C:\Users\bculbert\AppData\Local\Temp\PR\data\asimages\{D8C91EFD-330A-4B74-A444-C215678C2B66}_112_S.png&quot;/&gt;&lt;left val=&quot;59&quot;/&gt;&lt;top val=&quot;399&quot;/&gt;&lt;width val=&quot;59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8&quot;/&gt;&lt;lineCharCount val=&quot;7&quot;/&gt;&lt;/TableIndex&gt;&lt;/ShapeTextInfo&gt;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3&quot;/&gt;&lt;lineCharCount val=&quot;10&quot;/&gt;&lt;lineCharCount val=&quot;6&quot;/&gt;&lt;lineCharCount val=&quot;9&quot;/&gt;&lt;/TableIndex&gt;&lt;/ShapeTextInfo&gt;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3&quot;/&gt;&lt;/TableIndex&gt;&lt;/ShapeTextInfo&gt;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26798ED-127C-426A-BD9A-1B6EB2F4C7E0}"/>
</file>

<file path=customXml/itemProps2.xml><?xml version="1.0" encoding="utf-8"?>
<ds:datastoreItem xmlns:ds="http://schemas.openxmlformats.org/officeDocument/2006/customXml" ds:itemID="{DEE57B0C-37A7-49BD-BE24-E952888C6ECB}"/>
</file>

<file path=customXml/itemProps3.xml><?xml version="1.0" encoding="utf-8"?>
<ds:datastoreItem xmlns:ds="http://schemas.openxmlformats.org/officeDocument/2006/customXml" ds:itemID="{0CF1852C-0A15-43D0-A2E0-6773F48F7497}"/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4482</TotalTime>
  <Words>2433</Words>
  <Application>Microsoft Office PowerPoint</Application>
  <PresentationFormat>Widescreen</PresentationFormat>
  <Paragraphs>541</Paragraphs>
  <Slides>55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Alexandria</vt:lpstr>
      <vt:lpstr>Arial</vt:lpstr>
      <vt:lpstr>Calibri</vt:lpstr>
      <vt:lpstr>Calibri Light</vt:lpstr>
      <vt:lpstr>Tajawal Medium</vt:lpstr>
      <vt:lpstr>Times New Roman</vt:lpstr>
      <vt:lpstr>Wingdings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win10</cp:lastModifiedBy>
  <cp:revision>452</cp:revision>
  <dcterms:created xsi:type="dcterms:W3CDTF">2021-08-03T13:03:26Z</dcterms:created>
  <dcterms:modified xsi:type="dcterms:W3CDTF">2026-01-23T11:36:52Z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