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6.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3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Masters/slideMaster1.xml" ContentType="application/vnd.openxmlformats-officedocument.presentationml.slideMaster+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6.xml" ContentType="application/vnd.openxmlformats-officedocument.presentationml.slideLayout+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webextensions/webextension2.xml" ContentType="application/vnd.ms-office.webextension+xml"/>
  <Override PartName="/ppt/webextensions/taskpanes.xml" ContentType="application/vnd.ms-office.webextensiontaskpanes+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webextensions/webextension1.xml" ContentType="application/vnd.ms-office.webextension+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8"/>
  </p:notesMasterIdLst>
  <p:sldIdLst>
    <p:sldId id="480" r:id="rId2"/>
    <p:sldId id="271" r:id="rId3"/>
    <p:sldId id="313" r:id="rId4"/>
    <p:sldId id="276" r:id="rId5"/>
    <p:sldId id="537" r:id="rId6"/>
    <p:sldId id="530" r:id="rId7"/>
    <p:sldId id="564" r:id="rId8"/>
    <p:sldId id="565" r:id="rId9"/>
    <p:sldId id="538" r:id="rId10"/>
    <p:sldId id="555" r:id="rId11"/>
    <p:sldId id="556" r:id="rId12"/>
    <p:sldId id="557" r:id="rId13"/>
    <p:sldId id="558" r:id="rId14"/>
    <p:sldId id="559" r:id="rId15"/>
    <p:sldId id="560" r:id="rId16"/>
    <p:sldId id="561" r:id="rId17"/>
    <p:sldId id="562" r:id="rId18"/>
    <p:sldId id="554" r:id="rId19"/>
    <p:sldId id="539" r:id="rId20"/>
    <p:sldId id="566" r:id="rId21"/>
    <p:sldId id="567" r:id="rId22"/>
    <p:sldId id="568" r:id="rId23"/>
    <p:sldId id="540" r:id="rId24"/>
    <p:sldId id="541" r:id="rId25"/>
    <p:sldId id="542" r:id="rId26"/>
    <p:sldId id="531" r:id="rId27"/>
    <p:sldId id="543" r:id="rId28"/>
    <p:sldId id="544" r:id="rId29"/>
    <p:sldId id="545" r:id="rId30"/>
    <p:sldId id="546" r:id="rId31"/>
    <p:sldId id="547" r:id="rId32"/>
    <p:sldId id="548" r:id="rId33"/>
    <p:sldId id="549" r:id="rId34"/>
    <p:sldId id="550" r:id="rId35"/>
    <p:sldId id="532" r:id="rId36"/>
    <p:sldId id="551" r:id="rId37"/>
    <p:sldId id="552" r:id="rId38"/>
    <p:sldId id="553" r:id="rId39"/>
    <p:sldId id="569" r:id="rId40"/>
    <p:sldId id="570" r:id="rId41"/>
    <p:sldId id="571" r:id="rId42"/>
    <p:sldId id="572" r:id="rId43"/>
    <p:sldId id="573" r:id="rId44"/>
    <p:sldId id="524" r:id="rId45"/>
    <p:sldId id="52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537"/>
            <p14:sldId id="530"/>
            <p14:sldId id="564"/>
            <p14:sldId id="565"/>
            <p14:sldId id="538"/>
            <p14:sldId id="555"/>
            <p14:sldId id="556"/>
            <p14:sldId id="557"/>
            <p14:sldId id="558"/>
            <p14:sldId id="559"/>
            <p14:sldId id="560"/>
            <p14:sldId id="561"/>
            <p14:sldId id="562"/>
            <p14:sldId id="554"/>
            <p14:sldId id="539"/>
            <p14:sldId id="566"/>
            <p14:sldId id="567"/>
            <p14:sldId id="568"/>
            <p14:sldId id="540"/>
            <p14:sldId id="541"/>
            <p14:sldId id="542"/>
            <p14:sldId id="531"/>
            <p14:sldId id="543"/>
            <p14:sldId id="544"/>
            <p14:sldId id="545"/>
            <p14:sldId id="546"/>
            <p14:sldId id="547"/>
            <p14:sldId id="548"/>
            <p14:sldId id="549"/>
            <p14:sldId id="550"/>
            <p14:sldId id="532"/>
            <p14:sldId id="551"/>
            <p14:sldId id="552"/>
            <p14:sldId id="553"/>
            <p14:sldId id="569"/>
            <p14:sldId id="570"/>
            <p14:sldId id="571"/>
            <p14:sldId id="572"/>
            <p14:sldId id="573"/>
            <p14:sldId id="524"/>
            <p14:sldId id="52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0000"/>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B743C8-E7E1-4D61-A547-215941CDAEAC}" v="57" dt="2026-06-29T20:55:31.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056" autoAdjust="0"/>
  </p:normalViewPr>
  <p:slideViewPr>
    <p:cSldViewPr snapToGrid="0">
      <p:cViewPr varScale="1">
        <p:scale>
          <a:sx n="55" d="100"/>
          <a:sy n="55" d="100"/>
        </p:scale>
        <p:origin x="1028" y="28"/>
      </p:cViewPr>
      <p:guideLst>
        <p:guide orient="horz" pos="218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56"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skillshop.exceedlms.com/student/collection/745538/path/2193062" TargetMode="Externa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teracourses.com/ar/courses/learn-communication-skills" TargetMode="Externa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edlibre.com/free-communication-skills-courses-online/" TargetMode="Externa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m3aarf.com/" TargetMode="Externa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edraak.org/programs/course/comm-vt1_2018/" TargetMode="Externa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16.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520996" y="2360751"/>
            <a:ext cx="5410218" cy="707886"/>
          </a:xfrm>
          <a:prstGeom prst="rect">
            <a:avLst/>
          </a:prstGeom>
          <a:noFill/>
        </p:spPr>
        <p:txBody>
          <a:bodyPr wrap="square" rtlCol="0">
            <a:spAutoFit/>
          </a:bodyPr>
          <a:lstStyle/>
          <a:p>
            <a:pPr algn="ctr"/>
            <a:r>
              <a:rPr lang="ar-EG" sz="4000" b="1" dirty="0">
                <a:solidFill>
                  <a:srgbClr val="00B0F0"/>
                </a:solidFill>
                <a:latin typeface="Alexandria" pitchFamily="2" charset="-78"/>
                <a:cs typeface="Alexandria" pitchFamily="2" charset="-78"/>
              </a:rPr>
              <a:t>الاتصالات التنظيمية </a:t>
            </a:r>
            <a:endParaRPr lang="en-US" sz="4000" b="1" dirty="0">
              <a:solidFill>
                <a:srgbClr val="00B0F0"/>
              </a:solidFill>
              <a:latin typeface="Alexandria" pitchFamily="2" charset="-78"/>
              <a:cs typeface="Alexandria" pitchFamily="2" charset="-78"/>
            </a:endParaRPr>
          </a:p>
        </p:txBody>
      </p:sp>
      <p:sp>
        <p:nvSpPr>
          <p:cNvPr id="34" name="Rectangle: Rounded Corners 33"/>
          <p:cNvSpPr/>
          <p:nvPr/>
        </p:nvSpPr>
        <p:spPr>
          <a:xfrm>
            <a:off x="45888"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1"/>
                </a:solidFill>
                <a:latin typeface="Times New Roman" panose="02020603050405020304" pitchFamily="18" charset="0"/>
                <a:cs typeface="Times New Roman" panose="02020603050405020304" pitchFamily="18" charset="0"/>
              </a:rPr>
              <a:t>Lecture </a:t>
            </a:r>
            <a:r>
              <a:rPr lang="ar-EG" sz="2800" b="1">
                <a:solidFill>
                  <a:schemeClr val="bg1"/>
                </a:solidFill>
                <a:latin typeface="Times New Roman" panose="02020603050405020304" pitchFamily="18" charset="0"/>
                <a:cs typeface="Times New Roman" panose="02020603050405020304" pitchFamily="18" charset="0"/>
              </a:rPr>
              <a:t>05</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p:cNvSpPr txBox="1"/>
          <p:nvPr/>
        </p:nvSpPr>
        <p:spPr>
          <a:xfrm>
            <a:off x="194617" y="5104886"/>
            <a:ext cx="4225837" cy="707886"/>
          </a:xfrm>
          <a:prstGeom prst="rect">
            <a:avLst/>
          </a:prstGeom>
          <a:noFill/>
        </p:spPr>
        <p:txBody>
          <a:bodyPr wrap="none" rtlCol="0">
            <a:spAutoFit/>
          </a:bodyPr>
          <a:lstStyle/>
          <a:p>
            <a:r>
              <a:rPr lang="en-US" sz="2000" dirty="0" err="1">
                <a:latin typeface="Alexandria" pitchFamily="2" charset="-78"/>
                <a:cs typeface="Alexandria" pitchFamily="2" charset="-78"/>
              </a:rPr>
              <a:t>PRL</a:t>
            </a:r>
            <a:r>
              <a:rPr lang="en-US" sz="2000" dirty="0">
                <a:latin typeface="Alexandria" pitchFamily="2" charset="-78"/>
                <a:cs typeface="Alexandria" pitchFamily="2" charset="-78"/>
              </a:rPr>
              <a:t> 6</a:t>
            </a:r>
            <a:r>
              <a:rPr lang="ar-EG" sz="2000" dirty="0">
                <a:latin typeface="Alexandria" pitchFamily="2" charset="-78"/>
                <a:cs typeface="Alexandria" pitchFamily="2" charset="-78"/>
              </a:rPr>
              <a:t>15</a:t>
            </a:r>
            <a:endParaRPr lang="en-US" sz="2000" dirty="0">
              <a:latin typeface="Alexandria" pitchFamily="2" charset="-78"/>
              <a:cs typeface="Alexandria" pitchFamily="2" charset="-78"/>
            </a:endParaRPr>
          </a:p>
          <a:p>
            <a:r>
              <a:rPr lang="en-US" sz="2000">
                <a:latin typeface="Alexandria" pitchFamily="2" charset="-78"/>
                <a:cs typeface="Alexandria" pitchFamily="2" charset="-78"/>
              </a:rPr>
              <a:t>Organizational Communication</a:t>
            </a:r>
            <a:endParaRPr lang="en-US" sz="2000" dirty="0">
              <a:latin typeface="Alexandria" pitchFamily="2" charset="-78"/>
              <a:cs typeface="Alexandria" pitchFamily="2" charset="-78"/>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Rounded Corners 1">
            <a:extLst>
              <a:ext uri="{FF2B5EF4-FFF2-40B4-BE49-F238E27FC236}">
                <a16:creationId xmlns:a16="http://schemas.microsoft.com/office/drawing/2014/main" id="{EC7F9209-65F2-7662-9C46-1D0D3A3D56B7}"/>
              </a:ext>
            </a:extLst>
          </p:cNvPr>
          <p:cNvSpPr/>
          <p:nvPr/>
        </p:nvSpPr>
        <p:spPr>
          <a:xfrm>
            <a:off x="723014" y="3789364"/>
            <a:ext cx="4922874" cy="119730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panose="02020603050405020304" pitchFamily="18" charset="0"/>
                <a:cs typeface="Alexandria"/>
              </a:rPr>
              <a:t>إعداد: د. هالة الألفي فوزي</a:t>
            </a:r>
          </a:p>
        </p:txBody>
      </p:sp>
    </p:spTree>
  </p:cSld>
  <p:clrMapOvr>
    <a:masterClrMapping/>
  </p:clrMapOvr>
  <mc:AlternateContent xmlns:mc="http://schemas.openxmlformats.org/markup-compatibility/2006" xmlns:p14="http://schemas.microsoft.com/office/powerpoint/2010/main">
    <mc:Choice Requires="p14">
      <p:transition spd="slow" p14:dur="2000" advTm="10622"/>
    </mc:Choice>
    <mc:Fallback xmlns="">
      <p:transition spd="slow" advTm="1062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18783" y="646943"/>
            <a:ext cx="5692786" cy="1461041"/>
          </a:xfrm>
          <a:prstGeom prst="rect">
            <a:avLst/>
          </a:prstGeom>
          <a:noFill/>
        </p:spPr>
        <p:txBody>
          <a:bodyPr wrap="square" rtlCol="0">
            <a:spAutoFit/>
          </a:bodyPr>
          <a:lstStyle/>
          <a:p>
            <a:pPr algn="ctr">
              <a:lnSpc>
                <a:spcPct val="200000"/>
              </a:lnSpc>
            </a:pPr>
            <a:r>
              <a:rPr lang="ar-EG" sz="2400" b="1">
                <a:solidFill>
                  <a:srgbClr val="00B0F0"/>
                </a:solidFill>
                <a:latin typeface="Alexandria" pitchFamily="2" charset="-78"/>
                <a:cs typeface="Alexandria" pitchFamily="2" charset="-78"/>
              </a:rPr>
              <a:t>المحاضرة الخامسة</a:t>
            </a:r>
            <a:endParaRPr lang="en-US" sz="2400" b="1">
              <a:solidFill>
                <a:srgbClr val="00B0F0"/>
              </a:solidFill>
              <a:latin typeface="Alexandria" pitchFamily="2" charset="-78"/>
              <a:cs typeface="Alexandria" pitchFamily="2" charset="-78"/>
            </a:endParaRPr>
          </a:p>
          <a:p>
            <a:pPr algn="ctr">
              <a:lnSpc>
                <a:spcPct val="200000"/>
              </a:lnSpc>
            </a:pPr>
            <a:r>
              <a:rPr lang="ar-EG" sz="2400" b="1">
                <a:solidFill>
                  <a:srgbClr val="00B0F0"/>
                </a:solidFill>
                <a:latin typeface="Alexandria" pitchFamily="2" charset="-78"/>
                <a:cs typeface="Alexandria" pitchFamily="2" charset="-78"/>
              </a:rPr>
              <a:t>مهارات الاتصال الشخصي الفعال</a:t>
            </a: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05</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892"/>
    </mc:Choice>
    <mc:Fallback xmlns="">
      <p:transition spd="slow" advTm="5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115630" y="1376043"/>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ar-EG" sz="4400" b="1">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16" name="Group 15">
            <a:extLst>
              <a:ext uri="{FF2B5EF4-FFF2-40B4-BE49-F238E27FC236}">
                <a16:creationId xmlns:a16="http://schemas.microsoft.com/office/drawing/2014/main" id="{E49F2874-2C0B-8FCE-285F-124AD7823B5E}"/>
              </a:ext>
            </a:extLst>
          </p:cNvPr>
          <p:cNvGrpSpPr/>
          <p:nvPr/>
        </p:nvGrpSpPr>
        <p:grpSpPr>
          <a:xfrm>
            <a:off x="3437433" y="2651860"/>
            <a:ext cx="8376851" cy="3031310"/>
            <a:chOff x="690843" y="5154811"/>
            <a:chExt cx="10810009" cy="707032"/>
          </a:xfrm>
        </p:grpSpPr>
        <p:sp>
          <p:nvSpPr>
            <p:cNvPr id="4" name="Shape 3"/>
            <p:cNvSpPr/>
            <p:nvPr/>
          </p:nvSpPr>
          <p:spPr>
            <a:xfrm>
              <a:off x="6118072" y="5154811"/>
              <a:ext cx="5382780" cy="331291"/>
            </a:xfrm>
            <a:prstGeom prst="roundRect">
              <a:avLst>
                <a:gd name="adj" fmla="val 11120"/>
              </a:avLst>
            </a:prstGeom>
            <a:solidFill>
              <a:srgbClr val="FBFCFE"/>
            </a:solidFill>
            <a:ln w="12700">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7" name="Text 4"/>
            <p:cNvSpPr/>
            <p:nvPr/>
          </p:nvSpPr>
          <p:spPr>
            <a:xfrm>
              <a:off x="9893152" y="5255220"/>
              <a:ext cx="1507294" cy="13047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مهارات الاتصال الشخصي الفعال.</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9" name="Shape 5"/>
            <p:cNvSpPr/>
            <p:nvPr/>
          </p:nvSpPr>
          <p:spPr>
            <a:xfrm>
              <a:off x="690843" y="5154811"/>
              <a:ext cx="5382780" cy="331291"/>
            </a:xfrm>
            <a:prstGeom prst="roundRect">
              <a:avLst>
                <a:gd name="adj" fmla="val 11120"/>
              </a:avLst>
            </a:prstGeom>
            <a:solidFill>
              <a:srgbClr val="FBFCFE"/>
            </a:solidFill>
            <a:ln w="12700">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0" name="Text 6"/>
            <p:cNvSpPr/>
            <p:nvPr/>
          </p:nvSpPr>
          <p:spPr>
            <a:xfrm>
              <a:off x="4929064" y="5255220"/>
              <a:ext cx="1044152" cy="13047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1) المهارات الشخصية.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1" name="Shape 7"/>
            <p:cNvSpPr/>
            <p:nvPr/>
          </p:nvSpPr>
          <p:spPr>
            <a:xfrm>
              <a:off x="6118072" y="5530552"/>
              <a:ext cx="5382780" cy="331291"/>
            </a:xfrm>
            <a:prstGeom prst="roundRect">
              <a:avLst>
                <a:gd name="adj" fmla="val 11120"/>
              </a:avLst>
            </a:prstGeom>
            <a:solidFill>
              <a:srgbClr val="FBFCFE"/>
            </a:solidFill>
            <a:ln w="12700">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2" name="Text 8"/>
            <p:cNvSpPr/>
            <p:nvPr/>
          </p:nvSpPr>
          <p:spPr>
            <a:xfrm>
              <a:off x="10098331" y="5630962"/>
              <a:ext cx="1302114" cy="13047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2) مهارات التواصل والاتصال.</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3" name="Shape 9"/>
            <p:cNvSpPr/>
            <p:nvPr/>
          </p:nvSpPr>
          <p:spPr>
            <a:xfrm>
              <a:off x="690843" y="5530552"/>
              <a:ext cx="5382780" cy="331291"/>
            </a:xfrm>
            <a:prstGeom prst="roundRect">
              <a:avLst>
                <a:gd name="adj" fmla="val 11120"/>
              </a:avLst>
            </a:prstGeom>
            <a:solidFill>
              <a:srgbClr val="FBFCFE"/>
            </a:solidFill>
            <a:ln w="12700">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4" name="Text 10"/>
            <p:cNvSpPr/>
            <p:nvPr/>
          </p:nvSpPr>
          <p:spPr>
            <a:xfrm>
              <a:off x="4721504" y="5630962"/>
              <a:ext cx="1251712" cy="13047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سبل إتقان مهارات التواصل.</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cSld>
  <p:clrMapOvr>
    <a:masterClrMapping/>
  </p:clrMapOvr>
  <mc:AlternateContent xmlns:mc="http://schemas.openxmlformats.org/markup-compatibility/2006" xmlns:p14="http://schemas.microsoft.com/office/powerpoint/2010/main">
    <mc:Choice Requires="p14">
      <p:transition spd="slow" p14:dur="2000" advTm="46008"/>
    </mc:Choice>
    <mc:Fallback xmlns="">
      <p:transition spd="slow" advTm="4600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23025" y="1685495"/>
            <a:ext cx="11657800" cy="47174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تعريف التواصل الفعال</a:t>
            </a: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مهارات الاتصال الشخصي الفعال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86614"/>
            <a:ext cx="11386454" cy="4575035"/>
          </a:xfrm>
          <a:prstGeom prst="rect">
            <a:avLst/>
          </a:prstGeom>
          <a:noFill/>
        </p:spPr>
        <p:txBody>
          <a:bodyPr wrap="square" rtlCol="0">
            <a:spAutoFit/>
          </a:bodyPr>
          <a:lstStyle/>
          <a:p>
            <a:pPr algn="just" rtl="1">
              <a:lnSpc>
                <a:spcPct val="150000"/>
              </a:lnSpc>
            </a:pPr>
            <a:r>
              <a:rPr lang="ar-EG" sz="2000" dirty="0">
                <a:solidFill>
                  <a:srgbClr val="FF0000"/>
                </a:solidFill>
                <a:latin typeface="Alexandria" pitchFamily="2" charset="-78"/>
                <a:cs typeface="Alexandria" pitchFamily="2" charset="-78"/>
              </a:rPr>
              <a:t>تعريف التواصل الفعال</a:t>
            </a:r>
          </a:p>
          <a:p>
            <a:pPr algn="just" rtl="1">
              <a:lnSpc>
                <a:spcPct val="150000"/>
              </a:lnSpc>
            </a:pPr>
            <a:r>
              <a:rPr lang="ar-EG" sz="1600" dirty="0">
                <a:latin typeface="Alexandria" pitchFamily="2" charset="-78"/>
                <a:cs typeface="Alexandria" pitchFamily="2" charset="-78"/>
              </a:rPr>
              <a:t>يُعرَّف التواصل الفعال بأنَّه الحوار الذي يكون بين شخصين أو أكثر، ويُمكن أن يكون هذا التواصل وجهًا لوجه، أو عن طريق الرسائل الإلكترونية، وغيرها من طرق التواصل، ويكون التواصل الفعال بتبادل المعلومات والأفكار والآراء بشكلٍ مريح وسلس وواضح مع القدرة على نقل الرسالة بوضوح بطريقةٍ يشعر الشخص فيها بأنَّ أفكاره مسموعة، ويُمكن أن يُؤخذ بآرائه، وبأنَّه قادر على الاستماع والإصغاء إلى الطرف الآخر دون مقاطعته ومع احترام آرائه. ويعد التواصل الفعال مهارة من الممكن تطويرها عن طريق العلاقات والتواصل مع الآخرين أكثر وأكثر.</a:t>
            </a:r>
          </a:p>
          <a:p>
            <a:pPr algn="just" rtl="1">
              <a:lnSpc>
                <a:spcPct val="150000"/>
              </a:lnSpc>
            </a:pPr>
            <a:r>
              <a:rPr lang="ar-EG" sz="1600" dirty="0">
                <a:latin typeface="Alexandria" pitchFamily="2" charset="-78"/>
                <a:cs typeface="Alexandria" pitchFamily="2" charset="-78"/>
              </a:rPr>
              <a:t>يعتبر الاتصال الشخصي الفعال أحد العوامل الرئيسية لبناء علاقات ناجحة ومتينة في الحياة الشخصية والعملية. فعندما تكون لدينا مهارات جيدة في التواصل، يمكننا التفاعل بنجاح مع الآخرين وتوصيل أفكارنا ورؤيتنا بوضوح.</a:t>
            </a:r>
          </a:p>
          <a:p>
            <a:pPr algn="just" rtl="1">
              <a:lnSpc>
                <a:spcPct val="150000"/>
              </a:lnSpc>
            </a:pPr>
            <a:r>
              <a:rPr lang="ar-EG" sz="1600" dirty="0">
                <a:latin typeface="Alexandria" pitchFamily="2" charset="-78"/>
                <a:cs typeface="Alexandria" pitchFamily="2" charset="-78"/>
              </a:rPr>
              <a:t>يمكن تحقيق الاتصال الشخصي الفعال من خلال تطوير المهارات اللغوية وغير اللغوية. فالجانب اللغوي يتضمن استخدام كلمات مناسبة وإيصال الرسالة بوضوح. أما الجانب غير اللغوي فيشمل التواصل الجسدي والاهتمام بتفاصيل التواصل البصري، مثل لغة الجسد والتعابير الوجهية والملامح البصرية. إن استخدام هذه المهارات بشكل صحيح يسهم في تعزيز الاتصال الشخصي وفهم أفضل للرسالة المراد إيصالها.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191324"/>
    </mc:Choice>
    <mc:Fallback xmlns="">
      <p:transition advTm="19132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23025" y="1685495"/>
            <a:ext cx="1165780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تعريف التواصل الفعال</a:t>
            </a: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مهارات الاتصال الشخصي الفعال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58698" y="1861307"/>
            <a:ext cx="11386454" cy="4298036"/>
          </a:xfrm>
          <a:prstGeom prst="rect">
            <a:avLst/>
          </a:prstGeom>
          <a:noFill/>
        </p:spPr>
        <p:txBody>
          <a:bodyPr wrap="square" rtlCol="0">
            <a:spAutoFit/>
          </a:bodyPr>
          <a:lstStyle/>
          <a:p>
            <a:pPr algn="just" rtl="1">
              <a:lnSpc>
                <a:spcPct val="150000"/>
              </a:lnSpc>
            </a:pPr>
            <a:r>
              <a:rPr lang="ar-EG" sz="2000" dirty="0">
                <a:solidFill>
                  <a:srgbClr val="FF0000"/>
                </a:solidFill>
                <a:latin typeface="Alexandria" pitchFamily="2" charset="-78"/>
                <a:cs typeface="Alexandria" pitchFamily="2" charset="-78"/>
              </a:rPr>
              <a:t>المهارات اللغوية في الاتصال الشخصي الفعال</a:t>
            </a:r>
          </a:p>
          <a:p>
            <a:pPr algn="just" rtl="1">
              <a:lnSpc>
                <a:spcPct val="150000"/>
              </a:lnSpc>
            </a:pPr>
            <a:r>
              <a:rPr lang="ar-EG" sz="1600">
                <a:latin typeface="Alexandria" pitchFamily="2" charset="-78"/>
                <a:cs typeface="Alexandria" pitchFamily="2" charset="-78"/>
              </a:rPr>
              <a:t>تتمثل المهارات اللغوية في قدرة الفرد على استخدام اللغة بشكل واضح ومنظم عند التواصل مع الآخرين. وتشمل اختيار الكلمات المناسبة، وترتيب الأفكار بطريقة منطقية، واستخدام عبارات بسيطة ومباشرة تساعد على فهم الرسالة دون غموض أو التباس.وتسهم هذه المهارات في نقل الأفكار والمعلومات بدقة، وتجنب سوء الفهم، وتعزيز قدرة المتحدث على التعبير عن رأيه بموضوعية واحترام. ومن أمثلتها: اختيار الألفاظ المناسبة، وضوح الصوت، تنظيم الأفكار، تجنب الإطالة، استخدام أمثلة قريبة من المستمع..</a:t>
            </a:r>
            <a:endParaRPr lang="ar-EG" sz="1600" dirty="0">
              <a:latin typeface="Alexandria" pitchFamily="2" charset="-78"/>
              <a:cs typeface="Alexandria" pitchFamily="2" charset="-78"/>
            </a:endParaRPr>
          </a:p>
          <a:p>
            <a:pPr algn="just" rtl="1">
              <a:lnSpc>
                <a:spcPct val="150000"/>
              </a:lnSpc>
            </a:pPr>
            <a:r>
              <a:rPr lang="ar-EG" sz="2000" dirty="0">
                <a:solidFill>
                  <a:srgbClr val="FF0000"/>
                </a:solidFill>
                <a:latin typeface="Alexandria" pitchFamily="2" charset="-78"/>
                <a:cs typeface="Alexandria" pitchFamily="2" charset="-78"/>
              </a:rPr>
              <a:t>المهارات غير اللغوية في الاتصال الشخصي الفعال</a:t>
            </a:r>
          </a:p>
          <a:p>
            <a:pPr algn="just" rtl="1">
              <a:lnSpc>
                <a:spcPct val="150000"/>
              </a:lnSpc>
            </a:pPr>
            <a:r>
              <a:rPr lang="ar-EG" sz="1600">
                <a:latin typeface="Alexandria" pitchFamily="2" charset="-78"/>
                <a:cs typeface="Alexandria" pitchFamily="2" charset="-78"/>
              </a:rPr>
              <a:t>تشير المهارات غير اللغوية إلى الرسائل التي ينقلها الفرد من خلال سلوكه وتعبيراته دون استخدام الكلمات المباشرة. وتشمل لغة الجسد، وتعبيرات الوجه، ونبرة الصوت، والتواصل البصري، وطريقة الوقوف أو الجلوس.وتُعد هذه المهارات عنصرًا مهمًا في دعم الرسالة اللفظية؛ لأنها تساعد على إظهار الاهتمام، والثقة، والاحترام، والتعاطف مع الطرف الآخر. ومن أمثلتها: النظر إلى المتحدث، الابتسامة المناسبة، الإصغاء بانتباه، هدوء نبرة الصوت، استخدام إيماءات تدل على الفهم والاهتمام..</a:t>
            </a: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03931593"/>
      </p:ext>
    </p:extLst>
  </p:cSld>
  <p:clrMapOvr>
    <a:masterClrMapping/>
  </p:clrMapOvr>
  <mc:AlternateContent xmlns:mc="http://schemas.openxmlformats.org/markup-compatibility/2006" xmlns:p14="http://schemas.microsoft.com/office/powerpoint/2010/main">
    <mc:Choice Requires="p14">
      <p:transition p14:dur="10" advTm="141789"/>
    </mc:Choice>
    <mc:Fallback xmlns="">
      <p:transition advTm="14178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53140" y="2095405"/>
            <a:ext cx="10541000" cy="379020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تشتمل المهارات الشخصية على أربع مهارات أساسية وهي: (مهارة الاستماع- مهارة إدارة النزاعات- مهارة جذب الانتباه- مهارة بناء فريق العمل). وفيما يلي استعراضها بالتفصيل...</a:t>
            </a:r>
          </a:p>
          <a:p>
            <a:pPr algn="just" rtl="1">
              <a:lnSpc>
                <a:spcPct val="150000"/>
              </a:lnSpc>
            </a:pPr>
            <a:r>
              <a:rPr lang="ar-EG" b="1" dirty="0">
                <a:solidFill>
                  <a:srgbClr val="FF0000"/>
                </a:solidFill>
                <a:latin typeface="Alexandria" pitchFamily="2" charset="-78"/>
                <a:cs typeface="Alexandria" pitchFamily="2" charset="-78"/>
              </a:rPr>
              <a:t>1) مهارة الاستماع</a:t>
            </a:r>
          </a:p>
          <a:p>
            <a:pPr algn="just" rtl="1">
              <a:lnSpc>
                <a:spcPct val="150000"/>
              </a:lnSpc>
            </a:pPr>
            <a:r>
              <a:rPr lang="ar-EG" sz="1600" dirty="0">
                <a:latin typeface="Alexandria" pitchFamily="2" charset="-78"/>
                <a:cs typeface="Alexandria" pitchFamily="2" charset="-78"/>
              </a:rPr>
              <a:t>الاستماع والإصغاء، وهو لا يكون فقط بالاستماع والإصغاء وفهم ما يُقال وحسب، بل بفهم المشاعر والنوايا التي يحاول الطرف الآخر توصيلها، ويكون ذلك بالتركيز بشكلٍ كامل على الحديث، دون التشتت بأي أمرٍ آخر، مثل؛ الهاتف، أو التفكير في أمورٍ أخرى، ما يجعل الطرف الآخر مرتاحًا في هذا التواصل، ويعزز ويقوي العلاقات بين أطراف الحديث. التركيز على الإشارات غير اللفظية أي التركيز على لغة الجسد، وهي حركة اليدين، وتعابير الوجه، ونبرة الصوت، والإيماءات، والتنفس، وتعد لغة الجسد من أهم الأمور التي يُمكن أن تؤثر سلبًا أو إيجابًا في الحوار، وهناك بعض الحركات التي من الممكن أن يتبعها الشخص حتى يعزز التواصل عن طريق لغة الجسد، كأن تكون الذراعان مفتوحتين مع الحفاظ على التواصل البصري مع الطرف الآخر.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93714493"/>
      </p:ext>
    </p:extLst>
  </p:cSld>
  <p:clrMapOvr>
    <a:masterClrMapping/>
  </p:clrMapOvr>
  <mc:AlternateContent xmlns:mc="http://schemas.openxmlformats.org/markup-compatibility/2006" xmlns:p14="http://schemas.microsoft.com/office/powerpoint/2010/main">
    <mc:Choice Requires="p14">
      <p:transition p14:dur="10" advTm="135729"/>
    </mc:Choice>
    <mc:Fallback xmlns="">
      <p:transition advTm="13572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7323" y="1385884"/>
            <a:ext cx="11678854" cy="5095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1518396"/>
            <a:ext cx="10541000" cy="835550"/>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1) مهارة الاستماع</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0" name="Group 19">
            <a:extLst>
              <a:ext uri="{FF2B5EF4-FFF2-40B4-BE49-F238E27FC236}">
                <a16:creationId xmlns:a16="http://schemas.microsoft.com/office/drawing/2014/main" id="{6A4CF49D-DECE-4DA7-3991-064AC73988EE}"/>
              </a:ext>
            </a:extLst>
          </p:cNvPr>
          <p:cNvGrpSpPr/>
          <p:nvPr/>
        </p:nvGrpSpPr>
        <p:grpSpPr>
          <a:xfrm>
            <a:off x="690843" y="2314376"/>
            <a:ext cx="10810009" cy="4016975"/>
            <a:chOff x="690843" y="2314377"/>
            <a:chExt cx="10810009" cy="3951983"/>
          </a:xfrm>
        </p:grpSpPr>
        <p:sp>
          <p:nvSpPr>
            <p:cNvPr id="2" name="Text 3"/>
            <p:cNvSpPr/>
            <p:nvPr/>
          </p:nvSpPr>
          <p:spPr>
            <a:xfrm>
              <a:off x="7898607" y="2314377"/>
              <a:ext cx="3602245" cy="288429"/>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3257B8"/>
                  </a:solidFill>
                  <a:effectLst/>
                  <a:uLnTx/>
                  <a:uFillTx/>
                  <a:latin typeface="Alexandria" pitchFamily="2" charset="-78"/>
                  <a:ea typeface="Alexandria" pitchFamily="34" charset="-122"/>
                  <a:cs typeface="Alexandria" pitchFamily="2" charset="-78"/>
                </a:rPr>
                <a:t>أساليب تطوير مهارة الاستماع:</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1351" y="2829322"/>
              <a:ext cx="5329501" cy="1441946"/>
            </a:xfrm>
            <a:prstGeom prst="rect">
              <a:avLst/>
            </a:prstGeom>
          </p:spPr>
        </p:pic>
        <p:sp>
          <p:nvSpPr>
            <p:cNvPr id="9" name="Text 4"/>
            <p:cNvSpPr/>
            <p:nvPr/>
          </p:nvSpPr>
          <p:spPr>
            <a:xfrm>
              <a:off x="9321368" y="3009801"/>
              <a:ext cx="1922811" cy="24030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التركيز الكامل</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1" name="Text 5"/>
            <p:cNvSpPr/>
            <p:nvPr/>
          </p:nvSpPr>
          <p:spPr>
            <a:xfrm>
              <a:off x="6351825" y="3340695"/>
              <a:ext cx="4892354" cy="500063"/>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حينما تستمع للآخرين، حاول التركيز الكامل على ما يقولون. قم بإيقاف التفكير في رد الفعل أو الحديث التالي واستمع بانتباه.</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0843" y="2829322"/>
              <a:ext cx="5329501" cy="1441946"/>
            </a:xfrm>
            <a:prstGeom prst="rect">
              <a:avLst/>
            </a:prstGeom>
          </p:spPr>
        </p:pic>
        <p:sp>
          <p:nvSpPr>
            <p:cNvPr id="13" name="Text 6"/>
            <p:cNvSpPr/>
            <p:nvPr/>
          </p:nvSpPr>
          <p:spPr>
            <a:xfrm>
              <a:off x="3840860" y="3009801"/>
              <a:ext cx="1922811" cy="24030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التواصل البصري</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4" name="Text 7"/>
            <p:cNvSpPr/>
            <p:nvPr/>
          </p:nvSpPr>
          <p:spPr>
            <a:xfrm>
              <a:off x="871317" y="3340695"/>
              <a:ext cx="4892354" cy="750094"/>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استخدم لغة الجسد والعبارات الوجهية للتأكيد على أنك تستمع بانتباه. هذا يشجع الشخص الآخر على مشاركة المزيد ويظهر اهتمامك الحقيقي.</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5"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1351" y="4422278"/>
              <a:ext cx="5329501" cy="1844082"/>
            </a:xfrm>
            <a:prstGeom prst="rect">
              <a:avLst/>
            </a:prstGeom>
          </p:spPr>
        </p:pic>
        <p:sp>
          <p:nvSpPr>
            <p:cNvPr id="16" name="Text 8"/>
            <p:cNvSpPr/>
            <p:nvPr/>
          </p:nvSpPr>
          <p:spPr>
            <a:xfrm>
              <a:off x="9321368" y="4602758"/>
              <a:ext cx="1922811" cy="24030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تكرار ما تسمع</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7" name="Text 9"/>
            <p:cNvSpPr/>
            <p:nvPr/>
          </p:nvSpPr>
          <p:spPr>
            <a:xfrm>
              <a:off x="6351825" y="4933652"/>
              <a:ext cx="4892354" cy="750094"/>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بمجرد انتهاء الشخص من التحدث، حاول تكرار ما فهمته بكلماتك الخاصة. هذا ليس فقط للتأكد من فهمك بشكل صحيح ولكن أيضًا ليعرف الشخص الآخر أنك تستمع بانتباه.</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8"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0843" y="4422279"/>
              <a:ext cx="5329501" cy="1723176"/>
            </a:xfrm>
            <a:prstGeom prst="rect">
              <a:avLst/>
            </a:prstGeom>
          </p:spPr>
        </p:pic>
        <p:sp>
          <p:nvSpPr>
            <p:cNvPr id="19" name="Text 10"/>
            <p:cNvSpPr/>
            <p:nvPr/>
          </p:nvSpPr>
          <p:spPr>
            <a:xfrm>
              <a:off x="3787779" y="4602758"/>
              <a:ext cx="1975892" cy="24030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عدم مقاطعة المتحدث</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1" name="Text 11"/>
            <p:cNvSpPr/>
            <p:nvPr/>
          </p:nvSpPr>
          <p:spPr>
            <a:xfrm>
              <a:off x="871317" y="4933652"/>
              <a:ext cx="4892354" cy="500063"/>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امنح الشخص الآخر الوقت الكافي لإكمال فكرته قبل أن تتدخل برد فعلك.</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628197910"/>
      </p:ext>
    </p:extLst>
  </p:cSld>
  <p:clrMapOvr>
    <a:masterClrMapping/>
  </p:clrMapOvr>
  <mc:AlternateContent xmlns:mc="http://schemas.openxmlformats.org/markup-compatibility/2006" xmlns:p14="http://schemas.microsoft.com/office/powerpoint/2010/main">
    <mc:Choice Requires="p14">
      <p:transition p14:dur="10" advTm="171785"/>
    </mc:Choice>
    <mc:Fallback xmlns="">
      <p:transition advTm="17178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47241" y="1481559"/>
            <a:ext cx="11424211" cy="45743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830348"/>
            <a:ext cx="10541000" cy="461024"/>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1) </a:t>
            </a:r>
            <a:r>
              <a:rPr lang="ar-EG" b="1">
                <a:solidFill>
                  <a:srgbClr val="FF0000"/>
                </a:solidFill>
                <a:latin typeface="Alexandria" pitchFamily="2" charset="-78"/>
                <a:cs typeface="Alexandria" pitchFamily="2" charset="-78"/>
              </a:rPr>
              <a:t>مهارة الاستماع</a:t>
            </a:r>
            <a:endParaRPr lang="ar-EG" b="1" dirty="0">
              <a:solidFill>
                <a:srgbClr val="FF0000"/>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6" name="Group 15">
            <a:extLst>
              <a:ext uri="{FF2B5EF4-FFF2-40B4-BE49-F238E27FC236}">
                <a16:creationId xmlns:a16="http://schemas.microsoft.com/office/drawing/2014/main" id="{EB4312B2-7CDF-8FCB-8317-8E9AB4B763CB}"/>
              </a:ext>
            </a:extLst>
          </p:cNvPr>
          <p:cNvGrpSpPr/>
          <p:nvPr/>
        </p:nvGrpSpPr>
        <p:grpSpPr>
          <a:xfrm>
            <a:off x="690843" y="2554486"/>
            <a:ext cx="10810010" cy="2955063"/>
            <a:chOff x="690843" y="2554486"/>
            <a:chExt cx="10810010" cy="2955063"/>
          </a:xfrm>
        </p:grpSpPr>
        <p:sp>
          <p:nvSpPr>
            <p:cNvPr id="2" name="Text 3"/>
            <p:cNvSpPr/>
            <p:nvPr/>
          </p:nvSpPr>
          <p:spPr>
            <a:xfrm>
              <a:off x="7220563" y="2554486"/>
              <a:ext cx="4280289" cy="308372"/>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3257B8"/>
                  </a:solidFill>
                  <a:effectLst/>
                  <a:uLnTx/>
                  <a:uFillTx/>
                  <a:latin typeface="Alexandria" pitchFamily="34" charset="0"/>
                  <a:ea typeface="Alexandria" pitchFamily="34" charset="-122"/>
                  <a:cs typeface="Alexandria" pitchFamily="34" charset="-120"/>
                </a:rPr>
                <a:t>تابع أساليب تطوير مهارة الاستماع:</a:t>
              </a:r>
              <a:endParaRPr kumimoji="0" lang="ar-SA" sz="1600" b="0" i="0" u="none" strike="noStrike" kern="0" cap="none" spc="0" normalizeH="0" baseline="0" noProof="0" dirty="0">
                <a:ln>
                  <a:noFill/>
                </a:ln>
                <a:solidFill>
                  <a:prstClr val="black"/>
                </a:solidFill>
                <a:effectLst/>
                <a:uLnTx/>
                <a:uFillTx/>
              </a:endParaRPr>
            </a:p>
          </p:txBody>
        </p:sp>
        <p:pic>
          <p:nvPicPr>
            <p:cNvPr id="8"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12607" y="3121918"/>
              <a:ext cx="3488246" cy="2387631"/>
            </a:xfrm>
            <a:prstGeom prst="rect">
              <a:avLst/>
            </a:prstGeom>
          </p:spPr>
        </p:pic>
        <p:sp>
          <p:nvSpPr>
            <p:cNvPr id="9" name="Text 4"/>
            <p:cNvSpPr/>
            <p:nvPr/>
          </p:nvSpPr>
          <p:spPr>
            <a:xfrm>
              <a:off x="9176810" y="3313609"/>
              <a:ext cx="205615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طرح الأسئلة</a:t>
              </a:r>
              <a:endParaRPr kumimoji="0" lang="ar-SA" sz="1600" b="0" i="0" u="none" strike="noStrike" kern="0" cap="none" spc="0" normalizeH="0" baseline="0" noProof="0" dirty="0">
                <a:ln>
                  <a:noFill/>
                </a:ln>
                <a:solidFill>
                  <a:prstClr val="black"/>
                </a:solidFill>
                <a:effectLst/>
                <a:uLnTx/>
                <a:uFillTx/>
              </a:endParaRPr>
            </a:p>
          </p:txBody>
        </p:sp>
        <p:sp>
          <p:nvSpPr>
            <p:cNvPr id="11" name="Text 5"/>
            <p:cNvSpPr/>
            <p:nvPr/>
          </p:nvSpPr>
          <p:spPr>
            <a:xfrm>
              <a:off x="8204292" y="3674170"/>
              <a:ext cx="3028676" cy="1105297"/>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Medium" pitchFamily="34" charset="0"/>
                  <a:ea typeface="Alexandria Medium" pitchFamily="34" charset="-122"/>
                  <a:cs typeface="Alexandria Medium" pitchFamily="34" charset="-120"/>
                </a:rPr>
                <a:t>اطرح أسئلة توضح المزيد عن الموضوع الذي يتحدث عنه الشخص. هذا ليس فقط يظهر اهتمامك ولكن يساعد أيضًا في توضيح الأفكار.</a:t>
              </a:r>
              <a:endParaRPr kumimoji="0" lang="ar-SA" sz="1600" b="0" i="0" u="none" strike="noStrike" kern="0" cap="none" spc="0" normalizeH="0" baseline="0" noProof="0" dirty="0">
                <a:ln>
                  <a:noFill/>
                </a:ln>
                <a:solidFill>
                  <a:prstClr val="black"/>
                </a:solidFill>
                <a:effectLst/>
                <a:uLnTx/>
                <a:uFillTx/>
              </a:endParaRPr>
            </a:p>
          </p:txBody>
        </p:sp>
        <p:pic>
          <p:nvPicPr>
            <p:cNvPr id="12"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51725" y="3121918"/>
              <a:ext cx="3488246" cy="2387631"/>
            </a:xfrm>
            <a:prstGeom prst="rect">
              <a:avLst/>
            </a:prstGeom>
          </p:spPr>
        </p:pic>
        <p:sp>
          <p:nvSpPr>
            <p:cNvPr id="13" name="Text 6"/>
            <p:cNvSpPr/>
            <p:nvPr/>
          </p:nvSpPr>
          <p:spPr>
            <a:xfrm>
              <a:off x="5330592" y="3313609"/>
              <a:ext cx="2241494"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ممارسة الاستماع الفعال</a:t>
              </a:r>
              <a:endParaRPr kumimoji="0" lang="ar-SA" sz="1600" b="0" i="0" u="none" strike="noStrike" kern="0" cap="none" spc="0" normalizeH="0" baseline="0" noProof="0" dirty="0">
                <a:ln>
                  <a:noFill/>
                </a:ln>
                <a:solidFill>
                  <a:prstClr val="black"/>
                </a:solidFill>
                <a:effectLst/>
                <a:uLnTx/>
                <a:uFillTx/>
              </a:endParaRPr>
            </a:p>
          </p:txBody>
        </p:sp>
        <p:sp>
          <p:nvSpPr>
            <p:cNvPr id="14" name="Text 7"/>
            <p:cNvSpPr/>
            <p:nvPr/>
          </p:nvSpPr>
          <p:spPr>
            <a:xfrm>
              <a:off x="4543411" y="3674170"/>
              <a:ext cx="3028676" cy="1105297"/>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Medium" pitchFamily="34" charset="0"/>
                  <a:ea typeface="Alexandria Medium" pitchFamily="34" charset="-122"/>
                  <a:cs typeface="Alexandria Medium" pitchFamily="34" charset="-120"/>
                </a:rPr>
                <a:t>تطبيق تقنيات الاستماع الفعال في حياتك اليومية. قم بممارسة الاستماع الفعال مع الأصدقاء والزملاء وحتى في الأنشطة الاجتماعية.</a:t>
              </a:r>
              <a:endParaRPr kumimoji="0" lang="ar-SA" sz="1600" b="0" i="0" u="none" strike="noStrike" kern="0" cap="none" spc="0" normalizeH="0" baseline="0" noProof="0" dirty="0">
                <a:ln>
                  <a:noFill/>
                </a:ln>
                <a:solidFill>
                  <a:prstClr val="black"/>
                </a:solidFill>
                <a:effectLst/>
                <a:uLnTx/>
                <a:uFillTx/>
              </a:endParaRPr>
            </a:p>
          </p:txBody>
        </p:sp>
        <p:pic>
          <p:nvPicPr>
            <p:cNvPr id="15"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0843" y="3121918"/>
              <a:ext cx="3488246" cy="2387631"/>
            </a:xfrm>
            <a:prstGeom prst="rect">
              <a:avLst/>
            </a:prstGeom>
          </p:spPr>
        </p:pic>
        <p:sp>
          <p:nvSpPr>
            <p:cNvPr id="17" name="Text 8"/>
            <p:cNvSpPr/>
            <p:nvPr/>
          </p:nvSpPr>
          <p:spPr>
            <a:xfrm>
              <a:off x="1855047" y="3313609"/>
              <a:ext cx="205615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دورات تطويرية</a:t>
              </a:r>
              <a:endParaRPr kumimoji="0" lang="ar-SA" sz="1600" b="0" i="0" u="none" strike="noStrike" kern="0" cap="none" spc="0" normalizeH="0" baseline="0" noProof="0" dirty="0">
                <a:ln>
                  <a:noFill/>
                </a:ln>
                <a:solidFill>
                  <a:prstClr val="black"/>
                </a:solidFill>
                <a:effectLst/>
                <a:uLnTx/>
                <a:uFillTx/>
              </a:endParaRPr>
            </a:p>
          </p:txBody>
        </p:sp>
        <p:sp>
          <p:nvSpPr>
            <p:cNvPr id="18" name="Text 9"/>
            <p:cNvSpPr/>
            <p:nvPr/>
          </p:nvSpPr>
          <p:spPr>
            <a:xfrm>
              <a:off x="882529" y="3674170"/>
              <a:ext cx="3028676" cy="1105297"/>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Medium" pitchFamily="34" charset="0"/>
                  <a:ea typeface="Alexandria Medium" pitchFamily="34" charset="-122"/>
                  <a:cs typeface="Alexandria Medium" pitchFamily="34" charset="-120"/>
                </a:rPr>
                <a:t>ابحث عن دورات تدريبية أو ورش عمل تهتم بتطوير مهارات الاستماع. قد تجد نصائح وتقنيات جديدة تساعدك في تحسين قدراتك.</a:t>
              </a:r>
              <a:endParaRPr kumimoji="0" lang="ar-SA" sz="16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604035788"/>
      </p:ext>
    </p:extLst>
  </p:cSld>
  <p:clrMapOvr>
    <a:masterClrMapping/>
  </p:clrMapOvr>
  <mc:AlternateContent xmlns:mc="http://schemas.openxmlformats.org/markup-compatibility/2006" xmlns:p14="http://schemas.microsoft.com/office/powerpoint/2010/main">
    <mc:Choice Requires="p14">
      <p:transition p14:dur="10" advTm="137194"/>
    </mc:Choice>
    <mc:Fallback xmlns="">
      <p:transition advTm="13719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2159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4867423"/>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200000"/>
              </a:lnSpc>
            </a:pPr>
            <a:r>
              <a:rPr lang="ar-EG" sz="1600" dirty="0">
                <a:latin typeface="Alexandria" pitchFamily="2" charset="-78"/>
                <a:cs typeface="Alexandria" pitchFamily="2" charset="-78"/>
              </a:rPr>
              <a:t>النزاع يثير مشاعر قوية قد تؤدي إلى جرح المشاعر والشعور بالانزعاج والخيبة إذا لم يتم التعامل معه بطريقة صحيحة. قد يسبب النزاع تشققات صعبة الشفاء، ولكن عندما يتم حله بطريقة صحية، ستتمكن من فهم الشخص الآخر، وبناء الثقة بينكما، وتعزيز علاقتكما. إذا كنت لا تدرك مشاعرك بشكل جيد، أو تشعر بالضغط لدرجة أنك تستطيع التركيز فقط على بعض المشاعر وتجاهل الباقية، فلن تتمكن من فهم احتياجاتك الخاصة. وهذا سيجعل من الصعب التواصل مع الآخرين وتحديد المسائل التي تثير قلقك بالفعل. </a:t>
            </a:r>
          </a:p>
          <a:p>
            <a:pPr algn="just" rtl="1">
              <a:lnSpc>
                <a:spcPct val="200000"/>
              </a:lnSpc>
            </a:pPr>
            <a:r>
              <a:rPr lang="ar-EG" sz="1600" b="1" u="sng" dirty="0">
                <a:solidFill>
                  <a:srgbClr val="FF0000"/>
                </a:solidFill>
                <a:latin typeface="Alexandria" pitchFamily="2" charset="-78"/>
                <a:cs typeface="Alexandria" pitchFamily="2" charset="-78"/>
              </a:rPr>
              <a:t>ويمكن تعريف النزاع أو الصراع على أنه: </a:t>
            </a:r>
          </a:p>
          <a:p>
            <a:pPr algn="just" rtl="1">
              <a:lnSpc>
                <a:spcPct val="200000"/>
              </a:lnSpc>
            </a:pPr>
            <a:r>
              <a:rPr lang="ar-EG" sz="1600" dirty="0">
                <a:latin typeface="Alexandria" pitchFamily="2" charset="-78"/>
                <a:cs typeface="Alexandria" pitchFamily="2" charset="-78"/>
              </a:rPr>
              <a:t>حالة من الخلاف الناجم عن المعارضة الفعلية أو المتصورة، للاحتياجات والقيم والمصالح بين الأشخاص الذين يعملون معًا.</a:t>
            </a:r>
          </a:p>
          <a:p>
            <a:pPr algn="just" rtl="1">
              <a:lnSpc>
                <a:spcPct val="200000"/>
              </a:lnSpc>
            </a:pPr>
            <a:r>
              <a:rPr lang="ar-EG" sz="1600" dirty="0">
                <a:latin typeface="Alexandria" pitchFamily="2" charset="-78"/>
                <a:cs typeface="Alexandria" pitchFamily="2" charset="-78"/>
              </a:rPr>
              <a:t>وإدارة الصراع التنظيمي يتجاوز مفهوم حل الصراع إلى منع وقوع الصراع والتعامل معه حين وقوعه ووضع العلاج الدائم الذي يمنع تكراره في المستقبل.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46205919"/>
      </p:ext>
    </p:extLst>
  </p:cSld>
  <p:clrMapOvr>
    <a:masterClrMapping/>
  </p:clrMapOvr>
  <mc:AlternateContent xmlns:mc="http://schemas.openxmlformats.org/markup-compatibility/2006" xmlns:p14="http://schemas.microsoft.com/office/powerpoint/2010/main">
    <mc:Choice Requires="p14">
      <p:transition p14:dur="10" advTm="103518"/>
    </mc:Choice>
    <mc:Fallback xmlns="">
      <p:transition advTm="10351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4528869"/>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150000"/>
              </a:lnSpc>
            </a:pPr>
            <a:r>
              <a:rPr lang="ar-EG" sz="1600" u="sng" dirty="0">
                <a:solidFill>
                  <a:srgbClr val="FF0000"/>
                </a:solidFill>
                <a:latin typeface="Alexandria" pitchFamily="2" charset="-78"/>
                <a:cs typeface="Alexandria" pitchFamily="2" charset="-78"/>
              </a:rPr>
              <a:t>أضرار النزاع التنظيمي</a:t>
            </a:r>
            <a:r>
              <a:rPr lang="ar-EG" sz="1600" dirty="0">
                <a:latin typeface="Alexandria" pitchFamily="2" charset="-78"/>
                <a:cs typeface="Alexandria" pitchFamily="2" charset="-78"/>
              </a:rPr>
              <a:t>:</a:t>
            </a:r>
          </a:p>
          <a:p>
            <a:pPr algn="just" rtl="1">
              <a:lnSpc>
                <a:spcPct val="150000"/>
              </a:lnSpc>
            </a:pPr>
            <a:r>
              <a:rPr lang="ar-EG" sz="1600" dirty="0">
                <a:latin typeface="Alexandria" pitchFamily="2" charset="-78"/>
                <a:cs typeface="Alexandria" pitchFamily="2" charset="-78"/>
              </a:rPr>
              <a:t>أكدت عدة دراسات على أن النزاع داخل المؤسسات يؤثر بالسلب على الإنتاجية والأداء وحتى مستقبل المنظمات. ووفقًا لدراسة قامت بها جمعية الإدارة الامريكية أوضحت أن المديرين يقضون نحو 24% من أوقاتهم في حل النزاعات. فيما أكدت دراسة أخرى على أن تكلفة إدارة النزاع مرتفعة حيث تصل إلى نحو 359مليار دولار سنويًا في الولايات المتحدة الأمريكية. فيما أوضحت دراسات أخرى أن هناك علاقة ارتباطية إيجابية بين النزاع أو الصراع التنظيمي والإجهاد المهني. وكلما زاد النزاع أو الصراع يضعف الأداء الوظيفي.</a:t>
            </a:r>
          </a:p>
          <a:p>
            <a:pPr algn="just" rtl="1">
              <a:lnSpc>
                <a:spcPct val="150000"/>
              </a:lnSpc>
            </a:pPr>
            <a:r>
              <a:rPr lang="ar-EG" sz="1600" u="sng" dirty="0">
                <a:solidFill>
                  <a:srgbClr val="FF0000"/>
                </a:solidFill>
                <a:latin typeface="Alexandria" pitchFamily="2" charset="-78"/>
                <a:cs typeface="Alexandria" pitchFamily="2" charset="-78"/>
              </a:rPr>
              <a:t>أسباب النزاع التنظيمي: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الاتصالات الإدارية: حيث تعود أسباب الكثير من المشكلات إلى سوء الفهم، وعدم وضوح قنوات الاتصال الإداري، والتجاوزات في المستويات الاتصالية، فإتقان الموظفين لمهارات الاتصال يحد من الكثير من المشكلات، وقد يحدث الخلاف بين الأفراد نتيجة لاختلاف اتجاهاتهم. تتضمن هذه الاتجاهات: الانطواء، وحبس المعلومات عن الجهات المختصة، والمبالغة في تخطي قنوات ومستويات السلطة.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39160802"/>
      </p:ext>
    </p:extLst>
  </p:cSld>
  <p:clrMapOvr>
    <a:masterClrMapping/>
  </p:clrMapOvr>
  <mc:AlternateContent xmlns:mc="http://schemas.openxmlformats.org/markup-compatibility/2006" xmlns:p14="http://schemas.microsoft.com/office/powerpoint/2010/main">
    <mc:Choice Requires="p14">
      <p:transition p14:dur="10" advTm="151881"/>
    </mc:Choice>
    <mc:Fallback xmlns="">
      <p:transition advTm="15188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357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5236755"/>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150000"/>
              </a:lnSpc>
            </a:pPr>
            <a:r>
              <a:rPr lang="ar-EG" sz="1600" u="sng" dirty="0">
                <a:solidFill>
                  <a:srgbClr val="FF0000"/>
                </a:solidFill>
                <a:latin typeface="Alexandria" pitchFamily="2" charset="-78"/>
                <a:cs typeface="Alexandria" pitchFamily="2" charset="-78"/>
              </a:rPr>
              <a:t>ت</a:t>
            </a:r>
            <a:r>
              <a:rPr lang="ar-EG" sz="1600" u="sng" dirty="0">
                <a:solidFill>
                  <a:srgbClr val="FF0000"/>
                </a:solidFill>
                <a:highlight>
                  <a:srgbClr val="669BBC"/>
                </a:highlight>
                <a:latin typeface="Alexandria" pitchFamily="2" charset="-78"/>
                <a:cs typeface="Alexandria" pitchFamily="2" charset="-78"/>
              </a:rPr>
              <a:t>ابع</a:t>
            </a:r>
            <a:r>
              <a:rPr lang="ar-EG" sz="1600" u="sng" dirty="0">
                <a:solidFill>
                  <a:srgbClr val="FF0000"/>
                </a:solidFill>
                <a:latin typeface="Alexandria" pitchFamily="2" charset="-78"/>
                <a:cs typeface="Alexandria" pitchFamily="2" charset="-78"/>
              </a:rPr>
              <a:t> أسباب النزاع التنظيمي:</a:t>
            </a:r>
          </a:p>
          <a:p>
            <a:pPr marL="285750" indent="-285750" algn="just" rtl="1">
              <a:lnSpc>
                <a:spcPct val="200000"/>
              </a:lnSpc>
              <a:buFont typeface="Wingdings" panose="05000000000000000000" pitchFamily="2" charset="2"/>
              <a:buChar char="ü"/>
            </a:pPr>
            <a:r>
              <a:rPr lang="ar-EG" sz="1600" u="sng" dirty="0">
                <a:latin typeface="Alexandria" pitchFamily="2" charset="-78"/>
                <a:cs typeface="Alexandria" pitchFamily="2" charset="-78"/>
              </a:rPr>
              <a:t>معوقات ومشكلات البناء التنظيمي</a:t>
            </a:r>
            <a:r>
              <a:rPr lang="ar-EG" sz="1600" dirty="0">
                <a:latin typeface="Alexandria" pitchFamily="2" charset="-78"/>
                <a:cs typeface="Alexandria" pitchFamily="2" charset="-78"/>
              </a:rPr>
              <a:t>: تتبنى بعض المنظمات هياكل تنظيمية ضعيفة، تحتوي على ثغرات تكون سببًا يومًا ما في مشكلات ونزاعات بين العاملين، مما يسبب عدم الوضوح في قنوات الاتصال الإداري والواجبات والمسؤوليات المحددة لكل وظيفة ومستوى إداري.</a:t>
            </a:r>
          </a:p>
          <a:p>
            <a:pPr marL="285750" indent="-285750" algn="just" rtl="1">
              <a:lnSpc>
                <a:spcPct val="200000"/>
              </a:lnSpc>
              <a:buFont typeface="Wingdings" panose="05000000000000000000" pitchFamily="2" charset="2"/>
              <a:buChar char="ü"/>
            </a:pPr>
            <a:r>
              <a:rPr lang="ar-EG" sz="1600" u="sng" dirty="0">
                <a:latin typeface="Alexandria" pitchFamily="2" charset="-78"/>
                <a:cs typeface="Alexandria" pitchFamily="2" charset="-78"/>
              </a:rPr>
              <a:t>مشكلات تسببها البيئة</a:t>
            </a:r>
            <a:r>
              <a:rPr lang="ar-EG" sz="1600" dirty="0">
                <a:latin typeface="Alexandria" pitchFamily="2" charset="-78"/>
                <a:cs typeface="Alexandria" pitchFamily="2" charset="-78"/>
              </a:rPr>
              <a:t>: للبيئة الداخلية والخارجية تأثير كبير على سير العمل ووجود النزاعات التنظيمية. فالإنسان ابن بيئته -كما يقال- وتتمثل المؤثرات البيئية في اللغة والألفاظ المستعملة والعادات والتقاليد وموقف الأفراد منها.</a:t>
            </a:r>
          </a:p>
          <a:p>
            <a:pPr marL="285750" indent="-285750" algn="just" rtl="1">
              <a:lnSpc>
                <a:spcPct val="200000"/>
              </a:lnSpc>
              <a:buFont typeface="Wingdings" panose="05000000000000000000" pitchFamily="2" charset="2"/>
              <a:buChar char="ü"/>
            </a:pPr>
            <a:r>
              <a:rPr lang="ar-EG" sz="1600" u="sng" dirty="0">
                <a:latin typeface="Alexandria" pitchFamily="2" charset="-78"/>
                <a:cs typeface="Alexandria" pitchFamily="2" charset="-78"/>
              </a:rPr>
              <a:t>الاعتماد المتبادل في العمل</a:t>
            </a:r>
            <a:r>
              <a:rPr lang="ar-EG" sz="1600" dirty="0">
                <a:latin typeface="Alexandria" pitchFamily="2" charset="-78"/>
                <a:cs typeface="Alexandria" pitchFamily="2" charset="-78"/>
              </a:rPr>
              <a:t>: وهذا أهم أسباب النزاع بين المجموعات، ويقصد به ارتباط وحاجة مجموعة لمجموعة أخرى لإنجاز أعمالها أو تحقيق أهدافها. فكلما زادت العلاقات الاعتمادية زادت النزاعات. لابد من وجود مجموعات متجانسة ومتعاونة، إذا تطلب الأمر وجود قدر من الاعتمادية بين فرق العمل المختلفة. ويعتمد ذلك على وجود هيكل تنظيمي قوي وشفاف، يراعي هذه الأنماط من العمل.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49766156"/>
      </p:ext>
    </p:extLst>
  </p:cSld>
  <p:clrMapOvr>
    <a:masterClrMapping/>
  </p:clrMapOvr>
  <mc:AlternateContent xmlns:mc="http://schemas.openxmlformats.org/markup-compatibility/2006" xmlns:p14="http://schemas.microsoft.com/office/powerpoint/2010/main">
    <mc:Choice Requires="p14">
      <p:transition p14:dur="10" advTm="137876"/>
    </mc:Choice>
    <mc:Fallback xmlns="">
      <p:transition advTm="13787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458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5267532"/>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150000"/>
              </a:lnSpc>
            </a:pPr>
            <a:r>
              <a:rPr lang="ar-EG" sz="1600" u="sng" dirty="0">
                <a:solidFill>
                  <a:srgbClr val="FF0000"/>
                </a:solidFill>
                <a:latin typeface="Alexandria" pitchFamily="2" charset="-78"/>
                <a:cs typeface="Alexandria" pitchFamily="2" charset="-78"/>
              </a:rPr>
              <a:t>ت</a:t>
            </a:r>
            <a:r>
              <a:rPr lang="ar-EG" sz="1600" u="sng" dirty="0">
                <a:solidFill>
                  <a:srgbClr val="FF0000"/>
                </a:solidFill>
                <a:highlight>
                  <a:srgbClr val="669BBC"/>
                </a:highlight>
                <a:latin typeface="Alexandria" pitchFamily="2" charset="-78"/>
                <a:cs typeface="Alexandria" pitchFamily="2" charset="-78"/>
              </a:rPr>
              <a:t>ابع</a:t>
            </a:r>
            <a:r>
              <a:rPr lang="ar-EG" sz="1600" u="sng" dirty="0">
                <a:solidFill>
                  <a:srgbClr val="FF0000"/>
                </a:solidFill>
                <a:latin typeface="Alexandria" pitchFamily="2" charset="-78"/>
                <a:cs typeface="Alexandria" pitchFamily="2" charset="-78"/>
              </a:rPr>
              <a:t> أسباب النزاع التنظيمي:</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عدم الشفافية في معايير التعامل</a:t>
            </a:r>
            <a:r>
              <a:rPr lang="ar-EG" sz="1600">
                <a:latin typeface="Alexandria" pitchFamily="2" charset="-78"/>
                <a:cs typeface="Alexandria" pitchFamily="2" charset="-78"/>
              </a:rPr>
              <a:t>: تُعد الترقيات والعلاوات والحوافز من الوسائل المهمة لتحفيز العاملين ورفع مستوى أدائهم، إلا أنها قد تتحول إلى مصدر للتوتر والنزاع إذا لم تُبنَ على معايير واضحة وعادلة. فعندما يشعر العاملون بأن القرارات الإدارية تتم وفق اعتبارات شخصية أو غير معلنة، يزداد الإحساس بالظلم، وتظهر المقارنات السلبية بين الزملاء، مما يؤدي إلى ضعف الثقة بالإدارة، وانتشار التذمر، وتراجع روح التعاون داخل المؤسسة. لذلك، فإن إعلان معايير التقييم والترقية والمكافآت، وتطبيقها بحياد على الجميع، يُسهم في تقليل النزاعات وتعزيز العدالة التنظيمية.</a:t>
            </a:r>
          </a:p>
          <a:p>
            <a:pPr algn="just" rtl="1">
              <a:lnSpc>
                <a:spcPct val="150000"/>
              </a:lnSpc>
            </a:pPr>
            <a:endParaRPr lang="ar-EG" sz="1600" dirty="0">
              <a:latin typeface="Alexandria" pitchFamily="2" charset="-78"/>
              <a:cs typeface="Alexandria" pitchFamily="2" charset="-78"/>
            </a:endParaRP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الغموض في الوسائل والأهداف وتعارضهما</a:t>
            </a:r>
            <a:r>
              <a:rPr lang="ar-EG" sz="1600">
                <a:latin typeface="Alexandria" pitchFamily="2" charset="-78"/>
                <a:cs typeface="Alexandria" pitchFamily="2" charset="-78"/>
              </a:rPr>
              <a:t>: يمثل غموض الأهداف أو عدم وضوح الوسائل المتبعة لتحقيقها أحد الأسباب الرئيسة للنزاع التنظيمي؛ إذ يحتاج العاملون إلى معرفة ما المطلوب منهم بدقة، وكيف يمكنهم إنجازه، وما حدود مسؤولياتهم وصلاحياتهم. وعندما تكون الأهداف غير محددة، أو تختلف الوسائل بين الأقسام، أو تتعارض توجيهات الإدارة مع الإمكانات المتاحة، تظهر حالة من الارتباك وسوء الفهم وتبادل اللوم بين العاملين. لذلك، يجب على قيادة المؤسسة توضيح الأهداف العامة والفرعية، وشرح آليات التنفيذ، والتأكد من فهم جميع العاملين لأدوارهم، بما يساعد على توحيد الجهود وتقليل فرص حدوث النزاع..</a:t>
            </a: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97193985"/>
      </p:ext>
    </p:extLst>
  </p:cSld>
  <p:clrMapOvr>
    <a:masterClrMapping/>
  </p:clrMapOvr>
  <mc:AlternateContent xmlns:mc="http://schemas.openxmlformats.org/markup-compatibility/2006" xmlns:p14="http://schemas.microsoft.com/office/powerpoint/2010/main">
    <mc:Choice Requires="p14">
      <p:transition p14:dur="10" advTm="63316"/>
    </mc:Choice>
    <mc:Fallback xmlns="">
      <p:transition advTm="6331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2159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461024"/>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a:t>
            </a:r>
            <a:r>
              <a:rPr lang="ar-EG" b="1">
                <a:solidFill>
                  <a:srgbClr val="FF0000"/>
                </a:solidFill>
                <a:latin typeface="Alexandria" pitchFamily="2" charset="-78"/>
                <a:cs typeface="Alexandria" pitchFamily="2" charset="-78"/>
              </a:rPr>
              <a:t>إدارة النزاعات</a:t>
            </a:r>
            <a:endParaRPr lang="ar-EG" b="1" dirty="0">
              <a:solidFill>
                <a:srgbClr val="FF0000"/>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3" name="Group 22">
            <a:extLst>
              <a:ext uri="{FF2B5EF4-FFF2-40B4-BE49-F238E27FC236}">
                <a16:creationId xmlns:a16="http://schemas.microsoft.com/office/drawing/2014/main" id="{0B7EE9F3-6331-F271-B1A3-7CD9912B5154}"/>
              </a:ext>
            </a:extLst>
          </p:cNvPr>
          <p:cNvGrpSpPr/>
          <p:nvPr/>
        </p:nvGrpSpPr>
        <p:grpSpPr>
          <a:xfrm>
            <a:off x="497712" y="1944186"/>
            <a:ext cx="11083792" cy="4080768"/>
            <a:chOff x="690843" y="1722437"/>
            <a:chExt cx="10810009" cy="4080768"/>
          </a:xfrm>
        </p:grpSpPr>
        <p:sp>
          <p:nvSpPr>
            <p:cNvPr id="2" name="Text 3"/>
            <p:cNvSpPr/>
            <p:nvPr/>
          </p:nvSpPr>
          <p:spPr>
            <a:xfrm>
              <a:off x="5411156" y="1722437"/>
              <a:ext cx="6089696" cy="308372"/>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900" b="0" i="0" u="none" strike="noStrike" kern="0" cap="none" spc="0" normalizeH="0" baseline="0" noProof="0" dirty="0">
                  <a:ln>
                    <a:noFill/>
                  </a:ln>
                  <a:solidFill>
                    <a:srgbClr val="3257B8"/>
                  </a:solidFill>
                  <a:effectLst/>
                  <a:uLnTx/>
                  <a:uFillTx/>
                  <a:latin typeface="Alexandria" pitchFamily="2" charset="-78"/>
                  <a:ea typeface="Alexandria" pitchFamily="34" charset="-122"/>
                  <a:cs typeface="Alexandria" pitchFamily="2" charset="-78"/>
                </a:rPr>
                <a:t>المؤشرات التي تدل على وجود نزاع داخل المؤسسة:</a:t>
              </a:r>
              <a:endParaRPr kumimoji="0" lang="ar-SA" sz="19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8" name="Shape 4"/>
            <p:cNvSpPr/>
            <p:nvPr/>
          </p:nvSpPr>
          <p:spPr>
            <a:xfrm>
              <a:off x="6182166" y="2289870"/>
              <a:ext cx="5318686" cy="614958"/>
            </a:xfrm>
            <a:prstGeom prst="roundRect">
              <a:avLst>
                <a:gd name="adj" fmla="val 11797"/>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9" name="Text 5"/>
            <p:cNvSpPr/>
            <p:nvPr/>
          </p:nvSpPr>
          <p:spPr>
            <a:xfrm>
              <a:off x="9124424" y="2468860"/>
              <a:ext cx="2197442"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قلة الصبر لدى العاملين.</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1" name="Shape 6"/>
            <p:cNvSpPr/>
            <p:nvPr/>
          </p:nvSpPr>
          <p:spPr>
            <a:xfrm>
              <a:off x="690843" y="2289870"/>
              <a:ext cx="5318686" cy="614958"/>
            </a:xfrm>
            <a:prstGeom prst="roundRect">
              <a:avLst>
                <a:gd name="adj" fmla="val 11797"/>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2" name="Text 7"/>
            <p:cNvSpPr/>
            <p:nvPr/>
          </p:nvSpPr>
          <p:spPr>
            <a:xfrm>
              <a:off x="2124816" y="2468860"/>
              <a:ext cx="370572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كثرة التذمر بين العاملين داخل المؤسسة.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3" name="Shape 8"/>
            <p:cNvSpPr/>
            <p:nvPr/>
          </p:nvSpPr>
          <p:spPr>
            <a:xfrm>
              <a:off x="6182166" y="3077468"/>
              <a:ext cx="5318686" cy="871934"/>
            </a:xfrm>
            <a:prstGeom prst="roundRect">
              <a:avLst>
                <a:gd name="adj" fmla="val 8320"/>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4" name="Text 9"/>
            <p:cNvSpPr/>
            <p:nvPr/>
          </p:nvSpPr>
          <p:spPr>
            <a:xfrm>
              <a:off x="6361152" y="3256459"/>
              <a:ext cx="4960714" cy="513953"/>
            </a:xfrm>
            <a:prstGeom prst="rect">
              <a:avLst/>
            </a:prstGeom>
            <a:noFill/>
            <a:ln/>
          </p:spPr>
          <p:txBody>
            <a:bodyPr wrap="square" lIns="0" tIns="0" rIns="0" bIns="0" rtlCol="0" anchor="t">
              <a:normAutofit/>
            </a:bodyPr>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مهاجمة الأفكار والمقترحات حتى قبل عرضها بشكل رسمي.</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5" name="Shape 10"/>
            <p:cNvSpPr/>
            <p:nvPr/>
          </p:nvSpPr>
          <p:spPr>
            <a:xfrm>
              <a:off x="690843" y="3077468"/>
              <a:ext cx="5318686" cy="871934"/>
            </a:xfrm>
            <a:prstGeom prst="roundRect">
              <a:avLst>
                <a:gd name="adj" fmla="val 8320"/>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6" name="Text 11"/>
            <p:cNvSpPr/>
            <p:nvPr/>
          </p:nvSpPr>
          <p:spPr>
            <a:xfrm>
              <a:off x="2153092" y="3256459"/>
              <a:ext cx="3677451"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وجود تكتلات ومجموعات بين الموظفين.</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7" name="Shape 12"/>
            <p:cNvSpPr/>
            <p:nvPr/>
          </p:nvSpPr>
          <p:spPr>
            <a:xfrm>
              <a:off x="6182166" y="4143673"/>
              <a:ext cx="5318686" cy="614958"/>
            </a:xfrm>
            <a:prstGeom prst="roundRect">
              <a:avLst>
                <a:gd name="adj" fmla="val 11797"/>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18" name="Text 13"/>
            <p:cNvSpPr/>
            <p:nvPr/>
          </p:nvSpPr>
          <p:spPr>
            <a:xfrm>
              <a:off x="7178198" y="4322663"/>
              <a:ext cx="414366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الانفعالية في تقديم النقد والملاحظات والآراء.</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9" name="Shape 14"/>
            <p:cNvSpPr/>
            <p:nvPr/>
          </p:nvSpPr>
          <p:spPr>
            <a:xfrm>
              <a:off x="690843" y="4143673"/>
              <a:ext cx="5318686" cy="614958"/>
            </a:xfrm>
            <a:prstGeom prst="roundRect">
              <a:avLst>
                <a:gd name="adj" fmla="val 11797"/>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20" name="Text 15"/>
            <p:cNvSpPr/>
            <p:nvPr/>
          </p:nvSpPr>
          <p:spPr>
            <a:xfrm>
              <a:off x="1274135" y="4322663"/>
              <a:ext cx="455640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الغضب وعدم الارتياح، والتعبير عنه تصريحًا وتلميحًا.</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1" name="Shape 16"/>
            <p:cNvSpPr/>
            <p:nvPr/>
          </p:nvSpPr>
          <p:spPr>
            <a:xfrm>
              <a:off x="6182166" y="4931271"/>
              <a:ext cx="5318686" cy="871934"/>
            </a:xfrm>
            <a:prstGeom prst="roundRect">
              <a:avLst>
                <a:gd name="adj" fmla="val 8320"/>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22" name="Text 17"/>
            <p:cNvSpPr/>
            <p:nvPr/>
          </p:nvSpPr>
          <p:spPr>
            <a:xfrm>
              <a:off x="8283566" y="5110262"/>
              <a:ext cx="3038300"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تبادل الاتهامات في بعض الأحيان.</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4" name="Shape 18"/>
            <p:cNvSpPr/>
            <p:nvPr/>
          </p:nvSpPr>
          <p:spPr>
            <a:xfrm>
              <a:off x="690843" y="4931271"/>
              <a:ext cx="5318686" cy="871934"/>
            </a:xfrm>
            <a:prstGeom prst="roundRect">
              <a:avLst>
                <a:gd name="adj" fmla="val 8320"/>
              </a:avLst>
            </a:prstGeom>
            <a:solidFill>
              <a:srgbClr val="E9ECF2"/>
            </a:solidFill>
            <a:ln w="6350">
              <a:solidFill>
                <a:srgbClr val="CFD2D8"/>
              </a:solidFill>
              <a:prstDash val="solid"/>
            </a:ln>
          </p:spPr>
          <p:txBody>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sp>
          <p:nvSpPr>
            <p:cNvPr id="26" name="Text 19"/>
            <p:cNvSpPr/>
            <p:nvPr/>
          </p:nvSpPr>
          <p:spPr>
            <a:xfrm>
              <a:off x="869829" y="5110262"/>
              <a:ext cx="4960714" cy="513953"/>
            </a:xfrm>
            <a:prstGeom prst="rect">
              <a:avLst/>
            </a:prstGeom>
            <a:noFill/>
            <a:ln/>
          </p:spPr>
          <p:txBody>
            <a:bodyPr wrap="square" lIns="0" tIns="0" rIns="0" bIns="0" rtlCol="0" anchor="t">
              <a:normAutofit/>
            </a:bodyPr>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التأثير السلبي على أنشطة الطرف الأخر والتقليل من أهميتها.</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4240105078"/>
      </p:ext>
    </p:extLst>
  </p:cSld>
  <p:clrMapOvr>
    <a:masterClrMapping/>
  </p:clrMapOvr>
  <mc:AlternateContent xmlns:mc="http://schemas.openxmlformats.org/markup-compatibility/2006" xmlns:p14="http://schemas.microsoft.com/office/powerpoint/2010/main">
    <mc:Choice Requires="p14">
      <p:transition p14:dur="10" advTm="116391"/>
    </mc:Choice>
    <mc:Fallback xmlns="">
      <p:transition advTm="11639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2159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5005922"/>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2) مهارة إدارة النزاعات</a:t>
            </a:r>
          </a:p>
          <a:p>
            <a:pPr algn="just" rtl="1">
              <a:lnSpc>
                <a:spcPct val="200000"/>
              </a:lnSpc>
            </a:pPr>
            <a:r>
              <a:rPr lang="ar-EG" sz="1600" u="sng" dirty="0">
                <a:solidFill>
                  <a:srgbClr val="FF0000"/>
                </a:solidFill>
                <a:latin typeface="Alexandria" pitchFamily="2" charset="-78"/>
                <a:cs typeface="Alexandria" pitchFamily="2" charset="-78"/>
              </a:rPr>
              <a:t>كيف تدير النزاع في مكان العمل؟</a:t>
            </a:r>
          </a:p>
          <a:p>
            <a:pPr marL="285750" indent="-285750" algn="just" rtl="1">
              <a:lnSpc>
                <a:spcPct val="200000"/>
              </a:lnSpc>
              <a:buFont typeface="Wingdings" panose="05000000000000000000" pitchFamily="2" charset="2"/>
              <a:buChar char="ü"/>
            </a:pPr>
            <a:r>
              <a:rPr lang="ar-EG" sz="1600" u="sng" dirty="0">
                <a:highlight>
                  <a:srgbClr val="00FFFF"/>
                </a:highlight>
                <a:latin typeface="Alexandria" pitchFamily="2" charset="-78"/>
                <a:cs typeface="Alexandria" pitchFamily="2" charset="-78"/>
              </a:rPr>
              <a:t>تحديد سبب النزاع</a:t>
            </a:r>
            <a:r>
              <a:rPr lang="ar-EG" sz="1600" dirty="0">
                <a:highlight>
                  <a:srgbClr val="00FFFF"/>
                </a:highlight>
                <a:latin typeface="Alexandria" pitchFamily="2" charset="-78"/>
                <a:cs typeface="Alexandria" pitchFamily="2" charset="-78"/>
              </a:rPr>
              <a:t>: </a:t>
            </a:r>
          </a:p>
          <a:p>
            <a:pPr algn="just" rtl="1">
              <a:lnSpc>
                <a:spcPct val="200000"/>
              </a:lnSpc>
            </a:pPr>
            <a:r>
              <a:rPr lang="ar-EG" sz="1600" dirty="0">
                <a:latin typeface="Alexandria" pitchFamily="2" charset="-78"/>
                <a:cs typeface="Alexandria" pitchFamily="2" charset="-78"/>
              </a:rPr>
              <a:t>ففهم المشكلة التي أدت إلى وجود النزاع هي حجر أساس لحل النزاع، وحتى تتوصل إلى السبب المباشر للنزاع تحتاج لقدر عالٍ من الحياد، والسماع من كل الذين لاحظوا النزاع والتفريق بين المعلومة ووجهة النظر في هذه الخطوة جزء ذو أهمية بالغة.</a:t>
            </a:r>
          </a:p>
          <a:p>
            <a:pPr marL="285750" indent="-285750" algn="just" rtl="1">
              <a:lnSpc>
                <a:spcPct val="200000"/>
              </a:lnSpc>
              <a:buFont typeface="Wingdings" panose="05000000000000000000" pitchFamily="2" charset="2"/>
              <a:buChar char="ü"/>
            </a:pPr>
            <a:r>
              <a:rPr lang="ar-EG" sz="1600" u="sng" dirty="0">
                <a:highlight>
                  <a:srgbClr val="00FFFF"/>
                </a:highlight>
                <a:latin typeface="Alexandria" pitchFamily="2" charset="-78"/>
                <a:cs typeface="Alexandria" pitchFamily="2" charset="-78"/>
              </a:rPr>
              <a:t>التعاون على إيجاد حل</a:t>
            </a:r>
            <a:r>
              <a:rPr lang="ar-EG" sz="1600" dirty="0">
                <a:highlight>
                  <a:srgbClr val="00FFFF"/>
                </a:highlight>
                <a:latin typeface="Alexandria" pitchFamily="2" charset="-78"/>
                <a:cs typeface="Alexandria" pitchFamily="2" charset="-78"/>
              </a:rPr>
              <a:t>: </a:t>
            </a:r>
          </a:p>
          <a:p>
            <a:pPr algn="just" rtl="1">
              <a:lnSpc>
                <a:spcPct val="200000"/>
              </a:lnSpc>
            </a:pPr>
            <a:r>
              <a:rPr lang="ar-EG" sz="1600" dirty="0">
                <a:latin typeface="Alexandria" pitchFamily="2" charset="-78"/>
                <a:cs typeface="Alexandria" pitchFamily="2" charset="-78"/>
              </a:rPr>
              <a:t>بعد سماع الأطراف المتنازعة، قم بتحليل المعلومات التي حصلت عليها وقارن بين أفكار ورؤى الطرفين وحدد نقاط الاتفاق والاختلاف بأكبر دقة ممكنة، وخطط لجلسة عصف ذهني بمشاركة الطرفين وآخرين، لإيجاد الحل المناسبة للنزاع، الجزء الأهم لنجاح هذه الخطوة هو الحزم في إبعاد أي اتهامات شخصية، والتركيز على الأفعال والأنشطة المطلوبة للحل. وتهدف هذه الجلسة لجمع أكبر قدر من الحلول المتفق عليها لإنهاء هذا النزاع أو </a:t>
            </a:r>
            <a:r>
              <a:rPr lang="ar-EG" sz="1600" dirty="0" err="1">
                <a:latin typeface="Alexandria" pitchFamily="2" charset="-78"/>
                <a:cs typeface="Alexandria" pitchFamily="2" charset="-78"/>
              </a:rPr>
              <a:t>اصراع</a:t>
            </a:r>
            <a:r>
              <a:rPr lang="ar-EG" sz="1600" dirty="0">
                <a:latin typeface="Alexandria" pitchFamily="2" charset="-78"/>
                <a:cs typeface="Alexandria" pitchFamily="2" charset="-78"/>
              </a:rPr>
              <a: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54172933"/>
      </p:ext>
    </p:extLst>
  </p:cSld>
  <p:clrMapOvr>
    <a:masterClrMapping/>
  </p:clrMapOvr>
  <mc:AlternateContent xmlns:mc="http://schemas.openxmlformats.org/markup-compatibility/2006" xmlns:p14="http://schemas.microsoft.com/office/powerpoint/2010/main">
    <mc:Choice Requires="p14">
      <p:transition p14:dur="10" advTm="121668"/>
    </mc:Choice>
    <mc:Fallback xmlns="">
      <p:transition advTm="12166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3759427"/>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150000"/>
              </a:lnSpc>
            </a:pPr>
            <a:r>
              <a:rPr lang="ar-EG" sz="1600" u="sng">
                <a:solidFill>
                  <a:srgbClr val="FF0000"/>
                </a:solidFill>
                <a:latin typeface="Alexandria" pitchFamily="2" charset="-78"/>
                <a:cs typeface="Alexandria" pitchFamily="2" charset="-78"/>
              </a:rPr>
              <a:t>تابع: كيف </a:t>
            </a:r>
            <a:r>
              <a:rPr lang="ar-EG" sz="1600" u="sng" dirty="0">
                <a:solidFill>
                  <a:srgbClr val="FF0000"/>
                </a:solidFill>
                <a:latin typeface="Alexandria" pitchFamily="2" charset="-78"/>
                <a:cs typeface="Alexandria" pitchFamily="2" charset="-78"/>
              </a:rPr>
              <a:t>تدير النزاع في مكان العمل؟</a:t>
            </a:r>
          </a:p>
          <a:p>
            <a:pPr marL="285750" indent="-285750" algn="just" rtl="1">
              <a:lnSpc>
                <a:spcPct val="200000"/>
              </a:lnSpc>
              <a:buFont typeface="Wingdings" panose="05000000000000000000" pitchFamily="2" charset="2"/>
              <a:buChar char="ü"/>
            </a:pPr>
            <a:r>
              <a:rPr lang="ar-EG" sz="1600" u="sng" dirty="0">
                <a:highlight>
                  <a:srgbClr val="00FFFF"/>
                </a:highlight>
                <a:latin typeface="Alexandria" pitchFamily="2" charset="-78"/>
                <a:cs typeface="Alexandria" pitchFamily="2" charset="-78"/>
              </a:rPr>
              <a:t>الوصول لحل متفق عليه: </a:t>
            </a:r>
          </a:p>
          <a:p>
            <a:pPr algn="just" rtl="1">
              <a:lnSpc>
                <a:spcPct val="200000"/>
              </a:lnSpc>
            </a:pPr>
            <a:r>
              <a:rPr lang="ar-EG" sz="1600" dirty="0">
                <a:latin typeface="Alexandria" pitchFamily="2" charset="-78"/>
                <a:cs typeface="Alexandria" pitchFamily="2" charset="-78"/>
              </a:rPr>
              <a:t>قم بتلخيص وتجميع ومقارنة الحلول المطروحة في الخطوة السابقة، ومناقشة أفضل الحلول مع المجموعة، ومراعاة أن يكون الحل المختار يضمن عدم تكرار النزاع في المستقبل.</a:t>
            </a:r>
          </a:p>
          <a:p>
            <a:pPr marL="285750" indent="-285750" algn="just" rtl="1">
              <a:lnSpc>
                <a:spcPct val="200000"/>
              </a:lnSpc>
              <a:buFont typeface="Wingdings" panose="05000000000000000000" pitchFamily="2" charset="2"/>
              <a:buChar char="ü"/>
            </a:pPr>
            <a:r>
              <a:rPr lang="ar-EG" sz="1600" u="sng" dirty="0">
                <a:highlight>
                  <a:srgbClr val="00FFFF"/>
                </a:highlight>
                <a:latin typeface="Alexandria" pitchFamily="2" charset="-78"/>
                <a:cs typeface="Alexandria" pitchFamily="2" charset="-78"/>
              </a:rPr>
              <a:t>تنفيذ الحل وإنهاء النزاع: </a:t>
            </a:r>
          </a:p>
          <a:p>
            <a:pPr algn="just" rtl="1">
              <a:lnSpc>
                <a:spcPct val="200000"/>
              </a:lnSpc>
            </a:pPr>
            <a:r>
              <a:rPr lang="ar-EG" sz="1600" dirty="0">
                <a:latin typeface="Alexandria" pitchFamily="2" charset="-78"/>
                <a:cs typeface="Alexandria" pitchFamily="2" charset="-78"/>
              </a:rPr>
              <a:t>عند الوصول إلى حل متفق عليه كن حريص على تنفيذه بشكل صحيح، وتأكد من اعتذار الفريقين وشكرهم لبعضهم البعض، وأن يكون لكل طرف دور فاعل في حل المشكلة، وراقب سير تنفيذ الحل في كل مراحله.</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12580455"/>
      </p:ext>
    </p:extLst>
  </p:cSld>
  <p:clrMapOvr>
    <a:masterClrMapping/>
  </p:clrMapOvr>
  <mc:AlternateContent xmlns:mc="http://schemas.openxmlformats.org/markup-compatibility/2006" xmlns:p14="http://schemas.microsoft.com/office/powerpoint/2010/main">
    <mc:Choice Requires="p14">
      <p:transition p14:dur="10" advTm="77808"/>
    </mc:Choice>
    <mc:Fallback xmlns="">
      <p:transition advTm="7780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8009" y="1278205"/>
            <a:ext cx="11783269" cy="51695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835550"/>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0" name="Group 19">
            <a:extLst>
              <a:ext uri="{FF2B5EF4-FFF2-40B4-BE49-F238E27FC236}">
                <a16:creationId xmlns:a16="http://schemas.microsoft.com/office/drawing/2014/main" id="{A8AB084A-06A9-6B0F-FA2D-ED4E44D563A1}"/>
              </a:ext>
            </a:extLst>
          </p:cNvPr>
          <p:cNvGrpSpPr/>
          <p:nvPr/>
        </p:nvGrpSpPr>
        <p:grpSpPr>
          <a:xfrm>
            <a:off x="327949" y="1797407"/>
            <a:ext cx="11441142" cy="4522369"/>
            <a:chOff x="690843" y="2201961"/>
            <a:chExt cx="10810009" cy="4128830"/>
          </a:xfrm>
        </p:grpSpPr>
        <p:sp>
          <p:nvSpPr>
            <p:cNvPr id="2" name="Text 3"/>
            <p:cNvSpPr/>
            <p:nvPr/>
          </p:nvSpPr>
          <p:spPr>
            <a:xfrm>
              <a:off x="7419095" y="2201961"/>
              <a:ext cx="4081757" cy="277515"/>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3257B8"/>
                  </a:solidFill>
                  <a:effectLst/>
                  <a:uLnTx/>
                  <a:uFillTx/>
                  <a:latin typeface="Alexandria" pitchFamily="2" charset="-78"/>
                  <a:ea typeface="Alexandria" pitchFamily="34" charset="-122"/>
                  <a:cs typeface="Alexandria" pitchFamily="2" charset="-78"/>
                </a:rPr>
                <a:t>الاستراتيجيات الخمس لإدارة النزاعات</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8"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59757" y="2669877"/>
              <a:ext cx="4241095" cy="3660914"/>
            </a:xfrm>
            <a:prstGeom prst="rect">
              <a:avLst/>
            </a:prstGeom>
          </p:spPr>
        </p:pic>
        <p:sp>
          <p:nvSpPr>
            <p:cNvPr id="9" name="Text 5"/>
            <p:cNvSpPr/>
            <p:nvPr/>
          </p:nvSpPr>
          <p:spPr>
            <a:xfrm>
              <a:off x="9629236" y="2773164"/>
              <a:ext cx="233158" cy="291405"/>
            </a:xfrm>
            <a:prstGeom prst="rect">
              <a:avLst/>
            </a:prstGeom>
            <a:noFill/>
            <a:ln/>
          </p:spPr>
          <p:txBody>
            <a:bodyPr wrap="none" lIns="0" tIns="0" rIns="0" bIns="0"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1</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1" name="Text 6"/>
            <p:cNvSpPr/>
            <p:nvPr/>
          </p:nvSpPr>
          <p:spPr>
            <a:xfrm>
              <a:off x="7419096" y="3295154"/>
              <a:ext cx="3907336" cy="371957"/>
            </a:xfrm>
            <a:prstGeom prst="rect">
              <a:avLst/>
            </a:prstGeom>
            <a:ln/>
          </p:spPr>
          <p:style>
            <a:lnRef idx="2">
              <a:schemeClr val="accent1"/>
            </a:lnRef>
            <a:fillRef idx="1">
              <a:schemeClr val="lt1"/>
            </a:fillRef>
            <a:effectRef idx="0">
              <a:schemeClr val="accent1"/>
            </a:effectRef>
            <a:fontRef idx="minor">
              <a:schemeClr val="dk1"/>
            </a:fontRef>
          </p:style>
          <p:txBody>
            <a:bodyPr wrap="none" lIns="0" tIns="0" rIns="0" bIns="0" rtlCol="0" anchor="t"/>
            <a:lstStyle/>
            <a:p>
              <a:pPr marL="0" marR="0" lvl="0" indent="0" algn="ctr" defTabSz="914400" rtl="1" eaLnBrk="1" fontAlgn="auto" latinLnBrk="0" hangingPunct="1">
                <a:lnSpc>
                  <a:spcPct val="104000"/>
                </a:lnSpc>
                <a:spcBef>
                  <a:spcPts val="0"/>
                </a:spcBef>
                <a:spcAft>
                  <a:spcPts val="0"/>
                </a:spcAft>
                <a:buClrTx/>
                <a:buSzTx/>
                <a:buFontTx/>
                <a:buNone/>
                <a:tabLst/>
                <a:defRPr/>
              </a:pPr>
              <a:r>
                <a:rPr kumimoji="0" lang="ar-SA" altLang="en-US" sz="20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التجنب</a:t>
              </a:r>
              <a:endParaRPr kumimoji="0" lang="ar-SA" sz="20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2" name="Text 7"/>
            <p:cNvSpPr/>
            <p:nvPr/>
          </p:nvSpPr>
          <p:spPr>
            <a:xfrm>
              <a:off x="7563382" y="3845378"/>
              <a:ext cx="3793181" cy="1889919"/>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7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وتهدف هذه الاستراتيجية إلى تأجيل مواجهة النزاع، وتجاهله لأجل غير مسمى، ويأمل صاحب القرار أن هذه الاستراتيجية يمكن أن تؤدي إلى حل المشكلة تلقائيًا، دون تصعيد. تفلح هذه الاستراتيجية في بعض المواقف خصوصًا حينما تكون مهمة الفريق محددة بزمن قصير، أو أن تأثير المشكلة محدود، وغير قابل للنمو.</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3"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807420" y="2669876"/>
              <a:ext cx="3332127" cy="3660913"/>
            </a:xfrm>
            <a:prstGeom prst="rect">
              <a:avLst/>
            </a:prstGeom>
          </p:spPr>
        </p:pic>
        <p:sp>
          <p:nvSpPr>
            <p:cNvPr id="14" name="Text 8"/>
            <p:cNvSpPr/>
            <p:nvPr/>
          </p:nvSpPr>
          <p:spPr>
            <a:xfrm>
              <a:off x="5979268" y="2773164"/>
              <a:ext cx="233158" cy="291405"/>
            </a:xfrm>
            <a:prstGeom prst="rect">
              <a:avLst/>
            </a:prstGeom>
            <a:noFill/>
            <a:ln/>
          </p:spPr>
          <p:txBody>
            <a:bodyPr wrap="none" lIns="0" tIns="0" rIns="0" bIns="0"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2</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5" name="Text 9"/>
            <p:cNvSpPr/>
            <p:nvPr/>
          </p:nvSpPr>
          <p:spPr>
            <a:xfrm>
              <a:off x="3846550" y="3295154"/>
              <a:ext cx="3174587" cy="383741"/>
            </a:xfrm>
            <a:prstGeom prst="rect">
              <a:avLst/>
            </a:prstGeom>
            <a:ln/>
          </p:spPr>
          <p:style>
            <a:lnRef idx="2">
              <a:schemeClr val="accent1"/>
            </a:lnRef>
            <a:fillRef idx="1">
              <a:schemeClr val="lt1"/>
            </a:fillRef>
            <a:effectRef idx="0">
              <a:schemeClr val="accent1"/>
            </a:effectRef>
            <a:fontRef idx="minor">
              <a:schemeClr val="dk1"/>
            </a:fontRef>
          </p:style>
          <p:txBody>
            <a:bodyPr wrap="none" lIns="0" tIns="0" rIns="0" bIns="0" rtlCol="0" anchor="t"/>
            <a:lstStyle/>
            <a:p>
              <a:pPr marL="0" marR="0" lvl="0" indent="0" algn="ctr" defTabSz="914400" rtl="1" eaLnBrk="1" fontAlgn="auto" latinLnBrk="0" hangingPunct="1">
                <a:lnSpc>
                  <a:spcPct val="104000"/>
                </a:lnSpc>
                <a:spcBef>
                  <a:spcPts val="0"/>
                </a:spcBef>
                <a:spcAft>
                  <a:spcPts val="0"/>
                </a:spcAft>
                <a:buClrTx/>
                <a:buSzTx/>
                <a:buFontTx/>
                <a:buNone/>
                <a:tabLst/>
                <a:defRPr/>
              </a:pPr>
              <a:r>
                <a:rPr kumimoji="0" lang="ar-SA" altLang="en-US"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الاستيعاب</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6" name="Text 10"/>
            <p:cNvSpPr/>
            <p:nvPr/>
          </p:nvSpPr>
          <p:spPr>
            <a:xfrm>
              <a:off x="4001527" y="3905731"/>
              <a:ext cx="2941168" cy="708720"/>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7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وتشير هذه الاستراتيجية إلى تقديم أحد الأطراف تنازلات، لغرض تجاوز المشكلة وتعزيز العلاقة.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0843" y="2669877"/>
              <a:ext cx="2996368" cy="3660912"/>
            </a:xfrm>
            <a:prstGeom prst="rect">
              <a:avLst/>
            </a:prstGeom>
          </p:spPr>
        </p:pic>
        <p:sp>
          <p:nvSpPr>
            <p:cNvPr id="18" name="Text 11"/>
            <p:cNvSpPr/>
            <p:nvPr/>
          </p:nvSpPr>
          <p:spPr>
            <a:xfrm>
              <a:off x="2329300" y="2773164"/>
              <a:ext cx="233158" cy="291405"/>
            </a:xfrm>
            <a:prstGeom prst="rect">
              <a:avLst/>
            </a:prstGeom>
            <a:noFill/>
            <a:ln/>
          </p:spPr>
          <p:txBody>
            <a:bodyPr wrap="none" lIns="0" tIns="0" rIns="0" bIns="0"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3</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9" name="Text 12"/>
            <p:cNvSpPr/>
            <p:nvPr/>
          </p:nvSpPr>
          <p:spPr>
            <a:xfrm>
              <a:off x="780566" y="3226161"/>
              <a:ext cx="2684424" cy="348868"/>
            </a:xfrm>
            <a:prstGeom prst="rect">
              <a:avLst/>
            </a:prstGeom>
            <a:ln/>
          </p:spPr>
          <p:style>
            <a:lnRef idx="2">
              <a:schemeClr val="accent1"/>
            </a:lnRef>
            <a:fillRef idx="1">
              <a:schemeClr val="lt1"/>
            </a:fillRef>
            <a:effectRef idx="0">
              <a:schemeClr val="accent1"/>
            </a:effectRef>
            <a:fontRef idx="minor">
              <a:schemeClr val="dk1"/>
            </a:fontRef>
          </p:style>
          <p:txBody>
            <a:bodyPr wrap="none" lIns="0" tIns="0" rIns="0" bIns="0" rtlCol="0" anchor="t"/>
            <a:lstStyle/>
            <a:p>
              <a:pPr marL="0" marR="0" lvl="0" indent="0" algn="ctr" defTabSz="914400" rtl="1" eaLnBrk="1" fontAlgn="auto" latinLnBrk="0" hangingPunct="1">
                <a:lnSpc>
                  <a:spcPct val="104000"/>
                </a:lnSpc>
                <a:spcBef>
                  <a:spcPts val="0"/>
                </a:spcBef>
                <a:spcAft>
                  <a:spcPts val="0"/>
                </a:spcAft>
                <a:buClrTx/>
                <a:buSzTx/>
                <a:buFontTx/>
                <a:buNone/>
                <a:tabLst/>
                <a:defRPr/>
              </a:pPr>
              <a:r>
                <a:rPr kumimoji="0" lang="ar-SA" altLang="en-US"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التسوية</a:t>
              </a:r>
              <a:endParaRPr kumimoji="0" lang="ar-SA"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1" name="Text 13"/>
            <p:cNvSpPr/>
            <p:nvPr/>
          </p:nvSpPr>
          <p:spPr>
            <a:xfrm>
              <a:off x="865265" y="3704700"/>
              <a:ext cx="2599724" cy="614392"/>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7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وتعني أن يقدم كل طرف تنازلات للوصول إلى تسوية مقبولة لجميع الأطراف، وتستخدم هذه الاستراتيجية مع الأطراف المتكافئة.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3298782021"/>
      </p:ext>
    </p:extLst>
  </p:cSld>
  <p:clrMapOvr>
    <a:masterClrMapping/>
  </p:clrMapOvr>
  <mc:AlternateContent xmlns:mc="http://schemas.openxmlformats.org/markup-compatibility/2006" xmlns:p14="http://schemas.microsoft.com/office/powerpoint/2010/main">
    <mc:Choice Requires="p14">
      <p:transition p14:dur="10" advTm="113502"/>
    </mc:Choice>
    <mc:Fallback xmlns="">
      <p:transition advTm="11350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835550"/>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إدارة النزاعات</a:t>
            </a:r>
          </a:p>
          <a:p>
            <a:pPr algn="just" rtl="1">
              <a:lnSpc>
                <a:spcPct val="150000"/>
              </a:lnSpc>
            </a:pPr>
            <a:r>
              <a:rPr lang="ar-EG" sz="1600" u="sng" dirty="0">
                <a:solidFill>
                  <a:srgbClr val="FF0000"/>
                </a:solidFill>
                <a:latin typeface="Alexandria" pitchFamily="2" charset="-78"/>
                <a:cs typeface="Alexandria" pitchFamily="2" charset="-78"/>
              </a:rPr>
              <a:t>تابع الاستراتيجيات الخمس </a:t>
            </a:r>
            <a:r>
              <a:rPr lang="ar-EG" sz="1600" u="sng">
                <a:solidFill>
                  <a:srgbClr val="FF0000"/>
                </a:solidFill>
                <a:latin typeface="Alexandria" pitchFamily="2" charset="-78"/>
                <a:cs typeface="Alexandria" pitchFamily="2" charset="-78"/>
              </a:rPr>
              <a:t>لإدارة النزاعات</a:t>
            </a:r>
            <a:endParaRPr lang="ar-EG" sz="1600" u="sng" dirty="0">
              <a:solidFill>
                <a:srgbClr val="FF0000"/>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5" name="Group 14">
            <a:extLst>
              <a:ext uri="{FF2B5EF4-FFF2-40B4-BE49-F238E27FC236}">
                <a16:creationId xmlns:a16="http://schemas.microsoft.com/office/drawing/2014/main" id="{5E95C19A-7436-1A6F-51E1-F9DE2B59169E}"/>
              </a:ext>
            </a:extLst>
          </p:cNvPr>
          <p:cNvGrpSpPr/>
          <p:nvPr/>
        </p:nvGrpSpPr>
        <p:grpSpPr>
          <a:xfrm>
            <a:off x="771494" y="2397789"/>
            <a:ext cx="10810009" cy="3470576"/>
            <a:chOff x="690843" y="2724745"/>
            <a:chExt cx="10810009" cy="2643684"/>
          </a:xfrm>
        </p:grpSpPr>
        <p:pic>
          <p:nvPicPr>
            <p:cNvPr id="2"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2166" y="2724745"/>
              <a:ext cx="5318686" cy="2643684"/>
            </a:xfrm>
            <a:prstGeom prst="rect">
              <a:avLst/>
            </a:prstGeom>
          </p:spPr>
        </p:pic>
        <p:sp>
          <p:nvSpPr>
            <p:cNvPr id="8" name="Text 4"/>
            <p:cNvSpPr/>
            <p:nvPr/>
          </p:nvSpPr>
          <p:spPr>
            <a:xfrm>
              <a:off x="8711982" y="2837755"/>
              <a:ext cx="259054" cy="323850"/>
            </a:xfrm>
            <a:prstGeom prst="rect">
              <a:avLst/>
            </a:prstGeom>
            <a:noFill/>
            <a:ln/>
          </p:spPr>
          <p:txBody>
            <a:bodyPr wrap="none" lIns="0" tIns="0" rIns="0" bIns="0"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4</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9" name="Text 5"/>
            <p:cNvSpPr/>
            <p:nvPr/>
          </p:nvSpPr>
          <p:spPr>
            <a:xfrm>
              <a:off x="6373851" y="3434556"/>
              <a:ext cx="4935315" cy="256977"/>
            </a:xfrm>
            <a:prstGeom prst="rect">
              <a:avLst/>
            </a:prstGeom>
            <a:ln/>
          </p:spPr>
          <p:style>
            <a:lnRef idx="2">
              <a:schemeClr val="accent1"/>
            </a:lnRef>
            <a:fillRef idx="1">
              <a:schemeClr val="lt1"/>
            </a:fillRef>
            <a:effectRef idx="0">
              <a:schemeClr val="accent1"/>
            </a:effectRef>
            <a:fontRef idx="minor">
              <a:schemeClr val="dk1"/>
            </a:fontRef>
          </p:style>
          <p:txBody>
            <a:bodyPr wrap="none" lIns="0" tIns="0" rIns="0" bIns="0" rtlCol="0" anchor="t"/>
            <a:lstStyle/>
            <a:p>
              <a:pPr marL="0" marR="0" lvl="0" indent="0" algn="ctr" defTabSz="914400" rtl="1" eaLnBrk="1" fontAlgn="auto" latinLnBrk="0" hangingPunct="1">
                <a:lnSpc>
                  <a:spcPct val="104000"/>
                </a:lnSpc>
                <a:spcBef>
                  <a:spcPts val="0"/>
                </a:spcBef>
                <a:spcAft>
                  <a:spcPts val="0"/>
                </a:spcAft>
                <a:buClrTx/>
                <a:buSzTx/>
                <a:buFontTx/>
                <a:buNone/>
                <a:tabLst/>
                <a:defRPr/>
              </a:pPr>
              <a:r>
                <a:rPr kumimoji="0" lang="ar-SA" altLang="en-US" b="1"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التعاون</a:t>
              </a:r>
              <a:endParaRPr kumimoji="0" lang="ar-SA" b="1"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1" name="Text 6"/>
            <p:cNvSpPr/>
            <p:nvPr/>
          </p:nvSpPr>
          <p:spPr>
            <a:xfrm>
              <a:off x="6373851" y="3795117"/>
              <a:ext cx="4935315" cy="1381621"/>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وتقوم هذه الاستراتيجية على إرضاء جميع الأطراف، وتتم بالجمع بين أفكار الأطراف المختلفة، للوصول إلى حل ابداعي مقبول للجميع، وهي استراتيجية تتطلب قدرًا كبيرًا من الالتزام، ولا تصلح لجميع أنواع النزاعات، وتكون مجدية حينما تكون العلاقات طويلة الأجل.</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2"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0843" y="2724745"/>
              <a:ext cx="5318686" cy="2643684"/>
            </a:xfrm>
            <a:prstGeom prst="rect">
              <a:avLst/>
            </a:prstGeom>
          </p:spPr>
        </p:pic>
        <p:sp>
          <p:nvSpPr>
            <p:cNvPr id="13" name="Text 7"/>
            <p:cNvSpPr/>
            <p:nvPr/>
          </p:nvSpPr>
          <p:spPr>
            <a:xfrm>
              <a:off x="3220659" y="2837755"/>
              <a:ext cx="259054" cy="323850"/>
            </a:xfrm>
            <a:prstGeom prst="rect">
              <a:avLst/>
            </a:prstGeom>
            <a:noFill/>
            <a:ln/>
          </p:spPr>
          <p:txBody>
            <a:bodyPr wrap="none" lIns="0" tIns="0" rIns="0" bIns="0"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5</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4" name="Text 8"/>
            <p:cNvSpPr/>
            <p:nvPr/>
          </p:nvSpPr>
          <p:spPr>
            <a:xfrm>
              <a:off x="861657" y="3434556"/>
              <a:ext cx="4956187" cy="321824"/>
            </a:xfrm>
            <a:prstGeom prst="rect">
              <a:avLst/>
            </a:prstGeom>
            <a:ln/>
          </p:spPr>
          <p:style>
            <a:lnRef idx="2">
              <a:schemeClr val="accent1"/>
            </a:lnRef>
            <a:fillRef idx="1">
              <a:schemeClr val="lt1"/>
            </a:fillRef>
            <a:effectRef idx="0">
              <a:schemeClr val="accent1"/>
            </a:effectRef>
            <a:fontRef idx="minor">
              <a:schemeClr val="dk1"/>
            </a:fontRef>
          </p:style>
          <p:txBody>
            <a:bodyPr wrap="none" lIns="0" tIns="0" rIns="0" bIns="0" rtlCol="0" anchor="t"/>
            <a:lstStyle/>
            <a:p>
              <a:pPr marL="0" marR="0" lvl="0" indent="0" algn="ctr"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التنافس</a:t>
              </a:r>
              <a:endParaRPr kumimoji="0" lang="ar-SA" sz="1600" b="1"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16" name="Text 9"/>
            <p:cNvSpPr/>
            <p:nvPr/>
          </p:nvSpPr>
          <p:spPr>
            <a:xfrm>
              <a:off x="882529" y="3795117"/>
              <a:ext cx="4935315" cy="1381621"/>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وتقوم على أن ينتصر أحد الأطراف ويحقق أهدافه بغض النظر عن موقف الطرف الآخر، تنجح هذه الاستراتيجية مع النزاعات المحدودة، وهي عكس استراتيجية التعاون تكون ناجحة عندما تكون المهمة قصيرة الأجل أكثر أهمية من العلاقات طويلة الأجل.</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799028806"/>
      </p:ext>
    </p:extLst>
  </p:cSld>
  <p:clrMapOvr>
    <a:masterClrMapping/>
  </p:clrMapOvr>
  <mc:AlternateContent xmlns:mc="http://schemas.openxmlformats.org/markup-compatibility/2006" xmlns:p14="http://schemas.microsoft.com/office/powerpoint/2010/main">
    <mc:Choice Requires="p14">
      <p:transition p14:dur="10" advTm="101571"/>
    </mc:Choice>
    <mc:Fallback xmlns="">
      <p:transition advTm="10157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461024"/>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مهارة </a:t>
            </a:r>
            <a:r>
              <a:rPr lang="ar-EG" b="1">
                <a:solidFill>
                  <a:srgbClr val="FF0000"/>
                </a:solidFill>
                <a:latin typeface="Alexandria" pitchFamily="2" charset="-78"/>
                <a:cs typeface="Alexandria" pitchFamily="2" charset="-78"/>
              </a:rPr>
              <a:t>إدارة النزاعات</a:t>
            </a:r>
            <a:endParaRPr lang="ar-EG" b="1" dirty="0">
              <a:solidFill>
                <a:srgbClr val="FF0000"/>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 name="Group 1">
            <a:extLst>
              <a:ext uri="{FF2B5EF4-FFF2-40B4-BE49-F238E27FC236}">
                <a16:creationId xmlns:a16="http://schemas.microsoft.com/office/drawing/2014/main" id="{57D3E81F-7846-F40F-56FD-F584CEBB59AE}"/>
              </a:ext>
            </a:extLst>
          </p:cNvPr>
          <p:cNvGrpSpPr/>
          <p:nvPr/>
        </p:nvGrpSpPr>
        <p:grpSpPr>
          <a:xfrm>
            <a:off x="382559" y="2069148"/>
            <a:ext cx="11419594" cy="3695043"/>
            <a:chOff x="81258" y="2421632"/>
            <a:chExt cx="11419594" cy="3695043"/>
          </a:xfrm>
        </p:grpSpPr>
        <p:sp>
          <p:nvSpPr>
            <p:cNvPr id="8" name="Text 3">
              <a:extLst>
                <a:ext uri="{FF2B5EF4-FFF2-40B4-BE49-F238E27FC236}">
                  <a16:creationId xmlns:a16="http://schemas.microsoft.com/office/drawing/2014/main" id="{F6419318-7BB9-83FB-C8F7-E9B0201896CA}"/>
                </a:ext>
              </a:extLst>
            </p:cNvPr>
            <p:cNvSpPr/>
            <p:nvPr/>
          </p:nvSpPr>
          <p:spPr>
            <a:xfrm>
              <a:off x="81258" y="2421632"/>
              <a:ext cx="11419594" cy="276324"/>
            </a:xfrm>
            <a:prstGeom prst="rect">
              <a:avLst/>
            </a:prstGeom>
            <a:noFill/>
            <a:ln/>
          </p:spPr>
          <p:txBody>
            <a:bodyPr wrap="none" lIns="0" tIns="0" rIns="0" bIns="0" rtlCol="0" anchor="t"/>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وخلال عملية إدارة النزاع يجب عليك أن تتحلي بصفتين وهما</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9" name="Image 0" descr="preencoded.png">
              <a:extLst>
                <a:ext uri="{FF2B5EF4-FFF2-40B4-BE49-F238E27FC236}">
                  <a16:creationId xmlns:a16="http://schemas.microsoft.com/office/drawing/2014/main" id="{E903992D-209C-12B1-91CF-9D8FB13AD46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2166" y="2892226"/>
              <a:ext cx="5318686" cy="3224449"/>
            </a:xfrm>
            <a:prstGeom prst="rect">
              <a:avLst/>
            </a:prstGeom>
          </p:spPr>
        </p:pic>
        <p:sp>
          <p:nvSpPr>
            <p:cNvPr id="11" name="Text 4">
              <a:extLst>
                <a:ext uri="{FF2B5EF4-FFF2-40B4-BE49-F238E27FC236}">
                  <a16:creationId xmlns:a16="http://schemas.microsoft.com/office/drawing/2014/main" id="{EB9AF26C-4C13-E652-A503-B813CE3F6757}"/>
                </a:ext>
              </a:extLst>
            </p:cNvPr>
            <p:cNvSpPr/>
            <p:nvPr/>
          </p:nvSpPr>
          <p:spPr>
            <a:xfrm>
              <a:off x="9176810" y="3083917"/>
              <a:ext cx="205615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b="1" i="0" u="none" strike="noStrike" kern="0" cap="none" spc="0" normalizeH="0" baseline="0" noProof="0" dirty="0">
                  <a:ln>
                    <a:noFill/>
                  </a:ln>
                  <a:solidFill>
                    <a:srgbClr val="FF0000"/>
                  </a:solidFill>
                  <a:effectLst/>
                  <a:uLnTx/>
                  <a:uFillTx/>
                  <a:latin typeface="Alexandria" pitchFamily="2" charset="-78"/>
                  <a:ea typeface="Alexandria" pitchFamily="34" charset="-122"/>
                  <a:cs typeface="Alexandria" pitchFamily="2" charset="-78"/>
                </a:rPr>
                <a:t>التحكم في التوتر</a:t>
              </a:r>
              <a:endParaRPr kumimoji="0" lang="ar-SA" b="1" i="0" u="none" strike="noStrike" kern="0" cap="none" spc="0" normalizeH="0" baseline="0" noProof="0" dirty="0">
                <a:ln>
                  <a:noFill/>
                </a:ln>
                <a:solidFill>
                  <a:srgbClr val="FF0000"/>
                </a:solidFill>
                <a:effectLst/>
                <a:uLnTx/>
                <a:uFillTx/>
                <a:latin typeface="Alexandria" pitchFamily="2" charset="-78"/>
                <a:cs typeface="Alexandria" pitchFamily="2" charset="-78"/>
              </a:endParaRPr>
            </a:p>
          </p:txBody>
        </p:sp>
        <p:sp>
          <p:nvSpPr>
            <p:cNvPr id="12" name="Text 5">
              <a:extLst>
                <a:ext uri="{FF2B5EF4-FFF2-40B4-BE49-F238E27FC236}">
                  <a16:creationId xmlns:a16="http://schemas.microsoft.com/office/drawing/2014/main" id="{73AB59A0-04BC-51EB-0629-93865B179DD0}"/>
                </a:ext>
              </a:extLst>
            </p:cNvPr>
            <p:cNvSpPr/>
            <p:nvPr/>
          </p:nvSpPr>
          <p:spPr>
            <a:xfrm>
              <a:off x="6345011" y="3532585"/>
              <a:ext cx="4859117" cy="1657945"/>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إذ لا يكون التواصل فعالًا مطلقًا بوجود شخص متوتر، وكثيرًا ما يؤدي التوتر إلى جعل الشخص يقول كلامًا يمكن أن يندم عليه لاحقًا، فمن الضروري جدًّا التحكم في التوتر أو في أي مشاعر سلبية يمكن أن يشعر بها الفرد. وتوجد بعض المهارات التي من الممكن تطبيقها لتخفيف التوتر؛ كالعد التنازلي من عشرة إلى صفر، أو التنفس بهدوء، أو أي فعل يخفف عن النفس.</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13" name="Image 1" descr="preencoded.png">
              <a:extLst>
                <a:ext uri="{FF2B5EF4-FFF2-40B4-BE49-F238E27FC236}">
                  <a16:creationId xmlns:a16="http://schemas.microsoft.com/office/drawing/2014/main" id="{9E12FEE5-A9FA-903D-902E-5E4EB2C0052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143" y="2892227"/>
              <a:ext cx="5909386" cy="3224448"/>
            </a:xfrm>
            <a:prstGeom prst="rect">
              <a:avLst/>
            </a:prstGeom>
          </p:spPr>
        </p:pic>
        <p:sp>
          <p:nvSpPr>
            <p:cNvPr id="14" name="Text 6">
              <a:extLst>
                <a:ext uri="{FF2B5EF4-FFF2-40B4-BE49-F238E27FC236}">
                  <a16:creationId xmlns:a16="http://schemas.microsoft.com/office/drawing/2014/main" id="{DB7123EA-3B5A-DBDE-14D7-73354972F32D}"/>
                </a:ext>
              </a:extLst>
            </p:cNvPr>
            <p:cNvSpPr/>
            <p:nvPr/>
          </p:nvSpPr>
          <p:spPr>
            <a:xfrm>
              <a:off x="3685487" y="3083917"/>
              <a:ext cx="2056158" cy="256977"/>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b="1" i="0" u="none" strike="noStrike" kern="0" cap="none" spc="0" normalizeH="0" baseline="0" noProof="0" dirty="0">
                  <a:ln>
                    <a:noFill/>
                  </a:ln>
                  <a:solidFill>
                    <a:srgbClr val="FF0000"/>
                  </a:solidFill>
                  <a:effectLst/>
                  <a:uLnTx/>
                  <a:uFillTx/>
                  <a:latin typeface="Alexandria" pitchFamily="2" charset="-78"/>
                  <a:ea typeface="Alexandria" pitchFamily="34" charset="-122"/>
                  <a:cs typeface="Alexandria" pitchFamily="2" charset="-78"/>
                </a:rPr>
                <a:t>الثقة بالنفس</a:t>
              </a:r>
              <a:endParaRPr kumimoji="0" lang="ar-SA" b="1" i="0" u="none" strike="noStrike" kern="0" cap="none" spc="0" normalizeH="0" baseline="0" noProof="0" dirty="0">
                <a:ln>
                  <a:noFill/>
                </a:ln>
                <a:solidFill>
                  <a:srgbClr val="FF0000"/>
                </a:solidFill>
                <a:effectLst/>
                <a:uLnTx/>
                <a:uFillTx/>
                <a:latin typeface="Alexandria" pitchFamily="2" charset="-78"/>
                <a:cs typeface="Alexandria" pitchFamily="2" charset="-78"/>
              </a:endParaRPr>
            </a:p>
          </p:txBody>
        </p:sp>
        <p:sp>
          <p:nvSpPr>
            <p:cNvPr id="15" name="Text 7">
              <a:extLst>
                <a:ext uri="{FF2B5EF4-FFF2-40B4-BE49-F238E27FC236}">
                  <a16:creationId xmlns:a16="http://schemas.microsoft.com/office/drawing/2014/main" id="{35A0156D-AFE7-0329-9CB7-5750D8A82453}"/>
                </a:ext>
              </a:extLst>
            </p:cNvPr>
            <p:cNvSpPr/>
            <p:nvPr/>
          </p:nvSpPr>
          <p:spPr>
            <a:xfrm>
              <a:off x="385270" y="3545892"/>
              <a:ext cx="5356375" cy="1381621"/>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Medium" pitchFamily="34" charset="-122"/>
                  <a:cs typeface="Alexandria" pitchFamily="2" charset="-78"/>
                </a:rPr>
                <a:t>إذ تُساعد الثقة بالنفس على التواصل الفعال مع الآخرين، إذ إنَّها تجعل الشخص واثقًا بنفسه، وبأفكاره وآرائه، كما أنَّها تجعله قادرًا على الاستماع واحترام الطرف الآخر مهما كان مختلفًا معه بالرأي، فيكون هدف التواصل فهم الطرف الآخر، وليس فرض الرأي عليه، أو التقليل منه.</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229333618"/>
      </p:ext>
    </p:extLst>
  </p:cSld>
  <p:clrMapOvr>
    <a:masterClrMapping/>
  </p:clrMapOvr>
  <mc:AlternateContent xmlns:mc="http://schemas.openxmlformats.org/markup-compatibility/2006" xmlns:p14="http://schemas.microsoft.com/office/powerpoint/2010/main">
    <mc:Choice Requires="p14">
      <p:transition p14:dur="10" advTm="99651"/>
    </mc:Choice>
    <mc:Fallback xmlns="">
      <p:transition advTm="9965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2872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5267532"/>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3) مهارة جذب الانتباه</a:t>
            </a:r>
          </a:p>
          <a:p>
            <a:pPr marL="285750" indent="-285750" algn="just" rtl="1">
              <a:lnSpc>
                <a:spcPct val="200000"/>
              </a:lnSpc>
              <a:buFont typeface="Wingdings" panose="05000000000000000000" pitchFamily="2" charset="2"/>
              <a:buChar char="v"/>
            </a:pPr>
            <a:r>
              <a:rPr lang="ar-EG" sz="1600" dirty="0">
                <a:latin typeface="Alexandria" pitchFamily="2" charset="-78"/>
                <a:cs typeface="Alexandria" pitchFamily="2" charset="-78"/>
              </a:rPr>
              <a:t>يقول د. </a:t>
            </a:r>
            <a:r>
              <a:rPr lang="ar-EG" sz="1600" dirty="0" err="1">
                <a:latin typeface="Alexandria" pitchFamily="2" charset="-78"/>
                <a:cs typeface="Alexandria" pitchFamily="2" charset="-78"/>
              </a:rPr>
              <a:t>دينيز</a:t>
            </a:r>
            <a:r>
              <a:rPr lang="ar-EG" sz="1600" dirty="0">
                <a:latin typeface="Alexandria" pitchFamily="2" charset="-78"/>
                <a:cs typeface="Alexandria" pitchFamily="2" charset="-78"/>
              </a:rPr>
              <a:t> بار </a:t>
            </a:r>
            <a:r>
              <a:rPr lang="en-US" sz="1600" dirty="0">
                <a:latin typeface="Alexandria" pitchFamily="2" charset="-78"/>
                <a:cs typeface="Alexandria" pitchFamily="2" charset="-78"/>
              </a:rPr>
              <a:t>Dr. Denise Parr) </a:t>
            </a:r>
            <a:r>
              <a:rPr lang="ar-EG" sz="1600" dirty="0">
                <a:latin typeface="Alexandria" pitchFamily="2" charset="-78"/>
                <a:cs typeface="Alexandria" pitchFamily="2" charset="-78"/>
              </a:rPr>
              <a:t>) -وهو باحث ومؤلف متخصص في علم النفس المعرفي. وصاحب  كتاب "الانتباه التلقائي واللاواعي" والذي يعتبر من الكتب الرائدة في مجال دراسة كيفية تعامل العقل البشري مع المعلومات الحسية. "إننا ننتبه دون وعي منّا وبشكل تلقائي إلى إشارات محدّدة، أو أصوات أو ألوان أوّ أيّ عوامل أخرى استنادًا إلى التباين بينها وبين ما يحيط بها". وبالتالي فإن التأثير في الإطار الذهني للآخرين أو تغيير إطارنا الذهني الخاص يسهم بشكل كبير في جذب انتباه الآخرين إلينا.</a:t>
            </a:r>
          </a:p>
          <a:p>
            <a:pPr marL="285750" indent="-285750" algn="just" rtl="1">
              <a:lnSpc>
                <a:spcPct val="200000"/>
              </a:lnSpc>
              <a:buFont typeface="Wingdings" panose="05000000000000000000" pitchFamily="2" charset="2"/>
              <a:buChar char="v"/>
            </a:pPr>
            <a:r>
              <a:rPr lang="ar-EG" sz="1600" dirty="0">
                <a:latin typeface="Alexandria" pitchFamily="2" charset="-78"/>
                <a:cs typeface="Alexandria" pitchFamily="2" charset="-78"/>
              </a:rPr>
              <a:t>بينما أشار بن بار</a:t>
            </a:r>
            <a:r>
              <a:rPr lang="en-US" sz="1600" dirty="0">
                <a:latin typeface="Alexandria" pitchFamily="2" charset="-78"/>
                <a:cs typeface="Alexandria" pitchFamily="2" charset="-78"/>
              </a:rPr>
              <a:t>Ben Parr) </a:t>
            </a:r>
            <a:r>
              <a:rPr lang="ar-EG" sz="1600" dirty="0">
                <a:latin typeface="Alexandria" pitchFamily="2" charset="-78"/>
                <a:cs typeface="Alexandria" pitchFamily="2" charset="-78"/>
              </a:rPr>
              <a:t>) -وهو صحفي أمريكي، ومؤلف، ورائد أعمال، وصاحب كتاب "</a:t>
            </a:r>
            <a:r>
              <a:rPr lang="en-US" sz="1600" dirty="0" err="1">
                <a:latin typeface="Alexandria" pitchFamily="2" charset="-78"/>
                <a:cs typeface="Alexandria" pitchFamily="2" charset="-78"/>
              </a:rPr>
              <a:t>Captivology</a:t>
            </a:r>
            <a:r>
              <a:rPr lang="en-US" sz="1600" dirty="0">
                <a:latin typeface="Alexandria" pitchFamily="2" charset="-78"/>
                <a:cs typeface="Alexandria" pitchFamily="2" charset="-78"/>
              </a:rPr>
              <a:t>: The Science of Capturing People's Attention" </a:t>
            </a:r>
            <a:r>
              <a:rPr lang="ar-EG" sz="1600" dirty="0">
                <a:latin typeface="Alexandria" pitchFamily="2" charset="-78"/>
                <a:cs typeface="Alexandria" pitchFamily="2" charset="-78"/>
              </a:rPr>
              <a:t>الذي يناقش فيه كيفية جذب انتباه الناس والتأثير عليهم.</a:t>
            </a:r>
            <a:r>
              <a:rPr lang="en-US" sz="1600" dirty="0">
                <a:latin typeface="Alexandria" pitchFamily="2" charset="-78"/>
                <a:cs typeface="Alexandria" pitchFamily="2" charset="-78"/>
              </a:rPr>
              <a:t>"  </a:t>
            </a:r>
            <a:r>
              <a:rPr lang="ar-EG" sz="1600" dirty="0">
                <a:latin typeface="Alexandria" pitchFamily="2" charset="-78"/>
                <a:cs typeface="Alexandria" pitchFamily="2" charset="-78"/>
              </a:rPr>
              <a:t> إننا نعالج المعلومات التي تستقبلها عقولنا ضمن إطار ذهني مرجعي في عقولنا"، وبالتالي فإن التأثير في الإطار الذهني للآخرين أو تغيير إطارنا الذهني الخاص يسهم بشكل كبير في جذب انتباه الآخرين إلينا. وبالتالي فإن طريقتك في التعبير عن أمر ما واختيارك للكلمات يلعب دورًا كبيرًا في تحديد ردّة فعل الطرف الآخر تجاه ما تقوله. </a:t>
            </a:r>
          </a:p>
          <a:p>
            <a:pPr algn="just" rtl="1">
              <a:lnSpc>
                <a:spcPct val="150000"/>
              </a:lnSpc>
            </a:pPr>
            <a:r>
              <a:rPr lang="ar-EG" sz="1600" dirty="0">
                <a:solidFill>
                  <a:srgbClr val="FF0000"/>
                </a:solidFill>
                <a:latin typeface="Alexandria" pitchFamily="2" charset="-78"/>
                <a:cs typeface="Alexandria" pitchFamily="2" charset="-78"/>
              </a:rPr>
              <a:t> </a:t>
            </a: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95608131"/>
      </p:ext>
    </p:extLst>
  </p:cSld>
  <p:clrMapOvr>
    <a:masterClrMapping/>
  </p:clrMapOvr>
  <mc:AlternateContent xmlns:mc="http://schemas.openxmlformats.org/markup-compatibility/2006" xmlns:p14="http://schemas.microsoft.com/office/powerpoint/2010/main">
    <mc:Choice Requires="p14">
      <p:transition p14:dur="10" advTm="172891"/>
    </mc:Choice>
    <mc:Fallback xmlns="">
      <p:transition advTm="17289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4159537"/>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3) مهارة جذب الانتباه</a:t>
            </a:r>
          </a:p>
          <a:p>
            <a:pPr algn="just" rtl="1">
              <a:lnSpc>
                <a:spcPct val="150000"/>
              </a:lnSpc>
            </a:pPr>
            <a:r>
              <a:rPr lang="ar-EG" sz="1600" u="sng" dirty="0">
                <a:latin typeface="Alexandria" pitchFamily="2" charset="-78"/>
                <a:cs typeface="Alexandria" pitchFamily="2" charset="-78"/>
              </a:rPr>
              <a:t>وهناك عدد من الأمور التي تجذب الأخرين إليك، وهي</a:t>
            </a:r>
            <a:r>
              <a:rPr lang="ar-EG" sz="1600" dirty="0">
                <a:latin typeface="Alexandria" pitchFamily="2" charset="-78"/>
                <a:cs typeface="Alexandria" pitchFamily="2" charset="-78"/>
              </a:rPr>
              <a:t>:</a:t>
            </a:r>
          </a:p>
          <a:p>
            <a:pPr algn="just" rtl="1">
              <a:lnSpc>
                <a:spcPct val="150000"/>
              </a:lnSpc>
            </a:pPr>
            <a:r>
              <a:rPr lang="ar-EG" sz="1600" b="1" dirty="0">
                <a:solidFill>
                  <a:srgbClr val="FF0000"/>
                </a:solidFill>
                <a:latin typeface="Alexandria" pitchFamily="2" charset="-78"/>
                <a:cs typeface="Alexandria" pitchFamily="2" charset="-78"/>
              </a:rPr>
              <a:t> الغموض </a:t>
            </a:r>
            <a:r>
              <a:rPr lang="ar-EG" sz="1600" dirty="0">
                <a:latin typeface="Alexandria" pitchFamily="2" charset="-78"/>
                <a:cs typeface="Alexandria" pitchFamily="2" charset="-78"/>
              </a:rPr>
              <a:t>من أكثر الأمور التي تجذب الانتباه إليك، إذ يركِّز العقل في العادة على الأمور غير المكتملة أو الناقصة أكثر من تركيزه على ما هو واضح وكامل. لذا يمكنك استغلال هذا الأمر لصالحك، والاستفادة منه لجذب انتباه الآخرين إليك من خلال الآتي:</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إذا التقيت شخصًا للمرة الأولى، فلا تبادر بإخباره بكل شيء عن حياتك وأفكارك ووجهات نظرك، كن غامضًا ودعه يحاول اكتشاف هذا الغموض.</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في اجتماعات العمل التقديمية، احرص ألا تزيد مدة الاجتماع على 45 دقيقة، واترك مجالًا للنقاش خلال اجتماعات لاحقة وفرص تواصل أخرى.</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بدلًا من الإسهاب في التحدُّث عن نفسك وتفاصيل حياتك، اطرح أسئلة على الآخرين حتى تضمن استمرار الحديث دون الحاجة إلى الكشف عن الكثير حول نفسك.</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85756991"/>
      </p:ext>
    </p:extLst>
  </p:cSld>
  <p:clrMapOvr>
    <a:masterClrMapping/>
  </p:clrMapOvr>
  <mc:AlternateContent xmlns:mc="http://schemas.openxmlformats.org/markup-compatibility/2006" xmlns:p14="http://schemas.microsoft.com/office/powerpoint/2010/main">
    <mc:Choice Requires="p14">
      <p:transition p14:dur="10" advTm="149938"/>
    </mc:Choice>
    <mc:Fallback xmlns="">
      <p:transition advTm="14993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01444" y="1251507"/>
            <a:ext cx="11479381" cy="4159537"/>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3) مهارة جذب الانتباه</a:t>
            </a:r>
          </a:p>
          <a:p>
            <a:pPr algn="just" rtl="1">
              <a:lnSpc>
                <a:spcPct val="150000"/>
              </a:lnSpc>
            </a:pPr>
            <a:r>
              <a:rPr lang="ar-EG" sz="1600" u="sng" dirty="0">
                <a:latin typeface="Alexandria" pitchFamily="2" charset="-78"/>
                <a:cs typeface="Alexandria" pitchFamily="2" charset="-78"/>
              </a:rPr>
              <a:t>وهناك عدد من الأمور التي تجذب الأخرين إليه وهي</a:t>
            </a:r>
            <a:r>
              <a:rPr lang="ar-EG" sz="1600" dirty="0">
                <a:latin typeface="Alexandria" pitchFamily="2" charset="-78"/>
                <a:cs typeface="Alexandria" pitchFamily="2" charset="-78"/>
              </a:rPr>
              <a:t>:</a:t>
            </a:r>
          </a:p>
          <a:p>
            <a:pPr algn="just" rtl="1">
              <a:lnSpc>
                <a:spcPct val="150000"/>
              </a:lnSpc>
            </a:pPr>
            <a:r>
              <a:rPr lang="ar-EG" sz="1600" b="1" dirty="0">
                <a:solidFill>
                  <a:srgbClr val="FF0000"/>
                </a:solidFill>
                <a:latin typeface="Alexandria" pitchFamily="2" charset="-78"/>
                <a:cs typeface="Alexandria" pitchFamily="2" charset="-78"/>
              </a:rPr>
              <a:t>السمعة </a:t>
            </a:r>
            <a:r>
              <a:rPr lang="ar-EG" sz="1600" dirty="0">
                <a:latin typeface="Alexandria" pitchFamily="2" charset="-78"/>
                <a:cs typeface="Alexandria" pitchFamily="2" charset="-78"/>
              </a:rPr>
              <a:t>نحن البشر بطبيعتنا نميل إلى التعامل مع كلّ ما هو موثوق وننجذب إليه، بل إننا قد ندفع مبالغ مالية كبيرة للغاية مقابل أيّ خدمة موثوقة. لذا عليك أولاً وقبل أيّ شيء أن تقنع الشخص الذي أمامك بأنك تستحقّ الثقة حتى تتمكّن من حمله على الاستماع إليك والأخذ برأيك.</a:t>
            </a:r>
          </a:p>
          <a:p>
            <a:pPr algn="just" rtl="1">
              <a:lnSpc>
                <a:spcPct val="150000"/>
              </a:lnSpc>
            </a:pPr>
            <a:r>
              <a:rPr lang="ar-EG" sz="1600" dirty="0">
                <a:latin typeface="Alexandria" pitchFamily="2" charset="-78"/>
                <a:cs typeface="Alexandria" pitchFamily="2" charset="-78"/>
              </a:rPr>
              <a:t>يمكنك ذلك من خلال الحديث عن مؤهلاتك وخبراتك، أو تدعيم حديثك باقتباسات من أشخاص معروفين وموثوق بهم في المجال الذي تتحدّث عنه. لكن احرص على ألاّ تبدو مغرورًا أو معتدًّا بنفسك.</a:t>
            </a:r>
          </a:p>
          <a:p>
            <a:pPr algn="just" rtl="1">
              <a:lnSpc>
                <a:spcPct val="150000"/>
              </a:lnSpc>
            </a:pPr>
            <a:r>
              <a:rPr lang="ar-EG" sz="1600" b="1" dirty="0">
                <a:solidFill>
                  <a:srgbClr val="FF0000"/>
                </a:solidFill>
                <a:latin typeface="Alexandria" pitchFamily="2" charset="-78"/>
                <a:cs typeface="Alexandria" pitchFamily="2" charset="-78"/>
              </a:rPr>
              <a:t>كسر النمط المعتاد </a:t>
            </a:r>
            <a:r>
              <a:rPr lang="en-US" sz="1600" b="1" dirty="0">
                <a:solidFill>
                  <a:srgbClr val="FF0000"/>
                </a:solidFill>
                <a:latin typeface="Alexandria" pitchFamily="2" charset="-78"/>
                <a:cs typeface="Alexandria" pitchFamily="2" charset="-78"/>
              </a:rPr>
              <a:t>Disruption</a:t>
            </a:r>
          </a:p>
          <a:p>
            <a:pPr algn="just" rtl="1">
              <a:lnSpc>
                <a:spcPct val="150000"/>
              </a:lnSpc>
            </a:pPr>
            <a:r>
              <a:rPr lang="ar-EG" sz="1600" dirty="0">
                <a:latin typeface="Alexandria" pitchFamily="2" charset="-78"/>
                <a:cs typeface="Alexandria" pitchFamily="2" charset="-78"/>
              </a:rPr>
              <a:t>من أهم مميزات العقل البشري أنّه ينتبه دائمًا إلى كلّ ما يخالف توقّعاته. سواءً كان ذلك بطريقة إيجابية أو سلبية:</a:t>
            </a:r>
          </a:p>
          <a:p>
            <a:pPr algn="just" rtl="1">
              <a:lnSpc>
                <a:spcPct val="150000"/>
              </a:lnSpc>
            </a:pPr>
            <a:r>
              <a:rPr lang="ar-EG" sz="1600" dirty="0">
                <a:latin typeface="Alexandria" pitchFamily="2" charset="-78"/>
                <a:cs typeface="Alexandria" pitchFamily="2" charset="-78"/>
              </a:rPr>
              <a:t>في حال خالف توقّعاتنا بطريقة إيجابية، فسوف ننظر إليه على أنّه ذو قيمة أعلى.</a:t>
            </a:r>
          </a:p>
          <a:p>
            <a:pPr algn="just" rtl="1">
              <a:lnSpc>
                <a:spcPct val="150000"/>
              </a:lnSpc>
            </a:pPr>
            <a:r>
              <a:rPr lang="ar-EG" sz="1600" dirty="0">
                <a:latin typeface="Alexandria" pitchFamily="2" charset="-78"/>
                <a:cs typeface="Alexandria" pitchFamily="2" charset="-78"/>
              </a:rPr>
              <a:t>وبالعكس، إن خالف توقّعنا بطريقة سلبية فسوف نرسم فكرة عنه أنّه ذو قيمة أقلّ وأدنى.</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8730191"/>
      </p:ext>
    </p:extLst>
  </p:cSld>
  <p:clrMapOvr>
    <a:masterClrMapping/>
  </p:clrMapOvr>
  <mc:AlternateContent xmlns:mc="http://schemas.openxmlformats.org/markup-compatibility/2006" xmlns:p14="http://schemas.microsoft.com/office/powerpoint/2010/main">
    <mc:Choice Requires="p14">
      <p:transition p14:dur="10" advTm="84103"/>
    </mc:Choice>
    <mc:Fallback xmlns="">
      <p:transition advTm="8410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5357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10" y="1251507"/>
            <a:ext cx="11672816" cy="4528869"/>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3) مهارة جذب الانتباه</a:t>
            </a:r>
          </a:p>
          <a:p>
            <a:pPr algn="just" rtl="1">
              <a:lnSpc>
                <a:spcPct val="150000"/>
              </a:lnSpc>
            </a:pPr>
            <a:r>
              <a:rPr lang="ar-EG" sz="1600" u="sng" dirty="0">
                <a:latin typeface="Alexandria" pitchFamily="2" charset="-78"/>
                <a:cs typeface="Alexandria" pitchFamily="2" charset="-78"/>
              </a:rPr>
              <a:t>تابع الأمور التي تجذب الأخرين إليك</a:t>
            </a:r>
            <a:r>
              <a:rPr lang="ar-EG" sz="1600" dirty="0">
                <a:latin typeface="Alexandria" pitchFamily="2" charset="-78"/>
                <a:cs typeface="Alexandria" pitchFamily="2" charset="-78"/>
              </a:rPr>
              <a:t>:</a:t>
            </a:r>
          </a:p>
          <a:p>
            <a:pPr marL="285750" indent="-285750" algn="just" rtl="1">
              <a:lnSpc>
                <a:spcPct val="150000"/>
              </a:lnSpc>
              <a:buFont typeface="Wingdings" panose="05000000000000000000" pitchFamily="2" charset="2"/>
              <a:buChar char="q"/>
            </a:pPr>
            <a:r>
              <a:rPr lang="ar-EG" sz="1600" b="1" dirty="0">
                <a:solidFill>
                  <a:srgbClr val="FF0000"/>
                </a:solidFill>
                <a:latin typeface="Alexandria" pitchFamily="2" charset="-78"/>
                <a:cs typeface="Alexandria" pitchFamily="2" charset="-78"/>
              </a:rPr>
              <a:t>التأثير في الإطار الذهني للآخرين: </a:t>
            </a:r>
            <a:r>
              <a:rPr lang="ar-EG" sz="1600" dirty="0">
                <a:latin typeface="Alexandria" pitchFamily="2" charset="-78"/>
                <a:cs typeface="Alexandria" pitchFamily="2" charset="-78"/>
              </a:rPr>
              <a:t>يمكنك الاستفادة من هذا الأمر في جذب انتباه الآخرين إليك، وذلك عن طريق:</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اختيار كلماتك بعناية، واحرص على جعل حديثك مشوّقًا وممتعًا.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عليك بالتكرار، فقد أظهرت عدّة دراسات أنّ تكرار عبارة معيّنة يجعل الآخرين يؤمنون بأنها حقيقة، لذا إن كنت ترغب في إيصال فكرة معيّنة لا تتردّد في تكرارها على مسامع الآخرين لتترسّخ في أذهانهم.</a:t>
            </a:r>
          </a:p>
          <a:p>
            <a:pPr marL="285750" indent="-285750" algn="just" rtl="1">
              <a:lnSpc>
                <a:spcPct val="150000"/>
              </a:lnSpc>
              <a:buFont typeface="Wingdings" panose="05000000000000000000" pitchFamily="2" charset="2"/>
              <a:buChar char="q"/>
            </a:pPr>
            <a:r>
              <a:rPr lang="ar-EG" sz="1600" b="1" dirty="0">
                <a:solidFill>
                  <a:srgbClr val="FF0000"/>
                </a:solidFill>
                <a:latin typeface="Alexandria" pitchFamily="2" charset="-78"/>
                <a:cs typeface="Alexandria" pitchFamily="2" charset="-78"/>
              </a:rPr>
              <a:t>عدم التصنّع </a:t>
            </a:r>
            <a:r>
              <a:rPr lang="ar-EG" sz="1600" dirty="0">
                <a:latin typeface="Alexandria" pitchFamily="2" charset="-78"/>
                <a:cs typeface="Alexandria" pitchFamily="2" charset="-78"/>
              </a:rPr>
              <a:t>يتصرّف الإنسان في بعض المواقف بشكل ممل، مثل التصرف بشكل تقليدي، أو قول عبارات مملة وتقليدية، حيث يلجأ الشخص لمثل هذه التصرفات حتّى يندمج مع الآخرين، فلا يُقال عنه غريب أو مختلف، لكنّ هذه التصرفات تجعل منه شخصاً غير جذاب ولا يُلفت الانتباه، لذلك على الإنسان الابتعاد عن مثل هذه التصرفات، والتصرف على طبيعته دون تصنّع.</a:t>
            </a:r>
          </a:p>
          <a:p>
            <a:pPr marL="285750" indent="-285750" algn="just" rtl="1">
              <a:lnSpc>
                <a:spcPct val="150000"/>
              </a:lnSpc>
              <a:buFont typeface="Wingdings" panose="05000000000000000000" pitchFamily="2" charset="2"/>
              <a:buChar char="q"/>
            </a:pPr>
            <a:r>
              <a:rPr lang="ar-EG" sz="1600" b="1" dirty="0">
                <a:solidFill>
                  <a:srgbClr val="FF0000"/>
                </a:solidFill>
                <a:latin typeface="Alexandria" pitchFamily="2" charset="-78"/>
                <a:cs typeface="Alexandria" pitchFamily="2" charset="-78"/>
              </a:rPr>
              <a:t>الابتسامة</a:t>
            </a:r>
            <a:r>
              <a:rPr lang="ar-EG" sz="1600" dirty="0">
                <a:latin typeface="Alexandria" pitchFamily="2" charset="-78"/>
                <a:cs typeface="Alexandria" pitchFamily="2" charset="-78"/>
              </a:rPr>
              <a:t> تُعدّ الابتسامة من أبسط وأسهل الطرق التي تجعل صاحبها جذاباً وملفتاً للانتباه، على أن تكون هذه الابتسامة غير متصنعة أو مزيفة، كما يجب ألّا يكون مصدر هذه الابتسامة السخرية من أحد ما، بل تأتي الابتسامة الجذابة من التصرف بودية ولطف مع الآخرين، على أن تكون ضمن الحدود ولا تسمح للآخرين بتخطّي حدودهم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56682975"/>
      </p:ext>
    </p:extLst>
  </p:cSld>
  <p:clrMapOvr>
    <a:masterClrMapping/>
  </p:clrMapOvr>
  <mc:AlternateContent xmlns:mc="http://schemas.openxmlformats.org/markup-compatibility/2006" xmlns:p14="http://schemas.microsoft.com/office/powerpoint/2010/main">
    <mc:Choice Requires="p14">
      <p:transition p14:dur="10" advTm="130590"/>
    </mc:Choice>
    <mc:Fallback xmlns="">
      <p:transition advTm="13059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87084" y="1126796"/>
            <a:ext cx="11479381" cy="4898200"/>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4) </a:t>
            </a:r>
            <a:r>
              <a:rPr lang="ar-EG" b="1" dirty="0">
                <a:solidFill>
                  <a:srgbClr val="FF0000"/>
                </a:solidFill>
                <a:latin typeface="Alexandria" pitchFamily="2" charset="-78"/>
                <a:cs typeface="Alexandria" pitchFamily="2" charset="-78"/>
              </a:rPr>
              <a:t>مهارة بناء فريق العمل</a:t>
            </a:r>
          </a:p>
          <a:p>
            <a:pPr algn="just" rtl="1">
              <a:lnSpc>
                <a:spcPct val="150000"/>
              </a:lnSpc>
            </a:pPr>
            <a:r>
              <a:rPr lang="ar-EG" sz="1600" dirty="0">
                <a:latin typeface="Alexandria" pitchFamily="2" charset="-78"/>
                <a:cs typeface="Alexandria" pitchFamily="2" charset="-78"/>
              </a:rPr>
              <a:t>يشير مصطلح بناء الفريق إلى العمليات أو الأنشطة التي تقوم بها إدارة المنظمة لتقوية الروابط بين أعضاء المجموعة والثقة المتبادلة بينهم، وتشجيعهم على العمل معًا وزيادة الإنتاجية لتحقيق الأهداف التي تسعى لها المنظمة.</a:t>
            </a:r>
          </a:p>
          <a:p>
            <a:pPr algn="just" rtl="1">
              <a:lnSpc>
                <a:spcPct val="150000"/>
              </a:lnSpc>
            </a:pPr>
            <a:r>
              <a:rPr lang="ar-EG" sz="1600" dirty="0">
                <a:latin typeface="Alexandria" pitchFamily="2" charset="-78"/>
                <a:cs typeface="Alexandria" pitchFamily="2" charset="-78"/>
              </a:rPr>
              <a:t>وتتم عملية بناء الفريق على هيئة مجموعة من التفاعلات والأنشطة والتمارين اليومية، تحدث خارج يوم العمل المُعتاد، والتي يتعرف من خلالها الموظفون إلى زملائهم في الفريق، فيتفاعلون ويتعاونون في تطوير مهاراتهم، إذ يرى الجميع أنهم أعضاء في فرق مترابطة، خاصة وأن التعاون يجعلهم يدركون أن التفكير والتخطيط واتخاذ القرار يتم بشكل أفضل في ظل وجود فريق للعمل.</a:t>
            </a:r>
          </a:p>
          <a:p>
            <a:pPr algn="just" rtl="1">
              <a:lnSpc>
                <a:spcPct val="150000"/>
              </a:lnSpc>
            </a:pPr>
            <a:r>
              <a:rPr lang="ar-EG" sz="1600" b="1" dirty="0">
                <a:solidFill>
                  <a:srgbClr val="FF0000"/>
                </a:solidFill>
                <a:latin typeface="Alexandria" pitchFamily="2" charset="-78"/>
                <a:cs typeface="Alexandria" pitchFamily="2" charset="-78"/>
              </a:rPr>
              <a:t>كيفية تكوين وبناء فريق عمل ناجح:</a:t>
            </a:r>
          </a:p>
          <a:p>
            <a:pPr algn="just" rtl="1">
              <a:lnSpc>
                <a:spcPct val="150000"/>
              </a:lnSpc>
            </a:pPr>
            <a:r>
              <a:rPr lang="ar-EG" sz="1600" dirty="0">
                <a:latin typeface="Alexandria" pitchFamily="2" charset="-78"/>
                <a:cs typeface="Alexandria" pitchFamily="2" charset="-78"/>
              </a:rPr>
              <a:t>فريق العمل الناجح هو الفريق القادر على تحقيق أهداف المنظمة، وإنجاز المشروع على النحو الأمثل ووفقًا لموعده المُحدد سلفًا، ولتكوين هذا الفريق لا بد من اتباع الآتي:</a:t>
            </a:r>
          </a:p>
          <a:p>
            <a:pPr marL="285750" indent="-285750" algn="just" rtl="1">
              <a:lnSpc>
                <a:spcPct val="150000"/>
              </a:lnSpc>
              <a:buFont typeface="Wingdings" panose="05000000000000000000" pitchFamily="2" charset="2"/>
              <a:buChar char="ü"/>
            </a:pPr>
            <a:r>
              <a:rPr lang="ar-EG" sz="1600" u="sng" dirty="0">
                <a:highlight>
                  <a:srgbClr val="669BBC"/>
                </a:highlight>
                <a:latin typeface="Alexandria" pitchFamily="2" charset="-78"/>
                <a:cs typeface="Alexandria" pitchFamily="2" charset="-78"/>
              </a:rPr>
              <a:t>توضيح أهداف الفريق</a:t>
            </a:r>
            <a:r>
              <a:rPr lang="ar-EG" sz="1600" dirty="0">
                <a:latin typeface="Alexandria" pitchFamily="2" charset="-78"/>
                <a:cs typeface="Alexandria" pitchFamily="2" charset="-78"/>
              </a:rPr>
              <a:t>: عندما تصبح أهداف الفريق واضحة، يستطيع أعضاء الفريق فهم الغرض من تكوينه، وهو ما يساعدهم على القيام بأدوارهم الفردية لأجل تحقيق الهدف العام.</a:t>
            </a:r>
          </a:p>
          <a:p>
            <a:pPr marL="285750" indent="-285750" algn="just" rtl="1">
              <a:lnSpc>
                <a:spcPct val="150000"/>
              </a:lnSpc>
              <a:buFont typeface="Wingdings" panose="05000000000000000000" pitchFamily="2" charset="2"/>
              <a:buChar char="ü"/>
            </a:pPr>
            <a:r>
              <a:rPr lang="ar-EG" sz="1600" u="sng" dirty="0">
                <a:highlight>
                  <a:srgbClr val="669BBC"/>
                </a:highlight>
                <a:latin typeface="Alexandria" pitchFamily="2" charset="-78"/>
                <a:cs typeface="Alexandria" pitchFamily="2" charset="-78"/>
              </a:rPr>
              <a:t>تحديد أدوار أعضاء الفريق</a:t>
            </a:r>
            <a:r>
              <a:rPr lang="ar-EG" sz="1600" dirty="0">
                <a:latin typeface="Alexandria" pitchFamily="2" charset="-78"/>
                <a:cs typeface="Alexandria" pitchFamily="2" charset="-78"/>
              </a:rPr>
              <a:t>: يجب أن يدرك كل عضو من أعضاء الفريق الدور المنوط به، إذ يساعد ذلك على تحكم أعضاء الفريق في سير العمل، ويزيد من الانسجام في مكان العمل، لأن جميع الأعضاء مدركين تفضيلات بعضهم بعضًا.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87210380"/>
      </p:ext>
    </p:extLst>
  </p:cSld>
  <p:clrMapOvr>
    <a:masterClrMapping/>
  </p:clrMapOvr>
  <mc:AlternateContent xmlns:mc="http://schemas.openxmlformats.org/markup-compatibility/2006" xmlns:p14="http://schemas.microsoft.com/office/powerpoint/2010/main">
    <mc:Choice Requires="p14">
      <p:transition p14:dur="10" advTm="153386"/>
    </mc:Choice>
    <mc:Fallback xmlns="">
      <p:transition advTm="15338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87084" y="1126796"/>
            <a:ext cx="11479381" cy="4113370"/>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تابع كيفية تكوين وبناء فريق عمل ناجح:</a:t>
            </a:r>
          </a:p>
          <a:p>
            <a:pPr marL="285750" indent="-285750" algn="just" rtl="1">
              <a:lnSpc>
                <a:spcPct val="15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تحديد هيكل القيادة: </a:t>
            </a:r>
            <a:r>
              <a:rPr lang="ar-EG" sz="1600" dirty="0">
                <a:latin typeface="Alexandria" pitchFamily="2" charset="-78"/>
                <a:cs typeface="Alexandria" pitchFamily="2" charset="-78"/>
              </a:rPr>
              <a:t>لن يتكون فريق العمل الناجح دون وجود هيكل قيادة واضح، من خلال استخدام أكثر أساليب القيادة فاعلية. وعلى سبيل المثال، يمكن تقسيم الفرق إلى مجموعات ويُعين قائد على كل مجموعة، ويرفع القادة تقاريرهم لمدير الفرق.</a:t>
            </a:r>
          </a:p>
          <a:p>
            <a:pPr marL="285750" indent="-285750" algn="just" rtl="1">
              <a:lnSpc>
                <a:spcPct val="15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تشجيع التواصل المفتوح: </a:t>
            </a:r>
            <a:r>
              <a:rPr lang="ar-EG" sz="1600" dirty="0">
                <a:latin typeface="Alexandria" pitchFamily="2" charset="-78"/>
                <a:cs typeface="Alexandria" pitchFamily="2" charset="-78"/>
              </a:rPr>
              <a:t>من أبرز محاور تشكيل فريق العمل التواصل المفتوح بين أعضاء الفريق وتبادلهم الآراء والأفكار الجيدة من خلاله، إذ إنه يساعد على شعورهم بالتقدير. ويمكن لقائد الفريق تحقيق هذا التواصل من خلال تشجيع أعضاء الفريق على طرح الأسئلة، كما يجب أن يمتلك القائد رحابة صدر تمكِّنه من تلقي الانتقادات والرد عليها بشكل إيجابي، حتى يستطيع أعضاء الفريق التحدث بحرية.</a:t>
            </a:r>
          </a:p>
          <a:p>
            <a:pPr marL="285750" indent="-285750" algn="just" rtl="1">
              <a:lnSpc>
                <a:spcPct val="15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تشجيع التنوع والشمول: </a:t>
            </a:r>
            <a:r>
              <a:rPr lang="ar-EG" sz="1600" dirty="0">
                <a:latin typeface="Alexandria" pitchFamily="2" charset="-78"/>
                <a:cs typeface="Alexandria" pitchFamily="2" charset="-78"/>
              </a:rPr>
              <a:t>على قائد الفريق تشجيع التنوع والشمول في فريق العمل من خلال التعرف إلى الأقليات داخله وتشجيعهم على المشاركة بآرائهم، إذ يؤدي ذلك إلى ظهور وجهات نظر جديدة حول مختلف القضايا، وبالتالي تظهر أفكار أفضل وإنتاجية أكبر.</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68584216"/>
      </p:ext>
    </p:extLst>
  </p:cSld>
  <p:clrMapOvr>
    <a:masterClrMapping/>
  </p:clrMapOvr>
  <mc:AlternateContent xmlns:mc="http://schemas.openxmlformats.org/markup-compatibility/2006" xmlns:p14="http://schemas.microsoft.com/office/powerpoint/2010/main">
    <mc:Choice Requires="p14">
      <p:transition p14:dur="10" advTm="118646"/>
    </mc:Choice>
    <mc:Fallback xmlns="">
      <p:transition advTm="11864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2" y="1231789"/>
            <a:ext cx="11783269" cy="482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المهارات الشخصية</a:t>
            </a:r>
          </a:p>
        </p:txBody>
      </p:sp>
      <p:sp>
        <p:nvSpPr>
          <p:cNvPr id="5" name="Rectangle 4"/>
          <p:cNvSpPr/>
          <p:nvPr/>
        </p:nvSpPr>
        <p:spPr>
          <a:xfrm>
            <a:off x="693183" y="45098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42308" y="41028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71494" y="753497"/>
            <a:ext cx="1205636"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87084" y="1126796"/>
            <a:ext cx="11479381" cy="3836371"/>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تابع كيفية تكوين وبناء فريق عمل ناجح:</a:t>
            </a:r>
          </a:p>
          <a:p>
            <a:pPr marL="285750" indent="-285750" algn="just" rtl="1">
              <a:lnSpc>
                <a:spcPct val="20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تنظيم أنشطة بناء الفرق</a:t>
            </a:r>
            <a:r>
              <a:rPr lang="ar-EG" sz="1600" dirty="0">
                <a:latin typeface="Alexandria" pitchFamily="2" charset="-78"/>
                <a:cs typeface="Alexandria" pitchFamily="2" charset="-78"/>
              </a:rPr>
              <a:t>: يمكن أن يلجأ قائد الفريق إلى تنظيم مختلف الأنشطة التي يشارك فيها أعضاء الفريق، مثل الألعاب الداخلية أو حفلات العشاء أو دعوتهم لمناسبة غير رسمية بغرض زيادة التعارف. ولتلك الأنشطة مفعول السحر في تعزيز العلاقات بين أعضاء الفريق ومن ثم بناء علاقات عمل أكثر صحة.</a:t>
            </a:r>
          </a:p>
          <a:p>
            <a:pPr marL="285750" indent="-285750" algn="just" rtl="1">
              <a:lnSpc>
                <a:spcPct val="20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تنفيذ مشاريع مشتركة</a:t>
            </a:r>
            <a:r>
              <a:rPr lang="ar-EG" sz="1600" dirty="0">
                <a:latin typeface="Alexandria" pitchFamily="2" charset="-78"/>
                <a:cs typeface="Alexandria" pitchFamily="2" charset="-78"/>
              </a:rPr>
              <a:t>: يتعين على القائد تحفيز أعضاء فريقه على المشاركة في تنفيذ مشروع ما، إذ يساعد ذلك على انسجامهم بعضهم مع بعض، كما يتعرفون إلى حدودهم وأساليب عملهم ومهاراتهم ومواهبهم.</a:t>
            </a:r>
          </a:p>
          <a:p>
            <a:pPr marL="285750" indent="-285750" algn="just" rtl="1">
              <a:lnSpc>
                <a:spcPct val="20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تقييم التقدم: </a:t>
            </a:r>
            <a:r>
              <a:rPr lang="ar-EG" sz="1600" dirty="0">
                <a:latin typeface="Alexandria" pitchFamily="2" charset="-78"/>
                <a:cs typeface="Alexandria" pitchFamily="2" charset="-78"/>
              </a:rPr>
              <a:t>من الضروري تقييم القائد أعضاء فريقه باستمرار ومراقبة مدى تقدمهم وتعاونهم بعضهم مع بعض، وملاحظة عدد مرات نشوب صراعات بينهم، وهل نجحوا في تحقيق أهداف الفريق أم لا.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711615708"/>
      </p:ext>
    </p:extLst>
  </p:cSld>
  <p:clrMapOvr>
    <a:masterClrMapping/>
  </p:clrMapOvr>
  <mc:AlternateContent xmlns:mc="http://schemas.openxmlformats.org/markup-compatibility/2006" xmlns:p14="http://schemas.microsoft.com/office/powerpoint/2010/main">
    <mc:Choice Requires="p14">
      <p:transition p14:dur="10" advTm="138789"/>
    </mc:Choice>
    <mc:Fallback xmlns="">
      <p:transition advTm="13878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96770" y="1807585"/>
            <a:ext cx="1168405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837315"/>
            <a:ext cx="11339990" cy="4159537"/>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أ- الاتصال مع  المرؤوسين</a:t>
            </a:r>
          </a:p>
          <a:p>
            <a:pPr algn="just" rtl="1">
              <a:lnSpc>
                <a:spcPct val="150000"/>
              </a:lnSpc>
            </a:pPr>
            <a:r>
              <a:rPr lang="ar-EG" sz="1600" dirty="0">
                <a:latin typeface="Alexandria" pitchFamily="2" charset="-78"/>
                <a:cs typeface="Alexandria" pitchFamily="2" charset="-78"/>
              </a:rPr>
              <a:t>يطلق عليه الاتصال الذي يتجه إلى الأسفل، أو الاتصال الهابط، إذ تكون فيه الرسائل متجهة من مستويات الإدارة العليا إلى ما دونها من الإدارة الوسطى، أو قد يكون من مستوى الإدارة الوسطى إلى الإدارة الأقل منها (السفلى)، أو قد تكون من الإدارة العليا إلى السفلى بشكل مباشر، كما ينبغي أن يكون هذا النوع من الاتصال في الإطار الشفهي أو بشكل يواجه فيه من يخاطب بالأمر، ولكن هذا عكس ما يحدث في العديد من الشركات التي تعتمد على وسائل الاتصال الكتابية، ما يكون له التأثير السلبي في الاتصال فيُفقده هدفه وقيمته، كما ينبغي للمسؤولين التحلي بالشفافية وألا يقوموا بحجب المعلومات عن مستويات الإدارة السفلى؛ لأن هذا يكون له تأثير سلبي في استجابة العاملين. </a:t>
            </a:r>
          </a:p>
          <a:p>
            <a:pPr algn="just" rtl="1">
              <a:lnSpc>
                <a:spcPct val="150000"/>
              </a:lnSpc>
            </a:pPr>
            <a:r>
              <a:rPr lang="ar-EG" sz="1600" dirty="0">
                <a:latin typeface="Alexandria" pitchFamily="2" charset="-78"/>
                <a:cs typeface="Alexandria" pitchFamily="2" charset="-78"/>
              </a:rPr>
              <a:t>كما يؤثر النقص المعرفي من جانب المرؤوسين، إذ يظهر هذا النقص المعرفي والإدراكي بشكل واضح في عدم القدرة على التحديد هل يجب نقل هذه المعلومات إلى المستويات التالية أم أنها قاصرة عليهم هم فقط، وهذا ما يكون له الدور في التقليل من فاعلية الاتصال. ومن الأمور المؤثرة في فاعلية الاتصال أيضًا هو التوقيت، ويُقصد به وجوب اختيار الوقت المناسب الذي سيتلقى فيه المُستقبل الرسالة، وكذلك لا بد من الانتباه للمكان المناسب والبعد النفسي الذي يكون عليه المتلقي.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29323539"/>
      </p:ext>
    </p:extLst>
  </p:cSld>
  <p:clrMapOvr>
    <a:masterClrMapping/>
  </p:clrMapOvr>
  <mc:AlternateContent xmlns:mc="http://schemas.openxmlformats.org/markup-compatibility/2006" xmlns:p14="http://schemas.microsoft.com/office/powerpoint/2010/main">
    <mc:Choice Requires="p14">
      <p:transition p14:dur="10" advTm="179385"/>
    </mc:Choice>
    <mc:Fallback xmlns="">
      <p:transition advTm="17938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807585"/>
            <a:ext cx="1145707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79863" y="1697048"/>
            <a:ext cx="11300962" cy="4528869"/>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ب- التواصل مع الزملاء</a:t>
            </a:r>
          </a:p>
          <a:p>
            <a:pPr algn="just" rtl="1">
              <a:lnSpc>
                <a:spcPct val="150000"/>
              </a:lnSpc>
            </a:pPr>
            <a:r>
              <a:rPr lang="ar-EG" sz="1600" dirty="0">
                <a:latin typeface="Alexandria" pitchFamily="2" charset="-78"/>
                <a:cs typeface="Alexandria" pitchFamily="2" charset="-78"/>
              </a:rPr>
              <a:t>هناك بعض الصفات التي إذا تمكن الزملاء في العمل من الحفاظ عليها، فإن علاقتهم بعضهم ببعض ستكون بنَّاءة بشكل كبير، وهي: </a:t>
            </a:r>
          </a:p>
          <a:p>
            <a:pPr marL="285750" indent="-285750" algn="just" rtl="1">
              <a:lnSpc>
                <a:spcPct val="150000"/>
              </a:lnSpc>
              <a:buFont typeface="Wingdings" panose="05000000000000000000" pitchFamily="2" charset="2"/>
              <a:buChar char="ü"/>
            </a:pPr>
            <a:r>
              <a:rPr lang="ar-EG" sz="1600" u="sng" dirty="0">
                <a:highlight>
                  <a:srgbClr val="669BBC"/>
                </a:highlight>
                <a:latin typeface="Alexandria" pitchFamily="2" charset="-78"/>
                <a:cs typeface="Alexandria" pitchFamily="2" charset="-78"/>
              </a:rPr>
              <a:t>موازنة العقل مع العاطفة</a:t>
            </a:r>
            <a:r>
              <a:rPr lang="ar-EG" sz="1600" dirty="0">
                <a:latin typeface="Alexandria" pitchFamily="2" charset="-78"/>
                <a:cs typeface="Alexandria" pitchFamily="2" charset="-78"/>
              </a:rPr>
              <a:t>: تتخذ العلاقات أحيانًا اتجاهًا غير عقلاني، ففي العديد من الحالات يكون التفاعل العاطفي غالبًا بشكل كبير على التفاعل العقلاني، وهذا ليس زمًا في الجانب العاطفي أو تقليلًا من أهميته، بل إن الجانب العاطفي يكون له دورًا كبير في حل المشكلات، ولكن من أجل تأدية العمل مع زميل آخر بشكل جيد لا بد من الموازنة بين العاطفة والعقل، فلا يمكن مثلًا اتخاذ القرار الصائب في وسط موجة عارمة من الغضب، أو اتخاذ قرار صائب اعتمادًا على العقل فقط، ففي النهاية لا بد من تطوير الجانب العقلاني المدعوم من قبل العاطفة. </a:t>
            </a:r>
          </a:p>
          <a:p>
            <a:pPr marL="285750" indent="-285750" algn="just" rtl="1">
              <a:lnSpc>
                <a:spcPct val="150000"/>
              </a:lnSpc>
              <a:buFont typeface="Wingdings" panose="05000000000000000000" pitchFamily="2" charset="2"/>
              <a:buChar char="ü"/>
            </a:pPr>
            <a:r>
              <a:rPr lang="ar-EG" sz="1600" dirty="0">
                <a:highlight>
                  <a:srgbClr val="669BBC"/>
                </a:highlight>
                <a:latin typeface="Alexandria" pitchFamily="2" charset="-78"/>
                <a:cs typeface="Alexandria" pitchFamily="2" charset="-78"/>
              </a:rPr>
              <a:t>كن جديرًا بأن يُعتمد عليك: </a:t>
            </a:r>
            <a:r>
              <a:rPr lang="ar-EG" sz="1600" dirty="0">
                <a:latin typeface="Alexandria" pitchFamily="2" charset="-78"/>
                <a:cs typeface="Alexandria" pitchFamily="2" charset="-78"/>
              </a:rPr>
              <a:t>في هذا </a:t>
            </a:r>
            <a:r>
              <a:rPr lang="ar-EG" sz="1600">
                <a:latin typeface="Alexandria" pitchFamily="2" charset="-78"/>
                <a:cs typeface="Alexandria" pitchFamily="2" charset="-78"/>
              </a:rPr>
              <a:t>الصدد سنجد أنه يتم  </a:t>
            </a:r>
            <a:r>
              <a:rPr lang="ar-EG" sz="1600" dirty="0">
                <a:latin typeface="Alexandria" pitchFamily="2" charset="-78"/>
                <a:cs typeface="Alexandria" pitchFamily="2" charset="-78"/>
              </a:rPr>
              <a:t>النظر إلى المسؤوليات </a:t>
            </a:r>
            <a:r>
              <a:rPr lang="ar-EG" sz="1600">
                <a:latin typeface="Alexandria" pitchFamily="2" charset="-78"/>
                <a:cs typeface="Alexandria" pitchFamily="2" charset="-78"/>
              </a:rPr>
              <a:t>باستخفاف وهو </a:t>
            </a:r>
            <a:r>
              <a:rPr lang="ar-EG" sz="1600" dirty="0">
                <a:latin typeface="Alexandria" pitchFamily="2" charset="-78"/>
                <a:cs typeface="Alexandria" pitchFamily="2" charset="-78"/>
              </a:rPr>
              <a:t>ما يكون أسوأ بكثير من عدم تحمل المسؤولية بشكل كامل، ولن يكمن الحل بالطبع في الثقة العمياء، ولكن عندما تجتمع الثقة مع الشخص القادر على تحمل مسؤولية العمل، فإن استمرار هذه العملية لمدة من الزمن هو عملية إنماء وإنضاج لعلاقات الزملاء وزيادة في قدرتهم على تجاوز النزاعات والخلافات.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60538280"/>
      </p:ext>
    </p:extLst>
  </p:cSld>
  <p:clrMapOvr>
    <a:masterClrMapping/>
  </p:clrMapOvr>
  <mc:AlternateContent xmlns:mc="http://schemas.openxmlformats.org/markup-compatibility/2006" xmlns:p14="http://schemas.microsoft.com/office/powerpoint/2010/main">
    <mc:Choice Requires="p14">
      <p:transition p14:dur="10" advTm="143433"/>
    </mc:Choice>
    <mc:Fallback xmlns="">
      <p:transition advTm="14343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617706"/>
            <a:ext cx="1156965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79863" y="1697048"/>
            <a:ext cx="11300962" cy="3836371"/>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جـ - مهارة الاتصال بالرؤساء</a:t>
            </a:r>
          </a:p>
          <a:p>
            <a:pPr algn="just" rtl="1">
              <a:lnSpc>
                <a:spcPct val="150000"/>
              </a:lnSpc>
            </a:pPr>
            <a:r>
              <a:rPr lang="ar-EG" sz="1600" dirty="0">
                <a:latin typeface="Alexandria" pitchFamily="2" charset="-78"/>
                <a:cs typeface="Alexandria" pitchFamily="2" charset="-78"/>
              </a:rPr>
              <a:t>مهارة التواصل مع الرؤساء في الاتصال التنظيمي تُعَد من المهارات الأساسية التي تساهم في تحقيق أهداف المؤسسات بكفاءة. تتضمن هذه المهارة القدرة على التفاعل الفعّال مع الرؤساء من خلال وسائل مختلفة مثل التواصل اللفظي وغير اللفظي، بالإضافة إلى القدرة على فهم وتفسير أنماط ودوافع السلوك لدى الرؤساء.</a:t>
            </a:r>
          </a:p>
          <a:p>
            <a:pPr algn="just" rtl="1">
              <a:lnSpc>
                <a:spcPct val="150000"/>
              </a:lnSpc>
            </a:pPr>
            <a:r>
              <a:rPr lang="ar-EG" sz="1600" dirty="0">
                <a:latin typeface="Alexandria" pitchFamily="2" charset="-78"/>
                <a:cs typeface="Alexandria" pitchFamily="2" charset="-78"/>
              </a:rPr>
              <a:t>وفيما يلي استعراض لأهم أنماط الرؤساء والصفات الخاصة بهم وأساليب التعامل معهم...</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الأوتوقراطي:</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يتحكم بشكل كامل في جميع القرارات، يفضل السيطرة المركزية، ويقلل من مشاركة الفريق في اتخاذ القرارات.</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احترام قراراته، تقديم تقارير مفصلة ودقيقة، والتكيف مع توجيهاته بدون مقاومة كبيرة. يجب تقديم اقتراحات بشكل مهني ومدروس لتجنب النقد المباشر.</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55265614"/>
      </p:ext>
    </p:extLst>
  </p:cSld>
  <p:clrMapOvr>
    <a:masterClrMapping/>
  </p:clrMapOvr>
  <mc:AlternateContent xmlns:mc="http://schemas.openxmlformats.org/markup-compatibility/2006" xmlns:p14="http://schemas.microsoft.com/office/powerpoint/2010/main">
    <mc:Choice Requires="p14">
      <p:transition p14:dur="10" advTm="146566"/>
    </mc:Choice>
    <mc:Fallback xmlns="">
      <p:transition advTm="14656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626397"/>
            <a:ext cx="1145707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79863" y="1697048"/>
            <a:ext cx="11300962" cy="3882538"/>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تابع أهم </a:t>
            </a:r>
            <a:r>
              <a:rPr lang="ar-EG" sz="1600" dirty="0">
                <a:latin typeface="Alexandria" pitchFamily="2" charset="-78"/>
                <a:cs typeface="Alexandria" pitchFamily="2" charset="-78"/>
              </a:rPr>
              <a:t>أنماط الرؤساء والصفات الخاصة بهم وأساليب التعامل معهم...</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الديمقراطي: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a:t>
            </a:r>
            <a:r>
              <a:rPr lang="ar-EG" sz="1600" u="sng" dirty="0">
                <a:latin typeface="Alexandria" pitchFamily="2" charset="-78"/>
                <a:cs typeface="Alexandria" pitchFamily="2" charset="-78"/>
              </a:rPr>
              <a:t>لصفات</a:t>
            </a:r>
            <a:r>
              <a:rPr lang="ar-EG" sz="1600" dirty="0">
                <a:latin typeface="Alexandria" pitchFamily="2" charset="-78"/>
                <a:cs typeface="Alexandria" pitchFamily="2" charset="-78"/>
              </a:rPr>
              <a:t>: يشجع المشاركة الجماعية، يستمع إلى آراء الفريق، ويقدر التعاون.</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المشاركة الفعالة في النقاشات، تقديم الأفكار والمقترحات، والتعاون في تنفيذ القرارات. يجب الاستفادة من الفرص للتعبير عن الأفكار والآراء بحرية.</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الليبرالي (المتحرر):</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يمنح الفريق حرية كبيرة في اتخاذ القرارات، يتدخل قليلاً في العمل اليومي، ويفضل الاستقلالية.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الاستفادة من الحرية الممنوحة، اتخاذ المبادرات، وتحمل المسؤولية. يجب أن تكون قادرًا على العمل بشكل مستقل وإدارة وقتك بفعالية.</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14371247"/>
      </p:ext>
    </p:extLst>
  </p:cSld>
  <p:clrMapOvr>
    <a:masterClrMapping/>
  </p:clrMapOvr>
  <mc:AlternateContent xmlns:mc="http://schemas.openxmlformats.org/markup-compatibility/2006" xmlns:p14="http://schemas.microsoft.com/office/powerpoint/2010/main">
    <mc:Choice Requires="p14">
      <p:transition p14:dur="10" advTm="138868"/>
    </mc:Choice>
    <mc:Fallback xmlns="">
      <p:transition advTm="13886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617706"/>
            <a:ext cx="11457078" cy="45602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79863" y="1697048"/>
            <a:ext cx="11300962" cy="4621201"/>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تابع أهم </a:t>
            </a:r>
            <a:r>
              <a:rPr lang="ar-EG" sz="1600" dirty="0">
                <a:latin typeface="Alexandria" pitchFamily="2" charset="-78"/>
                <a:cs typeface="Alexandria" pitchFamily="2" charset="-78"/>
              </a:rPr>
              <a:t>أنماط الرؤساء والصفات الخاصة بهم وأساليب التعامل معهم...</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التحويلي:</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يحفز الفريق نحو تحقيق الأهداف الكبيرة، يشجع على الابتكار، ويبني رؤية مشتركة.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التفاعل بإيجابية مع التحديات، تقديم الأفكار المبتكرة، والمشاركة في تحقيق الرؤية المشتركة. يجب أن تكون مستعدًا للتغيير والتحسين المستمر.</a:t>
            </a:r>
          </a:p>
          <a:p>
            <a:pPr marL="285750" indent="-285750" algn="just" rtl="1">
              <a:lnSpc>
                <a:spcPct val="150000"/>
              </a:lnSpc>
              <a:buFont typeface="Wingdings" panose="05000000000000000000" pitchFamily="2" charset="2"/>
              <a:buChar char="ü"/>
            </a:pPr>
            <a:endParaRPr lang="ar-EG" sz="1600" dirty="0">
              <a:latin typeface="Alexandria" pitchFamily="2" charset="-78"/>
              <a:cs typeface="Alexandria" pitchFamily="2" charset="-78"/>
            </a:endParaRP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المُعلم:</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يركز على تطوير المهارات وتقديم الإرشاد، يساعد الموظفين في تحقيق أهدافهم الشخصية والمهنية.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طلب التوجيه والمشورة، استغلال فرص التعلم، والتفاعل مع نصائحه بشكل إيجابي. يجب أن تكون مستعدًا للتعلم والتطوير المستمر.</a:t>
            </a:r>
          </a:p>
          <a:p>
            <a:pPr marL="285750" indent="-285750" algn="just" rtl="1">
              <a:lnSpc>
                <a:spcPct val="150000"/>
              </a:lnSpc>
              <a:buFont typeface="Wingdings" panose="05000000000000000000" pitchFamily="2" charset="2"/>
              <a:buChar char="ü"/>
            </a:pPr>
            <a:endParaRPr lang="ar-EG" sz="1600" dirty="0">
              <a:latin typeface="Alexandria" pitchFamily="2" charset="-78"/>
              <a:cs typeface="Alexandria" pitchFamily="2" charset="-78"/>
            </a:endParaRP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17860283"/>
      </p:ext>
    </p:extLst>
  </p:cSld>
  <p:clrMapOvr>
    <a:masterClrMapping/>
  </p:clrMapOvr>
  <mc:AlternateContent xmlns:mc="http://schemas.openxmlformats.org/markup-compatibility/2006" xmlns:p14="http://schemas.microsoft.com/office/powerpoint/2010/main">
    <mc:Choice Requires="p14">
      <p:transition p14:dur="10" advTm="135279"/>
    </mc:Choice>
    <mc:Fallback xmlns="">
      <p:transition advTm="13527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807585"/>
            <a:ext cx="1145707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01805" y="1877699"/>
            <a:ext cx="11300962" cy="3882538"/>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تابع أهم </a:t>
            </a:r>
            <a:r>
              <a:rPr lang="ar-EG" sz="1600" dirty="0">
                <a:latin typeface="Alexandria" pitchFamily="2" charset="-78"/>
                <a:cs typeface="Alexandria" pitchFamily="2" charset="-78"/>
              </a:rPr>
              <a:t>أنماط الرؤساء والصفات الخاصة بهم وأساليب التعامل معهم...</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المتردد:</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يجد صعوبة في اتخاذ القرارات، يحتاج وقتًا طويلًا للموافقة أو الرفض، ويميل إلى تجنب المخاطر.</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تقديم المعلومات بشكل واضح ودقيق، مساعدته في تحديد الأولويات، وتقديم الدعم والتشجيع لاتخاذ القرارات.</a:t>
            </a:r>
          </a:p>
          <a:p>
            <a:pPr algn="just" rtl="1">
              <a:lnSpc>
                <a:spcPct val="150000"/>
              </a:lnSpc>
            </a:pPr>
            <a:endParaRPr lang="ar-EG" sz="1600" dirty="0">
              <a:latin typeface="Alexandria" pitchFamily="2" charset="-78"/>
              <a:cs typeface="Alexandria" pitchFamily="2" charset="-78"/>
            </a:endParaRP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العاطفي:</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يعتمد على مشاعره في اتخاذ القرارات، يتفاعل بشكل كبير مع الموظفين بناءً على حالته العاطفية.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التفاعل معه بإيجابية، تجنب الجدالات، وتقديم الدعم عندما يكون في حالة مزاجية سيئة.</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988582459"/>
      </p:ext>
    </p:extLst>
  </p:cSld>
  <p:clrMapOvr>
    <a:masterClrMapping/>
  </p:clrMapOvr>
  <mc:AlternateContent xmlns:mc="http://schemas.openxmlformats.org/markup-compatibility/2006" xmlns:p14="http://schemas.microsoft.com/office/powerpoint/2010/main">
    <mc:Choice Requires="p14">
      <p:transition p14:dur="10" advTm="140825"/>
    </mc:Choice>
    <mc:Fallback xmlns="">
      <p:transition advTm="140825"/>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807585"/>
            <a:ext cx="1145707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01805" y="1877699"/>
            <a:ext cx="11300962" cy="4298036"/>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تابع أهم </a:t>
            </a:r>
            <a:r>
              <a:rPr lang="ar-EG" sz="1600" dirty="0">
                <a:latin typeface="Alexandria" pitchFamily="2" charset="-78"/>
                <a:cs typeface="Alexandria" pitchFamily="2" charset="-78"/>
              </a:rPr>
              <a:t>أنماط الرؤساء والصفات الخاصة بهم وأساليب التعامل معهم...</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المشغول دائمًا:</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مشغول دائمًا بالاجتماعات والمهام المتعددة، يصعب الوصول إليه، ويمنح الموظفين القليل من الوقت.</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تقديم تقارير مختصرة وواضحة، تحديد الأولويات بوضوح، والبحث عن الفرص للقاءات قصيرة ومثمرة.</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المتحفظ:</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يميل إلى السرية، يشارك القليل من المعلومات، ويظهر قليلًا من المشاعر.</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بناء الثقة تدريجيًا، تقديم المعلومات بشكل منظم، واحترام خصوصيته.</a:t>
            </a:r>
          </a:p>
          <a:p>
            <a:pPr marL="285750" indent="-285750" algn="just" rtl="1">
              <a:lnSpc>
                <a:spcPct val="150000"/>
              </a:lnSpc>
              <a:buFont typeface="Wingdings" panose="05000000000000000000" pitchFamily="2" charset="2"/>
              <a:buChar char="v"/>
            </a:pPr>
            <a:r>
              <a:rPr lang="ar-EG" b="1" dirty="0">
                <a:solidFill>
                  <a:srgbClr val="FF0000"/>
                </a:solidFill>
                <a:latin typeface="Alexandria" pitchFamily="2" charset="-78"/>
                <a:cs typeface="Alexandria" pitchFamily="2" charset="-78"/>
              </a:rPr>
              <a:t>الرئيس المبتكر:</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الصفات</a:t>
            </a:r>
            <a:r>
              <a:rPr lang="ar-EG" sz="1600" dirty="0">
                <a:latin typeface="Alexandria" pitchFamily="2" charset="-78"/>
                <a:cs typeface="Alexandria" pitchFamily="2" charset="-78"/>
              </a:rPr>
              <a:t>: يشجع الابتكار، يقدر الأفكار الجديدة، ويدفع الفريق للتفكير خارج الصندوق.</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أساليب التعامل</a:t>
            </a:r>
            <a:r>
              <a:rPr lang="ar-EG" sz="1600" dirty="0">
                <a:latin typeface="Alexandria" pitchFamily="2" charset="-78"/>
                <a:cs typeface="Alexandria" pitchFamily="2" charset="-78"/>
              </a:rPr>
              <a:t>: تقديم الأفكار المبتكرة، المشاركة في جلسات العصف الذهني، والتفاعل بإيجابية مع المبادرات الجديدة.</a:t>
            </a: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63409189"/>
      </p:ext>
    </p:extLst>
  </p:cSld>
  <p:clrMapOvr>
    <a:masterClrMapping/>
  </p:clrMapOvr>
  <mc:AlternateContent xmlns:mc="http://schemas.openxmlformats.org/markup-compatibility/2006" xmlns:p14="http://schemas.microsoft.com/office/powerpoint/2010/main">
    <mc:Choice Requires="p14">
      <p:transition p14:dur="10" advTm="133467"/>
    </mc:Choice>
    <mc:Fallback xmlns="">
      <p:transition advTm="13346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617706"/>
            <a:ext cx="11457078" cy="48525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2)مهارات التواصل والاتصال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79863" y="1697048"/>
            <a:ext cx="11300962" cy="4528869"/>
          </a:xfrm>
          <a:prstGeom prst="rect">
            <a:avLst/>
          </a:prstGeom>
          <a:noFill/>
        </p:spPr>
        <p:txBody>
          <a:bodyPr wrap="square" rtlCol="0">
            <a:spAutoFit/>
          </a:bodyPr>
          <a:lstStyle/>
          <a:p>
            <a:pPr algn="just" rtl="1">
              <a:lnSpc>
                <a:spcPct val="150000"/>
              </a:lnSpc>
            </a:pPr>
            <a:r>
              <a:rPr lang="ar-EG" b="1">
                <a:solidFill>
                  <a:srgbClr val="FF0000"/>
                </a:solidFill>
                <a:latin typeface="Alexandria" pitchFamily="2" charset="-78"/>
                <a:cs typeface="Alexandria" pitchFamily="2" charset="-78"/>
              </a:rPr>
              <a:t>د - مهارة الاتصال بالعملاء</a:t>
            </a:r>
            <a:endParaRPr lang="ar-EG" b="1" dirty="0">
              <a:solidFill>
                <a:srgbClr val="FF0000"/>
              </a:solidFill>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سواء كنت تركز على كيفية التسويق لعميل أو كيف يمكن للعميل الاتصال بأحد أعضاء خدمة العملاء، فإن القدرة على التواصل بشكل صحيح تُحدث فرقًا كبيرًا. إذا لم تتمكن من إيصال ما تبيعه أو كيفية استخدامه، فكيف يفترض أن يعرف العملاء ما يحصلون عليه؟ وإذا لم يتمكنوا من الحصول على إجابات سريعة وسهلة لأسئلتهم، فسيذهب العديد من العملاء ببساطة إلى مكان آخر. </a:t>
            </a:r>
            <a:r>
              <a:rPr lang="ar-EG" sz="1600" u="sng" dirty="0">
                <a:solidFill>
                  <a:srgbClr val="FF0000"/>
                </a:solidFill>
                <a:latin typeface="Alexandria" pitchFamily="2" charset="-78"/>
                <a:cs typeface="Alexandria" pitchFamily="2" charset="-78"/>
              </a:rPr>
              <a:t>وتتمثل أهم مهارات الاتصال بالعملاء في</a:t>
            </a:r>
            <a:r>
              <a:rPr lang="ar-EG" sz="1600" dirty="0">
                <a:latin typeface="Alexandria" pitchFamily="2" charset="-78"/>
                <a:cs typeface="Alexandria" pitchFamily="2" charset="-78"/>
              </a:rPr>
              <a:t>:</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الاستماع الفعال</a:t>
            </a:r>
            <a:r>
              <a:rPr lang="ar-EG" sz="1600" dirty="0">
                <a:latin typeface="Alexandria" pitchFamily="2" charset="-78"/>
                <a:cs typeface="Alexandria" pitchFamily="2" charset="-78"/>
              </a:rPr>
              <a:t>: فهم احتياجات العملاء وشكاواهم من خلال الاستماع الجيد والانتباه للتفاصيل.</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التواصل الواضح والفعال</a:t>
            </a:r>
            <a:r>
              <a:rPr lang="ar-EG" sz="1600" dirty="0">
                <a:latin typeface="Alexandria" pitchFamily="2" charset="-78"/>
                <a:cs typeface="Alexandria" pitchFamily="2" charset="-78"/>
              </a:rPr>
              <a:t>: القدرة على نقل المعلومات والأفكار بوضوح لضمان فهم العملاء لما يتم تقديمه من خدمات ومنتجات.</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حل المشكلات</a:t>
            </a:r>
            <a:r>
              <a:rPr lang="ar-EG" sz="1600" dirty="0">
                <a:latin typeface="Alexandria" pitchFamily="2" charset="-78"/>
                <a:cs typeface="Alexandria" pitchFamily="2" charset="-78"/>
              </a:rPr>
              <a:t>: التعامل مع شكاوى العملاء بفعالية وسرعة، وتقديم حلول مرضية للمشكلات التي </a:t>
            </a:r>
            <a:r>
              <a:rPr lang="ar-EG" sz="1600" dirty="0" err="1">
                <a:latin typeface="Alexandria" pitchFamily="2" charset="-78"/>
                <a:cs typeface="Alexandria" pitchFamily="2" charset="-78"/>
              </a:rPr>
              <a:t>يواجهونها</a:t>
            </a:r>
            <a:r>
              <a:rPr lang="ar-EG" sz="1600" dirty="0">
                <a:latin typeface="Alexandria" pitchFamily="2" charset="-78"/>
                <a:cs typeface="Alexandria" pitchFamily="2" charset="-78"/>
              </a:rPr>
              <a:t>.</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التعاطف والصبر: </a:t>
            </a:r>
            <a:r>
              <a:rPr lang="ar-EG" sz="1600" dirty="0">
                <a:latin typeface="Alexandria" pitchFamily="2" charset="-78"/>
                <a:cs typeface="Alexandria" pitchFamily="2" charset="-78"/>
              </a:rPr>
              <a:t>فهم مشاعر العملاء وإظهار التعاطف معهم، مع التحلي بالصبر خاصة في التعامل مع العملاء الغاضبين.</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التواصل عبر قنوات متعددة</a:t>
            </a:r>
            <a:r>
              <a:rPr lang="ar-EG" sz="1600" dirty="0">
                <a:latin typeface="Alexandria" pitchFamily="2" charset="-78"/>
                <a:cs typeface="Alexandria" pitchFamily="2" charset="-78"/>
              </a:rPr>
              <a:t>: القدرة على التواصل مع العملاء عبر مختلف الوسائل مثل البريد الإلكتروني، الهاتف، ووسائل التواصل الاجتماعي لضمان تلبية احتياجاتهم بشكل شامل.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02066553"/>
      </p:ext>
    </p:extLst>
  </p:cSld>
  <p:clrMapOvr>
    <a:masterClrMapping/>
  </p:clrMapOvr>
  <mc:AlternateContent xmlns:mc="http://schemas.openxmlformats.org/markup-compatibility/2006" xmlns:p14="http://schemas.microsoft.com/office/powerpoint/2010/main">
    <mc:Choice Requires="p14">
      <p:transition p14:dur="10" advTm="168972"/>
    </mc:Choice>
    <mc:Fallback xmlns="">
      <p:transition advTm="16897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23747" y="1807585"/>
            <a:ext cx="1145707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دور المهارات الاجتماعية في الاتصال الشخصي الفعال</a:t>
            </a:r>
          </a:p>
        </p:txBody>
      </p:sp>
      <p:sp>
        <p:nvSpPr>
          <p:cNvPr id="5" name="Rectangle 4"/>
          <p:cNvSpPr/>
          <p:nvPr/>
        </p:nvSpPr>
        <p:spPr>
          <a:xfrm>
            <a:off x="863381" y="531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3902" y="5789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8198" y="803448"/>
            <a:ext cx="1034821"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79863" y="2066062"/>
            <a:ext cx="11095464" cy="2266711"/>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تلعب المهارات الاجتماعية دورًا حاسمًا في تعزيز الاتصال الشخصي الفعال، وتشير الدراسات إلى أن المهارات الاجتماعية المؤثرة تلعب دورًا مهمًّا في تحقيق التواصل الشخصي الفعال. من خلال استخدام اللغة الجسدية والتواصل البصري، يمكن للأفراد تحسين قدراتهم على التواصل وتعزيز الفهم المتبادل وبناء علاقات أفضل.</a:t>
            </a:r>
          </a:p>
          <a:p>
            <a:pPr algn="just" rtl="1">
              <a:lnSpc>
                <a:spcPct val="150000"/>
              </a:lnSpc>
            </a:pPr>
            <a:r>
              <a:rPr lang="ar-EG" sz="1600" dirty="0">
                <a:latin typeface="Alexandria" pitchFamily="2" charset="-78"/>
                <a:cs typeface="Alexandria" pitchFamily="2" charset="-78"/>
              </a:rPr>
              <a:t>بالإضافة إلى ذلك، يمكن أن تساعد المهارات الاجتماعية في التفاعل الفعال والتعاون وحل النزاعات وتحسين مستوى الثقة والاحترام في العلاقات الشخصية والمهنية. عندما يمتلك الأفراد مهارات اجتماعية قوية، يصبحون قادرين على التعبير عن أنفسهم بوضوح، وفهم احتياجات الآخرين، وتعزيز التواصل الفعال بينهم.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7795766"/>
      </p:ext>
    </p:extLst>
  </p:cSld>
  <p:clrMapOvr>
    <a:masterClrMapping/>
  </p:clrMapOvr>
  <mc:AlternateContent xmlns:mc="http://schemas.openxmlformats.org/markup-compatibility/2006" xmlns:p14="http://schemas.microsoft.com/office/powerpoint/2010/main">
    <mc:Choice Requires="p14">
      <p:transition p14:dur="10" advTm="73259"/>
    </mc:Choice>
    <mc:Fallback xmlns="">
      <p:transition advTm="73259"/>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سبل إتقان مهارات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53140" y="2095405"/>
            <a:ext cx="10541000" cy="3051541"/>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1) أتقن التعبير والتواصل بعينيك ولغة جسدك</a:t>
            </a:r>
          </a:p>
          <a:p>
            <a:pPr algn="just" rtl="1">
              <a:lnSpc>
                <a:spcPct val="150000"/>
              </a:lnSpc>
            </a:pPr>
            <a:r>
              <a:rPr lang="ar-EG" sz="1600" dirty="0">
                <a:latin typeface="Alexandria" pitchFamily="2" charset="-78"/>
                <a:cs typeface="Alexandria" pitchFamily="2" charset="-78"/>
              </a:rPr>
              <a:t>تشمل لغة الجسد تعبيرات الوجه ابتسامًا وعبوسًا، وطريقة الجلوس والتواصل المباشر بالعين وحركات اليدين، وغيرها مما يراه من يستمع إليك أو يتحدث معك. تساعد هذه الإشارات على شرح ما تريد إيصاله، وإظهار حالتك العاطفية، وإشعار المستمع باحترامك له أو العكس.</a:t>
            </a:r>
          </a:p>
          <a:p>
            <a:pPr algn="just" rtl="1">
              <a:lnSpc>
                <a:spcPct val="150000"/>
              </a:lnSpc>
            </a:pPr>
            <a:r>
              <a:rPr lang="ar-EG" sz="1600" dirty="0">
                <a:latin typeface="Alexandria" pitchFamily="2" charset="-78"/>
                <a:cs typeface="Alexandria" pitchFamily="2" charset="-78"/>
              </a:rPr>
              <a:t>مثال عملي: يشير التراخي في الوقوف خلال الكلام مع مديرك إلى الملل أو عدم الاهتمام، أما الوقوف بجسد مستقيم فيشير إلى التقدير والاحترام والجدية.</a:t>
            </a:r>
          </a:p>
          <a:p>
            <a:pPr algn="just" rtl="1">
              <a:lnSpc>
                <a:spcPct val="150000"/>
              </a:lnSpc>
            </a:pPr>
            <a:r>
              <a:rPr lang="ar-EG" sz="1600" dirty="0">
                <a:latin typeface="Alexandria" pitchFamily="2" charset="-78"/>
                <a:cs typeface="Alexandria" pitchFamily="2" charset="-78"/>
              </a:rPr>
              <a:t>مثال عملي آخر: إذا نظرت في عينَي محدثك خلال المقابلة الوظيفية سيشعر بثقتك وتمكنك مما تقوله، أما إذا مرت المقابلة وأنت خجول تنظر في مكان آخر طوال الوقت فلن يكون ذلك في صالحك.</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41359770"/>
      </p:ext>
    </p:extLst>
  </p:cSld>
  <p:clrMapOvr>
    <a:masterClrMapping/>
  </p:clrMapOvr>
  <mc:AlternateContent xmlns:mc="http://schemas.openxmlformats.org/markup-compatibility/2006" xmlns:p14="http://schemas.microsoft.com/office/powerpoint/2010/main">
    <mc:Choice Requires="p14">
      <p:transition p14:dur="10" advTm="105130"/>
    </mc:Choice>
    <mc:Fallback xmlns="">
      <p:transition advTm="10513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4562" y="1685495"/>
            <a:ext cx="1120429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سبل إتقان مهارات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53140" y="1769929"/>
            <a:ext cx="10541000" cy="3790205"/>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2) تواصل بدقة ووضوح</a:t>
            </a:r>
          </a:p>
          <a:p>
            <a:pPr algn="just" rtl="1">
              <a:lnSpc>
                <a:spcPct val="150000"/>
              </a:lnSpc>
            </a:pPr>
            <a:r>
              <a:rPr lang="ar-EG" sz="1600" dirty="0">
                <a:latin typeface="Alexandria" pitchFamily="2" charset="-78"/>
                <a:cs typeface="Alexandria" pitchFamily="2" charset="-78"/>
              </a:rPr>
              <a:t>تريد أن تنقل رسالتك إلى الآخرين كما تتصورها في عقلك؟ لا بد من أن تتواصل بدقة ووضوح لتحقق ذلك الهدف. لتحقق ذلك، اتبع هذه الخطوات العملية: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تعرف إلى المستمعين الذين توجه إليهم حديثك. ادرس اهتماماتهم واحتياجاتهم، وخلفياتهم الاجتماعية والدراسية.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خطط لسير الحديث. حدد النقاط الرئيسية للكلام ونظمها بترتيب منطقي.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استخدم اللغة والأمثلة التي يمكن للمستمعين فهمها، وتجنب استخدام لغة معقدة أو مصطلحات تقنية.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كن مباشرًا ومختصرًا واتبع أسلوبًا مرتبًا. ابدأ بنقاطك الرئيسية وادعمها بالتفاصيل والأمثلة ذات الصلة دون تشتت أو إطالة تزيد على اللازم.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استخدم الأمثلة العملية والواقعية التي تبسط الأفكار المعقدة أمام المستمعين.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استخدم المرئيات مثل الرسوم البيانية أو المخططات أو شرائح العرض لتقول ما تريده بشكل أفضل.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59470785"/>
      </p:ext>
    </p:extLst>
  </p:cSld>
  <p:clrMapOvr>
    <a:masterClrMapping/>
  </p:clrMapOvr>
  <mc:AlternateContent xmlns:mc="http://schemas.openxmlformats.org/markup-compatibility/2006" xmlns:p14="http://schemas.microsoft.com/office/powerpoint/2010/main">
    <mc:Choice Requires="p14">
      <p:transition p14:dur="10" advTm="144544"/>
    </mc:Choice>
    <mc:Fallback xmlns="">
      <p:transition advTm="14454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سبل إتقان مهارات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53140" y="1769929"/>
            <a:ext cx="10541000" cy="3744038"/>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3) تبادل التعليقات</a:t>
            </a:r>
          </a:p>
          <a:p>
            <a:pPr algn="just" rtl="1">
              <a:lnSpc>
                <a:spcPct val="150000"/>
              </a:lnSpc>
            </a:pPr>
            <a:r>
              <a:rPr lang="ar-EG" sz="1600" dirty="0">
                <a:latin typeface="Alexandria" pitchFamily="2" charset="-78"/>
                <a:cs typeface="Alexandria" pitchFamily="2" charset="-78"/>
              </a:rPr>
              <a:t>تبادل التعليقات هو جزء أساسي من عملية الاتصال التنظيمي، وهو عملية يتم من خلالها تقديم واستلام ردود فعل على الأداء أو السلوك أو القرارات. يهدف هذا التبادل إلى تحسين الأداء وزيادة الفهم بين الأطراف المعنية. يتضمن تبادل التعليقات عدد من العناصر والتي من بينها: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التعليقات البنّاءة: تقديم ملاحظات تهدف إلى تحسين الأداء بطرق إيجابية وبناءة، مما يساعد الأفراد على معرفة نقاط القوة والضعف لديهم والعمل على تطويرها.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التوقيت المناسب: تقديم التعليقات في الوقت المناسب، سواء كان ذلك فورًا بعد حدوث الحدث أو في الوقت الذي يكون فيه المتلقي قادرًا على التعامل مع الملاحظات بشكل أفضل.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التركيز على السلوك وليس الشخص: يجب أن تكون التعليقات موجهة نحو السلوك أو الأداء وليس نحو الشخص نفسه، لتجنب الدفاعية والاحراج.</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77781011"/>
      </p:ext>
    </p:extLst>
  </p:cSld>
  <p:clrMapOvr>
    <a:masterClrMapping/>
  </p:clrMapOvr>
  <mc:AlternateContent xmlns:mc="http://schemas.openxmlformats.org/markup-compatibility/2006" xmlns:p14="http://schemas.microsoft.com/office/powerpoint/2010/main">
    <mc:Choice Requires="p14">
      <p:transition p14:dur="10" advTm="157275"/>
    </mc:Choice>
    <mc:Fallback xmlns="">
      <p:transition advTm="157275"/>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469985"/>
            <a:ext cx="11073150" cy="45859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سبل إتقان مهارات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53140" y="1769929"/>
            <a:ext cx="10541000" cy="1897379"/>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تابع </a:t>
            </a:r>
            <a:r>
              <a:rPr lang="ar-EG" sz="1600" dirty="0">
                <a:latin typeface="Alexandria" pitchFamily="2" charset="-78"/>
                <a:cs typeface="Alexandria" pitchFamily="2" charset="-78"/>
              </a:rPr>
              <a:t>تبادل العناصر الواجب توفرها عند تبادل التعليقات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التوازن بين الإيجابيات والسلبيات: من المهم تقديم توازن بين الملاحظات الإيجابية والسلبية لتحفيز الشخص والحفاظ على مستوى عالٍ من التحفيز.</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الخصوصية: تقديم التعليقات في بيئة خاصة عندما يكون الأمر حساسًا، لضمان راحة المتلقي وعدم شعوره بالإحراج.</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المتابعة: بعد تقديم التعليقات، يجب المتابعة لضمان تنفيذ التحسينات المطلوبة وتقديم الدعم إذا لزم الأمر.</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55970937"/>
      </p:ext>
    </p:extLst>
  </p:cSld>
  <p:clrMapOvr>
    <a:masterClrMapping/>
  </p:clrMapOvr>
  <mc:AlternateContent xmlns:mc="http://schemas.openxmlformats.org/markup-compatibility/2006" xmlns:p14="http://schemas.microsoft.com/office/powerpoint/2010/main">
    <mc:Choice Requires="p14">
      <p:transition p14:dur="10" advTm="101877"/>
    </mc:Choice>
    <mc:Fallback xmlns="">
      <p:transition advTm="10187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دورات تساعدك على تعزيز مهارة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004540"/>
            <a:ext cx="10541000" cy="300537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تقدم دورة "التواصل الفعّال" من </a:t>
            </a:r>
            <a:r>
              <a:rPr lang="en-US" sz="1600" dirty="0">
                <a:latin typeface="Alexandria" pitchFamily="2" charset="-78"/>
                <a:cs typeface="Alexandria" pitchFamily="2" charset="-78"/>
              </a:rPr>
              <a:t>Google </a:t>
            </a:r>
            <a:r>
              <a:rPr lang="ar-EG" sz="1600" dirty="0">
                <a:latin typeface="Alexandria" pitchFamily="2" charset="-78"/>
                <a:cs typeface="Alexandria" pitchFamily="2" charset="-78"/>
              </a:rPr>
              <a:t> عبر منصة </a:t>
            </a:r>
            <a:r>
              <a:rPr lang="en-US" sz="1600" dirty="0" err="1">
                <a:latin typeface="Alexandria" pitchFamily="2" charset="-78"/>
                <a:cs typeface="Alexandria" pitchFamily="2" charset="-78"/>
              </a:rPr>
              <a:t>Skillshop</a:t>
            </a:r>
            <a:r>
              <a:rPr lang="en-US" sz="1600" dirty="0">
                <a:latin typeface="Alexandria" pitchFamily="2" charset="-78"/>
                <a:cs typeface="Alexandria" pitchFamily="2" charset="-78"/>
              </a:rPr>
              <a:t> </a:t>
            </a:r>
            <a:r>
              <a:rPr lang="ar-EG" sz="1600" dirty="0">
                <a:latin typeface="Alexandria" pitchFamily="2" charset="-78"/>
                <a:cs typeface="Alexandria" pitchFamily="2" charset="-78"/>
              </a:rPr>
              <a:t>تدريبًا شاملاً يهدف إلى تعزيز مهارات التواصل لديك. في هذه الدورة، ستتعلم كيفية استخدام مهارات التواصل بشكل فعّال لتحسين حياتك المهنية، سواء من خلال العثور على وظيفة جديدة أو توسيع نطاق عملك الحالي. تركز الدورة على تحسين قدرتك على التعبير والتفاعل مع الآخرين بفعالية، مما يساعدك في بناء علاقات مهنية قوية وزيادة فرص نجاحك في </a:t>
            </a:r>
            <a:r>
              <a:rPr lang="ar-EG" sz="1600" dirty="0" err="1">
                <a:latin typeface="Alexandria" pitchFamily="2" charset="-78"/>
                <a:cs typeface="Alexandria" pitchFamily="2" charset="-78"/>
              </a:rPr>
              <a:t>العمل.تتضمن</a:t>
            </a:r>
            <a:r>
              <a:rPr lang="ar-EG" sz="1600" dirty="0">
                <a:latin typeface="Alexandria" pitchFamily="2" charset="-78"/>
                <a:cs typeface="Alexandria" pitchFamily="2" charset="-78"/>
              </a:rPr>
              <a:t> الدورة محتويات متنوعة تغطي عدة جوانب من مهارات التواصل، مثل فهم واستعمال لغة الجسد، تحسين الاستماع الفعّال، والتحدث بوضوح ودقة. تم تصميم الدورة لتكون مفيدة لجميع الأشخاص بغض النظر عن مستوى خبرتهم، وهي متاحة مجانًا على الإنترنت مما يجعلها سهلة الوصول للجميع.</a:t>
            </a:r>
          </a:p>
          <a:p>
            <a:pPr algn="just" rtl="1">
              <a:lnSpc>
                <a:spcPct val="150000"/>
              </a:lnSpc>
            </a:pPr>
            <a:r>
              <a:rPr lang="en-US" sz="1600" dirty="0">
                <a:latin typeface="Alexandria" pitchFamily="2" charset="-78"/>
                <a:cs typeface="Alexandria" pitchFamily="2" charset="-78"/>
                <a:hlinkClick r:id="rId2"/>
              </a:rPr>
              <a:t>https://skillshop.exceedlms.com/student/collection/745538/path/2193062</a:t>
            </a:r>
            <a:r>
              <a:rPr lang="ar-EG" sz="1600" dirty="0">
                <a:latin typeface="Alexandria" pitchFamily="2" charset="-78"/>
                <a:cs typeface="Alexandria" pitchFamily="2" charset="-78"/>
              </a:rPr>
              <a:t> </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98168253"/>
      </p:ext>
    </p:extLst>
  </p:cSld>
  <p:clrMapOvr>
    <a:masterClrMapping/>
  </p:clrMapOvr>
  <mc:AlternateContent xmlns:mc="http://schemas.openxmlformats.org/markup-compatibility/2006" xmlns:p14="http://schemas.microsoft.com/office/powerpoint/2010/main">
    <mc:Choice Requires="p14">
      <p:transition p14:dur="10" advTm="102837"/>
    </mc:Choice>
    <mc:Fallback xmlns="">
      <p:transition advTm="10283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دورات تساعدك على تعزيز مهارة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004540"/>
            <a:ext cx="10541000" cy="300537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يقدم هذا الكورس من منصة تيرا </a:t>
            </a:r>
            <a:r>
              <a:rPr lang="ar-EG" sz="1600" dirty="0" err="1">
                <a:latin typeface="Alexandria" pitchFamily="2" charset="-78"/>
                <a:cs typeface="Alexandria" pitchFamily="2" charset="-78"/>
              </a:rPr>
              <a:t>كورسيز</a:t>
            </a:r>
            <a:r>
              <a:rPr lang="ar-EG" sz="1600" dirty="0">
                <a:latin typeface="Alexandria" pitchFamily="2" charset="-78"/>
                <a:cs typeface="Alexandria" pitchFamily="2" charset="-78"/>
              </a:rPr>
              <a:t> دورة شاملة ومجانية لتعلم مهارات التواصل. تهدف الدورة إلى تحسين قدراتك على التواصل الفعّال من خلال محتويات متميزة تشمل تعريف مهارات التواصل وأهميتها في الحياة الشخصية والمهنية. يتناول الكورس عدة مواضيع، منها: </a:t>
            </a:r>
          </a:p>
          <a:p>
            <a:pPr algn="just" rtl="1">
              <a:lnSpc>
                <a:spcPct val="150000"/>
              </a:lnSpc>
            </a:pPr>
            <a:r>
              <a:rPr lang="ar-EG" sz="1600" dirty="0">
                <a:latin typeface="Alexandria" pitchFamily="2" charset="-78"/>
                <a:cs typeface="Alexandria" pitchFamily="2" charset="-78"/>
              </a:rPr>
              <a:t>أساسيات التواصل. مع تقديم شرح مبسط لمفهوم مهارات التواصل وكيفية تطبيقها في الحياة اليومية. إلى جانب التعريف بمهارة التواصل اللفظي وغير اللفظي. والتعريف بكيفية تحسين استخدام الكلمات ولغة الجسد للتواصل بفعالية. هذا إلى جانب مهارات الاستماع الفعّال وغيرها من العناصر. وتعتبر هذه الدورة مفيدة لأي شخص يرغب في تعزيز مهاراته التواصلية لتحسين تفاعلاته الشخصية والمهنية.</a:t>
            </a:r>
          </a:p>
          <a:p>
            <a:pPr algn="just" rtl="1">
              <a:lnSpc>
                <a:spcPct val="150000"/>
              </a:lnSpc>
            </a:pPr>
            <a:r>
              <a:rPr lang="en-US" sz="1600" dirty="0">
                <a:latin typeface="Alexandria" pitchFamily="2" charset="-78"/>
                <a:cs typeface="Alexandria" pitchFamily="2" charset="-78"/>
                <a:hlinkClick r:id="rId2"/>
              </a:rPr>
              <a:t>https://teracourses.com/ar/courses/learn-communication-skills</a:t>
            </a:r>
            <a:r>
              <a:rPr lang="ar-EG" sz="1600" dirty="0">
                <a:latin typeface="Alexandria" pitchFamily="2" charset="-78"/>
                <a:cs typeface="Alexandria" pitchFamily="2" charset="-78"/>
              </a:rPr>
              <a:t> </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26487394"/>
      </p:ext>
    </p:extLst>
  </p:cSld>
  <p:clrMapOvr>
    <a:masterClrMapping/>
  </p:clrMapOvr>
  <mc:AlternateContent xmlns:mc="http://schemas.openxmlformats.org/markup-compatibility/2006" xmlns:p14="http://schemas.microsoft.com/office/powerpoint/2010/main">
    <mc:Choice Requires="p14">
      <p:transition p14:dur="10" advTm="89421"/>
    </mc:Choice>
    <mc:Fallback xmlns="">
      <p:transition advTm="8942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دورات تساعدك على تعزيز مهارة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004540"/>
            <a:ext cx="10541000" cy="300537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يقدم هذا الكورس من موقع </a:t>
            </a:r>
            <a:r>
              <a:rPr lang="en-US" sz="1600" dirty="0" err="1">
                <a:latin typeface="Alexandria" pitchFamily="2" charset="-78"/>
                <a:cs typeface="Alexandria" pitchFamily="2" charset="-78"/>
              </a:rPr>
              <a:t>Edlibre</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مجموعة من الدورات المجانية لتعلم مهارات التواصل. تهدف هذه الدورات إلى تحسين قدراتك في التواصل الفعال في مختلف المجالات الشخصية والمهنية. يتضمن الكورس دروسًا متنوعة تغطي جوانب عديدة من مهارات التواصل مثل: التواصل اللفظي وغير اللفظي: تحسين مهارات التحدث والاستماع واستخدام لغة الجسد. التواصل في بيئة العمل: كيفية التواصل بفعالية مع الزملاء والعملاء. مهارات التفاوض: تطوير القدرة على التفاوض وحل النزاعات. التواصل في المجال الرقمي: تعلم كيفية التواصل عبر الإنترنت ومنصات التواصل الاجتماعي.</a:t>
            </a:r>
          </a:p>
          <a:p>
            <a:pPr algn="just" rtl="1">
              <a:lnSpc>
                <a:spcPct val="150000"/>
              </a:lnSpc>
            </a:pPr>
            <a:r>
              <a:rPr lang="en-US" sz="1600" dirty="0">
                <a:latin typeface="Alexandria" pitchFamily="2" charset="-78"/>
                <a:cs typeface="Alexandria" pitchFamily="2" charset="-78"/>
                <a:hlinkClick r:id="rId2"/>
              </a:rPr>
              <a:t>https://www.edlibre.com/free-communication-skills-courses-online/</a:t>
            </a:r>
            <a:endParaRPr lang="ar-EG" sz="1600" dirty="0">
              <a:latin typeface="Alexandria" pitchFamily="2" charset="-78"/>
              <a:cs typeface="Alexandria" pitchFamily="2" charset="-78"/>
            </a:endParaRP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38235161"/>
      </p:ext>
    </p:extLst>
  </p:cSld>
  <p:clrMapOvr>
    <a:masterClrMapping/>
  </p:clrMapOvr>
  <mc:AlternateContent xmlns:mc="http://schemas.openxmlformats.org/markup-compatibility/2006" xmlns:p14="http://schemas.microsoft.com/office/powerpoint/2010/main">
    <mc:Choice Requires="p14">
      <p:transition p14:dur="10" advTm="65744"/>
    </mc:Choice>
    <mc:Fallback xmlns="">
      <p:transition advTm="65744"/>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دورات تساعدك على تعزيز مهارة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004540"/>
            <a:ext cx="10541000" cy="300537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منصة معارف تقدم مجموعة واسعة من الدورات التدريبية المجانية والمعتمدة التي تغطي العديد من المجالات والتخصصات. تتيح المنصة للمتعلمين فرصة تحسين مهاراتهم واكتساب معرفة جديدة من خلال دورات متنوعة تشمل مجالات التكنولوجيا، إدارة الأعمال، اللغات، الصحة، وغيرها. يمكن للمستخدمين الاستفادة من شروحات كاملة ودورات تدريبية عالية الجودة مع إمكانية الحصول على شهادات معتمدة عند إتمامهم للدورات. كما توفر المنصة أيضًا أدوات لتطوير السيرة الذاتية والبحث عن وظائف، مما يجعلها وجهة متكاملة للطلاب والمهنيين الساعين لتطوير مهاراتهم وتحقيق أهدافهم المهنية.</a:t>
            </a:r>
          </a:p>
          <a:p>
            <a:pPr algn="just" rtl="1">
              <a:lnSpc>
                <a:spcPct val="150000"/>
              </a:lnSpc>
            </a:pPr>
            <a:r>
              <a:rPr lang="en-US" sz="1600" dirty="0">
                <a:latin typeface="Alexandria" pitchFamily="2" charset="-78"/>
                <a:cs typeface="Alexandria" pitchFamily="2" charset="-78"/>
                <a:hlinkClick r:id="rId2"/>
              </a:rPr>
              <a:t>https://www.m3aarf.com/</a:t>
            </a:r>
            <a:endParaRPr lang="ar-EG" sz="1600" dirty="0">
              <a:latin typeface="Alexandria" pitchFamily="2" charset="-78"/>
              <a:cs typeface="Alexandria" pitchFamily="2" charset="-78"/>
            </a:endParaRPr>
          </a:p>
          <a:p>
            <a:pPr algn="just" rtl="1">
              <a:lnSpc>
                <a:spcPct val="150000"/>
              </a:lnSpc>
            </a:pPr>
            <a:endParaRPr lang="ar-EG" sz="1600" dirty="0">
              <a:latin typeface="Alexandria" pitchFamily="2" charset="-78"/>
              <a:cs typeface="Alexandria"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67845341"/>
      </p:ext>
    </p:extLst>
  </p:cSld>
  <p:clrMapOvr>
    <a:masterClrMapping/>
  </p:clrMapOvr>
  <mc:AlternateContent xmlns:mc="http://schemas.openxmlformats.org/markup-compatibility/2006" xmlns:p14="http://schemas.microsoft.com/office/powerpoint/2010/main">
    <mc:Choice Requires="p14">
      <p:transition p14:dur="10" advTm="47495"/>
    </mc:Choice>
    <mc:Fallback xmlns="">
      <p:transition advTm="47495"/>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دورات تساعدك على تعزيز مهارة التواصل</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004540"/>
            <a:ext cx="10541000" cy="2266711"/>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تقدم منصة إدراك دورة "مهارات الاتصال" المجانية التي تهدف إلى تحسين مهارات التواصل الفعّال لدى المتعلمين. تشمل الدورة تمارين تفاعليةً تساعد على تطوير مهارات الاتصال المهني والاجتماعي. ستتعلم من خلال هذه الدورة أساليب التواصل المختلفة وكيفية تطبيقها في الحياة العملية، بالإضافة إلى الاستفادة من الأنشطة التدريبية التي تساعد في تعزيز مهارات الاستماع والتحدث والكتابة بطريقة فعالة. تعتبر هذه الدورة مثالية لأي شخص يسعى لتطوير مهاراته في التواصل وتحقيق النجاح المهني والشخصي.</a:t>
            </a:r>
          </a:p>
          <a:p>
            <a:pPr algn="just" rtl="1">
              <a:lnSpc>
                <a:spcPct val="150000"/>
              </a:lnSpc>
            </a:pPr>
            <a:r>
              <a:rPr lang="en-US" sz="1600" dirty="0">
                <a:latin typeface="Alexandria" pitchFamily="2" charset="-78"/>
                <a:cs typeface="Alexandria" pitchFamily="2" charset="-78"/>
                <a:hlinkClick r:id="rId2"/>
              </a:rPr>
              <a:t>https://www.edraak.org/programs/course/comm-vt1_2018/</a:t>
            </a:r>
            <a:r>
              <a:rPr lang="ar-EG" sz="1600" dirty="0">
                <a:latin typeface="Alexandria" pitchFamily="2" charset="-78"/>
                <a:cs typeface="Alexandria" pitchFamily="2" charset="-78"/>
              </a:rPr>
              <a:t> </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4023815"/>
      </p:ext>
    </p:extLst>
  </p:cSld>
  <p:clrMapOvr>
    <a:masterClrMapping/>
  </p:clrMapOvr>
  <mc:AlternateContent xmlns:mc="http://schemas.openxmlformats.org/markup-compatibility/2006" xmlns:p14="http://schemas.microsoft.com/office/powerpoint/2010/main">
    <mc:Choice Requires="p14">
      <p:transition p14:dur="10" advTm="42280"/>
    </mc:Choice>
    <mc:Fallback xmlns="">
      <p:transition advTm="4228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4656743" y="925551"/>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المرجع العربية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05</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p:cNvSpPr txBox="1"/>
          <p:nvPr/>
        </p:nvSpPr>
        <p:spPr>
          <a:xfrm>
            <a:off x="617280" y="1665850"/>
            <a:ext cx="10632412" cy="3744038"/>
          </a:xfrm>
          <a:prstGeom prst="rect">
            <a:avLst/>
          </a:prstGeom>
          <a:noFill/>
        </p:spPr>
        <p:txBody>
          <a:bodyPr wrap="square" rtlCol="0">
            <a:spAutoFit/>
          </a:bodyPr>
          <a:lstStyle/>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بشار حزي، الاتصال التنظيمي، (سوريا: منشورات الجامعة الافتراضية السورية، 2020).</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بشير العلاق، الاتصال في المنظمات العامة بين النظرية والممارسة، (عمان: دار اليازوري، 2014).</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حسن حسين زيتون وكمال عبد الحميد زيتون، البنائية من منظور </a:t>
            </a:r>
            <a:r>
              <a:rPr kumimoji="0" lang="ar-EG" sz="1600" b="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ابستمولوجي</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وتربوي، ط1، (الإسكندرية، 1992).</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حسن عماد مكاوي، تكنولوجيا الاتصال الحديثة في عصر المعلومات، (القاهرة: الدار المصرية اللبنانية، 1993).</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غريب عبد السميع غريب، الاتصال والعلاقات العام في المجتمع المعاصر، (الإسكندرية: مؤسسة شباب الجامعة، 1996).</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كاظم محمود خضير، الاتصال الفعال في إدارة الأعمال، ط 1، (القاهرة: دار صفا للنشر، 2010).</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محمد منير حجاب، الاتصال الفعال للعلاقات العامة، ط1، (القاهرة: دار الفجر للنشر والتوزيع، 2007).</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محمود عودة، أساليب الاتصال والتغيير الاجتماعي، (بيروت: دار النهضة العربية، 1988).</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مصطفى حجازي، الاتصال الفعال في العالقات الإنسانية والإدارة، (بيروت: دار الطليعة، 1982).</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71205291"/>
      </p:ext>
    </p:extLst>
  </p:cSld>
  <p:clrMapOvr>
    <a:masterClrMapping/>
  </p:clrMapOvr>
  <mc:AlternateContent xmlns:mc="http://schemas.openxmlformats.org/markup-compatibility/2006" xmlns:p14="http://schemas.microsoft.com/office/powerpoint/2010/main">
    <mc:Choice Requires="p14">
      <p:transition p14:dur="10" advTm="70724"/>
    </mc:Choice>
    <mc:Fallback xmlns="">
      <p:transition advTm="70724"/>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4656743" y="925551"/>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المراجع الأجنبية</a:t>
            </a:r>
          </a:p>
        </p:txBody>
      </p:sp>
      <p:sp>
        <p:nvSpPr>
          <p:cNvPr id="5" name="Rectangle 4"/>
          <p:cNvSpPr/>
          <p:nvPr/>
        </p:nvSpPr>
        <p:spPr>
          <a:xfrm>
            <a:off x="1129548" y="57764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314365" y="791308"/>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p:cNvSpPr txBox="1"/>
          <p:nvPr/>
        </p:nvSpPr>
        <p:spPr>
          <a:xfrm>
            <a:off x="1339086" y="987106"/>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05</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p:cNvSpPr txBox="1"/>
          <p:nvPr/>
        </p:nvSpPr>
        <p:spPr>
          <a:xfrm>
            <a:off x="707434" y="1926584"/>
            <a:ext cx="10632412" cy="3965445"/>
          </a:xfrm>
          <a:prstGeom prst="rect">
            <a:avLst/>
          </a:prstGeom>
          <a:noFill/>
        </p:spPr>
        <p:txBody>
          <a:bodyPr wrap="square" rtlCol="0">
            <a:spAutoFit/>
          </a:bodyPr>
          <a:lstStyle/>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Coffelt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Tina A. And Frances L. M. Smith. “Exemplary and Unacceptable Workplace Communication Skills.” Business and Professional Communication Quarterly 83 (2020): 365 - 384.</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Coffelt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Tina A., D. W.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Grauman</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Frances L. M. Smith. “Employers’ Perspectives on Workplace Communication Skills: The Meaning of Communication Skills.” Business and Professional Communication Quarterly 82 (2019): 418 - 439.</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Coffelt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Tina A., Samantha Jo Cosgrove And Bremen Vance. “Measuring Business and Professional Communication Skills.” Business and Professional Communication Quarterly 85 (2022): 169 - 191.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Čuić</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Tanković</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Ana, Jelena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Kapeš</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Valentina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Kraljić</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“IMPORTANCE OF SOFT SKILLS AND COMMUNICATION SKILLS IN TOURISM: VIEWPOINT FROM TOURISTS AND FUTURE TOURISM EMPLOYEES.” Tourism In Southern And Eastern Europe (2021).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Demirdağ</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Seyithan</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“Communication Skills and Time Management as The Predictors of  Student Motivation.” (2021).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Fahmi,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Idham</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Hapzi</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Ali. “Determination of Career Planning And Decision Making: Analysis Of Communication Skills, Motivation And Experience (Literature Review Human Resource Management).”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Dinasti</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International Journal of Management Science (2022).</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Frederick P.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Morgeson</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David A. Hofmann, The Structure and Function of Collective Constructs: Implications for Multilevel Research and Theory Development, Academy of Management Review, (1999).  Vol. 24, No. 2, P.249-256</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Harold D.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Lasswell</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(2007) The Structure and Function of Communication in Society,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İletişim</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Kuram</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Ve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Araştırma</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Dergisi</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P.215-228</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Ismat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Abdal</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-Haqq, Constructivism in Teacher Education Considerations For Those Who Would Link Practice To Theory, (1998)</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Kleckner</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Mary Jae And Nikolaus 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Butz</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“Developing Entry-Level Communication Skills: A Comparison Of Student And Employer Perceptions.” Business And Professional Communication Quarterly 85 (2022): 192 - 221.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97345792"/>
      </p:ext>
    </p:extLst>
  </p:cSld>
  <p:clrMapOvr>
    <a:masterClrMapping/>
  </p:clrMapOvr>
  <mc:AlternateContent xmlns:mc="http://schemas.openxmlformats.org/markup-compatibility/2006" xmlns:p14="http://schemas.microsoft.com/office/powerpoint/2010/main">
    <mc:Choice Requires="p14">
      <p:transition p14:dur="10" advTm="14285"/>
    </mc:Choice>
    <mc:Fallback xmlns="">
      <p:transition advTm="14285"/>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141"/>
    </mc:Choice>
    <mc:Fallback xmlns="">
      <p:transition spd="slow" advTm="1314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2E46F4D-7E3D-44E1-A064-42B57DC6AD13}">
  <we:reference id="wa200005566" version="3.0.0.1" store="en-US" storeType="OMEX"/>
  <we:alternateReferences>
    <we:reference id="wa200005566" version="3.0.0.1"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4FF8A13-B031-4934-8F93-7ACC506EE24F}">
  <we:reference id="wa104379997" version="3.0.0.0" store="en-US" storeType="OMEX"/>
  <we:alternateReferences>
    <we:reference id="wa104379997" version="3.0.0.0" store="wa10437999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DD58CA1-30A3-459C-B0B3-226A3F163C5D}"/>
</file>

<file path=customXml/itemProps2.xml><?xml version="1.0" encoding="utf-8"?>
<ds:datastoreItem xmlns:ds="http://schemas.openxmlformats.org/officeDocument/2006/customXml" ds:itemID="{0A7AA36F-C79D-4225-ADFD-09D6C4B9F79F}"/>
</file>

<file path=customXml/itemProps3.xml><?xml version="1.0" encoding="utf-8"?>
<ds:datastoreItem xmlns:ds="http://schemas.openxmlformats.org/officeDocument/2006/customXml" ds:itemID="{CF9D15AE-FA8C-45AC-BD25-1342C6A8812B}"/>
</file>

<file path=docProps/app.xml><?xml version="1.0" encoding="utf-8"?>
<Properties xmlns="http://schemas.openxmlformats.org/officeDocument/2006/extended-properties" xmlns:vt="http://schemas.openxmlformats.org/officeDocument/2006/docPropsVTypes">
  <Template/>
  <TotalTime>2139</TotalTime>
  <Words>6309</Words>
  <Application>Microsoft Office PowerPoint</Application>
  <PresentationFormat>Widescreen</PresentationFormat>
  <Paragraphs>389</Paragraphs>
  <Slides>46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Alexandria</vt:lpstr>
      <vt:lpstr>Alexandria Medium</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cp:lastModifiedBy>
  <cp:revision>56</cp:revision>
  <dcterms:created xsi:type="dcterms:W3CDTF">2023-04-29T09:08:00Z</dcterms:created>
  <dcterms:modified xsi:type="dcterms:W3CDTF">2026-07-01T10:30:06Z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