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303" r:id="rId5"/>
    <p:sldId id="271" r:id="rId6"/>
    <p:sldId id="507" r:id="rId7"/>
    <p:sldId id="313" r:id="rId8"/>
    <p:sldId id="510" r:id="rId9"/>
    <p:sldId id="511" r:id="rId10"/>
    <p:sldId id="512" r:id="rId11"/>
    <p:sldId id="513" r:id="rId12"/>
    <p:sldId id="516" r:id="rId13"/>
    <p:sldId id="517" r:id="rId14"/>
    <p:sldId id="518" r:id="rId15"/>
    <p:sldId id="519" r:id="rId16"/>
    <p:sldId id="520" r:id="rId17"/>
    <p:sldId id="521" r:id="rId18"/>
    <p:sldId id="523" r:id="rId19"/>
    <p:sldId id="526" r:id="rId20"/>
    <p:sldId id="527" r:id="rId21"/>
    <p:sldId id="528" r:id="rId22"/>
    <p:sldId id="530" r:id="rId23"/>
    <p:sldId id="529" r:id="rId24"/>
    <p:sldId id="532" r:id="rId25"/>
    <p:sldId id="533" r:id="rId26"/>
    <p:sldId id="534" r:id="rId27"/>
    <p:sldId id="535" r:id="rId28"/>
    <p:sldId id="536" r:id="rId29"/>
    <p:sldId id="538" r:id="rId30"/>
    <p:sldId id="539" r:id="rId31"/>
    <p:sldId id="540" r:id="rId32"/>
    <p:sldId id="541" r:id="rId33"/>
    <p:sldId id="543" r:id="rId34"/>
    <p:sldId id="544" r:id="rId35"/>
    <p:sldId id="545" r:id="rId36"/>
    <p:sldId id="546" r:id="rId37"/>
    <p:sldId id="547" r:id="rId38"/>
    <p:sldId id="550" r:id="rId39"/>
    <p:sldId id="551" r:id="rId40"/>
    <p:sldId id="552" r:id="rId41"/>
    <p:sldId id="553" r:id="rId42"/>
    <p:sldId id="554" r:id="rId43"/>
    <p:sldId id="555" r:id="rId44"/>
    <p:sldId id="556" r:id="rId45"/>
    <p:sldId id="557" r:id="rId46"/>
    <p:sldId id="558" r:id="rId47"/>
    <p:sldId id="50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7"/>
            <p14:sldId id="313"/>
            <p14:sldId id="510"/>
            <p14:sldId id="511"/>
            <p14:sldId id="512"/>
            <p14:sldId id="513"/>
            <p14:sldId id="516"/>
            <p14:sldId id="517"/>
            <p14:sldId id="518"/>
            <p14:sldId id="519"/>
            <p14:sldId id="520"/>
            <p14:sldId id="521"/>
            <p14:sldId id="523"/>
            <p14:sldId id="526"/>
            <p14:sldId id="527"/>
            <p14:sldId id="528"/>
            <p14:sldId id="530"/>
            <p14:sldId id="529"/>
            <p14:sldId id="532"/>
            <p14:sldId id="533"/>
            <p14:sldId id="534"/>
            <p14:sldId id="535"/>
            <p14:sldId id="536"/>
            <p14:sldId id="538"/>
            <p14:sldId id="539"/>
            <p14:sldId id="540"/>
            <p14:sldId id="541"/>
            <p14:sldId id="543"/>
            <p14:sldId id="544"/>
            <p14:sldId id="545"/>
            <p14:sldId id="546"/>
            <p14:sldId id="547"/>
            <p14:sldId id="550"/>
            <p14:sldId id="551"/>
            <p14:sldId id="552"/>
            <p14:sldId id="553"/>
            <p14:sldId id="554"/>
            <p14:sldId id="555"/>
            <p14:sldId id="556"/>
            <p14:sldId id="557"/>
            <p14:sldId id="558"/>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54.png"/></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6.xml"/><Relationship Id="rId5" Type="http://schemas.openxmlformats.org/officeDocument/2006/relationships/image" Target="../media/image63.png"/><Relationship Id="rId4"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4389120" y="2790643"/>
            <a:ext cx="6903720"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 The Digital Public Sphere</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8</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950"/>
    </mc:Choice>
    <mc:Fallback xmlns="">
      <p:transition spd="slow" advTm="1139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53610" y="33557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65466" y="1761573"/>
            <a:ext cx="10240990" cy="4862550"/>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facilitate the active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participation</a:t>
            </a:r>
            <a:r>
              <a:rPr kumimoji="0" lang="en-US" sz="19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of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19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media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production</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collaborations</a:t>
            </a:r>
            <a:r>
              <a:rPr kumimoji="0" lang="en-US" sz="19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rely on the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culture of participation</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platforms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offer possibilities for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become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 producers or</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contribute to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assessing</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improving</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provided by a service.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Wikipedia, social media and mashup services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examples of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collaboration</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Legal systems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adapted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copyright</a:t>
            </a:r>
            <a:r>
              <a:rPr kumimoji="0" lang="en-US" sz="19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laws</a:t>
            </a:r>
            <a:r>
              <a:rPr kumimoji="0" lang="en-US" sz="19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facilitate the spread of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self‐publishing platforms</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YouTube</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users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contribute only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marginally</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decision‐making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processes.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work of users is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aggregated</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profit purposes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private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companies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removing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 and decisions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the </a:t>
            </a:r>
            <a:r>
              <a:rPr kumimoji="0" lang="en-US" sz="19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
        <p:nvSpPr>
          <p:cNvPr id="41" name="TextBox 40"/>
          <p:cNvSpPr txBox="1"/>
          <p:nvPr/>
        </p:nvSpPr>
        <p:spPr>
          <a:xfrm>
            <a:off x="2051254" y="1053687"/>
            <a:ext cx="2895650"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Reminder</a:t>
            </a:r>
          </a:p>
        </p:txBody>
      </p:sp>
      <p:sp>
        <p:nvSpPr>
          <p:cNvPr id="43" name="TextBox 42"/>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7</a:t>
            </a:r>
          </a:p>
          <a:p>
            <a:pPr algn="ct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4F9BBA30-D533-FFFC-843F-E058D8A9451E}"/>
              </a:ext>
            </a:extLst>
          </p:cNvPr>
          <p:cNvPicPr>
            <a:picLocks noChangeAspect="1"/>
          </p:cNvPicPr>
          <p:nvPr/>
        </p:nvPicPr>
        <p:blipFill>
          <a:blip r:embed="rId3"/>
          <a:stretch>
            <a:fillRect/>
          </a:stretch>
        </p:blipFill>
        <p:spPr>
          <a:xfrm>
            <a:off x="8671482" y="648252"/>
            <a:ext cx="2938527" cy="1176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5883"/>
    </mc:Choice>
    <mc:Fallback xmlns="">
      <p:transition spd="slow" advTm="2658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807361" y="1903932"/>
            <a:ext cx="9299591" cy="4536819"/>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 The Media System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 The Networked Public Sphere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III. The Journalism and Public Sphere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IV. WikiLeaks.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 Panama Papers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VI. Communicative Capitalism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VII. 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8</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mc:AlternateContent xmlns:mc="http://schemas.openxmlformats.org/markup-compatibility/2006" xmlns:p14="http://schemas.microsoft.com/office/powerpoint/2010/main">
    <mc:Choice Requires="p14">
      <p:transition spd="slow" p14:dur="2000" advTm="34455"/>
    </mc:Choice>
    <mc:Fallback xmlns="">
      <p:transition spd="slow" advTm="344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03332" y="1122480"/>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404338" y="307220"/>
            <a:ext cx="721515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Media System :</a:t>
            </a:r>
          </a:p>
        </p:txBody>
      </p:sp>
      <p:sp>
        <p:nvSpPr>
          <p:cNvPr id="31" name="TextBox 30"/>
          <p:cNvSpPr txBox="1"/>
          <p:nvPr/>
        </p:nvSpPr>
        <p:spPr>
          <a:xfrm>
            <a:off x="271506" y="1198237"/>
            <a:ext cx="8572923" cy="4804970"/>
          </a:xfrm>
          <a:prstGeom prst="rect">
            <a:avLst/>
          </a:prstGeom>
          <a:noFill/>
        </p:spPr>
        <p:txBody>
          <a:bodyPr wrap="square" rtlCol="0">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Transformations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involve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system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deeply related to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change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fundamental component of modern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democracies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opens to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practices and actors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sphere, the separation between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and private life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questioned, and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subject to forms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 and surveillance</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political evolution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today’s societies rests on the ability to manage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power of communication networks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4" name="Picture 3">
            <a:extLst>
              <a:ext uri="{FF2B5EF4-FFF2-40B4-BE49-F238E27FC236}">
                <a16:creationId xmlns:a16="http://schemas.microsoft.com/office/drawing/2014/main" id="{2314BDCB-0FB1-E6B6-E3BA-E0166AF9BD4F}"/>
              </a:ext>
            </a:extLst>
          </p:cNvPr>
          <p:cNvPicPr>
            <a:picLocks noChangeAspect="1"/>
          </p:cNvPicPr>
          <p:nvPr/>
        </p:nvPicPr>
        <p:blipFill>
          <a:blip r:embed="rId4"/>
          <a:stretch>
            <a:fillRect/>
          </a:stretch>
        </p:blipFill>
        <p:spPr>
          <a:xfrm>
            <a:off x="9282561" y="1731094"/>
            <a:ext cx="2456858" cy="2456858"/>
          </a:xfrm>
          <a:prstGeom prst="rect">
            <a:avLst/>
          </a:prstGeom>
          <a:ln>
            <a:solidFill>
              <a:schemeClr val="accent1"/>
            </a:solidFill>
          </a:ln>
        </p:spPr>
      </p:pic>
    </p:spTree>
  </p:cSld>
  <p:clrMapOvr>
    <a:masterClrMapping/>
  </p:clrMapOvr>
  <mc:AlternateContent xmlns:mc="http://schemas.openxmlformats.org/markup-compatibility/2006" xmlns:p14="http://schemas.microsoft.com/office/powerpoint/2010/main">
    <mc:Choice Requires="p14">
      <p:transition spd="slow" p14:dur="2000" advTm="76294"/>
    </mc:Choice>
    <mc:Fallback xmlns="">
      <p:transition spd="slow" advTm="7629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871001"/>
            <a:ext cx="11752343" cy="587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2746826" y="171114"/>
            <a:ext cx="75351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8</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9AD840B5-AFCF-263D-1FB0-AE2CA49675D9}"/>
              </a:ext>
            </a:extLst>
          </p:cNvPr>
          <p:cNvSpPr txBox="1"/>
          <p:nvPr/>
        </p:nvSpPr>
        <p:spPr>
          <a:xfrm>
            <a:off x="387096" y="998931"/>
            <a:ext cx="8217408"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Traditionally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media and communication studies consider the media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audiences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active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receive a message do not passively perceive it according to predefined meanings, but rather are able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interpret, evaluate, and respond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it in different ways.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If this is true for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broadcast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are distributed from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few to many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 radio, and print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within the more complex ecosystems of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public further diversifies.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media studies refer to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plurality</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publics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2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McQuail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280A81C2-D521-791A-C760-325E80562E11}"/>
              </a:ext>
            </a:extLst>
          </p:cNvPr>
          <p:cNvPicPr>
            <a:picLocks noChangeAspect="1"/>
          </p:cNvPicPr>
          <p:nvPr/>
        </p:nvPicPr>
        <p:blipFill>
          <a:blip r:embed="rId3"/>
          <a:stretch>
            <a:fillRect/>
          </a:stretch>
        </p:blipFill>
        <p:spPr>
          <a:xfrm>
            <a:off x="8961017" y="1651920"/>
            <a:ext cx="2971903" cy="2773776"/>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advTm="116951"/>
    </mc:Choice>
    <mc:Fallback xmlns="">
      <p:transition advTm="1169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712242"/>
            <a:ext cx="11752343" cy="6036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2917425" y="178003"/>
            <a:ext cx="72489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8E80AA3F-7473-A12C-DBEB-4E8750ED239E}"/>
              </a:ext>
            </a:extLst>
          </p:cNvPr>
          <p:cNvSpPr txBox="1"/>
          <p:nvPr/>
        </p:nvSpPr>
        <p:spPr>
          <a:xfrm>
            <a:off x="515132" y="904602"/>
            <a:ext cx="1115261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increasingly important not only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choosing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interpreting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media content, but also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direct production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distribution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such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Broadcast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newspapers or TV channels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based 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centralized</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one‐way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architecture.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Decisions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the news or on the information to be reported is taken by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few people</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work within a hierarchical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organization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EC0410DB-74B5-55BB-74D2-0047A5CF6724}"/>
              </a:ext>
            </a:extLst>
          </p:cNvPr>
          <p:cNvPicPr>
            <a:picLocks noChangeAspect="1"/>
          </p:cNvPicPr>
          <p:nvPr/>
        </p:nvPicPr>
        <p:blipFill>
          <a:blip r:embed="rId3"/>
          <a:stretch>
            <a:fillRect/>
          </a:stretch>
        </p:blipFill>
        <p:spPr>
          <a:xfrm>
            <a:off x="3892134" y="4460861"/>
            <a:ext cx="3731075" cy="2219136"/>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advTm="200659"/>
    </mc:Choice>
    <mc:Fallback xmlns="">
      <p:transition advTm="2006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19828" y="582669"/>
            <a:ext cx="11752343" cy="6159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BF4163-1B3E-ED0A-D1AD-3DD5122E5031}"/>
              </a:ext>
            </a:extLst>
          </p:cNvPr>
          <p:cNvSpPr txBox="1"/>
          <p:nvPr/>
        </p:nvSpPr>
        <p:spPr>
          <a:xfrm>
            <a:off x="2511551" y="35922"/>
            <a:ext cx="716889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91491F6F-6AFD-2908-8337-70CD87CEA9B1}"/>
              </a:ext>
            </a:extLst>
          </p:cNvPr>
          <p:cNvSpPr/>
          <p:nvPr/>
        </p:nvSpPr>
        <p:spPr>
          <a:xfrm>
            <a:off x="675050" y="25891"/>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49418"/>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241DB13B-BB9C-CF0E-25B5-ED66D94B76B5}"/>
              </a:ext>
            </a:extLst>
          </p:cNvPr>
          <p:cNvSpPr txBox="1"/>
          <p:nvPr/>
        </p:nvSpPr>
        <p:spPr>
          <a:xfrm>
            <a:off x="420875" y="952961"/>
            <a:ext cx="7918453"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travels from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one point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 studio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 potentially unlimited number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receivers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cannot provide immediate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feedback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Professional journalists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publishers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well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 parties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privileged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 to broadcast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can therefore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reach the public</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 easily.</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08792" y="19851"/>
            <a:ext cx="1102631" cy="514853"/>
          </a:xfrm>
          <a:prstGeom prst="rect">
            <a:avLst/>
          </a:prstGeom>
        </p:spPr>
      </p:pic>
      <p:pic>
        <p:nvPicPr>
          <p:cNvPr id="2" name="Picture 1">
            <a:extLst>
              <a:ext uri="{FF2B5EF4-FFF2-40B4-BE49-F238E27FC236}">
                <a16:creationId xmlns:a16="http://schemas.microsoft.com/office/drawing/2014/main" id="{BAA35273-3413-AC06-DF0B-1E9BB2C15D59}"/>
              </a:ext>
            </a:extLst>
          </p:cNvPr>
          <p:cNvPicPr>
            <a:picLocks noChangeAspect="1"/>
          </p:cNvPicPr>
          <p:nvPr/>
        </p:nvPicPr>
        <p:blipFill>
          <a:blip r:embed="rId3"/>
          <a:stretch>
            <a:fillRect/>
          </a:stretch>
        </p:blipFill>
        <p:spPr>
          <a:xfrm>
            <a:off x="8951684" y="1828697"/>
            <a:ext cx="2383743" cy="2377646"/>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advTm="153941"/>
    </mc:Choice>
    <mc:Fallback xmlns="">
      <p:transition advTm="1539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2583555" y="87636"/>
            <a:ext cx="730605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8C9ED754-ED19-3483-7379-5CFC3C985CD3}"/>
              </a:ext>
            </a:extLst>
          </p:cNvPr>
          <p:cNvSpPr txBox="1"/>
          <p:nvPr/>
        </p:nvSpPr>
        <p:spPr>
          <a:xfrm>
            <a:off x="456739" y="1030853"/>
            <a:ext cx="6858462"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Mass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may be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commercial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thus mainly supported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sales and advertising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also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or non‐profit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all cases,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system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they compose is characterized by processes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concentration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which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 or economic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many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channels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centralized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hands of one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institution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even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single person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A0D30370-2E43-0822-8C80-1FB7C7FE2D82}"/>
              </a:ext>
            </a:extLst>
          </p:cNvPr>
          <p:cNvPicPr>
            <a:picLocks noChangeAspect="1"/>
          </p:cNvPicPr>
          <p:nvPr/>
        </p:nvPicPr>
        <p:blipFill>
          <a:blip r:embed="rId3"/>
          <a:stretch>
            <a:fillRect/>
          </a:stretch>
        </p:blipFill>
        <p:spPr>
          <a:xfrm>
            <a:off x="7873123" y="1999407"/>
            <a:ext cx="3724979" cy="1871634"/>
          </a:xfrm>
          <a:prstGeom prst="rect">
            <a:avLst/>
          </a:prstGeom>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advTm="90497"/>
    </mc:Choice>
    <mc:Fallback xmlns="">
      <p:transition advTm="904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2377440" y="208356"/>
            <a:ext cx="746150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164E33A6-1C9E-9107-336A-67D2A08A1041}"/>
              </a:ext>
            </a:extLst>
          </p:cNvPr>
          <p:cNvSpPr txBox="1"/>
          <p:nvPr/>
        </p:nvSpPr>
        <p:spPr>
          <a:xfrm>
            <a:off x="356527" y="923936"/>
            <a:ext cx="8952065" cy="58465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Yet one of the major effects of the emergence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the creation of a more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complex communication system</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shaped by diverse technologies, accessible to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non‐commercial and nonstate actors</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transition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both aligns with ideas about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democratizing</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potential of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society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generates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challenges</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First,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increase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accessibility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cost</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opening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communication channel, as well as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producing and distributing information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lowering</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R="0" lvl="0" algn="just" defTabSz="914400" rtl="0" eaLnBrk="1" fontAlgn="auto" latinLnBrk="0" hangingPunct="1">
              <a:lnSpc>
                <a:spcPct val="150000"/>
              </a:lnSpc>
              <a:spcBef>
                <a:spcPts val="0"/>
              </a:spcBef>
              <a:spcAft>
                <a:spcPts val="0"/>
              </a:spcAft>
              <a:buClrTx/>
              <a:buSzTx/>
              <a:tabLst/>
              <a:defRPr/>
            </a:pP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8A45E786-FD47-EE94-4A1E-666888EF32C0}"/>
              </a:ext>
            </a:extLst>
          </p:cNvPr>
          <p:cNvPicPr>
            <a:picLocks noChangeAspect="1"/>
          </p:cNvPicPr>
          <p:nvPr/>
        </p:nvPicPr>
        <p:blipFill>
          <a:blip r:embed="rId3"/>
          <a:stretch>
            <a:fillRect/>
          </a:stretch>
        </p:blipFill>
        <p:spPr>
          <a:xfrm>
            <a:off x="9774846" y="1868325"/>
            <a:ext cx="2060627" cy="2280102"/>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advTm="103433"/>
    </mc:Choice>
    <mc:Fallback xmlns="">
      <p:transition advTm="1034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2640848" y="159032"/>
            <a:ext cx="719147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00DF0C3B-7432-1791-FE9C-26C170DFA777}"/>
              </a:ext>
            </a:extLst>
          </p:cNvPr>
          <p:cNvSpPr txBox="1"/>
          <p:nvPr/>
        </p:nvSpPr>
        <p:spPr>
          <a:xfrm>
            <a:off x="513816" y="737215"/>
            <a:ext cx="8977656" cy="586679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If in the nineteenth and twentieth centuries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costs required to enter the mass media system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by founding a newspaper or television channel) tended to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increase</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provide tools that put media production in the hands of </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broader set of actors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Collaborative tools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blogs, online newspapers, social media platforms, and mobile platforms are instruments that allow the production and distribution of information at a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low cost</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make it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accessible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individual users or groups that are not equipped with the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financial</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means to start a business in broadcast mass media .</a:t>
            </a: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2AD410D-7CB0-20E7-B180-9E6B4809C80B}"/>
              </a:ext>
            </a:extLst>
          </p:cNvPr>
          <p:cNvPicPr>
            <a:picLocks noChangeAspect="1"/>
          </p:cNvPicPr>
          <p:nvPr/>
        </p:nvPicPr>
        <p:blipFill>
          <a:blip r:embed="rId3"/>
          <a:stretch>
            <a:fillRect/>
          </a:stretch>
        </p:blipFill>
        <p:spPr>
          <a:xfrm>
            <a:off x="9779082" y="1551321"/>
            <a:ext cx="2145978" cy="2548349"/>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advTm="103961"/>
    </mc:Choice>
    <mc:Fallback xmlns="">
      <p:transition advTm="10396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59080" y="820753"/>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2671608" y="227085"/>
            <a:ext cx="731928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6858A35B-CA85-77CE-AB3E-CC4C94FC6A78}"/>
              </a:ext>
            </a:extLst>
          </p:cNvPr>
          <p:cNvSpPr txBox="1"/>
          <p:nvPr/>
        </p:nvSpPr>
        <p:spPr>
          <a:xfrm>
            <a:off x="384113" y="1061826"/>
            <a:ext cx="8247708"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 for sharing video 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YouTube or Vimeo,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photographs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Instagram, allow all users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publish and circulate 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tools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facilitate debate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systems that organize comments, rating, and sharing.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and other interactive environments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users can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publish, comment on, and share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 and information.</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A25EC27-639F-5D6C-C457-3AA2DC037438}"/>
              </a:ext>
            </a:extLst>
          </p:cNvPr>
          <p:cNvPicPr>
            <a:picLocks noChangeAspect="1"/>
          </p:cNvPicPr>
          <p:nvPr/>
        </p:nvPicPr>
        <p:blipFill>
          <a:blip r:embed="rId3"/>
          <a:stretch>
            <a:fillRect/>
          </a:stretch>
        </p:blipFill>
        <p:spPr>
          <a:xfrm>
            <a:off x="8970264" y="1901610"/>
            <a:ext cx="2837623" cy="2286431"/>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advTm="98782"/>
    </mc:Choice>
    <mc:Fallback xmlns="">
      <p:transition advTm="987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2480059" y="144850"/>
            <a:ext cx="72318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23AC2E09-6E04-5CEA-FC82-320B4325EE3A}"/>
              </a:ext>
            </a:extLst>
          </p:cNvPr>
          <p:cNvSpPr txBox="1"/>
          <p:nvPr/>
        </p:nvSpPr>
        <p:spPr>
          <a:xfrm>
            <a:off x="344064" y="1107836"/>
            <a:ext cx="7867247"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addition to the typical dynamics of “</a:t>
            </a:r>
            <a:r>
              <a:rPr kumimoji="0" lang="en-US" sz="24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friendship</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characterize most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networks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platforms use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hashtag systems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encourage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creation of temporary and ephemeral publics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around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 story or theme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all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contain the word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“#elections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(hashtags are preceded by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easily searchable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anyone who wants to read news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participate in the debate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about that topic.</a:t>
            </a: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E06C342-B4CA-EEB0-94D0-F2B6140BE87E}"/>
              </a:ext>
            </a:extLst>
          </p:cNvPr>
          <p:cNvPicPr>
            <a:picLocks noChangeAspect="1"/>
          </p:cNvPicPr>
          <p:nvPr/>
        </p:nvPicPr>
        <p:blipFill>
          <a:blip r:embed="rId3"/>
          <a:stretch>
            <a:fillRect/>
          </a:stretch>
        </p:blipFill>
        <p:spPr>
          <a:xfrm>
            <a:off x="8866733" y="1764690"/>
            <a:ext cx="2981202" cy="2341067"/>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advTm="93230"/>
    </mc:Choice>
    <mc:Fallback xmlns="">
      <p:transition advTm="932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2764384" y="153472"/>
            <a:ext cx="723000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5D220759-A50B-732D-191E-268B2A49589C}"/>
              </a:ext>
            </a:extLst>
          </p:cNvPr>
          <p:cNvSpPr txBox="1"/>
          <p:nvPr/>
        </p:nvSpPr>
        <p:spPr>
          <a:xfrm>
            <a:off x="376785" y="1086347"/>
            <a:ext cx="7833359"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key characteristic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communications on 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that they tend to be organized around a blurring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and private: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participation in public life is based upon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sharing of personal content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individual social media profiles.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Thus,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conversations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neither strictly private nor completely public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rather assume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hybrid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characteristics.</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863780C4-50DF-D06B-DB32-D246425A5013}"/>
              </a:ext>
            </a:extLst>
          </p:cNvPr>
          <p:cNvPicPr>
            <a:picLocks noChangeAspect="1"/>
          </p:cNvPicPr>
          <p:nvPr/>
        </p:nvPicPr>
        <p:blipFill>
          <a:blip r:embed="rId3"/>
          <a:stretch>
            <a:fillRect/>
          </a:stretch>
        </p:blipFill>
        <p:spPr>
          <a:xfrm>
            <a:off x="8493037" y="1697200"/>
            <a:ext cx="3243353" cy="2091109"/>
          </a:xfrm>
          <a:prstGeom prst="rect">
            <a:avLst/>
          </a:prstGeom>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advTm="73642"/>
    </mc:Choice>
    <mc:Fallback xmlns="">
      <p:transition advTm="7364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19828" y="776013"/>
            <a:ext cx="11752343" cy="599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2596247" y="152389"/>
            <a:ext cx="768569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 </a:t>
            </a:r>
          </a:p>
        </p:txBody>
      </p:sp>
      <p:sp>
        <p:nvSpPr>
          <p:cNvPr id="48" name="TextBox 47">
            <a:extLst>
              <a:ext uri="{FF2B5EF4-FFF2-40B4-BE49-F238E27FC236}">
                <a16:creationId xmlns:a16="http://schemas.microsoft.com/office/drawing/2014/main" id="{DEC96409-E56A-DE26-2EB3-C6D10A399E75}"/>
              </a:ext>
            </a:extLst>
          </p:cNvPr>
          <p:cNvSpPr txBox="1"/>
          <p:nvPr/>
        </p:nvSpPr>
        <p:spPr>
          <a:xfrm>
            <a:off x="425562" y="892480"/>
            <a:ext cx="7941197"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most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activities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take place through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subject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systematic surveillance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fact,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companies and governments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alike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collect information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or retain a copy of most digital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able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determine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when, where, with whom, and with which content we interact.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publics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thus subject to widespread, continuous, and systematic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32FB99A2-0A8B-A865-C11D-62CB1051E278}"/>
              </a:ext>
            </a:extLst>
          </p:cNvPr>
          <p:cNvPicPr>
            <a:picLocks noChangeAspect="1"/>
          </p:cNvPicPr>
          <p:nvPr/>
        </p:nvPicPr>
        <p:blipFill>
          <a:blip r:embed="rId3"/>
          <a:stretch>
            <a:fillRect/>
          </a:stretch>
        </p:blipFill>
        <p:spPr>
          <a:xfrm>
            <a:off x="8986420" y="1822598"/>
            <a:ext cx="2780017" cy="1920406"/>
          </a:xfrm>
          <a:prstGeom prst="rect">
            <a:avLst/>
          </a:prstGeom>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advTm="98265"/>
    </mc:Choice>
    <mc:Fallback xmlns="">
      <p:transition advTm="9826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4D53C-6D64-0F52-6020-DE1933725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573400-6D1A-48DA-6745-A9A88FC388B9}"/>
              </a:ext>
            </a:extLst>
          </p:cNvPr>
          <p:cNvSpPr/>
          <p:nvPr/>
        </p:nvSpPr>
        <p:spPr>
          <a:xfrm>
            <a:off x="259080" y="79676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53999E-ADFF-DA8D-1624-4AAE132A3EE6}"/>
              </a:ext>
            </a:extLst>
          </p:cNvPr>
          <p:cNvSpPr txBox="1"/>
          <p:nvPr/>
        </p:nvSpPr>
        <p:spPr>
          <a:xfrm>
            <a:off x="2731846" y="159032"/>
            <a:ext cx="788906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3B7B1E57-DA6B-F226-AE32-F3CBC853B41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0F9F1A-5922-AE7E-9D9F-C632840EF5F2}"/>
              </a:ext>
            </a:extLst>
          </p:cNvPr>
          <p:cNvSpPr txBox="1"/>
          <p:nvPr/>
        </p:nvSpPr>
        <p:spPr>
          <a:xfrm>
            <a:off x="617281" y="139426"/>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30AC11D5-97CF-B008-452A-66EB83091BCC}"/>
              </a:ext>
            </a:extLst>
          </p:cNvPr>
          <p:cNvSpPr txBox="1"/>
          <p:nvPr/>
        </p:nvSpPr>
        <p:spPr>
          <a:xfrm>
            <a:off x="724311" y="939476"/>
            <a:ext cx="10129617"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sum,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publics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successfully become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politically active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emergence of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information‐rich digital environment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its related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 tools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changes impact on many aspects of information societies’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communicative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95B3B0B-8654-CF78-40EA-2A9B6CA9A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70379BF-223E-EBBA-A048-BDB1FEC7CD74}"/>
              </a:ext>
            </a:extLst>
          </p:cNvPr>
          <p:cNvPicPr>
            <a:picLocks noChangeAspect="1"/>
          </p:cNvPicPr>
          <p:nvPr/>
        </p:nvPicPr>
        <p:blipFill>
          <a:blip r:embed="rId3"/>
          <a:stretch>
            <a:fillRect/>
          </a:stretch>
        </p:blipFill>
        <p:spPr>
          <a:xfrm>
            <a:off x="5065619" y="3639194"/>
            <a:ext cx="3615241" cy="2706859"/>
          </a:xfrm>
          <a:prstGeom prst="rect">
            <a:avLst/>
          </a:prstGeom>
        </p:spPr>
      </p:pic>
    </p:spTree>
    <p:extLst>
      <p:ext uri="{BB962C8B-B14F-4D97-AF65-F5344CB8AC3E}">
        <p14:creationId xmlns:p14="http://schemas.microsoft.com/office/powerpoint/2010/main" val="3137150668"/>
      </p:ext>
    </p:extLst>
  </p:cSld>
  <p:clrMapOvr>
    <a:masterClrMapping/>
  </p:clrMapOvr>
  <mc:AlternateContent xmlns:mc="http://schemas.openxmlformats.org/markup-compatibility/2006" xmlns:p14="http://schemas.microsoft.com/office/powerpoint/2010/main">
    <mc:Choice Requires="p14">
      <p:transition p14:dur="10" advTm="62212"/>
    </mc:Choice>
    <mc:Fallback xmlns="">
      <p:transition advTm="6221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9E873-7143-D06A-8439-408EDC789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BF27-63A7-2C11-717A-F8555197CF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E8A668-5103-C830-FF62-98BE4AD4A9E8}"/>
              </a:ext>
            </a:extLst>
          </p:cNvPr>
          <p:cNvSpPr txBox="1"/>
          <p:nvPr/>
        </p:nvSpPr>
        <p:spPr>
          <a:xfrm>
            <a:off x="2797254" y="156171"/>
            <a:ext cx="714887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Media System :</a:t>
            </a:r>
          </a:p>
        </p:txBody>
      </p:sp>
      <p:sp>
        <p:nvSpPr>
          <p:cNvPr id="5" name="Rectangle 4">
            <a:extLst>
              <a:ext uri="{FF2B5EF4-FFF2-40B4-BE49-F238E27FC236}">
                <a16:creationId xmlns:a16="http://schemas.microsoft.com/office/drawing/2014/main" id="{F303A821-80E4-E325-6FA8-5477EF35EE5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A10C3-664C-E1BF-F02B-FC39EFBBEB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E09C710E-6754-C3E5-9AFD-7B689BC35C50}"/>
              </a:ext>
            </a:extLst>
          </p:cNvPr>
          <p:cNvSpPr txBox="1"/>
          <p:nvPr/>
        </p:nvSpPr>
        <p:spPr>
          <a:xfrm>
            <a:off x="404135" y="875540"/>
            <a:ext cx="8628101" cy="611782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 and more people have the opportunity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participate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directly 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system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increasing the degree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pluralism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platforms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 participatory practices they foster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change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depth the role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traditional cultural industry intermediaries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in </a:t>
            </a:r>
            <a:r>
              <a:rPr kumimoji="0" lang="en-US" sz="24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journalism and political communication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Previous positions of privilege make room for an expansion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can access processes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production</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C7E63459-189F-768D-CA75-882D0460F1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0D298E7-A6B0-608D-8535-613DE7632BEC}"/>
              </a:ext>
            </a:extLst>
          </p:cNvPr>
          <p:cNvPicPr>
            <a:picLocks noChangeAspect="1"/>
          </p:cNvPicPr>
          <p:nvPr/>
        </p:nvPicPr>
        <p:blipFill>
          <a:blip r:embed="rId3"/>
          <a:stretch>
            <a:fillRect/>
          </a:stretch>
        </p:blipFill>
        <p:spPr>
          <a:xfrm>
            <a:off x="9169430" y="1951566"/>
            <a:ext cx="2743438" cy="1822862"/>
          </a:xfrm>
          <a:prstGeom prst="rect">
            <a:avLst/>
          </a:prstGeom>
        </p:spPr>
      </p:pic>
    </p:spTree>
    <p:extLst>
      <p:ext uri="{BB962C8B-B14F-4D97-AF65-F5344CB8AC3E}">
        <p14:creationId xmlns:p14="http://schemas.microsoft.com/office/powerpoint/2010/main" val="3362838325"/>
      </p:ext>
    </p:extLst>
  </p:cSld>
  <p:clrMapOvr>
    <a:masterClrMapping/>
  </p:clrMapOvr>
  <mc:AlternateContent xmlns:mc="http://schemas.openxmlformats.org/markup-compatibility/2006" xmlns:p14="http://schemas.microsoft.com/office/powerpoint/2010/main">
    <mc:Choice Requires="p14">
      <p:transition p14:dur="10" advTm="51956"/>
    </mc:Choice>
    <mc:Fallback xmlns="">
      <p:transition advTm="519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2734056" y="194121"/>
            <a:ext cx="754788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31CBC6FF-BC3D-90CF-5305-9D29AD725A34}"/>
              </a:ext>
            </a:extLst>
          </p:cNvPr>
          <p:cNvSpPr txBox="1"/>
          <p:nvPr/>
        </p:nvSpPr>
        <p:spPr>
          <a:xfrm>
            <a:off x="361248" y="962281"/>
            <a:ext cx="8197663"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changes are the basis of what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Yochai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Benkler</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called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(2006).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place where people meet for discussion in modern societies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metaphor includes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physical spaces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squares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well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mediated spaces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the press or digital environments.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Although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not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born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network technologies contribute to its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evolution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5DBEAD39-9B89-1ED6-6884-D1B67D64C439}"/>
              </a:ext>
            </a:extLst>
          </p:cNvPr>
          <p:cNvPicPr>
            <a:picLocks noChangeAspect="1"/>
          </p:cNvPicPr>
          <p:nvPr/>
        </p:nvPicPr>
        <p:blipFill>
          <a:blip r:embed="rId3"/>
          <a:stretch>
            <a:fillRect/>
          </a:stretch>
        </p:blipFill>
        <p:spPr>
          <a:xfrm>
            <a:off x="9788423" y="909701"/>
            <a:ext cx="1950889" cy="1956986"/>
          </a:xfrm>
          <a:prstGeom prst="rect">
            <a:avLst/>
          </a:prstGeom>
        </p:spPr>
      </p:pic>
      <p:pic>
        <p:nvPicPr>
          <p:cNvPr id="6" name="Picture 5">
            <a:extLst>
              <a:ext uri="{FF2B5EF4-FFF2-40B4-BE49-F238E27FC236}">
                <a16:creationId xmlns:a16="http://schemas.microsoft.com/office/drawing/2014/main" id="{D8FC6434-389B-0B86-D94B-A18D5499EE52}"/>
              </a:ext>
            </a:extLst>
          </p:cNvPr>
          <p:cNvPicPr>
            <a:picLocks noChangeAspect="1"/>
          </p:cNvPicPr>
          <p:nvPr/>
        </p:nvPicPr>
        <p:blipFill>
          <a:blip r:embed="rId4"/>
          <a:stretch>
            <a:fillRect/>
          </a:stretch>
        </p:blipFill>
        <p:spPr>
          <a:xfrm>
            <a:off x="8992630" y="3038270"/>
            <a:ext cx="2932430" cy="1755800"/>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advTm="55420"/>
    </mc:Choice>
    <mc:Fallback xmlns="">
      <p:transition advTm="554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2761488" y="156171"/>
            <a:ext cx="72924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8</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E02ED565-C160-4C6A-2191-68618B7DC6C6}"/>
              </a:ext>
            </a:extLst>
          </p:cNvPr>
          <p:cNvSpPr txBox="1"/>
          <p:nvPr/>
        </p:nvSpPr>
        <p:spPr>
          <a:xfrm>
            <a:off x="617281" y="1008296"/>
            <a:ext cx="7622468"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 theorist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Hannah Arendt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(1958) defined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place where citizens gather and act together to negotiate the rules of coexistence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therefore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 system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can be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used in a flexible way.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Arendt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was referring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spaces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city, but without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independent media system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would not exist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modern democratic 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DD859CB8-84AC-DA06-E2E1-5019E3F1F9CD}"/>
              </a:ext>
            </a:extLst>
          </p:cNvPr>
          <p:cNvPicPr>
            <a:picLocks noChangeAspect="1"/>
          </p:cNvPicPr>
          <p:nvPr/>
        </p:nvPicPr>
        <p:blipFill>
          <a:blip r:embed="rId3"/>
          <a:stretch>
            <a:fillRect/>
          </a:stretch>
        </p:blipFill>
        <p:spPr>
          <a:xfrm>
            <a:off x="8926764" y="1799215"/>
            <a:ext cx="2859272" cy="2493480"/>
          </a:xfrm>
          <a:prstGeom prst="rect">
            <a:avLst/>
          </a:prstGeom>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advTm="50401"/>
    </mc:Choice>
    <mc:Fallback xmlns="">
      <p:transition advTm="5040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11749" y="697432"/>
            <a:ext cx="11752343" cy="600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2" y="174212"/>
            <a:ext cx="73625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18BDC3E8-16C4-9362-8D36-40A467973C20}"/>
              </a:ext>
            </a:extLst>
          </p:cNvPr>
          <p:cNvSpPr txBox="1"/>
          <p:nvPr/>
        </p:nvSpPr>
        <p:spPr>
          <a:xfrm>
            <a:off x="276291" y="777154"/>
            <a:ext cx="7932660"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German philosopher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Jürgen Habermas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(1984) placed the emergence of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modern</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Western world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independent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state and religious powers, and based 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newspapers, books, and magazines, but also on hangouts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cafes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eighteenth century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1984</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space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individuals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make up civil society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free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politics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without being subject to an external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authority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can thus form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opinion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9C25E07E-60EC-79E7-362D-C59E8B896D8D}"/>
              </a:ext>
            </a:extLst>
          </p:cNvPr>
          <p:cNvPicPr>
            <a:picLocks noChangeAspect="1"/>
          </p:cNvPicPr>
          <p:nvPr/>
        </p:nvPicPr>
        <p:blipFill>
          <a:blip r:embed="rId3"/>
          <a:stretch>
            <a:fillRect/>
          </a:stretch>
        </p:blipFill>
        <p:spPr>
          <a:xfrm>
            <a:off x="9805347" y="777154"/>
            <a:ext cx="1579001" cy="1865538"/>
          </a:xfrm>
          <a:prstGeom prst="rect">
            <a:avLst/>
          </a:prstGeom>
        </p:spPr>
      </p:pic>
      <p:pic>
        <p:nvPicPr>
          <p:cNvPr id="6" name="Picture 5">
            <a:extLst>
              <a:ext uri="{FF2B5EF4-FFF2-40B4-BE49-F238E27FC236}">
                <a16:creationId xmlns:a16="http://schemas.microsoft.com/office/drawing/2014/main" id="{BAD9EBEE-00D0-318B-BBA8-83B0826AF88A}"/>
              </a:ext>
            </a:extLst>
          </p:cNvPr>
          <p:cNvPicPr>
            <a:picLocks noChangeAspect="1"/>
          </p:cNvPicPr>
          <p:nvPr/>
        </p:nvPicPr>
        <p:blipFill>
          <a:blip r:embed="rId4"/>
          <a:stretch>
            <a:fillRect/>
          </a:stretch>
        </p:blipFill>
        <p:spPr>
          <a:xfrm>
            <a:off x="8303287" y="2722414"/>
            <a:ext cx="3566469" cy="2597121"/>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advTm="82596"/>
    </mc:Choice>
    <mc:Fallback xmlns="">
      <p:transition advTm="8259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59080" y="79955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2" y="174212"/>
            <a:ext cx="725285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8</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B35C8848-4423-ECC8-C5D0-3D32BD0F4040}"/>
              </a:ext>
            </a:extLst>
          </p:cNvPr>
          <p:cNvSpPr txBox="1"/>
          <p:nvPr/>
        </p:nvSpPr>
        <p:spPr>
          <a:xfrm>
            <a:off x="408958" y="1048613"/>
            <a:ext cx="847901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modern liberal societies,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rich and vital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crucial to both the functioning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democracy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the legitimacy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 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Mass media independent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governments and political parties help create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free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can monitor the actions of the powerful, a vital democratic function.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they can sustain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professional journalists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who identify the most important issues to be put 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agenda for debate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61CAB8F3-C9B4-BFB8-C913-1CD3AAB9600B}"/>
              </a:ext>
            </a:extLst>
          </p:cNvPr>
          <p:cNvPicPr>
            <a:picLocks noChangeAspect="1"/>
          </p:cNvPicPr>
          <p:nvPr/>
        </p:nvPicPr>
        <p:blipFill>
          <a:blip r:embed="rId3"/>
          <a:stretch>
            <a:fillRect/>
          </a:stretch>
        </p:blipFill>
        <p:spPr>
          <a:xfrm>
            <a:off x="9180576" y="1607105"/>
            <a:ext cx="2684762" cy="2480488"/>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advTm="143938"/>
    </mc:Choice>
    <mc:Fallback xmlns="">
      <p:transition advTm="1439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180577"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746143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FAF97D82-BA55-4F08-6E64-305231F1A68A}"/>
              </a:ext>
            </a:extLst>
          </p:cNvPr>
          <p:cNvSpPr txBox="1"/>
          <p:nvPr/>
        </p:nvSpPr>
        <p:spPr>
          <a:xfrm>
            <a:off x="383682" y="903302"/>
            <a:ext cx="7777995"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However,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concentration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hands of professional information producers (the so‐called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fourth 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fourth estate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makes professional media a crucial bottleneck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 flow</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giving them the ability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filter and direct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Moreover, their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independence from government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control may result in an increased influence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economic interests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those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advertisers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1202C34E-1753-8C94-E880-3B0D04985C0E}"/>
              </a:ext>
            </a:extLst>
          </p:cNvPr>
          <p:cNvPicPr>
            <a:picLocks noChangeAspect="1"/>
          </p:cNvPicPr>
          <p:nvPr/>
        </p:nvPicPr>
        <p:blipFill>
          <a:blip r:embed="rId3"/>
          <a:stretch>
            <a:fillRect/>
          </a:stretch>
        </p:blipFill>
        <p:spPr>
          <a:xfrm>
            <a:off x="8775644" y="1019762"/>
            <a:ext cx="2781509" cy="2079571"/>
          </a:xfrm>
          <a:prstGeom prst="rect">
            <a:avLst/>
          </a:prstGeom>
        </p:spPr>
      </p:pic>
      <p:pic>
        <p:nvPicPr>
          <p:cNvPr id="8" name="Picture 7">
            <a:extLst>
              <a:ext uri="{FF2B5EF4-FFF2-40B4-BE49-F238E27FC236}">
                <a16:creationId xmlns:a16="http://schemas.microsoft.com/office/drawing/2014/main" id="{3211C4F6-BC95-5145-FE80-A5C69A61AC54}"/>
              </a:ext>
            </a:extLst>
          </p:cNvPr>
          <p:cNvPicPr>
            <a:picLocks noChangeAspect="1"/>
          </p:cNvPicPr>
          <p:nvPr/>
        </p:nvPicPr>
        <p:blipFill>
          <a:blip r:embed="rId4"/>
          <a:stretch>
            <a:fillRect/>
          </a:stretch>
        </p:blipFill>
        <p:spPr>
          <a:xfrm>
            <a:off x="8980329" y="3293483"/>
            <a:ext cx="2603218" cy="2072820"/>
          </a:xfrm>
          <a:prstGeom prst="rect">
            <a:avLst/>
          </a:prstGeom>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advTm="56388"/>
    </mc:Choice>
    <mc:Fallback xmlns="">
      <p:transition advTm="563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180578" y="552070"/>
            <a:ext cx="11838706" cy="6169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683647" y="73872"/>
            <a:ext cx="748275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4216"/>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7387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4D91EAA0-6FA7-7936-15BE-D17B978C51F7}"/>
              </a:ext>
            </a:extLst>
          </p:cNvPr>
          <p:cNvSpPr txBox="1"/>
          <p:nvPr/>
        </p:nvSpPr>
        <p:spPr>
          <a:xfrm>
            <a:off x="345734" y="825793"/>
            <a:ext cx="8099991"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transformed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functioning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while preserving some of its crucial dynamics.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the potential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diversify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sources of 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an unprecedented variety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sources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including independent, alternative, and foreign sources which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hardly be controlled by state authorities or big media corporations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74357" y="19851"/>
            <a:ext cx="1237066" cy="577625"/>
          </a:xfrm>
          <a:prstGeom prst="rect">
            <a:avLst/>
          </a:prstGeom>
        </p:spPr>
      </p:pic>
      <p:pic>
        <p:nvPicPr>
          <p:cNvPr id="2" name="Picture 1">
            <a:extLst>
              <a:ext uri="{FF2B5EF4-FFF2-40B4-BE49-F238E27FC236}">
                <a16:creationId xmlns:a16="http://schemas.microsoft.com/office/drawing/2014/main" id="{132848EB-DF07-45EC-D649-30D0B6913FD7}"/>
              </a:ext>
            </a:extLst>
          </p:cNvPr>
          <p:cNvPicPr>
            <a:picLocks noChangeAspect="1"/>
          </p:cNvPicPr>
          <p:nvPr/>
        </p:nvPicPr>
        <p:blipFill>
          <a:blip r:embed="rId3"/>
          <a:stretch>
            <a:fillRect/>
          </a:stretch>
        </p:blipFill>
        <p:spPr>
          <a:xfrm>
            <a:off x="8738757" y="1792130"/>
            <a:ext cx="3149897" cy="2377534"/>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advTm="49229"/>
    </mc:Choice>
    <mc:Fallback xmlns="">
      <p:transition advTm="4922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2" y="174212"/>
            <a:ext cx="72894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887C8377-F300-F4E6-1923-E56EC864A93F}"/>
              </a:ext>
            </a:extLst>
          </p:cNvPr>
          <p:cNvSpPr txBox="1"/>
          <p:nvPr/>
        </p:nvSpPr>
        <p:spPr>
          <a:xfrm>
            <a:off x="449189" y="924083"/>
            <a:ext cx="8283332"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the most utopian visions of the role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break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free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led and controlled by professional and hierarchical structures associated with economic and political power, abandon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passivity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characterizes the societies dominated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traditional mass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assume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direct and active role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debate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networked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would thus provide a wider pool of information and let individuals choose topics of interest and relevant opinions.</a:t>
            </a: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0F9A4DB0-D224-E8C1-C352-F8481C4FE5E1}"/>
              </a:ext>
            </a:extLst>
          </p:cNvPr>
          <p:cNvPicPr>
            <a:picLocks noChangeAspect="1"/>
          </p:cNvPicPr>
          <p:nvPr/>
        </p:nvPicPr>
        <p:blipFill>
          <a:blip r:embed="rId3"/>
          <a:stretch>
            <a:fillRect/>
          </a:stretch>
        </p:blipFill>
        <p:spPr>
          <a:xfrm>
            <a:off x="9316393" y="1753495"/>
            <a:ext cx="2426418" cy="2456901"/>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advTm="82462"/>
    </mc:Choice>
    <mc:Fallback xmlns="">
      <p:transition advTm="8246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29300"/>
            <a:ext cx="11752343" cy="5992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2" y="174212"/>
            <a:ext cx="71339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The Networked Public Sphere : </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209691"/>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2FCA8BA1-3877-CEBF-B894-CF0FA2B95525}"/>
              </a:ext>
            </a:extLst>
          </p:cNvPr>
          <p:cNvSpPr txBox="1"/>
          <p:nvPr/>
        </p:nvSpPr>
        <p:spPr>
          <a:xfrm>
            <a:off x="335450" y="933260"/>
            <a:ext cx="8726254"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one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transformations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characterize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digital age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disintermediation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process of increased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independence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professionals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traditionally have the role of intermediary between publics and information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Bardoel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Deuze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2001).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direct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an immense amount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was previously the preserve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experts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technicians, or professionals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medical information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direct</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politicians on social media.</a:t>
            </a: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25D7B1C-ED3F-0DC2-16F6-B4AF1802352D}"/>
              </a:ext>
            </a:extLst>
          </p:cNvPr>
          <p:cNvPicPr>
            <a:picLocks noChangeAspect="1"/>
          </p:cNvPicPr>
          <p:nvPr/>
        </p:nvPicPr>
        <p:blipFill>
          <a:blip r:embed="rId3"/>
          <a:stretch>
            <a:fillRect/>
          </a:stretch>
        </p:blipFill>
        <p:spPr>
          <a:xfrm>
            <a:off x="9561483" y="1579399"/>
            <a:ext cx="2139881" cy="2145978"/>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advTm="66200"/>
    </mc:Choice>
    <mc:Fallback xmlns="">
      <p:transition advTm="662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2" y="174212"/>
            <a:ext cx="713398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Journalism and Public Sphere :</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85AE17FA-BDDC-A700-8E32-16E5890B601B}"/>
              </a:ext>
            </a:extLst>
          </p:cNvPr>
          <p:cNvSpPr txBox="1"/>
          <p:nvPr/>
        </p:nvSpPr>
        <p:spPr>
          <a:xfrm>
            <a:off x="431823" y="937930"/>
            <a:ext cx="7781686"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processes of communication, cooperation, discussion, and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opinion formation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emerge as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independent of the traditional mass media system</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phenomenon includes epochal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transformations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journalism’s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role.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citizen journalism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the production and distribution of news by individuals who are not professional journalists and through channels other than those controlled by broadcast communication incumbents (Goode 2009).</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9" name="Picture 8">
            <a:extLst>
              <a:ext uri="{FF2B5EF4-FFF2-40B4-BE49-F238E27FC236}">
                <a16:creationId xmlns:a16="http://schemas.microsoft.com/office/drawing/2014/main" id="{41CC4190-5217-52CC-7F64-A80072903A14}"/>
              </a:ext>
            </a:extLst>
          </p:cNvPr>
          <p:cNvPicPr>
            <a:picLocks noChangeAspect="1"/>
          </p:cNvPicPr>
          <p:nvPr/>
        </p:nvPicPr>
        <p:blipFill>
          <a:blip r:embed="rId3"/>
          <a:stretch>
            <a:fillRect/>
          </a:stretch>
        </p:blipFill>
        <p:spPr>
          <a:xfrm>
            <a:off x="8718009" y="1744284"/>
            <a:ext cx="3042168" cy="2030144"/>
          </a:xfrm>
          <a:prstGeom prst="rect">
            <a:avLst/>
          </a:prstGeom>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advTm="98469"/>
    </mc:Choice>
    <mc:Fallback xmlns="">
      <p:transition advTm="9846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118872" y="871001"/>
            <a:ext cx="11892551"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2" y="174212"/>
            <a:ext cx="72254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Journalism and Public Sphere :</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8</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4E140B4B-CD9D-C185-3109-C6DD0AE87E48}"/>
              </a:ext>
            </a:extLst>
          </p:cNvPr>
          <p:cNvSpPr txBox="1"/>
          <p:nvPr/>
        </p:nvSpPr>
        <p:spPr>
          <a:xfrm>
            <a:off x="180577" y="933391"/>
            <a:ext cx="9570603"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Among the main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tools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available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citizens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wish to produce news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the historical evolution of such tools is worth mentioning.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Indymedia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information site created during the demonstrations against the World Trade Organization that took place in Seattle in 1999, was one of the first successful examples of a platform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user‐led publication of journalistic content</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Anyone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without the need to be a professional journalist, could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post news or comments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were then automatically published and thus made accessible to and commented on by other users.</a:t>
            </a:r>
            <a:endPar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5E1878D-0CA5-9BE4-407C-82B33D52CE90}"/>
              </a:ext>
            </a:extLst>
          </p:cNvPr>
          <p:cNvPicPr>
            <a:picLocks noChangeAspect="1"/>
          </p:cNvPicPr>
          <p:nvPr/>
        </p:nvPicPr>
        <p:blipFill>
          <a:blip r:embed="rId3"/>
          <a:stretch>
            <a:fillRect/>
          </a:stretch>
        </p:blipFill>
        <p:spPr>
          <a:xfrm>
            <a:off x="9930383" y="2682752"/>
            <a:ext cx="2030007" cy="1149156"/>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advTm="132179"/>
    </mc:Choice>
    <mc:Fallback xmlns="">
      <p:transition advTm="13217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100584" y="799640"/>
            <a:ext cx="11918699"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2" y="174212"/>
            <a:ext cx="73734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Journalism and Public Sphere :</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89B7A528-B5F7-30DA-C8DF-98DC05675796}"/>
              </a:ext>
            </a:extLst>
          </p:cNvPr>
          <p:cNvSpPr txBox="1"/>
          <p:nvPr/>
        </p:nvSpPr>
        <p:spPr>
          <a:xfrm>
            <a:off x="100584" y="924084"/>
            <a:ext cx="9517915"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2000s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legacy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newspapers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gradually adapted to this change, opening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online editions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which not only content was made available through new technologies (for example computers, smartphones, or tablets), but also communication started being increasingly focused on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interaction with readers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boundaries between mass media and new forms of communication thus changed as newspapers integrated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online news with interactive systems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blogging at first, comments and rating later, and eventually moved part of their content to social media.</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607402E5-83FE-11B3-5877-702F519D0267}"/>
              </a:ext>
            </a:extLst>
          </p:cNvPr>
          <p:cNvPicPr>
            <a:picLocks noChangeAspect="1"/>
          </p:cNvPicPr>
          <p:nvPr/>
        </p:nvPicPr>
        <p:blipFill>
          <a:blip r:embed="rId3"/>
          <a:stretch>
            <a:fillRect/>
          </a:stretch>
        </p:blipFill>
        <p:spPr>
          <a:xfrm>
            <a:off x="9852797" y="1829207"/>
            <a:ext cx="2158626" cy="1970656"/>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advTm="55411"/>
    </mc:Choice>
    <mc:Fallback xmlns="">
      <p:transition advTm="554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180577" y="76197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2" y="174212"/>
            <a:ext cx="72437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Journalism and Public Sphere :</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69382" y="171054"/>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4F994C3D-BEAD-FEC8-C6A7-4C33C414EF11}"/>
              </a:ext>
            </a:extLst>
          </p:cNvPr>
          <p:cNvSpPr txBox="1"/>
          <p:nvPr/>
        </p:nvSpPr>
        <p:spPr>
          <a:xfrm>
            <a:off x="259081" y="761974"/>
            <a:ext cx="9049512"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 consequence,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role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professional Journalists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changed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through the use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commercial social media platforms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X</a:t>
            </a:r>
            <a:r>
              <a:rPr lang="en-US" sz="2400" dirty="0">
                <a:solidFill>
                  <a:srgbClr val="0A1F61"/>
                </a:solidFill>
                <a:latin typeface="Tajawal ExtraBold" panose="00000800000000000000" pitchFamily="2" charset="-78"/>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Twitter) or Facebook, individual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reporters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acquire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visibility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comparable to that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newspapers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which they work (Weaver and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Willnat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2016).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gradually became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sources of information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journalists, as politicians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other actors started using platforms such as X(Twitter) and Facebook to announce decisions or comment on politics (</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Paulussen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Harder 2014).</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66B7901-75AF-5BF1-5303-21849B3AE13B}"/>
              </a:ext>
            </a:extLst>
          </p:cNvPr>
          <p:cNvPicPr>
            <a:picLocks noChangeAspect="1"/>
          </p:cNvPicPr>
          <p:nvPr/>
        </p:nvPicPr>
        <p:blipFill>
          <a:blip r:embed="rId3"/>
          <a:stretch>
            <a:fillRect/>
          </a:stretch>
        </p:blipFill>
        <p:spPr>
          <a:xfrm>
            <a:off x="9496222" y="1911002"/>
            <a:ext cx="2277719" cy="2414110"/>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advTm="41378"/>
    </mc:Choice>
    <mc:Fallback xmlns="">
      <p:transition advTm="413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04883"/>
            <a:ext cx="11752343" cy="6016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2" y="138064"/>
            <a:ext cx="709740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Journalism and Public Sphere :</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2FC933D6-1D57-7D3B-A649-83F4DBF8E6BC}"/>
              </a:ext>
            </a:extLst>
          </p:cNvPr>
          <p:cNvSpPr txBox="1"/>
          <p:nvPr/>
        </p:nvSpPr>
        <p:spPr>
          <a:xfrm>
            <a:off x="433708" y="931252"/>
            <a:ext cx="8426828" cy="5009833"/>
          </a:xfrm>
          <a:prstGeom prst="rect">
            <a:avLst/>
          </a:prstGeom>
          <a:noFill/>
        </p:spPr>
        <p:txBody>
          <a:bodyPr wrap="square" rtlCol="0">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key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function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journalism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gatekeeping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i.e. the power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select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news will reach the public and which will not. </a:t>
            </a:r>
          </a:p>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today’s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gatekeeping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function is no longer exclusively in the hands of broadcast media, but rather at least partially distributed among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produce, select, and examine news and information, as well as to new powerful actors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companies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99FFF59-460C-0E94-CBC1-995B11E4F25C}"/>
              </a:ext>
            </a:extLst>
          </p:cNvPr>
          <p:cNvPicPr>
            <a:picLocks noChangeAspect="1"/>
          </p:cNvPicPr>
          <p:nvPr/>
        </p:nvPicPr>
        <p:blipFill>
          <a:blip r:embed="rId3"/>
          <a:stretch>
            <a:fillRect/>
          </a:stretch>
        </p:blipFill>
        <p:spPr>
          <a:xfrm>
            <a:off x="9278007" y="1807352"/>
            <a:ext cx="2414225" cy="2584928"/>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advTm="45187"/>
    </mc:Choice>
    <mc:Fallback xmlns="">
      <p:transition advTm="4518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A66FD-C920-19C6-CA00-1C4A5A0423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14145-A7A5-3A35-EE96-61D8B287037C}"/>
              </a:ext>
            </a:extLst>
          </p:cNvPr>
          <p:cNvSpPr/>
          <p:nvPr/>
        </p:nvSpPr>
        <p:spPr>
          <a:xfrm>
            <a:off x="100584" y="697432"/>
            <a:ext cx="11918699" cy="6024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03298-207A-2E7A-3F72-7FD1C8EBE531}"/>
              </a:ext>
            </a:extLst>
          </p:cNvPr>
          <p:cNvSpPr txBox="1"/>
          <p:nvPr/>
        </p:nvSpPr>
        <p:spPr>
          <a:xfrm>
            <a:off x="2704962" y="174212"/>
            <a:ext cx="738086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Journalism and Public Sphere :</a:t>
            </a:r>
          </a:p>
        </p:txBody>
      </p:sp>
      <p:sp>
        <p:nvSpPr>
          <p:cNvPr id="5" name="Rectangle 4">
            <a:extLst>
              <a:ext uri="{FF2B5EF4-FFF2-40B4-BE49-F238E27FC236}">
                <a16:creationId xmlns:a16="http://schemas.microsoft.com/office/drawing/2014/main" id="{E3B6E601-BF2D-B811-6308-1BC0329C9B3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1F1EF4-21DF-3441-7707-DBE25C6E0F18}"/>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8A9389AA-EDE2-FBCF-DE7B-105E540E88C9}"/>
              </a:ext>
            </a:extLst>
          </p:cNvPr>
          <p:cNvSpPr txBox="1"/>
          <p:nvPr/>
        </p:nvSpPr>
        <p:spPr>
          <a:xfrm>
            <a:off x="100584" y="924083"/>
            <a:ext cx="9428309" cy="556383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challenges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agenda setting power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mass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i.e. the ability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dictate the agenda of public debate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choosing the news and topics that will be deemed relevant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discussion in the public sphere</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(McQuail1969).</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Relevant news can now emerge through diffusion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eventually reach online newspapers or broadcast media.</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sum,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tools for information production and sharing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participate in the processes that assess and make visible relevant, as well as reliable and verified, news and content.</a:t>
            </a:r>
          </a:p>
        </p:txBody>
      </p:sp>
      <p:pic>
        <p:nvPicPr>
          <p:cNvPr id="7" name="Graphic 21">
            <a:extLst>
              <a:ext uri="{FF2B5EF4-FFF2-40B4-BE49-F238E27FC236}">
                <a16:creationId xmlns:a16="http://schemas.microsoft.com/office/drawing/2014/main" id="{9FAE8206-B4B2-4CA3-2EFB-172520132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1CB4202-5F9E-C9F9-EAAE-6516596E466C}"/>
              </a:ext>
            </a:extLst>
          </p:cNvPr>
          <p:cNvPicPr>
            <a:picLocks noChangeAspect="1"/>
          </p:cNvPicPr>
          <p:nvPr/>
        </p:nvPicPr>
        <p:blipFill>
          <a:blip r:embed="rId3"/>
          <a:stretch>
            <a:fillRect/>
          </a:stretch>
        </p:blipFill>
        <p:spPr>
          <a:xfrm>
            <a:off x="9653226" y="827403"/>
            <a:ext cx="2241725" cy="1486030"/>
          </a:xfrm>
          <a:prstGeom prst="rect">
            <a:avLst/>
          </a:prstGeom>
        </p:spPr>
      </p:pic>
      <p:pic>
        <p:nvPicPr>
          <p:cNvPr id="6" name="Picture 5">
            <a:extLst>
              <a:ext uri="{FF2B5EF4-FFF2-40B4-BE49-F238E27FC236}">
                <a16:creationId xmlns:a16="http://schemas.microsoft.com/office/drawing/2014/main" id="{7B128AC7-61DB-9487-C955-6180A93DD864}"/>
              </a:ext>
            </a:extLst>
          </p:cNvPr>
          <p:cNvPicPr>
            <a:picLocks noChangeAspect="1"/>
          </p:cNvPicPr>
          <p:nvPr/>
        </p:nvPicPr>
        <p:blipFill>
          <a:blip r:embed="rId4"/>
          <a:stretch>
            <a:fillRect/>
          </a:stretch>
        </p:blipFill>
        <p:spPr>
          <a:xfrm>
            <a:off x="9629836" y="2836653"/>
            <a:ext cx="2358197" cy="1400342"/>
          </a:xfrm>
          <a:prstGeom prst="rect">
            <a:avLst/>
          </a:prstGeom>
        </p:spPr>
      </p:pic>
    </p:spTree>
    <p:extLst>
      <p:ext uri="{BB962C8B-B14F-4D97-AF65-F5344CB8AC3E}">
        <p14:creationId xmlns:p14="http://schemas.microsoft.com/office/powerpoint/2010/main" val="3416946899"/>
      </p:ext>
    </p:extLst>
  </p:cSld>
  <p:clrMapOvr>
    <a:masterClrMapping/>
  </p:clrMapOvr>
  <mc:AlternateContent xmlns:mc="http://schemas.openxmlformats.org/markup-compatibility/2006" xmlns:p14="http://schemas.microsoft.com/office/powerpoint/2010/main">
    <mc:Choice Requires="p14">
      <p:transition p14:dur="10" advTm="60223"/>
    </mc:Choice>
    <mc:Fallback xmlns="">
      <p:transition advTm="602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9F44D-82C3-F738-5DBB-DB56C2FDD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7CE59C-58C8-CE14-DF58-D3E0360D50A8}"/>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B253B60-305D-45C4-CC72-74817AB552E6}"/>
              </a:ext>
            </a:extLst>
          </p:cNvPr>
          <p:cNvSpPr txBox="1"/>
          <p:nvPr/>
        </p:nvSpPr>
        <p:spPr>
          <a:xfrm>
            <a:off x="2704962" y="174212"/>
            <a:ext cx="71979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 WikiLeaks :</a:t>
            </a:r>
          </a:p>
        </p:txBody>
      </p:sp>
      <p:sp>
        <p:nvSpPr>
          <p:cNvPr id="5" name="Rectangle 4">
            <a:extLst>
              <a:ext uri="{FF2B5EF4-FFF2-40B4-BE49-F238E27FC236}">
                <a16:creationId xmlns:a16="http://schemas.microsoft.com/office/drawing/2014/main" id="{26569269-67F0-9B43-812D-38E1527CB53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BB4CC6-304F-5A2D-A21D-8AB63D67E7A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8</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B900A3F8-AFA8-B1F4-DA9F-D069DABA2DB0}"/>
              </a:ext>
            </a:extLst>
          </p:cNvPr>
          <p:cNvSpPr txBox="1"/>
          <p:nvPr/>
        </p:nvSpPr>
        <p:spPr>
          <a:xfrm>
            <a:off x="414414" y="937930"/>
            <a:ext cx="8839313" cy="536467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favored the emergence of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kinds of players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contemporary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 example is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platform for publishing</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leaks, or confidential information,</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has played an important role in the redefinition of the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renewed media landscape (Hindman and Thomas 2014).</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an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international non‐profit organization </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t>
            </a:r>
            <a:r>
              <a:rPr kumimoji="0" lang="en-US" sz="21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collects and releases collections of documents covered by state or trade secrets restrictions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submit leaked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1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anonymously</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through </a:t>
            </a:r>
            <a:r>
              <a:rPr kumimoji="0" lang="en-US" sz="21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encryption systems</a:t>
            </a:r>
            <a:r>
              <a:rPr kumimoji="0" lang="en-US" sz="21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828697-4188-B381-88A0-5EA257281C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2C83506-CF6D-2958-17F0-2D475AC485B7}"/>
              </a:ext>
            </a:extLst>
          </p:cNvPr>
          <p:cNvPicPr>
            <a:picLocks noChangeAspect="1"/>
          </p:cNvPicPr>
          <p:nvPr/>
        </p:nvPicPr>
        <p:blipFill>
          <a:blip r:embed="rId3"/>
          <a:stretch>
            <a:fillRect/>
          </a:stretch>
        </p:blipFill>
        <p:spPr>
          <a:xfrm>
            <a:off x="9156078" y="1607191"/>
            <a:ext cx="2621507" cy="2615411"/>
          </a:xfrm>
          <a:prstGeom prst="rect">
            <a:avLst/>
          </a:prstGeom>
        </p:spPr>
      </p:pic>
    </p:spTree>
    <p:extLst>
      <p:ext uri="{BB962C8B-B14F-4D97-AF65-F5344CB8AC3E}">
        <p14:creationId xmlns:p14="http://schemas.microsoft.com/office/powerpoint/2010/main" val="2642637172"/>
      </p:ext>
    </p:extLst>
  </p:cSld>
  <p:clrMapOvr>
    <a:masterClrMapping/>
  </p:clrMapOvr>
  <mc:AlternateContent xmlns:mc="http://schemas.openxmlformats.org/markup-compatibility/2006" xmlns:p14="http://schemas.microsoft.com/office/powerpoint/2010/main">
    <mc:Choice Requires="p14">
      <p:transition p14:dur="10" advTm="50321"/>
    </mc:Choice>
    <mc:Fallback xmlns="">
      <p:transition advTm="5032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8731F-1300-DC4B-3E3F-DA854848C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C20CC4-043E-25C5-84C8-E391DAC1DE11}"/>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72AB06-5969-7FB9-F843-066777D88FB5}"/>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 WikiLeaks :</a:t>
            </a:r>
          </a:p>
        </p:txBody>
      </p:sp>
      <p:sp>
        <p:nvSpPr>
          <p:cNvPr id="5" name="Rectangle 4">
            <a:extLst>
              <a:ext uri="{FF2B5EF4-FFF2-40B4-BE49-F238E27FC236}">
                <a16:creationId xmlns:a16="http://schemas.microsoft.com/office/drawing/2014/main" id="{1C5991CE-4286-3266-6AED-6015A301405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A2E24A-589E-7185-0652-4E5A8ECE977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A7902AD3-EF4D-90CF-633A-87DD262C9FEE}"/>
              </a:ext>
            </a:extLst>
          </p:cNvPr>
          <p:cNvSpPr txBox="1"/>
          <p:nvPr/>
        </p:nvSpPr>
        <p:spPr>
          <a:xfrm>
            <a:off x="359544" y="937930"/>
            <a:ext cx="842784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organization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then responsible for verifying the documents’ authenticity and publishing them while guaranteeing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anonymity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its sources.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to bring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light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restricted official materials involving war, spying, and corruption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both governments and corporations.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purpose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therefore to increase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transparency of governments and businesses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 a form of distributed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control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practiced by all its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D2435918-E9B5-8CAF-3412-B9483165D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820D08AA-450C-B2C2-4987-45014264201F}"/>
              </a:ext>
            </a:extLst>
          </p:cNvPr>
          <p:cNvPicPr>
            <a:picLocks noChangeAspect="1"/>
          </p:cNvPicPr>
          <p:nvPr/>
        </p:nvPicPr>
        <p:blipFill>
          <a:blip r:embed="rId3"/>
          <a:stretch>
            <a:fillRect/>
          </a:stretch>
        </p:blipFill>
        <p:spPr>
          <a:xfrm>
            <a:off x="9020953" y="1694532"/>
            <a:ext cx="2747469" cy="2283108"/>
          </a:xfrm>
          <a:prstGeom prst="rect">
            <a:avLst/>
          </a:prstGeom>
        </p:spPr>
      </p:pic>
    </p:spTree>
    <p:extLst>
      <p:ext uri="{BB962C8B-B14F-4D97-AF65-F5344CB8AC3E}">
        <p14:creationId xmlns:p14="http://schemas.microsoft.com/office/powerpoint/2010/main" val="2702357894"/>
      </p:ext>
    </p:extLst>
  </p:cSld>
  <p:clrMapOvr>
    <a:masterClrMapping/>
  </p:clrMapOvr>
  <mc:AlternateContent xmlns:mc="http://schemas.openxmlformats.org/markup-compatibility/2006" xmlns:p14="http://schemas.microsoft.com/office/powerpoint/2010/main">
    <mc:Choice Requires="p14">
      <p:transition p14:dur="10" advTm="60395"/>
    </mc:Choice>
    <mc:Fallback xmlns="">
      <p:transition advTm="603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05E60-8A4D-2526-279A-6270EEA81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BA0130-9850-D2C5-7F27-EBE7B69BAB86}"/>
              </a:ext>
            </a:extLst>
          </p:cNvPr>
          <p:cNvSpPr/>
          <p:nvPr/>
        </p:nvSpPr>
        <p:spPr>
          <a:xfrm>
            <a:off x="25908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77F228-C24C-92A9-1F4D-EC590B007F20}"/>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 WikiLeaks :</a:t>
            </a:r>
          </a:p>
        </p:txBody>
      </p:sp>
      <p:sp>
        <p:nvSpPr>
          <p:cNvPr id="5" name="Rectangle 4">
            <a:extLst>
              <a:ext uri="{FF2B5EF4-FFF2-40B4-BE49-F238E27FC236}">
                <a16:creationId xmlns:a16="http://schemas.microsoft.com/office/drawing/2014/main" id="{AD72C75E-4E78-33F6-83A0-A8A8C4815A5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17E7D36-2118-59E6-2796-1809EB605C0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49AA73DC-768C-0139-8EB8-AF2086522761}"/>
              </a:ext>
            </a:extLst>
          </p:cNvPr>
          <p:cNvSpPr txBox="1"/>
          <p:nvPr/>
        </p:nvSpPr>
        <p:spPr>
          <a:xfrm>
            <a:off x="420451" y="912522"/>
            <a:ext cx="11100989"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Founded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2006</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organization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became famous with the publication of confidential and restricted documents from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Western governments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spread these enormous amounts of information,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worked in collaboration with major newspapers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Guardian, The New York Times, and Der Spiegel.</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the same time,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received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awards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its role in the evolution of free speech. </a:t>
            </a:r>
          </a:p>
        </p:txBody>
      </p:sp>
      <p:pic>
        <p:nvPicPr>
          <p:cNvPr id="7" name="Graphic 21">
            <a:extLst>
              <a:ext uri="{FF2B5EF4-FFF2-40B4-BE49-F238E27FC236}">
                <a16:creationId xmlns:a16="http://schemas.microsoft.com/office/drawing/2014/main" id="{A5D54DC1-1A64-ED14-5103-8C4E82BE3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98350EA7-D6CF-36B1-B778-60D421239FF4}"/>
              </a:ext>
            </a:extLst>
          </p:cNvPr>
          <p:cNvPicPr>
            <a:picLocks noChangeAspect="1"/>
          </p:cNvPicPr>
          <p:nvPr/>
        </p:nvPicPr>
        <p:blipFill>
          <a:blip r:embed="rId3"/>
          <a:stretch>
            <a:fillRect/>
          </a:stretch>
        </p:blipFill>
        <p:spPr>
          <a:xfrm>
            <a:off x="3337245" y="4844602"/>
            <a:ext cx="2633700" cy="1554615"/>
          </a:xfrm>
          <a:prstGeom prst="rect">
            <a:avLst/>
          </a:prstGeom>
        </p:spPr>
      </p:pic>
      <p:pic>
        <p:nvPicPr>
          <p:cNvPr id="6" name="Picture 5">
            <a:extLst>
              <a:ext uri="{FF2B5EF4-FFF2-40B4-BE49-F238E27FC236}">
                <a16:creationId xmlns:a16="http://schemas.microsoft.com/office/drawing/2014/main" id="{DED3AFE1-1892-23A1-B23B-C766C989B4BF}"/>
              </a:ext>
            </a:extLst>
          </p:cNvPr>
          <p:cNvPicPr>
            <a:picLocks noChangeAspect="1"/>
          </p:cNvPicPr>
          <p:nvPr/>
        </p:nvPicPr>
        <p:blipFill>
          <a:blip r:embed="rId4"/>
          <a:stretch>
            <a:fillRect/>
          </a:stretch>
        </p:blipFill>
        <p:spPr>
          <a:xfrm>
            <a:off x="6416738" y="4814359"/>
            <a:ext cx="2591025" cy="1719221"/>
          </a:xfrm>
          <a:prstGeom prst="rect">
            <a:avLst/>
          </a:prstGeom>
        </p:spPr>
      </p:pic>
    </p:spTree>
    <p:extLst>
      <p:ext uri="{BB962C8B-B14F-4D97-AF65-F5344CB8AC3E}">
        <p14:creationId xmlns:p14="http://schemas.microsoft.com/office/powerpoint/2010/main" val="3554352697"/>
      </p:ext>
    </p:extLst>
  </p:cSld>
  <p:clrMapOvr>
    <a:masterClrMapping/>
  </p:clrMapOvr>
  <mc:AlternateContent xmlns:mc="http://schemas.openxmlformats.org/markup-compatibility/2006" xmlns:p14="http://schemas.microsoft.com/office/powerpoint/2010/main">
    <mc:Choice Requires="p14">
      <p:transition p14:dur="10" advTm="46144"/>
    </mc:Choice>
    <mc:Fallback xmlns="">
      <p:transition advTm="4614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A877D-FB82-5C58-36CB-DC8DCC6A42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CD545-DA09-A178-4662-0B89CD16CBE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3E02E2-5CBD-0349-55C5-171847B756DE}"/>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 WikiLeaks :</a:t>
            </a:r>
          </a:p>
        </p:txBody>
      </p:sp>
      <p:sp>
        <p:nvSpPr>
          <p:cNvPr id="5" name="Rectangle 4">
            <a:extLst>
              <a:ext uri="{FF2B5EF4-FFF2-40B4-BE49-F238E27FC236}">
                <a16:creationId xmlns:a16="http://schemas.microsoft.com/office/drawing/2014/main" id="{D8E61637-6F25-E29E-FA7A-3183F01A917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921A84B-3359-5D91-1182-1FE55019414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2C218952-1AFA-E831-664A-F3D3708AE58F}"/>
              </a:ext>
            </a:extLst>
          </p:cNvPr>
          <p:cNvSpPr txBox="1"/>
          <p:nvPr/>
        </p:nvSpPr>
        <p:spPr>
          <a:xfrm>
            <a:off x="336262" y="978631"/>
            <a:ext cx="8054099"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Throughout its history,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experienced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censorship and boycotts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Financial institutions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Bank of America, Visa, MasterCard, and PayPal have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blocked its cash flow</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hampering its funding model which is based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donations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 politicians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even got to the point of publicly demanding the judgement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founder and spokesperson,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Australian hacker Julian Assange</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E7FE37D9-9984-4BC8-2843-06DCCEA9A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A456FB1-C740-E58E-FF64-C453C1712C71}"/>
              </a:ext>
            </a:extLst>
          </p:cNvPr>
          <p:cNvPicPr>
            <a:picLocks noChangeAspect="1"/>
          </p:cNvPicPr>
          <p:nvPr/>
        </p:nvPicPr>
        <p:blipFill>
          <a:blip r:embed="rId3"/>
          <a:stretch>
            <a:fillRect/>
          </a:stretch>
        </p:blipFill>
        <p:spPr>
          <a:xfrm>
            <a:off x="8732510" y="1865280"/>
            <a:ext cx="2944623" cy="2213040"/>
          </a:xfrm>
          <a:prstGeom prst="rect">
            <a:avLst/>
          </a:prstGeom>
        </p:spPr>
      </p:pic>
    </p:spTree>
    <p:extLst>
      <p:ext uri="{BB962C8B-B14F-4D97-AF65-F5344CB8AC3E}">
        <p14:creationId xmlns:p14="http://schemas.microsoft.com/office/powerpoint/2010/main" val="1473277584"/>
      </p:ext>
    </p:extLst>
  </p:cSld>
  <p:clrMapOvr>
    <a:masterClrMapping/>
  </p:clrMapOvr>
  <mc:AlternateContent xmlns:mc="http://schemas.openxmlformats.org/markup-compatibility/2006" xmlns:p14="http://schemas.microsoft.com/office/powerpoint/2010/main">
    <mc:Choice Requires="p14">
      <p:transition p14:dur="10" advTm="44248"/>
    </mc:Choice>
    <mc:Fallback xmlns="">
      <p:transition advTm="4424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9BA4F-C25F-D7E1-D400-67CB41A61A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FA0C16-6531-EFD5-EE44-1C7409CAC8AE}"/>
              </a:ext>
            </a:extLst>
          </p:cNvPr>
          <p:cNvSpPr/>
          <p:nvPr/>
        </p:nvSpPr>
        <p:spPr>
          <a:xfrm>
            <a:off x="259080" y="77715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3E962C-950A-665F-27D7-2422CBB104F4}"/>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Panama Papers :</a:t>
            </a:r>
          </a:p>
        </p:txBody>
      </p:sp>
      <p:sp>
        <p:nvSpPr>
          <p:cNvPr id="5" name="Rectangle 4">
            <a:extLst>
              <a:ext uri="{FF2B5EF4-FFF2-40B4-BE49-F238E27FC236}">
                <a16:creationId xmlns:a16="http://schemas.microsoft.com/office/drawing/2014/main" id="{F39A585A-322D-0791-E060-BA061D3C791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E099780-CD6A-FC93-E38C-A5B7BFB5800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3B7A1FEC-C440-00CC-462B-70E9565AB2A1}"/>
              </a:ext>
            </a:extLst>
          </p:cNvPr>
          <p:cNvSpPr txBox="1"/>
          <p:nvPr/>
        </p:nvSpPr>
        <p:spPr>
          <a:xfrm>
            <a:off x="350520" y="1017646"/>
            <a:ext cx="8702344"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Following this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similar</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journalistic</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initiatives have followed.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2016</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anonymous source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provided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International Consortium for Investigative Journalism (ICIJ)</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a set of more than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11 million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classified documents originating from a financial firm based 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Panama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provided services for transferring offshore funds to tax havens and thus shield them from tax authorities. </a:t>
            </a:r>
          </a:p>
        </p:txBody>
      </p:sp>
      <p:pic>
        <p:nvPicPr>
          <p:cNvPr id="7" name="Graphic 21">
            <a:extLst>
              <a:ext uri="{FF2B5EF4-FFF2-40B4-BE49-F238E27FC236}">
                <a16:creationId xmlns:a16="http://schemas.microsoft.com/office/drawing/2014/main" id="{A89708ED-515A-7753-B0D5-37F84062C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CB36A77-C76C-5BCF-A40F-4476285371F7}"/>
              </a:ext>
            </a:extLst>
          </p:cNvPr>
          <p:cNvPicPr>
            <a:picLocks noChangeAspect="1"/>
          </p:cNvPicPr>
          <p:nvPr/>
        </p:nvPicPr>
        <p:blipFill>
          <a:blip r:embed="rId3"/>
          <a:stretch>
            <a:fillRect/>
          </a:stretch>
        </p:blipFill>
        <p:spPr>
          <a:xfrm>
            <a:off x="9427363" y="1682395"/>
            <a:ext cx="2316681" cy="2322777"/>
          </a:xfrm>
          <a:prstGeom prst="rect">
            <a:avLst/>
          </a:prstGeom>
        </p:spPr>
      </p:pic>
    </p:spTree>
    <p:extLst>
      <p:ext uri="{BB962C8B-B14F-4D97-AF65-F5344CB8AC3E}">
        <p14:creationId xmlns:p14="http://schemas.microsoft.com/office/powerpoint/2010/main" val="1348769078"/>
      </p:ext>
    </p:extLst>
  </p:cSld>
  <p:clrMapOvr>
    <a:masterClrMapping/>
  </p:clrMapOvr>
  <mc:AlternateContent xmlns:mc="http://schemas.openxmlformats.org/markup-compatibility/2006" xmlns:p14="http://schemas.microsoft.com/office/powerpoint/2010/main">
    <mc:Choice Requires="p14">
      <p:transition p14:dur="10" advTm="73036"/>
    </mc:Choice>
    <mc:Fallback xmlns="">
      <p:transition advTm="7303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0C214-5097-2EA2-05C8-97C16EEE8D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650ED3-5A67-BAC5-9654-33B16B69D58B}"/>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C4FB5E-618F-5F50-0C46-A9AA4B860766}"/>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Panama Papers :</a:t>
            </a:r>
          </a:p>
        </p:txBody>
      </p:sp>
      <p:sp>
        <p:nvSpPr>
          <p:cNvPr id="5" name="Rectangle 4">
            <a:extLst>
              <a:ext uri="{FF2B5EF4-FFF2-40B4-BE49-F238E27FC236}">
                <a16:creationId xmlns:a16="http://schemas.microsoft.com/office/drawing/2014/main" id="{DA4DF73A-964F-181E-8807-C33DCB594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3593C32-FE92-52EF-A357-BBA2B74CDE43}"/>
              </a:ext>
            </a:extLst>
          </p:cNvPr>
          <p:cNvSpPr txBox="1"/>
          <p:nvPr/>
        </p:nvSpPr>
        <p:spPr>
          <a:xfrm>
            <a:off x="559511" y="161486"/>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257F24FF-47A9-4514-7722-C73A512F9C2B}"/>
              </a:ext>
            </a:extLst>
          </p:cNvPr>
          <p:cNvSpPr txBox="1"/>
          <p:nvPr/>
        </p:nvSpPr>
        <p:spPr>
          <a:xfrm>
            <a:off x="559511" y="1277127"/>
            <a:ext cx="809613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documents, dubbed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Panama papers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involve heads of state and other politicians (Harding 2016).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information leaks are not new</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digital media have changed their scope by allowing the publication of millions of documents and providing the public with an opportunity to read, analyze, and use them without professional intermediation.</a:t>
            </a:r>
          </a:p>
        </p:txBody>
      </p:sp>
      <p:pic>
        <p:nvPicPr>
          <p:cNvPr id="7" name="Graphic 21">
            <a:extLst>
              <a:ext uri="{FF2B5EF4-FFF2-40B4-BE49-F238E27FC236}">
                <a16:creationId xmlns:a16="http://schemas.microsoft.com/office/drawing/2014/main" id="{F0C4AC5D-5199-5096-BFB4-178766BA0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391BF300-DE7B-074A-30E9-6FB661CFC23F}"/>
              </a:ext>
            </a:extLst>
          </p:cNvPr>
          <p:cNvPicPr>
            <a:picLocks noChangeAspect="1"/>
          </p:cNvPicPr>
          <p:nvPr/>
        </p:nvPicPr>
        <p:blipFill>
          <a:blip r:embed="rId3"/>
          <a:stretch>
            <a:fillRect/>
          </a:stretch>
        </p:blipFill>
        <p:spPr>
          <a:xfrm>
            <a:off x="9181622" y="2112373"/>
            <a:ext cx="2743438" cy="2395936"/>
          </a:xfrm>
          <a:prstGeom prst="rect">
            <a:avLst/>
          </a:prstGeom>
        </p:spPr>
      </p:pic>
    </p:spTree>
    <p:extLst>
      <p:ext uri="{BB962C8B-B14F-4D97-AF65-F5344CB8AC3E}">
        <p14:creationId xmlns:p14="http://schemas.microsoft.com/office/powerpoint/2010/main" val="316032776"/>
      </p:ext>
    </p:extLst>
  </p:cSld>
  <p:clrMapOvr>
    <a:masterClrMapping/>
  </p:clrMapOvr>
  <mc:AlternateContent xmlns:mc="http://schemas.openxmlformats.org/markup-compatibility/2006" xmlns:p14="http://schemas.microsoft.com/office/powerpoint/2010/main">
    <mc:Choice Requires="p14">
      <p:transition p14:dur="10" advTm="56567"/>
    </mc:Choice>
    <mc:Fallback xmlns="">
      <p:transition advTm="565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4E724-BD71-225C-3399-F344055C5C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474601-79C1-9405-AAA0-360E6C2481A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FEA540-00CF-CD74-E1D7-5305AD705634}"/>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E14DB3EE-3A6B-D4F7-036A-904B6169CD2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D75F755-D8CF-2C33-22B2-CC015B491F9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lang="en-US" sz="2000" b="1" dirty="0">
                <a:solidFill>
                  <a:prstClr val="white"/>
                </a:solidFill>
                <a:latin typeface="Alexandria" charset="0"/>
                <a:cs typeface="Alexandria" charset="0"/>
              </a:rPr>
              <a:t>8</a:t>
            </a: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0FBA6E54-6DBF-3BD6-300A-3081B99B9AF3}"/>
              </a:ext>
            </a:extLst>
          </p:cNvPr>
          <p:cNvSpPr txBox="1"/>
          <p:nvPr/>
        </p:nvSpPr>
        <p:spPr>
          <a:xfrm>
            <a:off x="526093" y="1027991"/>
            <a:ext cx="8078411"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Though fascinating, examples such as citizen journalism or WikiLeaks do not mean than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inherently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nature.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Analyzing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powerful role of private corporations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 new forms of control and censorship that characterize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several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critics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pointed out the importance of avoiding representing the new public sphere as perfectly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democratic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404456B1-BEF0-4BEB-1639-0FFB5CBEE7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89D2BC64-FE3F-69A4-D893-47A0F8893941}"/>
              </a:ext>
            </a:extLst>
          </p:cNvPr>
          <p:cNvPicPr>
            <a:picLocks noChangeAspect="1"/>
          </p:cNvPicPr>
          <p:nvPr/>
        </p:nvPicPr>
        <p:blipFill>
          <a:blip r:embed="rId3"/>
          <a:stretch>
            <a:fillRect/>
          </a:stretch>
        </p:blipFill>
        <p:spPr>
          <a:xfrm>
            <a:off x="9226182" y="1734197"/>
            <a:ext cx="2627604" cy="2658086"/>
          </a:xfrm>
          <a:prstGeom prst="rect">
            <a:avLst/>
          </a:prstGeom>
        </p:spPr>
      </p:pic>
    </p:spTree>
    <p:extLst>
      <p:ext uri="{BB962C8B-B14F-4D97-AF65-F5344CB8AC3E}">
        <p14:creationId xmlns:p14="http://schemas.microsoft.com/office/powerpoint/2010/main" val="1367257261"/>
      </p:ext>
    </p:extLst>
  </p:cSld>
  <p:clrMapOvr>
    <a:masterClrMapping/>
  </p:clrMapOvr>
  <mc:AlternateContent xmlns:mc="http://schemas.openxmlformats.org/markup-compatibility/2006" xmlns:p14="http://schemas.microsoft.com/office/powerpoint/2010/main">
    <mc:Choice Requires="p14">
      <p:transition p14:dur="10" advTm="32796"/>
    </mc:Choice>
    <mc:Fallback xmlns="">
      <p:transition advTm="3279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67C60-F55C-619C-14CD-4527CC2B03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48F3C0-AB9E-DF46-600A-38CFD490FD2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64B3D3-963C-C646-5C59-449E0E765EA9}"/>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8B94C9C8-1AD5-D905-2F7F-F8A20E06589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A4DA34F-7771-022F-BAC9-03F6F5F4AF2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0EFAE7CE-8219-51B0-398B-7FC56D923017}"/>
              </a:ext>
            </a:extLst>
          </p:cNvPr>
          <p:cNvSpPr txBox="1"/>
          <p:nvPr/>
        </p:nvSpPr>
        <p:spPr>
          <a:xfrm>
            <a:off x="420525" y="1128979"/>
            <a:ext cx="8211412"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Zizi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Papacharissi</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argued that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highly privatized public space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than an accomplished public sphere (2002).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 theorist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Jodi Dean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described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communicative capitalism</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 system of appropriation that resembles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is actually subject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exploitation and surveillance</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processes enacted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corporations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are the very actors that create digital participation opportunities.</a:t>
            </a:r>
          </a:p>
        </p:txBody>
      </p:sp>
      <p:pic>
        <p:nvPicPr>
          <p:cNvPr id="7" name="Graphic 21">
            <a:extLst>
              <a:ext uri="{FF2B5EF4-FFF2-40B4-BE49-F238E27FC236}">
                <a16:creationId xmlns:a16="http://schemas.microsoft.com/office/drawing/2014/main" id="{E7C02DC4-2D9C-CE60-990C-10246B1FA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783B4F7-80CB-33DE-FB56-0751B42DC557}"/>
              </a:ext>
            </a:extLst>
          </p:cNvPr>
          <p:cNvPicPr>
            <a:picLocks noChangeAspect="1"/>
          </p:cNvPicPr>
          <p:nvPr/>
        </p:nvPicPr>
        <p:blipFill>
          <a:blip r:embed="rId3"/>
          <a:stretch>
            <a:fillRect/>
          </a:stretch>
        </p:blipFill>
        <p:spPr>
          <a:xfrm>
            <a:off x="9488424" y="1029950"/>
            <a:ext cx="1658256" cy="1658256"/>
          </a:xfrm>
          <a:prstGeom prst="rect">
            <a:avLst/>
          </a:prstGeom>
        </p:spPr>
      </p:pic>
      <p:pic>
        <p:nvPicPr>
          <p:cNvPr id="6" name="Picture 5">
            <a:extLst>
              <a:ext uri="{FF2B5EF4-FFF2-40B4-BE49-F238E27FC236}">
                <a16:creationId xmlns:a16="http://schemas.microsoft.com/office/drawing/2014/main" id="{909F1DD2-6C1B-B79F-E660-946B8E209690}"/>
              </a:ext>
            </a:extLst>
          </p:cNvPr>
          <p:cNvPicPr>
            <a:picLocks noChangeAspect="1"/>
          </p:cNvPicPr>
          <p:nvPr/>
        </p:nvPicPr>
        <p:blipFill>
          <a:blip r:embed="rId4"/>
          <a:stretch>
            <a:fillRect/>
          </a:stretch>
        </p:blipFill>
        <p:spPr>
          <a:xfrm>
            <a:off x="8802167" y="2890754"/>
            <a:ext cx="3122893" cy="2077186"/>
          </a:xfrm>
          <a:prstGeom prst="rect">
            <a:avLst/>
          </a:prstGeom>
        </p:spPr>
      </p:pic>
    </p:spTree>
    <p:extLst>
      <p:ext uri="{BB962C8B-B14F-4D97-AF65-F5344CB8AC3E}">
        <p14:creationId xmlns:p14="http://schemas.microsoft.com/office/powerpoint/2010/main" val="2922358360"/>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5CFB5-DA6C-DADF-62B4-E6B6BB6FA3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2D9E7-5539-8051-F135-4E2932CCC582}"/>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46FD69-000F-F967-E198-06F04D0D1B21}"/>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C93F6651-A752-EEC8-2F5F-15131EFE5D9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F17A-939F-5813-07A2-313E8CD1668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5B24062B-24B0-B1AF-2EAC-08D85B71FE34}"/>
              </a:ext>
            </a:extLst>
          </p:cNvPr>
          <p:cNvSpPr txBox="1"/>
          <p:nvPr/>
        </p:nvSpPr>
        <p:spPr>
          <a:xfrm>
            <a:off x="402237" y="1092248"/>
            <a:ext cx="8438992" cy="51078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fact, most interactions within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occur on digital platforms that are developed, owned, and controlled by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private corporations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has led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forms of media concentration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tend to exploit processes of merging and acquisition in order to become dominant.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companies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take on the role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intermediaries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although they have proved able to dent the dominance of traditional players, such as broadcast media or newspapers, they are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not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necessarily more accessible, open, or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democratic</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5FF019CF-924B-FFE0-80C0-5A30735AE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AE89CA8A-93E8-AF12-4D53-B96353C6372A}"/>
              </a:ext>
            </a:extLst>
          </p:cNvPr>
          <p:cNvPicPr>
            <a:picLocks noChangeAspect="1"/>
          </p:cNvPicPr>
          <p:nvPr/>
        </p:nvPicPr>
        <p:blipFill>
          <a:blip r:embed="rId3"/>
          <a:stretch>
            <a:fillRect/>
          </a:stretch>
        </p:blipFill>
        <p:spPr>
          <a:xfrm>
            <a:off x="9250578" y="1467737"/>
            <a:ext cx="2359356" cy="2469094"/>
          </a:xfrm>
          <a:prstGeom prst="rect">
            <a:avLst/>
          </a:prstGeom>
        </p:spPr>
      </p:pic>
    </p:spTree>
    <p:extLst>
      <p:ext uri="{BB962C8B-B14F-4D97-AF65-F5344CB8AC3E}">
        <p14:creationId xmlns:p14="http://schemas.microsoft.com/office/powerpoint/2010/main" val="2252571469"/>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096F7-DA3B-22DA-CC6B-AA1A1699AB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E94D4-04EE-CCD5-B96D-2ABDD9F1881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4FFB68-1C5D-5D36-8983-9A6321254756}"/>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AA3D77F4-FA8D-7DBE-23D7-330766F614A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CC653F-3C68-9192-47B0-7F681BA587C8}"/>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72CAB833-756E-8795-AB0F-E9B050F779EA}"/>
              </a:ext>
            </a:extLst>
          </p:cNvPr>
          <p:cNvSpPr txBox="1"/>
          <p:nvPr/>
        </p:nvSpPr>
        <p:spPr>
          <a:xfrm>
            <a:off x="402237" y="950487"/>
            <a:ext cx="8438992" cy="51078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they can leverage their position to exercise forms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typical of monopolistic telecom companies (Wu 2010).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thanks to its technology for searching information and providing free services (maps, video streaming, news, and countless others),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established itself as one of today’s core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intermediaries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between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users and information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few years its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 News service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become one of the leading global news websites.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Similarly,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become crucial services used to access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political and journalistic content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5DB2C82-8E2E-9857-6642-889EDB2FCD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CCBE305F-00E7-F574-9CC1-C16189552097}"/>
              </a:ext>
            </a:extLst>
          </p:cNvPr>
          <p:cNvPicPr>
            <a:picLocks noChangeAspect="1"/>
          </p:cNvPicPr>
          <p:nvPr/>
        </p:nvPicPr>
        <p:blipFill>
          <a:blip r:embed="rId3"/>
          <a:stretch>
            <a:fillRect/>
          </a:stretch>
        </p:blipFill>
        <p:spPr>
          <a:xfrm>
            <a:off x="9084078" y="1486365"/>
            <a:ext cx="2840982" cy="993734"/>
          </a:xfrm>
          <a:prstGeom prst="rect">
            <a:avLst/>
          </a:prstGeom>
        </p:spPr>
      </p:pic>
      <p:pic>
        <p:nvPicPr>
          <p:cNvPr id="6" name="Picture 5">
            <a:extLst>
              <a:ext uri="{FF2B5EF4-FFF2-40B4-BE49-F238E27FC236}">
                <a16:creationId xmlns:a16="http://schemas.microsoft.com/office/drawing/2014/main" id="{F2D8B2C2-BCCC-3DE7-6A34-4D048F5E10E7}"/>
              </a:ext>
            </a:extLst>
          </p:cNvPr>
          <p:cNvPicPr>
            <a:picLocks noChangeAspect="1"/>
          </p:cNvPicPr>
          <p:nvPr/>
        </p:nvPicPr>
        <p:blipFill>
          <a:blip r:embed="rId4"/>
          <a:stretch>
            <a:fillRect/>
          </a:stretch>
        </p:blipFill>
        <p:spPr>
          <a:xfrm>
            <a:off x="9323736" y="2644697"/>
            <a:ext cx="2213040" cy="2066723"/>
          </a:xfrm>
          <a:prstGeom prst="rect">
            <a:avLst/>
          </a:prstGeom>
        </p:spPr>
      </p:pic>
    </p:spTree>
    <p:extLst>
      <p:ext uri="{BB962C8B-B14F-4D97-AF65-F5344CB8AC3E}">
        <p14:creationId xmlns:p14="http://schemas.microsoft.com/office/powerpoint/2010/main" val="2680277694"/>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65206-A17C-54E3-A3B7-E9F33DACEE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DB8ED6-1023-D7A0-97F1-475EA4D4BF5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033A3D-44F8-A06B-F6AA-C96493956AD4}"/>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32603EE4-118C-55DB-EB15-F0AA6E8DA5EE}"/>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0FE45D1-D8B6-8B48-809A-07C964817E7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5EB549B2-8073-E720-EBA2-B3F15703F40A}"/>
              </a:ext>
            </a:extLst>
          </p:cNvPr>
          <p:cNvSpPr txBox="1"/>
          <p:nvPr/>
        </p:nvSpPr>
        <p:spPr>
          <a:xfrm>
            <a:off x="402237" y="950487"/>
            <a:ext cx="8438992" cy="51078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other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players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newspapers or news agencies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services like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Facebook, Twitter, or Snapchat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become the main battleground on which to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compete for reader attention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Newspapers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investing increasing amounts of time and money to boost their presence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Inside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newsroom</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figure of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manager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acquired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central role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while individual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journalists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have now become social media managers of themselves, and need to support the spread of the content they create for their newspapers .</a:t>
            </a:r>
          </a:p>
        </p:txBody>
      </p:sp>
      <p:pic>
        <p:nvPicPr>
          <p:cNvPr id="7" name="Graphic 21">
            <a:extLst>
              <a:ext uri="{FF2B5EF4-FFF2-40B4-BE49-F238E27FC236}">
                <a16:creationId xmlns:a16="http://schemas.microsoft.com/office/drawing/2014/main" id="{B7286344-8183-EA07-5D43-50CA09954C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B2E0C13-0C59-36C1-8EF2-F872E229D650}"/>
              </a:ext>
            </a:extLst>
          </p:cNvPr>
          <p:cNvPicPr>
            <a:picLocks noChangeAspect="1"/>
          </p:cNvPicPr>
          <p:nvPr/>
        </p:nvPicPr>
        <p:blipFill>
          <a:blip r:embed="rId3"/>
          <a:stretch>
            <a:fillRect/>
          </a:stretch>
        </p:blipFill>
        <p:spPr>
          <a:xfrm>
            <a:off x="9145043" y="1877469"/>
            <a:ext cx="2780017" cy="2280102"/>
          </a:xfrm>
          <a:prstGeom prst="rect">
            <a:avLst/>
          </a:prstGeom>
        </p:spPr>
      </p:pic>
    </p:spTree>
    <p:extLst>
      <p:ext uri="{BB962C8B-B14F-4D97-AF65-F5344CB8AC3E}">
        <p14:creationId xmlns:p14="http://schemas.microsoft.com/office/powerpoint/2010/main" val="2308485351"/>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08897-D5EF-CA91-96CC-2F0AD70CA5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ADBF03-7DF8-E0BB-C99E-8E7D90939ED0}"/>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B5C4BB-2FB9-6C71-2F2E-F33ECC3F59EF}"/>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1B1863B1-DC14-B974-DFD1-80F9B2FEAB0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FA47B21-7E7D-EB2B-1771-0B3B45AEE55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7F9F22B1-36DF-004B-D2E4-F768C58E1E3A}"/>
              </a:ext>
            </a:extLst>
          </p:cNvPr>
          <p:cNvSpPr txBox="1"/>
          <p:nvPr/>
        </p:nvSpPr>
        <p:spPr>
          <a:xfrm>
            <a:off x="402237" y="950487"/>
            <a:ext cx="8293707"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Although they circulate content produced by other actors, such as newspapers or television channels, services such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 News or Facebook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implement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form of gatekeeping, or information filter</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this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filter function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often outsourced to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service’s algorithms</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rather than journalists.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Indeed,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digital platforms such as Google News or Facebook shape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and social interactions</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new forms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algorithmic gatekeeping</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often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monopolistic</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563A6621-0160-2A83-0D3B-DF06772A22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4DFEC36-744D-47A3-F031-A799BB87C9E3}"/>
              </a:ext>
            </a:extLst>
          </p:cNvPr>
          <p:cNvPicPr>
            <a:picLocks noChangeAspect="1"/>
          </p:cNvPicPr>
          <p:nvPr/>
        </p:nvPicPr>
        <p:blipFill>
          <a:blip r:embed="rId3"/>
          <a:stretch>
            <a:fillRect/>
          </a:stretch>
        </p:blipFill>
        <p:spPr>
          <a:xfrm>
            <a:off x="9098270" y="1913298"/>
            <a:ext cx="2691494" cy="2018621"/>
          </a:xfrm>
          <a:prstGeom prst="rect">
            <a:avLst/>
          </a:prstGeom>
        </p:spPr>
      </p:pic>
    </p:spTree>
    <p:extLst>
      <p:ext uri="{BB962C8B-B14F-4D97-AF65-F5344CB8AC3E}">
        <p14:creationId xmlns:p14="http://schemas.microsoft.com/office/powerpoint/2010/main" val="3480676197"/>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E7B98-71C3-2299-9ED4-8A4AFC9BD0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5341B3-08FB-C378-CBCD-0E36B58AF4A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ECE56B3-BDAA-0570-BB05-271ED2DA23E7}"/>
              </a:ext>
            </a:extLst>
          </p:cNvPr>
          <p:cNvSpPr txBox="1"/>
          <p:nvPr/>
        </p:nvSpPr>
        <p:spPr>
          <a:xfrm>
            <a:off x="2704962" y="174212"/>
            <a:ext cx="706082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VI. Communicative Capitalism :</a:t>
            </a:r>
          </a:p>
        </p:txBody>
      </p:sp>
      <p:sp>
        <p:nvSpPr>
          <p:cNvPr id="5" name="Rectangle 4">
            <a:extLst>
              <a:ext uri="{FF2B5EF4-FFF2-40B4-BE49-F238E27FC236}">
                <a16:creationId xmlns:a16="http://schemas.microsoft.com/office/drawing/2014/main" id="{776FE06F-8BC0-055D-BAF6-8B4F1C4A7C6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17A072E-FF07-FE36-0D40-6E3B00CD142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8" name="TextBox 47">
            <a:extLst>
              <a:ext uri="{FF2B5EF4-FFF2-40B4-BE49-F238E27FC236}">
                <a16:creationId xmlns:a16="http://schemas.microsoft.com/office/drawing/2014/main" id="{E432AD57-3A87-214D-3AEF-FC9C9EB05445}"/>
              </a:ext>
            </a:extLst>
          </p:cNvPr>
          <p:cNvSpPr txBox="1"/>
          <p:nvPr/>
        </p:nvSpPr>
        <p:spPr>
          <a:xfrm>
            <a:off x="402237" y="950487"/>
            <a:ext cx="8293707"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Facebook’s algorithms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been accused of playing a crucial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role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presenting selected information to specific users, thus limiting news diversity and immersing us in so‐called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filter bubbles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new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intermediaries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commercial enterprises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driven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profit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as most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players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world of mass media, express specific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worldviews, values, and interests</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8F54F323-5781-A3B4-32E0-CDD14292C8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946BE73-F114-7C78-80F3-D3C380E95E88}"/>
              </a:ext>
            </a:extLst>
          </p:cNvPr>
          <p:cNvPicPr>
            <a:picLocks noChangeAspect="1"/>
          </p:cNvPicPr>
          <p:nvPr/>
        </p:nvPicPr>
        <p:blipFill>
          <a:blip r:embed="rId3"/>
          <a:stretch>
            <a:fillRect/>
          </a:stretch>
        </p:blipFill>
        <p:spPr>
          <a:xfrm>
            <a:off x="8927977" y="1598047"/>
            <a:ext cx="2859272" cy="2133785"/>
          </a:xfrm>
          <a:prstGeom prst="rect">
            <a:avLst/>
          </a:prstGeom>
        </p:spPr>
      </p:pic>
    </p:spTree>
    <p:extLst>
      <p:ext uri="{BB962C8B-B14F-4D97-AF65-F5344CB8AC3E}">
        <p14:creationId xmlns:p14="http://schemas.microsoft.com/office/powerpoint/2010/main" val="1434758119"/>
      </p:ext>
    </p:extLst>
  </p:cSld>
  <p:clrMapOvr>
    <a:masterClrMapping/>
  </p:clrMapOvr>
  <mc:AlternateContent xmlns:mc="http://schemas.openxmlformats.org/markup-compatibility/2006" xmlns:p14="http://schemas.microsoft.com/office/powerpoint/2010/main">
    <mc:Choice Requires="p14">
      <p:transition p14:dur="10" advTm="49831"/>
    </mc:Choice>
    <mc:Fallback xmlns="">
      <p:transition advTm="4983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302768" y="725731"/>
            <a:ext cx="1376399" cy="42396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78791" y="1149696"/>
            <a:ext cx="9819640" cy="5575309"/>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public sphere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fundamental component of modern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democracies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individuals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free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politics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without being subject to an external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authority</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can thus form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public opinion</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publics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successfully become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politically active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emergence of an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information‐rich digital environment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its related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communication tools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technologies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also favored the emergence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kinds of players</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contemporary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public sphere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WikiLeaks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Panama papers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networked public sphere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not inherently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democratic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nature.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digital platforms shape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political and social interactions</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new forms of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algorithmic gatekeeping</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sp>
        <p:nvSpPr>
          <p:cNvPr id="41" name="TextBox 40">
            <a:extLst>
              <a:ext uri="{FF2B5EF4-FFF2-40B4-BE49-F238E27FC236}">
                <a16:creationId xmlns:a16="http://schemas.microsoft.com/office/drawing/2014/main" id="{34C9B6A6-5353-FFB6-5393-BC54064B3D41}"/>
              </a:ext>
            </a:extLst>
          </p:cNvPr>
          <p:cNvSpPr txBox="1"/>
          <p:nvPr/>
        </p:nvSpPr>
        <p:spPr>
          <a:xfrm>
            <a:off x="2170079" y="622582"/>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302768" y="780364"/>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8</a:t>
            </a: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1" y="-37675"/>
            <a:ext cx="1774394" cy="828520"/>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10021921" y="129375"/>
            <a:ext cx="1904612" cy="1268515"/>
          </a:xfrm>
          <a:prstGeom prst="rect">
            <a:avLst/>
          </a:prstGeom>
        </p:spPr>
      </p:pic>
    </p:spTree>
    <p:extLst>
      <p:ext uri="{BB962C8B-B14F-4D97-AF65-F5344CB8AC3E}">
        <p14:creationId xmlns:p14="http://schemas.microsoft.com/office/powerpoint/2010/main" val="342994450"/>
      </p:ext>
    </p:extLst>
  </p:cSld>
  <p:clrMapOvr>
    <a:masterClrMapping/>
  </p:clrMapOvr>
  <mc:AlternateContent xmlns:mc="http://schemas.openxmlformats.org/markup-compatibility/2006" xmlns:p14="http://schemas.microsoft.com/office/powerpoint/2010/main">
    <mc:Choice Requires="p14">
      <p:transition spd="slow" p14:dur="2000" advTm="169324"/>
    </mc:Choice>
    <mc:Fallback xmlns="">
      <p:transition spd="slow" advTm="1693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166"/>
    </mc:Choice>
    <mc:Fallback xmlns="">
      <p:transition spd="slow" advTm="2116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http://schemas.microsoft.com/office/infopath/2007/PartnerControls"/>
    <ds:schemaRef ds:uri="http://purl.org/dc/elements/1.1/"/>
    <ds:schemaRef ds:uri="http://schemas.openxmlformats.org/package/2006/metadata/core-properties"/>
    <ds:schemaRef ds:uri="http://purl.org/dc/terms/"/>
    <ds:schemaRef ds:uri="http://purl.org/dc/dcmitype/"/>
    <ds:schemaRef ds:uri="http://schemas.microsoft.com/office/2006/documentManagement/type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2101</TotalTime>
  <Words>3690</Words>
  <Application>Microsoft Office PowerPoint</Application>
  <PresentationFormat>Widescreen</PresentationFormat>
  <Paragraphs>226</Paragraphs>
  <Slides>45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567</cp:revision>
  <dcterms:created xsi:type="dcterms:W3CDTF">2023-04-29T09:08:00Z</dcterms:created>
  <dcterms:modified xsi:type="dcterms:W3CDTF">2025-01-30T10:08:57Z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