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1AE93-3B9C-6D22-CA96-991AA8726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A023F9-07D0-CAFD-D5F5-CB2B0DDB2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45298-D511-4C59-990E-39FE2777E96B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29D593-E581-F93D-1131-5F0C25036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0B7946-BD59-ED0C-90A3-60CD85780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6D521-738B-4BBE-B68B-97D434AF7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512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81DECC-8F84-74A6-982E-38872B0EB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1C283C-2F66-70A5-D91A-8DE63BA959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1189F8-0DD4-2801-EA30-042B69A1FE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945298-D511-4C59-990E-39FE2777E96B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5D81A3-88C3-BF99-D22E-7DD997D5E4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66965E-B1C3-3AD4-71C8-5895BB5E4D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16D521-738B-4BBE-B68B-97D434AF7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599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DFB125-7C5A-D637-30C8-1CE471CA8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DC853A-696F-ED3B-48F4-FE4B879987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70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140">
        <p:random/>
      </p:transition>
    </mc:Choice>
    <mc:Fallback xmlns="">
      <p:transition spd="slow" advTm="1214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4569E-838A-C11F-24DF-4976BD6F5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6928E0-5EF0-C02C-F7ED-9D24A0BDBB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81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91">
        <p:random/>
      </p:transition>
    </mc:Choice>
    <mc:Fallback xmlns="">
      <p:transition spd="slow" advTm="11091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B8B857-BA76-3A34-6BC8-58356B377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01217-CC17-1095-63BA-DBBA7FCA16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81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890">
        <p:random/>
      </p:transition>
    </mc:Choice>
    <mc:Fallback xmlns="">
      <p:transition spd="slow" advTm="16089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E1B63B-79F7-CB75-7B5F-79FB08958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629FF1-4E6A-6DD6-20DA-8EECB5100C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6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8884">
        <p:random/>
      </p:transition>
    </mc:Choice>
    <mc:Fallback xmlns="">
      <p:transition spd="slow" advTm="338884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44D792-71B9-DC3B-06B4-C166C640A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800"/>
              </a:lnSpc>
            </a:pPr>
            <a:r>
              <a:rPr lang="en-US"/>
              <a:t>Misconceptions Concerning </a:t>
            </a:r>
            <a:br>
              <a:rPr lang="en-US"/>
            </a:br>
            <a:r>
              <a:rPr lang="en-US"/>
              <a:t>Public-Key Encryption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980399-8E1B-DFD2-81F6-903328DBA5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87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3061">
        <p:random/>
      </p:transition>
    </mc:Choice>
    <mc:Fallback xmlns="">
      <p:transition spd="slow" advTm="143061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468F0-2D10-7A10-0785-CDD181BE2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5000"/>
              </a:lnSpc>
            </a:pPr>
            <a:r>
              <a:rPr lang="en-AU"/>
              <a:t>Principles of Public-Key Cryptosystems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77447F-4EC9-D595-B4F0-0ACBE9DF55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38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1349">
        <p:random/>
      </p:transition>
    </mc:Choice>
    <mc:Fallback xmlns="">
      <p:transition spd="slow" advTm="171349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2B24CC-0D94-7051-8022-C7D0146D0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Public-Key Cryptosystems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4B69F-4FFF-4B8D-9996-8335974D28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0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3399">
        <p:random/>
      </p:transition>
    </mc:Choice>
    <mc:Fallback xmlns="">
      <p:transition spd="slow" advTm="63399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CE8AA-AD53-49B4-35A9-5019C05EC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1C501D-2092-8F8A-D5C4-9652430B5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11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8995">
        <p:random/>
      </p:transition>
    </mc:Choice>
    <mc:Fallback xmlns="">
      <p:transition spd="slow" advTm="118995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76597A-6DC0-2AA3-BF7E-3EECB1B4B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DC1E57-748C-67F9-8B74-9CAAFDE6D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1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738">
        <p:random/>
      </p:transition>
    </mc:Choice>
    <mc:Fallback xmlns="">
      <p:transition spd="slow" advTm="100738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375A7B-1590-3606-40F3-764E141CC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5D75B-70CD-A5AB-9009-AAE04EF9CA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2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5293">
        <p:random/>
      </p:transition>
    </mc:Choice>
    <mc:Fallback xmlns="">
      <p:transition spd="slow" advTm="185293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9BE6A1-6EDD-10A1-8A76-CD0821DD5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4000"/>
              <a:t>Public-Key Cryptosystem:  Confidentiality</a:t>
            </a:r>
            <a:endParaRPr lang="en-AU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64FCB8-F4A4-C99E-6DB2-7C5E15AAA0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94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1314">
        <p:random/>
      </p:transition>
    </mc:Choice>
    <mc:Fallback xmlns="">
      <p:transition spd="slow" advTm="131314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738803-CCD9-5F8C-7C57-5CF3DA5A0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D0DD3-54F8-36FB-DC6E-51DAFCF9A2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9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8498">
        <p:random/>
      </p:transition>
    </mc:Choice>
    <mc:Fallback xmlns="">
      <p:transition spd="slow" advTm="148498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64EB7-1747-B025-070F-1920F34C5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84D96D-1346-7CE1-195B-749C2DF1CE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08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5077">
        <p:random/>
      </p:transition>
    </mc:Choice>
    <mc:Fallback xmlns="">
      <p:transition spd="slow" advTm="75077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7AB212-7CE1-819D-379C-03ED7B809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700"/>
              </a:lnSpc>
            </a:pPr>
            <a:r>
              <a:rPr lang="en-US" sz="5100"/>
              <a:t>Applications for Public-Key Cryptosystems</a:t>
            </a:r>
            <a:endParaRPr lang="en-US" sz="51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30F655-EC44-962F-6BC8-E422A4544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63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1017">
        <p:random/>
      </p:transition>
    </mc:Choice>
    <mc:Fallback xmlns="">
      <p:transition spd="slow" advTm="151017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44A3E-E2BD-7877-58E4-5663F7D90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Table 9.3</a:t>
            </a:r>
            <a:br>
              <a:rPr lang="en-US"/>
            </a:br>
            <a:r>
              <a:rPr lang="en-US" sz="3600"/>
              <a:t>Applications for Public-Key Cryptosystems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53A6CC-0FD0-4D74-D2A3-7F4F408F89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3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9341">
        <p:random/>
      </p:transition>
    </mc:Choice>
    <mc:Fallback xmlns="">
      <p:transition spd="slow" advTm="69341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A1EA88-84AE-76A7-DCE2-D50F144FC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Public-Key Requirements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B3360-588A-024E-B5E8-71AA1771F1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88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1445">
        <p:random/>
      </p:transition>
    </mc:Choice>
    <mc:Fallback xmlns="">
      <p:transition spd="slow" advTm="141445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37B083-ED1E-7935-A978-14D096E9B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Public-Key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757238-BF0A-A7FC-C5DE-D3A9B47381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86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6744">
        <p:random/>
      </p:transition>
    </mc:Choice>
    <mc:Fallback xmlns="">
      <p:transition spd="slow" advTm="196744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870F2E-AB11-854E-641A-9CB17057A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Public-Key Cryptanalysis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415526-2855-FD5B-5E74-BAB2C252CE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56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49898">
        <p:random/>
      </p:transition>
    </mc:Choice>
    <mc:Fallback xmlns="">
      <p:transition spd="slow" advTm="349898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72802-10F8-01AF-1B78-D24CA6952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Rivest-Shamir-Adleman (RSA) Algorithm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0652B-E842-0FB2-88E9-B7D13C9765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9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9078">
        <p:random/>
      </p:transition>
    </mc:Choice>
    <mc:Fallback xmlns="">
      <p:transition spd="slow" advTm="149078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7714AB-2CEF-20F8-062B-619C10C79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RSA Algorithm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227D2F-05C6-F05C-FBF0-03B52A4FEC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1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1429">
        <p:random/>
      </p:transition>
    </mc:Choice>
    <mc:Fallback xmlns="">
      <p:transition spd="slow" advTm="271429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159798-B2CD-26A2-D465-3B459244B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 Requirements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3455D-70AB-B256-2BA4-EDCC53B1DF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17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3983">
        <p:random/>
      </p:transition>
    </mc:Choice>
    <mc:Fallback xmlns="">
      <p:transition spd="slow" advTm="133983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8E5F05-4C86-4E63-DD07-89BDDAF9C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4447F-3F7E-640A-B2CB-1F7F1C2DC8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47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81694">
        <p:random/>
      </p:transition>
    </mc:Choice>
    <mc:Fallback xmlns="">
      <p:transition spd="slow" advTm="481694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46AE82-71AB-114B-0B20-C68D9EDE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28C54D-85CB-F66F-939C-45E0CFEFF7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86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881">
        <p:random/>
      </p:transition>
    </mc:Choice>
    <mc:Fallback xmlns="">
      <p:transition spd="slow" advTm="70881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ACB0F9-1E5A-1C36-CA31-B4E2ABF9D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D2122F-4168-1ED0-D523-A278001AC4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78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4811">
        <p:random/>
      </p:transition>
    </mc:Choice>
    <mc:Fallback xmlns="">
      <p:transition spd="slow" advTm="74811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ED2CC-7782-D9FE-E663-62AD68C06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3EA710-57CB-59D3-F860-156E98507B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06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7401">
        <p:random/>
      </p:transition>
    </mc:Choice>
    <mc:Fallback xmlns="">
      <p:transition spd="slow" advTm="107401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AAFDF-3465-5DE7-BBA6-566A2B809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Exponentiation in Modular Arithmetic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94C439-8BC6-3155-CF8F-A643EAD700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14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5747">
        <p:random/>
      </p:transition>
    </mc:Choice>
    <mc:Fallback xmlns="">
      <p:transition spd="slow" advTm="145747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22D48A-7CD8-86FD-13E7-064C8EEC6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Example: Calculating x</a:t>
            </a:r>
            <a:r>
              <a:rPr lang="en-MY" baseline="30000"/>
              <a:t>11</a:t>
            </a:r>
            <a:r>
              <a:rPr lang="en-MY"/>
              <a:t> mod  n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B583CE-C7AD-AC0E-CD8C-91D8344479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05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6536">
        <p:random/>
      </p:transition>
    </mc:Choice>
    <mc:Fallback xmlns="">
      <p:transition spd="slow" advTm="246536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8B98CC-5235-A1D7-F5C7-27E68AEAE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Efficient Operation Using the Public Key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30CD52-E061-C4E0-03F5-DFFFAE1D3C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2209">
        <p:random/>
      </p:transition>
    </mc:Choice>
    <mc:Fallback xmlns="">
      <p:transition spd="slow" advTm="132209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C4034F-2741-69B0-AC5F-F40EC4BF6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Efficient Operation Using the Private Key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EFC0F2-21C3-1C8D-F9FB-5A303D986C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41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2229">
        <p:random/>
      </p:transition>
    </mc:Choice>
    <mc:Fallback xmlns="">
      <p:transition spd="slow" advTm="92229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058A78-1ECA-2396-EB7F-A171EB8C7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Generation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1C891-47F6-DA89-F535-73B182475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91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5871">
        <p:random/>
      </p:transition>
    </mc:Choice>
    <mc:Fallback xmlns="">
      <p:transition spd="slow" advTm="115871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1FEED-FA71-F485-3D27-35278389E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Procedure for Picking a Prime Number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3D0DEA-CC36-4C90-3218-EF7E2CAEF1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79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2003">
        <p:random/>
      </p:transition>
    </mc:Choice>
    <mc:Fallback xmlns="">
      <p:transition spd="slow" advTm="122003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A16163-ED4C-8E33-5CE9-936B8B573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The Security of RSA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D510B6-6B04-3773-E7F0-974F3B5021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38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2367">
        <p:random/>
      </p:transition>
    </mc:Choice>
    <mc:Fallback xmlns="">
      <p:transition spd="slow" advTm="152367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756F48-5A14-626E-4B27-358B7E0E0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RSA Key Size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D6E33F-1951-E428-A73D-972EF02E28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3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1533">
        <p:random/>
      </p:transition>
    </mc:Choice>
    <mc:Fallback xmlns="">
      <p:transition spd="slow" advTm="141533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DBCDF7-E954-5A31-D5D8-CB14BD479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Padding in RSA Encryption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9F5DA-3C8D-F6DA-BA9A-02D9CBBDBA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75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1122">
        <p:random/>
      </p:transition>
    </mc:Choice>
    <mc:Fallback xmlns="">
      <p:transition spd="slow" advTm="151122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7E57BA-62EC-05D9-B4EE-4C351E1C2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C0ED58-8769-E7BE-4830-72315F3E41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2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">
        <p:random/>
      </p:transition>
    </mc:Choice>
    <mc:Fallback xmlns="">
      <p:transition spd="slow" advTm="24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6B6E60-7C20-22AB-5B0B-D21998777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38D494-3990-F0B2-F9C3-64137723C2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3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3886">
        <p:random/>
      </p:transition>
    </mc:Choice>
    <mc:Fallback xmlns="">
      <p:transition spd="slow" advTm="163886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EC6742-6840-6A1B-B00B-CE6186290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29418E-6A4E-CCB2-9C2F-53BB94B57D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90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94">
        <p:random/>
      </p:transition>
    </mc:Choice>
    <mc:Fallback xmlns="">
      <p:transition spd="slow" advTm="20094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Microsoft Office PowerPoint</Application>
  <PresentationFormat>Widescreen</PresentationFormat>
  <Paragraphs>23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Course content</vt:lpstr>
      <vt:lpstr>PowerPoint Presentation</vt:lpstr>
      <vt:lpstr>PowerPoint Presentation</vt:lpstr>
      <vt:lpstr>Misconceptions Concerning  Public-Key Encryption</vt:lpstr>
      <vt:lpstr>Principles of Public-Key Cryptosystems</vt:lpstr>
      <vt:lpstr>Public-Key Cryptosystems</vt:lpstr>
      <vt:lpstr>PowerPoint Presentation</vt:lpstr>
      <vt:lpstr>PowerPoint Presentation</vt:lpstr>
      <vt:lpstr>PowerPoint Presentation</vt:lpstr>
      <vt:lpstr>Public-Key Cryptosystem:  Confidentiality</vt:lpstr>
      <vt:lpstr>PowerPoint Presentation</vt:lpstr>
      <vt:lpstr>PowerPoint Presentation</vt:lpstr>
      <vt:lpstr>Applications for Public-Key Cryptosystems</vt:lpstr>
      <vt:lpstr>Table 9.3 Applications for Public-Key Cryptosystems</vt:lpstr>
      <vt:lpstr>Public-Key Requirements</vt:lpstr>
      <vt:lpstr>Public-Key Requirements</vt:lpstr>
      <vt:lpstr>Public-Key Cryptanalysis</vt:lpstr>
      <vt:lpstr>Rivest-Shamir-Adleman (RSA) Algorithm</vt:lpstr>
      <vt:lpstr>RSA Algorithm</vt:lpstr>
      <vt:lpstr>Algorithm Requirements</vt:lpstr>
      <vt:lpstr>PowerPoint Presentation</vt:lpstr>
      <vt:lpstr>PowerPoint Presentation</vt:lpstr>
      <vt:lpstr>PowerPoint Presentation</vt:lpstr>
      <vt:lpstr>PowerPoint Presentation</vt:lpstr>
      <vt:lpstr>Exponentiation in Modular Arithmetic</vt:lpstr>
      <vt:lpstr>Example: Calculating x11 mod  n</vt:lpstr>
      <vt:lpstr>Efficient Operation Using the Public Key</vt:lpstr>
      <vt:lpstr>Efficient Operation Using the Private Key</vt:lpstr>
      <vt:lpstr>Key Generation</vt:lpstr>
      <vt:lpstr>Procedure for Picking a Prime Number</vt:lpstr>
      <vt:lpstr>The Security of RSA</vt:lpstr>
      <vt:lpstr>RSA Key Size</vt:lpstr>
      <vt:lpstr>Padding in RSA Encryption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2024-11-07T11:43:30Z</dcterms:created>
  <dcterms:modified xsi:type="dcterms:W3CDTF">2024-11-07T11:43:30Z</dcterms:modified>
</cp:coreProperties>
</file>