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56"/>
  </p:notesMasterIdLst>
  <p:sldIdLst>
    <p:sldId id="301" r:id="rId5"/>
    <p:sldId id="257" r:id="rId6"/>
    <p:sldId id="347" r:id="rId7"/>
    <p:sldId id="259" r:id="rId8"/>
    <p:sldId id="348" r:id="rId9"/>
    <p:sldId id="317" r:id="rId10"/>
    <p:sldId id="349" r:id="rId11"/>
    <p:sldId id="329" r:id="rId12"/>
    <p:sldId id="318" r:id="rId13"/>
    <p:sldId id="350" r:id="rId14"/>
    <p:sldId id="320" r:id="rId15"/>
    <p:sldId id="351" r:id="rId16"/>
    <p:sldId id="330" r:id="rId17"/>
    <p:sldId id="331" r:id="rId18"/>
    <p:sldId id="352" r:id="rId19"/>
    <p:sldId id="321" r:id="rId20"/>
    <p:sldId id="322" r:id="rId21"/>
    <p:sldId id="316" r:id="rId22"/>
    <p:sldId id="332" r:id="rId23"/>
    <p:sldId id="333" r:id="rId24"/>
    <p:sldId id="335" r:id="rId25"/>
    <p:sldId id="336" r:id="rId26"/>
    <p:sldId id="337" r:id="rId27"/>
    <p:sldId id="338" r:id="rId28"/>
    <p:sldId id="324" r:id="rId29"/>
    <p:sldId id="353" r:id="rId30"/>
    <p:sldId id="325" r:id="rId31"/>
    <p:sldId id="340" r:id="rId32"/>
    <p:sldId id="354" r:id="rId33"/>
    <p:sldId id="326" r:id="rId34"/>
    <p:sldId id="355" r:id="rId35"/>
    <p:sldId id="327" r:id="rId36"/>
    <p:sldId id="341" r:id="rId37"/>
    <p:sldId id="356" r:id="rId38"/>
    <p:sldId id="261" r:id="rId39"/>
    <p:sldId id="342" r:id="rId40"/>
    <p:sldId id="263" r:id="rId41"/>
    <p:sldId id="343" r:id="rId42"/>
    <p:sldId id="265" r:id="rId43"/>
    <p:sldId id="344" r:id="rId44"/>
    <p:sldId id="363" r:id="rId45"/>
    <p:sldId id="357" r:id="rId46"/>
    <p:sldId id="362" r:id="rId47"/>
    <p:sldId id="270" r:id="rId48"/>
    <p:sldId id="361" r:id="rId49"/>
    <p:sldId id="360" r:id="rId50"/>
    <p:sldId id="273" r:id="rId51"/>
    <p:sldId id="274" r:id="rId52"/>
    <p:sldId id="345" r:id="rId53"/>
    <p:sldId id="277" r:id="rId54"/>
    <p:sldId id="364" r:id="rId55"/>
  </p:sldIdLst>
  <p:sldSz cx="12192000" cy="6858000"/>
  <p:notesSz cx="6858000" cy="9144000"/>
  <p:embeddedFontLst>
    <p:embeddedFont>
      <p:font typeface="Roboto Light" panose="02000000000000000000" pitchFamily="2" charset="0"/>
      <p:regular r:id="rId5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2" roundtripDataSignature="AMtx7mgI73VjpIhm5PBQhS1UPA/facq35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11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1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1789666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47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1662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43533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7378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1122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8126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25228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1180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0935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84928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67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010448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69986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33312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37288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8594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030079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400025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089273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7821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59633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44207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86285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029185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17678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37419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86142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069626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556939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429977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03320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41298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4791122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55211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067650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417266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031600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8351375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715148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7776310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455727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267766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843017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676330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270295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6803839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916527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4" name="Google Shape;80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657885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4" name="Google Shape;80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5718387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8218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387659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30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224062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Amira </a:t>
            </a:r>
            <a:r>
              <a:rPr lang="en-US" sz="2800" b="1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kern="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424037"/>
            <a:ext cx="571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Project Time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4617" y="5076722"/>
            <a:ext cx="4624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212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34769" y="3198799"/>
            <a:ext cx="4276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ts val="5200"/>
            </a:pPr>
            <a:r>
              <a:rPr lang="ar-EG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مقرر: إداره وقت المشروع</a:t>
            </a:r>
            <a:endParaRPr lang="en-US" sz="3600" b="1" kern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754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800" b="1" dirty="0"/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555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959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31075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Introduction to Risk Management</a:t>
            </a:r>
          </a:p>
        </p:txBody>
      </p:sp>
      <p:sp>
        <p:nvSpPr>
          <p:cNvPr id="131" name="Google Shape;131;p4"/>
          <p:cNvSpPr txBox="1"/>
          <p:nvPr/>
        </p:nvSpPr>
        <p:spPr>
          <a:xfrm>
            <a:off x="782781" y="1940747"/>
            <a:ext cx="10741561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/>
              <a:t>All projects contain some amount of risk.</a:t>
            </a:r>
            <a:br>
              <a:rPr lang="en-US" sz="2400" dirty="0"/>
            </a:br>
            <a:r>
              <a:rPr lang="en-US" sz="2400" dirty="0"/>
              <a:t>Risk is an uncertain event that can positively or negatively affect project goals.</a:t>
            </a:r>
          </a:p>
          <a:p>
            <a:endParaRPr lang="en-US" sz="2400" dirty="0"/>
          </a:p>
          <a:p>
            <a:r>
              <a:rPr lang="en-US" sz="2400" b="1" dirty="0"/>
              <a:t>Example – Apple:</a:t>
            </a:r>
            <a:br>
              <a:rPr lang="en-US" sz="2400" dirty="0"/>
            </a:br>
            <a:r>
              <a:rPr lang="en-US" sz="2400" dirty="0"/>
              <a:t>Apple faces supply chain risks when major suppliers experience delays. This uncertainty affects product launch timelines.</a:t>
            </a:r>
          </a:p>
          <a:p>
            <a:br>
              <a:rPr lang="en-US" sz="2400" dirty="0"/>
            </a:br>
            <a:endParaRPr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397" y="4285617"/>
            <a:ext cx="3914775" cy="223813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555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Introduction to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Project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282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1235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Why Risk Management Is Important</a:t>
            </a:r>
          </a:p>
        </p:txBody>
      </p:sp>
      <p:sp>
        <p:nvSpPr>
          <p:cNvPr id="131" name="Google Shape;131;p4"/>
          <p:cNvSpPr txBox="1"/>
          <p:nvPr/>
        </p:nvSpPr>
        <p:spPr>
          <a:xfrm>
            <a:off x="409364" y="1691760"/>
            <a:ext cx="11635073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/>
              <a:t>Risk cannot be fully eliminated.</a:t>
            </a:r>
          </a:p>
          <a:p>
            <a:r>
              <a:rPr lang="en-US" sz="2400" dirty="0"/>
              <a:t>Most risks have negative consequences.</a:t>
            </a:r>
          </a:p>
          <a:p>
            <a:r>
              <a:rPr lang="en-US" sz="2400" dirty="0"/>
              <a:t>Some risks can be predicted and planned for; others cannot.</a:t>
            </a:r>
          </a:p>
          <a:p>
            <a:endParaRPr lang="en-US" sz="2400" dirty="0"/>
          </a:p>
          <a:p>
            <a:r>
              <a:rPr lang="en-US" sz="2400" b="1" dirty="0"/>
              <a:t>Example – Toyota:</a:t>
            </a:r>
            <a:br>
              <a:rPr lang="en-US" sz="2400" dirty="0"/>
            </a:br>
            <a:r>
              <a:rPr lang="en-US" sz="2400" dirty="0"/>
              <a:t>After the 2011 earthquake, Toyota realized some risks (natural disasters) cannot be fully controlled. They improved supplier diversification to reduce future impact.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1700" y="4724513"/>
            <a:ext cx="2362200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90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555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268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032935" y="873567"/>
            <a:ext cx="746530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Sources of Risk (with Examples)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Internal Risks</a:t>
            </a:r>
          </a:p>
          <a:p>
            <a:endParaRPr lang="en-US" sz="2400" dirty="0"/>
          </a:p>
          <a:p>
            <a:r>
              <a:rPr lang="en-US" sz="2400" dirty="0"/>
              <a:t>Poor planning (Example: </a:t>
            </a:r>
            <a:r>
              <a:rPr lang="en-US" sz="2400" i="1" dirty="0"/>
              <a:t>Boeing’s 737 MAX development delays</a:t>
            </a:r>
            <a:r>
              <a:rPr lang="en-US" sz="2400" dirty="0"/>
              <a:t>)</a:t>
            </a:r>
          </a:p>
          <a:p>
            <a:r>
              <a:rPr lang="en-US" sz="2400" dirty="0"/>
              <a:t>Design errors (Example: </a:t>
            </a:r>
            <a:r>
              <a:rPr lang="en-US" sz="2400" i="1" dirty="0"/>
              <a:t>Samsung battery design issue – Note 7 recall</a:t>
            </a:r>
            <a:r>
              <a:rPr lang="en-US" sz="2400" dirty="0"/>
              <a:t>)</a:t>
            </a:r>
          </a:p>
          <a:p>
            <a:endParaRPr lang="en-US" sz="2400" dirty="0"/>
          </a:p>
          <a:p>
            <a:r>
              <a:rPr lang="en-US" sz="2400" b="1" dirty="0"/>
              <a:t>External Risks</a:t>
            </a:r>
          </a:p>
          <a:p>
            <a:endParaRPr lang="en-US" sz="2400" dirty="0"/>
          </a:p>
          <a:p>
            <a:r>
              <a:rPr lang="en-US" sz="2400" dirty="0"/>
              <a:t>Supply shortages (</a:t>
            </a:r>
            <a:r>
              <a:rPr lang="en-US" sz="2400" i="1" dirty="0"/>
              <a:t>Toyota 2021 semiconductor shortage</a:t>
            </a:r>
            <a:r>
              <a:rPr lang="en-US" sz="2400" dirty="0"/>
              <a:t>)</a:t>
            </a:r>
          </a:p>
          <a:p>
            <a:r>
              <a:rPr lang="en-US" sz="2400" dirty="0"/>
              <a:t>Economic changes (</a:t>
            </a:r>
            <a:r>
              <a:rPr lang="en-US" sz="2400" i="1" dirty="0"/>
              <a:t>Amazon warehouse expansion delays during inflation</a:t>
            </a:r>
            <a:r>
              <a:rPr lang="en-US" sz="2400" dirty="0"/>
              <a:t>)</a:t>
            </a:r>
          </a:p>
          <a:p>
            <a:r>
              <a:rPr lang="en-US" sz="2400" dirty="0"/>
              <a:t>Regulatory changes (</a:t>
            </a:r>
            <a:r>
              <a:rPr lang="en-US" sz="2400" i="1" dirty="0"/>
              <a:t>Meta privacy regulation impacts in Europe</a:t>
            </a:r>
            <a:r>
              <a:rPr lang="en-US" sz="2400" dirty="0"/>
              <a:t>)</a:t>
            </a:r>
          </a:p>
          <a:p>
            <a:r>
              <a:rPr lang="en-US" sz="2400" dirty="0"/>
              <a:t>Weather disasters (</a:t>
            </a:r>
            <a:r>
              <a:rPr lang="en-US" sz="2400" i="1" dirty="0"/>
              <a:t>Apple suppliers hit by 2022 floods in China</a:t>
            </a:r>
            <a:r>
              <a:rPr lang="en-US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81623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032935" y="873567"/>
            <a:ext cx="746530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Sources of Construction &amp; Project Risks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Risks may come from:</a:t>
            </a:r>
          </a:p>
          <a:p>
            <a:endParaRPr lang="en-US" sz="2400" b="1" dirty="0"/>
          </a:p>
          <a:p>
            <a:r>
              <a:rPr lang="en-US" sz="2400" dirty="0"/>
              <a:t>Owners</a:t>
            </a:r>
          </a:p>
          <a:p>
            <a:r>
              <a:rPr lang="en-US" sz="2400" dirty="0"/>
              <a:t>Designers</a:t>
            </a:r>
          </a:p>
          <a:p>
            <a:r>
              <a:rPr lang="en-US" sz="2400" dirty="0"/>
              <a:t>Contractors</a:t>
            </a:r>
          </a:p>
          <a:p>
            <a:r>
              <a:rPr lang="en-US" sz="2400" dirty="0"/>
              <a:t>Subcontractors</a:t>
            </a:r>
          </a:p>
          <a:p>
            <a:r>
              <a:rPr lang="en-US" sz="2400" dirty="0"/>
              <a:t>Weather</a:t>
            </a:r>
          </a:p>
          <a:p>
            <a:r>
              <a:rPr lang="en-US" sz="2400" dirty="0"/>
              <a:t>Economic changes</a:t>
            </a:r>
          </a:p>
          <a:p>
            <a:r>
              <a:rPr lang="en-US" sz="2400" dirty="0"/>
              <a:t>Material shortages</a:t>
            </a:r>
          </a:p>
          <a:p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5079" y="3718571"/>
            <a:ext cx="325755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160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Risks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214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0312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Objectives of Risk Management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The goal is to:</a:t>
            </a:r>
          </a:p>
          <a:p>
            <a:r>
              <a:rPr lang="en-US" sz="2400" dirty="0"/>
              <a:t>Identify risks early</a:t>
            </a:r>
          </a:p>
          <a:p>
            <a:r>
              <a:rPr lang="en-US" sz="2400" dirty="0"/>
              <a:t>Reduce likelihood</a:t>
            </a:r>
          </a:p>
          <a:p>
            <a:r>
              <a:rPr lang="en-US" sz="2400" dirty="0"/>
              <a:t>Minimize impact</a:t>
            </a:r>
          </a:p>
          <a:p>
            <a:r>
              <a:rPr lang="en-US" sz="2400" dirty="0"/>
              <a:t>Improve project control</a:t>
            </a:r>
          </a:p>
          <a:p>
            <a:r>
              <a:rPr lang="en-US" sz="2400" dirty="0"/>
              <a:t>Increase chances of meeting time &amp; budget goals</a:t>
            </a:r>
          </a:p>
          <a:p>
            <a:endParaRPr lang="en-US" sz="2400" dirty="0"/>
          </a:p>
          <a:p>
            <a:r>
              <a:rPr lang="en-US" sz="2400" b="1" dirty="0"/>
              <a:t>Example – Amazon:</a:t>
            </a:r>
            <a:br>
              <a:rPr lang="en-US" sz="2400" dirty="0"/>
            </a:br>
            <a:r>
              <a:rPr lang="en-US" sz="2400" dirty="0"/>
              <a:t>Amazon predicts delivery risks during Black Friday using analytics to minimize delays and protect promised delivery dates.</a:t>
            </a:r>
          </a:p>
        </p:txBody>
      </p:sp>
    </p:spTree>
    <p:extLst>
      <p:ext uri="{BB962C8B-B14F-4D97-AF65-F5344CB8AC3E}">
        <p14:creationId xmlns:p14="http://schemas.microsoft.com/office/powerpoint/2010/main" val="2662117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924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Objectives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Risk Management</a:t>
            </a:r>
          </a:p>
          <a:p>
            <a:r>
              <a:rPr lang="en-US" sz="1600" b="1" dirty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550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0312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Risk Assessment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49629"/>
            <a:ext cx="107362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Evaluate each risk by: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b="1" dirty="0"/>
              <a:t>Probability</a:t>
            </a:r>
            <a:r>
              <a:rPr lang="en-US" sz="2800" dirty="0"/>
              <a:t> (1–5 scale)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b="1" dirty="0"/>
              <a:t>Impact</a:t>
            </a:r>
            <a:r>
              <a:rPr lang="en-US" sz="2800" dirty="0"/>
              <a:t> (1–5 scale)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High probability + high impact = </a:t>
            </a:r>
            <a:r>
              <a:rPr lang="en-US" sz="2800" b="1" dirty="0"/>
              <a:t>High priority</a:t>
            </a: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Output: </a:t>
            </a:r>
            <a:r>
              <a:rPr lang="en-US" sz="2800" b="1" dirty="0"/>
              <a:t>Risk Severity Matrix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1300" y="4496931"/>
            <a:ext cx="325755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452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40312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Risk Assessment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Example of Probability vs Impact</a:t>
            </a:r>
          </a:p>
          <a:p>
            <a:endParaRPr lang="en-US" sz="2800" b="1" dirty="0"/>
          </a:p>
          <a:p>
            <a:r>
              <a:rPr lang="en-US" sz="2800" dirty="0"/>
              <a:t>10% chance of losing $100,000 = </a:t>
            </a:r>
            <a:r>
              <a:rPr lang="en-US" sz="2800" b="1" dirty="0"/>
              <a:t>serious</a:t>
            </a:r>
            <a:endParaRPr lang="en-US" sz="2800" dirty="0"/>
          </a:p>
          <a:p>
            <a:r>
              <a:rPr lang="en-US" sz="2800" dirty="0"/>
              <a:t>90% chance of losing $1,000 = </a:t>
            </a:r>
            <a:r>
              <a:rPr lang="en-US" sz="2800" b="1" dirty="0"/>
              <a:t>less serious</a:t>
            </a:r>
            <a:br>
              <a:rPr lang="en-US" sz="2800" dirty="0"/>
            </a:br>
            <a:r>
              <a:rPr lang="en-US" sz="2800" dirty="0"/>
              <a:t>→ Impact often more critical than probability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5480" y="4448031"/>
            <a:ext cx="325755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88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924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Components of Risk Management</a:t>
            </a:r>
          </a:p>
          <a:p>
            <a:r>
              <a:rPr lang="en-US" sz="1600" b="1" dirty="0">
                <a:solidFill>
                  <a:schemeClr val="bg1">
                    <a:lumMod val="65000"/>
                  </a:schemeClr>
                </a:solidFill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513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691026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Components of Risk Management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/>
              <a:t>Risk Identification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/>
              <a:t>Risk Assessment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/>
              <a:t>Risk Response Planning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/>
              <a:t>Risk Monitoring &amp; Control</a:t>
            </a:r>
          </a:p>
          <a:p>
            <a:endParaRPr lang="en-US" sz="2400" dirty="0"/>
          </a:p>
          <a:p>
            <a:r>
              <a:rPr lang="en-US" sz="2400" b="1" dirty="0"/>
              <a:t>Example – Microsoft:</a:t>
            </a:r>
            <a:br>
              <a:rPr lang="en-US" sz="2400" dirty="0"/>
            </a:br>
            <a:r>
              <a:rPr lang="en-US" sz="2400" dirty="0"/>
              <a:t>Microsoft identifies and monitors cybersecurity risks 24/7 to prevent system failures.</a:t>
            </a:r>
          </a:p>
        </p:txBody>
      </p:sp>
    </p:spTree>
    <p:extLst>
      <p:ext uri="{BB962C8B-B14F-4D97-AF65-F5344CB8AC3E}">
        <p14:creationId xmlns:p14="http://schemas.microsoft.com/office/powerpoint/2010/main" val="38231502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41402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Risk Identification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478" y="1569396"/>
            <a:ext cx="107362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Team lists all possible risks during planning.</a:t>
            </a:r>
          </a:p>
          <a:p>
            <a:r>
              <a:rPr lang="en-US" sz="2400" dirty="0"/>
              <a:t>Includes internal vs. external risks.</a:t>
            </a:r>
          </a:p>
          <a:p>
            <a:r>
              <a:rPr lang="en-US" sz="2400" dirty="0"/>
              <a:t>WBS is used to ensure no activity is missed.</a:t>
            </a:r>
          </a:p>
          <a:p>
            <a:r>
              <a:rPr lang="en-US" sz="2400" dirty="0"/>
              <a:t>Use risk profiles and historical data.</a:t>
            </a:r>
          </a:p>
          <a:p>
            <a:endParaRPr lang="en-US" sz="2400" dirty="0"/>
          </a:p>
          <a:p>
            <a:r>
              <a:rPr lang="en-US" sz="2400" b="1" dirty="0"/>
              <a:t>Example – Tesla:</a:t>
            </a:r>
            <a:br>
              <a:rPr lang="en-US" sz="2400" dirty="0"/>
            </a:br>
            <a:r>
              <a:rPr lang="en-US" sz="2400" dirty="0"/>
              <a:t>Tesla identifies technical risks early when designing new batteries by testing prototypes before mass production.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0364" y="4905485"/>
            <a:ext cx="3777673" cy="182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815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377999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/>
              <a:t>Risk Assessment</a:t>
            </a:r>
          </a:p>
        </p:txBody>
      </p:sp>
      <p:sp>
        <p:nvSpPr>
          <p:cNvPr id="131" name="Google Shape;131;p4"/>
          <p:cNvSpPr txBox="1"/>
          <p:nvPr/>
        </p:nvSpPr>
        <p:spPr>
          <a:xfrm>
            <a:off x="856672" y="2109897"/>
            <a:ext cx="9552709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/>
              <a:t>Assess probability and impact of each risk.</a:t>
            </a:r>
          </a:p>
          <a:p>
            <a:r>
              <a:rPr lang="en-US" sz="2400" dirty="0"/>
              <a:t>Some risks are minor; others need deep evaluation.</a:t>
            </a:r>
          </a:p>
          <a:p>
            <a:r>
              <a:rPr lang="en-US" sz="2400" dirty="0"/>
              <a:t>Scenario analysis is used to classify severity.</a:t>
            </a:r>
          </a:p>
          <a:p>
            <a:r>
              <a:rPr lang="en-US" sz="2400" dirty="0"/>
              <a:t>Both probability and impact are rated 1–5.</a:t>
            </a:r>
          </a:p>
          <a:p>
            <a:endParaRPr lang="en-US" sz="2400" dirty="0"/>
          </a:p>
          <a:p>
            <a:r>
              <a:rPr lang="en-US" sz="2400" b="1" dirty="0"/>
              <a:t>Example – Google:</a:t>
            </a:r>
            <a:br>
              <a:rPr lang="en-US" sz="2400" dirty="0"/>
            </a:br>
            <a:r>
              <a:rPr lang="en-US" sz="2400" dirty="0"/>
              <a:t>Google assessed the market and privacy risks for Google Glass. High impact led them to discontinue the consumer version.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1673" y="5190548"/>
            <a:ext cx="2367828" cy="143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628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387060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Choose the best plan: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Mitigate</a:t>
            </a:r>
            <a:r>
              <a:rPr lang="en-US" sz="2400" dirty="0"/>
              <a:t> – reduce probability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Avoid</a:t>
            </a:r>
            <a:r>
              <a:rPr lang="en-US" sz="2400" dirty="0"/>
              <a:t> – remove the risk altogether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Transfer</a:t>
            </a:r>
            <a:r>
              <a:rPr lang="en-US" sz="2400" dirty="0"/>
              <a:t> – move risk to another party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Share</a:t>
            </a:r>
            <a:r>
              <a:rPr lang="en-US" sz="2400" dirty="0"/>
              <a:t> – multiple parties handle the risk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Retain</a:t>
            </a:r>
            <a:r>
              <a:rPr lang="en-US" sz="2400" dirty="0"/>
              <a:t> – accept and plan for it</a:t>
            </a:r>
          </a:p>
        </p:txBody>
      </p:sp>
    </p:spTree>
    <p:extLst>
      <p:ext uri="{BB962C8B-B14F-4D97-AF65-F5344CB8AC3E}">
        <p14:creationId xmlns:p14="http://schemas.microsoft.com/office/powerpoint/2010/main" val="1025363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en-US" sz="2400" b="1" dirty="0"/>
              <a:t>Mitigation</a:t>
            </a:r>
          </a:p>
          <a:p>
            <a:endParaRPr lang="en-US" sz="2400" b="1" dirty="0"/>
          </a:p>
          <a:p>
            <a:r>
              <a:rPr lang="en-US" sz="2400" dirty="0"/>
              <a:t>Reduce likelihood and/or impact</a:t>
            </a:r>
          </a:p>
          <a:p>
            <a:r>
              <a:rPr lang="en-US" sz="2400" dirty="0"/>
              <a:t>Understand the </a:t>
            </a:r>
            <a:r>
              <a:rPr lang="en-US" sz="2400" b="1" dirty="0"/>
              <a:t>cause</a:t>
            </a:r>
            <a:endParaRPr lang="en-US" sz="2400" dirty="0"/>
          </a:p>
          <a:p>
            <a:r>
              <a:rPr lang="en-US" sz="2400" dirty="0"/>
              <a:t>Provide alternatives to reduce effect on cost or time</a:t>
            </a:r>
          </a:p>
        </p:txBody>
      </p:sp>
    </p:spTree>
    <p:extLst>
      <p:ext uri="{BB962C8B-B14F-4D97-AF65-F5344CB8AC3E}">
        <p14:creationId xmlns:p14="http://schemas.microsoft.com/office/powerpoint/2010/main" val="16999577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2"/>
            </a:pPr>
            <a:r>
              <a:rPr lang="en-US" sz="2400" b="1" dirty="0"/>
              <a:t>Avoidance</a:t>
            </a:r>
          </a:p>
          <a:p>
            <a:endParaRPr lang="en-US" sz="2400" b="1" dirty="0"/>
          </a:p>
          <a:p>
            <a:r>
              <a:rPr lang="en-US" sz="2400" dirty="0"/>
              <a:t>Change plan to remove risk source</a:t>
            </a:r>
          </a:p>
          <a:p>
            <a:r>
              <a:rPr lang="en-US" sz="2400" dirty="0"/>
              <a:t>Choose proven methods</a:t>
            </a:r>
          </a:p>
          <a:p>
            <a:r>
              <a:rPr lang="en-US" sz="2400" dirty="0"/>
              <a:t>Sometimes: do </a:t>
            </a:r>
            <a:r>
              <a:rPr lang="en-US" sz="2400" b="1" dirty="0"/>
              <a:t>not</a:t>
            </a:r>
            <a:r>
              <a:rPr lang="en-US" sz="2400" dirty="0"/>
              <a:t> bid the project</a:t>
            </a:r>
          </a:p>
        </p:txBody>
      </p:sp>
    </p:spTree>
    <p:extLst>
      <p:ext uri="{BB962C8B-B14F-4D97-AF65-F5344CB8AC3E}">
        <p14:creationId xmlns:p14="http://schemas.microsoft.com/office/powerpoint/2010/main" val="38245578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3"/>
            </a:pPr>
            <a:r>
              <a:rPr lang="en-US" sz="2400" b="1" dirty="0"/>
              <a:t>Transfer</a:t>
            </a:r>
          </a:p>
          <a:p>
            <a:endParaRPr lang="en-US" sz="24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Give responsibility to a more capable party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Examples: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Subcontracting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Contract clauses (e.g., No-Damage-for-Delay)</a:t>
            </a:r>
          </a:p>
        </p:txBody>
      </p:sp>
    </p:spTree>
    <p:extLst>
      <p:ext uri="{BB962C8B-B14F-4D97-AF65-F5344CB8AC3E}">
        <p14:creationId xmlns:p14="http://schemas.microsoft.com/office/powerpoint/2010/main" val="3117283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4"/>
            </a:pPr>
            <a:r>
              <a:rPr lang="en-US" sz="2400" b="1" dirty="0"/>
              <a:t>Sharing</a:t>
            </a:r>
          </a:p>
          <a:p>
            <a:endParaRPr lang="en-US" sz="2400" b="1" dirty="0"/>
          </a:p>
          <a:p>
            <a:r>
              <a:rPr lang="en-US" sz="2400" dirty="0"/>
              <a:t>Joint ventures</a:t>
            </a:r>
          </a:p>
          <a:p>
            <a:r>
              <a:rPr lang="en-US" sz="2400" dirty="0"/>
              <a:t>Partnering with owner</a:t>
            </a:r>
          </a:p>
          <a:p>
            <a:r>
              <a:rPr lang="en-US" sz="2400" dirty="0"/>
              <a:t>Shared cost and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561252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/>
              <a:t>Risk Response Planning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lphaUcPeriod" startAt="5"/>
            </a:pPr>
            <a:r>
              <a:rPr lang="en-US" sz="2400" b="1" dirty="0"/>
              <a:t>Retention</a:t>
            </a:r>
          </a:p>
          <a:p>
            <a:endParaRPr lang="en-US" sz="2400" b="1" dirty="0"/>
          </a:p>
          <a:p>
            <a:r>
              <a:rPr lang="en-US" sz="2400" dirty="0"/>
              <a:t>Risk stays with original party</a:t>
            </a:r>
          </a:p>
          <a:p>
            <a:r>
              <a:rPr lang="en-US" sz="2400" dirty="0"/>
              <a:t>Used when probability is low or risk is manageable</a:t>
            </a:r>
          </a:p>
          <a:p>
            <a:r>
              <a:rPr lang="en-US" sz="2400" dirty="0"/>
              <a:t>Requires a ready action plan</a:t>
            </a:r>
          </a:p>
        </p:txBody>
      </p:sp>
    </p:spTree>
    <p:extLst>
      <p:ext uri="{BB962C8B-B14F-4D97-AF65-F5344CB8AC3E}">
        <p14:creationId xmlns:p14="http://schemas.microsoft.com/office/powerpoint/2010/main" val="41864103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US" sz="2800" b="1" dirty="0"/>
              <a:t>Risk Response Control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Monitor risks continuously</a:t>
            </a:r>
          </a:p>
          <a:p>
            <a:r>
              <a:rPr lang="en-US" sz="2400" dirty="0"/>
              <a:t>Check for trigger events</a:t>
            </a:r>
          </a:p>
          <a:p>
            <a:r>
              <a:rPr lang="en-US" sz="2400" dirty="0"/>
              <a:t>Adjust plans as needed</a:t>
            </a:r>
          </a:p>
          <a:p>
            <a:r>
              <a:rPr lang="en-US" sz="2400" dirty="0"/>
              <a:t>Regular updates in meetings and reports</a:t>
            </a:r>
          </a:p>
          <a:p>
            <a:r>
              <a:rPr lang="en-US" sz="2400" dirty="0"/>
              <a:t>Assign clear responsibility (“Who handles what?”)</a:t>
            </a:r>
          </a:p>
        </p:txBody>
      </p:sp>
    </p:spTree>
    <p:extLst>
      <p:ext uri="{BB962C8B-B14F-4D97-AF65-F5344CB8AC3E}">
        <p14:creationId xmlns:p14="http://schemas.microsoft.com/office/powerpoint/2010/main" val="4042456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425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What Is Project Closeout?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What Is Project Closeout?</a:t>
            </a:r>
          </a:p>
          <a:p>
            <a:endParaRPr lang="en-US" sz="2400" b="1" dirty="0"/>
          </a:p>
          <a:p>
            <a:r>
              <a:rPr lang="en-US" sz="2400" dirty="0"/>
              <a:t>Final step in the construction project life cycle</a:t>
            </a:r>
          </a:p>
          <a:p>
            <a:r>
              <a:rPr lang="en-US" sz="2400" dirty="0"/>
              <a:t>Ensures orderly transfer from contractor → owner</a:t>
            </a:r>
          </a:p>
          <a:p>
            <a:r>
              <a:rPr lang="en-US" sz="2400" dirty="0"/>
              <a:t>Includes documentation, inspections, payments, training, warranties</a:t>
            </a:r>
          </a:p>
          <a:p>
            <a:r>
              <a:rPr lang="en-US" sz="2400" dirty="0"/>
              <a:t>Begins </a:t>
            </a:r>
            <a:r>
              <a:rPr lang="en-US" sz="2400" b="1" dirty="0"/>
              <a:t>from the pre-construction phase</a:t>
            </a:r>
            <a:r>
              <a:rPr lang="en-US" sz="2400" dirty="0"/>
              <a:t>, not at the end</a:t>
            </a:r>
          </a:p>
        </p:txBody>
      </p:sp>
    </p:spTree>
    <p:extLst>
      <p:ext uri="{BB962C8B-B14F-4D97-AF65-F5344CB8AC3E}">
        <p14:creationId xmlns:p14="http://schemas.microsoft.com/office/powerpoint/2010/main" val="27581994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What Is Project Closeout?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What is Project Closeout?</a:t>
            </a:r>
          </a:p>
          <a:p>
            <a:r>
              <a:rPr lang="en-US" sz="2400" dirty="0"/>
              <a:t>Final phase of the project life cycle</a:t>
            </a:r>
          </a:p>
          <a:p>
            <a:r>
              <a:rPr lang="en-US" sz="2400" dirty="0"/>
              <a:t>Ensures an </a:t>
            </a:r>
            <a:r>
              <a:rPr lang="en-US" sz="2400" b="1" dirty="0"/>
              <a:t>orderly, documented transition</a:t>
            </a:r>
            <a:r>
              <a:rPr lang="en-US" sz="2400" dirty="0"/>
              <a:t> from contractor → owner</a:t>
            </a:r>
          </a:p>
          <a:p>
            <a:r>
              <a:rPr lang="en-US" sz="2400" dirty="0"/>
              <a:t>Includes: physical work, administrative tasks, documentation, lessons learned</a:t>
            </a:r>
          </a:p>
          <a:p>
            <a:r>
              <a:rPr lang="en-US" sz="2400" dirty="0"/>
              <a:t>Starts early during </a:t>
            </a:r>
            <a:r>
              <a:rPr lang="en-US" sz="2400" b="1" dirty="0"/>
              <a:t>pre-construction</a:t>
            </a:r>
            <a:endParaRPr lang="en-US" sz="2400" dirty="0"/>
          </a:p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Microsoft Data Center Projects</a:t>
            </a:r>
            <a:r>
              <a:rPr lang="en-US" sz="2400" dirty="0"/>
              <a:t> begin collecting closeout documents from the first construction month to avoid delays at handover.</a:t>
            </a:r>
          </a:p>
        </p:txBody>
      </p:sp>
    </p:spTree>
    <p:extLst>
      <p:ext uri="{BB962C8B-B14F-4D97-AF65-F5344CB8AC3E}">
        <p14:creationId xmlns:p14="http://schemas.microsoft.com/office/powerpoint/2010/main" val="21436215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0390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Initiation of Project Closeout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Begins during </a:t>
            </a:r>
            <a:r>
              <a:rPr lang="en-US" sz="2400" b="1" dirty="0"/>
              <a:t>pre-construction</a:t>
            </a:r>
            <a:endParaRPr lang="en-US" sz="2400" dirty="0"/>
          </a:p>
          <a:p>
            <a:r>
              <a:rPr lang="en-US" sz="2400" dirty="0"/>
              <a:t>Closeout meeting with subcontractors &amp; vendors</a:t>
            </a:r>
          </a:p>
          <a:p>
            <a:r>
              <a:rPr lang="en-US" sz="2400" dirty="0"/>
              <a:t>Review of </a:t>
            </a:r>
            <a:r>
              <a:rPr lang="en-US" sz="2400" b="1" dirty="0"/>
              <a:t>Section 01 70 00</a:t>
            </a:r>
            <a:r>
              <a:rPr lang="en-US" sz="2400" dirty="0"/>
              <a:t> requirements (closeout procedures, cleaning, testing, warranties, etc.)</a:t>
            </a:r>
          </a:p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Tesla </a:t>
            </a:r>
            <a:r>
              <a:rPr lang="en-US" sz="2400" b="1" dirty="0" err="1"/>
              <a:t>Gigafactory</a:t>
            </a:r>
            <a:r>
              <a:rPr lang="en-US" sz="2400" dirty="0"/>
              <a:t> introduces closeout checklists at the start of the project so suppliers know documentation expectations months in advance.</a:t>
            </a:r>
          </a:p>
          <a:p>
            <a:endParaRPr lang="en-US" sz="2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1891" y="4904509"/>
            <a:ext cx="3777673" cy="182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7116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924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4334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Closeout Checklist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1691760"/>
            <a:ext cx="107362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Includes:</a:t>
            </a:r>
          </a:p>
          <a:p>
            <a:r>
              <a:rPr lang="en-US" sz="2400" dirty="0"/>
              <a:t>Final cleaning</a:t>
            </a:r>
          </a:p>
          <a:p>
            <a:r>
              <a:rPr lang="en-US" sz="2400" dirty="0"/>
              <a:t>Starting systems</a:t>
            </a:r>
          </a:p>
          <a:p>
            <a:r>
              <a:rPr lang="en-US" sz="2400" dirty="0"/>
              <a:t>Testing &amp; commissioning</a:t>
            </a:r>
          </a:p>
          <a:p>
            <a:r>
              <a:rPr lang="en-US" sz="2400" dirty="0" err="1"/>
              <a:t>Punchlist</a:t>
            </a:r>
            <a:r>
              <a:rPr lang="en-US" sz="2400" dirty="0"/>
              <a:t> &amp; substantial completion</a:t>
            </a:r>
          </a:p>
          <a:p>
            <a:r>
              <a:rPr lang="en-US" sz="2400" dirty="0"/>
              <a:t>Warranty items</a:t>
            </a:r>
          </a:p>
          <a:p>
            <a:r>
              <a:rPr lang="en-US" sz="2400" dirty="0"/>
              <a:t>As-built drawings</a:t>
            </a:r>
          </a:p>
          <a:p>
            <a:r>
              <a:rPr lang="en-US" sz="2400" dirty="0"/>
              <a:t>Maintenance manuals</a:t>
            </a:r>
          </a:p>
          <a:p>
            <a:r>
              <a:rPr lang="en-US" sz="2400" dirty="0"/>
              <a:t>Spare parts</a:t>
            </a:r>
          </a:p>
          <a:p>
            <a:r>
              <a:rPr lang="en-US" sz="2400" dirty="0"/>
              <a:t>Bond releases &amp; insurance</a:t>
            </a:r>
          </a:p>
          <a:p>
            <a:r>
              <a:rPr lang="en-US" sz="2400" dirty="0"/>
              <a:t>Extra stock materials</a:t>
            </a:r>
          </a:p>
        </p:txBody>
      </p:sp>
    </p:spTree>
    <p:extLst>
      <p:ext uri="{BB962C8B-B14F-4D97-AF65-F5344CB8AC3E}">
        <p14:creationId xmlns:p14="http://schemas.microsoft.com/office/powerpoint/2010/main" val="372111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1813820" y="983498"/>
            <a:ext cx="91497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Closeout Checklist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2850" y="4471142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9364" y="2043095"/>
            <a:ext cx="10736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Siemens Energy</a:t>
            </a:r>
            <a:r>
              <a:rPr lang="en-US" sz="2400" dirty="0"/>
              <a:t> requires full testing &amp; commissioning reports before equipment handover on all power plant projects.</a:t>
            </a:r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3644" y="3719079"/>
            <a:ext cx="6162675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0298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2083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2768587" y="757115"/>
            <a:ext cx="58704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dirty="0"/>
              <a:t> </a:t>
            </a:r>
            <a:r>
              <a:rPr lang="en-US" sz="2800" b="1" dirty="0"/>
              <a:t>Building a Closeout Matrix</a:t>
            </a:r>
          </a:p>
        </p:txBody>
      </p:sp>
      <p:sp>
        <p:nvSpPr>
          <p:cNvPr id="158" name="Google Shape;158;p6"/>
          <p:cNvSpPr txBox="1"/>
          <p:nvPr/>
        </p:nvSpPr>
        <p:spPr>
          <a:xfrm>
            <a:off x="1231119" y="1933603"/>
            <a:ext cx="8235487" cy="741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/>
              <a:t>Matrix includes:</a:t>
            </a:r>
          </a:p>
          <a:p>
            <a:r>
              <a:rPr lang="en-US" sz="2400" dirty="0"/>
              <a:t>Document name</a:t>
            </a:r>
          </a:p>
          <a:p>
            <a:r>
              <a:rPr lang="en-US" sz="2400" dirty="0"/>
              <a:t>Submission date</a:t>
            </a:r>
          </a:p>
          <a:p>
            <a:r>
              <a:rPr lang="en-US" sz="2400" dirty="0"/>
              <a:t>Date requested</a:t>
            </a:r>
          </a:p>
          <a:p>
            <a:r>
              <a:rPr lang="en-US" sz="2400" dirty="0"/>
              <a:t>Date received</a:t>
            </a:r>
          </a:p>
          <a:p>
            <a:r>
              <a:rPr lang="en-US" sz="2400" dirty="0"/>
              <a:t>Sent to owner? (Y/N)</a:t>
            </a:r>
          </a:p>
          <a:p>
            <a:r>
              <a:rPr lang="en-US" sz="2400" dirty="0"/>
              <a:t>Person responsible</a:t>
            </a:r>
          </a:p>
        </p:txBody>
      </p:sp>
      <p:pic>
        <p:nvPicPr>
          <p:cNvPr id="36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64" name="Rectangle 36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2768587" y="757115"/>
            <a:ext cx="58704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dirty="0"/>
              <a:t> </a:t>
            </a:r>
            <a:r>
              <a:rPr lang="en-US" sz="2800" b="1" dirty="0"/>
              <a:t>Building a Closeout Matrix</a:t>
            </a:r>
          </a:p>
        </p:txBody>
      </p:sp>
      <p:sp>
        <p:nvSpPr>
          <p:cNvPr id="158" name="Google Shape;158;p6"/>
          <p:cNvSpPr txBox="1"/>
          <p:nvPr/>
        </p:nvSpPr>
        <p:spPr>
          <a:xfrm>
            <a:off x="1231119" y="1933603"/>
            <a:ext cx="8235487" cy="741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br>
              <a:rPr lang="en-US" sz="2400" dirty="0"/>
            </a:br>
            <a:r>
              <a:rPr lang="en-US" sz="2400" b="1" dirty="0"/>
              <a:t>Amazon Web Services (AWS) Construction Team</a:t>
            </a:r>
            <a:r>
              <a:rPr lang="en-US" sz="2400" dirty="0"/>
              <a:t> uses a digital matrix via </a:t>
            </a:r>
            <a:r>
              <a:rPr lang="en-US" sz="2400" b="1" dirty="0" err="1"/>
              <a:t>Procore</a:t>
            </a:r>
            <a:r>
              <a:rPr lang="en-US" sz="2400" dirty="0"/>
              <a:t> to track all subcontractor documents.</a:t>
            </a:r>
          </a:p>
        </p:txBody>
      </p:sp>
      <p:pic>
        <p:nvPicPr>
          <p:cNvPr id="36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64" name="Rectangle 36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9862" y="4625030"/>
            <a:ext cx="4638675" cy="199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784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8"/>
          <p:cNvSpPr txBox="1"/>
          <p:nvPr/>
        </p:nvSpPr>
        <p:spPr>
          <a:xfrm>
            <a:off x="2768587" y="757115"/>
            <a:ext cx="45466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Objectives of Closeout</a:t>
            </a:r>
          </a:p>
        </p:txBody>
      </p:sp>
      <p:sp>
        <p:nvSpPr>
          <p:cNvPr id="387" name="Google Shape;387;p8"/>
          <p:cNvSpPr txBox="1"/>
          <p:nvPr/>
        </p:nvSpPr>
        <p:spPr>
          <a:xfrm>
            <a:off x="642374" y="1961144"/>
            <a:ext cx="10412499" cy="264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/>
              <a:t>Smooth transition to owner</a:t>
            </a:r>
          </a:p>
          <a:p>
            <a:r>
              <a:rPr lang="en-US" sz="2400" dirty="0"/>
              <a:t>Reduce owner anxiety</a:t>
            </a:r>
          </a:p>
          <a:p>
            <a:r>
              <a:rPr lang="en-US" sz="2400" dirty="0"/>
              <a:t>Ensure all contractual and technical requirements are complete</a:t>
            </a:r>
          </a:p>
          <a:p>
            <a:r>
              <a:rPr lang="en-US" sz="2400" dirty="0"/>
              <a:t>Build long-term relationship</a:t>
            </a:r>
          </a:p>
          <a:p>
            <a:endParaRPr lang="en-US" sz="2400" dirty="0"/>
          </a:p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Dubai Expo 2020 Projects</a:t>
            </a:r>
            <a:r>
              <a:rPr lang="en-US" sz="2400" dirty="0"/>
              <a:t> emphasized orderly handover to avoid delays and ensure positive relations with global partners.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7828" y="5097307"/>
            <a:ext cx="2867025" cy="1691947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8"/>
          <p:cNvSpPr txBox="1"/>
          <p:nvPr/>
        </p:nvSpPr>
        <p:spPr>
          <a:xfrm>
            <a:off x="2768587" y="757115"/>
            <a:ext cx="45466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Risks of Poor Closeout</a:t>
            </a:r>
          </a:p>
        </p:txBody>
      </p:sp>
      <p:sp>
        <p:nvSpPr>
          <p:cNvPr id="387" name="Google Shape;387;p8"/>
          <p:cNvSpPr txBox="1"/>
          <p:nvPr/>
        </p:nvSpPr>
        <p:spPr>
          <a:xfrm>
            <a:off x="642374" y="1961144"/>
            <a:ext cx="10412499" cy="264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dirty="0"/>
              <a:t>Owner may withhold payments</a:t>
            </a:r>
          </a:p>
          <a:p>
            <a:r>
              <a:rPr lang="en-US" sz="2400" dirty="0"/>
              <a:t>Retainage delays</a:t>
            </a:r>
          </a:p>
          <a:p>
            <a:r>
              <a:rPr lang="en-US" sz="2400" dirty="0"/>
              <a:t>Claims or disputes</a:t>
            </a:r>
          </a:p>
          <a:p>
            <a:r>
              <a:rPr lang="en-US" sz="2400" dirty="0"/>
              <a:t>Damage to contractor reputation</a:t>
            </a:r>
          </a:p>
          <a:p>
            <a:endParaRPr lang="en-US" sz="2400" dirty="0"/>
          </a:p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UK NHS Hospital Projects</a:t>
            </a:r>
            <a:r>
              <a:rPr lang="en-US" sz="2400" dirty="0"/>
              <a:t> delayed final payments for months because incomplete O&amp;M manuals were not submitted on time.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9291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0"/>
          <p:cNvSpPr txBox="1"/>
          <p:nvPr/>
        </p:nvSpPr>
        <p:spPr>
          <a:xfrm>
            <a:off x="2768587" y="757115"/>
            <a:ext cx="578428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Two Types of Closeout</a:t>
            </a:r>
          </a:p>
        </p:txBody>
      </p:sp>
      <p:sp>
        <p:nvSpPr>
          <p:cNvPr id="414" name="Google Shape;414;p10"/>
          <p:cNvSpPr txBox="1"/>
          <p:nvPr/>
        </p:nvSpPr>
        <p:spPr>
          <a:xfrm>
            <a:off x="1405629" y="1691760"/>
            <a:ext cx="7219950" cy="242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b="1" dirty="0"/>
              <a:t>1. Contract Closeout</a:t>
            </a:r>
          </a:p>
          <a:p>
            <a:r>
              <a:rPr lang="en-US" sz="2400" dirty="0"/>
              <a:t>Verify contract obligations</a:t>
            </a:r>
          </a:p>
          <a:p>
            <a:r>
              <a:rPr lang="en-US" sz="2400" dirty="0"/>
              <a:t>Match POs with invoices</a:t>
            </a:r>
          </a:p>
          <a:p>
            <a:r>
              <a:rPr lang="en-US" sz="2400" dirty="0"/>
              <a:t>Review change orders</a:t>
            </a:r>
          </a:p>
          <a:p>
            <a:r>
              <a:rPr lang="en-US" sz="2400" dirty="0"/>
              <a:t>Close vendor agreements</a:t>
            </a:r>
          </a:p>
          <a:p>
            <a:endParaRPr lang="en-US" sz="2400" dirty="0"/>
          </a:p>
          <a:p>
            <a:r>
              <a:rPr lang="en-US" sz="2400" b="1" dirty="0"/>
              <a:t>2. Administrative Closeout</a:t>
            </a:r>
          </a:p>
          <a:p>
            <a:r>
              <a:rPr lang="en-US" sz="2400" dirty="0"/>
              <a:t>Financial reconciliation</a:t>
            </a:r>
          </a:p>
          <a:p>
            <a:r>
              <a:rPr lang="en-US" sz="2400" dirty="0"/>
              <a:t>Payment records</a:t>
            </a:r>
          </a:p>
          <a:p>
            <a:r>
              <a:rPr lang="en-US" sz="2400" dirty="0"/>
              <a:t>Archive documents</a:t>
            </a:r>
          </a:p>
          <a:p>
            <a:r>
              <a:rPr lang="en-US" sz="2400" dirty="0"/>
              <a:t>Lessons learned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0"/>
          <p:cNvSpPr txBox="1"/>
          <p:nvPr/>
        </p:nvSpPr>
        <p:spPr>
          <a:xfrm>
            <a:off x="2768587" y="757115"/>
            <a:ext cx="578428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Two Types of Closeout</a:t>
            </a:r>
          </a:p>
        </p:txBody>
      </p:sp>
      <p:sp>
        <p:nvSpPr>
          <p:cNvPr id="414" name="Google Shape;414;p10"/>
          <p:cNvSpPr txBox="1"/>
          <p:nvPr/>
        </p:nvSpPr>
        <p:spPr>
          <a:xfrm>
            <a:off x="1405629" y="1691760"/>
            <a:ext cx="9908916" cy="242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Bechtel Corporation</a:t>
            </a:r>
            <a:r>
              <a:rPr lang="en-US" sz="2400" dirty="0"/>
              <a:t> uses a dual closeout: contract reviews + administrative audits to avoid disputes in mega-projects.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1205" y="4528068"/>
            <a:ext cx="279082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175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endParaRPr lang="en-US" sz="2800" b="1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7534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0"/>
          <p:cNvSpPr txBox="1"/>
          <p:nvPr/>
        </p:nvSpPr>
        <p:spPr>
          <a:xfrm>
            <a:off x="2768587" y="757115"/>
            <a:ext cx="578428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Contract Closeout Example</a:t>
            </a:r>
          </a:p>
        </p:txBody>
      </p:sp>
      <p:sp>
        <p:nvSpPr>
          <p:cNvPr id="414" name="Google Shape;414;p10"/>
          <p:cNvSpPr txBox="1"/>
          <p:nvPr/>
        </p:nvSpPr>
        <p:spPr>
          <a:xfrm>
            <a:off x="1405629" y="1691760"/>
            <a:ext cx="9908916" cy="242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r>
              <a:rPr lang="en-US" sz="2400" b="1" dirty="0"/>
              <a:t>Global Example:</a:t>
            </a:r>
          </a:p>
          <a:p>
            <a:br>
              <a:rPr lang="en-US" sz="2400" dirty="0"/>
            </a:br>
            <a:r>
              <a:rPr lang="en-US" sz="2400" b="1" dirty="0"/>
              <a:t>Apple Park Construction</a:t>
            </a:r>
            <a:endParaRPr lang="en-US" sz="2400" dirty="0"/>
          </a:p>
          <a:p>
            <a:r>
              <a:rPr lang="en-US" sz="2400" dirty="0"/>
              <a:t>Contractor had to submit 100% verified change orders and warranty records before Apple released final payment.</a:t>
            </a:r>
          </a:p>
          <a:p>
            <a:r>
              <a:rPr lang="en-US" sz="2400" dirty="0"/>
              <a:t>PO-to-invoice matching was mandatory for every vendor.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8375" y="4221884"/>
            <a:ext cx="3800475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6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endParaRPr lang="en-US" sz="2800" b="1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030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" name="Google Shape;75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15"/>
          <p:cNvSpPr txBox="1"/>
          <p:nvPr/>
        </p:nvSpPr>
        <p:spPr>
          <a:xfrm>
            <a:off x="2288298" y="618575"/>
            <a:ext cx="592765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Administrative Closeout Example</a:t>
            </a:r>
          </a:p>
        </p:txBody>
      </p:sp>
      <p:sp>
        <p:nvSpPr>
          <p:cNvPr id="763" name="Google Shape;763;p15"/>
          <p:cNvSpPr txBox="1"/>
          <p:nvPr/>
        </p:nvSpPr>
        <p:spPr>
          <a:xfrm>
            <a:off x="620632" y="2035191"/>
            <a:ext cx="10999713" cy="3571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b="1" dirty="0"/>
              <a:t>Global Example:</a:t>
            </a:r>
            <a:br>
              <a:rPr lang="en-US" sz="2400" dirty="0"/>
            </a:br>
            <a:r>
              <a:rPr lang="en-US" sz="2400" b="1" dirty="0"/>
              <a:t>Google Office Campus Projects</a:t>
            </a:r>
            <a:endParaRPr lang="en-US" sz="2400" dirty="0"/>
          </a:p>
          <a:p>
            <a:r>
              <a:rPr lang="en-US" sz="2400" dirty="0"/>
              <a:t>Use automated financial reconciliation in Oracle systems</a:t>
            </a:r>
          </a:p>
          <a:p>
            <a:r>
              <a:rPr lang="en-US" sz="2400" dirty="0"/>
              <a:t>Archive everything digitally</a:t>
            </a:r>
          </a:p>
          <a:p>
            <a:r>
              <a:rPr lang="en-US" sz="2400" dirty="0"/>
              <a:t>Final job cost reports shared with HQ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1022" y="5061345"/>
            <a:ext cx="2367828" cy="1438564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1378856" y="1609635"/>
            <a:ext cx="9922044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Tx/>
              <a:defRPr/>
            </a:pPr>
            <a:r>
              <a:rPr lang="en-US" sz="1800" b="1" dirty="0"/>
              <a:t>Part 1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Introduction to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Why Risk Management Is Important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Sources of Risks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Objectives of Risk Management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Risk Assessment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Components of Risk Management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2 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Closeout?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Initiation of Project Closeout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Closeout Checklist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Building a Closeout Matrix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Closeout Example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r>
              <a:rPr lang="en-US" sz="1600" kern="1200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Closeout Example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r>
              <a:rPr lang="en-US" sz="2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Archiving Project Files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  <a:defRPr/>
            </a:pPr>
            <a:endParaRPr lang="en-US" sz="2800" b="1" kern="12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  <a:defRPr/>
            </a:pPr>
            <a:endParaRPr lang="en-US" sz="1800" b="1" dirty="0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0540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" name="Google Shape;75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15"/>
          <p:cNvSpPr txBox="1"/>
          <p:nvPr/>
        </p:nvSpPr>
        <p:spPr>
          <a:xfrm>
            <a:off x="2288298" y="618575"/>
            <a:ext cx="592765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Archiving Project Files</a:t>
            </a:r>
          </a:p>
        </p:txBody>
      </p:sp>
      <p:sp>
        <p:nvSpPr>
          <p:cNvPr id="763" name="Google Shape;763;p15"/>
          <p:cNvSpPr txBox="1"/>
          <p:nvPr/>
        </p:nvSpPr>
        <p:spPr>
          <a:xfrm>
            <a:off x="642374" y="1506678"/>
            <a:ext cx="10999713" cy="3571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dirty="0"/>
              <a:t>Files include:</a:t>
            </a:r>
          </a:p>
          <a:p>
            <a:r>
              <a:rPr lang="en-US" sz="2400" dirty="0"/>
              <a:t>Contracts</a:t>
            </a:r>
          </a:p>
          <a:p>
            <a:r>
              <a:rPr lang="en-US" sz="2400" dirty="0"/>
              <a:t>Change orders</a:t>
            </a:r>
          </a:p>
          <a:p>
            <a:r>
              <a:rPr lang="en-US" sz="2400" dirty="0"/>
              <a:t>Correspondence</a:t>
            </a:r>
          </a:p>
          <a:p>
            <a:r>
              <a:rPr lang="en-US" sz="2400" dirty="0"/>
              <a:t>RFIs</a:t>
            </a:r>
          </a:p>
          <a:p>
            <a:r>
              <a:rPr lang="en-US" sz="2400" dirty="0"/>
              <a:t>Payments</a:t>
            </a:r>
          </a:p>
          <a:p>
            <a:r>
              <a:rPr lang="en-US" sz="2400" dirty="0"/>
              <a:t>Schedules</a:t>
            </a:r>
          </a:p>
          <a:p>
            <a:r>
              <a:rPr lang="en-US" sz="2400" dirty="0"/>
              <a:t>Meeting minutes</a:t>
            </a:r>
          </a:p>
          <a:p>
            <a:r>
              <a:rPr lang="en-US" sz="2400" dirty="0"/>
              <a:t>Lessons learned</a:t>
            </a:r>
          </a:p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Saudi Aramco</a:t>
            </a:r>
            <a:r>
              <a:rPr lang="en-US" sz="2400" dirty="0"/>
              <a:t> keeps digital archives for 10–15 years due to long-term operational needs of oil &amp; gas facilities.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8658" y="2013039"/>
            <a:ext cx="5267325" cy="277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820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5" name="Google Shape;795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99" name="Google Shape;799;p18"/>
          <p:cNvSpPr txBox="1"/>
          <p:nvPr/>
        </p:nvSpPr>
        <p:spPr>
          <a:xfrm>
            <a:off x="2269371" y="749202"/>
            <a:ext cx="561848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Lessons Learned Meetings</a:t>
            </a:r>
          </a:p>
        </p:txBody>
      </p:sp>
      <p:sp>
        <p:nvSpPr>
          <p:cNvPr id="801" name="Google Shape;801;p18"/>
          <p:cNvSpPr txBox="1"/>
          <p:nvPr/>
        </p:nvSpPr>
        <p:spPr>
          <a:xfrm>
            <a:off x="526878" y="1503830"/>
            <a:ext cx="11076711" cy="2288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dirty="0"/>
              <a:t>Review successes and issues</a:t>
            </a:r>
          </a:p>
          <a:p>
            <a:r>
              <a:rPr lang="en-US" sz="2400" dirty="0"/>
              <a:t>Identify root causes</a:t>
            </a:r>
          </a:p>
          <a:p>
            <a:r>
              <a:rPr lang="en-US" sz="2400" dirty="0"/>
              <a:t>Document cost/schedule differences</a:t>
            </a:r>
          </a:p>
          <a:p>
            <a:r>
              <a:rPr lang="en-US" sz="2400" dirty="0"/>
              <a:t>Recognize team achievements</a:t>
            </a:r>
          </a:p>
          <a:p>
            <a:r>
              <a:rPr lang="en-US" sz="2400" dirty="0"/>
              <a:t>Share best practices for future projects</a:t>
            </a:r>
          </a:p>
          <a:p>
            <a:endParaRPr lang="en-US" sz="2400" dirty="0"/>
          </a:p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NASA</a:t>
            </a:r>
            <a:r>
              <a:rPr lang="en-US" sz="2400" dirty="0"/>
              <a:t> conducts formal “Post-Project Reviews” for all missions to capture lessons for future launches.</a:t>
            </a:r>
          </a:p>
          <a:p>
            <a:pPr marL="685800" marR="0" lvl="1" indent="-889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2562" y="4584551"/>
            <a:ext cx="2276475" cy="2150754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7" name="Google Shape;80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19"/>
          <p:cNvSpPr txBox="1"/>
          <p:nvPr/>
        </p:nvSpPr>
        <p:spPr>
          <a:xfrm>
            <a:off x="2269371" y="749202"/>
            <a:ext cx="569237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Lessons Learned Example</a:t>
            </a:r>
          </a:p>
        </p:txBody>
      </p:sp>
      <p:sp>
        <p:nvSpPr>
          <p:cNvPr id="813" name="Google Shape;813;p19"/>
          <p:cNvSpPr txBox="1"/>
          <p:nvPr/>
        </p:nvSpPr>
        <p:spPr>
          <a:xfrm>
            <a:off x="441035" y="1811657"/>
            <a:ext cx="7748373" cy="301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858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r>
              <a:rPr lang="en-US" sz="2400" b="1" dirty="0"/>
              <a:t>Global Example:</a:t>
            </a:r>
            <a:br>
              <a:rPr lang="en-US" sz="2400" dirty="0"/>
            </a:br>
            <a:r>
              <a:rPr lang="en-US" sz="2400" b="1" dirty="0"/>
              <a:t>Hyundai Engineering &amp; Construction</a:t>
            </a:r>
            <a:endParaRPr lang="en-US" sz="2400" dirty="0"/>
          </a:p>
          <a:p>
            <a:r>
              <a:rPr lang="en-US" sz="2400" dirty="0"/>
              <a:t>Learned that early supplier integration reduced delays by 18%</a:t>
            </a:r>
          </a:p>
          <a:p>
            <a:r>
              <a:rPr lang="en-US" sz="2400" dirty="0"/>
              <a:t>Standardized the process for all future global projects</a:t>
            </a:r>
          </a:p>
          <a:p>
            <a:pPr marL="228600" marR="0" lvl="0" indent="-88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9703" y="4230710"/>
            <a:ext cx="4829175" cy="2317218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7" name="Google Shape;80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19"/>
          <p:cNvSpPr txBox="1"/>
          <p:nvPr/>
        </p:nvSpPr>
        <p:spPr>
          <a:xfrm>
            <a:off x="2269371" y="749202"/>
            <a:ext cx="5692373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685800" lvl="1" indent="-88900">
              <a:buClr>
                <a:schemeClr val="dk1"/>
              </a:buClr>
              <a:buSzPts val="2200"/>
            </a:pPr>
            <a:endParaRPr lang="en-US" sz="2200" dirty="0"/>
          </a:p>
          <a:p>
            <a:r>
              <a:rPr lang="en-US" sz="2400" b="1" dirty="0"/>
              <a:t>Lessons Learned Documentation</a:t>
            </a:r>
          </a:p>
        </p:txBody>
      </p:sp>
      <p:sp>
        <p:nvSpPr>
          <p:cNvPr id="813" name="Google Shape;813;p19"/>
          <p:cNvSpPr txBox="1"/>
          <p:nvPr/>
        </p:nvSpPr>
        <p:spPr>
          <a:xfrm>
            <a:off x="409364" y="1754478"/>
            <a:ext cx="7748373" cy="301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2400" dirty="0"/>
              <a:t>Must include:</a:t>
            </a:r>
          </a:p>
          <a:p>
            <a:r>
              <a:rPr lang="en-US" sz="2400" dirty="0"/>
              <a:t>Issue description</a:t>
            </a:r>
          </a:p>
          <a:p>
            <a:r>
              <a:rPr lang="en-US" sz="2400" dirty="0"/>
              <a:t>Impacts (cost/schedule)</a:t>
            </a:r>
          </a:p>
          <a:p>
            <a:r>
              <a:rPr lang="en-US" sz="2400" dirty="0"/>
              <a:t>Root cause</a:t>
            </a:r>
          </a:p>
          <a:p>
            <a:r>
              <a:rPr lang="en-US" sz="2400" dirty="0"/>
              <a:t>Corrective actions</a:t>
            </a:r>
          </a:p>
          <a:p>
            <a:r>
              <a:rPr lang="en-US" sz="2400" dirty="0"/>
              <a:t>References</a:t>
            </a:r>
          </a:p>
          <a:p>
            <a:r>
              <a:rPr lang="en-US" sz="2400" dirty="0"/>
              <a:t>Opportunities (if positive event)</a:t>
            </a:r>
          </a:p>
          <a:p>
            <a:r>
              <a:rPr lang="en-US" sz="2400" b="1" dirty="0"/>
              <a:t>🌍 Example:</a:t>
            </a:r>
            <a:br>
              <a:rPr lang="en-US" sz="2400" dirty="0"/>
            </a:br>
            <a:r>
              <a:rPr lang="en-US" sz="2400" b="1" dirty="0"/>
              <a:t>IBM Data Center Builds</a:t>
            </a:r>
            <a:r>
              <a:rPr lang="en-US" sz="2400" dirty="0"/>
              <a:t> maintain a global lessons-learned library shared across all continents.</a:t>
            </a:r>
          </a:p>
          <a:p>
            <a:pPr marL="228600" marR="0" lvl="0" indent="-88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4922" y="2804391"/>
            <a:ext cx="3098223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1023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6" name="Google Shape;846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50" name="Google Shape;850;p22"/>
          <p:cNvSpPr txBox="1"/>
          <p:nvPr/>
        </p:nvSpPr>
        <p:spPr>
          <a:xfrm>
            <a:off x="2168224" y="757114"/>
            <a:ext cx="720626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/>
              <a:t>Project Closeout Report</a:t>
            </a:r>
          </a:p>
        </p:txBody>
      </p:sp>
      <p:sp>
        <p:nvSpPr>
          <p:cNvPr id="852" name="Google Shape;852;p22"/>
          <p:cNvSpPr/>
          <p:nvPr/>
        </p:nvSpPr>
        <p:spPr>
          <a:xfrm>
            <a:off x="895927" y="2037450"/>
            <a:ext cx="8275781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000" dirty="0"/>
              <a:t>Summarizes project baselines &amp; achievements</a:t>
            </a:r>
          </a:p>
          <a:p>
            <a:r>
              <a:rPr lang="en-US" sz="2000" dirty="0"/>
              <a:t>Records schedule &amp; cost variances</a:t>
            </a:r>
          </a:p>
          <a:p>
            <a:r>
              <a:rPr lang="en-US" sz="2000" dirty="0"/>
              <a:t>Includes lessons learned</a:t>
            </a:r>
          </a:p>
          <a:p>
            <a:r>
              <a:rPr lang="en-US" sz="2000" dirty="0"/>
              <a:t>Written 60–90 days after project completion</a:t>
            </a:r>
          </a:p>
          <a:p>
            <a:endParaRPr lang="en-US" sz="2000" dirty="0"/>
          </a:p>
          <a:p>
            <a:r>
              <a:rPr lang="en-US" sz="2000" b="1" dirty="0"/>
              <a:t>🌍 Example:</a:t>
            </a:r>
            <a:br>
              <a:rPr lang="en-US" sz="2000" dirty="0"/>
            </a:br>
            <a:r>
              <a:rPr lang="en-US" sz="2000" b="1" dirty="0"/>
              <a:t>Qatar FIFA World Cup Projects</a:t>
            </a:r>
            <a:r>
              <a:rPr lang="en-US" sz="2000" dirty="0"/>
              <a:t> produced closeout reports to ensure stadium </a:t>
            </a:r>
            <a:r>
              <a:rPr lang="en-US" sz="2000" dirty="0" err="1"/>
              <a:t>nad</a:t>
            </a:r>
            <a:r>
              <a:rPr lang="en-US" sz="2000" dirty="0"/>
              <a:t> infrastructure data remain accessible for future events.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7175" y="4845483"/>
            <a:ext cx="3448050" cy="1914525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76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976291-7778-4F0A-A8D7-126577F0A4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96CC19-5C43-4AED-A8B7-E5458F95519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1EAF40F-613F-43AD-B786-571571881C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2206</Words>
  <Application>Microsoft Office PowerPoint</Application>
  <PresentationFormat>Widescreen</PresentationFormat>
  <Paragraphs>542</Paragraphs>
  <Slides>51</Slides>
  <Notes>50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8" baseType="lpstr">
      <vt:lpstr>Arial</vt:lpstr>
      <vt:lpstr>Roboto Light</vt:lpstr>
      <vt:lpstr>Alexandria</vt:lpstr>
      <vt:lpstr>Times New Roman</vt:lpstr>
      <vt:lpstr>Wingdings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Sabreen Ghallab</cp:lastModifiedBy>
  <cp:revision>59</cp:revision>
  <dcterms:created xsi:type="dcterms:W3CDTF">2021-08-03T13:03:26Z</dcterms:created>
  <dcterms:modified xsi:type="dcterms:W3CDTF">2025-12-06T19:54:53Z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