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4" r:id="rId4"/>
    <p:sldMasterId id="2147483672" r:id="rId5"/>
    <p:sldMasterId id="2147483660" r:id="rId6"/>
  </p:sldMasterIdLst>
  <p:notesMasterIdLst>
    <p:notesMasterId r:id="rId52"/>
  </p:notesMasterIdLst>
  <p:sldIdLst>
    <p:sldId id="480" r:id="rId7"/>
    <p:sldId id="520" r:id="rId8"/>
    <p:sldId id="564" r:id="rId9"/>
    <p:sldId id="521" r:id="rId10"/>
    <p:sldId id="565" r:id="rId11"/>
    <p:sldId id="522" r:id="rId12"/>
    <p:sldId id="566" r:id="rId13"/>
    <p:sldId id="567" r:id="rId14"/>
    <p:sldId id="568" r:id="rId15"/>
    <p:sldId id="527" r:id="rId16"/>
    <p:sldId id="569" r:id="rId17"/>
    <p:sldId id="529" r:id="rId18"/>
    <p:sldId id="530" r:id="rId19"/>
    <p:sldId id="562" r:id="rId20"/>
    <p:sldId id="531" r:id="rId21"/>
    <p:sldId id="570" r:id="rId22"/>
    <p:sldId id="533" r:id="rId23"/>
    <p:sldId id="534" r:id="rId24"/>
    <p:sldId id="535" r:id="rId25"/>
    <p:sldId id="536" r:id="rId26"/>
    <p:sldId id="571" r:id="rId27"/>
    <p:sldId id="537" r:id="rId28"/>
    <p:sldId id="572" r:id="rId29"/>
    <p:sldId id="539" r:id="rId30"/>
    <p:sldId id="573" r:id="rId31"/>
    <p:sldId id="541" r:id="rId32"/>
    <p:sldId id="542" r:id="rId33"/>
    <p:sldId id="574" r:id="rId34"/>
    <p:sldId id="575" r:id="rId35"/>
    <p:sldId id="576" r:id="rId36"/>
    <p:sldId id="577" r:id="rId37"/>
    <p:sldId id="578" r:id="rId38"/>
    <p:sldId id="579" r:id="rId39"/>
    <p:sldId id="580" r:id="rId40"/>
    <p:sldId id="581" r:id="rId41"/>
    <p:sldId id="582" r:id="rId42"/>
    <p:sldId id="583" r:id="rId43"/>
    <p:sldId id="584" r:id="rId44"/>
    <p:sldId id="585" r:id="rId45"/>
    <p:sldId id="586" r:id="rId46"/>
    <p:sldId id="587" r:id="rId47"/>
    <p:sldId id="588" r:id="rId48"/>
    <p:sldId id="589" r:id="rId49"/>
    <p:sldId id="590"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640000"/>
    <a:srgbClr val="960000"/>
    <a:srgbClr val="FF9518"/>
    <a:srgbClr val="CC0066"/>
    <a:srgbClr val="B2B2B2"/>
    <a:srgbClr val="949494"/>
    <a:srgbClr val="D1D1D1"/>
    <a:srgbClr val="969696"/>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698" autoAdjust="0"/>
    <p:restoredTop sz="94061" autoAdjust="0"/>
  </p:normalViewPr>
  <p:slideViewPr>
    <p:cSldViewPr snapToGrid="0">
      <p:cViewPr varScale="1">
        <p:scale>
          <a:sx n="129" d="100"/>
          <a:sy n="129" d="100"/>
        </p:scale>
        <p:origin x="232" y="336"/>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53" d="100"/>
          <a:sy n="53" d="100"/>
        </p:scale>
        <p:origin x="2922" y="84"/>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theme" Target="theme/theme1.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presProps" Target="presProps.xml"/><Relationship Id="rId5" Type="http://schemas.openxmlformats.org/officeDocument/2006/relationships/slideMaster" Target="slideMasters/slideMaster2.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tableStyles" Target="tableStyles.xml"/><Relationship Id="rId8" Type="http://schemas.openxmlformats.org/officeDocument/2006/relationships/slide" Target="slides/slide2.xml"/><Relationship Id="rId51" Type="http://schemas.openxmlformats.org/officeDocument/2006/relationships/slide" Target="slides/slide45.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9C74336-A899-4D0A-9246-3C6C2982CB42}"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F72545B7-D2F4-4AFC-ABFC-1EE428106345}">
      <dgm:prSet custT="1"/>
      <dgm:spPr/>
      <dgm:t>
        <a:bodyPr/>
        <a:lstStyle/>
        <a:p>
          <a:r>
            <a:rPr lang="en-US" sz="2800" b="1" kern="1200" dirty="0">
              <a:solidFill>
                <a:prstClr val="white"/>
              </a:solidFill>
              <a:latin typeface="Calibri" panose="020F0502020204030204"/>
              <a:ea typeface="+mn-ea"/>
              <a:cs typeface="+mn-cs"/>
            </a:rPr>
            <a:t>1. Defining Pricing</a:t>
          </a:r>
        </a:p>
      </dgm:t>
    </dgm:pt>
    <dgm:pt modelId="{AFC36305-8A3B-47E5-93A1-3DF96392D9F3}" type="parTrans" cxnId="{01AEEA96-77EF-4ED5-AF57-92A1787AEF76}">
      <dgm:prSet/>
      <dgm:spPr/>
      <dgm:t>
        <a:bodyPr/>
        <a:lstStyle/>
        <a:p>
          <a:endParaRPr lang="en-US" b="1"/>
        </a:p>
      </dgm:t>
    </dgm:pt>
    <dgm:pt modelId="{E5B1EEAF-4EE6-40E7-80CF-ED42E4F8DCE8}" type="sibTrans" cxnId="{01AEEA96-77EF-4ED5-AF57-92A1787AEF76}">
      <dgm:prSet/>
      <dgm:spPr/>
      <dgm:t>
        <a:bodyPr/>
        <a:lstStyle/>
        <a:p>
          <a:endParaRPr lang="en-US" b="1"/>
        </a:p>
      </dgm:t>
    </dgm:pt>
    <dgm:pt modelId="{C0FA8E37-E36C-4E94-8A22-27B21C3B3F55}">
      <dgm:prSet custT="1"/>
      <dgm:spPr/>
      <dgm:t>
        <a:bodyPr/>
        <a:lstStyle/>
        <a:p>
          <a:r>
            <a:rPr lang="en-US" sz="2800" b="1" kern="1200" dirty="0">
              <a:solidFill>
                <a:prstClr val="white"/>
              </a:solidFill>
              <a:latin typeface="Calibri" panose="020F0502020204030204"/>
              <a:ea typeface="+mn-ea"/>
              <a:cs typeface="+mn-cs"/>
            </a:rPr>
            <a:t>2. Price Model </a:t>
          </a:r>
        </a:p>
      </dgm:t>
    </dgm:pt>
    <dgm:pt modelId="{E5198B7D-E1D7-4598-8631-2609FACEEDC6}" type="parTrans" cxnId="{43A18A88-F282-41E1-820D-9387A18014B4}">
      <dgm:prSet/>
      <dgm:spPr/>
      <dgm:t>
        <a:bodyPr/>
        <a:lstStyle/>
        <a:p>
          <a:endParaRPr lang="en-US" b="1"/>
        </a:p>
      </dgm:t>
    </dgm:pt>
    <dgm:pt modelId="{77173F34-DD34-46E1-A502-3FA88B9A406A}" type="sibTrans" cxnId="{43A18A88-F282-41E1-820D-9387A18014B4}">
      <dgm:prSet/>
      <dgm:spPr/>
      <dgm:t>
        <a:bodyPr/>
        <a:lstStyle/>
        <a:p>
          <a:endParaRPr lang="en-US" b="1"/>
        </a:p>
      </dgm:t>
    </dgm:pt>
    <dgm:pt modelId="{B6517A7F-F1D5-433B-AB41-78405821039B}">
      <dgm:prSet custT="1"/>
      <dgm:spPr/>
      <dgm:t>
        <a:bodyPr/>
        <a:lstStyle/>
        <a:p>
          <a:r>
            <a:rPr lang="en-US" sz="2800" b="1" kern="1200" dirty="0">
              <a:solidFill>
                <a:prstClr val="white"/>
              </a:solidFill>
              <a:latin typeface="Calibri" panose="020F0502020204030204"/>
              <a:ea typeface="+mn-ea"/>
              <a:cs typeface="+mn-cs"/>
            </a:rPr>
            <a:t>3. New Product Pricing strategies </a:t>
          </a:r>
        </a:p>
      </dgm:t>
    </dgm:pt>
    <dgm:pt modelId="{6EF2D4DF-6A74-44D9-BA84-25C4BC1E04A0}" type="parTrans" cxnId="{F16C52E7-7FD8-4459-AFDE-75CD6CCFC618}">
      <dgm:prSet/>
      <dgm:spPr/>
      <dgm:t>
        <a:bodyPr/>
        <a:lstStyle/>
        <a:p>
          <a:endParaRPr lang="en-US"/>
        </a:p>
      </dgm:t>
    </dgm:pt>
    <dgm:pt modelId="{84D3A091-880C-4ED4-96EA-1E52B6745148}" type="sibTrans" cxnId="{F16C52E7-7FD8-4459-AFDE-75CD6CCFC618}">
      <dgm:prSet/>
      <dgm:spPr/>
      <dgm:t>
        <a:bodyPr/>
        <a:lstStyle/>
        <a:p>
          <a:endParaRPr lang="en-US"/>
        </a:p>
      </dgm:t>
    </dgm:pt>
    <dgm:pt modelId="{F6305CE5-88FB-42BB-9255-4A8B13E05D78}">
      <dgm:prSet custT="1"/>
      <dgm:spPr/>
      <dgm:t>
        <a:bodyPr/>
        <a:lstStyle/>
        <a:p>
          <a:pPr marL="0" lvl="0" indent="0" algn="l" defTabSz="1244600">
            <a:lnSpc>
              <a:spcPct val="90000"/>
            </a:lnSpc>
            <a:spcBef>
              <a:spcPct val="0"/>
            </a:spcBef>
            <a:spcAft>
              <a:spcPct val="35000"/>
            </a:spcAft>
            <a:buNone/>
          </a:pPr>
          <a:r>
            <a:rPr lang="en-US" sz="2800" b="1" kern="1200" dirty="0">
              <a:solidFill>
                <a:prstClr val="white"/>
              </a:solidFill>
              <a:latin typeface="Calibri" panose="020F0502020204030204"/>
              <a:ea typeface="+mn-ea"/>
              <a:cs typeface="+mn-cs"/>
            </a:rPr>
            <a:t>4. Product Mix Pricing strategies</a:t>
          </a:r>
        </a:p>
      </dgm:t>
    </dgm:pt>
    <dgm:pt modelId="{2B6F8C49-C576-4A68-B0E4-BF97E221CD6C}" type="parTrans" cxnId="{6305A33D-737F-4756-A485-C8C0F34DF288}">
      <dgm:prSet/>
      <dgm:spPr/>
      <dgm:t>
        <a:bodyPr/>
        <a:lstStyle/>
        <a:p>
          <a:endParaRPr lang="en-US"/>
        </a:p>
      </dgm:t>
    </dgm:pt>
    <dgm:pt modelId="{0125695B-6146-4314-8012-C00F41E530C8}" type="sibTrans" cxnId="{6305A33D-737F-4756-A485-C8C0F34DF288}">
      <dgm:prSet/>
      <dgm:spPr/>
      <dgm:t>
        <a:bodyPr/>
        <a:lstStyle/>
        <a:p>
          <a:endParaRPr lang="en-US"/>
        </a:p>
      </dgm:t>
    </dgm:pt>
    <dgm:pt modelId="{DA8B454A-3621-4FF0-9201-36FE1BA2E247}">
      <dgm:prSet custT="1"/>
      <dgm:spPr/>
      <dgm:t>
        <a:bodyPr/>
        <a:lstStyle/>
        <a:p>
          <a:r>
            <a:rPr lang="en-US" sz="2800" b="1" kern="1200" dirty="0">
              <a:solidFill>
                <a:prstClr val="white"/>
              </a:solidFill>
              <a:latin typeface="Calibri" panose="020F0502020204030204"/>
              <a:ea typeface="+mn-ea"/>
              <a:cs typeface="+mn-cs"/>
            </a:rPr>
            <a:t>5. Price adjustment strategies</a:t>
          </a:r>
        </a:p>
      </dgm:t>
    </dgm:pt>
    <dgm:pt modelId="{9474460E-BF84-405E-93D2-044029155F79}" type="parTrans" cxnId="{24040227-7685-47DF-BC0D-13E51A5F5AD1}">
      <dgm:prSet/>
      <dgm:spPr/>
      <dgm:t>
        <a:bodyPr/>
        <a:lstStyle/>
        <a:p>
          <a:endParaRPr lang="en-US"/>
        </a:p>
      </dgm:t>
    </dgm:pt>
    <dgm:pt modelId="{A906808D-9BB6-4FFA-82EB-369516BCD014}" type="sibTrans" cxnId="{24040227-7685-47DF-BC0D-13E51A5F5AD1}">
      <dgm:prSet/>
      <dgm:spPr/>
      <dgm:t>
        <a:bodyPr/>
        <a:lstStyle/>
        <a:p>
          <a:endParaRPr lang="en-US"/>
        </a:p>
      </dgm:t>
    </dgm:pt>
    <dgm:pt modelId="{6E13946C-AB7B-485B-8845-4E253681ADBB}" type="pres">
      <dgm:prSet presAssocID="{C9C74336-A899-4D0A-9246-3C6C2982CB42}" presName="linear" presStyleCnt="0">
        <dgm:presLayoutVars>
          <dgm:animLvl val="lvl"/>
          <dgm:resizeHandles val="exact"/>
        </dgm:presLayoutVars>
      </dgm:prSet>
      <dgm:spPr/>
    </dgm:pt>
    <dgm:pt modelId="{999A2CE5-182D-4F30-8D23-8E01F84CBCD9}" type="pres">
      <dgm:prSet presAssocID="{F72545B7-D2F4-4AFC-ABFC-1EE428106345}" presName="parentText" presStyleLbl="node1" presStyleIdx="0" presStyleCnt="5">
        <dgm:presLayoutVars>
          <dgm:chMax val="0"/>
          <dgm:bulletEnabled val="1"/>
        </dgm:presLayoutVars>
      </dgm:prSet>
      <dgm:spPr/>
    </dgm:pt>
    <dgm:pt modelId="{76735A6D-C2E3-49EE-887A-93844ABFB380}" type="pres">
      <dgm:prSet presAssocID="{E5B1EEAF-4EE6-40E7-80CF-ED42E4F8DCE8}" presName="spacer" presStyleCnt="0"/>
      <dgm:spPr/>
    </dgm:pt>
    <dgm:pt modelId="{54D19986-C1DD-47DF-B3E3-E6AAA3CC0D15}" type="pres">
      <dgm:prSet presAssocID="{C0FA8E37-E36C-4E94-8A22-27B21C3B3F55}" presName="parentText" presStyleLbl="node1" presStyleIdx="1" presStyleCnt="5">
        <dgm:presLayoutVars>
          <dgm:chMax val="0"/>
          <dgm:bulletEnabled val="1"/>
        </dgm:presLayoutVars>
      </dgm:prSet>
      <dgm:spPr/>
    </dgm:pt>
    <dgm:pt modelId="{FCBD9B39-0C47-4D46-BC5B-8F931A93186D}" type="pres">
      <dgm:prSet presAssocID="{77173F34-DD34-46E1-A502-3FA88B9A406A}" presName="spacer" presStyleCnt="0"/>
      <dgm:spPr/>
    </dgm:pt>
    <dgm:pt modelId="{10C88854-9595-448C-8B60-385A01705E34}" type="pres">
      <dgm:prSet presAssocID="{B6517A7F-F1D5-433B-AB41-78405821039B}" presName="parentText" presStyleLbl="node1" presStyleIdx="2" presStyleCnt="5">
        <dgm:presLayoutVars>
          <dgm:chMax val="0"/>
          <dgm:bulletEnabled val="1"/>
        </dgm:presLayoutVars>
      </dgm:prSet>
      <dgm:spPr/>
    </dgm:pt>
    <dgm:pt modelId="{1F2E66E1-FFF1-4FF2-9AA6-DA6B854550BD}" type="pres">
      <dgm:prSet presAssocID="{84D3A091-880C-4ED4-96EA-1E52B6745148}" presName="spacer" presStyleCnt="0"/>
      <dgm:spPr/>
    </dgm:pt>
    <dgm:pt modelId="{AD59F110-0305-48AF-B600-398202C69AD6}" type="pres">
      <dgm:prSet presAssocID="{F6305CE5-88FB-42BB-9255-4A8B13E05D78}" presName="parentText" presStyleLbl="node1" presStyleIdx="3" presStyleCnt="5">
        <dgm:presLayoutVars>
          <dgm:chMax val="0"/>
          <dgm:bulletEnabled val="1"/>
        </dgm:presLayoutVars>
      </dgm:prSet>
      <dgm:spPr/>
    </dgm:pt>
    <dgm:pt modelId="{BEE8DFAD-A078-4B7B-B31F-F7B29BC5E521}" type="pres">
      <dgm:prSet presAssocID="{0125695B-6146-4314-8012-C00F41E530C8}" presName="spacer" presStyleCnt="0"/>
      <dgm:spPr/>
    </dgm:pt>
    <dgm:pt modelId="{97765308-FF50-48B1-85BC-5231D4669812}" type="pres">
      <dgm:prSet presAssocID="{DA8B454A-3621-4FF0-9201-36FE1BA2E247}" presName="parentText" presStyleLbl="node1" presStyleIdx="4" presStyleCnt="5">
        <dgm:presLayoutVars>
          <dgm:chMax val="0"/>
          <dgm:bulletEnabled val="1"/>
        </dgm:presLayoutVars>
      </dgm:prSet>
      <dgm:spPr/>
    </dgm:pt>
  </dgm:ptLst>
  <dgm:cxnLst>
    <dgm:cxn modelId="{8A52EA1E-70BE-4175-80C2-519CE44A4108}" type="presOf" srcId="{F72545B7-D2F4-4AFC-ABFC-1EE428106345}" destId="{999A2CE5-182D-4F30-8D23-8E01F84CBCD9}" srcOrd="0" destOrd="0" presId="urn:microsoft.com/office/officeart/2005/8/layout/vList2"/>
    <dgm:cxn modelId="{24040227-7685-47DF-BC0D-13E51A5F5AD1}" srcId="{C9C74336-A899-4D0A-9246-3C6C2982CB42}" destId="{DA8B454A-3621-4FF0-9201-36FE1BA2E247}" srcOrd="4" destOrd="0" parTransId="{9474460E-BF84-405E-93D2-044029155F79}" sibTransId="{A906808D-9BB6-4FFA-82EB-369516BCD014}"/>
    <dgm:cxn modelId="{6C77C13C-233C-415A-A635-CACCD9A11767}" type="presOf" srcId="{C0FA8E37-E36C-4E94-8A22-27B21C3B3F55}" destId="{54D19986-C1DD-47DF-B3E3-E6AAA3CC0D15}" srcOrd="0" destOrd="0" presId="urn:microsoft.com/office/officeart/2005/8/layout/vList2"/>
    <dgm:cxn modelId="{6305A33D-737F-4756-A485-C8C0F34DF288}" srcId="{C9C74336-A899-4D0A-9246-3C6C2982CB42}" destId="{F6305CE5-88FB-42BB-9255-4A8B13E05D78}" srcOrd="3" destOrd="0" parTransId="{2B6F8C49-C576-4A68-B0E4-BF97E221CD6C}" sibTransId="{0125695B-6146-4314-8012-C00F41E530C8}"/>
    <dgm:cxn modelId="{4FBD2749-DF19-4B6C-B5C7-01ED1154AE8C}" type="presOf" srcId="{DA8B454A-3621-4FF0-9201-36FE1BA2E247}" destId="{97765308-FF50-48B1-85BC-5231D4669812}" srcOrd="0" destOrd="0" presId="urn:microsoft.com/office/officeart/2005/8/layout/vList2"/>
    <dgm:cxn modelId="{AF5D864F-B111-49F5-8D6C-54D0F850E793}" type="presOf" srcId="{C9C74336-A899-4D0A-9246-3C6C2982CB42}" destId="{6E13946C-AB7B-485B-8845-4E253681ADBB}" srcOrd="0" destOrd="0" presId="urn:microsoft.com/office/officeart/2005/8/layout/vList2"/>
    <dgm:cxn modelId="{3EAAA980-D962-4A6F-A749-79E34C1D0312}" type="presOf" srcId="{F6305CE5-88FB-42BB-9255-4A8B13E05D78}" destId="{AD59F110-0305-48AF-B600-398202C69AD6}" srcOrd="0" destOrd="0" presId="urn:microsoft.com/office/officeart/2005/8/layout/vList2"/>
    <dgm:cxn modelId="{43A18A88-F282-41E1-820D-9387A18014B4}" srcId="{C9C74336-A899-4D0A-9246-3C6C2982CB42}" destId="{C0FA8E37-E36C-4E94-8A22-27B21C3B3F55}" srcOrd="1" destOrd="0" parTransId="{E5198B7D-E1D7-4598-8631-2609FACEEDC6}" sibTransId="{77173F34-DD34-46E1-A502-3FA88B9A406A}"/>
    <dgm:cxn modelId="{01AEEA96-77EF-4ED5-AF57-92A1787AEF76}" srcId="{C9C74336-A899-4D0A-9246-3C6C2982CB42}" destId="{F72545B7-D2F4-4AFC-ABFC-1EE428106345}" srcOrd="0" destOrd="0" parTransId="{AFC36305-8A3B-47E5-93A1-3DF96392D9F3}" sibTransId="{E5B1EEAF-4EE6-40E7-80CF-ED42E4F8DCE8}"/>
    <dgm:cxn modelId="{A4BA83DA-177C-413D-90F4-6E360390A37B}" type="presOf" srcId="{B6517A7F-F1D5-433B-AB41-78405821039B}" destId="{10C88854-9595-448C-8B60-385A01705E34}" srcOrd="0" destOrd="0" presId="urn:microsoft.com/office/officeart/2005/8/layout/vList2"/>
    <dgm:cxn modelId="{F16C52E7-7FD8-4459-AFDE-75CD6CCFC618}" srcId="{C9C74336-A899-4D0A-9246-3C6C2982CB42}" destId="{B6517A7F-F1D5-433B-AB41-78405821039B}" srcOrd="2" destOrd="0" parTransId="{6EF2D4DF-6A74-44D9-BA84-25C4BC1E04A0}" sibTransId="{84D3A091-880C-4ED4-96EA-1E52B6745148}"/>
    <dgm:cxn modelId="{191FF4A6-7F32-49E6-AD2E-A8A83E669A74}" type="presParOf" srcId="{6E13946C-AB7B-485B-8845-4E253681ADBB}" destId="{999A2CE5-182D-4F30-8D23-8E01F84CBCD9}" srcOrd="0" destOrd="0" presId="urn:microsoft.com/office/officeart/2005/8/layout/vList2"/>
    <dgm:cxn modelId="{2D3DAC7A-1B69-48AE-BD39-9888528229F5}" type="presParOf" srcId="{6E13946C-AB7B-485B-8845-4E253681ADBB}" destId="{76735A6D-C2E3-49EE-887A-93844ABFB380}" srcOrd="1" destOrd="0" presId="urn:microsoft.com/office/officeart/2005/8/layout/vList2"/>
    <dgm:cxn modelId="{9688B010-1205-479E-8711-8865591DC7E6}" type="presParOf" srcId="{6E13946C-AB7B-485B-8845-4E253681ADBB}" destId="{54D19986-C1DD-47DF-B3E3-E6AAA3CC0D15}" srcOrd="2" destOrd="0" presId="urn:microsoft.com/office/officeart/2005/8/layout/vList2"/>
    <dgm:cxn modelId="{8CF1A1C9-0D01-46CE-954E-E1EE27BC0C36}" type="presParOf" srcId="{6E13946C-AB7B-485B-8845-4E253681ADBB}" destId="{FCBD9B39-0C47-4D46-BC5B-8F931A93186D}" srcOrd="3" destOrd="0" presId="urn:microsoft.com/office/officeart/2005/8/layout/vList2"/>
    <dgm:cxn modelId="{8ABDE9E4-A1E9-43B1-AE3D-C3862151495B}" type="presParOf" srcId="{6E13946C-AB7B-485B-8845-4E253681ADBB}" destId="{10C88854-9595-448C-8B60-385A01705E34}" srcOrd="4" destOrd="0" presId="urn:microsoft.com/office/officeart/2005/8/layout/vList2"/>
    <dgm:cxn modelId="{B1BE4242-A0C9-4354-85D5-CFBD3B746F98}" type="presParOf" srcId="{6E13946C-AB7B-485B-8845-4E253681ADBB}" destId="{1F2E66E1-FFF1-4FF2-9AA6-DA6B854550BD}" srcOrd="5" destOrd="0" presId="urn:microsoft.com/office/officeart/2005/8/layout/vList2"/>
    <dgm:cxn modelId="{4809ADA1-510A-4C6E-B691-23A1B5106F8B}" type="presParOf" srcId="{6E13946C-AB7B-485B-8845-4E253681ADBB}" destId="{AD59F110-0305-48AF-B600-398202C69AD6}" srcOrd="6" destOrd="0" presId="urn:microsoft.com/office/officeart/2005/8/layout/vList2"/>
    <dgm:cxn modelId="{66AFBA8C-348C-4608-983C-F9EF90AE3B4D}" type="presParOf" srcId="{6E13946C-AB7B-485B-8845-4E253681ADBB}" destId="{BEE8DFAD-A078-4B7B-B31F-F7B29BC5E521}" srcOrd="7" destOrd="0" presId="urn:microsoft.com/office/officeart/2005/8/layout/vList2"/>
    <dgm:cxn modelId="{596952BF-BF91-41DA-9815-968B9497AF67}" type="presParOf" srcId="{6E13946C-AB7B-485B-8845-4E253681ADBB}" destId="{97765308-FF50-48B1-85BC-5231D4669812}"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937D6D0-8AF2-4A20-8E23-D9635AE63C13}"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958BD9A4-D93A-4C51-B91F-86C0A3DA3B63}">
      <dgm:prSet/>
      <dgm:spPr/>
      <dgm:t>
        <a:bodyPr/>
        <a:lstStyle/>
        <a:p>
          <a:r>
            <a:rPr lang="en-US" b="1" dirty="0"/>
            <a:t>O</a:t>
          </a:r>
          <a:r>
            <a:rPr lang="en-US" b="1" i="0" baseline="0" dirty="0"/>
            <a:t>verall Marketing strategy, objectives, and Mix </a:t>
          </a:r>
          <a:endParaRPr lang="en-US" dirty="0"/>
        </a:p>
      </dgm:t>
    </dgm:pt>
    <dgm:pt modelId="{93150A18-6A84-4246-ABEC-68FD7D406F8B}" type="parTrans" cxnId="{E29DAD86-7929-41D1-AD24-9BE06A24A202}">
      <dgm:prSet/>
      <dgm:spPr/>
      <dgm:t>
        <a:bodyPr/>
        <a:lstStyle/>
        <a:p>
          <a:endParaRPr lang="en-US"/>
        </a:p>
      </dgm:t>
    </dgm:pt>
    <dgm:pt modelId="{58418C7F-878F-4E09-92A0-DB019CCC0DB8}" type="sibTrans" cxnId="{E29DAD86-7929-41D1-AD24-9BE06A24A202}">
      <dgm:prSet/>
      <dgm:spPr/>
      <dgm:t>
        <a:bodyPr/>
        <a:lstStyle/>
        <a:p>
          <a:endParaRPr lang="en-US"/>
        </a:p>
      </dgm:t>
    </dgm:pt>
    <dgm:pt modelId="{D4F063F7-33C6-41F1-99CF-B0A8B8A3E43B}">
      <dgm:prSet/>
      <dgm:spPr/>
      <dgm:t>
        <a:bodyPr/>
        <a:lstStyle/>
        <a:p>
          <a:r>
            <a:rPr lang="en-US" b="1" i="0" baseline="0" dirty="0"/>
            <a:t>Organizational considerations</a:t>
          </a:r>
          <a:endParaRPr lang="en-US" dirty="0"/>
        </a:p>
      </dgm:t>
    </dgm:pt>
    <dgm:pt modelId="{AF5A1803-99CE-4351-80A5-74101B288301}" type="parTrans" cxnId="{0C9C5C39-D3AF-4588-A9A7-C221653AE01C}">
      <dgm:prSet/>
      <dgm:spPr/>
      <dgm:t>
        <a:bodyPr/>
        <a:lstStyle/>
        <a:p>
          <a:endParaRPr lang="en-US"/>
        </a:p>
      </dgm:t>
    </dgm:pt>
    <dgm:pt modelId="{FCB51F15-BE84-4EBD-9888-3F51B5082666}" type="sibTrans" cxnId="{0C9C5C39-D3AF-4588-A9A7-C221653AE01C}">
      <dgm:prSet/>
      <dgm:spPr/>
      <dgm:t>
        <a:bodyPr/>
        <a:lstStyle/>
        <a:p>
          <a:endParaRPr lang="en-US"/>
        </a:p>
      </dgm:t>
    </dgm:pt>
    <dgm:pt modelId="{06E53B5E-61D0-4D8D-B62B-208766AEE99E}">
      <dgm:prSet/>
      <dgm:spPr/>
      <dgm:t>
        <a:bodyPr/>
        <a:lstStyle/>
        <a:p>
          <a:r>
            <a:rPr lang="en-US" b="1" dirty="0"/>
            <a:t>The Market and Demand</a:t>
          </a:r>
          <a:endParaRPr lang="en-US" dirty="0"/>
        </a:p>
      </dgm:t>
    </dgm:pt>
    <dgm:pt modelId="{12058E8E-F1CB-4214-9D8E-A7AA08AF37CB}" type="parTrans" cxnId="{66EAFFF6-E98E-4F7B-9908-2CEAB971B677}">
      <dgm:prSet/>
      <dgm:spPr/>
      <dgm:t>
        <a:bodyPr/>
        <a:lstStyle/>
        <a:p>
          <a:endParaRPr lang="en-US"/>
        </a:p>
      </dgm:t>
    </dgm:pt>
    <dgm:pt modelId="{6FD5012D-2A80-4298-9778-8F16216380CF}" type="sibTrans" cxnId="{66EAFFF6-E98E-4F7B-9908-2CEAB971B677}">
      <dgm:prSet/>
      <dgm:spPr/>
      <dgm:t>
        <a:bodyPr/>
        <a:lstStyle/>
        <a:p>
          <a:endParaRPr lang="en-US"/>
        </a:p>
      </dgm:t>
    </dgm:pt>
    <dgm:pt modelId="{BC8DC117-1890-450C-8194-3BAB1CF760D4}">
      <dgm:prSet/>
      <dgm:spPr/>
      <dgm:t>
        <a:bodyPr/>
        <a:lstStyle/>
        <a:p>
          <a:r>
            <a:rPr lang="en-US" b="1"/>
            <a:t>The economy</a:t>
          </a:r>
          <a:endParaRPr lang="en-US"/>
        </a:p>
      </dgm:t>
    </dgm:pt>
    <dgm:pt modelId="{A6E70F17-D4F0-4642-A808-EC53E36A6B84}" type="parTrans" cxnId="{C9CBB378-4C82-4F89-9AAA-F0A4B5C103AF}">
      <dgm:prSet/>
      <dgm:spPr/>
      <dgm:t>
        <a:bodyPr/>
        <a:lstStyle/>
        <a:p>
          <a:endParaRPr lang="en-US"/>
        </a:p>
      </dgm:t>
    </dgm:pt>
    <dgm:pt modelId="{FB7DFD42-2813-4D3E-89C3-BB166B1BA461}" type="sibTrans" cxnId="{C9CBB378-4C82-4F89-9AAA-F0A4B5C103AF}">
      <dgm:prSet/>
      <dgm:spPr/>
      <dgm:t>
        <a:bodyPr/>
        <a:lstStyle/>
        <a:p>
          <a:endParaRPr lang="en-US"/>
        </a:p>
      </dgm:t>
    </dgm:pt>
    <dgm:pt modelId="{BBE78583-AD70-4BA4-8ECA-7A35B3076D0E}">
      <dgm:prSet/>
      <dgm:spPr/>
      <dgm:t>
        <a:bodyPr/>
        <a:lstStyle/>
        <a:p>
          <a:r>
            <a:rPr lang="en-US" b="1" dirty="0"/>
            <a:t>Other external factors</a:t>
          </a:r>
          <a:endParaRPr lang="en-US" dirty="0"/>
        </a:p>
      </dgm:t>
    </dgm:pt>
    <dgm:pt modelId="{743C40C1-7076-448F-A3E4-E9E6A7139450}" type="parTrans" cxnId="{055C6099-8AE8-4D17-8683-8EA1A3A5C8F8}">
      <dgm:prSet/>
      <dgm:spPr/>
      <dgm:t>
        <a:bodyPr/>
        <a:lstStyle/>
        <a:p>
          <a:endParaRPr lang="en-US"/>
        </a:p>
      </dgm:t>
    </dgm:pt>
    <dgm:pt modelId="{1165161C-E6A3-4015-AF25-D709A54CC88E}" type="sibTrans" cxnId="{055C6099-8AE8-4D17-8683-8EA1A3A5C8F8}">
      <dgm:prSet/>
      <dgm:spPr/>
      <dgm:t>
        <a:bodyPr/>
        <a:lstStyle/>
        <a:p>
          <a:endParaRPr lang="en-US"/>
        </a:p>
      </dgm:t>
    </dgm:pt>
    <dgm:pt modelId="{1BD3699F-534F-41F6-9E5D-1840C9F62522}" type="pres">
      <dgm:prSet presAssocID="{A937D6D0-8AF2-4A20-8E23-D9635AE63C13}" presName="linear" presStyleCnt="0">
        <dgm:presLayoutVars>
          <dgm:animLvl val="lvl"/>
          <dgm:resizeHandles val="exact"/>
        </dgm:presLayoutVars>
      </dgm:prSet>
      <dgm:spPr/>
    </dgm:pt>
    <dgm:pt modelId="{7398AC29-6C85-46E7-85B1-23E34BFFB9EA}" type="pres">
      <dgm:prSet presAssocID="{958BD9A4-D93A-4C51-B91F-86C0A3DA3B63}" presName="parentText" presStyleLbl="node1" presStyleIdx="0" presStyleCnt="5">
        <dgm:presLayoutVars>
          <dgm:chMax val="0"/>
          <dgm:bulletEnabled val="1"/>
        </dgm:presLayoutVars>
      </dgm:prSet>
      <dgm:spPr/>
    </dgm:pt>
    <dgm:pt modelId="{01D2D5AA-1B81-442A-89AC-76B73A12F129}" type="pres">
      <dgm:prSet presAssocID="{58418C7F-878F-4E09-92A0-DB019CCC0DB8}" presName="spacer" presStyleCnt="0"/>
      <dgm:spPr/>
    </dgm:pt>
    <dgm:pt modelId="{565ED7E2-E5FC-44F4-91EE-32C432D7C72F}" type="pres">
      <dgm:prSet presAssocID="{D4F063F7-33C6-41F1-99CF-B0A8B8A3E43B}" presName="parentText" presStyleLbl="node1" presStyleIdx="1" presStyleCnt="5">
        <dgm:presLayoutVars>
          <dgm:chMax val="0"/>
          <dgm:bulletEnabled val="1"/>
        </dgm:presLayoutVars>
      </dgm:prSet>
      <dgm:spPr/>
    </dgm:pt>
    <dgm:pt modelId="{FE153541-0047-4730-BB19-8879E9B1258E}" type="pres">
      <dgm:prSet presAssocID="{FCB51F15-BE84-4EBD-9888-3F51B5082666}" presName="spacer" presStyleCnt="0"/>
      <dgm:spPr/>
    </dgm:pt>
    <dgm:pt modelId="{BF9986EB-EC27-4857-8C69-CB7082AFE285}" type="pres">
      <dgm:prSet presAssocID="{06E53B5E-61D0-4D8D-B62B-208766AEE99E}" presName="parentText" presStyleLbl="node1" presStyleIdx="2" presStyleCnt="5">
        <dgm:presLayoutVars>
          <dgm:chMax val="0"/>
          <dgm:bulletEnabled val="1"/>
        </dgm:presLayoutVars>
      </dgm:prSet>
      <dgm:spPr/>
    </dgm:pt>
    <dgm:pt modelId="{BB753AF6-1EFA-4EA9-A92F-7F669268E17E}" type="pres">
      <dgm:prSet presAssocID="{6FD5012D-2A80-4298-9778-8F16216380CF}" presName="spacer" presStyleCnt="0"/>
      <dgm:spPr/>
    </dgm:pt>
    <dgm:pt modelId="{C5706032-7E8F-44BF-8935-61750E39DFFD}" type="pres">
      <dgm:prSet presAssocID="{BC8DC117-1890-450C-8194-3BAB1CF760D4}" presName="parentText" presStyleLbl="node1" presStyleIdx="3" presStyleCnt="5">
        <dgm:presLayoutVars>
          <dgm:chMax val="0"/>
          <dgm:bulletEnabled val="1"/>
        </dgm:presLayoutVars>
      </dgm:prSet>
      <dgm:spPr/>
    </dgm:pt>
    <dgm:pt modelId="{65A0A74C-8F32-4927-98C1-A7CC62BD56A6}" type="pres">
      <dgm:prSet presAssocID="{FB7DFD42-2813-4D3E-89C3-BB166B1BA461}" presName="spacer" presStyleCnt="0"/>
      <dgm:spPr/>
    </dgm:pt>
    <dgm:pt modelId="{455EC3CC-17C5-46D3-8EC9-77A2DEE72E5F}" type="pres">
      <dgm:prSet presAssocID="{BBE78583-AD70-4BA4-8ECA-7A35B3076D0E}" presName="parentText" presStyleLbl="node1" presStyleIdx="4" presStyleCnt="5">
        <dgm:presLayoutVars>
          <dgm:chMax val="0"/>
          <dgm:bulletEnabled val="1"/>
        </dgm:presLayoutVars>
      </dgm:prSet>
      <dgm:spPr/>
    </dgm:pt>
  </dgm:ptLst>
  <dgm:cxnLst>
    <dgm:cxn modelId="{0C9C5C39-D3AF-4588-A9A7-C221653AE01C}" srcId="{A937D6D0-8AF2-4A20-8E23-D9635AE63C13}" destId="{D4F063F7-33C6-41F1-99CF-B0A8B8A3E43B}" srcOrd="1" destOrd="0" parTransId="{AF5A1803-99CE-4351-80A5-74101B288301}" sibTransId="{FCB51F15-BE84-4EBD-9888-3F51B5082666}"/>
    <dgm:cxn modelId="{B44B0243-6DD4-4F09-9B33-3C256C92C066}" type="presOf" srcId="{BBE78583-AD70-4BA4-8ECA-7A35B3076D0E}" destId="{455EC3CC-17C5-46D3-8EC9-77A2DEE72E5F}" srcOrd="0" destOrd="0" presId="urn:microsoft.com/office/officeart/2005/8/layout/vList2"/>
    <dgm:cxn modelId="{C9CBB378-4C82-4F89-9AAA-F0A4B5C103AF}" srcId="{A937D6D0-8AF2-4A20-8E23-D9635AE63C13}" destId="{BC8DC117-1890-450C-8194-3BAB1CF760D4}" srcOrd="3" destOrd="0" parTransId="{A6E70F17-D4F0-4642-A808-EC53E36A6B84}" sibTransId="{FB7DFD42-2813-4D3E-89C3-BB166B1BA461}"/>
    <dgm:cxn modelId="{0D51B682-37D1-43FB-9A7D-8E42E15ED63A}" type="presOf" srcId="{958BD9A4-D93A-4C51-B91F-86C0A3DA3B63}" destId="{7398AC29-6C85-46E7-85B1-23E34BFFB9EA}" srcOrd="0" destOrd="0" presId="urn:microsoft.com/office/officeart/2005/8/layout/vList2"/>
    <dgm:cxn modelId="{E29DAD86-7929-41D1-AD24-9BE06A24A202}" srcId="{A937D6D0-8AF2-4A20-8E23-D9635AE63C13}" destId="{958BD9A4-D93A-4C51-B91F-86C0A3DA3B63}" srcOrd="0" destOrd="0" parTransId="{93150A18-6A84-4246-ABEC-68FD7D406F8B}" sibTransId="{58418C7F-878F-4E09-92A0-DB019CCC0DB8}"/>
    <dgm:cxn modelId="{055C6099-8AE8-4D17-8683-8EA1A3A5C8F8}" srcId="{A937D6D0-8AF2-4A20-8E23-D9635AE63C13}" destId="{BBE78583-AD70-4BA4-8ECA-7A35B3076D0E}" srcOrd="4" destOrd="0" parTransId="{743C40C1-7076-448F-A3E4-E9E6A7139450}" sibTransId="{1165161C-E6A3-4015-AF25-D709A54CC88E}"/>
    <dgm:cxn modelId="{51562DAD-0CD9-4C5D-BC95-0F6AD570AD18}" type="presOf" srcId="{06E53B5E-61D0-4D8D-B62B-208766AEE99E}" destId="{BF9986EB-EC27-4857-8C69-CB7082AFE285}" srcOrd="0" destOrd="0" presId="urn:microsoft.com/office/officeart/2005/8/layout/vList2"/>
    <dgm:cxn modelId="{4FFE5DB3-8B9E-41EF-A03E-F1F5CDEC5312}" type="presOf" srcId="{A937D6D0-8AF2-4A20-8E23-D9635AE63C13}" destId="{1BD3699F-534F-41F6-9E5D-1840C9F62522}" srcOrd="0" destOrd="0" presId="urn:microsoft.com/office/officeart/2005/8/layout/vList2"/>
    <dgm:cxn modelId="{A5BE94C0-6BE8-43F4-B6EC-F9FD946FBBFC}" type="presOf" srcId="{D4F063F7-33C6-41F1-99CF-B0A8B8A3E43B}" destId="{565ED7E2-E5FC-44F4-91EE-32C432D7C72F}" srcOrd="0" destOrd="0" presId="urn:microsoft.com/office/officeart/2005/8/layout/vList2"/>
    <dgm:cxn modelId="{676541E5-A509-4279-A432-F74405AA40BB}" type="presOf" srcId="{BC8DC117-1890-450C-8194-3BAB1CF760D4}" destId="{C5706032-7E8F-44BF-8935-61750E39DFFD}" srcOrd="0" destOrd="0" presId="urn:microsoft.com/office/officeart/2005/8/layout/vList2"/>
    <dgm:cxn modelId="{66EAFFF6-E98E-4F7B-9908-2CEAB971B677}" srcId="{A937D6D0-8AF2-4A20-8E23-D9635AE63C13}" destId="{06E53B5E-61D0-4D8D-B62B-208766AEE99E}" srcOrd="2" destOrd="0" parTransId="{12058E8E-F1CB-4214-9D8E-A7AA08AF37CB}" sibTransId="{6FD5012D-2A80-4298-9778-8F16216380CF}"/>
    <dgm:cxn modelId="{365F7968-2861-4A3C-92A9-A1490133940C}" type="presParOf" srcId="{1BD3699F-534F-41F6-9E5D-1840C9F62522}" destId="{7398AC29-6C85-46E7-85B1-23E34BFFB9EA}" srcOrd="0" destOrd="0" presId="urn:microsoft.com/office/officeart/2005/8/layout/vList2"/>
    <dgm:cxn modelId="{087657A5-D4B3-4EFD-B4C9-0A7E255237B7}" type="presParOf" srcId="{1BD3699F-534F-41F6-9E5D-1840C9F62522}" destId="{01D2D5AA-1B81-442A-89AC-76B73A12F129}" srcOrd="1" destOrd="0" presId="urn:microsoft.com/office/officeart/2005/8/layout/vList2"/>
    <dgm:cxn modelId="{BB20C7F7-13EC-4D9C-9598-3DBEBE7B68D2}" type="presParOf" srcId="{1BD3699F-534F-41F6-9E5D-1840C9F62522}" destId="{565ED7E2-E5FC-44F4-91EE-32C432D7C72F}" srcOrd="2" destOrd="0" presId="urn:microsoft.com/office/officeart/2005/8/layout/vList2"/>
    <dgm:cxn modelId="{50A04AAC-3F50-46B3-9A27-3E6106DB7E0F}" type="presParOf" srcId="{1BD3699F-534F-41F6-9E5D-1840C9F62522}" destId="{FE153541-0047-4730-BB19-8879E9B1258E}" srcOrd="3" destOrd="0" presId="urn:microsoft.com/office/officeart/2005/8/layout/vList2"/>
    <dgm:cxn modelId="{9A299E55-7FB2-4CF4-97D5-7322C565353C}" type="presParOf" srcId="{1BD3699F-534F-41F6-9E5D-1840C9F62522}" destId="{BF9986EB-EC27-4857-8C69-CB7082AFE285}" srcOrd="4" destOrd="0" presId="urn:microsoft.com/office/officeart/2005/8/layout/vList2"/>
    <dgm:cxn modelId="{A24F54A1-E0C4-4C4F-B87A-CAC49426F866}" type="presParOf" srcId="{1BD3699F-534F-41F6-9E5D-1840C9F62522}" destId="{BB753AF6-1EFA-4EA9-A92F-7F669268E17E}" srcOrd="5" destOrd="0" presId="urn:microsoft.com/office/officeart/2005/8/layout/vList2"/>
    <dgm:cxn modelId="{6C340C6C-7D0A-40DD-A7E3-AD0D49C670A1}" type="presParOf" srcId="{1BD3699F-534F-41F6-9E5D-1840C9F62522}" destId="{C5706032-7E8F-44BF-8935-61750E39DFFD}" srcOrd="6" destOrd="0" presId="urn:microsoft.com/office/officeart/2005/8/layout/vList2"/>
    <dgm:cxn modelId="{85A52926-47DE-4256-98F9-447897EF251E}" type="presParOf" srcId="{1BD3699F-534F-41F6-9E5D-1840C9F62522}" destId="{65A0A74C-8F32-4927-98C1-A7CC62BD56A6}" srcOrd="7" destOrd="0" presId="urn:microsoft.com/office/officeart/2005/8/layout/vList2"/>
    <dgm:cxn modelId="{55CD4B72-7E30-46B1-956D-1B54C3496982}" type="presParOf" srcId="{1BD3699F-534F-41F6-9E5D-1840C9F62522}" destId="{455EC3CC-17C5-46D3-8EC9-77A2DEE72E5F}"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96C419D-7EA6-4373-9F47-E88A3FF60051}"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01BDB49A-01A8-4B98-8B81-5D0505036F39}">
      <dgm:prSet/>
      <dgm:spPr/>
      <dgm:t>
        <a:bodyPr/>
        <a:lstStyle/>
        <a:p>
          <a:pPr algn="l"/>
          <a:r>
            <a:rPr lang="en-US" b="0" i="0" baseline="0" dirty="0"/>
            <a:t>Management must decide who within the organization should set prices.</a:t>
          </a:r>
        </a:p>
        <a:p>
          <a:pPr algn="r"/>
          <a:r>
            <a:rPr lang="ar-SA" b="0" i="0" baseline="0" dirty="0"/>
            <a:t>يجب على الإدارة أن تقرر من الذي يجب أن يحدد الأسعار داخل المنظمة.</a:t>
          </a:r>
          <a:endParaRPr lang="en-US" dirty="0"/>
        </a:p>
      </dgm:t>
    </dgm:pt>
    <dgm:pt modelId="{B0A25FCF-3604-4037-B234-E7ECADEA62E7}" type="parTrans" cxnId="{E554A254-0DAE-4BC9-88CF-7453C9002964}">
      <dgm:prSet/>
      <dgm:spPr/>
      <dgm:t>
        <a:bodyPr/>
        <a:lstStyle/>
        <a:p>
          <a:endParaRPr lang="en-US"/>
        </a:p>
      </dgm:t>
    </dgm:pt>
    <dgm:pt modelId="{E6AFF215-80CA-49C2-AD49-0BCD4964FC0D}" type="sibTrans" cxnId="{E554A254-0DAE-4BC9-88CF-7453C9002964}">
      <dgm:prSet/>
      <dgm:spPr/>
      <dgm:t>
        <a:bodyPr/>
        <a:lstStyle/>
        <a:p>
          <a:endParaRPr lang="en-US"/>
        </a:p>
      </dgm:t>
    </dgm:pt>
    <dgm:pt modelId="{8A9143F7-3C6A-4C2B-BFA2-3B6F12E98455}">
      <dgm:prSet/>
      <dgm:spPr/>
      <dgm:t>
        <a:bodyPr/>
        <a:lstStyle/>
        <a:p>
          <a:pPr algn="l"/>
          <a:r>
            <a:rPr lang="en-US" dirty="0"/>
            <a:t>In small companies, prices are often set by top management rather than by the marketing or sales departments.</a:t>
          </a:r>
        </a:p>
        <a:p>
          <a:pPr algn="r"/>
          <a:r>
            <a:rPr lang="ar-SA" dirty="0"/>
            <a:t>في الشركات الصغيرة، يتم تحديد الأسعار في كثير من الأحيان من قبل الإدارة العليا وليس أقسام التسويق أو المبيعات.</a:t>
          </a:r>
          <a:endParaRPr lang="en-US" dirty="0"/>
        </a:p>
      </dgm:t>
    </dgm:pt>
    <dgm:pt modelId="{AACADE38-E75E-432A-99E9-60F27ABAA817}" type="parTrans" cxnId="{5E0F4583-E956-4738-A9E7-741C6BCA1388}">
      <dgm:prSet/>
      <dgm:spPr/>
      <dgm:t>
        <a:bodyPr/>
        <a:lstStyle/>
        <a:p>
          <a:endParaRPr lang="en-US"/>
        </a:p>
      </dgm:t>
    </dgm:pt>
    <dgm:pt modelId="{15B5E7F6-8DAB-4B13-8F56-22CEAA968095}" type="sibTrans" cxnId="{5E0F4583-E956-4738-A9E7-741C6BCA1388}">
      <dgm:prSet/>
      <dgm:spPr/>
      <dgm:t>
        <a:bodyPr/>
        <a:lstStyle/>
        <a:p>
          <a:endParaRPr lang="en-US"/>
        </a:p>
      </dgm:t>
    </dgm:pt>
    <dgm:pt modelId="{076523CA-DAE7-42A2-B9F6-F73F2CF26C7A}">
      <dgm:prSet/>
      <dgm:spPr/>
      <dgm:t>
        <a:bodyPr/>
        <a:lstStyle/>
        <a:p>
          <a:pPr algn="l"/>
          <a:r>
            <a:rPr lang="en-US" dirty="0"/>
            <a:t>In large companies, pricing is typically handled by divisional or product managers.</a:t>
          </a:r>
          <a:endParaRPr lang="ar-SA" dirty="0"/>
        </a:p>
        <a:p>
          <a:pPr algn="r"/>
          <a:r>
            <a:rPr lang="ar-SA" dirty="0"/>
            <a:t>في الشركات الكبيرة، يتم التعامل مع التسعير عادةً من قبل مديري الأقسام أو مديري المنتجات.</a:t>
          </a:r>
          <a:endParaRPr lang="en-US" dirty="0"/>
        </a:p>
      </dgm:t>
    </dgm:pt>
    <dgm:pt modelId="{4251CEBD-787B-4E07-8FD2-1AD454893913}" type="parTrans" cxnId="{DC487DBE-6CA5-4362-A7F8-EDA9F592FFF1}">
      <dgm:prSet/>
      <dgm:spPr/>
      <dgm:t>
        <a:bodyPr/>
        <a:lstStyle/>
        <a:p>
          <a:endParaRPr lang="en-US"/>
        </a:p>
      </dgm:t>
    </dgm:pt>
    <dgm:pt modelId="{9E624537-EA48-4D79-A6A3-0948CA218FF8}" type="sibTrans" cxnId="{DC487DBE-6CA5-4362-A7F8-EDA9F592FFF1}">
      <dgm:prSet/>
      <dgm:spPr/>
      <dgm:t>
        <a:bodyPr/>
        <a:lstStyle/>
        <a:p>
          <a:endParaRPr lang="en-US"/>
        </a:p>
      </dgm:t>
    </dgm:pt>
    <dgm:pt modelId="{19C6407C-696C-44BC-9CA7-18DC630F8460}">
      <dgm:prSet/>
      <dgm:spPr/>
      <dgm:t>
        <a:bodyPr/>
        <a:lstStyle/>
        <a:p>
          <a:pPr algn="l"/>
          <a:r>
            <a:rPr lang="en-US" dirty="0"/>
            <a:t>In industrial markets, salespeople may be allowed to negotiate with customers within certain price ranges.</a:t>
          </a:r>
        </a:p>
        <a:p>
          <a:pPr algn="r"/>
          <a:r>
            <a:rPr lang="ar-SA" dirty="0"/>
            <a:t>في الأسواق الصناعية، قد يُسمح لمندوبي المبيعات بالتفاوض مع العملاء ضمن نطاقات سعرية معينة.</a:t>
          </a:r>
          <a:endParaRPr lang="en-US" dirty="0"/>
        </a:p>
      </dgm:t>
    </dgm:pt>
    <dgm:pt modelId="{BB2E7FFF-CEC9-4E7A-B9BA-61CF74FF6B87}" type="parTrans" cxnId="{6B14877F-5B36-43A7-B5C8-9B42A16C80EC}">
      <dgm:prSet/>
      <dgm:spPr/>
      <dgm:t>
        <a:bodyPr/>
        <a:lstStyle/>
        <a:p>
          <a:endParaRPr lang="en-US"/>
        </a:p>
      </dgm:t>
    </dgm:pt>
    <dgm:pt modelId="{7D4AF4CC-CFA8-4D8B-9397-05D82515E5F7}" type="sibTrans" cxnId="{6B14877F-5B36-43A7-B5C8-9B42A16C80EC}">
      <dgm:prSet/>
      <dgm:spPr/>
      <dgm:t>
        <a:bodyPr/>
        <a:lstStyle/>
        <a:p>
          <a:endParaRPr lang="en-US"/>
        </a:p>
      </dgm:t>
    </dgm:pt>
    <dgm:pt modelId="{6B3EB7DE-8D6F-49F6-9827-AA9B0AEC795B}" type="pres">
      <dgm:prSet presAssocID="{B96C419D-7EA6-4373-9F47-E88A3FF60051}" presName="vert0" presStyleCnt="0">
        <dgm:presLayoutVars>
          <dgm:dir/>
          <dgm:animOne val="branch"/>
          <dgm:animLvl val="lvl"/>
        </dgm:presLayoutVars>
      </dgm:prSet>
      <dgm:spPr/>
    </dgm:pt>
    <dgm:pt modelId="{5D186733-299C-4290-9686-F63F1C9BC938}" type="pres">
      <dgm:prSet presAssocID="{01BDB49A-01A8-4B98-8B81-5D0505036F39}" presName="thickLine" presStyleLbl="alignNode1" presStyleIdx="0" presStyleCnt="4"/>
      <dgm:spPr/>
    </dgm:pt>
    <dgm:pt modelId="{D796C6E1-A86D-467B-9F25-4DF5C011A567}" type="pres">
      <dgm:prSet presAssocID="{01BDB49A-01A8-4B98-8B81-5D0505036F39}" presName="horz1" presStyleCnt="0"/>
      <dgm:spPr/>
    </dgm:pt>
    <dgm:pt modelId="{51D5FB7B-8A85-453D-8692-1C35166D0A82}" type="pres">
      <dgm:prSet presAssocID="{01BDB49A-01A8-4B98-8B81-5D0505036F39}" presName="tx1" presStyleLbl="revTx" presStyleIdx="0" presStyleCnt="4"/>
      <dgm:spPr/>
    </dgm:pt>
    <dgm:pt modelId="{55F176D3-0D91-4223-A4D6-AB0423D7C483}" type="pres">
      <dgm:prSet presAssocID="{01BDB49A-01A8-4B98-8B81-5D0505036F39}" presName="vert1" presStyleCnt="0"/>
      <dgm:spPr/>
    </dgm:pt>
    <dgm:pt modelId="{2F6CC893-9323-4E36-B208-B582A4C6B4FA}" type="pres">
      <dgm:prSet presAssocID="{8A9143F7-3C6A-4C2B-BFA2-3B6F12E98455}" presName="thickLine" presStyleLbl="alignNode1" presStyleIdx="1" presStyleCnt="4"/>
      <dgm:spPr/>
    </dgm:pt>
    <dgm:pt modelId="{43E0874B-0D46-4FC4-AC8A-757E54502C70}" type="pres">
      <dgm:prSet presAssocID="{8A9143F7-3C6A-4C2B-BFA2-3B6F12E98455}" presName="horz1" presStyleCnt="0"/>
      <dgm:spPr/>
    </dgm:pt>
    <dgm:pt modelId="{14A410AF-D7A0-45D2-A94E-BF5A3846FA1E}" type="pres">
      <dgm:prSet presAssocID="{8A9143F7-3C6A-4C2B-BFA2-3B6F12E98455}" presName="tx1" presStyleLbl="revTx" presStyleIdx="1" presStyleCnt="4"/>
      <dgm:spPr/>
    </dgm:pt>
    <dgm:pt modelId="{848E8E1F-A9AE-4D6B-B4B9-5C28D2913901}" type="pres">
      <dgm:prSet presAssocID="{8A9143F7-3C6A-4C2B-BFA2-3B6F12E98455}" presName="vert1" presStyleCnt="0"/>
      <dgm:spPr/>
    </dgm:pt>
    <dgm:pt modelId="{F91D9755-780C-45EA-A7F2-FB5229B96AF5}" type="pres">
      <dgm:prSet presAssocID="{076523CA-DAE7-42A2-B9F6-F73F2CF26C7A}" presName="thickLine" presStyleLbl="alignNode1" presStyleIdx="2" presStyleCnt="4"/>
      <dgm:spPr/>
    </dgm:pt>
    <dgm:pt modelId="{00005854-6D88-4B7A-A00F-4A37BBC9A4C2}" type="pres">
      <dgm:prSet presAssocID="{076523CA-DAE7-42A2-B9F6-F73F2CF26C7A}" presName="horz1" presStyleCnt="0"/>
      <dgm:spPr/>
    </dgm:pt>
    <dgm:pt modelId="{0A68A8FE-8BA9-42C5-B2DD-6849449E4390}" type="pres">
      <dgm:prSet presAssocID="{076523CA-DAE7-42A2-B9F6-F73F2CF26C7A}" presName="tx1" presStyleLbl="revTx" presStyleIdx="2" presStyleCnt="4"/>
      <dgm:spPr/>
    </dgm:pt>
    <dgm:pt modelId="{4F5C53C5-A0FB-43BC-AF06-2CE97B0DFA2E}" type="pres">
      <dgm:prSet presAssocID="{076523CA-DAE7-42A2-B9F6-F73F2CF26C7A}" presName="vert1" presStyleCnt="0"/>
      <dgm:spPr/>
    </dgm:pt>
    <dgm:pt modelId="{6E3BCAD8-8D1C-4A8B-9245-BC80963B8049}" type="pres">
      <dgm:prSet presAssocID="{19C6407C-696C-44BC-9CA7-18DC630F8460}" presName="thickLine" presStyleLbl="alignNode1" presStyleIdx="3" presStyleCnt="4"/>
      <dgm:spPr/>
    </dgm:pt>
    <dgm:pt modelId="{71B54F7E-7A55-470C-99AD-1281A47CF66E}" type="pres">
      <dgm:prSet presAssocID="{19C6407C-696C-44BC-9CA7-18DC630F8460}" presName="horz1" presStyleCnt="0"/>
      <dgm:spPr/>
    </dgm:pt>
    <dgm:pt modelId="{19990C92-B15A-4FC4-BDE5-E09FE7AC4158}" type="pres">
      <dgm:prSet presAssocID="{19C6407C-696C-44BC-9CA7-18DC630F8460}" presName="tx1" presStyleLbl="revTx" presStyleIdx="3" presStyleCnt="4"/>
      <dgm:spPr/>
    </dgm:pt>
    <dgm:pt modelId="{E65201C6-E363-4E5C-9A38-DDCCAC08DE67}" type="pres">
      <dgm:prSet presAssocID="{19C6407C-696C-44BC-9CA7-18DC630F8460}" presName="vert1" presStyleCnt="0"/>
      <dgm:spPr/>
    </dgm:pt>
  </dgm:ptLst>
  <dgm:cxnLst>
    <dgm:cxn modelId="{F62E7319-6B90-40A9-9831-592E4F719D4C}" type="presOf" srcId="{076523CA-DAE7-42A2-B9F6-F73F2CF26C7A}" destId="{0A68A8FE-8BA9-42C5-B2DD-6849449E4390}" srcOrd="0" destOrd="0" presId="urn:microsoft.com/office/officeart/2008/layout/LinedList"/>
    <dgm:cxn modelId="{8AA92635-F6D5-442B-B50F-5B9A4332AD53}" type="presOf" srcId="{8A9143F7-3C6A-4C2B-BFA2-3B6F12E98455}" destId="{14A410AF-D7A0-45D2-A94E-BF5A3846FA1E}" srcOrd="0" destOrd="0" presId="urn:microsoft.com/office/officeart/2008/layout/LinedList"/>
    <dgm:cxn modelId="{E554A254-0DAE-4BC9-88CF-7453C9002964}" srcId="{B96C419D-7EA6-4373-9F47-E88A3FF60051}" destId="{01BDB49A-01A8-4B98-8B81-5D0505036F39}" srcOrd="0" destOrd="0" parTransId="{B0A25FCF-3604-4037-B234-E7ECADEA62E7}" sibTransId="{E6AFF215-80CA-49C2-AD49-0BCD4964FC0D}"/>
    <dgm:cxn modelId="{6B14877F-5B36-43A7-B5C8-9B42A16C80EC}" srcId="{B96C419D-7EA6-4373-9F47-E88A3FF60051}" destId="{19C6407C-696C-44BC-9CA7-18DC630F8460}" srcOrd="3" destOrd="0" parTransId="{BB2E7FFF-CEC9-4E7A-B9BA-61CF74FF6B87}" sibTransId="{7D4AF4CC-CFA8-4D8B-9397-05D82515E5F7}"/>
    <dgm:cxn modelId="{5E0F4583-E956-4738-A9E7-741C6BCA1388}" srcId="{B96C419D-7EA6-4373-9F47-E88A3FF60051}" destId="{8A9143F7-3C6A-4C2B-BFA2-3B6F12E98455}" srcOrd="1" destOrd="0" parTransId="{AACADE38-E75E-432A-99E9-60F27ABAA817}" sibTransId="{15B5E7F6-8DAB-4B13-8F56-22CEAA968095}"/>
    <dgm:cxn modelId="{E3E6E799-6CBB-49D6-80C0-22386C6A732C}" type="presOf" srcId="{19C6407C-696C-44BC-9CA7-18DC630F8460}" destId="{19990C92-B15A-4FC4-BDE5-E09FE7AC4158}" srcOrd="0" destOrd="0" presId="urn:microsoft.com/office/officeart/2008/layout/LinedList"/>
    <dgm:cxn modelId="{C09714A2-6065-460B-B6C5-039CA1D17814}" type="presOf" srcId="{B96C419D-7EA6-4373-9F47-E88A3FF60051}" destId="{6B3EB7DE-8D6F-49F6-9827-AA9B0AEC795B}" srcOrd="0" destOrd="0" presId="urn:microsoft.com/office/officeart/2008/layout/LinedList"/>
    <dgm:cxn modelId="{733E69B0-D1B3-407B-8AF8-483E6AC25CED}" type="presOf" srcId="{01BDB49A-01A8-4B98-8B81-5D0505036F39}" destId="{51D5FB7B-8A85-453D-8692-1C35166D0A82}" srcOrd="0" destOrd="0" presId="urn:microsoft.com/office/officeart/2008/layout/LinedList"/>
    <dgm:cxn modelId="{DC487DBE-6CA5-4362-A7F8-EDA9F592FFF1}" srcId="{B96C419D-7EA6-4373-9F47-E88A3FF60051}" destId="{076523CA-DAE7-42A2-B9F6-F73F2CF26C7A}" srcOrd="2" destOrd="0" parTransId="{4251CEBD-787B-4E07-8FD2-1AD454893913}" sibTransId="{9E624537-EA48-4D79-A6A3-0948CA218FF8}"/>
    <dgm:cxn modelId="{9615681C-4AB9-4F6B-8216-C08F40D45584}" type="presParOf" srcId="{6B3EB7DE-8D6F-49F6-9827-AA9B0AEC795B}" destId="{5D186733-299C-4290-9686-F63F1C9BC938}" srcOrd="0" destOrd="0" presId="urn:microsoft.com/office/officeart/2008/layout/LinedList"/>
    <dgm:cxn modelId="{816A643A-DA94-4468-9733-46851660E1FA}" type="presParOf" srcId="{6B3EB7DE-8D6F-49F6-9827-AA9B0AEC795B}" destId="{D796C6E1-A86D-467B-9F25-4DF5C011A567}" srcOrd="1" destOrd="0" presId="urn:microsoft.com/office/officeart/2008/layout/LinedList"/>
    <dgm:cxn modelId="{585A20D5-0D31-40F4-9F5A-2714F0BEC781}" type="presParOf" srcId="{D796C6E1-A86D-467B-9F25-4DF5C011A567}" destId="{51D5FB7B-8A85-453D-8692-1C35166D0A82}" srcOrd="0" destOrd="0" presId="urn:microsoft.com/office/officeart/2008/layout/LinedList"/>
    <dgm:cxn modelId="{965D21F6-C89F-45F6-B176-9FD3E8B10C23}" type="presParOf" srcId="{D796C6E1-A86D-467B-9F25-4DF5C011A567}" destId="{55F176D3-0D91-4223-A4D6-AB0423D7C483}" srcOrd="1" destOrd="0" presId="urn:microsoft.com/office/officeart/2008/layout/LinedList"/>
    <dgm:cxn modelId="{57D2E293-75C1-4A21-B3A9-95016B7678D8}" type="presParOf" srcId="{6B3EB7DE-8D6F-49F6-9827-AA9B0AEC795B}" destId="{2F6CC893-9323-4E36-B208-B582A4C6B4FA}" srcOrd="2" destOrd="0" presId="urn:microsoft.com/office/officeart/2008/layout/LinedList"/>
    <dgm:cxn modelId="{C88B1CB7-EEC9-4D1D-A2E7-CA6A2458B04D}" type="presParOf" srcId="{6B3EB7DE-8D6F-49F6-9827-AA9B0AEC795B}" destId="{43E0874B-0D46-4FC4-AC8A-757E54502C70}" srcOrd="3" destOrd="0" presId="urn:microsoft.com/office/officeart/2008/layout/LinedList"/>
    <dgm:cxn modelId="{213BC95C-90B6-46D5-84A5-6A4F28D5B887}" type="presParOf" srcId="{43E0874B-0D46-4FC4-AC8A-757E54502C70}" destId="{14A410AF-D7A0-45D2-A94E-BF5A3846FA1E}" srcOrd="0" destOrd="0" presId="urn:microsoft.com/office/officeart/2008/layout/LinedList"/>
    <dgm:cxn modelId="{04D69EA0-A541-4999-BF39-2EF2753D96C2}" type="presParOf" srcId="{43E0874B-0D46-4FC4-AC8A-757E54502C70}" destId="{848E8E1F-A9AE-4D6B-B4B9-5C28D2913901}" srcOrd="1" destOrd="0" presId="urn:microsoft.com/office/officeart/2008/layout/LinedList"/>
    <dgm:cxn modelId="{8BA1FFA6-E6FF-4820-B553-6BB6A2AD7ECA}" type="presParOf" srcId="{6B3EB7DE-8D6F-49F6-9827-AA9B0AEC795B}" destId="{F91D9755-780C-45EA-A7F2-FB5229B96AF5}" srcOrd="4" destOrd="0" presId="urn:microsoft.com/office/officeart/2008/layout/LinedList"/>
    <dgm:cxn modelId="{2B731CC0-CDE4-48BD-9ABC-4CA9DBD3627C}" type="presParOf" srcId="{6B3EB7DE-8D6F-49F6-9827-AA9B0AEC795B}" destId="{00005854-6D88-4B7A-A00F-4A37BBC9A4C2}" srcOrd="5" destOrd="0" presId="urn:microsoft.com/office/officeart/2008/layout/LinedList"/>
    <dgm:cxn modelId="{2F2ADDF2-C193-4C67-9334-5EBF130B2864}" type="presParOf" srcId="{00005854-6D88-4B7A-A00F-4A37BBC9A4C2}" destId="{0A68A8FE-8BA9-42C5-B2DD-6849449E4390}" srcOrd="0" destOrd="0" presId="urn:microsoft.com/office/officeart/2008/layout/LinedList"/>
    <dgm:cxn modelId="{043D8596-1E44-4534-B443-C81E922A39D2}" type="presParOf" srcId="{00005854-6D88-4B7A-A00F-4A37BBC9A4C2}" destId="{4F5C53C5-A0FB-43BC-AF06-2CE97B0DFA2E}" srcOrd="1" destOrd="0" presId="urn:microsoft.com/office/officeart/2008/layout/LinedList"/>
    <dgm:cxn modelId="{4AAB507E-3713-44F7-81E8-E0A62B8F7A25}" type="presParOf" srcId="{6B3EB7DE-8D6F-49F6-9827-AA9B0AEC795B}" destId="{6E3BCAD8-8D1C-4A8B-9245-BC80963B8049}" srcOrd="6" destOrd="0" presId="urn:microsoft.com/office/officeart/2008/layout/LinedList"/>
    <dgm:cxn modelId="{1A7456CA-42FF-4B6D-A5A1-D1EC55090FCD}" type="presParOf" srcId="{6B3EB7DE-8D6F-49F6-9827-AA9B0AEC795B}" destId="{71B54F7E-7A55-470C-99AD-1281A47CF66E}" srcOrd="7" destOrd="0" presId="urn:microsoft.com/office/officeart/2008/layout/LinedList"/>
    <dgm:cxn modelId="{A49842FE-2755-4D76-A7E7-4A3EF334C725}" type="presParOf" srcId="{71B54F7E-7A55-470C-99AD-1281A47CF66E}" destId="{19990C92-B15A-4FC4-BDE5-E09FE7AC4158}" srcOrd="0" destOrd="0" presId="urn:microsoft.com/office/officeart/2008/layout/LinedList"/>
    <dgm:cxn modelId="{D2BBDF8B-6108-471C-A757-6683EECB2696}" type="presParOf" srcId="{71B54F7E-7A55-470C-99AD-1281A47CF66E}" destId="{E65201C6-E363-4E5C-9A38-DDCCAC08DE67}"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71CB507-31A5-437D-8163-9B2F76914E26}"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AE8A4F81-6C18-466A-8227-19CEEB4CE7BE}">
      <dgm:prSet/>
      <dgm:spPr/>
      <dgm:t>
        <a:bodyPr/>
        <a:lstStyle/>
        <a:p>
          <a:pPr algn="l"/>
          <a:r>
            <a:rPr lang="en-US" dirty="0"/>
            <a:t>Pricing that considers the psychology of prices and not simply the economics; the price is used to say something about the product.</a:t>
          </a:r>
        </a:p>
        <a:p>
          <a:pPr algn="r"/>
          <a:r>
            <a:rPr lang="ar-SA" dirty="0"/>
            <a:t>التسعير الذي يأخذ في الاعتبار علم نفس الأسعار وليس الاقتصاد فقط؛ ويُستخدم السعر للقول بشيء ما عن المنتج.</a:t>
          </a:r>
          <a:endParaRPr lang="en-US" dirty="0"/>
        </a:p>
      </dgm:t>
    </dgm:pt>
    <dgm:pt modelId="{34F004EB-BC72-48F7-AA56-3818471D30DF}" type="parTrans" cxnId="{8B33A649-CD8E-4A28-812F-A8E0754DEEA9}">
      <dgm:prSet/>
      <dgm:spPr/>
      <dgm:t>
        <a:bodyPr/>
        <a:lstStyle/>
        <a:p>
          <a:endParaRPr lang="en-US"/>
        </a:p>
      </dgm:t>
    </dgm:pt>
    <dgm:pt modelId="{3C0D14EF-1850-4F27-8A7B-146F8525057D}" type="sibTrans" cxnId="{8B33A649-CD8E-4A28-812F-A8E0754DEEA9}">
      <dgm:prSet/>
      <dgm:spPr/>
      <dgm:t>
        <a:bodyPr/>
        <a:lstStyle/>
        <a:p>
          <a:endParaRPr lang="en-US"/>
        </a:p>
      </dgm:t>
    </dgm:pt>
    <dgm:pt modelId="{1A669EC0-3DE2-4CBE-A796-22A314751182}">
      <dgm:prSet custT="1"/>
      <dgm:spPr/>
      <dgm:t>
        <a:bodyPr/>
        <a:lstStyle/>
        <a:p>
          <a:pPr algn="l"/>
          <a:r>
            <a:rPr lang="en-US" sz="1800" dirty="0"/>
            <a:t>Consumers usually perceive higher-priced products as having higher quality specially when they cannot judge quality because they lack the information or the necessary skills.</a:t>
          </a:r>
        </a:p>
        <a:p>
          <a:pPr algn="r"/>
          <a:r>
            <a:rPr lang="ar-SA" sz="2000" dirty="0"/>
            <a:t>عادة ما ينظر المستهلكون إلى المنتجات ذات الأسعار المرتفعة على أنها ذات جودة أعلى، خاصة عندما لا يستطيعون الحكم على الجودة لأنهم يفتقرون إلى المعلومات أو المهارات اللازمة.</a:t>
          </a:r>
          <a:r>
            <a:rPr lang="en-US" sz="2000" dirty="0"/>
            <a:t> </a:t>
          </a:r>
        </a:p>
      </dgm:t>
    </dgm:pt>
    <dgm:pt modelId="{99D1AA3F-DF3A-4339-A8D6-C812AB045025}" type="parTrans" cxnId="{5BC0C2EC-7328-4236-BD67-F5D59581AD03}">
      <dgm:prSet/>
      <dgm:spPr/>
      <dgm:t>
        <a:bodyPr/>
        <a:lstStyle/>
        <a:p>
          <a:endParaRPr lang="en-US"/>
        </a:p>
      </dgm:t>
    </dgm:pt>
    <dgm:pt modelId="{F044EFED-3870-4EBB-95C8-C14EF39A0C44}" type="sibTrans" cxnId="{5BC0C2EC-7328-4236-BD67-F5D59581AD03}">
      <dgm:prSet/>
      <dgm:spPr/>
      <dgm:t>
        <a:bodyPr/>
        <a:lstStyle/>
        <a:p>
          <a:endParaRPr lang="en-US"/>
        </a:p>
      </dgm:t>
    </dgm:pt>
    <dgm:pt modelId="{8C3F8396-1C0B-41CE-BD80-47C6DBBA7347}">
      <dgm:prSet custT="1"/>
      <dgm:spPr/>
      <dgm:t>
        <a:bodyPr/>
        <a:lstStyle/>
        <a:p>
          <a:pPr algn="l"/>
          <a:r>
            <a:rPr lang="en-US" sz="1800" b="1" dirty="0"/>
            <a:t>Reference prices</a:t>
          </a:r>
          <a:r>
            <a:rPr lang="en-US" sz="1800" dirty="0"/>
            <a:t>: Prices that buyers carry in their minds and refer to when they look at a given product. The reference price might be formed by noting current prices, remembering past prices, or assessing the buying situation</a:t>
          </a:r>
          <a:r>
            <a:rPr lang="en-US" sz="1800" b="0" i="0" baseline="0" dirty="0"/>
            <a:t>.</a:t>
          </a:r>
        </a:p>
        <a:p>
          <a:pPr algn="r"/>
          <a:r>
            <a:rPr lang="ar-SA" sz="1800" b="0" i="0" baseline="0" dirty="0"/>
            <a:t>أسعار مرجعية: الأسعار التي يحملها المشترون في أذهانهم ويشيرون إليها عندما ينظرون إلى منتج معين. يمكن تشكيل سعر مرجعي من خلال ملاحظة الأسعار الحالية أو تذكر الأسعار السابقة أو تقييم موقف الشراء.</a:t>
          </a:r>
          <a:endParaRPr lang="en-US" sz="1800" dirty="0"/>
        </a:p>
      </dgm:t>
    </dgm:pt>
    <dgm:pt modelId="{C68972C2-280D-43FA-9AFC-DF1B3F4B365E}" type="parTrans" cxnId="{886D1E9C-B6C2-4FE3-8DAD-943FD2A602A7}">
      <dgm:prSet/>
      <dgm:spPr/>
      <dgm:t>
        <a:bodyPr/>
        <a:lstStyle/>
        <a:p>
          <a:endParaRPr lang="en-US"/>
        </a:p>
      </dgm:t>
    </dgm:pt>
    <dgm:pt modelId="{90965475-D48C-4B10-9DD3-7A1C2BCB182D}" type="sibTrans" cxnId="{886D1E9C-B6C2-4FE3-8DAD-943FD2A602A7}">
      <dgm:prSet/>
      <dgm:spPr/>
      <dgm:t>
        <a:bodyPr/>
        <a:lstStyle/>
        <a:p>
          <a:endParaRPr lang="en-US"/>
        </a:p>
      </dgm:t>
    </dgm:pt>
    <dgm:pt modelId="{A705091D-C4B3-4568-B680-36D774E4E9ED}" type="pres">
      <dgm:prSet presAssocID="{871CB507-31A5-437D-8163-9B2F76914E26}" presName="vert0" presStyleCnt="0">
        <dgm:presLayoutVars>
          <dgm:dir/>
          <dgm:animOne val="branch"/>
          <dgm:animLvl val="lvl"/>
        </dgm:presLayoutVars>
      </dgm:prSet>
      <dgm:spPr/>
    </dgm:pt>
    <dgm:pt modelId="{67C8E7C3-BF44-4E27-96E8-C6A8047D34BC}" type="pres">
      <dgm:prSet presAssocID="{AE8A4F81-6C18-466A-8227-19CEEB4CE7BE}" presName="thickLine" presStyleLbl="alignNode1" presStyleIdx="0" presStyleCnt="3"/>
      <dgm:spPr/>
    </dgm:pt>
    <dgm:pt modelId="{F0C13069-10CC-4E86-95C5-10FCBD67E568}" type="pres">
      <dgm:prSet presAssocID="{AE8A4F81-6C18-466A-8227-19CEEB4CE7BE}" presName="horz1" presStyleCnt="0"/>
      <dgm:spPr/>
    </dgm:pt>
    <dgm:pt modelId="{CB0218CB-E5FD-4C71-930B-0F28F9B6F90E}" type="pres">
      <dgm:prSet presAssocID="{AE8A4F81-6C18-466A-8227-19CEEB4CE7BE}" presName="tx1" presStyleLbl="revTx" presStyleIdx="0" presStyleCnt="3" custLinFactNeighborX="-59"/>
      <dgm:spPr/>
    </dgm:pt>
    <dgm:pt modelId="{7A75CB0C-9F7C-47ED-BBA8-8D92F5F1A3C1}" type="pres">
      <dgm:prSet presAssocID="{AE8A4F81-6C18-466A-8227-19CEEB4CE7BE}" presName="vert1" presStyleCnt="0"/>
      <dgm:spPr/>
    </dgm:pt>
    <dgm:pt modelId="{2E7297A8-CBFD-424F-899E-828307180462}" type="pres">
      <dgm:prSet presAssocID="{1A669EC0-3DE2-4CBE-A796-22A314751182}" presName="thickLine" presStyleLbl="alignNode1" presStyleIdx="1" presStyleCnt="3"/>
      <dgm:spPr/>
    </dgm:pt>
    <dgm:pt modelId="{FA064F12-3BC8-426E-9DAE-D94D29A3CC9F}" type="pres">
      <dgm:prSet presAssocID="{1A669EC0-3DE2-4CBE-A796-22A314751182}" presName="horz1" presStyleCnt="0"/>
      <dgm:spPr/>
    </dgm:pt>
    <dgm:pt modelId="{F0B28AC8-B07F-443B-99C5-D466A14DC874}" type="pres">
      <dgm:prSet presAssocID="{1A669EC0-3DE2-4CBE-A796-22A314751182}" presName="tx1" presStyleLbl="revTx" presStyleIdx="1" presStyleCnt="3"/>
      <dgm:spPr/>
    </dgm:pt>
    <dgm:pt modelId="{61B4F234-68F0-415F-878D-AF1071179982}" type="pres">
      <dgm:prSet presAssocID="{1A669EC0-3DE2-4CBE-A796-22A314751182}" presName="vert1" presStyleCnt="0"/>
      <dgm:spPr/>
    </dgm:pt>
    <dgm:pt modelId="{3B36F774-E948-4967-B2FA-072CE1AAB0C2}" type="pres">
      <dgm:prSet presAssocID="{8C3F8396-1C0B-41CE-BD80-47C6DBBA7347}" presName="thickLine" presStyleLbl="alignNode1" presStyleIdx="2" presStyleCnt="3"/>
      <dgm:spPr/>
    </dgm:pt>
    <dgm:pt modelId="{B846FA18-C050-4D39-8AF8-B97E4998631F}" type="pres">
      <dgm:prSet presAssocID="{8C3F8396-1C0B-41CE-BD80-47C6DBBA7347}" presName="horz1" presStyleCnt="0"/>
      <dgm:spPr/>
    </dgm:pt>
    <dgm:pt modelId="{4065CC8F-2DB9-4FE1-98C3-6DE6FA14BECC}" type="pres">
      <dgm:prSet presAssocID="{8C3F8396-1C0B-41CE-BD80-47C6DBBA7347}" presName="tx1" presStyleLbl="revTx" presStyleIdx="2" presStyleCnt="3"/>
      <dgm:spPr/>
    </dgm:pt>
    <dgm:pt modelId="{6E00F997-02BE-422C-BDC8-24A114A11DBF}" type="pres">
      <dgm:prSet presAssocID="{8C3F8396-1C0B-41CE-BD80-47C6DBBA7347}" presName="vert1" presStyleCnt="0"/>
      <dgm:spPr/>
    </dgm:pt>
  </dgm:ptLst>
  <dgm:cxnLst>
    <dgm:cxn modelId="{11451134-E477-4A4D-BDF7-8FEC16D7A7E0}" type="presOf" srcId="{871CB507-31A5-437D-8163-9B2F76914E26}" destId="{A705091D-C4B3-4568-B680-36D774E4E9ED}" srcOrd="0" destOrd="0" presId="urn:microsoft.com/office/officeart/2008/layout/LinedList"/>
    <dgm:cxn modelId="{8B33A649-CD8E-4A28-812F-A8E0754DEEA9}" srcId="{871CB507-31A5-437D-8163-9B2F76914E26}" destId="{AE8A4F81-6C18-466A-8227-19CEEB4CE7BE}" srcOrd="0" destOrd="0" parTransId="{34F004EB-BC72-48F7-AA56-3818471D30DF}" sibTransId="{3C0D14EF-1850-4F27-8A7B-146F8525057D}"/>
    <dgm:cxn modelId="{6CCEFC77-A727-44DD-982B-AEAA5B77C4E7}" type="presOf" srcId="{AE8A4F81-6C18-466A-8227-19CEEB4CE7BE}" destId="{CB0218CB-E5FD-4C71-930B-0F28F9B6F90E}" srcOrd="0" destOrd="0" presId="urn:microsoft.com/office/officeart/2008/layout/LinedList"/>
    <dgm:cxn modelId="{B2AF6F84-513D-4803-A819-5EE5E92F5D07}" type="presOf" srcId="{1A669EC0-3DE2-4CBE-A796-22A314751182}" destId="{F0B28AC8-B07F-443B-99C5-D466A14DC874}" srcOrd="0" destOrd="0" presId="urn:microsoft.com/office/officeart/2008/layout/LinedList"/>
    <dgm:cxn modelId="{886D1E9C-B6C2-4FE3-8DAD-943FD2A602A7}" srcId="{871CB507-31A5-437D-8163-9B2F76914E26}" destId="{8C3F8396-1C0B-41CE-BD80-47C6DBBA7347}" srcOrd="2" destOrd="0" parTransId="{C68972C2-280D-43FA-9AFC-DF1B3F4B365E}" sibTransId="{90965475-D48C-4B10-9DD3-7A1C2BCB182D}"/>
    <dgm:cxn modelId="{B9C8199F-4282-47C7-9233-B3B5038674D9}" type="presOf" srcId="{8C3F8396-1C0B-41CE-BD80-47C6DBBA7347}" destId="{4065CC8F-2DB9-4FE1-98C3-6DE6FA14BECC}" srcOrd="0" destOrd="0" presId="urn:microsoft.com/office/officeart/2008/layout/LinedList"/>
    <dgm:cxn modelId="{5BC0C2EC-7328-4236-BD67-F5D59581AD03}" srcId="{871CB507-31A5-437D-8163-9B2F76914E26}" destId="{1A669EC0-3DE2-4CBE-A796-22A314751182}" srcOrd="1" destOrd="0" parTransId="{99D1AA3F-DF3A-4339-A8D6-C812AB045025}" sibTransId="{F044EFED-3870-4EBB-95C8-C14EF39A0C44}"/>
    <dgm:cxn modelId="{32624C05-F189-4107-9E31-F8EC0F547064}" type="presParOf" srcId="{A705091D-C4B3-4568-B680-36D774E4E9ED}" destId="{67C8E7C3-BF44-4E27-96E8-C6A8047D34BC}" srcOrd="0" destOrd="0" presId="urn:microsoft.com/office/officeart/2008/layout/LinedList"/>
    <dgm:cxn modelId="{4E30BE75-CABC-4CEE-A357-F0D0E2377C53}" type="presParOf" srcId="{A705091D-C4B3-4568-B680-36D774E4E9ED}" destId="{F0C13069-10CC-4E86-95C5-10FCBD67E568}" srcOrd="1" destOrd="0" presId="urn:microsoft.com/office/officeart/2008/layout/LinedList"/>
    <dgm:cxn modelId="{E80118AC-6208-47FC-B1E9-6484C885C0C4}" type="presParOf" srcId="{F0C13069-10CC-4E86-95C5-10FCBD67E568}" destId="{CB0218CB-E5FD-4C71-930B-0F28F9B6F90E}" srcOrd="0" destOrd="0" presId="urn:microsoft.com/office/officeart/2008/layout/LinedList"/>
    <dgm:cxn modelId="{31328FC4-7CCA-4D23-B20C-67F7915CA422}" type="presParOf" srcId="{F0C13069-10CC-4E86-95C5-10FCBD67E568}" destId="{7A75CB0C-9F7C-47ED-BBA8-8D92F5F1A3C1}" srcOrd="1" destOrd="0" presId="urn:microsoft.com/office/officeart/2008/layout/LinedList"/>
    <dgm:cxn modelId="{36817648-C8D8-4967-BE5C-41B1F5A92F13}" type="presParOf" srcId="{A705091D-C4B3-4568-B680-36D774E4E9ED}" destId="{2E7297A8-CBFD-424F-899E-828307180462}" srcOrd="2" destOrd="0" presId="urn:microsoft.com/office/officeart/2008/layout/LinedList"/>
    <dgm:cxn modelId="{3C0A2410-82F5-4A57-811D-E77AEA7049F2}" type="presParOf" srcId="{A705091D-C4B3-4568-B680-36D774E4E9ED}" destId="{FA064F12-3BC8-426E-9DAE-D94D29A3CC9F}" srcOrd="3" destOrd="0" presId="urn:microsoft.com/office/officeart/2008/layout/LinedList"/>
    <dgm:cxn modelId="{DDBD9A43-FDFF-40C3-800B-5B7B77B24CBF}" type="presParOf" srcId="{FA064F12-3BC8-426E-9DAE-D94D29A3CC9F}" destId="{F0B28AC8-B07F-443B-99C5-D466A14DC874}" srcOrd="0" destOrd="0" presId="urn:microsoft.com/office/officeart/2008/layout/LinedList"/>
    <dgm:cxn modelId="{27CD1F93-98D4-457D-B67D-9956484B51E0}" type="presParOf" srcId="{FA064F12-3BC8-426E-9DAE-D94D29A3CC9F}" destId="{61B4F234-68F0-415F-878D-AF1071179982}" srcOrd="1" destOrd="0" presId="urn:microsoft.com/office/officeart/2008/layout/LinedList"/>
    <dgm:cxn modelId="{15C72F6E-435C-4808-96E1-0B7C0116475B}" type="presParOf" srcId="{A705091D-C4B3-4568-B680-36D774E4E9ED}" destId="{3B36F774-E948-4967-B2FA-072CE1AAB0C2}" srcOrd="4" destOrd="0" presId="urn:microsoft.com/office/officeart/2008/layout/LinedList"/>
    <dgm:cxn modelId="{0C2B6C58-0E0D-400F-8757-244F6A0FAD66}" type="presParOf" srcId="{A705091D-C4B3-4568-B680-36D774E4E9ED}" destId="{B846FA18-C050-4D39-8AF8-B97E4998631F}" srcOrd="5" destOrd="0" presId="urn:microsoft.com/office/officeart/2008/layout/LinedList"/>
    <dgm:cxn modelId="{4AC12A21-CC01-4569-8395-C3B946DB2B83}" type="presParOf" srcId="{B846FA18-C050-4D39-8AF8-B97E4998631F}" destId="{4065CC8F-2DB9-4FE1-98C3-6DE6FA14BECC}" srcOrd="0" destOrd="0" presId="urn:microsoft.com/office/officeart/2008/layout/LinedList"/>
    <dgm:cxn modelId="{48D49229-461C-4B51-9A3A-ABA61CF28328}" type="presParOf" srcId="{B846FA18-C050-4D39-8AF8-B97E4998631F}" destId="{6E00F997-02BE-422C-BDC8-24A114A11DBF}"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9A2CE5-182D-4F30-8D23-8E01F84CBCD9}">
      <dsp:nvSpPr>
        <dsp:cNvPr id="0" name=""/>
        <dsp:cNvSpPr/>
      </dsp:nvSpPr>
      <dsp:spPr>
        <a:xfrm>
          <a:off x="0" y="26293"/>
          <a:ext cx="7455285" cy="80496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b="1" kern="1200" dirty="0">
              <a:solidFill>
                <a:prstClr val="white"/>
              </a:solidFill>
              <a:latin typeface="Calibri" panose="020F0502020204030204"/>
              <a:ea typeface="+mn-ea"/>
              <a:cs typeface="+mn-cs"/>
            </a:rPr>
            <a:t>1. Defining Pricing</a:t>
          </a:r>
        </a:p>
      </dsp:txBody>
      <dsp:txXfrm>
        <a:off x="39295" y="65588"/>
        <a:ext cx="7376695" cy="726370"/>
      </dsp:txXfrm>
    </dsp:sp>
    <dsp:sp modelId="{54D19986-C1DD-47DF-B3E3-E6AAA3CC0D15}">
      <dsp:nvSpPr>
        <dsp:cNvPr id="0" name=""/>
        <dsp:cNvSpPr/>
      </dsp:nvSpPr>
      <dsp:spPr>
        <a:xfrm>
          <a:off x="0" y="955093"/>
          <a:ext cx="7455285" cy="804960"/>
        </a:xfrm>
        <a:prstGeom prst="roundRect">
          <a:avLst/>
        </a:prstGeom>
        <a:solidFill>
          <a:schemeClr val="accent5">
            <a:hueOff val="-1689636"/>
            <a:satOff val="-4355"/>
            <a:lumOff val="-294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b="1" kern="1200" dirty="0">
              <a:solidFill>
                <a:prstClr val="white"/>
              </a:solidFill>
              <a:latin typeface="Calibri" panose="020F0502020204030204"/>
              <a:ea typeface="+mn-ea"/>
              <a:cs typeface="+mn-cs"/>
            </a:rPr>
            <a:t>2. Price Model </a:t>
          </a:r>
        </a:p>
      </dsp:txBody>
      <dsp:txXfrm>
        <a:off x="39295" y="994388"/>
        <a:ext cx="7376695" cy="726370"/>
      </dsp:txXfrm>
    </dsp:sp>
    <dsp:sp modelId="{10C88854-9595-448C-8B60-385A01705E34}">
      <dsp:nvSpPr>
        <dsp:cNvPr id="0" name=""/>
        <dsp:cNvSpPr/>
      </dsp:nvSpPr>
      <dsp:spPr>
        <a:xfrm>
          <a:off x="0" y="1883893"/>
          <a:ext cx="7455285" cy="804960"/>
        </a:xfrm>
        <a:prstGeom prst="round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b="1" kern="1200" dirty="0">
              <a:solidFill>
                <a:prstClr val="white"/>
              </a:solidFill>
              <a:latin typeface="Calibri" panose="020F0502020204030204"/>
              <a:ea typeface="+mn-ea"/>
              <a:cs typeface="+mn-cs"/>
            </a:rPr>
            <a:t>3. New Product Pricing strategies </a:t>
          </a:r>
        </a:p>
      </dsp:txBody>
      <dsp:txXfrm>
        <a:off x="39295" y="1923188"/>
        <a:ext cx="7376695" cy="726370"/>
      </dsp:txXfrm>
    </dsp:sp>
    <dsp:sp modelId="{AD59F110-0305-48AF-B600-398202C69AD6}">
      <dsp:nvSpPr>
        <dsp:cNvPr id="0" name=""/>
        <dsp:cNvSpPr/>
      </dsp:nvSpPr>
      <dsp:spPr>
        <a:xfrm>
          <a:off x="0" y="2812693"/>
          <a:ext cx="7455285" cy="804960"/>
        </a:xfrm>
        <a:prstGeom prst="roundRect">
          <a:avLst/>
        </a:prstGeom>
        <a:solidFill>
          <a:schemeClr val="accent5">
            <a:hueOff val="-5068907"/>
            <a:satOff val="-13064"/>
            <a:lumOff val="-882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b="1" kern="1200" dirty="0">
              <a:solidFill>
                <a:prstClr val="white"/>
              </a:solidFill>
              <a:latin typeface="Calibri" panose="020F0502020204030204"/>
              <a:ea typeface="+mn-ea"/>
              <a:cs typeface="+mn-cs"/>
            </a:rPr>
            <a:t>4. Product Mix Pricing strategies</a:t>
          </a:r>
        </a:p>
      </dsp:txBody>
      <dsp:txXfrm>
        <a:off x="39295" y="2851988"/>
        <a:ext cx="7376695" cy="726370"/>
      </dsp:txXfrm>
    </dsp:sp>
    <dsp:sp modelId="{97765308-FF50-48B1-85BC-5231D4669812}">
      <dsp:nvSpPr>
        <dsp:cNvPr id="0" name=""/>
        <dsp:cNvSpPr/>
      </dsp:nvSpPr>
      <dsp:spPr>
        <a:xfrm>
          <a:off x="0" y="3741493"/>
          <a:ext cx="7455285" cy="804960"/>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b="1" kern="1200" dirty="0">
              <a:solidFill>
                <a:prstClr val="white"/>
              </a:solidFill>
              <a:latin typeface="Calibri" panose="020F0502020204030204"/>
              <a:ea typeface="+mn-ea"/>
              <a:cs typeface="+mn-cs"/>
            </a:rPr>
            <a:t>5. Price adjustment strategies</a:t>
          </a:r>
        </a:p>
      </dsp:txBody>
      <dsp:txXfrm>
        <a:off x="39295" y="3780788"/>
        <a:ext cx="7376695" cy="72637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98AC29-6C85-46E7-85B1-23E34BFFB9EA}">
      <dsp:nvSpPr>
        <dsp:cNvPr id="0" name=""/>
        <dsp:cNvSpPr/>
      </dsp:nvSpPr>
      <dsp:spPr>
        <a:xfrm>
          <a:off x="0" y="16883"/>
          <a:ext cx="6263640" cy="103428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b="1" kern="1200" dirty="0"/>
            <a:t>O</a:t>
          </a:r>
          <a:r>
            <a:rPr lang="en-US" sz="2600" b="1" i="0" kern="1200" baseline="0" dirty="0"/>
            <a:t>verall Marketing strategy, objectives, and Mix </a:t>
          </a:r>
          <a:endParaRPr lang="en-US" sz="2600" kern="1200" dirty="0"/>
        </a:p>
      </dsp:txBody>
      <dsp:txXfrm>
        <a:off x="50489" y="67372"/>
        <a:ext cx="6162662" cy="933302"/>
      </dsp:txXfrm>
    </dsp:sp>
    <dsp:sp modelId="{565ED7E2-E5FC-44F4-91EE-32C432D7C72F}">
      <dsp:nvSpPr>
        <dsp:cNvPr id="0" name=""/>
        <dsp:cNvSpPr/>
      </dsp:nvSpPr>
      <dsp:spPr>
        <a:xfrm>
          <a:off x="0" y="1126043"/>
          <a:ext cx="6263640" cy="1034280"/>
        </a:xfrm>
        <a:prstGeom prst="roundRect">
          <a:avLst/>
        </a:prstGeom>
        <a:solidFill>
          <a:schemeClr val="accent5">
            <a:hueOff val="-1689636"/>
            <a:satOff val="-4355"/>
            <a:lumOff val="-294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b="1" i="0" kern="1200" baseline="0" dirty="0"/>
            <a:t>Organizational considerations</a:t>
          </a:r>
          <a:endParaRPr lang="en-US" sz="2600" kern="1200" dirty="0"/>
        </a:p>
      </dsp:txBody>
      <dsp:txXfrm>
        <a:off x="50489" y="1176532"/>
        <a:ext cx="6162662" cy="933302"/>
      </dsp:txXfrm>
    </dsp:sp>
    <dsp:sp modelId="{BF9986EB-EC27-4857-8C69-CB7082AFE285}">
      <dsp:nvSpPr>
        <dsp:cNvPr id="0" name=""/>
        <dsp:cNvSpPr/>
      </dsp:nvSpPr>
      <dsp:spPr>
        <a:xfrm>
          <a:off x="0" y="2235203"/>
          <a:ext cx="6263640" cy="1034280"/>
        </a:xfrm>
        <a:prstGeom prst="round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b="1" kern="1200" dirty="0"/>
            <a:t>The Market and Demand</a:t>
          </a:r>
          <a:endParaRPr lang="en-US" sz="2600" kern="1200" dirty="0"/>
        </a:p>
      </dsp:txBody>
      <dsp:txXfrm>
        <a:off x="50489" y="2285692"/>
        <a:ext cx="6162662" cy="933302"/>
      </dsp:txXfrm>
    </dsp:sp>
    <dsp:sp modelId="{C5706032-7E8F-44BF-8935-61750E39DFFD}">
      <dsp:nvSpPr>
        <dsp:cNvPr id="0" name=""/>
        <dsp:cNvSpPr/>
      </dsp:nvSpPr>
      <dsp:spPr>
        <a:xfrm>
          <a:off x="0" y="3344363"/>
          <a:ext cx="6263640" cy="1034280"/>
        </a:xfrm>
        <a:prstGeom prst="roundRect">
          <a:avLst/>
        </a:prstGeom>
        <a:solidFill>
          <a:schemeClr val="accent5">
            <a:hueOff val="-5068907"/>
            <a:satOff val="-13064"/>
            <a:lumOff val="-882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b="1" kern="1200"/>
            <a:t>The economy</a:t>
          </a:r>
          <a:endParaRPr lang="en-US" sz="2600" kern="1200"/>
        </a:p>
      </dsp:txBody>
      <dsp:txXfrm>
        <a:off x="50489" y="3394852"/>
        <a:ext cx="6162662" cy="933302"/>
      </dsp:txXfrm>
    </dsp:sp>
    <dsp:sp modelId="{455EC3CC-17C5-46D3-8EC9-77A2DEE72E5F}">
      <dsp:nvSpPr>
        <dsp:cNvPr id="0" name=""/>
        <dsp:cNvSpPr/>
      </dsp:nvSpPr>
      <dsp:spPr>
        <a:xfrm>
          <a:off x="0" y="4453523"/>
          <a:ext cx="6263640" cy="1034280"/>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b="1" kern="1200" dirty="0"/>
            <a:t>Other external factors</a:t>
          </a:r>
          <a:endParaRPr lang="en-US" sz="2600" kern="1200" dirty="0"/>
        </a:p>
      </dsp:txBody>
      <dsp:txXfrm>
        <a:off x="50489" y="4504012"/>
        <a:ext cx="6162662" cy="93330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D186733-299C-4290-9686-F63F1C9BC938}">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1D5FB7B-8A85-453D-8692-1C35166D0A82}">
      <dsp:nvSpPr>
        <dsp:cNvPr id="0" name=""/>
        <dsp:cNvSpPr/>
      </dsp:nvSpPr>
      <dsp:spPr>
        <a:xfrm>
          <a:off x="0" y="0"/>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b="0" i="0" kern="1200" baseline="0" dirty="0"/>
            <a:t>Management must decide who within the organization should set prices.</a:t>
          </a:r>
        </a:p>
        <a:p>
          <a:pPr marL="0" lvl="0" indent="0" algn="r" defTabSz="844550">
            <a:lnSpc>
              <a:spcPct val="90000"/>
            </a:lnSpc>
            <a:spcBef>
              <a:spcPct val="0"/>
            </a:spcBef>
            <a:spcAft>
              <a:spcPct val="35000"/>
            </a:spcAft>
            <a:buNone/>
          </a:pPr>
          <a:r>
            <a:rPr lang="ar-SA" sz="1900" b="0" i="0" kern="1200" baseline="0" dirty="0"/>
            <a:t>يجب على الإدارة أن تقرر من الذي يجب أن يحدد الأسعار داخل المنظمة.</a:t>
          </a:r>
          <a:endParaRPr lang="en-US" sz="1900" kern="1200" dirty="0"/>
        </a:p>
      </dsp:txBody>
      <dsp:txXfrm>
        <a:off x="0" y="0"/>
        <a:ext cx="10515600" cy="1087834"/>
      </dsp:txXfrm>
    </dsp:sp>
    <dsp:sp modelId="{2F6CC893-9323-4E36-B208-B582A4C6B4FA}">
      <dsp:nvSpPr>
        <dsp:cNvPr id="0" name=""/>
        <dsp:cNvSpPr/>
      </dsp:nvSpPr>
      <dsp:spPr>
        <a:xfrm>
          <a:off x="0" y="1087834"/>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4A410AF-D7A0-45D2-A94E-BF5A3846FA1E}">
      <dsp:nvSpPr>
        <dsp:cNvPr id="0" name=""/>
        <dsp:cNvSpPr/>
      </dsp:nvSpPr>
      <dsp:spPr>
        <a:xfrm>
          <a:off x="0" y="1087834"/>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kern="1200" dirty="0"/>
            <a:t>In small companies, prices are often set by top management rather than by the marketing or sales departments.</a:t>
          </a:r>
        </a:p>
        <a:p>
          <a:pPr marL="0" lvl="0" indent="0" algn="r" defTabSz="844550">
            <a:lnSpc>
              <a:spcPct val="90000"/>
            </a:lnSpc>
            <a:spcBef>
              <a:spcPct val="0"/>
            </a:spcBef>
            <a:spcAft>
              <a:spcPct val="35000"/>
            </a:spcAft>
            <a:buNone/>
          </a:pPr>
          <a:r>
            <a:rPr lang="ar-SA" sz="1900" kern="1200" dirty="0"/>
            <a:t>في الشركات الصغيرة، يتم تحديد الأسعار في كثير من الأحيان من قبل الإدارة العليا وليس أقسام التسويق أو المبيعات.</a:t>
          </a:r>
          <a:endParaRPr lang="en-US" sz="1900" kern="1200" dirty="0"/>
        </a:p>
      </dsp:txBody>
      <dsp:txXfrm>
        <a:off x="0" y="1087834"/>
        <a:ext cx="10515600" cy="1087834"/>
      </dsp:txXfrm>
    </dsp:sp>
    <dsp:sp modelId="{F91D9755-780C-45EA-A7F2-FB5229B96AF5}">
      <dsp:nvSpPr>
        <dsp:cNvPr id="0" name=""/>
        <dsp:cNvSpPr/>
      </dsp:nvSpPr>
      <dsp:spPr>
        <a:xfrm>
          <a:off x="0" y="2175669"/>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A68A8FE-8BA9-42C5-B2DD-6849449E4390}">
      <dsp:nvSpPr>
        <dsp:cNvPr id="0" name=""/>
        <dsp:cNvSpPr/>
      </dsp:nvSpPr>
      <dsp:spPr>
        <a:xfrm>
          <a:off x="0" y="2175669"/>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kern="1200" dirty="0"/>
            <a:t>In large companies, pricing is typically handled by divisional or product managers.</a:t>
          </a:r>
          <a:endParaRPr lang="ar-SA" sz="1900" kern="1200" dirty="0"/>
        </a:p>
        <a:p>
          <a:pPr marL="0" lvl="0" indent="0" algn="r" defTabSz="844550">
            <a:lnSpc>
              <a:spcPct val="90000"/>
            </a:lnSpc>
            <a:spcBef>
              <a:spcPct val="0"/>
            </a:spcBef>
            <a:spcAft>
              <a:spcPct val="35000"/>
            </a:spcAft>
            <a:buNone/>
          </a:pPr>
          <a:r>
            <a:rPr lang="ar-SA" sz="1900" kern="1200" dirty="0"/>
            <a:t>في الشركات الكبيرة، يتم التعامل مع التسعير عادةً من قبل مديري الأقسام أو مديري المنتجات.</a:t>
          </a:r>
          <a:endParaRPr lang="en-US" sz="1900" kern="1200" dirty="0"/>
        </a:p>
      </dsp:txBody>
      <dsp:txXfrm>
        <a:off x="0" y="2175669"/>
        <a:ext cx="10515600" cy="1087834"/>
      </dsp:txXfrm>
    </dsp:sp>
    <dsp:sp modelId="{6E3BCAD8-8D1C-4A8B-9245-BC80963B8049}">
      <dsp:nvSpPr>
        <dsp:cNvPr id="0" name=""/>
        <dsp:cNvSpPr/>
      </dsp:nvSpPr>
      <dsp:spPr>
        <a:xfrm>
          <a:off x="0" y="3263503"/>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9990C92-B15A-4FC4-BDE5-E09FE7AC4158}">
      <dsp:nvSpPr>
        <dsp:cNvPr id="0" name=""/>
        <dsp:cNvSpPr/>
      </dsp:nvSpPr>
      <dsp:spPr>
        <a:xfrm>
          <a:off x="0" y="3263503"/>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kern="1200" dirty="0"/>
            <a:t>In industrial markets, salespeople may be allowed to negotiate with customers within certain price ranges.</a:t>
          </a:r>
        </a:p>
        <a:p>
          <a:pPr marL="0" lvl="0" indent="0" algn="r" defTabSz="844550">
            <a:lnSpc>
              <a:spcPct val="90000"/>
            </a:lnSpc>
            <a:spcBef>
              <a:spcPct val="0"/>
            </a:spcBef>
            <a:spcAft>
              <a:spcPct val="35000"/>
            </a:spcAft>
            <a:buNone/>
          </a:pPr>
          <a:r>
            <a:rPr lang="ar-SA" sz="1900" kern="1200" dirty="0"/>
            <a:t>في الأسواق الصناعية، قد يُسمح لمندوبي المبيعات بالتفاوض مع العملاء ضمن نطاقات سعرية معينة.</a:t>
          </a:r>
          <a:endParaRPr lang="en-US" sz="1900" kern="1200" dirty="0"/>
        </a:p>
      </dsp:txBody>
      <dsp:txXfrm>
        <a:off x="0" y="3263503"/>
        <a:ext cx="10515600" cy="108783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C8E7C3-BF44-4E27-96E8-C6A8047D34BC}">
      <dsp:nvSpPr>
        <dsp:cNvPr id="0" name=""/>
        <dsp:cNvSpPr/>
      </dsp:nvSpPr>
      <dsp:spPr>
        <a:xfrm>
          <a:off x="0" y="2285"/>
          <a:ext cx="8109683"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B0218CB-E5FD-4C71-930B-0F28F9B6F90E}">
      <dsp:nvSpPr>
        <dsp:cNvPr id="0" name=""/>
        <dsp:cNvSpPr/>
      </dsp:nvSpPr>
      <dsp:spPr>
        <a:xfrm>
          <a:off x="0" y="2285"/>
          <a:ext cx="8109683" cy="15584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kern="1200" dirty="0"/>
            <a:t>Pricing that considers the psychology of prices and not simply the economics; the price is used to say something about the product.</a:t>
          </a:r>
        </a:p>
        <a:p>
          <a:pPr marL="0" lvl="0" indent="0" algn="r" defTabSz="977900">
            <a:lnSpc>
              <a:spcPct val="90000"/>
            </a:lnSpc>
            <a:spcBef>
              <a:spcPct val="0"/>
            </a:spcBef>
            <a:spcAft>
              <a:spcPct val="35000"/>
            </a:spcAft>
            <a:buNone/>
          </a:pPr>
          <a:r>
            <a:rPr lang="ar-SA" sz="2200" kern="1200" dirty="0"/>
            <a:t>التسعير الذي يأخذ في الاعتبار علم نفس الأسعار وليس الاقتصاد فقط؛ ويُستخدم السعر للقول بشيء ما عن المنتج.</a:t>
          </a:r>
          <a:endParaRPr lang="en-US" sz="2200" kern="1200" dirty="0"/>
        </a:p>
      </dsp:txBody>
      <dsp:txXfrm>
        <a:off x="0" y="2285"/>
        <a:ext cx="8109683" cy="1558457"/>
      </dsp:txXfrm>
    </dsp:sp>
    <dsp:sp modelId="{2E7297A8-CBFD-424F-899E-828307180462}">
      <dsp:nvSpPr>
        <dsp:cNvPr id="0" name=""/>
        <dsp:cNvSpPr/>
      </dsp:nvSpPr>
      <dsp:spPr>
        <a:xfrm>
          <a:off x="0" y="1560742"/>
          <a:ext cx="8109683"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0B28AC8-B07F-443B-99C5-D466A14DC874}">
      <dsp:nvSpPr>
        <dsp:cNvPr id="0" name=""/>
        <dsp:cNvSpPr/>
      </dsp:nvSpPr>
      <dsp:spPr>
        <a:xfrm>
          <a:off x="0" y="1560742"/>
          <a:ext cx="8109683" cy="15584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dirty="0"/>
            <a:t>Consumers usually perceive higher-priced products as having higher quality specially when they cannot judge quality because they lack the information or the necessary skills.</a:t>
          </a:r>
        </a:p>
        <a:p>
          <a:pPr marL="0" lvl="0" indent="0" algn="r" defTabSz="800100">
            <a:lnSpc>
              <a:spcPct val="90000"/>
            </a:lnSpc>
            <a:spcBef>
              <a:spcPct val="0"/>
            </a:spcBef>
            <a:spcAft>
              <a:spcPct val="35000"/>
            </a:spcAft>
            <a:buNone/>
          </a:pPr>
          <a:r>
            <a:rPr lang="ar-SA" sz="2000" kern="1200" dirty="0"/>
            <a:t>عادة ما ينظر المستهلكون إلى المنتجات ذات الأسعار المرتفعة على أنها ذات جودة أعلى، خاصة عندما لا يستطيعون الحكم على الجودة لأنهم يفتقرون إلى المعلومات أو المهارات اللازمة.</a:t>
          </a:r>
          <a:r>
            <a:rPr lang="en-US" sz="2000" kern="1200" dirty="0"/>
            <a:t> </a:t>
          </a:r>
        </a:p>
      </dsp:txBody>
      <dsp:txXfrm>
        <a:off x="0" y="1560742"/>
        <a:ext cx="8109683" cy="1558457"/>
      </dsp:txXfrm>
    </dsp:sp>
    <dsp:sp modelId="{3B36F774-E948-4967-B2FA-072CE1AAB0C2}">
      <dsp:nvSpPr>
        <dsp:cNvPr id="0" name=""/>
        <dsp:cNvSpPr/>
      </dsp:nvSpPr>
      <dsp:spPr>
        <a:xfrm>
          <a:off x="0" y="3119199"/>
          <a:ext cx="8109683"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065CC8F-2DB9-4FE1-98C3-6DE6FA14BECC}">
      <dsp:nvSpPr>
        <dsp:cNvPr id="0" name=""/>
        <dsp:cNvSpPr/>
      </dsp:nvSpPr>
      <dsp:spPr>
        <a:xfrm>
          <a:off x="0" y="3119199"/>
          <a:ext cx="8109683" cy="15584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b="1" kern="1200" dirty="0"/>
            <a:t>Reference prices</a:t>
          </a:r>
          <a:r>
            <a:rPr lang="en-US" sz="1800" kern="1200" dirty="0"/>
            <a:t>: Prices that buyers carry in their minds and refer to when they look at a given product. The reference price might be formed by noting current prices, remembering past prices, or assessing the buying situation</a:t>
          </a:r>
          <a:r>
            <a:rPr lang="en-US" sz="1800" b="0" i="0" kern="1200" baseline="0" dirty="0"/>
            <a:t>.</a:t>
          </a:r>
        </a:p>
        <a:p>
          <a:pPr marL="0" lvl="0" indent="0" algn="r" defTabSz="800100">
            <a:lnSpc>
              <a:spcPct val="90000"/>
            </a:lnSpc>
            <a:spcBef>
              <a:spcPct val="0"/>
            </a:spcBef>
            <a:spcAft>
              <a:spcPct val="35000"/>
            </a:spcAft>
            <a:buNone/>
          </a:pPr>
          <a:r>
            <a:rPr lang="ar-SA" sz="1800" b="0" i="0" kern="1200" baseline="0" dirty="0"/>
            <a:t>أسعار مرجعية: الأسعار التي يحملها المشترون في أذهانهم ويشيرون إليها عندما ينظرون إلى منتج معين. يمكن تشكيل سعر مرجعي من خلال ملاحظة الأسعار الحالية أو تذكر الأسعار السابقة أو تقييم موقف الشراء.</a:t>
          </a:r>
          <a:endParaRPr lang="en-US" sz="1800" kern="1200" dirty="0"/>
        </a:p>
      </dsp:txBody>
      <dsp:txXfrm>
        <a:off x="0" y="3119199"/>
        <a:ext cx="8109683" cy="1558457"/>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14CD6D7-DB5A-4908-9DDE-E37B39C4E623}" type="datetimeFigureOut">
              <a:rPr lang="en-US" smtClean="0"/>
              <a:t>11/6/24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939B121-948A-4AAC-B163-D7EC1400426E}" type="slidenum">
              <a:rPr lang="en-US" smtClean="0"/>
              <a:t>‹#›</a:t>
            </a:fld>
            <a:endParaRPr lang="en-US" dirty="0"/>
          </a:p>
        </p:txBody>
      </p:sp>
    </p:spTree>
    <p:extLst>
      <p:ext uri="{BB962C8B-B14F-4D97-AF65-F5344CB8AC3E}">
        <p14:creationId xmlns:p14="http://schemas.microsoft.com/office/powerpoint/2010/main" val="31982594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11/6/24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263769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11/6/24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929814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11/6/24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409797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11/6/24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596809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11/6/24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309441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11/6/24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05655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11/6/24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909234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11/6/24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377378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11/6/24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877039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11/6/24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690322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11/6/24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310155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904389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40038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648847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695911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267315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962558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73604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00442113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itle Slide" type="title" preserve="1">
  <p:cSld name="Title Slide">
    <p:spTree>
      <p:nvGrpSpPr>
        <p:cNvPr id="1" name="Shape 11"/>
        <p:cNvGrpSpPr/>
        <p:nvPr/>
      </p:nvGrpSpPr>
      <p:grpSpPr>
        <a:xfrm>
          <a:off x="0" y="0"/>
          <a:ext cx="0" cy="0"/>
          <a:chOff x="0" y="0"/>
          <a:chExt cx="0" cy="0"/>
        </a:xfrm>
      </p:grpSpPr>
      <p:sp>
        <p:nvSpPr>
          <p:cNvPr id="12" name="Google Shape;12;p7"/>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7"/>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C0B063A1-6B83-4D98-95C9-CF2D867A48D2}" type="datetime1">
              <a:rPr lang="en-US" smtClean="0"/>
              <a:t>11/6/24</a:t>
            </a:fld>
            <a:endParaRPr dirty="0"/>
          </a:p>
        </p:txBody>
      </p:sp>
      <p:sp>
        <p:nvSpPr>
          <p:cNvPr id="15" name="Google Shape;15;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16" name="Google Shape;16;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96726633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Blank" type="blank" preserve="1">
  <p:cSld name="Blank">
    <p:spTree>
      <p:nvGrpSpPr>
        <p:cNvPr id="1" name="Shape 17"/>
        <p:cNvGrpSpPr/>
        <p:nvPr/>
      </p:nvGrpSpPr>
      <p:grpSpPr>
        <a:xfrm>
          <a:off x="0" y="0"/>
          <a:ext cx="0" cy="0"/>
          <a:chOff x="0" y="0"/>
          <a:chExt cx="0" cy="0"/>
        </a:xfrm>
      </p:grpSpPr>
      <p:sp>
        <p:nvSpPr>
          <p:cNvPr id="18" name="Google Shape;18;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C992829-405E-4C1D-ACDF-AFE00154DF7C}" type="datetime1">
              <a:rPr lang="en-US" smtClean="0"/>
              <a:t>11/6/24</a:t>
            </a:fld>
            <a:endParaRPr dirty="0"/>
          </a:p>
        </p:txBody>
      </p:sp>
      <p:sp>
        <p:nvSpPr>
          <p:cNvPr id="19" name="Google Shape;19;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0" name="Google Shape;20;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85083693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Title and Content" type="obj" preserve="1">
  <p:cSld name="Title and Content">
    <p:spTree>
      <p:nvGrpSpPr>
        <p:cNvPr id="1" name="Shape 21"/>
        <p:cNvGrpSpPr/>
        <p:nvPr/>
      </p:nvGrpSpPr>
      <p:grpSpPr>
        <a:xfrm>
          <a:off x="0" y="0"/>
          <a:ext cx="0" cy="0"/>
          <a:chOff x="0" y="0"/>
          <a:chExt cx="0" cy="0"/>
        </a:xfrm>
      </p:grpSpPr>
      <p:sp>
        <p:nvSpPr>
          <p:cNvPr id="22" name="Google Shape;22;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EEE54D0-A476-4EF2-94FB-9FEE1E4ADCA9}" type="datetime1">
              <a:rPr lang="en-US" smtClean="0"/>
              <a:t>11/6/24</a:t>
            </a:fld>
            <a:endParaRPr dirty="0"/>
          </a:p>
        </p:txBody>
      </p:sp>
      <p:sp>
        <p:nvSpPr>
          <p:cNvPr id="25" name="Google Shape;25;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6" name="Google Shape;26;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03806062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Section Header" type="secHead" preserve="1">
  <p:cSld name="Section Header">
    <p:spTree>
      <p:nvGrpSpPr>
        <p:cNvPr id="1" name="Shape 27"/>
        <p:cNvGrpSpPr/>
        <p:nvPr/>
      </p:nvGrpSpPr>
      <p:grpSpPr>
        <a:xfrm>
          <a:off x="0" y="0"/>
          <a:ext cx="0" cy="0"/>
          <a:chOff x="0" y="0"/>
          <a:chExt cx="0" cy="0"/>
        </a:xfrm>
      </p:grpSpPr>
      <p:sp>
        <p:nvSpPr>
          <p:cNvPr id="28" name="Google Shape;28;p1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24642978-6A91-4D3E-B57E-BAFB823E3969}" type="datetime1">
              <a:rPr lang="en-US" smtClean="0"/>
              <a:t>11/6/24</a:t>
            </a:fld>
            <a:endParaRPr dirty="0"/>
          </a:p>
        </p:txBody>
      </p:sp>
      <p:sp>
        <p:nvSpPr>
          <p:cNvPr id="31" name="Google Shape;31;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2" name="Google Shape;32;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54917228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Two Content" type="twoObj" preserve="1">
  <p:cSld name="Two Content">
    <p:spTree>
      <p:nvGrpSpPr>
        <p:cNvPr id="1" name="Shape 33"/>
        <p:cNvGrpSpPr/>
        <p:nvPr/>
      </p:nvGrpSpPr>
      <p:grpSpPr>
        <a:xfrm>
          <a:off x="0" y="0"/>
          <a:ext cx="0" cy="0"/>
          <a:chOff x="0" y="0"/>
          <a:chExt cx="0" cy="0"/>
        </a:xfrm>
      </p:grpSpPr>
      <p:sp>
        <p:nvSpPr>
          <p:cNvPr id="34" name="Google Shape;34;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1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1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F0526BE6-2726-4ACA-B5BA-384D4EC31867}" type="datetime1">
              <a:rPr lang="en-US" smtClean="0"/>
              <a:t>11/6/24</a:t>
            </a:fld>
            <a:endParaRPr dirty="0"/>
          </a:p>
        </p:txBody>
      </p:sp>
      <p:sp>
        <p:nvSpPr>
          <p:cNvPr id="38" name="Google Shape;38;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9" name="Google Shape;39;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92418731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Comparison" type="twoTxTwoObj" preserve="1">
  <p:cSld name="Comparison">
    <p:spTree>
      <p:nvGrpSpPr>
        <p:cNvPr id="1" name="Shape 40"/>
        <p:cNvGrpSpPr/>
        <p:nvPr/>
      </p:nvGrpSpPr>
      <p:grpSpPr>
        <a:xfrm>
          <a:off x="0" y="0"/>
          <a:ext cx="0" cy="0"/>
          <a:chOff x="0" y="0"/>
          <a:chExt cx="0" cy="0"/>
        </a:xfrm>
      </p:grpSpPr>
      <p:sp>
        <p:nvSpPr>
          <p:cNvPr id="41" name="Google Shape;41;p1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1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1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F6E87040-8F6A-43B1-AFA0-5D92F93F5075}" type="datetime1">
              <a:rPr lang="en-US" smtClean="0"/>
              <a:t>11/6/24</a:t>
            </a:fld>
            <a:endParaRPr dirty="0"/>
          </a:p>
        </p:txBody>
      </p:sp>
      <p:sp>
        <p:nvSpPr>
          <p:cNvPr id="47" name="Google Shape;47;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8" name="Google Shape;48;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79924764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itle Only" type="titleOnly" preserve="1">
  <p:cSld name="Title Only">
    <p:spTree>
      <p:nvGrpSpPr>
        <p:cNvPr id="1" name="Shape 49"/>
        <p:cNvGrpSpPr/>
        <p:nvPr/>
      </p:nvGrpSpPr>
      <p:grpSpPr>
        <a:xfrm>
          <a:off x="0" y="0"/>
          <a:ext cx="0" cy="0"/>
          <a:chOff x="0" y="0"/>
          <a:chExt cx="0" cy="0"/>
        </a:xfrm>
      </p:grpSpPr>
      <p:sp>
        <p:nvSpPr>
          <p:cNvPr id="50" name="Google Shape;50;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C129865-CA30-4CDE-9336-70D10429BC71}" type="datetime1">
              <a:rPr lang="en-US" smtClean="0"/>
              <a:t>11/6/24</a:t>
            </a:fld>
            <a:endParaRPr dirty="0"/>
          </a:p>
        </p:txBody>
      </p:sp>
      <p:sp>
        <p:nvSpPr>
          <p:cNvPr id="52" name="Google Shape;52;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3" name="Google Shape;53;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96119968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Content with Caption" type="objTx" preserve="1">
  <p:cSld name="Content with Caption">
    <p:spTree>
      <p:nvGrpSpPr>
        <p:cNvPr id="1" name="Shape 54"/>
        <p:cNvGrpSpPr/>
        <p:nvPr/>
      </p:nvGrpSpPr>
      <p:grpSpPr>
        <a:xfrm>
          <a:off x="0" y="0"/>
          <a:ext cx="0" cy="0"/>
          <a:chOff x="0" y="0"/>
          <a:chExt cx="0" cy="0"/>
        </a:xfrm>
      </p:grpSpPr>
      <p:sp>
        <p:nvSpPr>
          <p:cNvPr id="55" name="Google Shape;55;p1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1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1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134B6324-DC6E-44F2-8B1F-03615C89F593}" type="datetime1">
              <a:rPr lang="en-US" smtClean="0"/>
              <a:t>11/6/24</a:t>
            </a:fld>
            <a:endParaRPr dirty="0"/>
          </a:p>
        </p:txBody>
      </p:sp>
      <p:sp>
        <p:nvSpPr>
          <p:cNvPr id="59" name="Google Shape;5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0" name="Google Shape;6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99819410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Picture with Caption" type="picTx" preserve="1">
  <p:cSld name="Picture with Caption">
    <p:spTree>
      <p:nvGrpSpPr>
        <p:cNvPr id="1" name="Shape 61"/>
        <p:cNvGrpSpPr/>
        <p:nvPr/>
      </p:nvGrpSpPr>
      <p:grpSpPr>
        <a:xfrm>
          <a:off x="0" y="0"/>
          <a:ext cx="0" cy="0"/>
          <a:chOff x="0" y="0"/>
          <a:chExt cx="0" cy="0"/>
        </a:xfrm>
      </p:grpSpPr>
      <p:sp>
        <p:nvSpPr>
          <p:cNvPr id="62" name="Google Shape;62;p1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5"/>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dirty="0"/>
          </a:p>
        </p:txBody>
      </p:sp>
      <p:sp>
        <p:nvSpPr>
          <p:cNvPr id="64" name="Google Shape;64;p1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A0D0A47D-F5E2-4ACC-B581-278C3103BF43}" type="datetime1">
              <a:rPr lang="en-US" smtClean="0"/>
              <a:t>11/6/24</a:t>
            </a:fld>
            <a:endParaRPr dirty="0"/>
          </a:p>
        </p:txBody>
      </p:sp>
      <p:sp>
        <p:nvSpPr>
          <p:cNvPr id="66" name="Google Shape;66;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7" name="Google Shape;67;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16131013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Title and Vertical Text" type="vertTx" preserve="1">
  <p:cSld name="Title and Vertical Text">
    <p:spTree>
      <p:nvGrpSpPr>
        <p:cNvPr id="1" name="Shape 68"/>
        <p:cNvGrpSpPr/>
        <p:nvPr/>
      </p:nvGrpSpPr>
      <p:grpSpPr>
        <a:xfrm>
          <a:off x="0" y="0"/>
          <a:ext cx="0" cy="0"/>
          <a:chOff x="0" y="0"/>
          <a:chExt cx="0" cy="0"/>
        </a:xfrm>
      </p:grpSpPr>
      <p:sp>
        <p:nvSpPr>
          <p:cNvPr id="69" name="Google Shape;69;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7A35EEF4-85E4-4DC7-8A56-7C5580652FAE}" type="datetime1">
              <a:rPr lang="en-US" smtClean="0"/>
              <a:t>11/6/24</a:t>
            </a:fld>
            <a:endParaRPr dirty="0"/>
          </a:p>
        </p:txBody>
      </p:sp>
      <p:sp>
        <p:nvSpPr>
          <p:cNvPr id="72" name="Google Shape;72;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3" name="Google Shape;73;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45729198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Vertical Title and Text" type="vertTitleAndTx" preserve="1">
  <p:cSld name="Vertical Title and Text">
    <p:spTree>
      <p:nvGrpSpPr>
        <p:cNvPr id="1" name="Shape 74"/>
        <p:cNvGrpSpPr/>
        <p:nvPr/>
      </p:nvGrpSpPr>
      <p:grpSpPr>
        <a:xfrm>
          <a:off x="0" y="0"/>
          <a:ext cx="0" cy="0"/>
          <a:chOff x="0" y="0"/>
          <a:chExt cx="0" cy="0"/>
        </a:xfrm>
      </p:grpSpPr>
      <p:sp>
        <p:nvSpPr>
          <p:cNvPr id="75" name="Google Shape;75;p1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53ECAEC8-2F64-406F-A7C0-E47B7C56E8F2}" type="datetime1">
              <a:rPr lang="en-US" smtClean="0"/>
              <a:t>11/6/24</a:t>
            </a:fld>
            <a:endParaRPr dirty="0"/>
          </a:p>
        </p:txBody>
      </p:sp>
      <p:sp>
        <p:nvSpPr>
          <p:cNvPr id="78" name="Google Shape;78;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9" name="Google Shape;79;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21403655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Title Slide" type="title" preserve="1">
  <p:cSld name="Title Slide">
    <p:spTree>
      <p:nvGrpSpPr>
        <p:cNvPr id="1" name="Shape 11"/>
        <p:cNvGrpSpPr/>
        <p:nvPr/>
      </p:nvGrpSpPr>
      <p:grpSpPr>
        <a:xfrm>
          <a:off x="0" y="0"/>
          <a:ext cx="0" cy="0"/>
          <a:chOff x="0" y="0"/>
          <a:chExt cx="0" cy="0"/>
        </a:xfrm>
      </p:grpSpPr>
      <p:sp>
        <p:nvSpPr>
          <p:cNvPr id="12" name="Google Shape;12;p7"/>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7"/>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EB8F26A-1911-4A7E-86CA-C9B76F284989}" type="datetime1">
              <a:rPr lang="en-US" smtClean="0"/>
              <a:t>11/6/24</a:t>
            </a:fld>
            <a:endParaRPr dirty="0"/>
          </a:p>
        </p:txBody>
      </p:sp>
      <p:sp>
        <p:nvSpPr>
          <p:cNvPr id="15" name="Google Shape;15;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16" name="Google Shape;16;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39928423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Blank" type="blank" preserve="1">
  <p:cSld name="Blank">
    <p:spTree>
      <p:nvGrpSpPr>
        <p:cNvPr id="1" name="Shape 17"/>
        <p:cNvGrpSpPr/>
        <p:nvPr/>
      </p:nvGrpSpPr>
      <p:grpSpPr>
        <a:xfrm>
          <a:off x="0" y="0"/>
          <a:ext cx="0" cy="0"/>
          <a:chOff x="0" y="0"/>
          <a:chExt cx="0" cy="0"/>
        </a:xfrm>
      </p:grpSpPr>
      <p:sp>
        <p:nvSpPr>
          <p:cNvPr id="18" name="Google Shape;18;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7DD7C632-26AF-4D77-B648-167E373B9BF0}" type="datetime1">
              <a:rPr lang="en-US" smtClean="0"/>
              <a:t>11/6/24</a:t>
            </a:fld>
            <a:endParaRPr dirty="0"/>
          </a:p>
        </p:txBody>
      </p:sp>
      <p:sp>
        <p:nvSpPr>
          <p:cNvPr id="19" name="Google Shape;19;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0" name="Google Shape;20;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2829377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Title and Content" type="obj" preserve="1">
  <p:cSld name="Title and Content">
    <p:spTree>
      <p:nvGrpSpPr>
        <p:cNvPr id="1" name="Shape 21"/>
        <p:cNvGrpSpPr/>
        <p:nvPr/>
      </p:nvGrpSpPr>
      <p:grpSpPr>
        <a:xfrm>
          <a:off x="0" y="0"/>
          <a:ext cx="0" cy="0"/>
          <a:chOff x="0" y="0"/>
          <a:chExt cx="0" cy="0"/>
        </a:xfrm>
      </p:grpSpPr>
      <p:sp>
        <p:nvSpPr>
          <p:cNvPr id="22" name="Google Shape;22;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20C4F468-A627-480E-AAC5-978903E4405E}" type="datetime1">
              <a:rPr lang="en-US" smtClean="0"/>
              <a:t>11/6/24</a:t>
            </a:fld>
            <a:endParaRPr dirty="0"/>
          </a:p>
        </p:txBody>
      </p:sp>
      <p:sp>
        <p:nvSpPr>
          <p:cNvPr id="25" name="Google Shape;25;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6" name="Google Shape;26;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1930497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Section Header" type="secHead" preserve="1">
  <p:cSld name="Section Header">
    <p:spTree>
      <p:nvGrpSpPr>
        <p:cNvPr id="1" name="Shape 27"/>
        <p:cNvGrpSpPr/>
        <p:nvPr/>
      </p:nvGrpSpPr>
      <p:grpSpPr>
        <a:xfrm>
          <a:off x="0" y="0"/>
          <a:ext cx="0" cy="0"/>
          <a:chOff x="0" y="0"/>
          <a:chExt cx="0" cy="0"/>
        </a:xfrm>
      </p:grpSpPr>
      <p:sp>
        <p:nvSpPr>
          <p:cNvPr id="28" name="Google Shape;28;p1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AEC0A747-2149-42BE-9793-D7AF59AFE975}" type="datetime1">
              <a:rPr lang="en-US" smtClean="0"/>
              <a:t>11/6/24</a:t>
            </a:fld>
            <a:endParaRPr dirty="0"/>
          </a:p>
        </p:txBody>
      </p:sp>
      <p:sp>
        <p:nvSpPr>
          <p:cNvPr id="31" name="Google Shape;31;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2" name="Google Shape;32;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57737128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Two Content" type="twoObj" preserve="1">
  <p:cSld name="Two Content">
    <p:spTree>
      <p:nvGrpSpPr>
        <p:cNvPr id="1" name="Shape 33"/>
        <p:cNvGrpSpPr/>
        <p:nvPr/>
      </p:nvGrpSpPr>
      <p:grpSpPr>
        <a:xfrm>
          <a:off x="0" y="0"/>
          <a:ext cx="0" cy="0"/>
          <a:chOff x="0" y="0"/>
          <a:chExt cx="0" cy="0"/>
        </a:xfrm>
      </p:grpSpPr>
      <p:sp>
        <p:nvSpPr>
          <p:cNvPr id="34" name="Google Shape;34;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1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1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3974E0B-7291-422C-A4F9-902981527548}" type="datetime1">
              <a:rPr lang="en-US" smtClean="0"/>
              <a:t>11/6/24</a:t>
            </a:fld>
            <a:endParaRPr dirty="0"/>
          </a:p>
        </p:txBody>
      </p:sp>
      <p:sp>
        <p:nvSpPr>
          <p:cNvPr id="38" name="Google Shape;38;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9" name="Google Shape;39;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85090421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Comparison" type="twoTxTwoObj" preserve="1">
  <p:cSld name="Comparison">
    <p:spTree>
      <p:nvGrpSpPr>
        <p:cNvPr id="1" name="Shape 40"/>
        <p:cNvGrpSpPr/>
        <p:nvPr/>
      </p:nvGrpSpPr>
      <p:grpSpPr>
        <a:xfrm>
          <a:off x="0" y="0"/>
          <a:ext cx="0" cy="0"/>
          <a:chOff x="0" y="0"/>
          <a:chExt cx="0" cy="0"/>
        </a:xfrm>
      </p:grpSpPr>
      <p:sp>
        <p:nvSpPr>
          <p:cNvPr id="41" name="Google Shape;41;p1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1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1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0203DD74-BE1C-4318-AB69-059D6008751F}" type="datetime1">
              <a:rPr lang="en-US" smtClean="0"/>
              <a:t>11/6/24</a:t>
            </a:fld>
            <a:endParaRPr dirty="0"/>
          </a:p>
        </p:txBody>
      </p:sp>
      <p:sp>
        <p:nvSpPr>
          <p:cNvPr id="47" name="Google Shape;47;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8" name="Google Shape;48;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09938830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Title Only" type="titleOnly" preserve="1">
  <p:cSld name="Title Only">
    <p:spTree>
      <p:nvGrpSpPr>
        <p:cNvPr id="1" name="Shape 49"/>
        <p:cNvGrpSpPr/>
        <p:nvPr/>
      </p:nvGrpSpPr>
      <p:grpSpPr>
        <a:xfrm>
          <a:off x="0" y="0"/>
          <a:ext cx="0" cy="0"/>
          <a:chOff x="0" y="0"/>
          <a:chExt cx="0" cy="0"/>
        </a:xfrm>
      </p:grpSpPr>
      <p:sp>
        <p:nvSpPr>
          <p:cNvPr id="50" name="Google Shape;50;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71F9D552-6E45-4D63-8D3F-819B1B6AAB9F}" type="datetime1">
              <a:rPr lang="en-US" smtClean="0"/>
              <a:t>11/6/24</a:t>
            </a:fld>
            <a:endParaRPr dirty="0"/>
          </a:p>
        </p:txBody>
      </p:sp>
      <p:sp>
        <p:nvSpPr>
          <p:cNvPr id="52" name="Google Shape;52;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3" name="Google Shape;53;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55254890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Content with Caption" type="objTx" preserve="1">
  <p:cSld name="Content with Caption">
    <p:spTree>
      <p:nvGrpSpPr>
        <p:cNvPr id="1" name="Shape 54"/>
        <p:cNvGrpSpPr/>
        <p:nvPr/>
      </p:nvGrpSpPr>
      <p:grpSpPr>
        <a:xfrm>
          <a:off x="0" y="0"/>
          <a:ext cx="0" cy="0"/>
          <a:chOff x="0" y="0"/>
          <a:chExt cx="0" cy="0"/>
        </a:xfrm>
      </p:grpSpPr>
      <p:sp>
        <p:nvSpPr>
          <p:cNvPr id="55" name="Google Shape;55;p1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1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1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B5CC534C-09C3-459C-997D-01FB99BFC206}" type="datetime1">
              <a:rPr lang="en-US" smtClean="0"/>
              <a:t>11/6/24</a:t>
            </a:fld>
            <a:endParaRPr dirty="0"/>
          </a:p>
        </p:txBody>
      </p:sp>
      <p:sp>
        <p:nvSpPr>
          <p:cNvPr id="59" name="Google Shape;5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0" name="Google Shape;6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72167075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Picture with Caption" type="picTx" preserve="1">
  <p:cSld name="Picture with Caption">
    <p:spTree>
      <p:nvGrpSpPr>
        <p:cNvPr id="1" name="Shape 61"/>
        <p:cNvGrpSpPr/>
        <p:nvPr/>
      </p:nvGrpSpPr>
      <p:grpSpPr>
        <a:xfrm>
          <a:off x="0" y="0"/>
          <a:ext cx="0" cy="0"/>
          <a:chOff x="0" y="0"/>
          <a:chExt cx="0" cy="0"/>
        </a:xfrm>
      </p:grpSpPr>
      <p:sp>
        <p:nvSpPr>
          <p:cNvPr id="62" name="Google Shape;62;p1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5"/>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dirty="0"/>
          </a:p>
        </p:txBody>
      </p:sp>
      <p:sp>
        <p:nvSpPr>
          <p:cNvPr id="64" name="Google Shape;64;p1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46FE5D4D-6FDA-46CB-9E38-FAEBF03F2120}" type="datetime1">
              <a:rPr lang="en-US" smtClean="0"/>
              <a:t>11/6/24</a:t>
            </a:fld>
            <a:endParaRPr dirty="0"/>
          </a:p>
        </p:txBody>
      </p:sp>
      <p:sp>
        <p:nvSpPr>
          <p:cNvPr id="66" name="Google Shape;66;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7" name="Google Shape;67;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22038064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Title and Vertical Text" type="vertTx" preserve="1">
  <p:cSld name="Title and Vertical Text">
    <p:spTree>
      <p:nvGrpSpPr>
        <p:cNvPr id="1" name="Shape 68"/>
        <p:cNvGrpSpPr/>
        <p:nvPr/>
      </p:nvGrpSpPr>
      <p:grpSpPr>
        <a:xfrm>
          <a:off x="0" y="0"/>
          <a:ext cx="0" cy="0"/>
          <a:chOff x="0" y="0"/>
          <a:chExt cx="0" cy="0"/>
        </a:xfrm>
      </p:grpSpPr>
      <p:sp>
        <p:nvSpPr>
          <p:cNvPr id="69" name="Google Shape;69;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E0CF5A85-CB5F-433A-95B0-202A3A7EE133}" type="datetime1">
              <a:rPr lang="en-US" smtClean="0"/>
              <a:t>11/6/24</a:t>
            </a:fld>
            <a:endParaRPr dirty="0"/>
          </a:p>
        </p:txBody>
      </p:sp>
      <p:sp>
        <p:nvSpPr>
          <p:cNvPr id="72" name="Google Shape;72;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3" name="Google Shape;73;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63442227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Vertical Title and Text" type="vertTitleAndTx" preserve="1">
  <p:cSld name="Vertical Title and Text">
    <p:spTree>
      <p:nvGrpSpPr>
        <p:cNvPr id="1" name="Shape 74"/>
        <p:cNvGrpSpPr/>
        <p:nvPr/>
      </p:nvGrpSpPr>
      <p:grpSpPr>
        <a:xfrm>
          <a:off x="0" y="0"/>
          <a:ext cx="0" cy="0"/>
          <a:chOff x="0" y="0"/>
          <a:chExt cx="0" cy="0"/>
        </a:xfrm>
      </p:grpSpPr>
      <p:sp>
        <p:nvSpPr>
          <p:cNvPr id="75" name="Google Shape;75;p1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16EE85E-10E5-47B4-A9F3-6C146C1F3103}" type="datetime1">
              <a:rPr lang="en-US" smtClean="0"/>
              <a:t>11/6/24</a:t>
            </a:fld>
            <a:endParaRPr dirty="0"/>
          </a:p>
        </p:txBody>
      </p:sp>
      <p:sp>
        <p:nvSpPr>
          <p:cNvPr id="78" name="Google Shape;78;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9" name="Google Shape;79;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4676357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7.xml"/><Relationship Id="rId3" Type="http://schemas.openxmlformats.org/officeDocument/2006/relationships/slideLayout" Target="../slideLayouts/slideLayout22.xml"/><Relationship Id="rId7" Type="http://schemas.openxmlformats.org/officeDocument/2006/relationships/slideLayout" Target="../slideLayouts/slideLayout26.xml"/><Relationship Id="rId12" Type="http://schemas.openxmlformats.org/officeDocument/2006/relationships/theme" Target="../theme/theme2.xml"/><Relationship Id="rId2" Type="http://schemas.openxmlformats.org/officeDocument/2006/relationships/slideLayout" Target="../slideLayouts/slideLayout21.xml"/><Relationship Id="rId1" Type="http://schemas.openxmlformats.org/officeDocument/2006/relationships/slideLayout" Target="../slideLayouts/slideLayout20.xml"/><Relationship Id="rId6" Type="http://schemas.openxmlformats.org/officeDocument/2006/relationships/slideLayout" Target="../slideLayouts/slideLayout25.xml"/><Relationship Id="rId11" Type="http://schemas.openxmlformats.org/officeDocument/2006/relationships/slideLayout" Target="../slideLayouts/slideLayout30.xml"/><Relationship Id="rId5" Type="http://schemas.openxmlformats.org/officeDocument/2006/relationships/slideLayout" Target="../slideLayouts/slideLayout24.xml"/><Relationship Id="rId10" Type="http://schemas.openxmlformats.org/officeDocument/2006/relationships/slideLayout" Target="../slideLayouts/slideLayout29.xml"/><Relationship Id="rId4" Type="http://schemas.openxmlformats.org/officeDocument/2006/relationships/slideLayout" Target="../slideLayouts/slideLayout23.xml"/><Relationship Id="rId9" Type="http://schemas.openxmlformats.org/officeDocument/2006/relationships/slideLayout" Target="../slideLayouts/slideLayout2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8.xml"/><Relationship Id="rId3" Type="http://schemas.openxmlformats.org/officeDocument/2006/relationships/slideLayout" Target="../slideLayouts/slideLayout33.xml"/><Relationship Id="rId7" Type="http://schemas.openxmlformats.org/officeDocument/2006/relationships/slideLayout" Target="../slideLayouts/slideLayout37.xml"/><Relationship Id="rId12" Type="http://schemas.openxmlformats.org/officeDocument/2006/relationships/theme" Target="../theme/theme3.xml"/><Relationship Id="rId2" Type="http://schemas.openxmlformats.org/officeDocument/2006/relationships/slideLayout" Target="../slideLayouts/slideLayout32.xml"/><Relationship Id="rId1" Type="http://schemas.openxmlformats.org/officeDocument/2006/relationships/slideLayout" Target="../slideLayouts/slideLayout31.xml"/><Relationship Id="rId6" Type="http://schemas.openxmlformats.org/officeDocument/2006/relationships/slideLayout" Target="../slideLayouts/slideLayout36.xml"/><Relationship Id="rId11" Type="http://schemas.openxmlformats.org/officeDocument/2006/relationships/slideLayout" Target="../slideLayouts/slideLayout41.xml"/><Relationship Id="rId5" Type="http://schemas.openxmlformats.org/officeDocument/2006/relationships/slideLayout" Target="../slideLayouts/slideLayout35.xml"/><Relationship Id="rId10" Type="http://schemas.openxmlformats.org/officeDocument/2006/relationships/slideLayout" Target="../slideLayouts/slideLayout40.xml"/><Relationship Id="rId4" Type="http://schemas.openxmlformats.org/officeDocument/2006/relationships/slideLayout" Target="../slideLayouts/slideLayout34.xml"/><Relationship Id="rId9" Type="http://schemas.openxmlformats.org/officeDocument/2006/relationships/slideLayout" Target="../slideLayouts/slideLayout3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21">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11/6/24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2F43AF08-1978-FC55-0272-39724F8F61F4}"/>
              </a:ext>
            </a:extLst>
          </p:cNvPr>
          <p:cNvPicPr>
            <a:picLocks noChangeAspect="1"/>
          </p:cNvPicPr>
          <p:nvPr userDrawn="1"/>
        </p:nvPicPr>
        <p:blipFill rotWithShape="1">
          <a:blip r:embed="rId2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8708" y="91249"/>
            <a:ext cx="2305141" cy="1076343"/>
          </a:xfrm>
          <a:prstGeom prst="rect">
            <a:avLst/>
          </a:prstGeom>
        </p:spPr>
      </p:pic>
      <p:sp>
        <p:nvSpPr>
          <p:cNvPr id="8" name="Rectangle 7">
            <a:extLst>
              <a:ext uri="{FF2B5EF4-FFF2-40B4-BE49-F238E27FC236}">
                <a16:creationId xmlns:a16="http://schemas.microsoft.com/office/drawing/2014/main" id="{AF88D7C5-A103-E0B6-89E0-85D04DE12244}"/>
              </a:ext>
            </a:extLst>
          </p:cNvPr>
          <p:cNvSpPr/>
          <p:nvPr userDrawn="1"/>
        </p:nvSpPr>
        <p:spPr>
          <a:xfrm>
            <a:off x="2473849" y="790267"/>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226980889"/>
      </p:ext>
    </p:extLst>
  </p:cSld>
  <p:clrMap bg1="lt1" tx1="dk1" bg2="lt2" tx2="dk2" accent1="accent1" accent2="accent2" accent3="accent3" accent4="accent4" accent5="accent5" accent6="accent6" hlink="hlink" folHlink="folHlink"/>
  <p:sldLayoutIdLst>
    <p:sldLayoutId id="2147483705" r:id="rId1"/>
    <p:sldLayoutId id="2147483706" r:id="rId2"/>
    <p:sldLayoutId id="2147483707" r:id="rId3"/>
    <p:sldLayoutId id="2147483708" r:id="rId4"/>
    <p:sldLayoutId id="2147483709" r:id="rId5"/>
    <p:sldLayoutId id="2147483710" r:id="rId6"/>
    <p:sldLayoutId id="2147483711" r:id="rId7"/>
    <p:sldLayoutId id="2147483712" r:id="rId8"/>
    <p:sldLayoutId id="2147483713" r:id="rId9"/>
    <p:sldLayoutId id="2147483714" r:id="rId10"/>
    <p:sldLayoutId id="2147483715" r:id="rId11"/>
    <p:sldLayoutId id="2147483716" r:id="rId12"/>
    <p:sldLayoutId id="2147483717" r:id="rId13"/>
    <p:sldLayoutId id="2147483718" r:id="rId14"/>
    <p:sldLayoutId id="2147483719" r:id="rId15"/>
    <p:sldLayoutId id="2147483720" r:id="rId16"/>
    <p:sldLayoutId id="2147483721" r:id="rId17"/>
    <p:sldLayoutId id="2147483722" r:id="rId18"/>
    <p:sldLayoutId id="2147483684" r:id="rId1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lt1"/>
        </a:solidFill>
        <a:effectLst/>
      </p:bgPr>
    </p:bg>
    <p:spTree>
      <p:nvGrpSpPr>
        <p:cNvPr id="1" name="Shape 5"/>
        <p:cNvGrpSpPr/>
        <p:nvPr/>
      </p:nvGrpSpPr>
      <p:grpSpPr>
        <a:xfrm>
          <a:off x="0" y="0"/>
          <a:ext cx="0" cy="0"/>
          <a:chOff x="0" y="0"/>
          <a:chExt cx="0" cy="0"/>
        </a:xfrm>
      </p:grpSpPr>
      <p:sp>
        <p:nvSpPr>
          <p:cNvPr id="6" name="Google Shape;6;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fld id="{B344D262-A77B-494D-8DA9-960FDEAE4647}" type="datetime1">
              <a:rPr lang="en-US" smtClean="0"/>
              <a:t>11/6/24</a:t>
            </a:fld>
            <a:endParaRPr dirty="0"/>
          </a:p>
        </p:txBody>
      </p:sp>
      <p:sp>
        <p:nvSpPr>
          <p:cNvPr id="9" name="Google Shape;9;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0" name="Google Shape;10;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425756018"/>
      </p:ext>
    </p:extLst>
  </p:cSld>
  <p:clrMap bg1="lt1" tx1="dk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lt1"/>
        </a:solidFill>
        <a:effectLst/>
      </p:bgPr>
    </p:bg>
    <p:spTree>
      <p:nvGrpSpPr>
        <p:cNvPr id="1" name="Shape 5"/>
        <p:cNvGrpSpPr/>
        <p:nvPr/>
      </p:nvGrpSpPr>
      <p:grpSpPr>
        <a:xfrm>
          <a:off x="0" y="0"/>
          <a:ext cx="0" cy="0"/>
          <a:chOff x="0" y="0"/>
          <a:chExt cx="0" cy="0"/>
        </a:xfrm>
      </p:grpSpPr>
      <p:sp>
        <p:nvSpPr>
          <p:cNvPr id="6" name="Google Shape;6;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fld id="{0BCF4BBA-AB24-42BB-AB34-315E25FF1055}" type="datetime1">
              <a:rPr lang="en-US" smtClean="0"/>
              <a:t>11/6/24</a:t>
            </a:fld>
            <a:endParaRPr dirty="0"/>
          </a:p>
        </p:txBody>
      </p:sp>
      <p:sp>
        <p:nvSpPr>
          <p:cNvPr id="9" name="Google Shape;9;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0" name="Google Shape;10;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721043557"/>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4.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16.pn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 Id="rId5" Type="http://schemas.openxmlformats.org/officeDocument/2006/relationships/image" Target="../media/image39.png"/><Relationship Id="rId4" Type="http://schemas.openxmlformats.org/officeDocument/2006/relationships/image" Target="../media/image38.png"/></Relationships>
</file>

<file path=ppt/slides/_rels/slide39.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diagramLayout" Target="../diagrams/layout4.xml"/><Relationship Id="rId7" Type="http://schemas.openxmlformats.org/officeDocument/2006/relationships/image" Target="../media/image40.png"/><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png"/><Relationship Id="rId1" Type="http://schemas.openxmlformats.org/officeDocument/2006/relationships/slideLayout" Target="../slideLayouts/slideLayout7.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44.png"/></Relationships>
</file>

<file path=ppt/slides/_rels/slide42.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49.emf"/><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jpeg"/><Relationship Id="rId1" Type="http://schemas.openxmlformats.org/officeDocument/2006/relationships/slideLayout" Target="../slideLayouts/slideLayout17.xml"/><Relationship Id="rId5" Type="http://schemas.openxmlformats.org/officeDocument/2006/relationships/image" Target="../media/image54.png"/><Relationship Id="rId4" Type="http://schemas.openxmlformats.org/officeDocument/2006/relationships/image" Target="../media/image5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Thana Ahmed</a:t>
            </a:r>
          </a:p>
        </p:txBody>
      </p:sp>
      <p:sp>
        <p:nvSpPr>
          <p:cNvPr id="31" name="TextBox 30"/>
          <p:cNvSpPr txBox="1"/>
          <p:nvPr/>
        </p:nvSpPr>
        <p:spPr>
          <a:xfrm>
            <a:off x="673669" y="2424037"/>
            <a:ext cx="1766830"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Pricing</a:t>
            </a:r>
          </a:p>
          <a:p>
            <a:endParaRPr lang="en-US" sz="44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06</a:t>
            </a:r>
          </a:p>
        </p:txBody>
      </p:sp>
      <p:sp>
        <p:nvSpPr>
          <p:cNvPr id="46" name="TextBox 45"/>
          <p:cNvSpPr txBox="1"/>
          <p:nvPr/>
        </p:nvSpPr>
        <p:spPr>
          <a:xfrm>
            <a:off x="329269" y="5104240"/>
            <a:ext cx="3017173" cy="707886"/>
          </a:xfrm>
          <a:prstGeom prst="rect">
            <a:avLst/>
          </a:prstGeom>
          <a:noFill/>
        </p:spPr>
        <p:txBody>
          <a:bodyPr wrap="none" rtlCol="0">
            <a:spAutoFit/>
          </a:bodyPr>
          <a:lstStyle/>
          <a:p>
            <a:r>
              <a:rPr lang="en-US" sz="2000" dirty="0">
                <a:latin typeface="Alexandria" charset="0"/>
                <a:cs typeface="Alexandria" charset="0"/>
              </a:rPr>
              <a:t>MGM 204</a:t>
            </a:r>
          </a:p>
          <a:p>
            <a:r>
              <a:rPr lang="en-US" sz="2000" dirty="0">
                <a:latin typeface="Alexandria" charset="0"/>
                <a:cs typeface="Alexandria" charset="0"/>
              </a:rPr>
              <a:t>PRINCIPLE OF MARKETING</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30"/>
          <p:cNvSpPr txBox="1"/>
          <p:nvPr/>
        </p:nvSpPr>
        <p:spPr>
          <a:xfrm>
            <a:off x="3259645" y="2381457"/>
            <a:ext cx="1537600" cy="1446550"/>
          </a:xfrm>
          <a:prstGeom prst="rect">
            <a:avLst/>
          </a:prstGeom>
          <a:noFill/>
        </p:spPr>
        <p:txBody>
          <a:bodyPr wrap="none" rtlCol="0">
            <a:spAutoFit/>
          </a:bodyPr>
          <a:lstStyle/>
          <a:p>
            <a:r>
              <a:rPr lang="ar-SA" sz="4400" b="1" dirty="0">
                <a:solidFill>
                  <a:srgbClr val="00B0F0"/>
                </a:solidFill>
                <a:latin typeface="Alexandria" charset="0"/>
                <a:cs typeface="Alexandria" charset="0"/>
              </a:rPr>
              <a:t>التسعير</a:t>
            </a:r>
            <a:endParaRPr lang="en-US" sz="4400" b="1" dirty="0">
              <a:solidFill>
                <a:srgbClr val="00B0F0"/>
              </a:solidFill>
              <a:latin typeface="Alexandria" charset="0"/>
              <a:cs typeface="Alexandria" charset="0"/>
            </a:endParaRPr>
          </a:p>
          <a:p>
            <a:endParaRPr lang="en-US" sz="4400" b="1" dirty="0">
              <a:solidFill>
                <a:srgbClr val="00B0F0"/>
              </a:solidFill>
              <a:latin typeface="Alexandria" charset="0"/>
              <a:cs typeface="Alexandria"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2">
            <a:extLst>
              <a:ext uri="{FF2B5EF4-FFF2-40B4-BE49-F238E27FC236}">
                <a16:creationId xmlns:a16="http://schemas.microsoft.com/office/drawing/2014/main" id="{D54233D7-C18D-4277-9F2B-C762955A314E}"/>
              </a:ext>
            </a:extLst>
          </p:cNvPr>
          <p:cNvGraphicFramePr>
            <a:graphicFrameLocks noGrp="1"/>
          </p:cNvGraphicFramePr>
          <p:nvPr>
            <p:ph idx="1"/>
            <p:extLst>
              <p:ext uri="{D42A27DB-BD31-4B8C-83A1-F6EECF244321}">
                <p14:modId xmlns:p14="http://schemas.microsoft.com/office/powerpoint/2010/main" val="4807536"/>
              </p:ext>
            </p:extLst>
          </p:nvPr>
        </p:nvGraphicFramePr>
        <p:xfrm>
          <a:off x="4339637" y="1409700"/>
          <a:ext cx="7455285" cy="45727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a:extLst>
              <a:ext uri="{FF2B5EF4-FFF2-40B4-BE49-F238E27FC236}">
                <a16:creationId xmlns:a16="http://schemas.microsoft.com/office/drawing/2014/main" id="{824BC881-F648-438C-8B9D-1C2D6F9B8EDB}"/>
              </a:ext>
            </a:extLst>
          </p:cNvPr>
          <p:cNvPicPr>
            <a:picLocks noChangeAspect="1"/>
          </p:cNvPicPr>
          <p:nvPr/>
        </p:nvPicPr>
        <p:blipFill rotWithShape="1">
          <a:blip r:embed="rId7"/>
          <a:srcRect l="-19117" t="-10774" r="-2086" b="-10430"/>
          <a:stretch/>
        </p:blipFill>
        <p:spPr>
          <a:xfrm>
            <a:off x="-393491" y="314048"/>
            <a:ext cx="4733128" cy="4216387"/>
          </a:xfrm>
          <a:prstGeom prst="ellipse">
            <a:avLst/>
          </a:prstGeom>
        </p:spPr>
      </p:pic>
      <p:sp>
        <p:nvSpPr>
          <p:cNvPr id="2" name="مربع نص 1"/>
          <p:cNvSpPr txBox="1"/>
          <p:nvPr/>
        </p:nvSpPr>
        <p:spPr>
          <a:xfrm>
            <a:off x="9168063" y="1624263"/>
            <a:ext cx="1628971" cy="461665"/>
          </a:xfrm>
          <a:prstGeom prst="rect">
            <a:avLst/>
          </a:prstGeom>
          <a:noFill/>
        </p:spPr>
        <p:txBody>
          <a:bodyPr wrap="none" rtlCol="1">
            <a:spAutoFit/>
          </a:bodyPr>
          <a:lstStyle/>
          <a:p>
            <a:r>
              <a:rPr lang="ar-SA" sz="2400" dirty="0"/>
              <a:t>تعريف</a:t>
            </a:r>
            <a:r>
              <a:rPr lang="ar-SA" dirty="0"/>
              <a:t> </a:t>
            </a:r>
            <a:r>
              <a:rPr lang="ar-SA" sz="2400" dirty="0"/>
              <a:t>التسعير</a:t>
            </a:r>
          </a:p>
        </p:txBody>
      </p:sp>
      <p:sp>
        <p:nvSpPr>
          <p:cNvPr id="6" name="مربع نص 5"/>
          <p:cNvSpPr txBox="1"/>
          <p:nvPr/>
        </p:nvSpPr>
        <p:spPr>
          <a:xfrm>
            <a:off x="9168063" y="2522621"/>
            <a:ext cx="1441420" cy="461665"/>
          </a:xfrm>
          <a:prstGeom prst="rect">
            <a:avLst/>
          </a:prstGeom>
          <a:noFill/>
        </p:spPr>
        <p:txBody>
          <a:bodyPr wrap="none" rtlCol="1">
            <a:spAutoFit/>
          </a:bodyPr>
          <a:lstStyle/>
          <a:p>
            <a:r>
              <a:rPr lang="ar-SA" sz="2400" dirty="0"/>
              <a:t>نموذج السعر</a:t>
            </a:r>
          </a:p>
        </p:txBody>
      </p:sp>
      <p:sp>
        <p:nvSpPr>
          <p:cNvPr id="7" name="مربع نص 6"/>
          <p:cNvSpPr txBox="1"/>
          <p:nvPr/>
        </p:nvSpPr>
        <p:spPr>
          <a:xfrm>
            <a:off x="9355036" y="3461084"/>
            <a:ext cx="2677335" cy="400110"/>
          </a:xfrm>
          <a:prstGeom prst="rect">
            <a:avLst/>
          </a:prstGeom>
          <a:noFill/>
        </p:spPr>
        <p:txBody>
          <a:bodyPr wrap="none" rtlCol="1">
            <a:spAutoFit/>
          </a:bodyPr>
          <a:lstStyle/>
          <a:p>
            <a:r>
              <a:rPr lang="ar-SA" sz="2000" dirty="0"/>
              <a:t>استراتيجية تسعير المنتج الجديد</a:t>
            </a:r>
          </a:p>
        </p:txBody>
      </p:sp>
      <p:sp>
        <p:nvSpPr>
          <p:cNvPr id="8" name="مربع نص 7"/>
          <p:cNvSpPr txBox="1"/>
          <p:nvPr/>
        </p:nvSpPr>
        <p:spPr>
          <a:xfrm>
            <a:off x="8978047" y="5334000"/>
            <a:ext cx="2085827" cy="400110"/>
          </a:xfrm>
          <a:prstGeom prst="rect">
            <a:avLst/>
          </a:prstGeom>
          <a:noFill/>
        </p:spPr>
        <p:txBody>
          <a:bodyPr wrap="none" rtlCol="1">
            <a:spAutoFit/>
          </a:bodyPr>
          <a:lstStyle/>
          <a:p>
            <a:r>
              <a:rPr lang="ar-SA" sz="2000" dirty="0"/>
              <a:t>استراتيجية تعديل السعر</a:t>
            </a:r>
          </a:p>
        </p:txBody>
      </p:sp>
      <p:sp>
        <p:nvSpPr>
          <p:cNvPr id="9" name="مربع نص 8"/>
          <p:cNvSpPr txBox="1"/>
          <p:nvPr/>
        </p:nvSpPr>
        <p:spPr>
          <a:xfrm>
            <a:off x="9270815" y="4439653"/>
            <a:ext cx="2866489" cy="400110"/>
          </a:xfrm>
          <a:prstGeom prst="rect">
            <a:avLst/>
          </a:prstGeom>
          <a:noFill/>
        </p:spPr>
        <p:txBody>
          <a:bodyPr wrap="none" rtlCol="1">
            <a:spAutoFit/>
          </a:bodyPr>
          <a:lstStyle/>
          <a:p>
            <a:r>
              <a:rPr lang="ar-SA" sz="2000" dirty="0"/>
              <a:t>استراتيجية تسعير مزيج المنتجات</a:t>
            </a:r>
          </a:p>
        </p:txBody>
      </p:sp>
    </p:spTree>
    <p:extLst>
      <p:ext uri="{BB962C8B-B14F-4D97-AF65-F5344CB8AC3E}">
        <p14:creationId xmlns:p14="http://schemas.microsoft.com/office/powerpoint/2010/main" val="30380111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94D6A0-57A8-4EDA-8DF6-9292A39D9505}"/>
              </a:ext>
            </a:extLst>
          </p:cNvPr>
          <p:cNvSpPr>
            <a:spLocks noGrp="1"/>
          </p:cNvSpPr>
          <p:nvPr>
            <p:ph type="title"/>
          </p:nvPr>
        </p:nvSpPr>
        <p:spPr>
          <a:xfrm>
            <a:off x="2394831" y="-235809"/>
            <a:ext cx="6090743" cy="1422871"/>
          </a:xfrm>
        </p:spPr>
        <p:txBody>
          <a:bodyPr>
            <a:normAutofit/>
          </a:bodyPr>
          <a:lstStyle/>
          <a:p>
            <a:r>
              <a:rPr lang="en-US" b="1" dirty="0">
                <a:latin typeface="+mn-lt"/>
              </a:rPr>
              <a:t>1. WHAT IS A PRICE?</a:t>
            </a:r>
          </a:p>
        </p:txBody>
      </p:sp>
      <p:sp>
        <p:nvSpPr>
          <p:cNvPr id="3" name="Content Placeholder 2">
            <a:extLst>
              <a:ext uri="{FF2B5EF4-FFF2-40B4-BE49-F238E27FC236}">
                <a16:creationId xmlns:a16="http://schemas.microsoft.com/office/drawing/2014/main" id="{842A8CF0-8CE1-46FE-A5B8-E158AE5C9A16}"/>
              </a:ext>
            </a:extLst>
          </p:cNvPr>
          <p:cNvSpPr>
            <a:spLocks noGrp="1"/>
          </p:cNvSpPr>
          <p:nvPr>
            <p:ph idx="1"/>
          </p:nvPr>
        </p:nvSpPr>
        <p:spPr>
          <a:xfrm>
            <a:off x="575759" y="1565482"/>
            <a:ext cx="6347655" cy="3410824"/>
          </a:xfrm>
        </p:spPr>
        <p:txBody>
          <a:bodyPr anchor="ctr">
            <a:normAutofit fontScale="70000" lnSpcReduction="20000"/>
          </a:bodyPr>
          <a:lstStyle/>
          <a:p>
            <a:pPr>
              <a:lnSpc>
                <a:spcPct val="110000"/>
              </a:lnSpc>
            </a:pPr>
            <a:r>
              <a:rPr lang="en-US" sz="2400" b="1" dirty="0"/>
              <a:t>PRICE = “</a:t>
            </a:r>
            <a:r>
              <a:rPr lang="en-US" sz="2400" b="0" i="0" u="none" strike="noStrike" baseline="0" dirty="0">
                <a:latin typeface="TimesLTPro-Roman"/>
              </a:rPr>
              <a:t>The amount charged for a product or service, or the sum of the values that customers exchange for the benefits of having or using the product or service” </a:t>
            </a:r>
          </a:p>
          <a:p>
            <a:pPr>
              <a:lnSpc>
                <a:spcPct val="110000"/>
              </a:lnSpc>
            </a:pPr>
            <a:r>
              <a:rPr lang="en-US" sz="2400" b="1" dirty="0"/>
              <a:t>Price = CAPTURING VALUE FROM THE CUSTOMERS.</a:t>
            </a:r>
          </a:p>
          <a:p>
            <a:pPr>
              <a:lnSpc>
                <a:spcPct val="110000"/>
              </a:lnSpc>
            </a:pPr>
            <a:r>
              <a:rPr lang="en-US" sz="2400" dirty="0">
                <a:latin typeface="TimesLTPro-Roman"/>
              </a:rPr>
              <a:t>Price is the only element in the marketing mix that produces revenue; all other elements represent costs.</a:t>
            </a:r>
          </a:p>
          <a:p>
            <a:pPr marL="0" indent="0" algn="r">
              <a:lnSpc>
                <a:spcPct val="110000"/>
              </a:lnSpc>
              <a:buNone/>
            </a:pPr>
            <a:r>
              <a:rPr lang="ar-SA" sz="2400" dirty="0">
                <a:latin typeface="TimesLTPro-Roman"/>
              </a:rPr>
              <a:t>السعر = "المبلغ الذي يتم تحصيله مقابل منتج أو خدمة، أو مجموع القيم التي يتبادلها العملاء مقابل فوائد الحصول على المنتج أو الخدمة أو استخدامها"</a:t>
            </a:r>
            <a:endParaRPr lang="en-US" sz="2400" dirty="0">
              <a:latin typeface="TimesLTPro-Roman"/>
            </a:endParaRPr>
          </a:p>
          <a:p>
            <a:pPr marL="0" indent="0" algn="r">
              <a:buNone/>
            </a:pPr>
            <a:r>
              <a:rPr lang="ar-SA" sz="2400" dirty="0">
                <a:latin typeface="TimesLTPro-Roman"/>
              </a:rPr>
              <a:t>السعر = الحصول على القيمة من العملاء.</a:t>
            </a:r>
          </a:p>
          <a:p>
            <a:pPr marL="0" indent="0" algn="r">
              <a:buNone/>
            </a:pPr>
            <a:r>
              <a:rPr lang="ar-SA" sz="2400" dirty="0">
                <a:latin typeface="TimesLTPro-Roman"/>
              </a:rPr>
              <a:t> السعر هو العنصر الوحيد في مزيج التسويق الذي ينتج الإيرادات؛ وتمثل جميع العناصر الأخرى التكاليف.</a:t>
            </a:r>
            <a:endParaRPr lang="en-US" sz="2400" dirty="0">
              <a:latin typeface="TimesLTPro-Roman"/>
            </a:endParaRPr>
          </a:p>
        </p:txBody>
      </p:sp>
      <p:pic>
        <p:nvPicPr>
          <p:cNvPr id="5" name="Picture 4">
            <a:extLst>
              <a:ext uri="{FF2B5EF4-FFF2-40B4-BE49-F238E27FC236}">
                <a16:creationId xmlns:a16="http://schemas.microsoft.com/office/drawing/2014/main" id="{35388ABD-07E4-4803-851D-4693900C4693}"/>
              </a:ext>
            </a:extLst>
          </p:cNvPr>
          <p:cNvPicPr>
            <a:picLocks noChangeAspect="1"/>
          </p:cNvPicPr>
          <p:nvPr/>
        </p:nvPicPr>
        <p:blipFill>
          <a:blip r:embed="rId2"/>
          <a:stretch>
            <a:fillRect/>
          </a:stretch>
        </p:blipFill>
        <p:spPr>
          <a:xfrm>
            <a:off x="7209105" y="1565482"/>
            <a:ext cx="4453127" cy="3910359"/>
          </a:xfrm>
          <a:prstGeom prst="rect">
            <a:avLst/>
          </a:prstGeom>
        </p:spPr>
      </p:pic>
    </p:spTree>
    <p:extLst>
      <p:ext uri="{BB962C8B-B14F-4D97-AF65-F5344CB8AC3E}">
        <p14:creationId xmlns:p14="http://schemas.microsoft.com/office/powerpoint/2010/main" val="13777263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956B344-7BAC-4B76-AA53-57F54F08AF1C}"/>
              </a:ext>
            </a:extLst>
          </p:cNvPr>
          <p:cNvPicPr>
            <a:picLocks noChangeAspect="1"/>
          </p:cNvPicPr>
          <p:nvPr/>
        </p:nvPicPr>
        <p:blipFill>
          <a:blip r:embed="rId2"/>
          <a:stretch>
            <a:fillRect/>
          </a:stretch>
        </p:blipFill>
        <p:spPr>
          <a:xfrm>
            <a:off x="7949045" y="1043190"/>
            <a:ext cx="3789988" cy="4648560"/>
          </a:xfrm>
          <a:prstGeom prst="rect">
            <a:avLst/>
          </a:prstGeom>
        </p:spPr>
      </p:pic>
      <p:sp>
        <p:nvSpPr>
          <p:cNvPr id="2" name="Title 1">
            <a:extLst>
              <a:ext uri="{FF2B5EF4-FFF2-40B4-BE49-F238E27FC236}">
                <a16:creationId xmlns:a16="http://schemas.microsoft.com/office/drawing/2014/main" id="{C9F5907B-9D32-4481-987E-C638BF7C0E8A}"/>
              </a:ext>
            </a:extLst>
          </p:cNvPr>
          <p:cNvSpPr>
            <a:spLocks noGrp="1"/>
          </p:cNvSpPr>
          <p:nvPr>
            <p:ph type="title"/>
          </p:nvPr>
        </p:nvSpPr>
        <p:spPr>
          <a:xfrm>
            <a:off x="452967" y="491321"/>
            <a:ext cx="6168348" cy="5200429"/>
          </a:xfrm>
        </p:spPr>
        <p:txBody>
          <a:bodyPr vert="horz" lIns="91440" tIns="45720" rIns="91440" bIns="45720" rtlCol="0" anchor="b">
            <a:normAutofit/>
          </a:bodyPr>
          <a:lstStyle/>
          <a:p>
            <a:r>
              <a:rPr lang="en-US" sz="4600" b="1" i="0" u="none" strike="noStrike" kern="1200" baseline="0" dirty="0">
                <a:solidFill>
                  <a:schemeClr val="tx1"/>
                </a:solidFill>
                <a:latin typeface="+mj-lt"/>
                <a:ea typeface="+mj-ea"/>
                <a:cs typeface="+mj-cs"/>
              </a:rPr>
              <a:t>“ </a:t>
            </a:r>
            <a:r>
              <a:rPr lang="en-US" sz="3600" b="1" i="0" u="none" strike="noStrike" kern="1200" baseline="0" dirty="0">
                <a:solidFill>
                  <a:schemeClr val="tx1"/>
                </a:solidFill>
                <a:latin typeface="+mj-lt"/>
                <a:ea typeface="+mj-ea"/>
                <a:cs typeface="+mj-cs"/>
              </a:rPr>
              <a:t>No matter what the state of the economy, companies should sell value, not price”</a:t>
            </a:r>
            <a:br>
              <a:rPr lang="en-US" sz="4600" b="1" i="0" u="none" strike="noStrike" kern="1200" baseline="0" dirty="0">
                <a:solidFill>
                  <a:schemeClr val="tx1"/>
                </a:solidFill>
                <a:latin typeface="+mj-lt"/>
                <a:ea typeface="+mj-ea"/>
                <a:cs typeface="+mj-cs"/>
              </a:rPr>
            </a:br>
            <a:br>
              <a:rPr lang="en-US" sz="4600" b="1" i="0" u="none" strike="noStrike" kern="1200" baseline="0" dirty="0">
                <a:solidFill>
                  <a:schemeClr val="tx1"/>
                </a:solidFill>
                <a:latin typeface="+mj-lt"/>
                <a:ea typeface="+mj-ea"/>
                <a:cs typeface="+mj-cs"/>
              </a:rPr>
            </a:br>
            <a:r>
              <a:rPr lang="ar-SA" sz="3600" b="1" dirty="0"/>
              <a:t>"بغض النظر عن حالة الاقتصاد، ينبغي للشركات أن تبيع القيمة، وليس السعر"</a:t>
            </a:r>
            <a:br>
              <a:rPr lang="en-US" sz="4600" b="1" i="0" u="none" strike="noStrike" kern="1200" baseline="0" dirty="0">
                <a:solidFill>
                  <a:schemeClr val="tx1"/>
                </a:solidFill>
                <a:latin typeface="+mj-lt"/>
                <a:ea typeface="+mj-ea"/>
                <a:cs typeface="+mj-cs"/>
              </a:rPr>
            </a:br>
            <a:br>
              <a:rPr lang="en-US" sz="4600" b="1" i="0" u="none" strike="noStrike" kern="1200" baseline="0" dirty="0">
                <a:solidFill>
                  <a:schemeClr val="tx1"/>
                </a:solidFill>
                <a:latin typeface="+mj-lt"/>
                <a:ea typeface="+mj-ea"/>
                <a:cs typeface="+mj-cs"/>
              </a:rPr>
            </a:br>
            <a:r>
              <a:rPr lang="en-US" sz="4600" b="1" i="0" u="none" strike="noStrike" kern="1200" baseline="0" dirty="0">
                <a:solidFill>
                  <a:schemeClr val="tx1"/>
                </a:solidFill>
                <a:latin typeface="+mj-lt"/>
                <a:ea typeface="+mj-ea"/>
                <a:cs typeface="+mj-cs"/>
              </a:rPr>
              <a:t> </a:t>
            </a:r>
            <a:endParaRPr lang="en-US" sz="4600" kern="1200" dirty="0">
              <a:solidFill>
                <a:schemeClr val="tx1"/>
              </a:solidFill>
              <a:latin typeface="+mj-lt"/>
              <a:ea typeface="+mj-ea"/>
              <a:cs typeface="+mj-cs"/>
            </a:endParaRPr>
          </a:p>
        </p:txBody>
      </p:sp>
      <p:sp>
        <p:nvSpPr>
          <p:cNvPr id="10" name="TextBox 9">
            <a:extLst>
              <a:ext uri="{FF2B5EF4-FFF2-40B4-BE49-F238E27FC236}">
                <a16:creationId xmlns:a16="http://schemas.microsoft.com/office/drawing/2014/main" id="{FCE012B4-EE2B-4D47-A217-AEF297B8268F}"/>
              </a:ext>
            </a:extLst>
          </p:cNvPr>
          <p:cNvSpPr txBox="1"/>
          <p:nvPr/>
        </p:nvSpPr>
        <p:spPr>
          <a:xfrm>
            <a:off x="3267439" y="4598454"/>
            <a:ext cx="6216554" cy="369332"/>
          </a:xfrm>
          <a:prstGeom prst="rect">
            <a:avLst/>
          </a:prstGeom>
          <a:noFill/>
        </p:spPr>
        <p:txBody>
          <a:bodyPr wrap="square">
            <a:spAutoFit/>
          </a:bodyPr>
          <a:lstStyle/>
          <a:p>
            <a:r>
              <a:rPr lang="en-US" sz="1800" b="1" i="0" u="none" strike="noStrike" kern="1200" baseline="0" dirty="0">
                <a:solidFill>
                  <a:schemeClr val="tx1"/>
                </a:solidFill>
                <a:latin typeface="+mj-lt"/>
                <a:ea typeface="+mj-ea"/>
                <a:cs typeface="+mj-cs"/>
              </a:rPr>
              <a:t>Armstrong et al. 2017</a:t>
            </a:r>
            <a:endParaRPr lang="en-US" dirty="0"/>
          </a:p>
        </p:txBody>
      </p:sp>
    </p:spTree>
    <p:extLst>
      <p:ext uri="{BB962C8B-B14F-4D97-AF65-F5344CB8AC3E}">
        <p14:creationId xmlns:p14="http://schemas.microsoft.com/office/powerpoint/2010/main" val="35165142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206DCA-E98C-4FE5-8B64-7F2E2B40A781}"/>
              </a:ext>
            </a:extLst>
          </p:cNvPr>
          <p:cNvSpPr>
            <a:spLocks noGrp="1"/>
          </p:cNvSpPr>
          <p:nvPr>
            <p:ph type="title"/>
          </p:nvPr>
        </p:nvSpPr>
        <p:spPr>
          <a:xfrm>
            <a:off x="2417753" y="-133881"/>
            <a:ext cx="8637896" cy="1325563"/>
          </a:xfrm>
        </p:spPr>
        <p:txBody>
          <a:bodyPr/>
          <a:lstStyle/>
          <a:p>
            <a:r>
              <a:rPr lang="en-US" b="1" dirty="0">
                <a:latin typeface="+mn-lt"/>
              </a:rPr>
              <a:t>2. Price Model</a:t>
            </a:r>
          </a:p>
        </p:txBody>
      </p:sp>
      <p:pic>
        <p:nvPicPr>
          <p:cNvPr id="4" name="Picture 3">
            <a:extLst>
              <a:ext uri="{FF2B5EF4-FFF2-40B4-BE49-F238E27FC236}">
                <a16:creationId xmlns:a16="http://schemas.microsoft.com/office/drawing/2014/main" id="{D9A6FF7A-EB66-4F1F-92EB-708379995247}"/>
              </a:ext>
            </a:extLst>
          </p:cNvPr>
          <p:cNvPicPr>
            <a:picLocks noChangeAspect="1"/>
          </p:cNvPicPr>
          <p:nvPr/>
        </p:nvPicPr>
        <p:blipFill>
          <a:blip r:embed="rId2"/>
          <a:stretch>
            <a:fillRect/>
          </a:stretch>
        </p:blipFill>
        <p:spPr>
          <a:xfrm>
            <a:off x="2731506" y="1191682"/>
            <a:ext cx="6053738" cy="4474635"/>
          </a:xfrm>
          <a:prstGeom prst="rect">
            <a:avLst/>
          </a:prstGeom>
        </p:spPr>
      </p:pic>
      <p:sp>
        <p:nvSpPr>
          <p:cNvPr id="3" name="مربع نص 2"/>
          <p:cNvSpPr txBox="1"/>
          <p:nvPr/>
        </p:nvSpPr>
        <p:spPr>
          <a:xfrm>
            <a:off x="3068053" y="1684421"/>
            <a:ext cx="2103461" cy="369332"/>
          </a:xfrm>
          <a:prstGeom prst="rect">
            <a:avLst/>
          </a:prstGeom>
          <a:noFill/>
        </p:spPr>
        <p:txBody>
          <a:bodyPr wrap="none" rtlCol="1">
            <a:spAutoFit/>
          </a:bodyPr>
          <a:lstStyle/>
          <a:p>
            <a:r>
              <a:rPr lang="ar-SA" dirty="0"/>
              <a:t>التسعير على أساس التكلفة</a:t>
            </a:r>
          </a:p>
        </p:txBody>
      </p:sp>
      <p:sp>
        <p:nvSpPr>
          <p:cNvPr id="5" name="مربع نص 4"/>
          <p:cNvSpPr txBox="1"/>
          <p:nvPr/>
        </p:nvSpPr>
        <p:spPr>
          <a:xfrm>
            <a:off x="2847474" y="5013158"/>
            <a:ext cx="2177199" cy="369332"/>
          </a:xfrm>
          <a:prstGeom prst="rect">
            <a:avLst/>
          </a:prstGeom>
          <a:noFill/>
        </p:spPr>
        <p:txBody>
          <a:bodyPr wrap="none" rtlCol="1">
            <a:spAutoFit/>
          </a:bodyPr>
          <a:lstStyle/>
          <a:p>
            <a:r>
              <a:rPr lang="ar-SA" dirty="0"/>
              <a:t>التسعير على أساس المنافسة</a:t>
            </a:r>
          </a:p>
        </p:txBody>
      </p:sp>
      <p:sp>
        <p:nvSpPr>
          <p:cNvPr id="6" name="مربع نص 5"/>
          <p:cNvSpPr txBox="1"/>
          <p:nvPr/>
        </p:nvSpPr>
        <p:spPr>
          <a:xfrm>
            <a:off x="6589295" y="4643826"/>
            <a:ext cx="2020104" cy="369332"/>
          </a:xfrm>
          <a:prstGeom prst="rect">
            <a:avLst/>
          </a:prstGeom>
          <a:noFill/>
        </p:spPr>
        <p:txBody>
          <a:bodyPr wrap="none" rtlCol="1">
            <a:spAutoFit/>
          </a:bodyPr>
          <a:lstStyle/>
          <a:p>
            <a:r>
              <a:rPr lang="ar-SA" dirty="0"/>
              <a:t>التسعير على أساس القيمة</a:t>
            </a:r>
          </a:p>
        </p:txBody>
      </p:sp>
      <p:sp>
        <p:nvSpPr>
          <p:cNvPr id="7" name="مربع نص 6"/>
          <p:cNvSpPr txBox="1"/>
          <p:nvPr/>
        </p:nvSpPr>
        <p:spPr>
          <a:xfrm>
            <a:off x="6324598" y="208546"/>
            <a:ext cx="1712495" cy="523220"/>
          </a:xfrm>
          <a:prstGeom prst="rect">
            <a:avLst/>
          </a:prstGeom>
          <a:noFill/>
        </p:spPr>
        <p:txBody>
          <a:bodyPr wrap="square" rtlCol="1">
            <a:spAutoFit/>
          </a:bodyPr>
          <a:lstStyle/>
          <a:p>
            <a:r>
              <a:rPr lang="ar-SA" sz="2800" dirty="0"/>
              <a:t>نموذج السعر</a:t>
            </a:r>
          </a:p>
        </p:txBody>
      </p:sp>
    </p:spTree>
    <p:extLst>
      <p:ext uri="{BB962C8B-B14F-4D97-AF65-F5344CB8AC3E}">
        <p14:creationId xmlns:p14="http://schemas.microsoft.com/office/powerpoint/2010/main" val="16868914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C6B53D-FAA1-433D-A66D-A25036E2ECAC}"/>
              </a:ext>
            </a:extLst>
          </p:cNvPr>
          <p:cNvSpPr>
            <a:spLocks noGrp="1"/>
          </p:cNvSpPr>
          <p:nvPr>
            <p:ph type="title"/>
          </p:nvPr>
        </p:nvSpPr>
        <p:spPr>
          <a:xfrm>
            <a:off x="2414410" y="-241113"/>
            <a:ext cx="8996362" cy="1325563"/>
          </a:xfrm>
        </p:spPr>
        <p:txBody>
          <a:bodyPr>
            <a:normAutofit/>
          </a:bodyPr>
          <a:lstStyle/>
          <a:p>
            <a:r>
              <a:rPr lang="en-US" b="1" dirty="0">
                <a:latin typeface="+mn-lt"/>
              </a:rPr>
              <a:t>Major considerations in setting prices</a:t>
            </a:r>
          </a:p>
        </p:txBody>
      </p:sp>
      <p:pic>
        <p:nvPicPr>
          <p:cNvPr id="7" name="Picture 6">
            <a:extLst>
              <a:ext uri="{FF2B5EF4-FFF2-40B4-BE49-F238E27FC236}">
                <a16:creationId xmlns:a16="http://schemas.microsoft.com/office/drawing/2014/main" id="{BCC5BD4B-0D96-4D85-91AC-58C96EB14B0E}"/>
              </a:ext>
            </a:extLst>
          </p:cNvPr>
          <p:cNvPicPr>
            <a:picLocks noChangeAspect="1"/>
          </p:cNvPicPr>
          <p:nvPr/>
        </p:nvPicPr>
        <p:blipFill>
          <a:blip r:embed="rId2"/>
          <a:stretch>
            <a:fillRect/>
          </a:stretch>
        </p:blipFill>
        <p:spPr>
          <a:xfrm>
            <a:off x="713569" y="1586132"/>
            <a:ext cx="11228221" cy="3466514"/>
          </a:xfrm>
          <a:prstGeom prst="rect">
            <a:avLst/>
          </a:prstGeom>
        </p:spPr>
      </p:pic>
      <p:sp>
        <p:nvSpPr>
          <p:cNvPr id="9" name="TextBox 8">
            <a:extLst>
              <a:ext uri="{FF2B5EF4-FFF2-40B4-BE49-F238E27FC236}">
                <a16:creationId xmlns:a16="http://schemas.microsoft.com/office/drawing/2014/main" id="{28472EDB-D51F-4246-98DB-C71D1010DB5E}"/>
              </a:ext>
            </a:extLst>
          </p:cNvPr>
          <p:cNvSpPr txBox="1"/>
          <p:nvPr/>
        </p:nvSpPr>
        <p:spPr>
          <a:xfrm>
            <a:off x="6327680" y="4531315"/>
            <a:ext cx="6257924" cy="369332"/>
          </a:xfrm>
          <a:prstGeom prst="rect">
            <a:avLst/>
          </a:prstGeom>
          <a:noFill/>
        </p:spPr>
        <p:txBody>
          <a:bodyPr wrap="square">
            <a:spAutoFit/>
          </a:bodyPr>
          <a:lstStyle/>
          <a:p>
            <a:r>
              <a:rPr lang="en-US" b="0" i="0" u="none" strike="noStrike" baseline="0" dirty="0">
                <a:solidFill>
                  <a:srgbClr val="0A1F61"/>
                </a:solidFill>
                <a:latin typeface="TimesLTPro-Roman"/>
              </a:rPr>
              <a:t>Considerations in setting prices</a:t>
            </a:r>
            <a:endParaRPr lang="en-US" dirty="0">
              <a:solidFill>
                <a:srgbClr val="0A1F61"/>
              </a:solidFill>
            </a:endParaRPr>
          </a:p>
        </p:txBody>
      </p:sp>
      <p:sp>
        <p:nvSpPr>
          <p:cNvPr id="10" name="Arrow: Right 9">
            <a:extLst>
              <a:ext uri="{FF2B5EF4-FFF2-40B4-BE49-F238E27FC236}">
                <a16:creationId xmlns:a16="http://schemas.microsoft.com/office/drawing/2014/main" id="{7F0B5ED9-3664-4C97-B195-2DCFA137AB6C}"/>
              </a:ext>
            </a:extLst>
          </p:cNvPr>
          <p:cNvSpPr/>
          <p:nvPr/>
        </p:nvSpPr>
        <p:spPr>
          <a:xfrm>
            <a:off x="713570" y="5327672"/>
            <a:ext cx="1156173" cy="48627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6122152D-F6D3-4371-A91E-AD5F063F3EEE}"/>
              </a:ext>
            </a:extLst>
          </p:cNvPr>
          <p:cNvSpPr txBox="1"/>
          <p:nvPr/>
        </p:nvSpPr>
        <p:spPr>
          <a:xfrm>
            <a:off x="2088107" y="5168716"/>
            <a:ext cx="9648968" cy="923330"/>
          </a:xfrm>
          <a:prstGeom prst="rect">
            <a:avLst/>
          </a:prstGeom>
          <a:noFill/>
        </p:spPr>
        <p:txBody>
          <a:bodyPr wrap="square" rtlCol="0">
            <a:spAutoFit/>
          </a:bodyPr>
          <a:lstStyle/>
          <a:p>
            <a:pPr algn="l"/>
            <a:r>
              <a:rPr lang="en-US" dirty="0"/>
              <a:t>There are </a:t>
            </a:r>
            <a:r>
              <a:rPr lang="en-US" sz="1800" b="0" i="0" u="none" strike="noStrike" baseline="0" dirty="0">
                <a:latin typeface="TimesLTPro-Roman"/>
              </a:rPr>
              <a:t>three major pricing strategies: </a:t>
            </a:r>
            <a:r>
              <a:rPr lang="en-US" sz="1800" b="0" i="0" u="none" strike="noStrike" baseline="0" dirty="0">
                <a:solidFill>
                  <a:srgbClr val="C00000"/>
                </a:solidFill>
                <a:latin typeface="TimesLTPro-Roman"/>
              </a:rPr>
              <a:t>customer value-based pricing, cost-based pricing, </a:t>
            </a:r>
            <a:r>
              <a:rPr lang="en-US" sz="1800" b="0" i="0" u="none" strike="noStrike" baseline="0" dirty="0">
                <a:latin typeface="TimesLTPro-Roman"/>
              </a:rPr>
              <a:t>and </a:t>
            </a:r>
            <a:r>
              <a:rPr lang="en-US" sz="1800" b="0" i="0" u="none" strike="noStrike" baseline="0" dirty="0">
                <a:solidFill>
                  <a:srgbClr val="C00000"/>
                </a:solidFill>
                <a:latin typeface="TimesLTPro-Roman"/>
              </a:rPr>
              <a:t>competition-based pricing</a:t>
            </a:r>
          </a:p>
          <a:p>
            <a:pPr algn="r"/>
            <a:r>
              <a:rPr lang="ar-SA" dirty="0">
                <a:solidFill>
                  <a:srgbClr val="C00000"/>
                </a:solidFill>
              </a:rPr>
              <a:t>هناك ثلاث استراتيجيات رئيسية للتسعير: التسعير القائم على قيمة العميل، والتسعير القائم على التكلفة، والتسعير القائم على المنافسة</a:t>
            </a:r>
            <a:endParaRPr lang="en-US" dirty="0">
              <a:solidFill>
                <a:srgbClr val="C00000"/>
              </a:solidFill>
            </a:endParaRPr>
          </a:p>
        </p:txBody>
      </p:sp>
      <p:sp>
        <p:nvSpPr>
          <p:cNvPr id="3" name="مربع نص 2"/>
          <p:cNvSpPr txBox="1"/>
          <p:nvPr/>
        </p:nvSpPr>
        <p:spPr>
          <a:xfrm>
            <a:off x="4117227" y="833825"/>
            <a:ext cx="5724605" cy="584775"/>
          </a:xfrm>
          <a:prstGeom prst="rect">
            <a:avLst/>
          </a:prstGeom>
          <a:noFill/>
        </p:spPr>
        <p:txBody>
          <a:bodyPr wrap="square" rtlCol="1">
            <a:spAutoFit/>
          </a:bodyPr>
          <a:lstStyle/>
          <a:p>
            <a:r>
              <a:rPr lang="ar-SA" sz="3200" dirty="0"/>
              <a:t>الاعتبارات الرئيسية في تحديد الأسعار</a:t>
            </a:r>
          </a:p>
        </p:txBody>
      </p:sp>
      <p:sp>
        <p:nvSpPr>
          <p:cNvPr id="4" name="مربع نص 3"/>
          <p:cNvSpPr txBox="1"/>
          <p:nvPr/>
        </p:nvSpPr>
        <p:spPr>
          <a:xfrm>
            <a:off x="3367459" y="1997242"/>
            <a:ext cx="1013418" cy="369332"/>
          </a:xfrm>
          <a:prstGeom prst="rect">
            <a:avLst/>
          </a:prstGeom>
          <a:noFill/>
        </p:spPr>
        <p:txBody>
          <a:bodyPr wrap="none" rtlCol="1">
            <a:spAutoFit/>
          </a:bodyPr>
          <a:lstStyle/>
          <a:p>
            <a:r>
              <a:rPr lang="ar-SA" dirty="0"/>
              <a:t>تكلفة المنتج</a:t>
            </a:r>
          </a:p>
        </p:txBody>
      </p:sp>
      <p:sp>
        <p:nvSpPr>
          <p:cNvPr id="12" name="مربع نص 11"/>
          <p:cNvSpPr txBox="1"/>
          <p:nvPr/>
        </p:nvSpPr>
        <p:spPr>
          <a:xfrm>
            <a:off x="6468978" y="1418600"/>
            <a:ext cx="2566728" cy="369332"/>
          </a:xfrm>
          <a:prstGeom prst="rect">
            <a:avLst/>
          </a:prstGeom>
          <a:noFill/>
        </p:spPr>
        <p:txBody>
          <a:bodyPr wrap="none" rtlCol="1">
            <a:spAutoFit/>
          </a:bodyPr>
          <a:lstStyle/>
          <a:p>
            <a:r>
              <a:rPr lang="ar-SA" dirty="0"/>
              <a:t>المنافسة و عوامل خارجية أخرى</a:t>
            </a:r>
          </a:p>
        </p:txBody>
      </p:sp>
      <p:sp>
        <p:nvSpPr>
          <p:cNvPr id="13" name="مربع نص 12"/>
          <p:cNvSpPr txBox="1"/>
          <p:nvPr/>
        </p:nvSpPr>
        <p:spPr>
          <a:xfrm>
            <a:off x="10883898" y="2005626"/>
            <a:ext cx="1489785" cy="646331"/>
          </a:xfrm>
          <a:prstGeom prst="rect">
            <a:avLst/>
          </a:prstGeom>
          <a:noFill/>
        </p:spPr>
        <p:txBody>
          <a:bodyPr wrap="square" rtlCol="1">
            <a:spAutoFit/>
          </a:bodyPr>
          <a:lstStyle/>
          <a:p>
            <a:pPr algn="ctr"/>
            <a:r>
              <a:rPr lang="ar-SA" dirty="0"/>
              <a:t>إدراك المستهلك للقيمة</a:t>
            </a:r>
          </a:p>
        </p:txBody>
      </p:sp>
    </p:spTree>
    <p:extLst>
      <p:ext uri="{BB962C8B-B14F-4D97-AF65-F5344CB8AC3E}">
        <p14:creationId xmlns:p14="http://schemas.microsoft.com/office/powerpoint/2010/main" val="14094326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374B7D-D9DF-4823-AD33-FF9E292A427C}"/>
              </a:ext>
            </a:extLst>
          </p:cNvPr>
          <p:cNvSpPr>
            <a:spLocks noGrp="1"/>
          </p:cNvSpPr>
          <p:nvPr>
            <p:ph type="title"/>
          </p:nvPr>
        </p:nvSpPr>
        <p:spPr>
          <a:xfrm>
            <a:off x="2423394" y="-343545"/>
            <a:ext cx="8936268" cy="1625210"/>
          </a:xfrm>
        </p:spPr>
        <p:txBody>
          <a:bodyPr>
            <a:normAutofit/>
          </a:bodyPr>
          <a:lstStyle/>
          <a:p>
            <a:r>
              <a:rPr lang="en-US" b="1" dirty="0">
                <a:latin typeface="+mn-lt"/>
              </a:rPr>
              <a:t>2.1. C</a:t>
            </a:r>
            <a:r>
              <a:rPr lang="en-US" b="1" i="0" u="none" strike="noStrike" baseline="0" dirty="0">
                <a:latin typeface="+mn-lt"/>
              </a:rPr>
              <a:t>ustomer Value-based Pricing</a:t>
            </a:r>
            <a:endParaRPr lang="en-US" b="1" dirty="0">
              <a:latin typeface="+mn-lt"/>
            </a:endParaRPr>
          </a:p>
        </p:txBody>
      </p:sp>
      <p:sp>
        <p:nvSpPr>
          <p:cNvPr id="3" name="Content Placeholder 2">
            <a:extLst>
              <a:ext uri="{FF2B5EF4-FFF2-40B4-BE49-F238E27FC236}">
                <a16:creationId xmlns:a16="http://schemas.microsoft.com/office/drawing/2014/main" id="{0597309D-4005-48E0-8F2C-BE83C4BA09EA}"/>
              </a:ext>
            </a:extLst>
          </p:cNvPr>
          <p:cNvSpPr>
            <a:spLocks noGrp="1"/>
          </p:cNvSpPr>
          <p:nvPr>
            <p:ph idx="1"/>
          </p:nvPr>
        </p:nvSpPr>
        <p:spPr>
          <a:xfrm>
            <a:off x="7715973" y="1082842"/>
            <a:ext cx="4133089" cy="5218719"/>
          </a:xfrm>
          <a:solidFill>
            <a:schemeClr val="bg1">
              <a:lumMod val="75000"/>
            </a:schemeClr>
          </a:solidFill>
        </p:spPr>
        <p:txBody>
          <a:bodyPr anchor="ctr">
            <a:normAutofit lnSpcReduction="10000"/>
          </a:bodyPr>
          <a:lstStyle/>
          <a:p>
            <a:pPr>
              <a:lnSpc>
                <a:spcPct val="100000"/>
              </a:lnSpc>
            </a:pPr>
            <a:endParaRPr lang="en-US" sz="1700" b="1" dirty="0">
              <a:solidFill>
                <a:srgbClr val="002060"/>
              </a:solidFill>
              <a:latin typeface="TimesLTPro-Roman"/>
            </a:endParaRPr>
          </a:p>
          <a:p>
            <a:pPr>
              <a:lnSpc>
                <a:spcPct val="100000"/>
              </a:lnSpc>
            </a:pPr>
            <a:r>
              <a:rPr lang="en-US" sz="1700" b="1" dirty="0">
                <a:solidFill>
                  <a:srgbClr val="002060"/>
                </a:solidFill>
                <a:latin typeface="TimesLTPro-Roman"/>
              </a:rPr>
              <a:t>Customer Value-based Pricing = </a:t>
            </a:r>
            <a:r>
              <a:rPr lang="en-US" sz="1600" dirty="0">
                <a:latin typeface="TimesLTPro-Roman"/>
              </a:rPr>
              <a:t>Setting price based on buyers’ perceptions of value rather than on the seller’s </a:t>
            </a:r>
            <a:r>
              <a:rPr lang="en-US" sz="1600" b="0" i="0" u="none" strike="noStrike" baseline="0" dirty="0">
                <a:latin typeface="TimesLTPro-Roman"/>
              </a:rPr>
              <a:t>cost</a:t>
            </a:r>
            <a:r>
              <a:rPr lang="en-US" sz="1700" b="0" i="0" u="none" strike="noStrike" baseline="0" dirty="0">
                <a:solidFill>
                  <a:srgbClr val="FFFFFF"/>
                </a:solidFill>
                <a:latin typeface="TimesLTPro-Roman"/>
              </a:rPr>
              <a:t>.</a:t>
            </a:r>
          </a:p>
          <a:p>
            <a:pPr marL="0" indent="0" algn="r" rtl="1">
              <a:lnSpc>
                <a:spcPct val="100000"/>
              </a:lnSpc>
              <a:buNone/>
            </a:pPr>
            <a:r>
              <a:rPr lang="ar-SA" sz="2000" dirty="0">
                <a:latin typeface="TimesLTPro-Roman"/>
              </a:rPr>
              <a:t>التسعير على أساس قيمة العميل</a:t>
            </a:r>
            <a:r>
              <a:rPr lang="en-US" sz="2000" dirty="0">
                <a:latin typeface="TimesLTPro-Roman"/>
              </a:rPr>
              <a:t> </a:t>
            </a:r>
            <a:r>
              <a:rPr lang="ar-SA" sz="2000" dirty="0">
                <a:latin typeface="TimesLTPro-Roman"/>
              </a:rPr>
              <a:t>= تحديد السعر على أساس تصورات المشترين للقيمة وليس على أساس تكلفة البائع.</a:t>
            </a:r>
            <a:endParaRPr lang="en-US" sz="2000" b="0" i="0" u="none" strike="noStrike" baseline="0" dirty="0">
              <a:latin typeface="TimesLTPro-Roman"/>
            </a:endParaRPr>
          </a:p>
          <a:p>
            <a:pPr>
              <a:lnSpc>
                <a:spcPct val="100000"/>
              </a:lnSpc>
            </a:pPr>
            <a:endParaRPr lang="en-US" sz="2000" b="0" i="0" u="none" strike="noStrike" baseline="0" dirty="0">
              <a:solidFill>
                <a:srgbClr val="FFFFFF"/>
              </a:solidFill>
              <a:latin typeface="TimesLTPro-Roman"/>
            </a:endParaRPr>
          </a:p>
          <a:p>
            <a:pPr>
              <a:lnSpc>
                <a:spcPct val="100000"/>
              </a:lnSpc>
            </a:pPr>
            <a:r>
              <a:rPr lang="en-US" sz="1600" b="1" dirty="0">
                <a:solidFill>
                  <a:srgbClr val="002060"/>
                </a:solidFill>
                <a:latin typeface="TimesLTPro-Roman"/>
              </a:rPr>
              <a:t>Value-based pricing </a:t>
            </a:r>
            <a:r>
              <a:rPr lang="en-US" sz="1600" b="0" i="0" u="none" strike="noStrike" baseline="0" dirty="0">
                <a:latin typeface="TimesLTPro-Roman"/>
              </a:rPr>
              <a:t>means that the marketer cannot design a product and marketing program and then set the price. Price is considered along with all other marketing mix variables </a:t>
            </a:r>
            <a:r>
              <a:rPr lang="en-US" sz="1600" b="0" i="1" u="none" strike="noStrike" baseline="0" dirty="0">
                <a:latin typeface="TimesLTPro-Italic"/>
              </a:rPr>
              <a:t>before </a:t>
            </a:r>
            <a:r>
              <a:rPr lang="en-US" sz="1600" b="0" i="0" u="none" strike="noStrike" baseline="0" dirty="0">
                <a:latin typeface="TimesLTPro-Roman"/>
              </a:rPr>
              <a:t>the marketing program is set.</a:t>
            </a:r>
          </a:p>
          <a:p>
            <a:pPr marL="0" indent="0" algn="l" rtl="1">
              <a:lnSpc>
                <a:spcPct val="100000"/>
              </a:lnSpc>
              <a:buNone/>
            </a:pPr>
            <a:r>
              <a:rPr lang="ar-SA" sz="1800" dirty="0">
                <a:latin typeface="TimesLTPro-Roman"/>
              </a:rPr>
              <a:t>التسعير القائم على القيمة </a:t>
            </a:r>
            <a:r>
              <a:rPr lang="en-US" sz="1800" dirty="0">
                <a:latin typeface="TimesLTPro-Roman"/>
              </a:rPr>
              <a:t>: </a:t>
            </a:r>
            <a:r>
              <a:rPr lang="ar-SA" sz="1600" dirty="0">
                <a:latin typeface="TimesLTPro-Roman"/>
              </a:rPr>
              <a:t>يعني أن المسوق لا يستطيع تصميم منتج وبرنامج تسويق ثم تحديد السعر. يتم النظر في السعر مع جميع متغيرات مزيج التسويق الأخرى قبل تحديد برنامج التسويق.</a:t>
            </a:r>
            <a:endParaRPr lang="en-US" sz="1600" b="0" i="0" u="none" strike="noStrike" baseline="0" dirty="0">
              <a:latin typeface="TimesLTPro-Roman"/>
            </a:endParaRPr>
          </a:p>
          <a:p>
            <a:pPr marL="0" indent="0">
              <a:buNone/>
            </a:pPr>
            <a:endParaRPr lang="en-US" sz="1800" dirty="0">
              <a:solidFill>
                <a:srgbClr val="FFFFFF"/>
              </a:solidFill>
            </a:endParaRPr>
          </a:p>
        </p:txBody>
      </p:sp>
      <p:pic>
        <p:nvPicPr>
          <p:cNvPr id="7" name="Picture 6">
            <a:extLst>
              <a:ext uri="{FF2B5EF4-FFF2-40B4-BE49-F238E27FC236}">
                <a16:creationId xmlns:a16="http://schemas.microsoft.com/office/drawing/2014/main" id="{5DD97599-2E33-4575-9DA6-38B5FC92A1E5}"/>
              </a:ext>
            </a:extLst>
          </p:cNvPr>
          <p:cNvPicPr>
            <a:picLocks noChangeAspect="1"/>
          </p:cNvPicPr>
          <p:nvPr/>
        </p:nvPicPr>
        <p:blipFill>
          <a:blip r:embed="rId2"/>
          <a:stretch>
            <a:fillRect/>
          </a:stretch>
        </p:blipFill>
        <p:spPr>
          <a:xfrm>
            <a:off x="342938" y="2069279"/>
            <a:ext cx="7064484" cy="2482116"/>
          </a:xfrm>
          <a:prstGeom prst="rect">
            <a:avLst/>
          </a:prstGeom>
        </p:spPr>
      </p:pic>
      <p:sp>
        <p:nvSpPr>
          <p:cNvPr id="24" name="TextBox 23">
            <a:extLst>
              <a:ext uri="{FF2B5EF4-FFF2-40B4-BE49-F238E27FC236}">
                <a16:creationId xmlns:a16="http://schemas.microsoft.com/office/drawing/2014/main" id="{02C79461-9FE8-4BE3-99F9-8D7BC060DEC4}"/>
              </a:ext>
            </a:extLst>
          </p:cNvPr>
          <p:cNvSpPr txBox="1"/>
          <p:nvPr/>
        </p:nvSpPr>
        <p:spPr>
          <a:xfrm>
            <a:off x="1254485" y="4551395"/>
            <a:ext cx="6216554" cy="707886"/>
          </a:xfrm>
          <a:prstGeom prst="rect">
            <a:avLst/>
          </a:prstGeom>
          <a:noFill/>
        </p:spPr>
        <p:txBody>
          <a:bodyPr wrap="square">
            <a:spAutoFit/>
          </a:bodyPr>
          <a:lstStyle/>
          <a:p>
            <a:r>
              <a:rPr lang="en-US" sz="2000" b="1" dirty="0">
                <a:solidFill>
                  <a:srgbClr val="002060"/>
                </a:solidFill>
              </a:rPr>
              <a:t>Value-based Pricing versus cost-based Pricing</a:t>
            </a:r>
          </a:p>
          <a:p>
            <a:pPr algn="r"/>
            <a:r>
              <a:rPr lang="ar-SA" sz="2000" b="1" dirty="0">
                <a:solidFill>
                  <a:srgbClr val="002060"/>
                </a:solidFill>
              </a:rPr>
              <a:t>التسعير على أساس القيمة مقابل التسعير على أساس التكلفة</a:t>
            </a:r>
            <a:endParaRPr lang="en-US" sz="2000" b="1" dirty="0">
              <a:solidFill>
                <a:srgbClr val="002060"/>
              </a:solidFill>
            </a:endParaRPr>
          </a:p>
        </p:txBody>
      </p:sp>
      <p:sp>
        <p:nvSpPr>
          <p:cNvPr id="6" name="مربع نص 5"/>
          <p:cNvSpPr txBox="1"/>
          <p:nvPr/>
        </p:nvSpPr>
        <p:spPr>
          <a:xfrm>
            <a:off x="2983832" y="789711"/>
            <a:ext cx="4163933" cy="523220"/>
          </a:xfrm>
          <a:prstGeom prst="rect">
            <a:avLst/>
          </a:prstGeom>
          <a:noFill/>
        </p:spPr>
        <p:txBody>
          <a:bodyPr wrap="square" rtlCol="1">
            <a:spAutoFit/>
          </a:bodyPr>
          <a:lstStyle/>
          <a:p>
            <a:r>
              <a:rPr lang="ar-SA" sz="2800" dirty="0"/>
              <a:t>التسعير على أساس القيمة للعميل</a:t>
            </a:r>
          </a:p>
        </p:txBody>
      </p:sp>
    </p:spTree>
    <p:extLst>
      <p:ext uri="{BB962C8B-B14F-4D97-AF65-F5344CB8AC3E}">
        <p14:creationId xmlns:p14="http://schemas.microsoft.com/office/powerpoint/2010/main" val="8731927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5DD38A4-50B2-45E8-A6A0-00982B159223}"/>
              </a:ext>
            </a:extLst>
          </p:cNvPr>
          <p:cNvSpPr>
            <a:spLocks noGrp="1"/>
          </p:cNvSpPr>
          <p:nvPr>
            <p:ph sz="half" idx="1"/>
          </p:nvPr>
        </p:nvSpPr>
        <p:spPr>
          <a:xfrm>
            <a:off x="504967" y="1631381"/>
            <a:ext cx="5514833" cy="4351338"/>
          </a:xfrm>
          <a:ln>
            <a:solidFill>
              <a:srgbClr val="0A1F61"/>
            </a:solidFill>
          </a:ln>
        </p:spPr>
        <p:txBody>
          <a:bodyPr>
            <a:normAutofit lnSpcReduction="10000"/>
          </a:bodyPr>
          <a:lstStyle/>
          <a:p>
            <a:pPr marL="0" indent="0">
              <a:buNone/>
            </a:pPr>
            <a:r>
              <a:rPr lang="en-US" sz="2000" b="1" dirty="0">
                <a:solidFill>
                  <a:srgbClr val="0A1F61"/>
                </a:solidFill>
                <a:latin typeface="TimesLTPro-Italic"/>
              </a:rPr>
              <a:t>G</a:t>
            </a:r>
            <a:r>
              <a:rPr lang="en-US" sz="2000" b="1" u="none" strike="noStrike" baseline="0" dirty="0">
                <a:solidFill>
                  <a:srgbClr val="0A1F61"/>
                </a:solidFill>
                <a:latin typeface="TimesLTPro-Italic"/>
              </a:rPr>
              <a:t>ood-value pricing </a:t>
            </a:r>
            <a:r>
              <a:rPr lang="ar-SA" sz="2000" b="1" dirty="0">
                <a:solidFill>
                  <a:srgbClr val="0A1F61"/>
                </a:solidFill>
                <a:latin typeface="TimesLTPro-Italic"/>
              </a:rPr>
              <a:t>تسعير القيمة الجيدة</a:t>
            </a:r>
            <a:endParaRPr lang="en-US" sz="2000" b="1" u="none" strike="noStrike" baseline="0" dirty="0">
              <a:solidFill>
                <a:srgbClr val="0A1F61"/>
              </a:solidFill>
              <a:latin typeface="TimesLTPro-Italic"/>
            </a:endParaRPr>
          </a:p>
          <a:p>
            <a:pPr algn="l"/>
            <a:r>
              <a:rPr lang="en-US" sz="1800" b="1" i="1" u="none" strike="noStrike" baseline="0" dirty="0">
                <a:solidFill>
                  <a:srgbClr val="0A1F61"/>
                </a:solidFill>
                <a:latin typeface="TimesLTPro-Italic"/>
              </a:rPr>
              <a:t> </a:t>
            </a:r>
            <a:r>
              <a:rPr lang="en-US" sz="1800" b="0" i="0" u="none" strike="noStrike" baseline="0" dirty="0">
                <a:latin typeface="TimesLTPro-Roman"/>
              </a:rPr>
              <a:t>Offering the right combination of quality and good service at a fair price.</a:t>
            </a:r>
          </a:p>
          <a:p>
            <a:pPr marL="0" indent="0" algn="r">
              <a:buNone/>
            </a:pPr>
            <a:r>
              <a:rPr lang="ar-SA" sz="1800" dirty="0">
                <a:latin typeface="TimesLTPro-Roman"/>
              </a:rPr>
              <a:t>تقديم المزيج الصحيح من الجودة والخدمة الجيدة بسعر عادل.</a:t>
            </a:r>
            <a:endParaRPr lang="en-US" sz="1800" b="0" i="0" u="none" strike="noStrike" baseline="0" dirty="0">
              <a:latin typeface="TimesLTPro-Roman"/>
            </a:endParaRPr>
          </a:p>
          <a:p>
            <a:pPr algn="l"/>
            <a:r>
              <a:rPr lang="en-US" sz="1800" dirty="0">
                <a:latin typeface="TimesLTPro-Roman"/>
              </a:rPr>
              <a:t>It may </a:t>
            </a:r>
            <a:r>
              <a:rPr lang="en-US" sz="1800" b="0" i="0" u="none" strike="noStrike" baseline="0" dirty="0">
                <a:latin typeface="TimesLTPro-Roman"/>
              </a:rPr>
              <a:t>involve introducing less expensive versions of established brand name products or new lower-price lines.</a:t>
            </a:r>
          </a:p>
          <a:p>
            <a:pPr marL="0" indent="0" algn="r">
              <a:buNone/>
            </a:pPr>
            <a:r>
              <a:rPr lang="ar-SA" sz="1800" dirty="0">
                <a:latin typeface="TimesLTPro-Roman"/>
              </a:rPr>
              <a:t>وقد يتضمن ذلك تقديم إصدارات أقل تكلفة من المنتجات ذات العلامات التجارية المعروفة أو خطوط جديدة أقل سعراً.</a:t>
            </a:r>
            <a:endParaRPr lang="en-US" sz="1800" b="0" i="0" u="none" strike="noStrike" baseline="0" dirty="0">
              <a:latin typeface="TimesLTPro-Roman"/>
            </a:endParaRPr>
          </a:p>
          <a:p>
            <a:pPr algn="l"/>
            <a:r>
              <a:rPr lang="en-US" sz="1800" dirty="0">
                <a:latin typeface="TimesLTPro-Roman"/>
              </a:rPr>
              <a:t>Or it may </a:t>
            </a:r>
            <a:r>
              <a:rPr lang="en-US" sz="1800" b="0" i="0" u="none" strike="noStrike" baseline="0" dirty="0">
                <a:latin typeface="TimesLTPro-Roman"/>
              </a:rPr>
              <a:t>involve</a:t>
            </a:r>
            <a:r>
              <a:rPr lang="en-US" sz="1800" dirty="0">
                <a:latin typeface="TimesLTPro-Roman"/>
              </a:rPr>
              <a:t> </a:t>
            </a:r>
            <a:r>
              <a:rPr lang="en-US" sz="1800" b="0" i="0" u="none" strike="noStrike" baseline="0" dirty="0">
                <a:latin typeface="TimesLTPro-Roman"/>
              </a:rPr>
              <a:t>redesigning existing brands to offer more quality for a given price or the same quality for less</a:t>
            </a:r>
          </a:p>
          <a:p>
            <a:pPr marL="0" indent="0" algn="r">
              <a:buNone/>
            </a:pPr>
            <a:r>
              <a:rPr lang="ar-SA" sz="1900" dirty="0"/>
              <a:t>أو قد يتضمن ذلك إعادة تصميم العلامات التجارية الحالية لتقديم المزيد من الجودة بسعر معين أو نفس الجودة بسعر أقل</a:t>
            </a:r>
            <a:endParaRPr lang="en-US" sz="1900" dirty="0"/>
          </a:p>
        </p:txBody>
      </p:sp>
      <p:sp>
        <p:nvSpPr>
          <p:cNvPr id="4" name="Content Placeholder 3">
            <a:extLst>
              <a:ext uri="{FF2B5EF4-FFF2-40B4-BE49-F238E27FC236}">
                <a16:creationId xmlns:a16="http://schemas.microsoft.com/office/drawing/2014/main" id="{BBD4ABDE-1B05-4AC3-A685-58D1B93361D3}"/>
              </a:ext>
            </a:extLst>
          </p:cNvPr>
          <p:cNvSpPr>
            <a:spLocks noGrp="1"/>
          </p:cNvSpPr>
          <p:nvPr>
            <p:ph sz="half" idx="2"/>
          </p:nvPr>
        </p:nvSpPr>
        <p:spPr>
          <a:xfrm>
            <a:off x="6172200" y="1648204"/>
            <a:ext cx="5181600" cy="4351338"/>
          </a:xfrm>
          <a:ln>
            <a:solidFill>
              <a:srgbClr val="0A1F61"/>
            </a:solidFill>
          </a:ln>
        </p:spPr>
        <p:txBody>
          <a:bodyPr>
            <a:normAutofit lnSpcReduction="10000"/>
          </a:bodyPr>
          <a:lstStyle/>
          <a:p>
            <a:pPr marL="0" indent="0">
              <a:buNone/>
            </a:pPr>
            <a:r>
              <a:rPr lang="en-US" sz="2000" b="1" dirty="0">
                <a:solidFill>
                  <a:srgbClr val="0A1F61"/>
                </a:solidFill>
                <a:latin typeface="TimesLTPro-Italic"/>
              </a:rPr>
              <a:t>V</a:t>
            </a:r>
            <a:r>
              <a:rPr lang="en-US" sz="2000" b="1" u="none" strike="noStrike" baseline="0" dirty="0">
                <a:solidFill>
                  <a:srgbClr val="0A1F61"/>
                </a:solidFill>
                <a:latin typeface="TimesLTPro-Italic"/>
              </a:rPr>
              <a:t>alue-added</a:t>
            </a:r>
            <a:r>
              <a:rPr lang="en-US" sz="2000" b="1" dirty="0">
                <a:solidFill>
                  <a:srgbClr val="0A1F61"/>
                </a:solidFill>
                <a:latin typeface="TimesLTPro-Italic"/>
              </a:rPr>
              <a:t> </a:t>
            </a:r>
            <a:r>
              <a:rPr lang="en-US" sz="2000" b="1" u="none" strike="noStrike" baseline="0" dirty="0">
                <a:solidFill>
                  <a:srgbClr val="0A1F61"/>
                </a:solidFill>
                <a:latin typeface="TimesLTPro-Italic"/>
              </a:rPr>
              <a:t>pricing </a:t>
            </a:r>
            <a:r>
              <a:rPr lang="ar-SA" sz="2000" b="1" dirty="0">
                <a:solidFill>
                  <a:srgbClr val="0A1F61"/>
                </a:solidFill>
                <a:latin typeface="TimesLTPro-Italic"/>
              </a:rPr>
              <a:t>التسعير بالقيمة المضافة</a:t>
            </a:r>
            <a:endParaRPr lang="en-US" sz="2000" b="0" u="none" strike="noStrike" baseline="0" dirty="0">
              <a:solidFill>
                <a:srgbClr val="0A1F61"/>
              </a:solidFill>
              <a:latin typeface="TimesLTPro-Roman"/>
            </a:endParaRPr>
          </a:p>
          <a:p>
            <a:pPr algn="l"/>
            <a:r>
              <a:rPr lang="en-US" sz="1800" b="0" i="0" u="none" strike="noStrike" baseline="0" dirty="0">
                <a:latin typeface="TimesLTPro-Roman"/>
              </a:rPr>
              <a:t>Attaching value-added features and services to differentiate a company’s offers and charging higher prices</a:t>
            </a:r>
          </a:p>
          <a:p>
            <a:pPr marL="0" indent="0" algn="r">
              <a:buNone/>
            </a:pPr>
            <a:r>
              <a:rPr lang="ar-SA" sz="2000" dirty="0"/>
              <a:t>إضافة ميزات وخدمات ذات قيمة مضافة لتمييز عروض الشركة وفرض أسعار أعلى</a:t>
            </a:r>
            <a:endParaRPr lang="en-US" sz="2000" dirty="0"/>
          </a:p>
        </p:txBody>
      </p:sp>
      <p:sp>
        <p:nvSpPr>
          <p:cNvPr id="8" name="TextBox 7">
            <a:extLst>
              <a:ext uri="{FF2B5EF4-FFF2-40B4-BE49-F238E27FC236}">
                <a16:creationId xmlns:a16="http://schemas.microsoft.com/office/drawing/2014/main" id="{C6FF6D68-62D7-4DC1-AAA2-221128D01F35}"/>
              </a:ext>
            </a:extLst>
          </p:cNvPr>
          <p:cNvSpPr txBox="1"/>
          <p:nvPr/>
        </p:nvSpPr>
        <p:spPr>
          <a:xfrm>
            <a:off x="2690315" y="226849"/>
            <a:ext cx="6963770" cy="523220"/>
          </a:xfrm>
          <a:prstGeom prst="rect">
            <a:avLst/>
          </a:prstGeom>
          <a:noFill/>
        </p:spPr>
        <p:txBody>
          <a:bodyPr wrap="square">
            <a:spAutoFit/>
          </a:bodyPr>
          <a:lstStyle/>
          <a:p>
            <a:pPr algn="l"/>
            <a:r>
              <a:rPr lang="en-US" sz="2800" b="1" dirty="0">
                <a:latin typeface="TimesLTPro-Roman"/>
              </a:rPr>
              <a:t>T</a:t>
            </a:r>
            <a:r>
              <a:rPr lang="en-US" sz="2800" b="1" i="0" u="none" strike="noStrike" baseline="0" dirty="0">
                <a:latin typeface="TimesLTPro-Roman"/>
              </a:rPr>
              <a:t>ypes of value-based pricing</a:t>
            </a:r>
            <a:endParaRPr lang="en-US" sz="4000" b="1" dirty="0"/>
          </a:p>
        </p:txBody>
      </p:sp>
      <p:pic>
        <p:nvPicPr>
          <p:cNvPr id="15" name="Picture 14">
            <a:extLst>
              <a:ext uri="{FF2B5EF4-FFF2-40B4-BE49-F238E27FC236}">
                <a16:creationId xmlns:a16="http://schemas.microsoft.com/office/drawing/2014/main" id="{0A6B2D02-39F8-40C4-AFC5-4252BABD7C15}"/>
              </a:ext>
            </a:extLst>
          </p:cNvPr>
          <p:cNvPicPr>
            <a:picLocks noChangeAspect="1"/>
          </p:cNvPicPr>
          <p:nvPr/>
        </p:nvPicPr>
        <p:blipFill>
          <a:blip r:embed="rId2"/>
          <a:stretch>
            <a:fillRect/>
          </a:stretch>
        </p:blipFill>
        <p:spPr>
          <a:xfrm>
            <a:off x="6610350" y="3499990"/>
            <a:ext cx="4253268" cy="2407810"/>
          </a:xfrm>
          <a:prstGeom prst="rect">
            <a:avLst/>
          </a:prstGeom>
          <a:ln>
            <a:noFill/>
          </a:ln>
          <a:effectLst>
            <a:softEdge rad="112500"/>
          </a:effectLst>
        </p:spPr>
      </p:pic>
      <p:cxnSp>
        <p:nvCxnSpPr>
          <p:cNvPr id="17" name="Straight Connector 16">
            <a:extLst>
              <a:ext uri="{FF2B5EF4-FFF2-40B4-BE49-F238E27FC236}">
                <a16:creationId xmlns:a16="http://schemas.microsoft.com/office/drawing/2014/main" id="{BC35679B-D235-481D-A989-D19B3E479C26}"/>
              </a:ext>
            </a:extLst>
          </p:cNvPr>
          <p:cNvCxnSpPr/>
          <p:nvPr/>
        </p:nvCxnSpPr>
        <p:spPr>
          <a:xfrm>
            <a:off x="838200" y="2019869"/>
            <a:ext cx="5181600" cy="0"/>
          </a:xfrm>
          <a:prstGeom prst="line">
            <a:avLst/>
          </a:prstGeom>
          <a:ln>
            <a:solidFill>
              <a:srgbClr val="0A1F6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770EBEA5-F558-4B66-95E5-C212B8DD519A}"/>
              </a:ext>
            </a:extLst>
          </p:cNvPr>
          <p:cNvCxnSpPr/>
          <p:nvPr/>
        </p:nvCxnSpPr>
        <p:spPr>
          <a:xfrm>
            <a:off x="6172200" y="2019869"/>
            <a:ext cx="5181600" cy="0"/>
          </a:xfrm>
          <a:prstGeom prst="line">
            <a:avLst/>
          </a:prstGeom>
          <a:ln>
            <a:solidFill>
              <a:srgbClr val="0A1F61"/>
            </a:solidFill>
          </a:ln>
        </p:spPr>
        <p:style>
          <a:lnRef idx="1">
            <a:schemeClr val="accent1"/>
          </a:lnRef>
          <a:fillRef idx="0">
            <a:schemeClr val="accent1"/>
          </a:fillRef>
          <a:effectRef idx="0">
            <a:schemeClr val="accent1"/>
          </a:effectRef>
          <a:fontRef idx="minor">
            <a:schemeClr val="tx1"/>
          </a:fontRef>
        </p:style>
      </p:cxnSp>
      <p:sp>
        <p:nvSpPr>
          <p:cNvPr id="2" name="مربع نص 1"/>
          <p:cNvSpPr txBox="1"/>
          <p:nvPr/>
        </p:nvSpPr>
        <p:spPr>
          <a:xfrm>
            <a:off x="3332747" y="810227"/>
            <a:ext cx="3756156" cy="523220"/>
          </a:xfrm>
          <a:prstGeom prst="rect">
            <a:avLst/>
          </a:prstGeom>
          <a:noFill/>
        </p:spPr>
        <p:txBody>
          <a:bodyPr wrap="none" rtlCol="1">
            <a:spAutoFit/>
          </a:bodyPr>
          <a:lstStyle/>
          <a:p>
            <a:r>
              <a:rPr lang="ar-SA" sz="2800" dirty="0"/>
              <a:t>أنواع التسعير المبني على القيمة</a:t>
            </a:r>
          </a:p>
        </p:txBody>
      </p:sp>
    </p:spTree>
    <p:extLst>
      <p:ext uri="{BB962C8B-B14F-4D97-AF65-F5344CB8AC3E}">
        <p14:creationId xmlns:p14="http://schemas.microsoft.com/office/powerpoint/2010/main" val="14218540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ACE80E-A593-4C50-95AA-AF9FFD245048}"/>
              </a:ext>
            </a:extLst>
          </p:cNvPr>
          <p:cNvSpPr>
            <a:spLocks noGrp="1"/>
          </p:cNvSpPr>
          <p:nvPr>
            <p:ph type="title"/>
          </p:nvPr>
        </p:nvSpPr>
        <p:spPr>
          <a:xfrm>
            <a:off x="2421102" y="-102999"/>
            <a:ext cx="10520702" cy="1325563"/>
          </a:xfrm>
        </p:spPr>
        <p:txBody>
          <a:bodyPr>
            <a:normAutofit/>
          </a:bodyPr>
          <a:lstStyle/>
          <a:p>
            <a:r>
              <a:rPr lang="en-US" b="1" dirty="0">
                <a:solidFill>
                  <a:schemeClr val="tx1"/>
                </a:solidFill>
                <a:latin typeface="+mn-lt"/>
              </a:rPr>
              <a:t>2.2. C</a:t>
            </a:r>
            <a:r>
              <a:rPr lang="en-US" b="1" i="0" u="none" strike="noStrike" baseline="0" dirty="0">
                <a:solidFill>
                  <a:schemeClr val="tx1"/>
                </a:solidFill>
                <a:latin typeface="+mn-lt"/>
              </a:rPr>
              <a:t>ost-based pricing</a:t>
            </a:r>
            <a:endParaRPr lang="en-US" b="1" dirty="0">
              <a:solidFill>
                <a:schemeClr val="tx1"/>
              </a:solidFill>
              <a:latin typeface="+mn-lt"/>
            </a:endParaRPr>
          </a:p>
        </p:txBody>
      </p:sp>
      <p:sp>
        <p:nvSpPr>
          <p:cNvPr id="3" name="Content Placeholder 2">
            <a:extLst>
              <a:ext uri="{FF2B5EF4-FFF2-40B4-BE49-F238E27FC236}">
                <a16:creationId xmlns:a16="http://schemas.microsoft.com/office/drawing/2014/main" id="{835BF8CC-60E2-4D2C-83B9-B96F13DA9B01}"/>
              </a:ext>
            </a:extLst>
          </p:cNvPr>
          <p:cNvSpPr>
            <a:spLocks noGrp="1"/>
          </p:cNvSpPr>
          <p:nvPr>
            <p:ph idx="1"/>
          </p:nvPr>
        </p:nvSpPr>
        <p:spPr>
          <a:xfrm>
            <a:off x="838296" y="1311442"/>
            <a:ext cx="5174288" cy="5017169"/>
          </a:xfrm>
        </p:spPr>
        <p:txBody>
          <a:bodyPr>
            <a:normAutofit fontScale="85000" lnSpcReduction="10000"/>
          </a:bodyPr>
          <a:lstStyle/>
          <a:p>
            <a:pPr>
              <a:lnSpc>
                <a:spcPct val="100000"/>
              </a:lnSpc>
            </a:pPr>
            <a:r>
              <a:rPr lang="en-US" sz="2000" b="1" dirty="0">
                <a:solidFill>
                  <a:srgbClr val="640000"/>
                </a:solidFill>
                <a:latin typeface="ArialNarrowMTPro-Bold"/>
              </a:rPr>
              <a:t>Cost-based pricing = </a:t>
            </a:r>
            <a:r>
              <a:rPr lang="en-US" sz="2000" dirty="0">
                <a:latin typeface="TimesLTPro-Roman"/>
              </a:rPr>
              <a:t>Setting prices based on the costs of producing, distributing, and selling the product plus a fair rate of return for effort and risk</a:t>
            </a:r>
            <a:r>
              <a:rPr lang="en-US" sz="2000" b="0" i="0" u="none" strike="noStrike" baseline="0" dirty="0">
                <a:latin typeface="TimesLTPro-Roman"/>
              </a:rPr>
              <a:t>.</a:t>
            </a:r>
          </a:p>
          <a:p>
            <a:pPr marL="0" indent="0" algn="r">
              <a:lnSpc>
                <a:spcPct val="100000"/>
              </a:lnSpc>
              <a:buNone/>
            </a:pPr>
            <a:r>
              <a:rPr lang="ar-SA" sz="2000" dirty="0">
                <a:latin typeface="TimesLTPro-Roman"/>
              </a:rPr>
              <a:t>التسعير على أساس التكلفة = تحديد الأسعار على أساس تكاليف إنتاج وتوزيع وبيع المنتج بالإضافة إلى معدل عادل للعائد على الجهد والمخاطرة.</a:t>
            </a:r>
            <a:endParaRPr lang="en-US" sz="2000" dirty="0">
              <a:latin typeface="TimesLTPro-Roman"/>
            </a:endParaRPr>
          </a:p>
          <a:p>
            <a:pPr>
              <a:lnSpc>
                <a:spcPct val="100000"/>
              </a:lnSpc>
            </a:pPr>
            <a:r>
              <a:rPr lang="en-US" sz="2000" b="0" i="0" u="none" strike="noStrike" baseline="0" dirty="0">
                <a:latin typeface="TimesLTPro-Roman"/>
              </a:rPr>
              <a:t>Companies with lower costs can set lower prices that result in smaller margins but greater sales and profits.</a:t>
            </a:r>
          </a:p>
          <a:p>
            <a:pPr marL="0" indent="0" algn="r">
              <a:lnSpc>
                <a:spcPct val="100000"/>
              </a:lnSpc>
              <a:buNone/>
            </a:pPr>
            <a:r>
              <a:rPr lang="ar-SA" sz="2000" dirty="0">
                <a:latin typeface="TimesLTPro-Roman"/>
              </a:rPr>
              <a:t>يمكن للشركات ذات التكاليف المنخفضة أن تحدد أسعارًا أقل مما يؤدي إلى هوامش أصغر ولكن مبيعات وأرباح أكبر.</a:t>
            </a:r>
            <a:endParaRPr lang="en-US" sz="2000" b="0" i="0" u="none" strike="noStrike" baseline="0" dirty="0">
              <a:latin typeface="TimesLTPro-Roman"/>
            </a:endParaRPr>
          </a:p>
          <a:p>
            <a:pPr>
              <a:lnSpc>
                <a:spcPct val="100000"/>
              </a:lnSpc>
            </a:pPr>
            <a:r>
              <a:rPr lang="en-US" sz="2000" b="0" i="0" u="none" strike="noStrike" baseline="0" dirty="0">
                <a:latin typeface="TimesLTPro-Roman"/>
              </a:rPr>
              <a:t>However, other companies—such as Apple and BMW,- intentionally pay higher costs so that they can add value and claim higher prices and margins.</a:t>
            </a:r>
          </a:p>
          <a:p>
            <a:pPr marL="0" indent="0" algn="r">
              <a:lnSpc>
                <a:spcPct val="100000"/>
              </a:lnSpc>
              <a:buNone/>
            </a:pPr>
            <a:r>
              <a:rPr lang="ar-SA" sz="2000" dirty="0">
                <a:latin typeface="TimesLTPro-Roman"/>
              </a:rPr>
              <a:t>ومع ذلك، فإن شركات أخرى - مثل أبل وبي إم دبليو - تدفع تكاليف أعلى عمداً حتى تتمكن من إضافة القيمة والمطالبة بأسعار وهوامش أعلى.</a:t>
            </a:r>
            <a:r>
              <a:rPr lang="en-US" sz="2000" b="0" i="0" u="none" strike="noStrike" baseline="0" dirty="0">
                <a:latin typeface="TimesLTPro-Roman"/>
              </a:rPr>
              <a:t> </a:t>
            </a:r>
            <a:endParaRPr lang="en-US" sz="2000" dirty="0"/>
          </a:p>
        </p:txBody>
      </p:sp>
      <p:pic>
        <p:nvPicPr>
          <p:cNvPr id="1026" name="Picture 2" descr="Cost-based Pricing – Pricing based on Costs">
            <a:extLst>
              <a:ext uri="{FF2B5EF4-FFF2-40B4-BE49-F238E27FC236}">
                <a16:creationId xmlns:a16="http://schemas.microsoft.com/office/drawing/2014/main" id="{37C0170A-155F-45DA-B169-EB21F4F0490A}"/>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408849" y="1856867"/>
            <a:ext cx="4935970" cy="3144265"/>
          </a:xfrm>
          <a:prstGeom prst="rect">
            <a:avLst/>
          </a:prstGeom>
          <a:noFill/>
          <a:extLst>
            <a:ext uri="{909E8E84-426E-40DD-AFC4-6F175D3DCCD1}">
              <a14:hiddenFill xmlns:a14="http://schemas.microsoft.com/office/drawing/2010/main">
                <a:solidFill>
                  <a:srgbClr val="FFFFFF"/>
                </a:solidFill>
              </a14:hiddenFill>
            </a:ext>
          </a:extLst>
        </p:spPr>
      </p:pic>
      <p:sp>
        <p:nvSpPr>
          <p:cNvPr id="4" name="مربع نص 3"/>
          <p:cNvSpPr txBox="1"/>
          <p:nvPr/>
        </p:nvSpPr>
        <p:spPr>
          <a:xfrm>
            <a:off x="7928810" y="300790"/>
            <a:ext cx="3807453" cy="523220"/>
          </a:xfrm>
          <a:prstGeom prst="rect">
            <a:avLst/>
          </a:prstGeom>
          <a:noFill/>
        </p:spPr>
        <p:txBody>
          <a:bodyPr wrap="none" rtlCol="1">
            <a:spAutoFit/>
          </a:bodyPr>
          <a:lstStyle/>
          <a:p>
            <a:r>
              <a:rPr lang="ar-SA" sz="2800" dirty="0"/>
              <a:t>2.2. التسعير على أساس التكلفة</a:t>
            </a:r>
          </a:p>
        </p:txBody>
      </p:sp>
    </p:spTree>
    <p:extLst>
      <p:ext uri="{BB962C8B-B14F-4D97-AF65-F5344CB8AC3E}">
        <p14:creationId xmlns:p14="http://schemas.microsoft.com/office/powerpoint/2010/main" val="789422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571B5-2642-4B61-861C-4DAB0B723838}"/>
              </a:ext>
            </a:extLst>
          </p:cNvPr>
          <p:cNvSpPr>
            <a:spLocks noGrp="1"/>
          </p:cNvSpPr>
          <p:nvPr>
            <p:ph type="title"/>
          </p:nvPr>
        </p:nvSpPr>
        <p:spPr>
          <a:xfrm>
            <a:off x="2441025" y="-243569"/>
            <a:ext cx="9170158" cy="1325563"/>
          </a:xfrm>
        </p:spPr>
        <p:txBody>
          <a:bodyPr/>
          <a:lstStyle/>
          <a:p>
            <a:r>
              <a:rPr lang="en-US" b="1" dirty="0">
                <a:solidFill>
                  <a:schemeClr val="tx1"/>
                </a:solidFill>
                <a:latin typeface="+mn-lt"/>
              </a:rPr>
              <a:t>2.2. C</a:t>
            </a:r>
            <a:r>
              <a:rPr lang="en-US" b="1" i="0" u="none" strike="noStrike" baseline="0" dirty="0">
                <a:solidFill>
                  <a:schemeClr val="tx1"/>
                </a:solidFill>
                <a:latin typeface="+mn-lt"/>
              </a:rPr>
              <a:t>ost-based pricing</a:t>
            </a:r>
            <a:endParaRPr lang="en-US" dirty="0"/>
          </a:p>
        </p:txBody>
      </p:sp>
      <p:sp>
        <p:nvSpPr>
          <p:cNvPr id="3" name="Content Placeholder 2">
            <a:extLst>
              <a:ext uri="{FF2B5EF4-FFF2-40B4-BE49-F238E27FC236}">
                <a16:creationId xmlns:a16="http://schemas.microsoft.com/office/drawing/2014/main" id="{7C15FFE5-3ADA-45A1-BD53-C335FBF716D2}"/>
              </a:ext>
            </a:extLst>
          </p:cNvPr>
          <p:cNvSpPr>
            <a:spLocks noGrp="1"/>
          </p:cNvSpPr>
          <p:nvPr>
            <p:ph idx="1"/>
          </p:nvPr>
        </p:nvSpPr>
        <p:spPr>
          <a:xfrm>
            <a:off x="838200" y="1130968"/>
            <a:ext cx="6517943" cy="5045995"/>
          </a:xfrm>
        </p:spPr>
        <p:txBody>
          <a:bodyPr>
            <a:normAutofit fontScale="92500" lnSpcReduction="10000"/>
          </a:bodyPr>
          <a:lstStyle/>
          <a:p>
            <a:r>
              <a:rPr lang="en-US" dirty="0"/>
              <a:t>Types of costs:</a:t>
            </a:r>
          </a:p>
          <a:p>
            <a:pPr lvl="1"/>
            <a:r>
              <a:rPr lang="en-US" b="1" dirty="0">
                <a:solidFill>
                  <a:srgbClr val="0070C0"/>
                </a:solidFill>
              </a:rPr>
              <a:t>Fixed costs: </a:t>
            </a:r>
            <a:r>
              <a:rPr lang="en-US" dirty="0"/>
              <a:t>Costs that do not vary with production or sales level.</a:t>
            </a:r>
          </a:p>
          <a:p>
            <a:pPr lvl="1"/>
            <a:r>
              <a:rPr lang="en-US" b="1" dirty="0">
                <a:solidFill>
                  <a:srgbClr val="0070C0"/>
                </a:solidFill>
              </a:rPr>
              <a:t>Variable costs: </a:t>
            </a:r>
            <a:r>
              <a:rPr lang="en-US" dirty="0"/>
              <a:t>Costs that vary directly with the level of production</a:t>
            </a:r>
            <a:r>
              <a:rPr lang="en-US" sz="1400" b="0" i="0" u="none" strike="noStrike" baseline="0" dirty="0">
                <a:latin typeface="TimesLTPro-Roman"/>
              </a:rPr>
              <a:t>.</a:t>
            </a:r>
          </a:p>
          <a:p>
            <a:pPr lvl="1"/>
            <a:r>
              <a:rPr lang="en-US" b="1" dirty="0">
                <a:solidFill>
                  <a:srgbClr val="0070C0"/>
                </a:solidFill>
              </a:rPr>
              <a:t>Total Costs: </a:t>
            </a:r>
            <a:r>
              <a:rPr lang="en-US" dirty="0"/>
              <a:t>The sum of the fixed and variable costs for any given level of production.</a:t>
            </a:r>
          </a:p>
          <a:p>
            <a:pPr marL="457200" lvl="1" indent="0">
              <a:buNone/>
            </a:pPr>
            <a:r>
              <a:rPr lang="en-US" dirty="0">
                <a:solidFill>
                  <a:srgbClr val="C00000"/>
                </a:solidFill>
              </a:rPr>
              <a:t>Total Costs= Fixed costs + Variable costs</a:t>
            </a:r>
          </a:p>
          <a:p>
            <a:pPr marL="457200" lvl="1" indent="0" algn="r">
              <a:buNone/>
            </a:pPr>
            <a:r>
              <a:rPr lang="ar-SA" dirty="0"/>
              <a:t>أنواع التكاليف:</a:t>
            </a:r>
            <a:endParaRPr lang="ar-SA" dirty="0">
              <a:solidFill>
                <a:srgbClr val="C00000"/>
              </a:solidFill>
            </a:endParaRPr>
          </a:p>
          <a:p>
            <a:pPr marL="457200" lvl="1" indent="0" algn="r">
              <a:buNone/>
            </a:pPr>
            <a:r>
              <a:rPr lang="ar-SA" dirty="0"/>
              <a:t>التكاليف الثابتة: التكاليف التي لا تتغير باختلاف مستوى الإنتاج أو المبيعات.</a:t>
            </a:r>
          </a:p>
          <a:p>
            <a:pPr marL="457200" lvl="1" indent="0" algn="r">
              <a:buNone/>
            </a:pPr>
            <a:r>
              <a:rPr lang="ar-SA" dirty="0"/>
              <a:t>التكاليف المتغيرة: التكاليف التي تتغير بشكل مباشر باختلاف مستوى الإنتاج.</a:t>
            </a:r>
          </a:p>
          <a:p>
            <a:pPr marL="457200" lvl="1" indent="0" algn="r">
              <a:buNone/>
            </a:pPr>
            <a:r>
              <a:rPr lang="ar-SA" dirty="0"/>
              <a:t>إجمالي التكاليف: مجموع التكاليف الثابتة والمتغيرة لأي مستوى معين من الإنتاج.</a:t>
            </a:r>
          </a:p>
          <a:p>
            <a:pPr marL="457200" lvl="1" indent="0" algn="r">
              <a:buNone/>
            </a:pPr>
            <a:r>
              <a:rPr lang="ar-SA" dirty="0">
                <a:solidFill>
                  <a:srgbClr val="C00000"/>
                </a:solidFill>
              </a:rPr>
              <a:t>إجمالي التكاليف= التكاليف الثابتة + التكاليف المتغيرة</a:t>
            </a:r>
            <a:endParaRPr lang="en-US" dirty="0">
              <a:solidFill>
                <a:srgbClr val="C00000"/>
              </a:solidFill>
            </a:endParaRPr>
          </a:p>
        </p:txBody>
      </p:sp>
      <p:pic>
        <p:nvPicPr>
          <p:cNvPr id="4" name="Picture 3">
            <a:extLst>
              <a:ext uri="{FF2B5EF4-FFF2-40B4-BE49-F238E27FC236}">
                <a16:creationId xmlns:a16="http://schemas.microsoft.com/office/drawing/2014/main" id="{0AE2601A-D6F0-451E-8C01-02192C9A74DA}"/>
              </a:ext>
            </a:extLst>
          </p:cNvPr>
          <p:cNvPicPr>
            <a:picLocks noChangeAspect="1"/>
          </p:cNvPicPr>
          <p:nvPr/>
        </p:nvPicPr>
        <p:blipFill>
          <a:blip r:embed="rId2"/>
          <a:stretch>
            <a:fillRect/>
          </a:stretch>
        </p:blipFill>
        <p:spPr>
          <a:xfrm>
            <a:off x="7356143" y="1987325"/>
            <a:ext cx="4557216" cy="2883349"/>
          </a:xfrm>
          <a:prstGeom prst="rect">
            <a:avLst/>
          </a:prstGeom>
        </p:spPr>
      </p:pic>
      <p:sp>
        <p:nvSpPr>
          <p:cNvPr id="5" name="مربع نص 4"/>
          <p:cNvSpPr txBox="1"/>
          <p:nvPr/>
        </p:nvSpPr>
        <p:spPr>
          <a:xfrm>
            <a:off x="7928810" y="300790"/>
            <a:ext cx="3807453" cy="523220"/>
          </a:xfrm>
          <a:prstGeom prst="rect">
            <a:avLst/>
          </a:prstGeom>
          <a:noFill/>
        </p:spPr>
        <p:txBody>
          <a:bodyPr wrap="none" rtlCol="1">
            <a:spAutoFit/>
          </a:bodyPr>
          <a:lstStyle/>
          <a:p>
            <a:r>
              <a:rPr lang="ar-SA" sz="2800" dirty="0"/>
              <a:t>2.2. التسعير على أساس التكلفة</a:t>
            </a:r>
          </a:p>
        </p:txBody>
      </p:sp>
    </p:spTree>
    <p:extLst>
      <p:ext uri="{BB962C8B-B14F-4D97-AF65-F5344CB8AC3E}">
        <p14:creationId xmlns:p14="http://schemas.microsoft.com/office/powerpoint/2010/main" val="31924145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27CF8E-FC9F-42DF-913F-6A2A59346BA6}"/>
              </a:ext>
            </a:extLst>
          </p:cNvPr>
          <p:cNvSpPr>
            <a:spLocks noGrp="1"/>
          </p:cNvSpPr>
          <p:nvPr>
            <p:ph type="title"/>
          </p:nvPr>
        </p:nvSpPr>
        <p:spPr>
          <a:xfrm>
            <a:off x="2415654" y="-92734"/>
            <a:ext cx="9170158" cy="1325563"/>
          </a:xfrm>
        </p:spPr>
        <p:txBody>
          <a:bodyPr/>
          <a:lstStyle/>
          <a:p>
            <a:r>
              <a:rPr lang="en-US" b="1" dirty="0">
                <a:solidFill>
                  <a:schemeClr val="tx1"/>
                </a:solidFill>
                <a:latin typeface="+mn-lt"/>
              </a:rPr>
              <a:t>2.2. C</a:t>
            </a:r>
            <a:r>
              <a:rPr lang="en-US" b="1" i="0" u="none" strike="noStrike" baseline="0" dirty="0">
                <a:solidFill>
                  <a:schemeClr val="tx1"/>
                </a:solidFill>
                <a:latin typeface="+mn-lt"/>
              </a:rPr>
              <a:t>ost-based pricing</a:t>
            </a:r>
            <a:endParaRPr lang="en-US" dirty="0">
              <a:latin typeface="ArialNarrowMTPro-Bold"/>
            </a:endParaRPr>
          </a:p>
        </p:txBody>
      </p:sp>
      <p:sp>
        <p:nvSpPr>
          <p:cNvPr id="3" name="Content Placeholder 2">
            <a:extLst>
              <a:ext uri="{FF2B5EF4-FFF2-40B4-BE49-F238E27FC236}">
                <a16:creationId xmlns:a16="http://schemas.microsoft.com/office/drawing/2014/main" id="{D656BDD6-B304-4968-B79E-8D2475649BC9}"/>
              </a:ext>
            </a:extLst>
          </p:cNvPr>
          <p:cNvSpPr>
            <a:spLocks noGrp="1"/>
          </p:cNvSpPr>
          <p:nvPr>
            <p:ph idx="1"/>
          </p:nvPr>
        </p:nvSpPr>
        <p:spPr>
          <a:xfrm>
            <a:off x="838200" y="1770185"/>
            <a:ext cx="10515600" cy="4406778"/>
          </a:xfrm>
        </p:spPr>
        <p:txBody>
          <a:bodyPr>
            <a:normAutofit fontScale="92500" lnSpcReduction="10000"/>
          </a:bodyPr>
          <a:lstStyle/>
          <a:p>
            <a:pPr marL="0" indent="0" algn="l">
              <a:buNone/>
            </a:pPr>
            <a:r>
              <a:rPr lang="en-US" sz="2400" b="1" dirty="0">
                <a:solidFill>
                  <a:srgbClr val="0A1F61"/>
                </a:solidFill>
                <a:latin typeface="ArialNarrowMTPro-Bold"/>
              </a:rPr>
              <a:t>C</a:t>
            </a:r>
            <a:r>
              <a:rPr lang="en-US" sz="2400" b="1" i="0" u="none" strike="noStrike" baseline="0" dirty="0">
                <a:solidFill>
                  <a:srgbClr val="0A1F61"/>
                </a:solidFill>
                <a:latin typeface="ArialNarrowMTPro-Bold"/>
              </a:rPr>
              <a:t>ost-Plus Pricing</a:t>
            </a:r>
          </a:p>
          <a:p>
            <a:pPr algn="l"/>
            <a:r>
              <a:rPr lang="en-US" sz="1800" b="0" i="0" u="none" strike="noStrike" baseline="0" dirty="0">
                <a:solidFill>
                  <a:srgbClr val="000000"/>
                </a:solidFill>
                <a:latin typeface="TimesLTPro-Roman"/>
              </a:rPr>
              <a:t>The simplest pricing method is </a:t>
            </a:r>
            <a:r>
              <a:rPr lang="en-US" sz="1800" b="1" i="0" u="none" strike="noStrike" baseline="0" dirty="0">
                <a:solidFill>
                  <a:srgbClr val="000000"/>
                </a:solidFill>
                <a:latin typeface="TimesLTPro-Bold"/>
              </a:rPr>
              <a:t>cost-plus pricing (or markup pricing)</a:t>
            </a:r>
            <a:r>
              <a:rPr lang="en-US" sz="1800" b="0" i="0" u="none" strike="noStrike" baseline="0" dirty="0">
                <a:solidFill>
                  <a:srgbClr val="000000"/>
                </a:solidFill>
                <a:latin typeface="TimesLTPro-Roman"/>
              </a:rPr>
              <a:t>—adding a standard markup to the cost of the product.</a:t>
            </a:r>
          </a:p>
          <a:p>
            <a:pPr marL="0" indent="0" algn="r">
              <a:buNone/>
            </a:pPr>
            <a:r>
              <a:rPr lang="ar-SA" sz="1800" dirty="0">
                <a:solidFill>
                  <a:srgbClr val="000000"/>
                </a:solidFill>
                <a:latin typeface="TimesLTPro-Roman"/>
              </a:rPr>
              <a:t>التسعير على أساس التكلفة بالإضافة إلى الربح</a:t>
            </a:r>
          </a:p>
          <a:p>
            <a:pPr marL="0" indent="0" algn="r">
              <a:buNone/>
            </a:pPr>
            <a:r>
              <a:rPr lang="ar-SA" sz="1800" dirty="0">
                <a:solidFill>
                  <a:srgbClr val="000000"/>
                </a:solidFill>
                <a:latin typeface="TimesLTPro-Roman"/>
              </a:rPr>
              <a:t>إن أبسط طريقة للتسعير هي التسعير على أساس التكلفة بالإضافة إلى الربح (أو التسعير على أساس هامش الربح) - أي إضافة هامش ربح قياسي إلى تكلفة المنتج.</a:t>
            </a:r>
            <a:endParaRPr lang="en-US" sz="1800" dirty="0">
              <a:solidFill>
                <a:srgbClr val="000000"/>
              </a:solidFill>
              <a:latin typeface="TimesLTPro-Roman"/>
            </a:endParaRPr>
          </a:p>
          <a:p>
            <a:pPr algn="l"/>
            <a:r>
              <a:rPr lang="en-US" sz="1800" dirty="0">
                <a:latin typeface="TimesLTPro-Roman"/>
              </a:rPr>
              <a:t>Example: </a:t>
            </a:r>
            <a:r>
              <a:rPr lang="en-US" sz="1800" b="0" i="0" u="none" strike="noStrike" baseline="0" dirty="0">
                <a:latin typeface="TimesLTPro-Roman"/>
              </a:rPr>
              <a:t>an electronics retailer might pay a manufacturer $20 for a flash drive and mark it up to sell at $30</a:t>
            </a:r>
          </a:p>
          <a:p>
            <a:pPr algn="l"/>
            <a:r>
              <a:rPr lang="en-US" sz="1800" dirty="0">
                <a:latin typeface="TimesLTPro-Roman"/>
              </a:rPr>
              <a:t>20 (cost) + 10 (margin) = 30 (selling price)</a:t>
            </a:r>
          </a:p>
          <a:p>
            <a:pPr algn="l"/>
            <a:r>
              <a:rPr lang="en-US" sz="1800" dirty="0">
                <a:latin typeface="TimesLTPro-Roman"/>
              </a:rPr>
              <a:t>Markup = 50% of cost (20*50/100=10)</a:t>
            </a:r>
          </a:p>
          <a:p>
            <a:pPr algn="l"/>
            <a:endParaRPr lang="en-US" sz="1800" dirty="0">
              <a:latin typeface="TimesLTPro-Roman"/>
            </a:endParaRPr>
          </a:p>
          <a:p>
            <a:pPr algn="l"/>
            <a:r>
              <a:rPr lang="en-US" sz="1800" dirty="0">
                <a:latin typeface="TimesLTPro-Roman"/>
              </a:rPr>
              <a:t>Markup % =</a:t>
            </a:r>
          </a:p>
          <a:p>
            <a:pPr algn="l"/>
            <a:endParaRPr lang="en-US" sz="1800" dirty="0">
              <a:latin typeface="TimesLTPro-Roman"/>
            </a:endParaRPr>
          </a:p>
          <a:p>
            <a:pPr marL="914400" lvl="2" indent="0">
              <a:buNone/>
            </a:pPr>
            <a:r>
              <a:rPr lang="en-US" sz="1800" dirty="0">
                <a:latin typeface="TimesLTPro-Roman"/>
              </a:rPr>
              <a:t>      = </a:t>
            </a:r>
          </a:p>
        </p:txBody>
      </p:sp>
      <p:cxnSp>
        <p:nvCxnSpPr>
          <p:cNvPr id="6" name="Straight Connector 5">
            <a:extLst>
              <a:ext uri="{FF2B5EF4-FFF2-40B4-BE49-F238E27FC236}">
                <a16:creationId xmlns:a16="http://schemas.microsoft.com/office/drawing/2014/main" id="{CE1C6E9E-BC7C-4EFE-A2F2-5A092431E908}"/>
              </a:ext>
            </a:extLst>
          </p:cNvPr>
          <p:cNvCxnSpPr>
            <a:cxnSpLocks/>
          </p:cNvCxnSpPr>
          <p:nvPr/>
        </p:nvCxnSpPr>
        <p:spPr>
          <a:xfrm>
            <a:off x="2415654" y="4926842"/>
            <a:ext cx="2115403" cy="0"/>
          </a:xfrm>
          <a:prstGeom prst="line">
            <a:avLst/>
          </a:prstGeom>
        </p:spPr>
        <p:style>
          <a:lnRef idx="1">
            <a:schemeClr val="dk1"/>
          </a:lnRef>
          <a:fillRef idx="0">
            <a:schemeClr val="dk1"/>
          </a:fillRef>
          <a:effectRef idx="0">
            <a:schemeClr val="dk1"/>
          </a:effectRef>
          <a:fontRef idx="minor">
            <a:schemeClr val="tx1"/>
          </a:fontRef>
        </p:style>
      </p:cxnSp>
      <p:sp>
        <p:nvSpPr>
          <p:cNvPr id="9" name="TextBox 8">
            <a:extLst>
              <a:ext uri="{FF2B5EF4-FFF2-40B4-BE49-F238E27FC236}">
                <a16:creationId xmlns:a16="http://schemas.microsoft.com/office/drawing/2014/main" id="{343ADDBB-46FA-496B-946E-40551AFFBEB6}"/>
              </a:ext>
            </a:extLst>
          </p:cNvPr>
          <p:cNvSpPr txBox="1"/>
          <p:nvPr/>
        </p:nvSpPr>
        <p:spPr>
          <a:xfrm>
            <a:off x="2442950" y="4557510"/>
            <a:ext cx="2374711" cy="369332"/>
          </a:xfrm>
          <a:prstGeom prst="rect">
            <a:avLst/>
          </a:prstGeom>
          <a:noFill/>
        </p:spPr>
        <p:txBody>
          <a:bodyPr wrap="square" rtlCol="0">
            <a:spAutoFit/>
          </a:bodyPr>
          <a:lstStyle/>
          <a:p>
            <a:r>
              <a:rPr lang="en-US" sz="1800">
                <a:latin typeface="TimesLTPro-Roman"/>
              </a:rPr>
              <a:t>selling price – cost</a:t>
            </a:r>
            <a:endParaRPr lang="en-US" dirty="0"/>
          </a:p>
        </p:txBody>
      </p:sp>
      <p:sp>
        <p:nvSpPr>
          <p:cNvPr id="10" name="TextBox 9">
            <a:extLst>
              <a:ext uri="{FF2B5EF4-FFF2-40B4-BE49-F238E27FC236}">
                <a16:creationId xmlns:a16="http://schemas.microsoft.com/office/drawing/2014/main" id="{D2B1B137-F833-45AC-B37B-0133F67EE09B}"/>
              </a:ext>
            </a:extLst>
          </p:cNvPr>
          <p:cNvSpPr txBox="1"/>
          <p:nvPr/>
        </p:nvSpPr>
        <p:spPr>
          <a:xfrm>
            <a:off x="3173105" y="4926842"/>
            <a:ext cx="914400" cy="369332"/>
          </a:xfrm>
          <a:prstGeom prst="rect">
            <a:avLst/>
          </a:prstGeom>
          <a:noFill/>
        </p:spPr>
        <p:txBody>
          <a:bodyPr wrap="square" rtlCol="0">
            <a:spAutoFit/>
          </a:bodyPr>
          <a:lstStyle/>
          <a:p>
            <a:r>
              <a:rPr lang="en-US" dirty="0"/>
              <a:t>Cost</a:t>
            </a:r>
          </a:p>
        </p:txBody>
      </p:sp>
      <p:sp>
        <p:nvSpPr>
          <p:cNvPr id="12" name="TextBox 11">
            <a:extLst>
              <a:ext uri="{FF2B5EF4-FFF2-40B4-BE49-F238E27FC236}">
                <a16:creationId xmlns:a16="http://schemas.microsoft.com/office/drawing/2014/main" id="{B1BD904D-CA88-49F0-8E11-52A50CB5B2AB}"/>
              </a:ext>
            </a:extLst>
          </p:cNvPr>
          <p:cNvSpPr txBox="1"/>
          <p:nvPr/>
        </p:nvSpPr>
        <p:spPr>
          <a:xfrm>
            <a:off x="4582237" y="4686743"/>
            <a:ext cx="914400" cy="369332"/>
          </a:xfrm>
          <a:prstGeom prst="rect">
            <a:avLst/>
          </a:prstGeom>
          <a:noFill/>
        </p:spPr>
        <p:txBody>
          <a:bodyPr wrap="square" rtlCol="0">
            <a:spAutoFit/>
          </a:bodyPr>
          <a:lstStyle/>
          <a:p>
            <a:r>
              <a:rPr lang="en-US" dirty="0"/>
              <a:t>X 100</a:t>
            </a:r>
          </a:p>
        </p:txBody>
      </p:sp>
      <p:cxnSp>
        <p:nvCxnSpPr>
          <p:cNvPr id="13" name="Straight Connector 12">
            <a:extLst>
              <a:ext uri="{FF2B5EF4-FFF2-40B4-BE49-F238E27FC236}">
                <a16:creationId xmlns:a16="http://schemas.microsoft.com/office/drawing/2014/main" id="{F6F14D3D-46C6-42A2-859F-ECB2F2F7D20B}"/>
              </a:ext>
            </a:extLst>
          </p:cNvPr>
          <p:cNvCxnSpPr>
            <a:cxnSpLocks/>
            <a:endCxn id="15" idx="2"/>
          </p:cNvCxnSpPr>
          <p:nvPr/>
        </p:nvCxnSpPr>
        <p:spPr>
          <a:xfrm>
            <a:off x="2415654" y="5622878"/>
            <a:ext cx="682389" cy="2293"/>
          </a:xfrm>
          <a:prstGeom prst="line">
            <a:avLst/>
          </a:prstGeom>
        </p:spPr>
        <p:style>
          <a:lnRef idx="1">
            <a:schemeClr val="dk1"/>
          </a:lnRef>
          <a:fillRef idx="0">
            <a:schemeClr val="dk1"/>
          </a:fillRef>
          <a:effectRef idx="0">
            <a:schemeClr val="dk1"/>
          </a:effectRef>
          <a:fontRef idx="minor">
            <a:schemeClr val="tx1"/>
          </a:fontRef>
        </p:style>
      </p:cxnSp>
      <p:sp>
        <p:nvSpPr>
          <p:cNvPr id="15" name="TextBox 14">
            <a:extLst>
              <a:ext uri="{FF2B5EF4-FFF2-40B4-BE49-F238E27FC236}">
                <a16:creationId xmlns:a16="http://schemas.microsoft.com/office/drawing/2014/main" id="{3D10A71F-E682-4CA4-B9B1-3D5AC640DE13}"/>
              </a:ext>
            </a:extLst>
          </p:cNvPr>
          <p:cNvSpPr txBox="1"/>
          <p:nvPr/>
        </p:nvSpPr>
        <p:spPr>
          <a:xfrm>
            <a:off x="2415655" y="5255839"/>
            <a:ext cx="1364776" cy="369332"/>
          </a:xfrm>
          <a:prstGeom prst="rect">
            <a:avLst/>
          </a:prstGeom>
          <a:noFill/>
        </p:spPr>
        <p:txBody>
          <a:bodyPr wrap="square" rtlCol="0">
            <a:spAutoFit/>
          </a:bodyPr>
          <a:lstStyle/>
          <a:p>
            <a:r>
              <a:rPr lang="en-US" sz="1800" dirty="0">
                <a:latin typeface="TimesLTPro-Roman"/>
              </a:rPr>
              <a:t>30-20</a:t>
            </a:r>
            <a:endParaRPr lang="en-US" dirty="0"/>
          </a:p>
        </p:txBody>
      </p:sp>
      <p:sp>
        <p:nvSpPr>
          <p:cNvPr id="16" name="TextBox 15">
            <a:extLst>
              <a:ext uri="{FF2B5EF4-FFF2-40B4-BE49-F238E27FC236}">
                <a16:creationId xmlns:a16="http://schemas.microsoft.com/office/drawing/2014/main" id="{7DA41BB1-BCF8-40EA-AC8C-CA56325D5A37}"/>
              </a:ext>
            </a:extLst>
          </p:cNvPr>
          <p:cNvSpPr txBox="1"/>
          <p:nvPr/>
        </p:nvSpPr>
        <p:spPr>
          <a:xfrm>
            <a:off x="2463422" y="5648957"/>
            <a:ext cx="914400" cy="369332"/>
          </a:xfrm>
          <a:prstGeom prst="rect">
            <a:avLst/>
          </a:prstGeom>
          <a:noFill/>
        </p:spPr>
        <p:txBody>
          <a:bodyPr wrap="square" rtlCol="0">
            <a:spAutoFit/>
          </a:bodyPr>
          <a:lstStyle/>
          <a:p>
            <a:r>
              <a:rPr lang="en-US" dirty="0"/>
              <a:t>20</a:t>
            </a:r>
          </a:p>
        </p:txBody>
      </p:sp>
      <p:sp>
        <p:nvSpPr>
          <p:cNvPr id="18" name="TextBox 17">
            <a:extLst>
              <a:ext uri="{FF2B5EF4-FFF2-40B4-BE49-F238E27FC236}">
                <a16:creationId xmlns:a16="http://schemas.microsoft.com/office/drawing/2014/main" id="{CF15179C-2CE2-4AE6-A3DB-CFAEDC446CB3}"/>
              </a:ext>
            </a:extLst>
          </p:cNvPr>
          <p:cNvSpPr txBox="1"/>
          <p:nvPr/>
        </p:nvSpPr>
        <p:spPr>
          <a:xfrm>
            <a:off x="3098043" y="5408179"/>
            <a:ext cx="914400" cy="369332"/>
          </a:xfrm>
          <a:prstGeom prst="rect">
            <a:avLst/>
          </a:prstGeom>
          <a:noFill/>
        </p:spPr>
        <p:txBody>
          <a:bodyPr wrap="square" rtlCol="0">
            <a:spAutoFit/>
          </a:bodyPr>
          <a:lstStyle/>
          <a:p>
            <a:r>
              <a:rPr lang="en-US" dirty="0"/>
              <a:t>X 100</a:t>
            </a:r>
          </a:p>
        </p:txBody>
      </p:sp>
      <p:sp>
        <p:nvSpPr>
          <p:cNvPr id="19" name="TextBox 18">
            <a:extLst>
              <a:ext uri="{FF2B5EF4-FFF2-40B4-BE49-F238E27FC236}">
                <a16:creationId xmlns:a16="http://schemas.microsoft.com/office/drawing/2014/main" id="{30EB6AF9-9566-49FD-B102-3A47D7C2EFE3}"/>
              </a:ext>
            </a:extLst>
          </p:cNvPr>
          <p:cNvSpPr txBox="1"/>
          <p:nvPr/>
        </p:nvSpPr>
        <p:spPr>
          <a:xfrm>
            <a:off x="3732664" y="5408179"/>
            <a:ext cx="914400" cy="369332"/>
          </a:xfrm>
          <a:prstGeom prst="rect">
            <a:avLst/>
          </a:prstGeom>
          <a:noFill/>
        </p:spPr>
        <p:txBody>
          <a:bodyPr wrap="square" rtlCol="0">
            <a:spAutoFit/>
          </a:bodyPr>
          <a:lstStyle/>
          <a:p>
            <a:r>
              <a:rPr lang="en-US" dirty="0"/>
              <a:t>=50 </a:t>
            </a:r>
          </a:p>
        </p:txBody>
      </p:sp>
    </p:spTree>
    <p:extLst>
      <p:ext uri="{BB962C8B-B14F-4D97-AF65-F5344CB8AC3E}">
        <p14:creationId xmlns:p14="http://schemas.microsoft.com/office/powerpoint/2010/main" val="16878461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27CF8E-FC9F-42DF-913F-6A2A59346BA6}"/>
              </a:ext>
            </a:extLst>
          </p:cNvPr>
          <p:cNvSpPr>
            <a:spLocks noGrp="1"/>
          </p:cNvSpPr>
          <p:nvPr>
            <p:ph type="title"/>
          </p:nvPr>
        </p:nvSpPr>
        <p:spPr>
          <a:xfrm>
            <a:off x="2474270" y="-74009"/>
            <a:ext cx="9170158" cy="1325563"/>
          </a:xfrm>
        </p:spPr>
        <p:txBody>
          <a:bodyPr/>
          <a:lstStyle/>
          <a:p>
            <a:r>
              <a:rPr lang="en-US" b="1" dirty="0">
                <a:solidFill>
                  <a:schemeClr val="tx1"/>
                </a:solidFill>
                <a:latin typeface="+mn-lt"/>
              </a:rPr>
              <a:t>2.2. C</a:t>
            </a:r>
            <a:r>
              <a:rPr lang="en-US" b="1" i="0" u="none" strike="noStrike" baseline="0" dirty="0">
                <a:solidFill>
                  <a:schemeClr val="tx1"/>
                </a:solidFill>
                <a:latin typeface="+mn-lt"/>
              </a:rPr>
              <a:t>ost-based pricing</a:t>
            </a:r>
            <a:endParaRPr lang="en-US" dirty="0">
              <a:latin typeface="ArialNarrowMTPro-Bold"/>
            </a:endParaRPr>
          </a:p>
        </p:txBody>
      </p:sp>
      <p:sp>
        <p:nvSpPr>
          <p:cNvPr id="3" name="Content Placeholder 2">
            <a:extLst>
              <a:ext uri="{FF2B5EF4-FFF2-40B4-BE49-F238E27FC236}">
                <a16:creationId xmlns:a16="http://schemas.microsoft.com/office/drawing/2014/main" id="{D656BDD6-B304-4968-B79E-8D2475649BC9}"/>
              </a:ext>
            </a:extLst>
          </p:cNvPr>
          <p:cNvSpPr>
            <a:spLocks noGrp="1"/>
          </p:cNvSpPr>
          <p:nvPr>
            <p:ph idx="1"/>
          </p:nvPr>
        </p:nvSpPr>
        <p:spPr>
          <a:xfrm>
            <a:off x="625434" y="1632536"/>
            <a:ext cx="10515600" cy="871632"/>
          </a:xfrm>
        </p:spPr>
        <p:txBody>
          <a:bodyPr>
            <a:normAutofit fontScale="70000" lnSpcReduction="20000"/>
          </a:bodyPr>
          <a:lstStyle/>
          <a:p>
            <a:pPr marL="0" indent="0" algn="ctr">
              <a:buNone/>
            </a:pPr>
            <a:r>
              <a:rPr lang="en-US" sz="4200" b="0" i="0" u="none" strike="noStrike" baseline="0" dirty="0">
                <a:solidFill>
                  <a:srgbClr val="C00000"/>
                </a:solidFill>
                <a:latin typeface="TimesLTPro-Roman"/>
              </a:rPr>
              <a:t>Does using standard markups to set prices make sense?</a:t>
            </a:r>
          </a:p>
          <a:p>
            <a:pPr marL="0" indent="0" algn="ctr">
              <a:buNone/>
            </a:pPr>
            <a:r>
              <a:rPr lang="ar-SA" sz="4000" dirty="0">
                <a:solidFill>
                  <a:srgbClr val="C00000"/>
                </a:solidFill>
              </a:rPr>
              <a:t>هل من المنطقي استخدام هوامش ربحية قياسية لتحديد الأسعار؟</a:t>
            </a:r>
            <a:endParaRPr lang="en-US" sz="4000" dirty="0">
              <a:solidFill>
                <a:srgbClr val="C00000"/>
              </a:solidFill>
            </a:endParaRPr>
          </a:p>
        </p:txBody>
      </p:sp>
      <p:sp>
        <p:nvSpPr>
          <p:cNvPr id="4" name="Explosion: 8 Points 3">
            <a:extLst>
              <a:ext uri="{FF2B5EF4-FFF2-40B4-BE49-F238E27FC236}">
                <a16:creationId xmlns:a16="http://schemas.microsoft.com/office/drawing/2014/main" id="{1F59E6D0-DBBD-419C-B55B-D4E6A55A5E33}"/>
              </a:ext>
            </a:extLst>
          </p:cNvPr>
          <p:cNvSpPr/>
          <p:nvPr/>
        </p:nvSpPr>
        <p:spPr>
          <a:xfrm>
            <a:off x="10510632" y="1146411"/>
            <a:ext cx="1834487" cy="2129051"/>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t>Generally</a:t>
            </a:r>
            <a:r>
              <a:rPr lang="en-US" sz="2800" b="1" dirty="0"/>
              <a:t> NO</a:t>
            </a:r>
          </a:p>
        </p:txBody>
      </p:sp>
      <p:sp>
        <p:nvSpPr>
          <p:cNvPr id="5" name="TextBox 4">
            <a:extLst>
              <a:ext uri="{FF2B5EF4-FFF2-40B4-BE49-F238E27FC236}">
                <a16:creationId xmlns:a16="http://schemas.microsoft.com/office/drawing/2014/main" id="{696A59D5-B32E-4C3A-912C-6017954D7F15}"/>
              </a:ext>
            </a:extLst>
          </p:cNvPr>
          <p:cNvSpPr txBox="1"/>
          <p:nvPr/>
        </p:nvSpPr>
        <p:spPr>
          <a:xfrm>
            <a:off x="625434" y="2504168"/>
            <a:ext cx="9779760" cy="3785652"/>
          </a:xfrm>
          <a:prstGeom prst="rect">
            <a:avLst/>
          </a:prstGeom>
          <a:noFill/>
        </p:spPr>
        <p:txBody>
          <a:bodyPr wrap="square" rtlCol="0">
            <a:spAutoFit/>
          </a:bodyPr>
          <a:lstStyle/>
          <a:p>
            <a:pPr marL="285750" indent="-285750" algn="l">
              <a:buFont typeface="Arial" panose="020B0604020202020204" pitchFamily="34" charset="0"/>
              <a:buChar char="•"/>
            </a:pPr>
            <a:r>
              <a:rPr lang="en-US" sz="2000" dirty="0"/>
              <a:t>Any pricing method that ignores consumer demand and competitor prices is not likely to lead to the best price.</a:t>
            </a:r>
          </a:p>
          <a:p>
            <a:pPr algn="r"/>
            <a:r>
              <a:rPr lang="ar-SA" sz="2000" dirty="0"/>
              <a:t>إن أي طريقة تسعير تتجاهل طلب المستهلك وأسعار المنافسين من غير المرجح أن تؤدي إلى أفضل سعر.</a:t>
            </a:r>
            <a:endParaRPr lang="en-US" sz="2000" dirty="0"/>
          </a:p>
          <a:p>
            <a:pPr marL="285750" indent="-285750" algn="l">
              <a:buFont typeface="Arial" panose="020B0604020202020204" pitchFamily="34" charset="0"/>
              <a:buChar char="•"/>
            </a:pPr>
            <a:r>
              <a:rPr lang="en-US" sz="2000" dirty="0"/>
              <a:t>Markup pricing remains popular for many reasons.</a:t>
            </a:r>
          </a:p>
          <a:p>
            <a:pPr marL="800100" lvl="1" indent="-342900">
              <a:buFont typeface="+mj-lt"/>
              <a:buAutoNum type="arabicPeriod"/>
            </a:pPr>
            <a:r>
              <a:rPr lang="en-US" sz="2000" dirty="0"/>
              <a:t>Sellers are more certain about costs than about demand. By tying the price to cost, sellers simplify pricing.</a:t>
            </a:r>
          </a:p>
          <a:p>
            <a:pPr marL="800100" lvl="1" indent="-342900">
              <a:buFont typeface="+mj-lt"/>
              <a:buAutoNum type="arabicPeriod"/>
            </a:pPr>
            <a:r>
              <a:rPr lang="en-US" sz="2000" dirty="0"/>
              <a:t>When all firms in the industry use this pricing method, prices tend to be similar and price competition is minimized.</a:t>
            </a:r>
          </a:p>
          <a:p>
            <a:pPr lvl="1" algn="r"/>
            <a:r>
              <a:rPr lang="ar-SA" sz="2000" dirty="0"/>
              <a:t>تظل تسعير هامش الربح شائعًا لأسباب عديدة.</a:t>
            </a:r>
          </a:p>
          <a:p>
            <a:pPr lvl="1" algn="r"/>
            <a:r>
              <a:rPr lang="ar-SA" sz="2000" dirty="0"/>
              <a:t>يشعر البائعون بثقة أكبر في التكاليف مقارنة بالطلب. ومن خلال ربط السعر بالتكلفة، يعمل البائعون على تبسيط التسعير.</a:t>
            </a:r>
          </a:p>
          <a:p>
            <a:pPr lvl="1" algn="r"/>
            <a:r>
              <a:rPr lang="ar-SA" sz="2000" dirty="0"/>
              <a:t>عندما تستخدم جميع الشركات في الصناعة طريقة التسعير هذه، تميل الأسعار إلى التشابه وتقل المنافسة السعرية.</a:t>
            </a:r>
            <a:endParaRPr lang="en-US" sz="2000" dirty="0"/>
          </a:p>
        </p:txBody>
      </p:sp>
      <p:sp>
        <p:nvSpPr>
          <p:cNvPr id="6" name="Explosion: 8 Points 3">
            <a:extLst>
              <a:ext uri="{FF2B5EF4-FFF2-40B4-BE49-F238E27FC236}">
                <a16:creationId xmlns:a16="http://schemas.microsoft.com/office/drawing/2014/main" id="{1F59E6D0-DBBD-419C-B55B-D4E6A55A5E33}"/>
              </a:ext>
            </a:extLst>
          </p:cNvPr>
          <p:cNvSpPr/>
          <p:nvPr/>
        </p:nvSpPr>
        <p:spPr>
          <a:xfrm>
            <a:off x="-291810" y="913800"/>
            <a:ext cx="1723568" cy="1865495"/>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t>لا على الأغلب</a:t>
            </a:r>
            <a:endParaRPr lang="en-US" sz="2800" b="1" dirty="0"/>
          </a:p>
        </p:txBody>
      </p:sp>
    </p:spTree>
    <p:extLst>
      <p:ext uri="{BB962C8B-B14F-4D97-AF65-F5344CB8AC3E}">
        <p14:creationId xmlns:p14="http://schemas.microsoft.com/office/powerpoint/2010/main" val="12767482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27CF8E-FC9F-42DF-913F-6A2A59346BA6}"/>
              </a:ext>
            </a:extLst>
          </p:cNvPr>
          <p:cNvSpPr>
            <a:spLocks noGrp="1"/>
          </p:cNvSpPr>
          <p:nvPr>
            <p:ph type="title"/>
          </p:nvPr>
        </p:nvSpPr>
        <p:spPr>
          <a:xfrm>
            <a:off x="2502230" y="0"/>
            <a:ext cx="4672293" cy="1090052"/>
          </a:xfrm>
        </p:spPr>
        <p:txBody>
          <a:bodyPr>
            <a:noAutofit/>
          </a:bodyPr>
          <a:lstStyle/>
          <a:p>
            <a:r>
              <a:rPr lang="en-US" sz="3600" b="1" dirty="0">
                <a:solidFill>
                  <a:schemeClr val="tx1"/>
                </a:solidFill>
                <a:latin typeface="+mn-lt"/>
              </a:rPr>
              <a:t>2.2. C</a:t>
            </a:r>
            <a:r>
              <a:rPr lang="en-US" sz="3600" b="1" i="0" u="none" strike="noStrike" baseline="0" dirty="0">
                <a:solidFill>
                  <a:schemeClr val="tx1"/>
                </a:solidFill>
                <a:latin typeface="+mn-lt"/>
              </a:rPr>
              <a:t>ost-based pricing</a:t>
            </a:r>
            <a:endParaRPr lang="en-US" sz="3600" dirty="0">
              <a:latin typeface="ArialNarrowMTPro-Bold"/>
            </a:endParaRPr>
          </a:p>
        </p:txBody>
      </p:sp>
      <p:sp>
        <p:nvSpPr>
          <p:cNvPr id="3" name="Content Placeholder 2">
            <a:extLst>
              <a:ext uri="{FF2B5EF4-FFF2-40B4-BE49-F238E27FC236}">
                <a16:creationId xmlns:a16="http://schemas.microsoft.com/office/drawing/2014/main" id="{D656BDD6-B304-4968-B79E-8D2475649BC9}"/>
              </a:ext>
            </a:extLst>
          </p:cNvPr>
          <p:cNvSpPr>
            <a:spLocks noGrp="1"/>
          </p:cNvSpPr>
          <p:nvPr>
            <p:ph idx="1"/>
          </p:nvPr>
        </p:nvSpPr>
        <p:spPr>
          <a:xfrm>
            <a:off x="484740" y="1373280"/>
            <a:ext cx="4353636" cy="4895173"/>
          </a:xfrm>
        </p:spPr>
        <p:txBody>
          <a:bodyPr>
            <a:normAutofit fontScale="92500" lnSpcReduction="10000"/>
          </a:bodyPr>
          <a:lstStyle/>
          <a:p>
            <a:pPr marL="0" indent="0">
              <a:buNone/>
            </a:pPr>
            <a:r>
              <a:rPr lang="en-US" sz="2000" b="1" dirty="0">
                <a:solidFill>
                  <a:srgbClr val="0A1F61"/>
                </a:solidFill>
                <a:latin typeface="ArialNarrowMTPro-Bold"/>
              </a:rPr>
              <a:t>Break-even pricing (target return pricing) </a:t>
            </a:r>
          </a:p>
          <a:p>
            <a:r>
              <a:rPr lang="en-US" sz="2000" b="0" i="0" u="none" strike="noStrike" baseline="0" dirty="0">
                <a:latin typeface="TimesLTPro-Roman"/>
              </a:rPr>
              <a:t>Setting price to break even on the costs of making and marketing a product or setting price to make a target return.</a:t>
            </a:r>
          </a:p>
          <a:p>
            <a:r>
              <a:rPr lang="en-US" sz="2000" b="0" i="0" u="none" strike="noStrike" baseline="0" dirty="0">
                <a:solidFill>
                  <a:srgbClr val="C00000"/>
                </a:solidFill>
                <a:latin typeface="TimesLTPro-Roman"/>
              </a:rPr>
              <a:t>Break-even point is reached when total costs = total revenues </a:t>
            </a:r>
            <a:r>
              <a:rPr lang="en-US" sz="2000" dirty="0">
                <a:solidFill>
                  <a:srgbClr val="C00000"/>
                </a:solidFill>
                <a:latin typeface="TimesLTPro-Roman"/>
              </a:rPr>
              <a:t> </a:t>
            </a:r>
          </a:p>
          <a:p>
            <a:r>
              <a:rPr lang="en-US" sz="1800" dirty="0">
                <a:latin typeface="TimesLTPro-Roman"/>
              </a:rPr>
              <a:t>B</a:t>
            </a:r>
            <a:r>
              <a:rPr lang="en-US" sz="1800" b="0" i="0" u="none" strike="noStrike" baseline="0" dirty="0">
                <a:latin typeface="TimesLTPro-Roman"/>
              </a:rPr>
              <a:t>reak-even volume = fixed costs ÷ [price – variable costs]</a:t>
            </a:r>
            <a:r>
              <a:rPr lang="en-US" sz="2000" dirty="0">
                <a:solidFill>
                  <a:srgbClr val="C00000"/>
                </a:solidFill>
                <a:latin typeface="TimesLTPro-Roman"/>
              </a:rPr>
              <a:t>    </a:t>
            </a:r>
          </a:p>
          <a:p>
            <a:pPr marL="0" indent="0" algn="r">
              <a:buNone/>
            </a:pPr>
            <a:r>
              <a:rPr lang="ar-SA" sz="2000" dirty="0">
                <a:latin typeface="TimesLTPro-Roman"/>
              </a:rPr>
              <a:t>تحديد </a:t>
            </a:r>
            <a:r>
              <a:rPr lang="ar-SA" sz="2000" dirty="0" err="1">
                <a:latin typeface="TimesLTPro-Roman"/>
              </a:rPr>
              <a:t>سعرنقطة</a:t>
            </a:r>
            <a:r>
              <a:rPr lang="ar-SA" sz="2000" dirty="0">
                <a:latin typeface="TimesLTPro-Roman"/>
              </a:rPr>
              <a:t> التعادل (تسعير العائد المستهدف)</a:t>
            </a:r>
          </a:p>
          <a:p>
            <a:pPr marL="0" indent="0" algn="r">
              <a:buNone/>
            </a:pPr>
            <a:r>
              <a:rPr lang="ar-SA" sz="2000" dirty="0">
                <a:latin typeface="TimesLTPro-Roman"/>
              </a:rPr>
              <a:t>تحديد </a:t>
            </a:r>
            <a:r>
              <a:rPr lang="ar-SA" sz="2000" dirty="0" err="1">
                <a:latin typeface="TimesLTPro-Roman"/>
              </a:rPr>
              <a:t>سعرنقطة</a:t>
            </a:r>
            <a:r>
              <a:rPr lang="ar-SA" sz="2000" dirty="0">
                <a:latin typeface="TimesLTPro-Roman"/>
              </a:rPr>
              <a:t> التعادل في تكاليف تصنيع وتسويق منتج أو تحديد سعر لتحقيق عائد مستهدف</a:t>
            </a:r>
            <a:r>
              <a:rPr lang="ar-SA" sz="2000" dirty="0">
                <a:solidFill>
                  <a:srgbClr val="C00000"/>
                </a:solidFill>
                <a:latin typeface="TimesLTPro-Roman"/>
              </a:rPr>
              <a:t>.</a:t>
            </a:r>
          </a:p>
          <a:p>
            <a:pPr marL="0" indent="0" algn="r">
              <a:buNone/>
            </a:pPr>
            <a:r>
              <a:rPr lang="ar-SA" sz="2000" dirty="0">
                <a:solidFill>
                  <a:srgbClr val="C00000"/>
                </a:solidFill>
                <a:latin typeface="TimesLTPro-Roman"/>
              </a:rPr>
              <a:t>يتم الوصول إلى نقطة التعادل عندما تكون التكاليف الإجمالية = الإيرادات الإجمالية</a:t>
            </a:r>
          </a:p>
          <a:p>
            <a:pPr marL="0" indent="0" algn="r">
              <a:buNone/>
            </a:pPr>
            <a:r>
              <a:rPr lang="ar-SA" sz="2000" dirty="0">
                <a:latin typeface="TimesLTPro-Roman"/>
              </a:rPr>
              <a:t>حجم التعادل = التكاليف الثابتة ÷ [السعر - التكاليف المتغيرة]</a:t>
            </a:r>
            <a:endParaRPr lang="en-US" sz="2000" dirty="0">
              <a:latin typeface="TimesLTPro-Roman"/>
            </a:endParaRPr>
          </a:p>
        </p:txBody>
      </p:sp>
      <p:pic>
        <p:nvPicPr>
          <p:cNvPr id="8" name="Picture 7">
            <a:extLst>
              <a:ext uri="{FF2B5EF4-FFF2-40B4-BE49-F238E27FC236}">
                <a16:creationId xmlns:a16="http://schemas.microsoft.com/office/drawing/2014/main" id="{3BCFDFFA-3981-4D1E-8749-C010A18C6760}"/>
              </a:ext>
            </a:extLst>
          </p:cNvPr>
          <p:cNvPicPr>
            <a:picLocks noChangeAspect="1"/>
          </p:cNvPicPr>
          <p:nvPr/>
        </p:nvPicPr>
        <p:blipFill>
          <a:blip r:embed="rId2"/>
          <a:stretch>
            <a:fillRect/>
          </a:stretch>
        </p:blipFill>
        <p:spPr>
          <a:xfrm>
            <a:off x="5405862" y="1373280"/>
            <a:ext cx="6019331" cy="4108193"/>
          </a:xfrm>
          <a:prstGeom prst="rect">
            <a:avLst/>
          </a:prstGeom>
          <a:effectLst/>
        </p:spPr>
      </p:pic>
    </p:spTree>
    <p:extLst>
      <p:ext uri="{BB962C8B-B14F-4D97-AF65-F5344CB8AC3E}">
        <p14:creationId xmlns:p14="http://schemas.microsoft.com/office/powerpoint/2010/main" val="2010306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27CF8E-FC9F-42DF-913F-6A2A59346BA6}"/>
              </a:ext>
            </a:extLst>
          </p:cNvPr>
          <p:cNvSpPr>
            <a:spLocks noGrp="1"/>
          </p:cNvSpPr>
          <p:nvPr>
            <p:ph type="title"/>
          </p:nvPr>
        </p:nvSpPr>
        <p:spPr>
          <a:xfrm>
            <a:off x="2449208" y="0"/>
            <a:ext cx="4086139" cy="1090052"/>
          </a:xfrm>
        </p:spPr>
        <p:txBody>
          <a:bodyPr>
            <a:noAutofit/>
          </a:bodyPr>
          <a:lstStyle/>
          <a:p>
            <a:r>
              <a:rPr lang="en-US" sz="3200" b="1" dirty="0">
                <a:solidFill>
                  <a:schemeClr val="tx1"/>
                </a:solidFill>
                <a:latin typeface="+mn-lt"/>
              </a:rPr>
              <a:t>2.2. C</a:t>
            </a:r>
            <a:r>
              <a:rPr lang="en-US" sz="3200" b="1" i="0" u="none" strike="noStrike" baseline="0" dirty="0">
                <a:solidFill>
                  <a:schemeClr val="tx1"/>
                </a:solidFill>
                <a:latin typeface="+mn-lt"/>
              </a:rPr>
              <a:t>ost-based pricing</a:t>
            </a:r>
            <a:endParaRPr lang="en-US" sz="3200" dirty="0"/>
          </a:p>
        </p:txBody>
      </p:sp>
      <p:pic>
        <p:nvPicPr>
          <p:cNvPr id="8" name="Picture 7">
            <a:extLst>
              <a:ext uri="{FF2B5EF4-FFF2-40B4-BE49-F238E27FC236}">
                <a16:creationId xmlns:a16="http://schemas.microsoft.com/office/drawing/2014/main" id="{3BCFDFFA-3981-4D1E-8749-C010A18C6760}"/>
              </a:ext>
            </a:extLst>
          </p:cNvPr>
          <p:cNvPicPr>
            <a:picLocks noChangeAspect="1"/>
          </p:cNvPicPr>
          <p:nvPr/>
        </p:nvPicPr>
        <p:blipFill>
          <a:blip r:embed="rId2"/>
          <a:stretch>
            <a:fillRect/>
          </a:stretch>
        </p:blipFill>
        <p:spPr>
          <a:xfrm>
            <a:off x="5405862" y="1373280"/>
            <a:ext cx="6019331" cy="4108193"/>
          </a:xfrm>
          <a:prstGeom prst="rect">
            <a:avLst/>
          </a:prstGeom>
          <a:effectLst/>
        </p:spPr>
      </p:pic>
      <p:sp>
        <p:nvSpPr>
          <p:cNvPr id="9" name="TextBox 8">
            <a:extLst>
              <a:ext uri="{FF2B5EF4-FFF2-40B4-BE49-F238E27FC236}">
                <a16:creationId xmlns:a16="http://schemas.microsoft.com/office/drawing/2014/main" id="{4E6B5F51-1214-421F-B66C-8B53409DB1A9}"/>
              </a:ext>
            </a:extLst>
          </p:cNvPr>
          <p:cNvSpPr txBox="1"/>
          <p:nvPr/>
        </p:nvSpPr>
        <p:spPr>
          <a:xfrm>
            <a:off x="320185" y="1354726"/>
            <a:ext cx="4258047" cy="5016758"/>
          </a:xfrm>
          <a:prstGeom prst="rect">
            <a:avLst/>
          </a:prstGeom>
          <a:noFill/>
        </p:spPr>
        <p:txBody>
          <a:bodyPr wrap="square">
            <a:spAutoFit/>
          </a:bodyPr>
          <a:lstStyle/>
          <a:p>
            <a:pPr algn="l"/>
            <a:r>
              <a:rPr lang="en-US" sz="2000" b="0" i="0" u="none" strike="noStrike" baseline="0" dirty="0">
                <a:solidFill>
                  <a:srgbClr val="960000"/>
                </a:solidFill>
                <a:latin typeface="TimesLTPro-Roman"/>
              </a:rPr>
              <a:t>Example </a:t>
            </a:r>
            <a:r>
              <a:rPr lang="ar-SA" sz="2000" b="0" i="0" u="none" strike="noStrike" baseline="0" dirty="0">
                <a:solidFill>
                  <a:srgbClr val="960000"/>
                </a:solidFill>
                <a:latin typeface="TimesLTPro-Roman"/>
              </a:rPr>
              <a:t>مثال</a:t>
            </a:r>
            <a:endParaRPr lang="en-US" sz="2000" b="0" i="0" u="none" strike="noStrike" baseline="0" dirty="0">
              <a:solidFill>
                <a:srgbClr val="960000"/>
              </a:solidFill>
              <a:latin typeface="TimesLTPro-Roman"/>
            </a:endParaRPr>
          </a:p>
          <a:p>
            <a:pPr algn="l"/>
            <a:r>
              <a:rPr lang="en-US" sz="2000" b="0" i="0" u="none" strike="noStrike" baseline="0" dirty="0">
                <a:latin typeface="TimesLTPro-Roman"/>
              </a:rPr>
              <a:t>Fixed costs </a:t>
            </a:r>
            <a:r>
              <a:rPr lang="en-US" sz="2000" dirty="0">
                <a:latin typeface="TimesLTPro-Roman"/>
              </a:rPr>
              <a:t> =</a:t>
            </a:r>
            <a:r>
              <a:rPr lang="en-US" sz="2000" b="0" i="0" u="none" strike="noStrike" baseline="0" dirty="0">
                <a:latin typeface="TimesLTPro-Roman"/>
              </a:rPr>
              <a:t> $6 million </a:t>
            </a:r>
          </a:p>
          <a:p>
            <a:pPr algn="l"/>
            <a:r>
              <a:rPr lang="en-US" sz="2000" b="0" i="0" u="none" strike="noStrike" baseline="0" dirty="0">
                <a:latin typeface="TimesLTPro-Roman"/>
              </a:rPr>
              <a:t>Variable costs = $5 per unit.</a:t>
            </a:r>
          </a:p>
          <a:p>
            <a:pPr algn="l"/>
            <a:r>
              <a:rPr lang="en-US" sz="2000" b="0" i="0" u="none" strike="noStrike" baseline="0" dirty="0">
                <a:latin typeface="TimesLTPro-Roman"/>
              </a:rPr>
              <a:t>the price = $15</a:t>
            </a:r>
          </a:p>
          <a:p>
            <a:pPr algn="l"/>
            <a:r>
              <a:rPr lang="en-US" sz="2000" b="0" i="0" u="none" strike="noStrike" baseline="0" dirty="0">
                <a:latin typeface="TimesLTPro-Roman"/>
              </a:rPr>
              <a:t>At the $15 price, the manufacturer must sell at least 600,000 units to </a:t>
            </a:r>
            <a:r>
              <a:rPr lang="en-US" sz="2000" b="0" i="1" u="none" strike="noStrike" baseline="0" dirty="0">
                <a:latin typeface="TimesLTPro-Italic"/>
              </a:rPr>
              <a:t>break even</a:t>
            </a:r>
          </a:p>
          <a:p>
            <a:pPr algn="l"/>
            <a:endParaRPr lang="en-US" sz="2000" dirty="0">
              <a:latin typeface="TimesLTPro-Roman"/>
            </a:endParaRPr>
          </a:p>
          <a:p>
            <a:pPr algn="l"/>
            <a:r>
              <a:rPr lang="en-US" sz="2000" dirty="0">
                <a:latin typeface="TimesLTPro-Roman"/>
              </a:rPr>
              <a:t>B</a:t>
            </a:r>
            <a:r>
              <a:rPr lang="en-US" sz="2000" b="0" i="0" u="none" strike="noStrike" baseline="0" dirty="0">
                <a:latin typeface="TimesLTPro-Roman"/>
              </a:rPr>
              <a:t>reak-even volume = fixed costs ÷ [price – variable costs] </a:t>
            </a:r>
          </a:p>
          <a:p>
            <a:pPr algn="l"/>
            <a:r>
              <a:rPr lang="en-US" sz="2000" b="0" i="0" u="none" strike="noStrike" baseline="0" dirty="0">
                <a:latin typeface="TimesLTPro-Roman"/>
              </a:rPr>
              <a:t>= $6,000,000 ÷ [$15 – $5]</a:t>
            </a:r>
          </a:p>
          <a:p>
            <a:pPr algn="l"/>
            <a:r>
              <a:rPr lang="en-US" sz="2000" b="0" i="0" u="none" strike="noStrike" baseline="0" dirty="0">
                <a:latin typeface="TimesLTPro-Roman"/>
              </a:rPr>
              <a:t>=600,000.</a:t>
            </a:r>
          </a:p>
          <a:p>
            <a:pPr algn="r"/>
            <a:r>
              <a:rPr lang="ar-SA" sz="2000" dirty="0"/>
              <a:t>حجم التعادل = التكاليف الثابتة ÷ [السعر – التكاليف المتغيرة]</a:t>
            </a:r>
          </a:p>
          <a:p>
            <a:pPr algn="r"/>
            <a:r>
              <a:rPr lang="ar-SA" sz="2000" dirty="0"/>
              <a:t>= 6,000,000 دولار ÷ [15 دولار – 5 دولار]</a:t>
            </a:r>
          </a:p>
          <a:p>
            <a:pPr algn="r"/>
            <a:r>
              <a:rPr lang="ar-SA" sz="2000" dirty="0"/>
              <a:t>= 600,000.</a:t>
            </a:r>
            <a:endParaRPr lang="en-US" sz="2000" dirty="0"/>
          </a:p>
        </p:txBody>
      </p:sp>
      <p:sp>
        <p:nvSpPr>
          <p:cNvPr id="5" name="مربع نص 4"/>
          <p:cNvSpPr txBox="1"/>
          <p:nvPr/>
        </p:nvSpPr>
        <p:spPr>
          <a:xfrm>
            <a:off x="7928810" y="300790"/>
            <a:ext cx="3807453" cy="523220"/>
          </a:xfrm>
          <a:prstGeom prst="rect">
            <a:avLst/>
          </a:prstGeom>
          <a:noFill/>
        </p:spPr>
        <p:txBody>
          <a:bodyPr wrap="none" rtlCol="1">
            <a:spAutoFit/>
          </a:bodyPr>
          <a:lstStyle/>
          <a:p>
            <a:r>
              <a:rPr lang="ar-SA" sz="2800" dirty="0"/>
              <a:t>2.2. التسعير على أساس التكلفة</a:t>
            </a:r>
          </a:p>
        </p:txBody>
      </p:sp>
    </p:spTree>
    <p:extLst>
      <p:ext uri="{BB962C8B-B14F-4D97-AF65-F5344CB8AC3E}">
        <p14:creationId xmlns:p14="http://schemas.microsoft.com/office/powerpoint/2010/main" val="16208474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27CF8E-FC9F-42DF-913F-6A2A59346BA6}"/>
              </a:ext>
            </a:extLst>
          </p:cNvPr>
          <p:cNvSpPr>
            <a:spLocks noGrp="1"/>
          </p:cNvSpPr>
          <p:nvPr>
            <p:ph type="title"/>
          </p:nvPr>
        </p:nvSpPr>
        <p:spPr>
          <a:xfrm>
            <a:off x="2474269" y="-172299"/>
            <a:ext cx="9170158" cy="1325563"/>
          </a:xfrm>
        </p:spPr>
        <p:txBody>
          <a:bodyPr/>
          <a:lstStyle/>
          <a:p>
            <a:r>
              <a:rPr lang="en-US" b="1" dirty="0">
                <a:latin typeface="+mn-lt"/>
              </a:rPr>
              <a:t>2.2. C</a:t>
            </a:r>
            <a:r>
              <a:rPr lang="en-US" b="1" i="0" u="none" strike="noStrike" baseline="0" dirty="0">
                <a:latin typeface="+mn-lt"/>
              </a:rPr>
              <a:t>ost-based pricing</a:t>
            </a:r>
            <a:endParaRPr lang="en-US" b="1" dirty="0">
              <a:latin typeface="+mn-lt"/>
            </a:endParaRPr>
          </a:p>
        </p:txBody>
      </p:sp>
      <p:sp>
        <p:nvSpPr>
          <p:cNvPr id="5" name="TextBox 4">
            <a:extLst>
              <a:ext uri="{FF2B5EF4-FFF2-40B4-BE49-F238E27FC236}">
                <a16:creationId xmlns:a16="http://schemas.microsoft.com/office/drawing/2014/main" id="{696A59D5-B32E-4C3A-912C-6017954D7F15}"/>
              </a:ext>
            </a:extLst>
          </p:cNvPr>
          <p:cNvSpPr txBox="1"/>
          <p:nvPr/>
        </p:nvSpPr>
        <p:spPr>
          <a:xfrm>
            <a:off x="1206120" y="1166842"/>
            <a:ext cx="9779760" cy="5539978"/>
          </a:xfrm>
          <a:prstGeom prst="rect">
            <a:avLst/>
          </a:prstGeom>
          <a:noFill/>
        </p:spPr>
        <p:txBody>
          <a:bodyPr wrap="square" rtlCol="0">
            <a:spAutoFit/>
          </a:bodyPr>
          <a:lstStyle/>
          <a:p>
            <a:pPr marL="285750" indent="-285750" algn="l">
              <a:buFont typeface="Arial" panose="020B0604020202020204" pitchFamily="34" charset="0"/>
              <a:buChar char="•"/>
            </a:pPr>
            <a:endParaRPr lang="en-US" sz="2400" dirty="0"/>
          </a:p>
          <a:p>
            <a:pPr algn="l"/>
            <a:r>
              <a:rPr lang="en-US" sz="2000" b="1" dirty="0">
                <a:solidFill>
                  <a:srgbClr val="0A1F61"/>
                </a:solidFill>
                <a:latin typeface="ArialNarrowMTPro-Bold"/>
              </a:rPr>
              <a:t>Break-even pricing:</a:t>
            </a:r>
          </a:p>
          <a:p>
            <a:pPr algn="r"/>
            <a:r>
              <a:rPr lang="ar-SA" sz="2000" b="1" dirty="0">
                <a:solidFill>
                  <a:srgbClr val="0A1F61"/>
                </a:solidFill>
                <a:latin typeface="ArialNarrowMTPro-Bold"/>
              </a:rPr>
              <a:t>تسعير نقطة التعادل</a:t>
            </a:r>
            <a:endParaRPr lang="en-US" sz="2000" b="1" dirty="0">
              <a:solidFill>
                <a:srgbClr val="0A1F61"/>
              </a:solidFill>
              <a:latin typeface="ArialNarrowMTPro-Bold"/>
            </a:endParaRPr>
          </a:p>
          <a:p>
            <a:pPr algn="l"/>
            <a:endParaRPr lang="en-US" sz="2000" b="1" dirty="0">
              <a:solidFill>
                <a:srgbClr val="0A1F61"/>
              </a:solidFill>
              <a:latin typeface="ArialNarrowMTPro-Bold"/>
            </a:endParaRPr>
          </a:p>
          <a:p>
            <a:pPr marL="285750" indent="-285750" algn="l">
              <a:buFont typeface="Arial" panose="020B0604020202020204" pitchFamily="34" charset="0"/>
              <a:buChar char="•"/>
            </a:pPr>
            <a:r>
              <a:rPr lang="en-US" b="0" i="0" u="none" strike="noStrike" baseline="0" dirty="0">
                <a:latin typeface="TimesLTPro-Roman"/>
                <a:cs typeface="+mj-cs"/>
              </a:rPr>
              <a:t>The major problem with this analysis is that it fails to consider customer value and the relationship between price and demand</a:t>
            </a:r>
            <a:r>
              <a:rPr lang="en-US" dirty="0">
                <a:cs typeface="+mj-cs"/>
              </a:rPr>
              <a:t>.</a:t>
            </a:r>
          </a:p>
          <a:p>
            <a:pPr algn="r"/>
            <a:r>
              <a:rPr lang="ar-SA" sz="2000" dirty="0"/>
              <a:t>المشكلة الرئيسية في هذا التحليل هو أنه يفشل في أخذ قيمة العميل والعلاقة بين السعر والطلب في الاعتبار.</a:t>
            </a:r>
            <a:endParaRPr lang="en-US" sz="2000" dirty="0"/>
          </a:p>
          <a:p>
            <a:pPr marL="285750" indent="-285750" algn="l">
              <a:buFont typeface="Arial" panose="020B0604020202020204" pitchFamily="34" charset="0"/>
              <a:buChar char="•"/>
            </a:pPr>
            <a:endParaRPr lang="en-US" sz="2400" b="0" i="0" u="none" strike="noStrike" baseline="0" dirty="0">
              <a:latin typeface="TimesLTPro-Roman"/>
            </a:endParaRPr>
          </a:p>
          <a:p>
            <a:pPr marL="285750" indent="-285750" algn="l">
              <a:buFont typeface="Arial" panose="020B0604020202020204" pitchFamily="34" charset="0"/>
              <a:buChar char="•"/>
            </a:pPr>
            <a:r>
              <a:rPr lang="en-US" b="0" i="0" u="none" strike="noStrike" baseline="0" dirty="0">
                <a:latin typeface="TimesLTPro-Roman"/>
                <a:cs typeface="+mj-cs"/>
              </a:rPr>
              <a:t>As the </a:t>
            </a:r>
            <a:r>
              <a:rPr lang="en-US" b="0" i="1" u="none" strike="noStrike" baseline="0" dirty="0">
                <a:latin typeface="TimesLTPro-Italic"/>
                <a:cs typeface="+mj-cs"/>
              </a:rPr>
              <a:t>price </a:t>
            </a:r>
            <a:r>
              <a:rPr lang="en-US" b="0" i="0" u="none" strike="noStrike" baseline="0" dirty="0">
                <a:latin typeface="TimesLTPro-Roman"/>
                <a:cs typeface="+mj-cs"/>
              </a:rPr>
              <a:t>increases, </a:t>
            </a:r>
            <a:r>
              <a:rPr lang="en-US" b="0" i="1" u="none" strike="noStrike" baseline="0" dirty="0">
                <a:latin typeface="TimesLTPro-Italic"/>
                <a:cs typeface="+mj-cs"/>
              </a:rPr>
              <a:t>demand </a:t>
            </a:r>
            <a:r>
              <a:rPr lang="en-US" b="0" i="0" u="none" strike="noStrike" baseline="0" dirty="0">
                <a:latin typeface="TimesLTPro-Roman"/>
                <a:cs typeface="+mj-cs"/>
              </a:rPr>
              <a:t>decreases, and the market may not buy even the lower volume needed to break even at the higher price.</a:t>
            </a:r>
          </a:p>
          <a:p>
            <a:pPr algn="r"/>
            <a:r>
              <a:rPr lang="ar-SA" sz="2000" dirty="0">
                <a:latin typeface="TimesLTPro-Roman"/>
              </a:rPr>
              <a:t>مع ارتفاع الأسعار، ينخفض ​​الطلب، وقد لا يشتري السوق حتى الحجم الأقل اللازم لتحقيق التعادل عند السعر الأعلى.</a:t>
            </a:r>
            <a:endParaRPr lang="en-US" sz="2000" b="0" i="0" u="none" strike="noStrike" baseline="0" dirty="0">
              <a:latin typeface="TimesLTPro-Roman"/>
            </a:endParaRPr>
          </a:p>
          <a:p>
            <a:pPr marL="285750" indent="-285750" algn="l">
              <a:buFont typeface="Arial" panose="020B0604020202020204" pitchFamily="34" charset="0"/>
              <a:buChar char="•"/>
            </a:pPr>
            <a:endParaRPr lang="en-US" sz="2000" dirty="0">
              <a:latin typeface="TimesLTPro-Roman"/>
            </a:endParaRPr>
          </a:p>
          <a:p>
            <a:pPr marL="285750" indent="-285750">
              <a:buFont typeface="Arial" panose="020B0604020202020204" pitchFamily="34" charset="0"/>
              <a:buChar char="•"/>
            </a:pPr>
            <a:r>
              <a:rPr lang="en-US" dirty="0">
                <a:latin typeface="TimesLTPro-Roman"/>
                <a:cs typeface="+mj-cs"/>
              </a:rPr>
              <a:t>Although break-even analysis and target return pricing can help the company to determine </a:t>
            </a:r>
            <a:r>
              <a:rPr lang="en-US" dirty="0">
                <a:solidFill>
                  <a:srgbClr val="C00000"/>
                </a:solidFill>
                <a:latin typeface="TimesLTPro-Roman"/>
                <a:cs typeface="+mj-cs"/>
              </a:rPr>
              <a:t>the minimum prices needed to cover expected costs and profits</a:t>
            </a:r>
            <a:r>
              <a:rPr lang="en-US" dirty="0">
                <a:latin typeface="TimesLTPro-Roman"/>
                <a:cs typeface="+mj-cs"/>
              </a:rPr>
              <a:t>, they do not take the price–demand relationship into account</a:t>
            </a:r>
            <a:r>
              <a:rPr lang="en-US" b="0" i="0" u="none" strike="noStrike" baseline="0" dirty="0">
                <a:latin typeface="TimesLTPro-Roman"/>
                <a:cs typeface="+mj-cs"/>
              </a:rPr>
              <a:t>. </a:t>
            </a:r>
          </a:p>
          <a:p>
            <a:pPr algn="r"/>
            <a:r>
              <a:rPr lang="ar-SA" dirty="0">
                <a:cs typeface="+mj-cs"/>
              </a:rPr>
              <a:t>على الرغم من أن تحليل التعادل وتسعير العائد المستهدف يمكن أن يساعد الشركة في تحديد الحد الأدنى للأسعار اللازمة لتغطية التكاليف والأرباح المتوقعة، إلا أنهما لا يأخذان العلاقة بين السعر والطلب في الاعتبار.</a:t>
            </a:r>
            <a:endParaRPr lang="en-US" dirty="0">
              <a:cs typeface="+mj-cs"/>
            </a:endParaRPr>
          </a:p>
          <a:p>
            <a:pPr marL="285750" indent="-285750" algn="l">
              <a:buFont typeface="Arial" panose="020B0604020202020204" pitchFamily="34" charset="0"/>
              <a:buChar char="•"/>
            </a:pPr>
            <a:endParaRPr lang="en-US" sz="2400" dirty="0"/>
          </a:p>
        </p:txBody>
      </p:sp>
      <p:sp>
        <p:nvSpPr>
          <p:cNvPr id="4" name="مربع نص 3"/>
          <p:cNvSpPr txBox="1"/>
          <p:nvPr/>
        </p:nvSpPr>
        <p:spPr>
          <a:xfrm>
            <a:off x="7928810" y="300790"/>
            <a:ext cx="3807453" cy="523220"/>
          </a:xfrm>
          <a:prstGeom prst="rect">
            <a:avLst/>
          </a:prstGeom>
          <a:noFill/>
        </p:spPr>
        <p:txBody>
          <a:bodyPr wrap="none" rtlCol="1">
            <a:spAutoFit/>
          </a:bodyPr>
          <a:lstStyle/>
          <a:p>
            <a:r>
              <a:rPr lang="ar-SA" sz="2800" dirty="0"/>
              <a:t>2.2. التسعير على أساس التكلفة</a:t>
            </a:r>
          </a:p>
        </p:txBody>
      </p:sp>
    </p:spTree>
    <p:extLst>
      <p:ext uri="{BB962C8B-B14F-4D97-AF65-F5344CB8AC3E}">
        <p14:creationId xmlns:p14="http://schemas.microsoft.com/office/powerpoint/2010/main" val="20735351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994C6E-8434-4DC2-AD71-87076004F9AF}"/>
              </a:ext>
            </a:extLst>
          </p:cNvPr>
          <p:cNvSpPr>
            <a:spLocks noGrp="1"/>
          </p:cNvSpPr>
          <p:nvPr>
            <p:ph type="title"/>
          </p:nvPr>
        </p:nvSpPr>
        <p:spPr>
          <a:xfrm>
            <a:off x="2609210" y="-105928"/>
            <a:ext cx="5751872" cy="1101060"/>
          </a:xfrm>
        </p:spPr>
        <p:txBody>
          <a:bodyPr>
            <a:normAutofit/>
          </a:bodyPr>
          <a:lstStyle/>
          <a:p>
            <a:r>
              <a:rPr lang="en-US" sz="3200" b="1" dirty="0">
                <a:latin typeface="+mn-lt"/>
              </a:rPr>
              <a:t>2.3. C</a:t>
            </a:r>
            <a:r>
              <a:rPr lang="en-US" sz="3200" b="1" i="0" u="none" strike="noStrike" baseline="0" dirty="0">
                <a:latin typeface="+mn-lt"/>
              </a:rPr>
              <a:t>ompetition- based pricing </a:t>
            </a:r>
            <a:endParaRPr lang="en-US" sz="3200" b="1" dirty="0">
              <a:latin typeface="+mn-lt"/>
            </a:endParaRPr>
          </a:p>
        </p:txBody>
      </p:sp>
      <p:sp>
        <p:nvSpPr>
          <p:cNvPr id="3" name="Content Placeholder 2">
            <a:extLst>
              <a:ext uri="{FF2B5EF4-FFF2-40B4-BE49-F238E27FC236}">
                <a16:creationId xmlns:a16="http://schemas.microsoft.com/office/drawing/2014/main" id="{301C2843-E38B-4F15-B530-5DF77255A276}"/>
              </a:ext>
            </a:extLst>
          </p:cNvPr>
          <p:cNvSpPr>
            <a:spLocks noGrp="1"/>
          </p:cNvSpPr>
          <p:nvPr>
            <p:ph idx="1"/>
          </p:nvPr>
        </p:nvSpPr>
        <p:spPr>
          <a:xfrm>
            <a:off x="583400" y="974558"/>
            <a:ext cx="6422848" cy="5654842"/>
          </a:xfrm>
        </p:spPr>
        <p:txBody>
          <a:bodyPr>
            <a:normAutofit fontScale="85000" lnSpcReduction="20000"/>
          </a:bodyPr>
          <a:lstStyle/>
          <a:p>
            <a:pPr>
              <a:lnSpc>
                <a:spcPct val="110000"/>
              </a:lnSpc>
            </a:pPr>
            <a:r>
              <a:rPr lang="en-US" sz="2000" b="1" dirty="0">
                <a:solidFill>
                  <a:srgbClr val="0A1F61"/>
                </a:solidFill>
                <a:latin typeface="ArialNarrowMTPro-Bold"/>
              </a:rPr>
              <a:t>C</a:t>
            </a:r>
            <a:r>
              <a:rPr lang="en-US" sz="2000" b="1" i="0" u="none" strike="noStrike" baseline="0" dirty="0">
                <a:solidFill>
                  <a:srgbClr val="0A1F61"/>
                </a:solidFill>
                <a:latin typeface="ArialNarrowMTPro-Bold"/>
              </a:rPr>
              <a:t>ompetition- based pricing= </a:t>
            </a:r>
            <a:r>
              <a:rPr lang="en-US" sz="2000" b="0" i="0" u="none" strike="noStrike" baseline="0" dirty="0">
                <a:latin typeface="TimesLTPro-Roman"/>
              </a:rPr>
              <a:t>Setting prices based on competitors’ strategies, prices, costs, and market offerings.</a:t>
            </a:r>
          </a:p>
          <a:p>
            <a:pPr marL="0" indent="0" algn="r">
              <a:lnSpc>
                <a:spcPct val="110000"/>
              </a:lnSpc>
              <a:buNone/>
            </a:pPr>
            <a:r>
              <a:rPr lang="ar-SA" sz="2000" dirty="0">
                <a:latin typeface="TimesLTPro-Roman"/>
              </a:rPr>
              <a:t>التسعير على أساس المنافسة= تحديد الأسعار على أساس استراتيجيات المنافسين وأسعارهم وتكاليفهم وعروض السوق.</a:t>
            </a:r>
            <a:endParaRPr lang="en-US" sz="2000" b="0" i="0" u="none" strike="noStrike" baseline="0" dirty="0">
              <a:latin typeface="TimesLTPro-Roman"/>
            </a:endParaRPr>
          </a:p>
          <a:p>
            <a:pPr>
              <a:lnSpc>
                <a:spcPct val="110000"/>
              </a:lnSpc>
            </a:pPr>
            <a:r>
              <a:rPr lang="en-US" sz="2000" dirty="0">
                <a:latin typeface="TimesLTPro-Roman"/>
              </a:rPr>
              <a:t>In assessing competitors’ pricing strategies, the company should ask several questions.</a:t>
            </a:r>
          </a:p>
          <a:p>
            <a:pPr lvl="1">
              <a:lnSpc>
                <a:spcPct val="110000"/>
              </a:lnSpc>
            </a:pPr>
            <a:r>
              <a:rPr lang="en-US" sz="2000" dirty="0">
                <a:latin typeface="TimesLTPro-Roman"/>
              </a:rPr>
              <a:t>how does the company’s market offering compare with competitors’ offerings in terms of customer value?</a:t>
            </a:r>
          </a:p>
          <a:p>
            <a:pPr lvl="1">
              <a:lnSpc>
                <a:spcPct val="110000"/>
              </a:lnSpc>
            </a:pPr>
            <a:r>
              <a:rPr lang="en-US" sz="2000" dirty="0">
                <a:latin typeface="TimesLTPro-Roman"/>
              </a:rPr>
              <a:t>how strong are current competitors, and what are their current pricing strategies?</a:t>
            </a:r>
          </a:p>
          <a:p>
            <a:pPr marL="457200" lvl="1" indent="0" algn="r">
              <a:lnSpc>
                <a:spcPct val="110000"/>
              </a:lnSpc>
              <a:buNone/>
            </a:pPr>
            <a:r>
              <a:rPr lang="ar-SA" sz="2000" dirty="0">
                <a:latin typeface="TimesLTPro-Roman"/>
              </a:rPr>
              <a:t>عند تقييم استراتيجيات تسعير المنافسين، يجب على الشركة طرح العديد من الأسئلة.</a:t>
            </a:r>
          </a:p>
          <a:p>
            <a:pPr marL="457200" lvl="1" indent="0" algn="r">
              <a:lnSpc>
                <a:spcPct val="110000"/>
              </a:lnSpc>
              <a:buNone/>
            </a:pPr>
            <a:r>
              <a:rPr lang="ar-SA" sz="2000" dirty="0">
                <a:latin typeface="TimesLTPro-Roman"/>
              </a:rPr>
              <a:t>- كيف تقارن عروض السوق للشركة بعروض المنافسين من حيث قيمة العملاء؟</a:t>
            </a:r>
          </a:p>
          <a:p>
            <a:pPr marL="457200" lvl="1" indent="0" algn="r">
              <a:lnSpc>
                <a:spcPct val="110000"/>
              </a:lnSpc>
              <a:buNone/>
            </a:pPr>
            <a:r>
              <a:rPr lang="ar-SA" sz="2000" dirty="0">
                <a:latin typeface="TimesLTPro-Roman"/>
              </a:rPr>
              <a:t>- ما مدى قوة المنافسين الحاليين، وما هي استراتيجيات التسعير الحالية لديهم؟</a:t>
            </a:r>
            <a:endParaRPr lang="en-US" sz="2000" dirty="0">
              <a:latin typeface="TimesLTPro-Roman"/>
            </a:endParaRPr>
          </a:p>
          <a:p>
            <a:pPr>
              <a:lnSpc>
                <a:spcPct val="110000"/>
              </a:lnSpc>
            </a:pPr>
            <a:r>
              <a:rPr lang="en-US" sz="2000" b="0" i="0" u="none" strike="noStrike" baseline="0" dirty="0">
                <a:latin typeface="TimesLTPro-Roman"/>
              </a:rPr>
              <a:t>the goal is not to match or beat competitors’ prices. Rather, </a:t>
            </a:r>
            <a:r>
              <a:rPr lang="en-US" sz="2000" b="0" i="0" u="none" strike="noStrike" baseline="0" dirty="0">
                <a:solidFill>
                  <a:srgbClr val="C00000"/>
                </a:solidFill>
                <a:latin typeface="TimesLTPro-Roman"/>
              </a:rPr>
              <a:t>the goal is to set prices according to the relative value created versus competitors</a:t>
            </a:r>
            <a:r>
              <a:rPr lang="en-US" sz="2000" b="0" i="0" u="none" strike="noStrike" baseline="0" dirty="0">
                <a:latin typeface="TimesLTPro-Roman"/>
              </a:rPr>
              <a:t>. If a company creates greater value for customers, higher prices are justified.</a:t>
            </a:r>
          </a:p>
          <a:p>
            <a:pPr marL="0" indent="0" algn="r">
              <a:lnSpc>
                <a:spcPct val="110000"/>
              </a:lnSpc>
              <a:buNone/>
            </a:pPr>
            <a:r>
              <a:rPr lang="ar-SA" sz="2000" dirty="0"/>
              <a:t>الهدف ليس مطابقة أسعار المنافسين أو التغلب عليها. بل الهدف هو تحديد الأسعار وفقًا للقيمة النسبية التي تم إنشاؤها مقابل المنافسين. إذا خلقت الشركة قيمة أكبر للعملاء، فإن الأسعار المرتفعة تكون مبررة.</a:t>
            </a:r>
            <a:endParaRPr lang="en-US" sz="2000" dirty="0"/>
          </a:p>
        </p:txBody>
      </p:sp>
      <p:pic>
        <p:nvPicPr>
          <p:cNvPr id="4" name="Picture 3">
            <a:extLst>
              <a:ext uri="{FF2B5EF4-FFF2-40B4-BE49-F238E27FC236}">
                <a16:creationId xmlns:a16="http://schemas.microsoft.com/office/drawing/2014/main" id="{0D1AAE55-631B-4481-8200-177722AE1280}"/>
              </a:ext>
            </a:extLst>
          </p:cNvPr>
          <p:cNvPicPr>
            <a:picLocks noChangeAspect="1"/>
          </p:cNvPicPr>
          <p:nvPr/>
        </p:nvPicPr>
        <p:blipFill>
          <a:blip r:embed="rId2"/>
          <a:stretch>
            <a:fillRect/>
          </a:stretch>
        </p:blipFill>
        <p:spPr>
          <a:xfrm>
            <a:off x="8361082" y="2365786"/>
            <a:ext cx="3026664" cy="2123182"/>
          </a:xfrm>
          <a:prstGeom prst="rect">
            <a:avLst/>
          </a:prstGeom>
          <a:effectLst/>
        </p:spPr>
      </p:pic>
      <p:sp>
        <p:nvSpPr>
          <p:cNvPr id="5" name="مربع نص 4"/>
          <p:cNvSpPr txBox="1"/>
          <p:nvPr/>
        </p:nvSpPr>
        <p:spPr>
          <a:xfrm>
            <a:off x="8361082" y="240632"/>
            <a:ext cx="3467616" cy="461665"/>
          </a:xfrm>
          <a:prstGeom prst="rect">
            <a:avLst/>
          </a:prstGeom>
          <a:noFill/>
        </p:spPr>
        <p:txBody>
          <a:bodyPr wrap="none" rtlCol="1">
            <a:spAutoFit/>
          </a:bodyPr>
          <a:lstStyle/>
          <a:p>
            <a:r>
              <a:rPr lang="ar-SA" sz="2400" dirty="0"/>
              <a:t>2.3. التسعير على أساس المنافسة</a:t>
            </a:r>
          </a:p>
        </p:txBody>
      </p:sp>
    </p:spTree>
    <p:extLst>
      <p:ext uri="{BB962C8B-B14F-4D97-AF65-F5344CB8AC3E}">
        <p14:creationId xmlns:p14="http://schemas.microsoft.com/office/powerpoint/2010/main" val="41062740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2A259-8713-4603-950D-310FEB24EE33}"/>
              </a:ext>
            </a:extLst>
          </p:cNvPr>
          <p:cNvSpPr>
            <a:spLocks noGrp="1"/>
          </p:cNvSpPr>
          <p:nvPr>
            <p:ph type="title"/>
          </p:nvPr>
        </p:nvSpPr>
        <p:spPr>
          <a:xfrm>
            <a:off x="2542508" y="-133106"/>
            <a:ext cx="8501418" cy="1325563"/>
          </a:xfrm>
        </p:spPr>
        <p:txBody>
          <a:bodyPr/>
          <a:lstStyle/>
          <a:p>
            <a:r>
              <a:rPr lang="en-US" b="1" dirty="0">
                <a:latin typeface="+mn-lt"/>
              </a:rPr>
              <a:t>CATERPILLAR EXAMPLE </a:t>
            </a:r>
          </a:p>
        </p:txBody>
      </p:sp>
      <p:sp>
        <p:nvSpPr>
          <p:cNvPr id="3" name="Content Placeholder 2">
            <a:extLst>
              <a:ext uri="{FF2B5EF4-FFF2-40B4-BE49-F238E27FC236}">
                <a16:creationId xmlns:a16="http://schemas.microsoft.com/office/drawing/2014/main" id="{C9BB3B91-4FCA-405E-B105-E81745F27B82}"/>
              </a:ext>
            </a:extLst>
          </p:cNvPr>
          <p:cNvSpPr>
            <a:spLocks noGrp="1"/>
          </p:cNvSpPr>
          <p:nvPr>
            <p:ph idx="1"/>
          </p:nvPr>
        </p:nvSpPr>
        <p:spPr>
          <a:xfrm>
            <a:off x="791308" y="1720117"/>
            <a:ext cx="6244988" cy="4351338"/>
          </a:xfrm>
        </p:spPr>
        <p:txBody>
          <a:bodyPr>
            <a:normAutofit/>
          </a:bodyPr>
          <a:lstStyle/>
          <a:p>
            <a:pPr algn="l">
              <a:lnSpc>
                <a:spcPct val="100000"/>
              </a:lnSpc>
            </a:pPr>
            <a:r>
              <a:rPr lang="en-US" sz="1800" b="0" i="0" u="none" strike="noStrike" baseline="0" dirty="0">
                <a:latin typeface="TimesLTPro-Roman"/>
              </a:rPr>
              <a:t>Caterpillar makes high-quality, heavy-duty construction and mining equipment. It dominates its industry despite charging higher prices than competitors such as Komatsu. When a commercial customer once asked a Caterpillar dealer why it should pay $500,000 for a big Caterpillar bulldozer when it could get an “equivalent” Komatsu dozer for $420,000, the Caterpillar dealer famously provided an analysis like the following:</a:t>
            </a:r>
          </a:p>
          <a:p>
            <a:pPr marL="0" indent="0" algn="r">
              <a:lnSpc>
                <a:spcPct val="100000"/>
              </a:lnSpc>
              <a:buNone/>
            </a:pPr>
            <a:r>
              <a:rPr lang="ar-SA" sz="1800" dirty="0"/>
              <a:t>تنتج شركة </a:t>
            </a:r>
            <a:r>
              <a:rPr lang="ar-SA" sz="1800" dirty="0" err="1"/>
              <a:t>كاتربيلر</a:t>
            </a:r>
            <a:r>
              <a:rPr lang="ar-SA" sz="1800" dirty="0"/>
              <a:t> معدات بناء وتعدين عالية الجودة ومتينة. وهي تهيمن على صناعتها على الرغم من فرض أسعار أعلى من منافسيها مثل </a:t>
            </a:r>
            <a:r>
              <a:rPr lang="ar-SA" sz="1800" dirty="0" err="1"/>
              <a:t>كوماتسو</a:t>
            </a:r>
            <a:r>
              <a:rPr lang="ar-SA" sz="1800" dirty="0"/>
              <a:t>. وعندما سأل أحد العملاء التجاريين أحد تجار </a:t>
            </a:r>
            <a:r>
              <a:rPr lang="ar-SA" sz="1800" dirty="0" err="1"/>
              <a:t>كاتربيلر</a:t>
            </a:r>
            <a:r>
              <a:rPr lang="ar-SA" sz="1800" dirty="0"/>
              <a:t> لماذا يتعين عليه أن يدفع 500 ألف دولار مقابل جرافة </a:t>
            </a:r>
            <a:r>
              <a:rPr lang="ar-SA" sz="1800" dirty="0" err="1"/>
              <a:t>كاتربيلر</a:t>
            </a:r>
            <a:r>
              <a:rPr lang="ar-SA" sz="1800" dirty="0"/>
              <a:t> كبيرة بينما يمكنه الحصول على جرافة "مكافئة" من إنتاج </a:t>
            </a:r>
            <a:r>
              <a:rPr lang="ar-SA" sz="1800" dirty="0" err="1"/>
              <a:t>كوماتسو</a:t>
            </a:r>
            <a:r>
              <a:rPr lang="ar-SA" sz="1800" dirty="0"/>
              <a:t> مقابل 420 ألف دولار، قدم تاجر </a:t>
            </a:r>
            <a:r>
              <a:rPr lang="ar-SA" sz="1800" dirty="0" err="1"/>
              <a:t>كاتربيلر</a:t>
            </a:r>
            <a:r>
              <a:rPr lang="ar-SA" sz="1800" dirty="0"/>
              <a:t> تحليلاً مشهوراً على النحو التالي:</a:t>
            </a:r>
            <a:endParaRPr lang="en-US" sz="1800" dirty="0"/>
          </a:p>
        </p:txBody>
      </p:sp>
      <p:pic>
        <p:nvPicPr>
          <p:cNvPr id="4" name="Picture 3">
            <a:extLst>
              <a:ext uri="{FF2B5EF4-FFF2-40B4-BE49-F238E27FC236}">
                <a16:creationId xmlns:a16="http://schemas.microsoft.com/office/drawing/2014/main" id="{F1EAAFCA-7C56-4812-861A-6B95D7BE27CD}"/>
              </a:ext>
            </a:extLst>
          </p:cNvPr>
          <p:cNvPicPr>
            <a:picLocks noChangeAspect="1"/>
          </p:cNvPicPr>
          <p:nvPr/>
        </p:nvPicPr>
        <p:blipFill>
          <a:blip r:embed="rId2"/>
          <a:stretch>
            <a:fillRect/>
          </a:stretch>
        </p:blipFill>
        <p:spPr>
          <a:xfrm>
            <a:off x="7242332" y="1825625"/>
            <a:ext cx="4672600" cy="3499940"/>
          </a:xfrm>
          <a:prstGeom prst="rect">
            <a:avLst/>
          </a:prstGeom>
        </p:spPr>
      </p:pic>
      <p:sp>
        <p:nvSpPr>
          <p:cNvPr id="5" name="مربع نص 4"/>
          <p:cNvSpPr txBox="1"/>
          <p:nvPr/>
        </p:nvSpPr>
        <p:spPr>
          <a:xfrm>
            <a:off x="8277727" y="144379"/>
            <a:ext cx="1686680" cy="523220"/>
          </a:xfrm>
          <a:prstGeom prst="rect">
            <a:avLst/>
          </a:prstGeom>
          <a:noFill/>
        </p:spPr>
        <p:txBody>
          <a:bodyPr wrap="none" rtlCol="1">
            <a:spAutoFit/>
          </a:bodyPr>
          <a:lstStyle/>
          <a:p>
            <a:r>
              <a:rPr lang="ar-SA" sz="2800" dirty="0"/>
              <a:t>مثال </a:t>
            </a:r>
            <a:r>
              <a:rPr lang="ar-SA" sz="2800" dirty="0" err="1"/>
              <a:t>كاتربيلر</a:t>
            </a:r>
            <a:endParaRPr lang="ar-SA" sz="2800" dirty="0"/>
          </a:p>
        </p:txBody>
      </p:sp>
    </p:spTree>
    <p:extLst>
      <p:ext uri="{BB962C8B-B14F-4D97-AF65-F5344CB8AC3E}">
        <p14:creationId xmlns:p14="http://schemas.microsoft.com/office/powerpoint/2010/main" val="36197258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EA15E39-FF12-49CB-A720-B6C1EE4FAF20}"/>
              </a:ext>
            </a:extLst>
          </p:cNvPr>
          <p:cNvSpPr>
            <a:spLocks noGrp="1"/>
          </p:cNvSpPr>
          <p:nvPr>
            <p:ph idx="1"/>
          </p:nvPr>
        </p:nvSpPr>
        <p:spPr>
          <a:xfrm>
            <a:off x="838200" y="998621"/>
            <a:ext cx="10515600" cy="5666874"/>
          </a:xfrm>
        </p:spPr>
        <p:txBody>
          <a:bodyPr>
            <a:normAutofit fontScale="92500" lnSpcReduction="20000"/>
          </a:bodyPr>
          <a:lstStyle/>
          <a:p>
            <a:pPr algn="l"/>
            <a:r>
              <a:rPr lang="en-US" sz="1700" b="1" i="0" u="none" strike="noStrike" baseline="0" dirty="0">
                <a:latin typeface="TimesLTPro-Roman"/>
              </a:rPr>
              <a:t>$420,000 the Caterpillar’s price if equivalent to the competitor’s bulldozer</a:t>
            </a:r>
          </a:p>
          <a:p>
            <a:pPr marL="0" indent="0" algn="r">
              <a:buNone/>
            </a:pPr>
            <a:r>
              <a:rPr lang="ar-SA" sz="1700" b="1" dirty="0">
                <a:latin typeface="TimesLTPro-Roman"/>
              </a:rPr>
              <a:t>420 ألف دولار سعر </a:t>
            </a:r>
            <a:r>
              <a:rPr lang="ar-SA" sz="1700" b="1" dirty="0" err="1">
                <a:latin typeface="TimesLTPro-Roman"/>
              </a:rPr>
              <a:t>كاتربيلر</a:t>
            </a:r>
            <a:r>
              <a:rPr lang="ar-SA" sz="1700" b="1" dirty="0">
                <a:latin typeface="TimesLTPro-Roman"/>
              </a:rPr>
              <a:t> يعادل سعر جرافة المنافس</a:t>
            </a:r>
            <a:endParaRPr lang="en-US" sz="1700" b="1" i="0" u="none" strike="noStrike" baseline="0" dirty="0">
              <a:latin typeface="TimesLTPro-Roman"/>
            </a:endParaRPr>
          </a:p>
          <a:p>
            <a:pPr algn="l"/>
            <a:r>
              <a:rPr lang="en-US" sz="1700" b="1" i="0" u="none" strike="noStrike" baseline="0" dirty="0">
                <a:latin typeface="TimesLTPro-Roman"/>
              </a:rPr>
              <a:t>$50,000 the value added by Caterpillar’s superior reliability and durability</a:t>
            </a:r>
          </a:p>
          <a:p>
            <a:pPr marL="0" indent="0" algn="r">
              <a:buNone/>
            </a:pPr>
            <a:r>
              <a:rPr lang="ar-SA" sz="1700" b="1" dirty="0">
                <a:latin typeface="TimesLTPro-Roman"/>
              </a:rPr>
              <a:t>50000 دولار هي القيمة المضافة من خلال الموثوقية والمتانة الفائقة التي تتمتع بها شركة </a:t>
            </a:r>
            <a:r>
              <a:rPr lang="ar-SA" sz="1700" b="1" dirty="0" err="1">
                <a:latin typeface="TimesLTPro-Roman"/>
              </a:rPr>
              <a:t>كاتربيلر</a:t>
            </a:r>
            <a:endParaRPr lang="en-US" sz="1700" b="1" i="0" u="none" strike="noStrike" baseline="0" dirty="0">
              <a:latin typeface="TimesLTPro-Roman"/>
            </a:endParaRPr>
          </a:p>
          <a:p>
            <a:pPr algn="l"/>
            <a:r>
              <a:rPr lang="en-US" sz="1700" b="1" i="0" u="none" strike="noStrike" baseline="0" dirty="0">
                <a:latin typeface="TimesLTPro-Roman"/>
              </a:rPr>
              <a:t>$40,000 the value added by Caterpillar’s lower lifetime operating costs</a:t>
            </a:r>
          </a:p>
          <a:p>
            <a:pPr marL="0" indent="0" algn="r">
              <a:buNone/>
            </a:pPr>
            <a:r>
              <a:rPr lang="ar-SA" sz="1700" b="1" dirty="0">
                <a:latin typeface="TimesLTPro-Roman"/>
              </a:rPr>
              <a:t>40 ألف دولار هي القيمة المضافة من خلال تكاليف التشغيل المنخفضة طوال عمر </a:t>
            </a:r>
            <a:r>
              <a:rPr lang="ar-SA" sz="1700" b="1" dirty="0" err="1">
                <a:latin typeface="TimesLTPro-Roman"/>
              </a:rPr>
              <a:t>كاتربيلر</a:t>
            </a:r>
            <a:endParaRPr lang="en-US" sz="1700" b="1" i="0" u="none" strike="noStrike" baseline="0" dirty="0">
              <a:latin typeface="TimesLTPro-Roman"/>
            </a:endParaRPr>
          </a:p>
          <a:p>
            <a:pPr algn="l"/>
            <a:r>
              <a:rPr lang="en-US" sz="1700" b="1" i="0" u="none" strike="noStrike" baseline="0" dirty="0">
                <a:latin typeface="TimesLTPro-Roman"/>
              </a:rPr>
              <a:t>$40,000 the value added by Caterpillar’s superior service</a:t>
            </a:r>
          </a:p>
          <a:p>
            <a:pPr marL="0" indent="0" algn="r">
              <a:buNone/>
            </a:pPr>
            <a:r>
              <a:rPr lang="ar-SA" sz="1700" b="1" dirty="0">
                <a:latin typeface="TimesLTPro-Roman"/>
              </a:rPr>
              <a:t>40000 دولار هي القيمة المضافة من خلال الخدمة المتفوقة التي تقدمها شركة </a:t>
            </a:r>
            <a:r>
              <a:rPr lang="ar-SA" sz="1700" b="1" dirty="0" err="1">
                <a:latin typeface="TimesLTPro-Roman"/>
              </a:rPr>
              <a:t>كاتربيلر</a:t>
            </a:r>
            <a:endParaRPr lang="en-US" sz="1700" b="1" i="0" u="none" strike="noStrike" baseline="0" dirty="0">
              <a:latin typeface="TimesLTPro-Roman"/>
            </a:endParaRPr>
          </a:p>
          <a:p>
            <a:pPr algn="l"/>
            <a:r>
              <a:rPr lang="en-US" sz="1700" b="1" i="0" u="none" strike="noStrike" baseline="0" dirty="0">
                <a:latin typeface="TimesLTPro-Roman"/>
              </a:rPr>
              <a:t>$20,000 the value added by Caterpillar’s longer parts warranty</a:t>
            </a:r>
          </a:p>
          <a:p>
            <a:pPr marL="0" indent="0" algn="r">
              <a:buNone/>
            </a:pPr>
            <a:r>
              <a:rPr lang="ar-SA" sz="1700" b="1" dirty="0">
                <a:latin typeface="TimesLTPro-Roman"/>
              </a:rPr>
              <a:t>20000 دولار هي القيمة المضافة من خلال ضمان قطع الغيار الأطول من </a:t>
            </a:r>
            <a:r>
              <a:rPr lang="ar-SA" sz="1700" b="1" dirty="0" err="1">
                <a:latin typeface="TimesLTPro-Roman"/>
              </a:rPr>
              <a:t>كاتربيلر</a:t>
            </a:r>
            <a:endParaRPr lang="en-US" sz="1700" b="1" i="0" u="none" strike="noStrike" baseline="0" dirty="0">
              <a:latin typeface="TimesLTPro-Roman"/>
            </a:endParaRPr>
          </a:p>
          <a:p>
            <a:pPr algn="l"/>
            <a:r>
              <a:rPr lang="en-US" sz="1700" b="1" i="0" u="none" strike="noStrike" baseline="0" dirty="0">
                <a:latin typeface="TimesLTPro-Roman"/>
              </a:rPr>
              <a:t>$570,000 the total value-added price for Caterpillar’s bulldozer</a:t>
            </a:r>
          </a:p>
          <a:p>
            <a:pPr marL="0" indent="0" algn="r">
              <a:buNone/>
            </a:pPr>
            <a:r>
              <a:rPr lang="ar-SA" sz="1700" b="1" dirty="0">
                <a:latin typeface="TimesLTPro-Roman"/>
              </a:rPr>
              <a:t>570 ألف دولار إجمالي القيمة المضافة لجرافة </a:t>
            </a:r>
            <a:r>
              <a:rPr lang="ar-SA" sz="1700" b="1" dirty="0" err="1">
                <a:latin typeface="TimesLTPro-Roman"/>
              </a:rPr>
              <a:t>كاتربيلر</a:t>
            </a:r>
            <a:endParaRPr lang="en-US" sz="1700" b="1" i="0" u="none" strike="noStrike" baseline="0" dirty="0">
              <a:latin typeface="TimesLTPro-Roman"/>
            </a:endParaRPr>
          </a:p>
          <a:p>
            <a:pPr algn="l"/>
            <a:r>
              <a:rPr lang="en-US" sz="1700" b="1" i="0" u="none" strike="noStrike" baseline="0" dirty="0">
                <a:latin typeface="TimesLTPro-Roman"/>
              </a:rPr>
              <a:t>−$70,000 discount</a:t>
            </a:r>
          </a:p>
          <a:p>
            <a:pPr marL="0" indent="0" algn="r">
              <a:buNone/>
            </a:pPr>
            <a:r>
              <a:rPr lang="ar-SA" sz="1700" b="1" dirty="0">
                <a:latin typeface="TimesLTPro-Roman"/>
              </a:rPr>
              <a:t>- خصم بقيمة 70.000 دولار</a:t>
            </a:r>
            <a:endParaRPr lang="en-US" sz="1700" b="1" i="0" u="none" strike="noStrike" baseline="0" dirty="0">
              <a:latin typeface="TimesLTPro-Roman"/>
            </a:endParaRPr>
          </a:p>
          <a:p>
            <a:pPr algn="l"/>
            <a:r>
              <a:rPr lang="en-US" sz="1700" b="1" i="0" u="none" strike="noStrike" baseline="0" dirty="0">
                <a:latin typeface="TimesLTPro-Roman"/>
              </a:rPr>
              <a:t>$500,000 final price</a:t>
            </a:r>
          </a:p>
          <a:p>
            <a:pPr marL="0" indent="0" algn="r">
              <a:buNone/>
            </a:pPr>
            <a:r>
              <a:rPr lang="ar-SA" sz="1700" b="1" dirty="0">
                <a:latin typeface="TimesLTPro-Roman"/>
              </a:rPr>
              <a:t>السعر النهائي 500000 دولار</a:t>
            </a:r>
            <a:endParaRPr lang="en-US" sz="1700" b="1" i="0" u="none" strike="noStrike" baseline="0" dirty="0">
              <a:latin typeface="TimesLTPro-Roman"/>
            </a:endParaRPr>
          </a:p>
          <a:p>
            <a:pPr marL="0" indent="0" algn="l">
              <a:lnSpc>
                <a:spcPct val="100000"/>
              </a:lnSpc>
              <a:buNone/>
            </a:pPr>
            <a:r>
              <a:rPr lang="en-US" sz="1700" b="1" i="0" u="none" strike="noStrike" baseline="0" dirty="0">
                <a:latin typeface="TimesLTPro-Roman"/>
              </a:rPr>
              <a:t>Thus, although the customer pays an $80,000 price premium for the Caterpillar bulldozer, it’s actually getting $150,000 in added value over the product’s lifetime. The customer chose the Caterpillar bulldozer.</a:t>
            </a:r>
          </a:p>
          <a:p>
            <a:pPr marL="0" indent="0" algn="r">
              <a:lnSpc>
                <a:spcPct val="100000"/>
              </a:lnSpc>
              <a:buNone/>
            </a:pPr>
            <a:endParaRPr lang="en-US" sz="1700" b="1" dirty="0"/>
          </a:p>
        </p:txBody>
      </p:sp>
      <p:sp>
        <p:nvSpPr>
          <p:cNvPr id="5" name="TextBox 4">
            <a:extLst>
              <a:ext uri="{FF2B5EF4-FFF2-40B4-BE49-F238E27FC236}">
                <a16:creationId xmlns:a16="http://schemas.microsoft.com/office/drawing/2014/main" id="{C2D64C1C-F769-4ECD-9A42-FD8A56AC17F4}"/>
              </a:ext>
            </a:extLst>
          </p:cNvPr>
          <p:cNvSpPr txBox="1"/>
          <p:nvPr/>
        </p:nvSpPr>
        <p:spPr>
          <a:xfrm>
            <a:off x="2638656" y="96262"/>
            <a:ext cx="6216554" cy="584775"/>
          </a:xfrm>
          <a:prstGeom prst="rect">
            <a:avLst/>
          </a:prstGeom>
          <a:noFill/>
        </p:spPr>
        <p:txBody>
          <a:bodyPr wrap="square">
            <a:spAutoFit/>
          </a:bodyPr>
          <a:lstStyle/>
          <a:p>
            <a:r>
              <a:rPr lang="en-US" sz="3200" b="1" dirty="0"/>
              <a:t>CATERPILLAR EXAMPLE </a:t>
            </a:r>
          </a:p>
        </p:txBody>
      </p:sp>
    </p:spTree>
    <p:extLst>
      <p:ext uri="{BB962C8B-B14F-4D97-AF65-F5344CB8AC3E}">
        <p14:creationId xmlns:p14="http://schemas.microsoft.com/office/powerpoint/2010/main" val="18319959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139D7D-7A24-4F84-97A4-EC8CA466D1A6}"/>
              </a:ext>
            </a:extLst>
          </p:cNvPr>
          <p:cNvSpPr>
            <a:spLocks noGrp="1"/>
          </p:cNvSpPr>
          <p:nvPr>
            <p:ph type="title"/>
          </p:nvPr>
        </p:nvSpPr>
        <p:spPr>
          <a:xfrm>
            <a:off x="524741" y="620392"/>
            <a:ext cx="3808268" cy="5504688"/>
          </a:xfrm>
        </p:spPr>
        <p:txBody>
          <a:bodyPr>
            <a:normAutofit/>
          </a:bodyPr>
          <a:lstStyle/>
          <a:p>
            <a:r>
              <a:rPr lang="en-US" sz="3800" b="1" i="0" u="none" strike="noStrike" baseline="0" dirty="0">
                <a:solidFill>
                  <a:schemeClr val="tx1"/>
                </a:solidFill>
                <a:latin typeface="ArialNarrowMTPro-Bold"/>
              </a:rPr>
              <a:t>2.4. Other internal and external considerations</a:t>
            </a:r>
            <a:br>
              <a:rPr lang="en-US" sz="3800" b="1" i="0" u="none" strike="noStrike" baseline="0" dirty="0">
                <a:solidFill>
                  <a:schemeClr val="tx1"/>
                </a:solidFill>
                <a:latin typeface="ArialNarrowMTPro-Bold"/>
              </a:rPr>
            </a:br>
            <a:r>
              <a:rPr lang="en-US" sz="3800" b="1" i="0" u="none" strike="noStrike" baseline="0" dirty="0">
                <a:solidFill>
                  <a:schemeClr val="tx1"/>
                </a:solidFill>
                <a:latin typeface="ArialNarrowMTPro-Bold"/>
              </a:rPr>
              <a:t>affecting Price Decisions</a:t>
            </a:r>
            <a:br>
              <a:rPr lang="en-US" sz="3800" b="1" i="0" u="none" strike="noStrike" baseline="0" dirty="0">
                <a:solidFill>
                  <a:schemeClr val="tx1"/>
                </a:solidFill>
                <a:latin typeface="ArialNarrowMTPro-Bold"/>
              </a:rPr>
            </a:br>
            <a:endParaRPr lang="en-US" sz="3800" dirty="0">
              <a:solidFill>
                <a:schemeClr val="tx1"/>
              </a:solidFill>
            </a:endParaRPr>
          </a:p>
        </p:txBody>
      </p:sp>
      <p:graphicFrame>
        <p:nvGraphicFramePr>
          <p:cNvPr id="21" name="Content Placeholder 2">
            <a:extLst>
              <a:ext uri="{FF2B5EF4-FFF2-40B4-BE49-F238E27FC236}">
                <a16:creationId xmlns:a16="http://schemas.microsoft.com/office/drawing/2014/main" id="{B57AD5E5-4C6A-4FB7-AED0-AB14BAC7ED00}"/>
              </a:ext>
            </a:extLst>
          </p:cNvPr>
          <p:cNvGraphicFramePr>
            <a:graphicFrameLocks noGrp="1"/>
          </p:cNvGraphicFramePr>
          <p:nvPr>
            <p:ph idx="1"/>
            <p:extLst>
              <p:ext uri="{D42A27DB-BD31-4B8C-83A1-F6EECF244321}">
                <p14:modId xmlns:p14="http://schemas.microsoft.com/office/powerpoint/2010/main" val="3165355390"/>
              </p:ext>
            </p:extLst>
          </p:nvPr>
        </p:nvGraphicFramePr>
        <p:xfrm>
          <a:off x="5093208" y="620392"/>
          <a:ext cx="6263640"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مربع نص 3"/>
          <p:cNvSpPr txBox="1"/>
          <p:nvPr/>
        </p:nvSpPr>
        <p:spPr>
          <a:xfrm>
            <a:off x="441157" y="4775411"/>
            <a:ext cx="4347411" cy="954107"/>
          </a:xfrm>
          <a:prstGeom prst="rect">
            <a:avLst/>
          </a:prstGeom>
          <a:noFill/>
        </p:spPr>
        <p:txBody>
          <a:bodyPr wrap="square" rtlCol="1">
            <a:spAutoFit/>
          </a:bodyPr>
          <a:lstStyle/>
          <a:p>
            <a:pPr algn="r" rtl="1"/>
            <a:r>
              <a:rPr lang="ar-SA" sz="2800" dirty="0"/>
              <a:t>الاعتبارات  الداخلية والخارجية الأخرى المؤثرة في قرارات السعر </a:t>
            </a:r>
          </a:p>
        </p:txBody>
      </p:sp>
      <p:sp>
        <p:nvSpPr>
          <p:cNvPr id="3" name="مربع نص 2"/>
          <p:cNvSpPr txBox="1"/>
          <p:nvPr/>
        </p:nvSpPr>
        <p:spPr>
          <a:xfrm>
            <a:off x="6773779" y="1223029"/>
            <a:ext cx="3528530" cy="369332"/>
          </a:xfrm>
          <a:prstGeom prst="rect">
            <a:avLst/>
          </a:prstGeom>
          <a:noFill/>
        </p:spPr>
        <p:txBody>
          <a:bodyPr wrap="none" rtlCol="1">
            <a:spAutoFit/>
          </a:bodyPr>
          <a:lstStyle/>
          <a:p>
            <a:r>
              <a:rPr lang="ar-SA" dirty="0">
                <a:solidFill>
                  <a:schemeClr val="bg1"/>
                </a:solidFill>
              </a:rPr>
              <a:t>استراتيجية التسويق الشاملة والأهداف والمزيج</a:t>
            </a:r>
          </a:p>
        </p:txBody>
      </p:sp>
      <p:sp>
        <p:nvSpPr>
          <p:cNvPr id="6" name="مربع نص 5"/>
          <p:cNvSpPr txBox="1"/>
          <p:nvPr/>
        </p:nvSpPr>
        <p:spPr>
          <a:xfrm>
            <a:off x="9220122" y="2061229"/>
            <a:ext cx="2164374" cy="461665"/>
          </a:xfrm>
          <a:prstGeom prst="rect">
            <a:avLst/>
          </a:prstGeom>
          <a:noFill/>
        </p:spPr>
        <p:txBody>
          <a:bodyPr wrap="none" rtlCol="1">
            <a:spAutoFit/>
          </a:bodyPr>
          <a:lstStyle/>
          <a:p>
            <a:r>
              <a:rPr lang="ar-SA" sz="2400" dirty="0">
                <a:solidFill>
                  <a:schemeClr val="bg1"/>
                </a:solidFill>
              </a:rPr>
              <a:t>الاعتبارات التنظيمية</a:t>
            </a:r>
          </a:p>
        </p:txBody>
      </p:sp>
      <p:sp>
        <p:nvSpPr>
          <p:cNvPr id="7" name="مربع نص 6"/>
          <p:cNvSpPr txBox="1"/>
          <p:nvPr/>
        </p:nvSpPr>
        <p:spPr>
          <a:xfrm>
            <a:off x="8841491" y="3192197"/>
            <a:ext cx="1598515" cy="461665"/>
          </a:xfrm>
          <a:prstGeom prst="rect">
            <a:avLst/>
          </a:prstGeom>
          <a:noFill/>
        </p:spPr>
        <p:txBody>
          <a:bodyPr wrap="none" rtlCol="1">
            <a:spAutoFit/>
          </a:bodyPr>
          <a:lstStyle/>
          <a:p>
            <a:r>
              <a:rPr lang="ar-SA" sz="2400" dirty="0">
                <a:solidFill>
                  <a:schemeClr val="bg1"/>
                </a:solidFill>
              </a:rPr>
              <a:t>السوق والطلب</a:t>
            </a:r>
          </a:p>
        </p:txBody>
      </p:sp>
      <p:sp>
        <p:nvSpPr>
          <p:cNvPr id="8" name="مربع نص 7"/>
          <p:cNvSpPr txBox="1"/>
          <p:nvPr/>
        </p:nvSpPr>
        <p:spPr>
          <a:xfrm>
            <a:off x="7511716" y="4315326"/>
            <a:ext cx="1007007" cy="461665"/>
          </a:xfrm>
          <a:prstGeom prst="rect">
            <a:avLst/>
          </a:prstGeom>
          <a:noFill/>
        </p:spPr>
        <p:txBody>
          <a:bodyPr wrap="none" rtlCol="1">
            <a:spAutoFit/>
          </a:bodyPr>
          <a:lstStyle/>
          <a:p>
            <a:r>
              <a:rPr lang="ar-SA" sz="2400" dirty="0">
                <a:solidFill>
                  <a:schemeClr val="bg1"/>
                </a:solidFill>
              </a:rPr>
              <a:t>الاقتصاد</a:t>
            </a:r>
          </a:p>
        </p:txBody>
      </p:sp>
      <p:sp>
        <p:nvSpPr>
          <p:cNvPr id="9" name="مربع نص 8"/>
          <p:cNvSpPr txBox="1"/>
          <p:nvPr/>
        </p:nvSpPr>
        <p:spPr>
          <a:xfrm>
            <a:off x="8334302" y="5375448"/>
            <a:ext cx="1771639" cy="369332"/>
          </a:xfrm>
          <a:prstGeom prst="rect">
            <a:avLst/>
          </a:prstGeom>
          <a:noFill/>
        </p:spPr>
        <p:txBody>
          <a:bodyPr wrap="none" rtlCol="1">
            <a:spAutoFit/>
          </a:bodyPr>
          <a:lstStyle/>
          <a:p>
            <a:r>
              <a:rPr lang="ar-SA" dirty="0">
                <a:solidFill>
                  <a:schemeClr val="bg1"/>
                </a:solidFill>
              </a:rPr>
              <a:t>عوامل خارجية أخرى</a:t>
            </a:r>
          </a:p>
        </p:txBody>
      </p:sp>
    </p:spTree>
    <p:extLst>
      <p:ext uri="{BB962C8B-B14F-4D97-AF65-F5344CB8AC3E}">
        <p14:creationId xmlns:p14="http://schemas.microsoft.com/office/powerpoint/2010/main" val="3400792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6D5BBD-1436-49F6-AAC9-2B92281D08B5}"/>
              </a:ext>
            </a:extLst>
          </p:cNvPr>
          <p:cNvSpPr>
            <a:spLocks noGrp="1"/>
          </p:cNvSpPr>
          <p:nvPr>
            <p:ph type="title"/>
          </p:nvPr>
        </p:nvSpPr>
        <p:spPr>
          <a:xfrm>
            <a:off x="2376590" y="0"/>
            <a:ext cx="8306588" cy="1325563"/>
          </a:xfrm>
        </p:spPr>
        <p:txBody>
          <a:bodyPr>
            <a:noAutofit/>
          </a:bodyPr>
          <a:lstStyle/>
          <a:p>
            <a:r>
              <a:rPr lang="en-US" sz="2800" b="1" dirty="0">
                <a:latin typeface="+mn-lt"/>
              </a:rPr>
              <a:t>O</a:t>
            </a:r>
            <a:r>
              <a:rPr lang="en-US" sz="2800" b="1" i="0" baseline="0" dirty="0">
                <a:latin typeface="+mn-lt"/>
              </a:rPr>
              <a:t>verall Marketing strategy, objectives, and Mix </a:t>
            </a:r>
            <a:br>
              <a:rPr lang="en-US" sz="2800" b="1" dirty="0">
                <a:latin typeface="+mn-lt"/>
              </a:rPr>
            </a:br>
            <a:endParaRPr lang="en-US" sz="2800" b="1" dirty="0">
              <a:latin typeface="+mn-lt"/>
            </a:endParaRPr>
          </a:p>
        </p:txBody>
      </p:sp>
      <p:sp>
        <p:nvSpPr>
          <p:cNvPr id="3" name="Content Placeholder 2">
            <a:extLst>
              <a:ext uri="{FF2B5EF4-FFF2-40B4-BE49-F238E27FC236}">
                <a16:creationId xmlns:a16="http://schemas.microsoft.com/office/drawing/2014/main" id="{706DAE0E-008D-44EF-9CCC-C6336EEB662D}"/>
              </a:ext>
            </a:extLst>
          </p:cNvPr>
          <p:cNvSpPr>
            <a:spLocks noGrp="1"/>
          </p:cNvSpPr>
          <p:nvPr>
            <p:ph idx="1"/>
          </p:nvPr>
        </p:nvSpPr>
        <p:spPr>
          <a:xfrm>
            <a:off x="0" y="1155031"/>
            <a:ext cx="12192000" cy="5702969"/>
          </a:xfrm>
        </p:spPr>
        <p:txBody>
          <a:bodyPr>
            <a:noAutofit/>
          </a:bodyPr>
          <a:lstStyle/>
          <a:p>
            <a:pPr algn="l">
              <a:lnSpc>
                <a:spcPct val="120000"/>
              </a:lnSpc>
            </a:pPr>
            <a:r>
              <a:rPr lang="en-US" sz="1400" dirty="0">
                <a:latin typeface="TimesLTPro-Roman"/>
              </a:rPr>
              <a:t>Before setting price, the company must decide on its overall marketing strategy for the product or service.</a:t>
            </a:r>
          </a:p>
          <a:p>
            <a:pPr marL="0" indent="0" algn="r">
              <a:lnSpc>
                <a:spcPct val="120000"/>
              </a:lnSpc>
              <a:buNone/>
            </a:pPr>
            <a:r>
              <a:rPr lang="ar-SA" sz="1400" dirty="0">
                <a:latin typeface="TimesLTPro-Roman"/>
              </a:rPr>
              <a:t>قبل تحديد السعر، يجب على الشركة أن تقرر استراتيجيتها التسويقية الشاملة للمنتج أو الخدمة.</a:t>
            </a:r>
            <a:endParaRPr lang="en-US" sz="1400" dirty="0">
              <a:latin typeface="TimesLTPro-Roman"/>
            </a:endParaRPr>
          </a:p>
          <a:p>
            <a:pPr algn="l">
              <a:lnSpc>
                <a:spcPct val="120000"/>
              </a:lnSpc>
            </a:pPr>
            <a:r>
              <a:rPr lang="en-US" sz="1400" dirty="0">
                <a:latin typeface="TimesLTPro-Roman"/>
              </a:rPr>
              <a:t>For some companies, the overall strategy is built around its price and value story (Example </a:t>
            </a:r>
            <a:r>
              <a:rPr lang="en-US" sz="1400" dirty="0" err="1">
                <a:latin typeface="TimesLTPro-Roman"/>
              </a:rPr>
              <a:t>Walmart</a:t>
            </a:r>
            <a:r>
              <a:rPr lang="en-US" sz="1400" dirty="0">
                <a:latin typeface="TimesLTPro-Roman"/>
              </a:rPr>
              <a:t>)</a:t>
            </a:r>
          </a:p>
          <a:p>
            <a:pPr marL="0" indent="0" algn="r">
              <a:lnSpc>
                <a:spcPct val="120000"/>
              </a:lnSpc>
              <a:buNone/>
            </a:pPr>
            <a:r>
              <a:rPr lang="ar-SA" sz="1400" dirty="0">
                <a:latin typeface="TimesLTPro-Roman"/>
              </a:rPr>
              <a:t>بالنسبة لبعض الشركات، يتم بناء الاستراتيجية العامة حول قصة السعر والقيمة (مثال: وول مارت)</a:t>
            </a:r>
            <a:endParaRPr lang="en-US" sz="1400" dirty="0">
              <a:latin typeface="TimesLTPro-Roman"/>
            </a:endParaRPr>
          </a:p>
          <a:p>
            <a:pPr algn="l">
              <a:lnSpc>
                <a:spcPct val="120000"/>
              </a:lnSpc>
            </a:pPr>
            <a:r>
              <a:rPr lang="en-US" sz="1400" dirty="0">
                <a:latin typeface="TimesLTPro-Roman"/>
              </a:rPr>
              <a:t>For others, pricing strategy support the overall brand positioning (Example Kindle- positioning: </a:t>
            </a:r>
            <a:r>
              <a:rPr lang="en-US" sz="1400" b="0" i="0" u="none" strike="noStrike" baseline="0" dirty="0">
                <a:latin typeface="TimesLTPro-Roman"/>
              </a:rPr>
              <a:t>offering the same (or even more, for less</a:t>
            </a:r>
            <a:r>
              <a:rPr lang="en-US" sz="1400" dirty="0">
                <a:latin typeface="TimesLTPro-Roman"/>
              </a:rPr>
              <a:t>) </a:t>
            </a:r>
          </a:p>
          <a:p>
            <a:pPr marL="0" indent="0" algn="r">
              <a:lnSpc>
                <a:spcPct val="120000"/>
              </a:lnSpc>
              <a:buNone/>
            </a:pPr>
            <a:r>
              <a:rPr lang="ar-SA" sz="1400" dirty="0">
                <a:latin typeface="TimesLTPro-Roman"/>
              </a:rPr>
              <a:t>بالنسبة للآخرين، تدعم استراتيجية التسعير وضع العلامة التجارية بشكل عام (مثال: وضع </a:t>
            </a:r>
            <a:r>
              <a:rPr lang="en-US" sz="1400" dirty="0">
                <a:latin typeface="TimesLTPro-Roman"/>
              </a:rPr>
              <a:t>Kindle: </a:t>
            </a:r>
            <a:r>
              <a:rPr lang="ar-SA" sz="1400" dirty="0">
                <a:latin typeface="TimesLTPro-Roman"/>
              </a:rPr>
              <a:t>تقديم نفس المنتج (أو حتى أكثر، مقابل أقل)</a:t>
            </a:r>
            <a:endParaRPr lang="en-US" sz="1400" dirty="0">
              <a:latin typeface="TimesLTPro-Roman"/>
            </a:endParaRPr>
          </a:p>
          <a:p>
            <a:pPr algn="l">
              <a:lnSpc>
                <a:spcPct val="120000"/>
              </a:lnSpc>
            </a:pPr>
            <a:r>
              <a:rPr lang="en-US" sz="1400" dirty="0">
                <a:latin typeface="TimesLTPro-Roman"/>
              </a:rPr>
              <a:t>Pricing may play an important role in helping to accomplish company objectives at many levels. </a:t>
            </a:r>
          </a:p>
          <a:p>
            <a:pPr marL="0" indent="0" algn="r">
              <a:lnSpc>
                <a:spcPct val="120000"/>
              </a:lnSpc>
              <a:buNone/>
            </a:pPr>
            <a:r>
              <a:rPr lang="ar-SA" sz="1400" dirty="0">
                <a:latin typeface="TimesLTPro-Roman"/>
              </a:rPr>
              <a:t>يمكن أن يلعب التسعير دورًا مهمًا في المساعدة على تحقيق أهداف الشركة على العديد من المستويات.</a:t>
            </a:r>
            <a:endParaRPr lang="en-US" sz="1400" dirty="0">
              <a:latin typeface="TimesLTPro-Roman"/>
            </a:endParaRPr>
          </a:p>
          <a:p>
            <a:pPr lvl="1">
              <a:lnSpc>
                <a:spcPct val="120000"/>
              </a:lnSpc>
            </a:pPr>
            <a:r>
              <a:rPr lang="en-US" sz="1400" dirty="0">
                <a:latin typeface="TimesLTPro-Roman"/>
              </a:rPr>
              <a:t>A firm can set prices to </a:t>
            </a:r>
            <a:r>
              <a:rPr lang="en-US" sz="1400" dirty="0">
                <a:solidFill>
                  <a:srgbClr val="960000"/>
                </a:solidFill>
                <a:latin typeface="TimesLTPro-Roman"/>
              </a:rPr>
              <a:t>attract new customers </a:t>
            </a:r>
            <a:r>
              <a:rPr lang="en-US" sz="1400" dirty="0">
                <a:latin typeface="TimesLTPro-Roman"/>
              </a:rPr>
              <a:t>or profitably retain existing ones.</a:t>
            </a:r>
          </a:p>
          <a:p>
            <a:pPr marL="457200" lvl="1" indent="0" algn="r">
              <a:lnSpc>
                <a:spcPct val="120000"/>
              </a:lnSpc>
              <a:buNone/>
            </a:pPr>
            <a:r>
              <a:rPr lang="ar-SA" sz="1400" dirty="0">
                <a:latin typeface="TimesLTPro-Roman"/>
              </a:rPr>
              <a:t>يمكن للشركة تحديد الأسعار لجذب عملاء جدد أو الاحتفاظ بالعملاء الحاليين بشكل مربح.</a:t>
            </a:r>
            <a:endParaRPr lang="en-US" sz="1400" dirty="0">
              <a:latin typeface="TimesLTPro-Roman"/>
            </a:endParaRPr>
          </a:p>
          <a:p>
            <a:pPr lvl="1">
              <a:lnSpc>
                <a:spcPct val="120000"/>
              </a:lnSpc>
            </a:pPr>
            <a:r>
              <a:rPr lang="en-US" sz="1400" dirty="0">
                <a:latin typeface="TimesLTPro-Roman"/>
              </a:rPr>
              <a:t>It can set prices low to </a:t>
            </a:r>
            <a:r>
              <a:rPr lang="en-US" sz="1400" dirty="0">
                <a:solidFill>
                  <a:srgbClr val="960000"/>
                </a:solidFill>
                <a:latin typeface="TimesLTPro-Roman"/>
              </a:rPr>
              <a:t>prevent competition </a:t>
            </a:r>
            <a:r>
              <a:rPr lang="en-US" sz="1400" dirty="0">
                <a:latin typeface="TimesLTPro-Roman"/>
              </a:rPr>
              <a:t>from entering the market or set prices at competitors’ levels to stabilize the market. </a:t>
            </a:r>
          </a:p>
          <a:p>
            <a:pPr marL="457200" lvl="1" indent="0" algn="r">
              <a:lnSpc>
                <a:spcPct val="120000"/>
              </a:lnSpc>
              <a:buNone/>
            </a:pPr>
            <a:r>
              <a:rPr lang="ar-SA" sz="1400" dirty="0">
                <a:latin typeface="TimesLTPro-Roman"/>
              </a:rPr>
              <a:t>يمكنها تحديد الأسعار المنخفضة لمنع المنافسة من دخول السوق أو تحديد الأسعار عند مستويات المنافسين لتحقيق استقرار السوق.</a:t>
            </a:r>
            <a:endParaRPr lang="en-US" sz="1400" dirty="0">
              <a:latin typeface="TimesLTPro-Roman"/>
            </a:endParaRPr>
          </a:p>
          <a:p>
            <a:pPr lvl="1">
              <a:lnSpc>
                <a:spcPct val="120000"/>
              </a:lnSpc>
            </a:pPr>
            <a:r>
              <a:rPr lang="en-US" sz="1400" dirty="0">
                <a:latin typeface="TimesLTPro-Roman"/>
              </a:rPr>
              <a:t>It can price to keep the </a:t>
            </a:r>
            <a:r>
              <a:rPr lang="en-US" sz="1400" dirty="0">
                <a:solidFill>
                  <a:srgbClr val="960000"/>
                </a:solidFill>
                <a:latin typeface="TimesLTPro-Roman"/>
              </a:rPr>
              <a:t>loyalty</a:t>
            </a:r>
            <a:r>
              <a:rPr lang="en-US" sz="1400" dirty="0">
                <a:latin typeface="TimesLTPro-Roman"/>
              </a:rPr>
              <a:t> and support of </a:t>
            </a:r>
            <a:r>
              <a:rPr lang="en-US" sz="1400" dirty="0">
                <a:solidFill>
                  <a:srgbClr val="960000"/>
                </a:solidFill>
                <a:latin typeface="TimesLTPro-Roman"/>
              </a:rPr>
              <a:t>resellers</a:t>
            </a:r>
            <a:r>
              <a:rPr lang="en-US" sz="1400" dirty="0">
                <a:latin typeface="TimesLTPro-Roman"/>
              </a:rPr>
              <a:t> or avoid government intervention. </a:t>
            </a:r>
          </a:p>
          <a:p>
            <a:pPr marL="457200" lvl="1" indent="0" algn="r">
              <a:lnSpc>
                <a:spcPct val="120000"/>
              </a:lnSpc>
              <a:buNone/>
            </a:pPr>
            <a:r>
              <a:rPr lang="ar-SA" sz="1400" dirty="0">
                <a:latin typeface="TimesLTPro-Roman"/>
              </a:rPr>
              <a:t>ويمكنه تحديد الأسعار من أجل الحفاظ على ولاء ودعم البائعين أو تجنب تدخل الحكومة.</a:t>
            </a:r>
            <a:endParaRPr lang="en-US" sz="1400" dirty="0">
              <a:latin typeface="TimesLTPro-Roman"/>
            </a:endParaRPr>
          </a:p>
          <a:p>
            <a:pPr lvl="1">
              <a:lnSpc>
                <a:spcPct val="120000"/>
              </a:lnSpc>
            </a:pPr>
            <a:r>
              <a:rPr lang="en-US" sz="1400" dirty="0">
                <a:latin typeface="TimesLTPro-Roman"/>
              </a:rPr>
              <a:t>Prices can be reduced </a:t>
            </a:r>
            <a:r>
              <a:rPr lang="en-US" sz="1400" dirty="0">
                <a:solidFill>
                  <a:srgbClr val="960000"/>
                </a:solidFill>
                <a:latin typeface="TimesLTPro-Roman"/>
              </a:rPr>
              <a:t>temporarily</a:t>
            </a:r>
            <a:r>
              <a:rPr lang="en-US" sz="1400" dirty="0">
                <a:latin typeface="TimesLTPro-Roman"/>
              </a:rPr>
              <a:t> to create excitement for a brand. </a:t>
            </a:r>
            <a:r>
              <a:rPr lang="ar-SA" sz="1400" dirty="0">
                <a:latin typeface="TimesLTPro-Roman"/>
              </a:rPr>
              <a:t>يمكن تخفيض الأسعار مؤقتًا لإثارة الإثارة للعلامة التجارية.</a:t>
            </a:r>
            <a:endParaRPr lang="en-US" sz="1400" dirty="0">
              <a:latin typeface="TimesLTPro-Roman"/>
            </a:endParaRPr>
          </a:p>
          <a:p>
            <a:pPr lvl="1">
              <a:lnSpc>
                <a:spcPct val="120000"/>
              </a:lnSpc>
            </a:pPr>
            <a:r>
              <a:rPr lang="en-US" sz="1400" dirty="0">
                <a:latin typeface="TimesLTPro-Roman"/>
              </a:rPr>
              <a:t>Or one product may be priced </a:t>
            </a:r>
            <a:r>
              <a:rPr lang="en-US" sz="1400" dirty="0">
                <a:solidFill>
                  <a:srgbClr val="960000"/>
                </a:solidFill>
                <a:latin typeface="TimesLTPro-Roman"/>
              </a:rPr>
              <a:t>to help the sales of other products </a:t>
            </a:r>
            <a:r>
              <a:rPr lang="en-US" sz="1400" dirty="0">
                <a:latin typeface="TimesLTPro-Roman"/>
              </a:rPr>
              <a:t>in the company’s line</a:t>
            </a:r>
            <a:r>
              <a:rPr lang="en-US" sz="1400" b="0" i="0" u="none" strike="noStrike" baseline="0" dirty="0">
                <a:latin typeface="TimesLTPro-Roman"/>
              </a:rPr>
              <a:t>. </a:t>
            </a:r>
            <a:r>
              <a:rPr lang="ar-SA" sz="1400" dirty="0">
                <a:latin typeface="TimesLTPro-Roman"/>
              </a:rPr>
              <a:t>أو قد يتم تسعير منتج واحد للمساعدة في مبيعات المنتجات الأخرى في خط إنتاج الشركة.</a:t>
            </a:r>
            <a:endParaRPr lang="en-US" sz="1400" b="0" i="0" u="none" strike="noStrike" baseline="0" dirty="0">
              <a:latin typeface="TimesLTPro-Roman"/>
            </a:endParaRPr>
          </a:p>
        </p:txBody>
      </p:sp>
      <p:sp>
        <p:nvSpPr>
          <p:cNvPr id="4" name="مربع نص 3"/>
          <p:cNvSpPr txBox="1"/>
          <p:nvPr/>
        </p:nvSpPr>
        <p:spPr>
          <a:xfrm>
            <a:off x="3429000" y="806115"/>
            <a:ext cx="4649029" cy="461665"/>
          </a:xfrm>
          <a:prstGeom prst="rect">
            <a:avLst/>
          </a:prstGeom>
          <a:noFill/>
        </p:spPr>
        <p:txBody>
          <a:bodyPr wrap="none" rtlCol="1">
            <a:spAutoFit/>
          </a:bodyPr>
          <a:lstStyle/>
          <a:p>
            <a:r>
              <a:rPr lang="ar-SA" sz="2400" dirty="0"/>
              <a:t>استراتيجية التسويق الشاملة والأهداف والمزيج</a:t>
            </a:r>
          </a:p>
        </p:txBody>
      </p:sp>
    </p:spTree>
    <p:extLst>
      <p:ext uri="{BB962C8B-B14F-4D97-AF65-F5344CB8AC3E}">
        <p14:creationId xmlns:p14="http://schemas.microsoft.com/office/powerpoint/2010/main" val="8019341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06DAE0E-008D-44EF-9CCC-C6336EEB662D}"/>
              </a:ext>
            </a:extLst>
          </p:cNvPr>
          <p:cNvSpPr>
            <a:spLocks noGrp="1"/>
          </p:cNvSpPr>
          <p:nvPr>
            <p:ph idx="1"/>
          </p:nvPr>
        </p:nvSpPr>
        <p:spPr>
          <a:xfrm>
            <a:off x="968992" y="1325563"/>
            <a:ext cx="10685059" cy="5448216"/>
          </a:xfrm>
        </p:spPr>
        <p:txBody>
          <a:bodyPr>
            <a:normAutofit lnSpcReduction="10000"/>
          </a:bodyPr>
          <a:lstStyle/>
          <a:p>
            <a:pPr algn="l">
              <a:lnSpc>
                <a:spcPct val="100000"/>
              </a:lnSpc>
            </a:pPr>
            <a:r>
              <a:rPr lang="en-US" sz="2000" b="1" dirty="0">
                <a:solidFill>
                  <a:srgbClr val="0A1F61"/>
                </a:solidFill>
                <a:latin typeface="ArialNarrowMTPro-Bold"/>
              </a:rPr>
              <a:t>T</a:t>
            </a:r>
            <a:r>
              <a:rPr lang="en-US" sz="2000" b="1" i="0" u="none" strike="noStrike" baseline="0" dirty="0">
                <a:solidFill>
                  <a:srgbClr val="0A1F61"/>
                </a:solidFill>
                <a:latin typeface="ArialNarrowMTPro-Bold"/>
              </a:rPr>
              <a:t>arget costing</a:t>
            </a:r>
            <a:r>
              <a:rPr lang="en-US" sz="2000" b="1" dirty="0">
                <a:solidFill>
                  <a:srgbClr val="0A1F61"/>
                </a:solidFill>
                <a:latin typeface="ArialNarrowMTPro-Bold"/>
              </a:rPr>
              <a:t>: </a:t>
            </a:r>
            <a:r>
              <a:rPr lang="en-US" sz="2000" b="0" i="0" u="none" strike="noStrike" baseline="0" dirty="0">
                <a:solidFill>
                  <a:srgbClr val="000000"/>
                </a:solidFill>
                <a:latin typeface="TimesLTPro-Roman"/>
              </a:rPr>
              <a:t>Pricing that starts with an ideal selling price, then targets costs that will ensure that the price is met.</a:t>
            </a:r>
          </a:p>
          <a:p>
            <a:pPr marL="0" indent="0" algn="r">
              <a:lnSpc>
                <a:spcPct val="100000"/>
              </a:lnSpc>
              <a:buNone/>
            </a:pPr>
            <a:r>
              <a:rPr lang="ar-SA" sz="2000" dirty="0">
                <a:solidFill>
                  <a:srgbClr val="000000"/>
                </a:solidFill>
                <a:latin typeface="TimesLTPro-Roman"/>
              </a:rPr>
              <a:t>تحديد التكلفة المستهدفة: التسعير الذي يبدأ بسعر بيع مثالي، ثم تحديد التكاليف المستهدفة التي تضمن الوصول إلى السعر.</a:t>
            </a:r>
            <a:endParaRPr lang="en-US" sz="2000" b="0" i="0" u="none" strike="noStrike" baseline="0" dirty="0">
              <a:solidFill>
                <a:srgbClr val="000000"/>
              </a:solidFill>
              <a:latin typeface="TimesLTPro-Roman"/>
            </a:endParaRPr>
          </a:p>
          <a:p>
            <a:pPr algn="l">
              <a:lnSpc>
                <a:spcPct val="100000"/>
              </a:lnSpc>
            </a:pPr>
            <a:r>
              <a:rPr lang="en-US" sz="2000" b="0" i="0" u="none" strike="noStrike" baseline="0" dirty="0">
                <a:latin typeface="TimesLTPro-Roman"/>
              </a:rPr>
              <a:t>Target costing reverses the usual process of first designing a new product, determining its cost, and then asking, “Can we sell it for that?” Instead, it starts with an ideal selling price based on customer value considerations and then targets costs that will ensure that the price is met. </a:t>
            </a:r>
          </a:p>
          <a:p>
            <a:pPr marL="0" indent="0" algn="r">
              <a:lnSpc>
                <a:spcPct val="100000"/>
              </a:lnSpc>
              <a:buNone/>
            </a:pPr>
            <a:r>
              <a:rPr lang="ar-SA" sz="2000" dirty="0">
                <a:latin typeface="TimesLTPro-Roman"/>
              </a:rPr>
              <a:t>إن تحديد التكلفة المستهدفة يعكس العملية المعتادة المتمثلة في تصميم منتج جديد أولاً وتحديد تكلفته ثم طرح السؤال التالي: "هل يمكننا بيعه بهذا السعر؟" وبدلاً من ذلك، يبدأ الأمر بسعر بيع مثالي بناءً على اعتبارات قيمة العميل ثم تحديد التكاليف المستهدفة التي تضمن الوصول إلى السعر.</a:t>
            </a:r>
            <a:endParaRPr lang="en-US" sz="2000" b="0" i="0" u="none" strike="noStrike" baseline="0" dirty="0">
              <a:latin typeface="TimesLTPro-Roman"/>
            </a:endParaRPr>
          </a:p>
          <a:p>
            <a:pPr algn="l">
              <a:lnSpc>
                <a:spcPct val="100000"/>
              </a:lnSpc>
            </a:pPr>
            <a:r>
              <a:rPr lang="en-US" sz="2000" b="0" i="0" u="none" strike="noStrike" baseline="0" dirty="0">
                <a:latin typeface="TimesLTPro-Roman"/>
              </a:rPr>
              <a:t>For example, when Honda initially designed the Honda Fit, it began with a $13,950 starting price point and highway mileage of 33 miles per gallon firmly in mind. It then designed a stylish, peppy little car with costs that allowed it to give target customers those values.</a:t>
            </a:r>
          </a:p>
          <a:p>
            <a:pPr marL="0" indent="0" algn="r">
              <a:lnSpc>
                <a:spcPct val="100000"/>
              </a:lnSpc>
              <a:buNone/>
            </a:pPr>
            <a:r>
              <a:rPr lang="ar-SA" sz="2000" dirty="0">
                <a:latin typeface="TimesLTPro-Roman"/>
              </a:rPr>
              <a:t>على سبيل المثال، عندما صممت شركة هوندا في البداية سيارة هوندا فيت، بدأت بسعر ابتدائي يبلغ 13950 دولاراً أميركياً واستهلاك 33 ميلاً للغالون على الطرق السريعة. ثم صممت سيارة صغيرة أنيقة وحيوية بتكلفة سمحت لها بمنح العملاء المستهدفين تلك القيم.</a:t>
            </a:r>
            <a:endParaRPr lang="en-US" sz="2000" b="0" i="0" u="none" strike="noStrike" baseline="0" dirty="0">
              <a:latin typeface="TimesLTPro-Roman"/>
            </a:endParaRPr>
          </a:p>
        </p:txBody>
      </p:sp>
      <p:sp>
        <p:nvSpPr>
          <p:cNvPr id="6" name="Title 1">
            <a:extLst>
              <a:ext uri="{FF2B5EF4-FFF2-40B4-BE49-F238E27FC236}">
                <a16:creationId xmlns:a16="http://schemas.microsoft.com/office/drawing/2014/main" id="{01A47EFC-56A1-6E3F-FAFB-A0DC8B742179}"/>
              </a:ext>
            </a:extLst>
          </p:cNvPr>
          <p:cNvSpPr txBox="1">
            <a:spLocks/>
          </p:cNvSpPr>
          <p:nvPr/>
        </p:nvSpPr>
        <p:spPr>
          <a:xfrm>
            <a:off x="2376590" y="0"/>
            <a:ext cx="8306588"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a:latin typeface="+mn-lt"/>
              </a:rPr>
              <a:t>Overall Marketing strategy, objectives, and Mix </a:t>
            </a:r>
            <a:br>
              <a:rPr lang="en-US" sz="2800" b="1" dirty="0">
                <a:latin typeface="+mn-lt"/>
              </a:rPr>
            </a:br>
            <a:endParaRPr lang="en-US" sz="2800" b="1" dirty="0">
              <a:latin typeface="+mn-lt"/>
            </a:endParaRPr>
          </a:p>
        </p:txBody>
      </p:sp>
      <p:sp>
        <p:nvSpPr>
          <p:cNvPr id="2" name="مربع نص 1"/>
          <p:cNvSpPr txBox="1"/>
          <p:nvPr/>
        </p:nvSpPr>
        <p:spPr>
          <a:xfrm>
            <a:off x="3356810" y="791982"/>
            <a:ext cx="5383204" cy="523220"/>
          </a:xfrm>
          <a:prstGeom prst="rect">
            <a:avLst/>
          </a:prstGeom>
          <a:noFill/>
        </p:spPr>
        <p:txBody>
          <a:bodyPr wrap="none" rtlCol="1">
            <a:spAutoFit/>
          </a:bodyPr>
          <a:lstStyle/>
          <a:p>
            <a:r>
              <a:rPr lang="ar-SA" sz="2800" dirty="0"/>
              <a:t>استراتيجية التسويق الشاملة والأهداف والمزيج</a:t>
            </a:r>
          </a:p>
        </p:txBody>
      </p:sp>
    </p:spTree>
    <p:extLst>
      <p:ext uri="{BB962C8B-B14F-4D97-AF65-F5344CB8AC3E}">
        <p14:creationId xmlns:p14="http://schemas.microsoft.com/office/powerpoint/2010/main" val="1532494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6D5BBD-1436-49F6-AAC9-2B92281D08B5}"/>
              </a:ext>
            </a:extLst>
          </p:cNvPr>
          <p:cNvSpPr>
            <a:spLocks noGrp="1"/>
          </p:cNvSpPr>
          <p:nvPr>
            <p:ph type="title"/>
          </p:nvPr>
        </p:nvSpPr>
        <p:spPr>
          <a:xfrm>
            <a:off x="2289375" y="0"/>
            <a:ext cx="7124132" cy="1325563"/>
          </a:xfrm>
        </p:spPr>
        <p:txBody>
          <a:bodyPr>
            <a:noAutofit/>
          </a:bodyPr>
          <a:lstStyle/>
          <a:p>
            <a:r>
              <a:rPr lang="en-US" sz="3200" b="1" i="0" baseline="0" dirty="0">
                <a:latin typeface="+mn-lt"/>
              </a:rPr>
              <a:t>Organizational considerations</a:t>
            </a:r>
            <a:endParaRPr lang="en-US" sz="6600" b="1" dirty="0">
              <a:latin typeface="+mn-lt"/>
            </a:endParaRPr>
          </a:p>
        </p:txBody>
      </p:sp>
      <p:graphicFrame>
        <p:nvGraphicFramePr>
          <p:cNvPr id="6" name="Content Placeholder 2">
            <a:extLst>
              <a:ext uri="{FF2B5EF4-FFF2-40B4-BE49-F238E27FC236}">
                <a16:creationId xmlns:a16="http://schemas.microsoft.com/office/drawing/2014/main" id="{EE04831E-8117-4DE9-A2A5-BA6BA0BBD149}"/>
              </a:ext>
            </a:extLst>
          </p:cNvPr>
          <p:cNvGraphicFramePr>
            <a:graphicFrameLocks noGrp="1"/>
          </p:cNvGraphicFramePr>
          <p:nvPr>
            <p:ph idx="1"/>
            <p:extLst>
              <p:ext uri="{D42A27DB-BD31-4B8C-83A1-F6EECF244321}">
                <p14:modId xmlns:p14="http://schemas.microsoft.com/office/powerpoint/2010/main" val="2755731544"/>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a:extLst>
              <a:ext uri="{FF2B5EF4-FFF2-40B4-BE49-F238E27FC236}">
                <a16:creationId xmlns:a16="http://schemas.microsoft.com/office/drawing/2014/main" id="{401E6C28-C0FA-4B31-89DB-07DCAA1B73E7}"/>
              </a:ext>
            </a:extLst>
          </p:cNvPr>
          <p:cNvPicPr>
            <a:picLocks noChangeAspect="1"/>
          </p:cNvPicPr>
          <p:nvPr/>
        </p:nvPicPr>
        <p:blipFill>
          <a:blip r:embed="rId7"/>
          <a:stretch>
            <a:fillRect/>
          </a:stretch>
        </p:blipFill>
        <p:spPr>
          <a:xfrm>
            <a:off x="9509760" y="74481"/>
            <a:ext cx="2682240" cy="1543356"/>
          </a:xfrm>
          <a:prstGeom prst="rect">
            <a:avLst/>
          </a:prstGeom>
          <a:ln>
            <a:noFill/>
          </a:ln>
          <a:effectLst>
            <a:softEdge rad="112500"/>
          </a:effectLst>
        </p:spPr>
      </p:pic>
      <p:sp>
        <p:nvSpPr>
          <p:cNvPr id="3" name="مربع نص 2"/>
          <p:cNvSpPr txBox="1"/>
          <p:nvPr/>
        </p:nvSpPr>
        <p:spPr>
          <a:xfrm>
            <a:off x="7435516" y="322939"/>
            <a:ext cx="2164375" cy="461665"/>
          </a:xfrm>
          <a:prstGeom prst="rect">
            <a:avLst/>
          </a:prstGeom>
          <a:noFill/>
        </p:spPr>
        <p:txBody>
          <a:bodyPr wrap="none" rtlCol="1">
            <a:spAutoFit/>
          </a:bodyPr>
          <a:lstStyle/>
          <a:p>
            <a:r>
              <a:rPr lang="ar-SA" sz="2400" dirty="0"/>
              <a:t>الاعتبارات التنظيمية</a:t>
            </a:r>
          </a:p>
        </p:txBody>
      </p:sp>
    </p:spTree>
    <p:extLst>
      <p:ext uri="{BB962C8B-B14F-4D97-AF65-F5344CB8AC3E}">
        <p14:creationId xmlns:p14="http://schemas.microsoft.com/office/powerpoint/2010/main" val="5513457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6D5BBD-1436-49F6-AAC9-2B92281D08B5}"/>
              </a:ext>
            </a:extLst>
          </p:cNvPr>
          <p:cNvSpPr>
            <a:spLocks noGrp="1"/>
          </p:cNvSpPr>
          <p:nvPr>
            <p:ph type="title"/>
          </p:nvPr>
        </p:nvSpPr>
        <p:spPr>
          <a:xfrm>
            <a:off x="2269832" y="-150758"/>
            <a:ext cx="7124132" cy="1325563"/>
          </a:xfrm>
        </p:spPr>
        <p:txBody>
          <a:bodyPr>
            <a:noAutofit/>
          </a:bodyPr>
          <a:lstStyle/>
          <a:p>
            <a:r>
              <a:rPr lang="en-US" sz="3600" b="1" dirty="0">
                <a:latin typeface="+mn-lt"/>
              </a:rPr>
              <a:t>The Market and Demand</a:t>
            </a:r>
            <a:endParaRPr lang="en-US" sz="7200" b="1" dirty="0">
              <a:latin typeface="+mn-lt"/>
            </a:endParaRPr>
          </a:p>
        </p:txBody>
      </p:sp>
      <p:sp>
        <p:nvSpPr>
          <p:cNvPr id="3" name="Content Placeholder 2">
            <a:extLst>
              <a:ext uri="{FF2B5EF4-FFF2-40B4-BE49-F238E27FC236}">
                <a16:creationId xmlns:a16="http://schemas.microsoft.com/office/drawing/2014/main" id="{706DAE0E-008D-44EF-9CCC-C6336EEB662D}"/>
              </a:ext>
            </a:extLst>
          </p:cNvPr>
          <p:cNvSpPr>
            <a:spLocks noGrp="1"/>
          </p:cNvSpPr>
          <p:nvPr>
            <p:ph idx="1"/>
          </p:nvPr>
        </p:nvSpPr>
        <p:spPr>
          <a:xfrm>
            <a:off x="1024845" y="1124772"/>
            <a:ext cx="10515600" cy="439903"/>
          </a:xfrm>
        </p:spPr>
        <p:txBody>
          <a:bodyPr>
            <a:normAutofit/>
          </a:bodyPr>
          <a:lstStyle/>
          <a:p>
            <a:pPr marL="0" indent="0">
              <a:buNone/>
            </a:pPr>
            <a:r>
              <a:rPr lang="en-US" sz="2400" b="1" i="0" u="none" strike="noStrike" baseline="0" dirty="0">
                <a:solidFill>
                  <a:srgbClr val="0A1F61"/>
                </a:solidFill>
                <a:latin typeface="ArialNarrowMTPro-Bold"/>
              </a:rPr>
              <a:t>Pricing in Different types of Markets </a:t>
            </a:r>
            <a:r>
              <a:rPr lang="ar-SA" sz="2400" b="1" dirty="0">
                <a:solidFill>
                  <a:srgbClr val="0A1F61"/>
                </a:solidFill>
                <a:latin typeface="ArialNarrowMTPro-Bold"/>
              </a:rPr>
              <a:t>التسعير في أنواع مختلفة من الأسواق</a:t>
            </a:r>
            <a:endParaRPr lang="en-US" b="0" i="0" u="none" strike="noStrike" baseline="0" dirty="0">
              <a:solidFill>
                <a:srgbClr val="0A1F61"/>
              </a:solidFill>
              <a:latin typeface="TimesLTPro-Roman"/>
            </a:endParaRPr>
          </a:p>
        </p:txBody>
      </p:sp>
      <p:graphicFrame>
        <p:nvGraphicFramePr>
          <p:cNvPr id="4" name="Table 4">
            <a:extLst>
              <a:ext uri="{FF2B5EF4-FFF2-40B4-BE49-F238E27FC236}">
                <a16:creationId xmlns:a16="http://schemas.microsoft.com/office/drawing/2014/main" id="{5694556E-C55A-4BA3-A322-5C5EEEF0083D}"/>
              </a:ext>
            </a:extLst>
          </p:cNvPr>
          <p:cNvGraphicFramePr>
            <a:graphicFrameLocks noGrp="1"/>
          </p:cNvGraphicFramePr>
          <p:nvPr>
            <p:extLst>
              <p:ext uri="{D42A27DB-BD31-4B8C-83A1-F6EECF244321}">
                <p14:modId xmlns:p14="http://schemas.microsoft.com/office/powerpoint/2010/main" val="228666312"/>
              </p:ext>
            </p:extLst>
          </p:nvPr>
        </p:nvGraphicFramePr>
        <p:xfrm>
          <a:off x="236622" y="1630123"/>
          <a:ext cx="11646568" cy="4987246"/>
        </p:xfrm>
        <a:graphic>
          <a:graphicData uri="http://schemas.openxmlformats.org/drawingml/2006/table">
            <a:tbl>
              <a:tblPr firstRow="1" bandRow="1">
                <a:tableStyleId>{5C22544A-7EE6-4342-B048-85BDC9FD1C3A}</a:tableStyleId>
              </a:tblPr>
              <a:tblGrid>
                <a:gridCol w="2064361">
                  <a:extLst>
                    <a:ext uri="{9D8B030D-6E8A-4147-A177-3AD203B41FA5}">
                      <a16:colId xmlns:a16="http://schemas.microsoft.com/office/drawing/2014/main" val="4232434861"/>
                    </a:ext>
                  </a:extLst>
                </a:gridCol>
                <a:gridCol w="4505832">
                  <a:extLst>
                    <a:ext uri="{9D8B030D-6E8A-4147-A177-3AD203B41FA5}">
                      <a16:colId xmlns:a16="http://schemas.microsoft.com/office/drawing/2014/main" val="1801044907"/>
                    </a:ext>
                  </a:extLst>
                </a:gridCol>
                <a:gridCol w="5076375">
                  <a:extLst>
                    <a:ext uri="{9D8B030D-6E8A-4147-A177-3AD203B41FA5}">
                      <a16:colId xmlns:a16="http://schemas.microsoft.com/office/drawing/2014/main" val="3029354014"/>
                    </a:ext>
                  </a:extLst>
                </a:gridCol>
              </a:tblGrid>
              <a:tr h="417281">
                <a:tc>
                  <a:txBody>
                    <a:bodyPr/>
                    <a:lstStyle/>
                    <a:p>
                      <a:r>
                        <a:rPr lang="en-US" sz="1600" dirty="0"/>
                        <a:t>Type of Markets </a:t>
                      </a:r>
                    </a:p>
                  </a:txBody>
                  <a:tcPr/>
                </a:tc>
                <a:tc>
                  <a:txBody>
                    <a:bodyPr/>
                    <a:lstStyle/>
                    <a:p>
                      <a:r>
                        <a:rPr lang="en-US" sz="1600" dirty="0"/>
                        <a:t>Definition of market type</a:t>
                      </a:r>
                    </a:p>
                  </a:txBody>
                  <a:tcPr/>
                </a:tc>
                <a:tc>
                  <a:txBody>
                    <a:bodyPr/>
                    <a:lstStyle/>
                    <a:p>
                      <a:r>
                        <a:rPr lang="en-US" sz="1600" dirty="0"/>
                        <a:t>Pricing </a:t>
                      </a:r>
                    </a:p>
                  </a:txBody>
                  <a:tcPr/>
                </a:tc>
                <a:extLst>
                  <a:ext uri="{0D108BD9-81ED-4DB2-BD59-A6C34878D82A}">
                    <a16:rowId xmlns:a16="http://schemas.microsoft.com/office/drawing/2014/main" val="1806203359"/>
                  </a:ext>
                </a:extLst>
              </a:tr>
              <a:tr h="199290">
                <a:tc>
                  <a:txBody>
                    <a:bodyPr/>
                    <a:lstStyle/>
                    <a:p>
                      <a:pPr marL="0" algn="l" defTabSz="914400" rtl="0" eaLnBrk="1" latinLnBrk="0" hangingPunct="1"/>
                      <a:r>
                        <a:rPr lang="en-US" sz="1600" b="1" kern="1200" dirty="0">
                          <a:solidFill>
                            <a:schemeClr val="dk1"/>
                          </a:solidFill>
                          <a:latin typeface="+mn-lt"/>
                          <a:ea typeface="+mn-ea"/>
                          <a:cs typeface="+mn-cs"/>
                        </a:rPr>
                        <a:t>Pure competition</a:t>
                      </a:r>
                    </a:p>
                    <a:p>
                      <a:pPr marL="0" algn="r" defTabSz="914400" rtl="0" eaLnBrk="1" latinLnBrk="0" hangingPunct="1"/>
                      <a:r>
                        <a:rPr lang="ar-SA" sz="1600" b="1" kern="1200" dirty="0">
                          <a:solidFill>
                            <a:schemeClr val="dk1"/>
                          </a:solidFill>
                          <a:latin typeface="+mn-lt"/>
                          <a:ea typeface="+mn-ea"/>
                          <a:cs typeface="+mn-cs"/>
                        </a:rPr>
                        <a:t>المنافسة التامة</a:t>
                      </a:r>
                      <a:endParaRPr lang="en-US" sz="1600" b="1" kern="1200" dirty="0">
                        <a:solidFill>
                          <a:schemeClr val="dk1"/>
                        </a:solidFill>
                        <a:latin typeface="+mn-lt"/>
                        <a:ea typeface="+mn-ea"/>
                        <a:cs typeface="+mn-cs"/>
                      </a:endParaRPr>
                    </a:p>
                  </a:txBody>
                  <a:tcPr/>
                </a:tc>
                <a:tc>
                  <a:txBody>
                    <a:bodyPr/>
                    <a:lstStyle/>
                    <a:p>
                      <a:r>
                        <a:rPr lang="en-US" sz="1400" b="0" i="0" u="none" strike="noStrike" kern="1200" baseline="0" dirty="0">
                          <a:solidFill>
                            <a:schemeClr val="dk1"/>
                          </a:solidFill>
                          <a:latin typeface="+mn-lt"/>
                          <a:ea typeface="+mn-ea"/>
                          <a:cs typeface="+mn-cs"/>
                        </a:rPr>
                        <a:t>The market consists of many buyers and sellers trading in a uniform commodity, such as wheat or copper.</a:t>
                      </a:r>
                    </a:p>
                    <a:p>
                      <a:pPr algn="r"/>
                      <a:r>
                        <a:rPr lang="ar-SA" sz="1400" b="0" i="0" u="none" strike="noStrike" kern="1200" baseline="0" dirty="0">
                          <a:solidFill>
                            <a:schemeClr val="dk1"/>
                          </a:solidFill>
                          <a:latin typeface="+mn-lt"/>
                          <a:ea typeface="+mn-ea"/>
                          <a:cs typeface="+mn-cs"/>
                        </a:rPr>
                        <a:t>يتكون السوق من العديد من المشترين والبائعين الذين يتاجرون في سلعة موحدة، مثل القمح أو النحاس.</a:t>
                      </a:r>
                      <a:endParaRPr lang="ar-SA" sz="1600" b="0" i="0" u="none" strike="noStrike" kern="1200" baseline="0" dirty="0">
                        <a:solidFill>
                          <a:schemeClr val="dk1"/>
                        </a:solidFill>
                        <a:latin typeface="+mn-lt"/>
                        <a:ea typeface="+mn-ea"/>
                        <a:cs typeface="+mn-cs"/>
                      </a:endParaRPr>
                    </a:p>
                    <a:p>
                      <a:endParaRPr lang="en-US" sz="1600" b="0" i="0" u="none" strike="noStrike" kern="1200" baseline="0" dirty="0">
                        <a:solidFill>
                          <a:schemeClr val="dk1"/>
                        </a:solidFill>
                        <a:latin typeface="+mn-lt"/>
                        <a:ea typeface="+mn-ea"/>
                        <a:cs typeface="+mn-cs"/>
                      </a:endParaRPr>
                    </a:p>
                  </a:txBody>
                  <a:tcPr/>
                </a:tc>
                <a:tc>
                  <a:txBody>
                    <a:bodyPr/>
                    <a:lstStyle/>
                    <a:p>
                      <a:r>
                        <a:rPr lang="en-US" sz="1400" dirty="0"/>
                        <a:t>Sellers in these markets do not spend much time on marketing strategy. The price is the one set by the market. </a:t>
                      </a:r>
                    </a:p>
                    <a:p>
                      <a:pPr algn="r"/>
                      <a:r>
                        <a:rPr lang="ar-SA" sz="1400" dirty="0"/>
                        <a:t>لا يقضي البائعون في هذه الأسواق الكثير من الوقت في وضع استراتيجية تسويقية، فالسعر هو الذي تحدده السوق.</a:t>
                      </a:r>
                      <a:endParaRPr lang="en-US" sz="1400" dirty="0"/>
                    </a:p>
                  </a:txBody>
                  <a:tcPr/>
                </a:tc>
                <a:extLst>
                  <a:ext uri="{0D108BD9-81ED-4DB2-BD59-A6C34878D82A}">
                    <a16:rowId xmlns:a16="http://schemas.microsoft.com/office/drawing/2014/main" val="522567842"/>
                  </a:ext>
                </a:extLst>
              </a:tr>
              <a:tr h="1639391">
                <a:tc>
                  <a:txBody>
                    <a:bodyPr/>
                    <a:lstStyle/>
                    <a:p>
                      <a:pPr marL="0" algn="l" defTabSz="914400" rtl="0" eaLnBrk="1" latinLnBrk="0" hangingPunct="1"/>
                      <a:r>
                        <a:rPr lang="en-US" sz="1600" b="1" kern="1200" dirty="0">
                          <a:solidFill>
                            <a:schemeClr val="dk1"/>
                          </a:solidFill>
                          <a:latin typeface="+mn-lt"/>
                          <a:ea typeface="+mn-ea"/>
                          <a:cs typeface="+mn-cs"/>
                        </a:rPr>
                        <a:t>Monopolistic competition</a:t>
                      </a:r>
                    </a:p>
                    <a:p>
                      <a:pPr marL="0" algn="r" defTabSz="914400" rtl="0" eaLnBrk="1" latinLnBrk="0" hangingPunct="1"/>
                      <a:r>
                        <a:rPr lang="ar-SA" sz="1600" b="1" kern="1200" dirty="0">
                          <a:solidFill>
                            <a:schemeClr val="dk1"/>
                          </a:solidFill>
                          <a:latin typeface="+mn-lt"/>
                          <a:ea typeface="+mn-ea"/>
                          <a:cs typeface="+mn-cs"/>
                        </a:rPr>
                        <a:t>المنافسة الاحتكارية</a:t>
                      </a:r>
                      <a:endParaRPr lang="en-US" sz="1600" b="1" kern="1200" dirty="0">
                        <a:solidFill>
                          <a:schemeClr val="dk1"/>
                        </a:solidFill>
                        <a:latin typeface="+mn-lt"/>
                        <a:ea typeface="+mn-ea"/>
                        <a:cs typeface="+mn-cs"/>
                      </a:endParaRPr>
                    </a:p>
                  </a:txBody>
                  <a:tcPr/>
                </a:tc>
                <a:tc>
                  <a:txBody>
                    <a:bodyPr/>
                    <a:lstStyle/>
                    <a:p>
                      <a:r>
                        <a:rPr lang="en-US" sz="1400" b="0" i="0" u="none" strike="noStrike" kern="1200" baseline="0" dirty="0">
                          <a:solidFill>
                            <a:schemeClr val="dk1"/>
                          </a:solidFill>
                          <a:latin typeface="+mn-lt"/>
                          <a:ea typeface="+mn-ea"/>
                          <a:cs typeface="+mn-cs"/>
                        </a:rPr>
                        <a:t>The market consists of many buyers and sellers trading over a range of prices rather than a single market price. A range of prices occurs because sellers can differentiate their offers to buyers</a:t>
                      </a:r>
                    </a:p>
                    <a:p>
                      <a:pPr algn="r"/>
                      <a:r>
                        <a:rPr lang="ar-SA" sz="1400" dirty="0"/>
                        <a:t>يتألف السوق من العديد من المشترين والبائعين الذين يتاجرون على نطاق من الأسعار بدلاً من سعر سوق واحد. يحدث نطاق الأسعار لأن البائعين يمكنهم التمييز بين عروضهم للمشترين</a:t>
                      </a:r>
                      <a:endParaRPr lang="en-US" sz="1400" dirty="0"/>
                    </a:p>
                  </a:txBody>
                  <a:tcPr/>
                </a:tc>
                <a:tc>
                  <a:txBody>
                    <a:bodyPr/>
                    <a:lstStyle/>
                    <a:p>
                      <a:r>
                        <a:rPr lang="en-US" sz="1400" b="0" i="0" u="none" strike="noStrike" kern="1200" baseline="0" dirty="0">
                          <a:solidFill>
                            <a:schemeClr val="dk1"/>
                          </a:solidFill>
                          <a:latin typeface="+mn-lt"/>
                          <a:ea typeface="+mn-ea"/>
                          <a:cs typeface="+mn-cs"/>
                        </a:rPr>
                        <a:t>Sellers try to develop differentiated offers for different customer segments and, in addition to price, freely use branding, advertising, and personal selling to set their offers apart.</a:t>
                      </a:r>
                    </a:p>
                    <a:p>
                      <a:pPr algn="r"/>
                      <a:r>
                        <a:rPr lang="ar-SA" sz="1400" dirty="0"/>
                        <a:t>يحاول البائعون تطوير عروض متميزة لشرائح مختلفة من العملاء، وبالإضافة إلى السعر، يستخدمون بحرية العلامات التجارية والإعلانات والبيع الشخصي لتمييز عروضهم.</a:t>
                      </a:r>
                      <a:endParaRPr lang="en-US" sz="1400" dirty="0"/>
                    </a:p>
                  </a:txBody>
                  <a:tcPr/>
                </a:tc>
                <a:extLst>
                  <a:ext uri="{0D108BD9-81ED-4DB2-BD59-A6C34878D82A}">
                    <a16:rowId xmlns:a16="http://schemas.microsoft.com/office/drawing/2014/main" val="3652372150"/>
                  </a:ext>
                </a:extLst>
              </a:tr>
              <a:tr h="1024620">
                <a:tc>
                  <a:txBody>
                    <a:bodyPr/>
                    <a:lstStyle/>
                    <a:p>
                      <a:pPr marL="0" algn="l" defTabSz="914400" rtl="0" eaLnBrk="1" latinLnBrk="0" hangingPunct="1"/>
                      <a:r>
                        <a:rPr lang="en-US" sz="1600" b="1" kern="1200" dirty="0">
                          <a:solidFill>
                            <a:schemeClr val="dk1"/>
                          </a:solidFill>
                          <a:latin typeface="+mn-lt"/>
                          <a:ea typeface="+mn-ea"/>
                          <a:cs typeface="+mn-cs"/>
                        </a:rPr>
                        <a:t>Oligopolistic competition</a:t>
                      </a:r>
                    </a:p>
                    <a:p>
                      <a:pPr marL="0" algn="r" defTabSz="914400" rtl="0" eaLnBrk="1" latinLnBrk="0" hangingPunct="1"/>
                      <a:r>
                        <a:rPr lang="ar-SA" sz="1600" b="1" kern="1200" dirty="0">
                          <a:solidFill>
                            <a:schemeClr val="dk1"/>
                          </a:solidFill>
                          <a:latin typeface="+mn-lt"/>
                          <a:ea typeface="+mn-ea"/>
                          <a:cs typeface="+mn-cs"/>
                        </a:rPr>
                        <a:t>احتكار القلة</a:t>
                      </a:r>
                      <a:endParaRPr lang="en-US" sz="1600" b="1" kern="1200" dirty="0">
                        <a:solidFill>
                          <a:schemeClr val="dk1"/>
                        </a:solidFill>
                        <a:latin typeface="+mn-lt"/>
                        <a:ea typeface="+mn-ea"/>
                        <a:cs typeface="+mn-cs"/>
                      </a:endParaRPr>
                    </a:p>
                  </a:txBody>
                  <a:tcPr/>
                </a:tc>
                <a:tc>
                  <a:txBody>
                    <a:bodyPr/>
                    <a:lstStyle/>
                    <a:p>
                      <a:r>
                        <a:rPr lang="en-US" sz="1400" b="0" i="0" u="none" strike="noStrike" kern="1200" baseline="0" dirty="0">
                          <a:solidFill>
                            <a:schemeClr val="dk1"/>
                          </a:solidFill>
                          <a:latin typeface="+mn-lt"/>
                          <a:ea typeface="+mn-ea"/>
                          <a:cs typeface="+mn-cs"/>
                        </a:rPr>
                        <a:t>The market consists of only a few large sellers such as mobile service providers. </a:t>
                      </a:r>
                    </a:p>
                    <a:p>
                      <a:pPr algn="r"/>
                      <a:r>
                        <a:rPr lang="ar-SA" sz="1400" dirty="0"/>
                        <a:t>يتكون السوق من عدد قليل فقط من البائعين الكبار مثل مقدمي خدمات الهاتف المحمول.</a:t>
                      </a:r>
                      <a:endParaRPr lang="en-US" sz="1400" dirty="0"/>
                    </a:p>
                  </a:txBody>
                  <a:tcPr/>
                </a:tc>
                <a:tc>
                  <a:txBody>
                    <a:bodyPr/>
                    <a:lstStyle/>
                    <a:p>
                      <a:r>
                        <a:rPr lang="en-US" sz="1400" b="0" i="0" u="none" strike="noStrike" kern="1200" baseline="0" dirty="0">
                          <a:solidFill>
                            <a:schemeClr val="dk1"/>
                          </a:solidFill>
                          <a:latin typeface="+mn-lt"/>
                          <a:ea typeface="+mn-ea"/>
                          <a:cs typeface="+mn-cs"/>
                        </a:rPr>
                        <a:t>Each seller is alert and responsive to competitors’ pricing strategies and marketing moves. price becomes a major competitive tool.</a:t>
                      </a:r>
                    </a:p>
                    <a:p>
                      <a:pPr algn="r"/>
                      <a:r>
                        <a:rPr lang="ar-SA" sz="1400" dirty="0"/>
                        <a:t>يصبح كل بائع على دراية واستعداد لاستراتيجيات التسعير للمنافسين</a:t>
                      </a:r>
                      <a:endParaRPr lang="en-US" sz="1400" dirty="0"/>
                    </a:p>
                  </a:txBody>
                  <a:tcPr/>
                </a:tc>
                <a:extLst>
                  <a:ext uri="{0D108BD9-81ED-4DB2-BD59-A6C34878D82A}">
                    <a16:rowId xmlns:a16="http://schemas.microsoft.com/office/drawing/2014/main" val="2678600957"/>
                  </a:ext>
                </a:extLst>
              </a:tr>
              <a:tr h="717234">
                <a:tc>
                  <a:txBody>
                    <a:bodyPr/>
                    <a:lstStyle/>
                    <a:p>
                      <a:pPr marL="0" algn="l" defTabSz="914400" rtl="0" eaLnBrk="1" latinLnBrk="0" hangingPunct="1"/>
                      <a:r>
                        <a:rPr lang="en-US" sz="1600" b="1" kern="1200" dirty="0">
                          <a:solidFill>
                            <a:schemeClr val="dk1"/>
                          </a:solidFill>
                          <a:latin typeface="+mn-lt"/>
                          <a:ea typeface="+mn-ea"/>
                          <a:cs typeface="+mn-cs"/>
                        </a:rPr>
                        <a:t>Pure monopoly</a:t>
                      </a:r>
                    </a:p>
                    <a:p>
                      <a:pPr marL="0" algn="r" defTabSz="914400" rtl="0" eaLnBrk="1" latinLnBrk="0" hangingPunct="1"/>
                      <a:r>
                        <a:rPr lang="ar-SA" sz="1600" b="1" kern="1200" dirty="0">
                          <a:solidFill>
                            <a:schemeClr val="dk1"/>
                          </a:solidFill>
                          <a:latin typeface="+mn-lt"/>
                          <a:ea typeface="+mn-ea"/>
                          <a:cs typeface="+mn-cs"/>
                        </a:rPr>
                        <a:t>الاحتكار الكامل</a:t>
                      </a:r>
                      <a:endParaRPr lang="en-US" sz="1600" b="1" kern="1200" dirty="0">
                        <a:solidFill>
                          <a:schemeClr val="dk1"/>
                        </a:solidFill>
                        <a:latin typeface="+mn-lt"/>
                        <a:ea typeface="+mn-ea"/>
                        <a:cs typeface="+mn-cs"/>
                      </a:endParaRPr>
                    </a:p>
                  </a:txBody>
                  <a:tcPr/>
                </a:tc>
                <a:tc>
                  <a:txBody>
                    <a:bodyPr/>
                    <a:lstStyle/>
                    <a:p>
                      <a:r>
                        <a:rPr lang="en-US" sz="1400" b="0" i="0" u="none" strike="noStrike" kern="1200" baseline="0" dirty="0">
                          <a:solidFill>
                            <a:schemeClr val="dk1"/>
                          </a:solidFill>
                          <a:latin typeface="+mn-lt"/>
                          <a:ea typeface="+mn-ea"/>
                          <a:cs typeface="+mn-cs"/>
                        </a:rPr>
                        <a:t>The market is dominated by one seller. </a:t>
                      </a:r>
                    </a:p>
                    <a:p>
                      <a:pPr algn="r"/>
                      <a:r>
                        <a:rPr lang="ar-SA" sz="1400" dirty="0"/>
                        <a:t>السوق يسيطر عليه بائع واحد.</a:t>
                      </a:r>
                      <a:endParaRPr lang="en-US" sz="1400" dirty="0"/>
                    </a:p>
                  </a:txBody>
                  <a:tcPr/>
                </a:tc>
                <a:tc>
                  <a:txBody>
                    <a:bodyPr/>
                    <a:lstStyle/>
                    <a:p>
                      <a:r>
                        <a:rPr lang="en-US" sz="1400" b="0" i="0" u="none" strike="noStrike" kern="1200" baseline="0" dirty="0">
                          <a:solidFill>
                            <a:schemeClr val="dk1"/>
                          </a:solidFill>
                          <a:latin typeface="+mn-lt"/>
                          <a:ea typeface="+mn-ea"/>
                          <a:cs typeface="+mn-cs"/>
                        </a:rPr>
                        <a:t>Pricing is handled differently depending on the seller.</a:t>
                      </a:r>
                    </a:p>
                    <a:p>
                      <a:pPr algn="r"/>
                      <a:r>
                        <a:rPr lang="ar-SA" sz="1400" dirty="0"/>
                        <a:t>يتم التعامل مع التسعير بشكل مختلف اعتمادًا على البائع.</a:t>
                      </a:r>
                      <a:endParaRPr lang="en-US" sz="1400" dirty="0"/>
                    </a:p>
                  </a:txBody>
                  <a:tcPr/>
                </a:tc>
                <a:extLst>
                  <a:ext uri="{0D108BD9-81ED-4DB2-BD59-A6C34878D82A}">
                    <a16:rowId xmlns:a16="http://schemas.microsoft.com/office/drawing/2014/main" val="3222168424"/>
                  </a:ext>
                </a:extLst>
              </a:tr>
            </a:tbl>
          </a:graphicData>
        </a:graphic>
      </p:graphicFrame>
      <p:sp>
        <p:nvSpPr>
          <p:cNvPr id="5" name="مربع نص 4"/>
          <p:cNvSpPr txBox="1"/>
          <p:nvPr/>
        </p:nvSpPr>
        <p:spPr>
          <a:xfrm>
            <a:off x="7471612" y="240631"/>
            <a:ext cx="1827744" cy="523220"/>
          </a:xfrm>
          <a:prstGeom prst="rect">
            <a:avLst/>
          </a:prstGeom>
          <a:noFill/>
        </p:spPr>
        <p:txBody>
          <a:bodyPr wrap="none" rtlCol="1">
            <a:spAutoFit/>
          </a:bodyPr>
          <a:lstStyle/>
          <a:p>
            <a:r>
              <a:rPr lang="ar-SA" sz="2800" dirty="0"/>
              <a:t>السوق والطلب</a:t>
            </a:r>
          </a:p>
        </p:txBody>
      </p:sp>
    </p:spTree>
    <p:extLst>
      <p:ext uri="{BB962C8B-B14F-4D97-AF65-F5344CB8AC3E}">
        <p14:creationId xmlns:p14="http://schemas.microsoft.com/office/powerpoint/2010/main" val="172295741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A5CDB3-A3BE-4FC8-B132-1E45DC300597}"/>
              </a:ext>
            </a:extLst>
          </p:cNvPr>
          <p:cNvSpPr>
            <a:spLocks noGrp="1"/>
          </p:cNvSpPr>
          <p:nvPr>
            <p:ph type="title"/>
          </p:nvPr>
        </p:nvSpPr>
        <p:spPr>
          <a:xfrm>
            <a:off x="2183642" y="404528"/>
            <a:ext cx="9170158" cy="1325563"/>
          </a:xfrm>
        </p:spPr>
        <p:txBody>
          <a:bodyPr>
            <a:normAutofit/>
          </a:bodyPr>
          <a:lstStyle/>
          <a:p>
            <a:br>
              <a:rPr lang="en-US" sz="3200" dirty="0"/>
            </a:br>
            <a:endParaRPr lang="en-US" sz="3200" dirty="0"/>
          </a:p>
        </p:txBody>
      </p:sp>
      <p:sp>
        <p:nvSpPr>
          <p:cNvPr id="3" name="Content Placeholder 2">
            <a:extLst>
              <a:ext uri="{FF2B5EF4-FFF2-40B4-BE49-F238E27FC236}">
                <a16:creationId xmlns:a16="http://schemas.microsoft.com/office/drawing/2014/main" id="{DA61639C-7955-43A2-B96A-6094CF1E86EB}"/>
              </a:ext>
            </a:extLst>
          </p:cNvPr>
          <p:cNvSpPr>
            <a:spLocks noGrp="1"/>
          </p:cNvSpPr>
          <p:nvPr>
            <p:ph idx="1"/>
          </p:nvPr>
        </p:nvSpPr>
        <p:spPr>
          <a:xfrm>
            <a:off x="838200" y="1106905"/>
            <a:ext cx="10515600" cy="5070058"/>
          </a:xfrm>
        </p:spPr>
        <p:txBody>
          <a:bodyPr/>
          <a:lstStyle/>
          <a:p>
            <a:pPr marL="0" indent="0">
              <a:lnSpc>
                <a:spcPct val="100000"/>
              </a:lnSpc>
              <a:buNone/>
            </a:pPr>
            <a:r>
              <a:rPr lang="en-US" sz="2400" b="1" dirty="0">
                <a:solidFill>
                  <a:srgbClr val="0A1F61"/>
                </a:solidFill>
                <a:latin typeface="ArialNarrowMTPro-Bold"/>
              </a:rPr>
              <a:t>Analyzing the Price–Demand relationship </a:t>
            </a:r>
            <a:r>
              <a:rPr lang="ar-SA" sz="2400" b="1" dirty="0">
                <a:solidFill>
                  <a:srgbClr val="0A1F61"/>
                </a:solidFill>
                <a:latin typeface="ArialNarrowMTPro-Bold"/>
              </a:rPr>
              <a:t>تحليل العلاقة بين السعر والطلب</a:t>
            </a:r>
            <a:endParaRPr lang="en-US" sz="2400" b="1" dirty="0">
              <a:solidFill>
                <a:srgbClr val="0A1F61"/>
              </a:solidFill>
              <a:latin typeface="ArialNarrowMTPro-Bold"/>
            </a:endParaRPr>
          </a:p>
          <a:p>
            <a:pPr algn="l">
              <a:lnSpc>
                <a:spcPct val="100000"/>
              </a:lnSpc>
            </a:pPr>
            <a:r>
              <a:rPr lang="en-US" sz="1800" b="0" i="0" u="none" strike="noStrike" baseline="0" dirty="0">
                <a:latin typeface="TimesLTPro-Roman"/>
              </a:rPr>
              <a:t>Each price the company might charge will lead to a different level of demand. The relationship between the price charged and the resulting demand level is shown in the </a:t>
            </a:r>
            <a:r>
              <a:rPr lang="en-US" sz="1800" b="1" i="0" u="none" strike="noStrike" baseline="0" dirty="0">
                <a:latin typeface="TimesLTPro-Bold"/>
              </a:rPr>
              <a:t>demand curve</a:t>
            </a:r>
          </a:p>
          <a:p>
            <a:pPr marL="0" indent="0" algn="r">
              <a:lnSpc>
                <a:spcPct val="100000"/>
              </a:lnSpc>
              <a:buNone/>
            </a:pPr>
            <a:r>
              <a:rPr lang="ar-SA" sz="1800" b="1" dirty="0">
                <a:latin typeface="TimesLTPro-Bold"/>
              </a:rPr>
              <a:t>كل سعر قد تفرضه الشركة سيؤدي إلى مستوى مختلف من الطلب. تظهر العلاقة بين السعر الذي تفرضه الشركة ومستوى الطلب الناتج في منحنى الطلب</a:t>
            </a:r>
            <a:endParaRPr lang="en-US" sz="1800" b="1" i="0" u="none" strike="noStrike" baseline="0" dirty="0">
              <a:latin typeface="TimesLTPro-Bold"/>
            </a:endParaRPr>
          </a:p>
          <a:p>
            <a:pPr algn="l">
              <a:lnSpc>
                <a:spcPct val="100000"/>
              </a:lnSpc>
            </a:pPr>
            <a:r>
              <a:rPr lang="en-US" sz="1600" b="1" i="0" u="none" strike="noStrike" baseline="0" dirty="0">
                <a:solidFill>
                  <a:srgbClr val="0A1F61"/>
                </a:solidFill>
                <a:latin typeface="ArialNarrowMTPro-Bold"/>
              </a:rPr>
              <a:t>Demand curve: </a:t>
            </a:r>
            <a:r>
              <a:rPr lang="en-US" sz="1600" b="0" i="0" u="none" strike="noStrike" baseline="0" dirty="0">
                <a:solidFill>
                  <a:srgbClr val="000000"/>
                </a:solidFill>
                <a:latin typeface="TimesLTPro-Roman"/>
              </a:rPr>
              <a:t>A curve that shows the number of units the market will buy in a given time period at different prices that might b </a:t>
            </a:r>
            <a:r>
              <a:rPr lang="en-US" sz="1600" b="0" i="0" u="none" strike="noStrike" baseline="0" dirty="0">
                <a:latin typeface="TimesLTPro-Roman"/>
              </a:rPr>
              <a:t>In the normal case, demand and price are inversely related—that is, the higher the price, the lower the demand</a:t>
            </a:r>
            <a:r>
              <a:rPr lang="en-US" sz="1600" dirty="0">
                <a:solidFill>
                  <a:srgbClr val="000000"/>
                </a:solidFill>
                <a:latin typeface="TimesLTPro-Roman"/>
              </a:rPr>
              <a:t> </a:t>
            </a:r>
            <a:r>
              <a:rPr lang="en-US" sz="1600" b="0" i="0" u="none" strike="noStrike" baseline="0" dirty="0">
                <a:solidFill>
                  <a:srgbClr val="000000"/>
                </a:solidFill>
                <a:latin typeface="TimesLTPro-Roman"/>
              </a:rPr>
              <a:t>charged.</a:t>
            </a:r>
          </a:p>
          <a:p>
            <a:pPr marL="0" indent="0" algn="r">
              <a:lnSpc>
                <a:spcPct val="100000"/>
              </a:lnSpc>
              <a:buNone/>
            </a:pPr>
            <a:r>
              <a:rPr lang="ar-SA" sz="1600" b="1" dirty="0"/>
              <a:t>منحنى الطلب: منحنى يوضح عدد الوحدات التي سيشتريها السوق خلال فترة زمنية معينة بأسعار مختلفة قد تكون أعلى أو أقل. في الحالة الطبيعية، يكون الطلب والسعر مرتبطين عكسياً - أي أنه كلما ارتفع السعر، انخفض الطلب.</a:t>
            </a:r>
            <a:endParaRPr lang="en-US" sz="1600" b="1" dirty="0"/>
          </a:p>
        </p:txBody>
      </p:sp>
      <p:pic>
        <p:nvPicPr>
          <p:cNvPr id="5" name="Picture 4">
            <a:extLst>
              <a:ext uri="{FF2B5EF4-FFF2-40B4-BE49-F238E27FC236}">
                <a16:creationId xmlns:a16="http://schemas.microsoft.com/office/drawing/2014/main" id="{0B83BAE3-316D-44C5-9015-B948C760C86A}"/>
              </a:ext>
            </a:extLst>
          </p:cNvPr>
          <p:cNvPicPr>
            <a:picLocks noChangeAspect="1"/>
          </p:cNvPicPr>
          <p:nvPr/>
        </p:nvPicPr>
        <p:blipFill>
          <a:blip r:embed="rId2"/>
          <a:stretch>
            <a:fillRect/>
          </a:stretch>
        </p:blipFill>
        <p:spPr>
          <a:xfrm>
            <a:off x="7658100" y="4499192"/>
            <a:ext cx="4533900" cy="2257425"/>
          </a:xfrm>
          <a:prstGeom prst="rect">
            <a:avLst/>
          </a:prstGeom>
        </p:spPr>
      </p:pic>
      <p:sp>
        <p:nvSpPr>
          <p:cNvPr id="7" name="TextBox 6">
            <a:extLst>
              <a:ext uri="{FF2B5EF4-FFF2-40B4-BE49-F238E27FC236}">
                <a16:creationId xmlns:a16="http://schemas.microsoft.com/office/drawing/2014/main" id="{92513A0F-E521-4B89-9217-058B11EB8395}"/>
              </a:ext>
            </a:extLst>
          </p:cNvPr>
          <p:cNvSpPr txBox="1"/>
          <p:nvPr/>
        </p:nvSpPr>
        <p:spPr>
          <a:xfrm>
            <a:off x="2457385" y="198066"/>
            <a:ext cx="6216554" cy="646331"/>
          </a:xfrm>
          <a:prstGeom prst="rect">
            <a:avLst/>
          </a:prstGeom>
          <a:noFill/>
        </p:spPr>
        <p:txBody>
          <a:bodyPr wrap="square">
            <a:spAutoFit/>
          </a:bodyPr>
          <a:lstStyle/>
          <a:p>
            <a:r>
              <a:rPr lang="en-US" sz="3600" b="1" dirty="0"/>
              <a:t>The Market and Demand</a:t>
            </a:r>
            <a:endParaRPr lang="en-US" sz="3600" dirty="0"/>
          </a:p>
        </p:txBody>
      </p:sp>
    </p:spTree>
    <p:extLst>
      <p:ext uri="{BB962C8B-B14F-4D97-AF65-F5344CB8AC3E}">
        <p14:creationId xmlns:p14="http://schemas.microsoft.com/office/powerpoint/2010/main" val="167047495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A5CDB3-A3BE-4FC8-B132-1E45DC300597}"/>
              </a:ext>
            </a:extLst>
          </p:cNvPr>
          <p:cNvSpPr>
            <a:spLocks noGrp="1"/>
          </p:cNvSpPr>
          <p:nvPr>
            <p:ph type="title"/>
          </p:nvPr>
        </p:nvSpPr>
        <p:spPr>
          <a:xfrm>
            <a:off x="2183642" y="404528"/>
            <a:ext cx="9170158" cy="1325563"/>
          </a:xfrm>
        </p:spPr>
        <p:txBody>
          <a:bodyPr>
            <a:normAutofit/>
          </a:bodyPr>
          <a:lstStyle/>
          <a:p>
            <a:br>
              <a:rPr lang="en-US" sz="3200" dirty="0"/>
            </a:br>
            <a:endParaRPr lang="en-US" sz="3200" dirty="0"/>
          </a:p>
        </p:txBody>
      </p:sp>
      <p:sp>
        <p:nvSpPr>
          <p:cNvPr id="3" name="Content Placeholder 2">
            <a:extLst>
              <a:ext uri="{FF2B5EF4-FFF2-40B4-BE49-F238E27FC236}">
                <a16:creationId xmlns:a16="http://schemas.microsoft.com/office/drawing/2014/main" id="{DA61639C-7955-43A2-B96A-6094CF1E86EB}"/>
              </a:ext>
            </a:extLst>
          </p:cNvPr>
          <p:cNvSpPr>
            <a:spLocks noGrp="1"/>
          </p:cNvSpPr>
          <p:nvPr>
            <p:ph idx="1"/>
          </p:nvPr>
        </p:nvSpPr>
        <p:spPr>
          <a:xfrm>
            <a:off x="838200" y="1130968"/>
            <a:ext cx="6786489" cy="5045995"/>
          </a:xfrm>
        </p:spPr>
        <p:txBody>
          <a:bodyPr>
            <a:normAutofit/>
          </a:bodyPr>
          <a:lstStyle/>
          <a:p>
            <a:pPr marL="0" indent="0" algn="l">
              <a:lnSpc>
                <a:spcPct val="100000"/>
              </a:lnSpc>
              <a:buNone/>
            </a:pPr>
            <a:r>
              <a:rPr lang="en-US" sz="2400" b="1" dirty="0">
                <a:solidFill>
                  <a:srgbClr val="0A1F61"/>
                </a:solidFill>
                <a:latin typeface="ArialNarrowMTPro-Bold"/>
              </a:rPr>
              <a:t>Price elasticity of Demand</a:t>
            </a:r>
          </a:p>
          <a:p>
            <a:pPr marL="0" indent="0" algn="r">
              <a:lnSpc>
                <a:spcPct val="100000"/>
              </a:lnSpc>
              <a:buNone/>
            </a:pPr>
            <a:r>
              <a:rPr lang="ar-SA" sz="1800" dirty="0">
                <a:solidFill>
                  <a:srgbClr val="000000"/>
                </a:solidFill>
                <a:latin typeface="TimesLTPro-Roman"/>
              </a:rPr>
              <a:t>مرونة الطلب السعرية</a:t>
            </a:r>
            <a:endParaRPr lang="en-US" sz="1800" dirty="0">
              <a:solidFill>
                <a:srgbClr val="000000"/>
              </a:solidFill>
              <a:latin typeface="TimesLTPro-Roman"/>
            </a:endParaRPr>
          </a:p>
          <a:p>
            <a:pPr algn="l">
              <a:lnSpc>
                <a:spcPct val="100000"/>
              </a:lnSpc>
            </a:pPr>
            <a:r>
              <a:rPr lang="en-US" sz="2000" b="1" dirty="0">
                <a:solidFill>
                  <a:srgbClr val="0070C0"/>
                </a:solidFill>
                <a:latin typeface="TimesLTPro-Roman"/>
              </a:rPr>
              <a:t>Price elasticity: </a:t>
            </a:r>
            <a:r>
              <a:rPr lang="en-US" sz="2000" dirty="0">
                <a:solidFill>
                  <a:srgbClr val="000000"/>
                </a:solidFill>
                <a:latin typeface="TimesLTPro-Roman"/>
              </a:rPr>
              <a:t>A measure of the sensitivity of demand to changes in price</a:t>
            </a:r>
          </a:p>
          <a:p>
            <a:pPr marL="0" indent="0" algn="r">
              <a:lnSpc>
                <a:spcPct val="100000"/>
              </a:lnSpc>
              <a:buNone/>
            </a:pPr>
            <a:r>
              <a:rPr lang="ar-SA" sz="2000" dirty="0">
                <a:solidFill>
                  <a:srgbClr val="000000"/>
                </a:solidFill>
                <a:latin typeface="TimesLTPro-Roman"/>
              </a:rPr>
              <a:t>مرونة السعر: مقياس لحساسية الطلب للتغيرات في الأسعار</a:t>
            </a:r>
            <a:endParaRPr lang="en-US" sz="2000" dirty="0">
              <a:solidFill>
                <a:srgbClr val="000000"/>
              </a:solidFill>
              <a:latin typeface="TimesLTPro-Roman"/>
            </a:endParaRPr>
          </a:p>
          <a:p>
            <a:pPr algn="l">
              <a:lnSpc>
                <a:spcPct val="100000"/>
              </a:lnSpc>
            </a:pPr>
            <a:r>
              <a:rPr lang="en-US" sz="2000" b="0" i="0" u="none" strike="noStrike" baseline="0" dirty="0">
                <a:latin typeface="TimesLTPro-Roman"/>
              </a:rPr>
              <a:t>If demand hardly changes with a small change in price, we say demand is </a:t>
            </a:r>
            <a:r>
              <a:rPr lang="en-US" sz="2000" b="0" i="1" u="none" strike="noStrike" baseline="0" dirty="0">
                <a:latin typeface="TimesLTPro-Italic"/>
              </a:rPr>
              <a:t>inelastic</a:t>
            </a:r>
            <a:r>
              <a:rPr lang="en-US" sz="2000" b="0" i="0" u="none" strike="noStrike" baseline="0" dirty="0">
                <a:latin typeface="TimesLTPro-Roman"/>
              </a:rPr>
              <a:t>. If demand changes greatly, we say the demand is </a:t>
            </a:r>
            <a:r>
              <a:rPr lang="en-US" sz="2000" b="0" i="1" u="none" strike="noStrike" baseline="0" dirty="0">
                <a:latin typeface="TimesLTPro-Italic"/>
              </a:rPr>
              <a:t>elastic</a:t>
            </a:r>
            <a:r>
              <a:rPr lang="en-US" sz="2000" b="0" i="0" u="none" strike="noStrike" baseline="0" dirty="0">
                <a:latin typeface="TimesLTPro-Roman"/>
              </a:rPr>
              <a:t>.</a:t>
            </a:r>
          </a:p>
          <a:p>
            <a:pPr marL="0" indent="0" algn="r">
              <a:lnSpc>
                <a:spcPct val="100000"/>
              </a:lnSpc>
              <a:buNone/>
            </a:pPr>
            <a:r>
              <a:rPr lang="ar-SA" sz="2000" dirty="0">
                <a:latin typeface="TimesLTPro-Roman"/>
              </a:rPr>
              <a:t>إذا كان الطلب لا يتغير إلا قليلاً مع تغير بسيط في السعر، فنقول إن الطلب غير مرن. وإذا تغير الطلب بشكل كبير، فنقول إن الطلب مرن.</a:t>
            </a:r>
            <a:endParaRPr lang="en-US" sz="2000" b="0" i="0" u="none" strike="noStrike" baseline="0" dirty="0">
              <a:latin typeface="TimesLTPro-Roman"/>
            </a:endParaRPr>
          </a:p>
          <a:p>
            <a:pPr algn="l">
              <a:lnSpc>
                <a:spcPct val="100000"/>
              </a:lnSpc>
            </a:pPr>
            <a:r>
              <a:rPr lang="en-US" sz="2000" b="0" i="0" u="none" strike="noStrike" baseline="0" dirty="0">
                <a:latin typeface="TimesLTPro-Roman"/>
              </a:rPr>
              <a:t>If demand is elastic rather than inelastic, sellers will consider lowering their prices</a:t>
            </a:r>
          </a:p>
          <a:p>
            <a:pPr marL="0" indent="0" algn="r">
              <a:lnSpc>
                <a:spcPct val="100000"/>
              </a:lnSpc>
              <a:buNone/>
            </a:pPr>
            <a:r>
              <a:rPr lang="ar-SA" sz="2000" dirty="0">
                <a:solidFill>
                  <a:srgbClr val="000000"/>
                </a:solidFill>
                <a:latin typeface="TimesLTPro-Roman"/>
              </a:rPr>
              <a:t>إذا كان الطلب مرنًا وليس غير مرن، فسوف يفكر البائعون في خفض أسعارهم</a:t>
            </a:r>
            <a:endParaRPr lang="en-US" sz="2000" dirty="0">
              <a:solidFill>
                <a:srgbClr val="000000"/>
              </a:solidFill>
              <a:latin typeface="TimesLTPro-Roman"/>
            </a:endParaRPr>
          </a:p>
        </p:txBody>
      </p:sp>
      <p:sp>
        <p:nvSpPr>
          <p:cNvPr id="7" name="TextBox 6">
            <a:extLst>
              <a:ext uri="{FF2B5EF4-FFF2-40B4-BE49-F238E27FC236}">
                <a16:creationId xmlns:a16="http://schemas.microsoft.com/office/drawing/2014/main" id="{92513A0F-E521-4B89-9217-058B11EB8395}"/>
              </a:ext>
            </a:extLst>
          </p:cNvPr>
          <p:cNvSpPr txBox="1"/>
          <p:nvPr/>
        </p:nvSpPr>
        <p:spPr>
          <a:xfrm>
            <a:off x="2516000" y="81362"/>
            <a:ext cx="6216554" cy="646331"/>
          </a:xfrm>
          <a:prstGeom prst="rect">
            <a:avLst/>
          </a:prstGeom>
          <a:noFill/>
        </p:spPr>
        <p:txBody>
          <a:bodyPr wrap="square">
            <a:spAutoFit/>
          </a:bodyPr>
          <a:lstStyle/>
          <a:p>
            <a:r>
              <a:rPr lang="en-US" sz="3600" b="1" dirty="0"/>
              <a:t>The Market and Demand</a:t>
            </a:r>
            <a:endParaRPr lang="en-US" sz="3600" dirty="0"/>
          </a:p>
        </p:txBody>
      </p:sp>
      <p:pic>
        <p:nvPicPr>
          <p:cNvPr id="4" name="Picture 3">
            <a:extLst>
              <a:ext uri="{FF2B5EF4-FFF2-40B4-BE49-F238E27FC236}">
                <a16:creationId xmlns:a16="http://schemas.microsoft.com/office/drawing/2014/main" id="{28B7CE96-1515-4AA5-92D4-7B34FB554CF8}"/>
              </a:ext>
            </a:extLst>
          </p:cNvPr>
          <p:cNvPicPr>
            <a:picLocks noChangeAspect="1"/>
          </p:cNvPicPr>
          <p:nvPr/>
        </p:nvPicPr>
        <p:blipFill>
          <a:blip r:embed="rId2"/>
          <a:stretch>
            <a:fillRect/>
          </a:stretch>
        </p:blipFill>
        <p:spPr>
          <a:xfrm>
            <a:off x="7849772" y="2312195"/>
            <a:ext cx="3504028" cy="2774498"/>
          </a:xfrm>
          <a:prstGeom prst="rect">
            <a:avLst/>
          </a:prstGeom>
        </p:spPr>
      </p:pic>
      <p:sp>
        <p:nvSpPr>
          <p:cNvPr id="6" name="مربع نص 5"/>
          <p:cNvSpPr txBox="1"/>
          <p:nvPr/>
        </p:nvSpPr>
        <p:spPr>
          <a:xfrm>
            <a:off x="7471612" y="240631"/>
            <a:ext cx="1827744" cy="523220"/>
          </a:xfrm>
          <a:prstGeom prst="rect">
            <a:avLst/>
          </a:prstGeom>
          <a:noFill/>
        </p:spPr>
        <p:txBody>
          <a:bodyPr wrap="none" rtlCol="1">
            <a:spAutoFit/>
          </a:bodyPr>
          <a:lstStyle/>
          <a:p>
            <a:r>
              <a:rPr lang="ar-SA" sz="2800" dirty="0"/>
              <a:t>السوق والطلب</a:t>
            </a:r>
          </a:p>
        </p:txBody>
      </p:sp>
    </p:spTree>
    <p:extLst>
      <p:ext uri="{BB962C8B-B14F-4D97-AF65-F5344CB8AC3E}">
        <p14:creationId xmlns:p14="http://schemas.microsoft.com/office/powerpoint/2010/main" val="264352322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6D5BBD-1436-49F6-AAC9-2B92281D08B5}"/>
              </a:ext>
            </a:extLst>
          </p:cNvPr>
          <p:cNvSpPr>
            <a:spLocks noGrp="1"/>
          </p:cNvSpPr>
          <p:nvPr>
            <p:ph type="title"/>
          </p:nvPr>
        </p:nvSpPr>
        <p:spPr>
          <a:xfrm>
            <a:off x="2431367" y="117231"/>
            <a:ext cx="6089904" cy="1426464"/>
          </a:xfrm>
        </p:spPr>
        <p:txBody>
          <a:bodyPr>
            <a:normAutofit/>
          </a:bodyPr>
          <a:lstStyle/>
          <a:p>
            <a:r>
              <a:rPr lang="en-US" b="1" dirty="0">
                <a:latin typeface="+mn-lt"/>
              </a:rPr>
              <a:t>Economy </a:t>
            </a:r>
            <a:r>
              <a:rPr lang="ar-SA" b="1" dirty="0">
                <a:latin typeface="+mn-lt"/>
              </a:rPr>
              <a:t>الاقتصاد</a:t>
            </a:r>
            <a:br>
              <a:rPr lang="en-US" b="1" dirty="0">
                <a:latin typeface="+mn-lt"/>
              </a:rPr>
            </a:br>
            <a:endParaRPr lang="en-US" b="1" dirty="0">
              <a:latin typeface="+mn-lt"/>
            </a:endParaRPr>
          </a:p>
        </p:txBody>
      </p:sp>
      <p:sp>
        <p:nvSpPr>
          <p:cNvPr id="3" name="Content Placeholder 2">
            <a:extLst>
              <a:ext uri="{FF2B5EF4-FFF2-40B4-BE49-F238E27FC236}">
                <a16:creationId xmlns:a16="http://schemas.microsoft.com/office/drawing/2014/main" id="{706DAE0E-008D-44EF-9CCC-C6336EEB662D}"/>
              </a:ext>
            </a:extLst>
          </p:cNvPr>
          <p:cNvSpPr>
            <a:spLocks noGrp="1"/>
          </p:cNvSpPr>
          <p:nvPr>
            <p:ph idx="1"/>
          </p:nvPr>
        </p:nvSpPr>
        <p:spPr>
          <a:xfrm>
            <a:off x="669758" y="1055968"/>
            <a:ext cx="6031967" cy="4971853"/>
          </a:xfrm>
        </p:spPr>
        <p:txBody>
          <a:bodyPr anchor="ctr">
            <a:normAutofit/>
          </a:bodyPr>
          <a:lstStyle/>
          <a:p>
            <a:r>
              <a:rPr lang="en-US" sz="2000" b="0" i="0" u="none" strike="noStrike" baseline="0" dirty="0">
                <a:latin typeface="TimesLTPro-Roman"/>
              </a:rPr>
              <a:t>Economic conditions can have a strong impact on the firm’s pricing strategies.</a:t>
            </a:r>
          </a:p>
          <a:p>
            <a:pPr marL="0" indent="0" algn="r">
              <a:buNone/>
            </a:pPr>
            <a:r>
              <a:rPr lang="ar-SA" sz="2400" dirty="0">
                <a:latin typeface="TimesLTPro-Roman"/>
              </a:rPr>
              <a:t>يمكن أن يكون للظروف الاقتصادية تأثير قوي على استراتيجيات التسعير الخاصة بالشركة.</a:t>
            </a:r>
            <a:endParaRPr lang="en-US" sz="2400" b="0" i="0" u="none" strike="noStrike" baseline="0" dirty="0">
              <a:latin typeface="TimesLTPro-Roman"/>
            </a:endParaRPr>
          </a:p>
          <a:p>
            <a:r>
              <a:rPr lang="en-US" sz="2000" b="0" i="0" u="none" strike="noStrike" baseline="0" dirty="0">
                <a:latin typeface="TimesLTPro-Roman"/>
              </a:rPr>
              <a:t>Economic factors such as a boom or recession, inflation, and interest rates affect pricing decisions because they affect consumer spending, consumer perceptions of the product’s price and value, and the company’s costs of producing and selling a product.</a:t>
            </a:r>
          </a:p>
          <a:p>
            <a:pPr marL="0" indent="0" algn="r">
              <a:buNone/>
            </a:pPr>
            <a:r>
              <a:rPr lang="ar-SA" sz="2000" dirty="0">
                <a:latin typeface="TimesLTPro-Roman"/>
              </a:rPr>
              <a:t>العوامل الاقتصادية مثل الطفرة أو الركود، والتضخم، وأسعار الفائدة تؤثر على قرارات التسعير لأنها تؤثر على إنفاق المستهلكين، وتصورات المستهلكين لسعر المنتج وقيمته، وتكاليف الشركة في إنتاج وبيع المنتج.</a:t>
            </a:r>
            <a:endParaRPr lang="en-US" sz="2000" b="0" i="0" u="none" strike="noStrike" baseline="0" dirty="0">
              <a:latin typeface="TimesLTPro-Roman"/>
            </a:endParaRPr>
          </a:p>
        </p:txBody>
      </p:sp>
      <p:pic>
        <p:nvPicPr>
          <p:cNvPr id="4" name="Picture 3">
            <a:extLst>
              <a:ext uri="{FF2B5EF4-FFF2-40B4-BE49-F238E27FC236}">
                <a16:creationId xmlns:a16="http://schemas.microsoft.com/office/drawing/2014/main" id="{718C76C2-D6C2-4783-BDF4-1D21F4603F06}"/>
              </a:ext>
            </a:extLst>
          </p:cNvPr>
          <p:cNvPicPr>
            <a:picLocks noChangeAspect="1"/>
          </p:cNvPicPr>
          <p:nvPr/>
        </p:nvPicPr>
        <p:blipFill rotWithShape="1">
          <a:blip r:embed="rId2"/>
          <a:srcRect l="5818" r="18504" b="2"/>
          <a:stretch/>
        </p:blipFill>
        <p:spPr>
          <a:xfrm>
            <a:off x="7218484" y="1787370"/>
            <a:ext cx="4455979" cy="3918123"/>
          </a:xfrm>
          <a:prstGeom prst="rect">
            <a:avLst/>
          </a:prstGeom>
        </p:spPr>
      </p:pic>
    </p:spTree>
    <p:extLst>
      <p:ext uri="{BB962C8B-B14F-4D97-AF65-F5344CB8AC3E}">
        <p14:creationId xmlns:p14="http://schemas.microsoft.com/office/powerpoint/2010/main" val="321193268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C780FE-604B-43E4-961F-9784F0CA3439}"/>
              </a:ext>
            </a:extLst>
          </p:cNvPr>
          <p:cNvSpPr>
            <a:spLocks noGrp="1"/>
          </p:cNvSpPr>
          <p:nvPr>
            <p:ph type="title"/>
          </p:nvPr>
        </p:nvSpPr>
        <p:spPr>
          <a:xfrm>
            <a:off x="2447779" y="-132412"/>
            <a:ext cx="5712824" cy="1325563"/>
          </a:xfrm>
        </p:spPr>
        <p:txBody>
          <a:bodyPr>
            <a:normAutofit/>
          </a:bodyPr>
          <a:lstStyle/>
          <a:p>
            <a:r>
              <a:rPr lang="en-US" b="1" dirty="0">
                <a:latin typeface="+mn-lt"/>
              </a:rPr>
              <a:t>Other external factors</a:t>
            </a:r>
          </a:p>
        </p:txBody>
      </p:sp>
      <p:sp>
        <p:nvSpPr>
          <p:cNvPr id="3" name="Content Placeholder 2">
            <a:extLst>
              <a:ext uri="{FF2B5EF4-FFF2-40B4-BE49-F238E27FC236}">
                <a16:creationId xmlns:a16="http://schemas.microsoft.com/office/drawing/2014/main" id="{63653DA5-FC3B-40D9-B5FB-186719599F9B}"/>
              </a:ext>
            </a:extLst>
          </p:cNvPr>
          <p:cNvSpPr>
            <a:spLocks noGrp="1"/>
          </p:cNvSpPr>
          <p:nvPr>
            <p:ph idx="1"/>
          </p:nvPr>
        </p:nvSpPr>
        <p:spPr>
          <a:xfrm>
            <a:off x="221433" y="1352048"/>
            <a:ext cx="5625914" cy="5397668"/>
          </a:xfrm>
        </p:spPr>
        <p:txBody>
          <a:bodyPr anchor="t">
            <a:normAutofit lnSpcReduction="10000"/>
          </a:bodyPr>
          <a:lstStyle/>
          <a:p>
            <a:r>
              <a:rPr lang="en-US" sz="2000" b="0" i="0" u="none" strike="noStrike" baseline="0" dirty="0">
                <a:solidFill>
                  <a:srgbClr val="002060"/>
                </a:solidFill>
                <a:latin typeface="TimesLTPro-Roman"/>
              </a:rPr>
              <a:t>Resellers: </a:t>
            </a:r>
            <a:r>
              <a:rPr lang="en-US" sz="2000" b="0" i="0" u="none" strike="noStrike" baseline="0" dirty="0">
                <a:latin typeface="TimesLTPro-Roman"/>
              </a:rPr>
              <a:t>The company should set prices that give resellers a fair profit, encourage their support, and help them to sell the product effectively. </a:t>
            </a:r>
          </a:p>
          <a:p>
            <a:r>
              <a:rPr lang="en-US" sz="2000" dirty="0">
                <a:solidFill>
                  <a:srgbClr val="002060"/>
                </a:solidFill>
                <a:latin typeface="TimesLTPro-Roman"/>
              </a:rPr>
              <a:t>The government</a:t>
            </a:r>
          </a:p>
          <a:p>
            <a:r>
              <a:rPr lang="en-US" sz="2000" dirty="0">
                <a:solidFill>
                  <a:srgbClr val="002060"/>
                </a:solidFill>
                <a:latin typeface="TimesLTPro-Roman"/>
              </a:rPr>
              <a:t>Social concerns </a:t>
            </a:r>
            <a:r>
              <a:rPr lang="en-US" sz="2000" b="0" i="0" u="none" strike="noStrike" baseline="0" dirty="0">
                <a:latin typeface="TimesLTPro-Roman"/>
              </a:rPr>
              <a:t>may need to be considered. In setting prices, a company’s short-term sales, market share, and profit goals may need to be tempered by broader societal considerations.</a:t>
            </a:r>
          </a:p>
          <a:p>
            <a:pPr marL="0" indent="0" algn="r">
              <a:buNone/>
            </a:pPr>
            <a:r>
              <a:rPr lang="ar-SA" sz="2000" dirty="0">
                <a:latin typeface="TimesLTPro-Roman"/>
              </a:rPr>
              <a:t>الموزعون: ينبغي للشركة أن تحدد الأسعار التي تمنح الموزعين ربحًا عادلاً، وتشجع دعمهم، وتساعدهم على بيع المنتج بشكل فعال.</a:t>
            </a:r>
            <a:endParaRPr lang="en-US" sz="2000" b="0" i="0" u="none" strike="noStrike" baseline="0" dirty="0">
              <a:latin typeface="TimesLTPro-Roman"/>
            </a:endParaRPr>
          </a:p>
          <a:p>
            <a:pPr marL="0" indent="0" algn="r">
              <a:buNone/>
            </a:pPr>
            <a:r>
              <a:rPr lang="ar-SA" sz="2400" dirty="0">
                <a:latin typeface="TimesLTPro-Roman"/>
              </a:rPr>
              <a:t>الحكومة</a:t>
            </a:r>
          </a:p>
          <a:p>
            <a:pPr marL="0" indent="0" algn="r">
              <a:buNone/>
            </a:pPr>
            <a:r>
              <a:rPr lang="ar-SA" sz="2000" dirty="0"/>
              <a:t>قد يكون من الضروري أخذ المخاوف الاجتماعية بعين الاعتبار عند تحديد الأسعار، قد يكون من الضروري تعديل أهداف المبيعات قصيرة الأجل للشركة، وحصة السوق، والأرباح من خلال اعتبارات مجتمعية أوسع.</a:t>
            </a:r>
            <a:endParaRPr lang="en-US" sz="2000" dirty="0"/>
          </a:p>
          <a:p>
            <a:endParaRPr lang="en-US" sz="2400" dirty="0"/>
          </a:p>
        </p:txBody>
      </p:sp>
      <p:pic>
        <p:nvPicPr>
          <p:cNvPr id="4" name="Picture 3">
            <a:extLst>
              <a:ext uri="{FF2B5EF4-FFF2-40B4-BE49-F238E27FC236}">
                <a16:creationId xmlns:a16="http://schemas.microsoft.com/office/drawing/2014/main" id="{E0273114-6AC4-442E-B71C-74EE88E9BF71}"/>
              </a:ext>
            </a:extLst>
          </p:cNvPr>
          <p:cNvPicPr>
            <a:picLocks noChangeAspect="1"/>
          </p:cNvPicPr>
          <p:nvPr/>
        </p:nvPicPr>
        <p:blipFill rotWithShape="1">
          <a:blip r:embed="rId2"/>
          <a:srcRect l="4378" r="3744" b="2"/>
          <a:stretch/>
        </p:blipFill>
        <p:spPr>
          <a:xfrm>
            <a:off x="6498742" y="2825456"/>
            <a:ext cx="2788920" cy="2788920"/>
          </a:xfrm>
          <a:custGeom>
            <a:avLst/>
            <a:gdLst/>
            <a:ahLst/>
            <a:cxnLst/>
            <a:rect l="l" t="t" r="r" b="b"/>
            <a:pathLst>
              <a:path w="2880360" h="2880360">
                <a:moveTo>
                  <a:pt x="1440180" y="0"/>
                </a:moveTo>
                <a:cubicBezTo>
                  <a:pt x="2235569" y="0"/>
                  <a:pt x="2880360" y="644791"/>
                  <a:pt x="2880360" y="1440180"/>
                </a:cubicBezTo>
                <a:cubicBezTo>
                  <a:pt x="2880360" y="2235569"/>
                  <a:pt x="2235569" y="2880360"/>
                  <a:pt x="1440180" y="2880360"/>
                </a:cubicBezTo>
                <a:cubicBezTo>
                  <a:pt x="644791" y="2880360"/>
                  <a:pt x="0" y="2235569"/>
                  <a:pt x="0" y="1440180"/>
                </a:cubicBezTo>
                <a:cubicBezTo>
                  <a:pt x="0" y="644791"/>
                  <a:pt x="644791" y="0"/>
                  <a:pt x="1440180" y="0"/>
                </a:cubicBezTo>
                <a:close/>
              </a:path>
            </a:pathLst>
          </a:custGeom>
        </p:spPr>
      </p:pic>
      <p:pic>
        <p:nvPicPr>
          <p:cNvPr id="5" name="Picture 4">
            <a:extLst>
              <a:ext uri="{FF2B5EF4-FFF2-40B4-BE49-F238E27FC236}">
                <a16:creationId xmlns:a16="http://schemas.microsoft.com/office/drawing/2014/main" id="{BF4EFF4B-68A7-4A0B-9A3A-81BD9AA4C13B}"/>
              </a:ext>
            </a:extLst>
          </p:cNvPr>
          <p:cNvPicPr>
            <a:picLocks noChangeAspect="1"/>
          </p:cNvPicPr>
          <p:nvPr/>
        </p:nvPicPr>
        <p:blipFill rotWithShape="1">
          <a:blip r:embed="rId3"/>
          <a:srcRect l="10042" r="565" b="1"/>
          <a:stretch/>
        </p:blipFill>
        <p:spPr>
          <a:xfrm>
            <a:off x="8160603" y="2"/>
            <a:ext cx="4034316" cy="3486455"/>
          </a:xfrm>
          <a:custGeom>
            <a:avLst/>
            <a:gdLst/>
            <a:ahLst/>
            <a:cxnLst/>
            <a:rect l="l" t="t" r="r" b="b"/>
            <a:pathLst>
              <a:path w="4034316" h="3486455">
                <a:moveTo>
                  <a:pt x="280681" y="0"/>
                </a:moveTo>
                <a:lnTo>
                  <a:pt x="4034316" y="0"/>
                </a:lnTo>
                <a:lnTo>
                  <a:pt x="4034316" y="2800630"/>
                </a:lnTo>
                <a:lnTo>
                  <a:pt x="3874752" y="2945652"/>
                </a:lnTo>
                <a:cubicBezTo>
                  <a:pt x="3465371" y="3283503"/>
                  <a:pt x="2940535" y="3486455"/>
                  <a:pt x="2368296" y="3486455"/>
                </a:cubicBezTo>
                <a:cubicBezTo>
                  <a:pt x="1060322" y="3486455"/>
                  <a:pt x="0" y="2426133"/>
                  <a:pt x="0" y="1118159"/>
                </a:cubicBezTo>
                <a:cubicBezTo>
                  <a:pt x="0" y="791166"/>
                  <a:pt x="66270" y="479650"/>
                  <a:pt x="186113" y="196311"/>
                </a:cubicBezTo>
                <a:close/>
              </a:path>
            </a:pathLst>
          </a:custGeom>
        </p:spPr>
      </p:pic>
      <p:pic>
        <p:nvPicPr>
          <p:cNvPr id="6" name="Picture 5">
            <a:extLst>
              <a:ext uri="{FF2B5EF4-FFF2-40B4-BE49-F238E27FC236}">
                <a16:creationId xmlns:a16="http://schemas.microsoft.com/office/drawing/2014/main" id="{644B97C2-A9E7-401C-9831-DAFE884938B7}"/>
              </a:ext>
            </a:extLst>
          </p:cNvPr>
          <p:cNvPicPr>
            <a:picLocks noChangeAspect="1"/>
          </p:cNvPicPr>
          <p:nvPr/>
        </p:nvPicPr>
        <p:blipFill rotWithShape="1">
          <a:blip r:embed="rId4"/>
          <a:srcRect l="4552" r="7082" b="-3"/>
          <a:stretch/>
        </p:blipFill>
        <p:spPr>
          <a:xfrm>
            <a:off x="9053088" y="4197217"/>
            <a:ext cx="3138912" cy="2660795"/>
          </a:xfrm>
          <a:custGeom>
            <a:avLst/>
            <a:gdLst/>
            <a:ahLst/>
            <a:cxnLst/>
            <a:rect l="l" t="t" r="r" b="b"/>
            <a:pathLst>
              <a:path w="3138912" h="2660795">
                <a:moveTo>
                  <a:pt x="1723644" y="0"/>
                </a:moveTo>
                <a:cubicBezTo>
                  <a:pt x="2259111" y="0"/>
                  <a:pt x="2737550" y="244172"/>
                  <a:pt x="3053691" y="627247"/>
                </a:cubicBezTo>
                <a:lnTo>
                  <a:pt x="3138912" y="741211"/>
                </a:lnTo>
                <a:lnTo>
                  <a:pt x="3138912" y="2660795"/>
                </a:lnTo>
                <a:lnTo>
                  <a:pt x="278239" y="2660795"/>
                </a:lnTo>
                <a:lnTo>
                  <a:pt x="208035" y="2545235"/>
                </a:lnTo>
                <a:cubicBezTo>
                  <a:pt x="75362" y="2301006"/>
                  <a:pt x="0" y="2021126"/>
                  <a:pt x="0" y="1723644"/>
                </a:cubicBezTo>
                <a:cubicBezTo>
                  <a:pt x="0" y="771702"/>
                  <a:pt x="771702" y="0"/>
                  <a:pt x="1723644" y="0"/>
                </a:cubicBezTo>
                <a:close/>
              </a:path>
            </a:pathLst>
          </a:custGeom>
          <a:ln>
            <a:noFill/>
          </a:ln>
          <a:effectLst>
            <a:softEdge rad="112500"/>
          </a:effectLst>
        </p:spPr>
      </p:pic>
      <p:sp>
        <p:nvSpPr>
          <p:cNvPr id="7" name="مربع نص 6"/>
          <p:cNvSpPr txBox="1"/>
          <p:nvPr/>
        </p:nvSpPr>
        <p:spPr>
          <a:xfrm>
            <a:off x="3958389" y="828829"/>
            <a:ext cx="2653290" cy="523220"/>
          </a:xfrm>
          <a:prstGeom prst="rect">
            <a:avLst/>
          </a:prstGeom>
          <a:noFill/>
        </p:spPr>
        <p:txBody>
          <a:bodyPr wrap="none" rtlCol="1">
            <a:spAutoFit/>
          </a:bodyPr>
          <a:lstStyle/>
          <a:p>
            <a:r>
              <a:rPr lang="ar-SA" sz="2800" dirty="0"/>
              <a:t>عوامل خارجية أخرى</a:t>
            </a:r>
          </a:p>
        </p:txBody>
      </p:sp>
    </p:spTree>
    <p:extLst>
      <p:ext uri="{BB962C8B-B14F-4D97-AF65-F5344CB8AC3E}">
        <p14:creationId xmlns:p14="http://schemas.microsoft.com/office/powerpoint/2010/main" val="27605633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1F4A11-AAE8-4105-8EB1-E7F063CE4752}"/>
              </a:ext>
            </a:extLst>
          </p:cNvPr>
          <p:cNvSpPr>
            <a:spLocks noGrp="1"/>
          </p:cNvSpPr>
          <p:nvPr>
            <p:ph type="title"/>
          </p:nvPr>
        </p:nvSpPr>
        <p:spPr>
          <a:xfrm>
            <a:off x="2337392" y="-123482"/>
            <a:ext cx="9170158" cy="1325563"/>
          </a:xfrm>
        </p:spPr>
        <p:txBody>
          <a:bodyPr>
            <a:normAutofit/>
          </a:bodyPr>
          <a:lstStyle/>
          <a:p>
            <a:r>
              <a:rPr lang="en-US" sz="3200" b="1" dirty="0">
                <a:latin typeface="+mn-lt"/>
              </a:rPr>
              <a:t>3. N</a:t>
            </a:r>
            <a:r>
              <a:rPr lang="en-US" sz="3200" b="1" i="0" u="none" strike="noStrike" baseline="0" dirty="0">
                <a:latin typeface="+mn-lt"/>
              </a:rPr>
              <a:t>ew Product Pricing strategies</a:t>
            </a:r>
            <a:endParaRPr lang="en-US" sz="6600" b="1" dirty="0">
              <a:latin typeface="+mn-lt"/>
            </a:endParaRPr>
          </a:p>
        </p:txBody>
      </p:sp>
      <p:sp>
        <p:nvSpPr>
          <p:cNvPr id="3" name="Content Placeholder 2">
            <a:extLst>
              <a:ext uri="{FF2B5EF4-FFF2-40B4-BE49-F238E27FC236}">
                <a16:creationId xmlns:a16="http://schemas.microsoft.com/office/drawing/2014/main" id="{29146F5E-D862-45D9-B7AF-3ADD6C172FCE}"/>
              </a:ext>
            </a:extLst>
          </p:cNvPr>
          <p:cNvSpPr>
            <a:spLocks noGrp="1"/>
          </p:cNvSpPr>
          <p:nvPr>
            <p:ph idx="1"/>
          </p:nvPr>
        </p:nvSpPr>
        <p:spPr>
          <a:xfrm>
            <a:off x="393031" y="1067634"/>
            <a:ext cx="11241505" cy="5621923"/>
          </a:xfrm>
        </p:spPr>
        <p:txBody>
          <a:bodyPr>
            <a:normAutofit lnSpcReduction="10000"/>
          </a:bodyPr>
          <a:lstStyle/>
          <a:p>
            <a:pPr marL="0" indent="0">
              <a:buNone/>
            </a:pPr>
            <a:r>
              <a:rPr lang="en-US" sz="1800" b="1" i="0" u="none" strike="noStrike" baseline="0" dirty="0">
                <a:solidFill>
                  <a:srgbClr val="0040FF"/>
                </a:solidFill>
                <a:latin typeface="ArialNarrowMTPro-Bold"/>
              </a:rPr>
              <a:t>3.1. Market-skimming Pricing:</a:t>
            </a:r>
          </a:p>
          <a:p>
            <a:pPr algn="l">
              <a:lnSpc>
                <a:spcPct val="100000"/>
              </a:lnSpc>
            </a:pPr>
            <a:r>
              <a:rPr lang="en-US" sz="1800" b="1" i="0" u="none" strike="noStrike" baseline="0" dirty="0">
                <a:latin typeface="ArialNarrowMTPro-Bold"/>
              </a:rPr>
              <a:t>Market-skimming pricing (price skimming) </a:t>
            </a:r>
            <a:r>
              <a:rPr lang="en-US" sz="1800" b="0" i="0" u="none" strike="noStrike" baseline="0" dirty="0">
                <a:solidFill>
                  <a:srgbClr val="000000"/>
                </a:solidFill>
                <a:latin typeface="TimesLTPro-Roman"/>
              </a:rPr>
              <a:t>Setting a high price for a new product to skim maximum revenues layer by layer from the segments willing to pay the high price; the company makes fewer but more </a:t>
            </a:r>
            <a:r>
              <a:rPr lang="en-US" sz="1800" dirty="0">
                <a:solidFill>
                  <a:srgbClr val="000000"/>
                </a:solidFill>
                <a:latin typeface="TimesLTPro-Roman"/>
              </a:rPr>
              <a:t>profitable sales (Example: Apple)</a:t>
            </a:r>
          </a:p>
          <a:p>
            <a:pPr algn="l">
              <a:lnSpc>
                <a:spcPct val="100000"/>
              </a:lnSpc>
            </a:pPr>
            <a:r>
              <a:rPr lang="en-US" sz="1800" dirty="0">
                <a:solidFill>
                  <a:srgbClr val="000000"/>
                </a:solidFill>
                <a:latin typeface="TimesLTPro-Roman"/>
              </a:rPr>
              <a:t>Market skimming makes sense only under certain conditions. 	</a:t>
            </a:r>
          </a:p>
          <a:p>
            <a:pPr marL="800100" lvl="1" indent="-342900">
              <a:lnSpc>
                <a:spcPct val="100000"/>
              </a:lnSpc>
              <a:buAutoNum type="arabicPeriod"/>
            </a:pPr>
            <a:r>
              <a:rPr lang="en-US" sz="1800" dirty="0">
                <a:solidFill>
                  <a:srgbClr val="000000"/>
                </a:solidFill>
                <a:latin typeface="TimesLTPro-Roman"/>
              </a:rPr>
              <a:t>The product’s quality and image must support its higher price, and enough buyers must want the product at that price.</a:t>
            </a:r>
          </a:p>
          <a:p>
            <a:pPr marL="800100" lvl="1" indent="-342900">
              <a:lnSpc>
                <a:spcPct val="100000"/>
              </a:lnSpc>
              <a:buAutoNum type="arabicPeriod"/>
            </a:pPr>
            <a:r>
              <a:rPr lang="en-US" sz="1800" dirty="0">
                <a:solidFill>
                  <a:srgbClr val="000000"/>
                </a:solidFill>
                <a:latin typeface="TimesLTPro-Roman"/>
              </a:rPr>
              <a:t>The costs of producing a smaller volume cannot be so high that it cancels the advantage of charging more. </a:t>
            </a:r>
          </a:p>
          <a:p>
            <a:pPr marL="800100" lvl="1" indent="-342900">
              <a:lnSpc>
                <a:spcPct val="100000"/>
              </a:lnSpc>
              <a:buAutoNum type="arabicPeriod"/>
            </a:pPr>
            <a:r>
              <a:rPr lang="en-US" sz="1800" dirty="0">
                <a:solidFill>
                  <a:srgbClr val="000000"/>
                </a:solidFill>
                <a:latin typeface="TimesLTPro-Roman"/>
              </a:rPr>
              <a:t>Competitors should not be able to enter the market easily and undercut the high price</a:t>
            </a:r>
          </a:p>
          <a:p>
            <a:pPr marL="457200" lvl="1" indent="0" algn="r">
              <a:lnSpc>
                <a:spcPct val="100000"/>
              </a:lnSpc>
              <a:buNone/>
            </a:pPr>
            <a:r>
              <a:rPr lang="ar-SA" sz="2200" dirty="0">
                <a:solidFill>
                  <a:schemeClr val="accent1"/>
                </a:solidFill>
                <a:latin typeface="TimesLTPro-Roman"/>
              </a:rPr>
              <a:t>3.1. التسعير الكاشط:</a:t>
            </a:r>
          </a:p>
          <a:p>
            <a:pPr marL="457200" lvl="1" indent="0" algn="r">
              <a:lnSpc>
                <a:spcPct val="100000"/>
              </a:lnSpc>
              <a:buNone/>
            </a:pPr>
            <a:endParaRPr lang="ar-SA" sz="1800" dirty="0">
              <a:solidFill>
                <a:srgbClr val="000000"/>
              </a:solidFill>
              <a:latin typeface="TimesLTPro-Roman"/>
            </a:endParaRPr>
          </a:p>
          <a:p>
            <a:pPr marL="457200" lvl="1" indent="0" algn="r">
              <a:lnSpc>
                <a:spcPct val="100000"/>
              </a:lnSpc>
              <a:buNone/>
            </a:pPr>
            <a:r>
              <a:rPr lang="ar-SA" sz="1800" dirty="0">
                <a:solidFill>
                  <a:srgbClr val="000000"/>
                </a:solidFill>
                <a:latin typeface="TimesLTPro-Roman"/>
              </a:rPr>
              <a:t>التسعير الكاشط (الاستقطاع السعري) تحديد سعر مرتفع لمنتج جديد لاستقطاع أقصى قدر من الإيرادات طبقة تلو الأخرى من القطاعات الراغبة في دفع السعر المرتفع؛ تحقق الشركة مبيعات أقل ولكنها أكثر ربحية (مثال: أبل)</a:t>
            </a:r>
          </a:p>
          <a:p>
            <a:pPr marL="457200" lvl="1" indent="0" algn="r">
              <a:lnSpc>
                <a:spcPct val="100000"/>
              </a:lnSpc>
              <a:buNone/>
            </a:pPr>
            <a:endParaRPr lang="ar-SA" sz="1800" dirty="0">
              <a:solidFill>
                <a:srgbClr val="000000"/>
              </a:solidFill>
              <a:latin typeface="TimesLTPro-Roman"/>
            </a:endParaRPr>
          </a:p>
          <a:p>
            <a:pPr marL="457200" lvl="1" indent="0" algn="r">
              <a:lnSpc>
                <a:spcPct val="100000"/>
              </a:lnSpc>
              <a:buNone/>
            </a:pPr>
            <a:r>
              <a:rPr lang="ar-SA" sz="1800" dirty="0">
                <a:solidFill>
                  <a:srgbClr val="000000"/>
                </a:solidFill>
                <a:latin typeface="TimesLTPro-Roman"/>
              </a:rPr>
              <a:t>لا يكون الاستقطاع السوقي منطقيًا إلا في ظل ظروف معينة.</a:t>
            </a:r>
          </a:p>
          <a:p>
            <a:pPr marL="457200" lvl="1" indent="0" algn="r">
              <a:lnSpc>
                <a:spcPct val="100000"/>
              </a:lnSpc>
              <a:buNone/>
            </a:pPr>
            <a:r>
              <a:rPr lang="ar-SA" sz="1800" dirty="0">
                <a:solidFill>
                  <a:srgbClr val="000000"/>
                </a:solidFill>
                <a:latin typeface="TimesLTPro-Roman"/>
              </a:rPr>
              <a:t>- يجب أن تدعم جودة المنتج وصورته سعره المرتفع، ويجب أن يرغب عدد كافٍ من المشترين في الحصول على المنتج بهذا السعر.</a:t>
            </a:r>
          </a:p>
          <a:p>
            <a:pPr marL="457200" lvl="1" indent="0" algn="r">
              <a:lnSpc>
                <a:spcPct val="100000"/>
              </a:lnSpc>
              <a:buNone/>
            </a:pPr>
            <a:r>
              <a:rPr lang="ar-SA" sz="1800" dirty="0">
                <a:solidFill>
                  <a:srgbClr val="000000"/>
                </a:solidFill>
                <a:latin typeface="TimesLTPro-Roman"/>
              </a:rPr>
              <a:t>- لا يمكن أن تكون تكاليف إنتاج حجم أصغر مرتفعة للغاية بحيث تلغي ميزة فرض رسوم أعلى.</a:t>
            </a:r>
          </a:p>
          <a:p>
            <a:pPr marL="457200" lvl="1" indent="0" algn="r">
              <a:lnSpc>
                <a:spcPct val="100000"/>
              </a:lnSpc>
              <a:buNone/>
            </a:pPr>
            <a:r>
              <a:rPr lang="ar-SA" sz="1800" dirty="0">
                <a:solidFill>
                  <a:srgbClr val="000000"/>
                </a:solidFill>
                <a:latin typeface="TimesLTPro-Roman"/>
              </a:rPr>
              <a:t>- لا ينبغي أن يتمكن المنافسون من دخول السوق بسهولة وخفض السعر المرتفع</a:t>
            </a:r>
            <a:endParaRPr lang="en-US" sz="1800" dirty="0">
              <a:solidFill>
                <a:srgbClr val="000000"/>
              </a:solidFill>
              <a:latin typeface="TimesLTPro-Roman"/>
            </a:endParaRPr>
          </a:p>
        </p:txBody>
      </p:sp>
      <p:sp>
        <p:nvSpPr>
          <p:cNvPr id="5" name="مربع نص 4"/>
          <p:cNvSpPr txBox="1"/>
          <p:nvPr/>
        </p:nvSpPr>
        <p:spPr>
          <a:xfrm>
            <a:off x="8098402" y="299308"/>
            <a:ext cx="4081567" cy="461665"/>
          </a:xfrm>
          <a:prstGeom prst="rect">
            <a:avLst/>
          </a:prstGeom>
          <a:noFill/>
        </p:spPr>
        <p:txBody>
          <a:bodyPr wrap="none" rtlCol="1">
            <a:spAutoFit/>
          </a:bodyPr>
          <a:lstStyle/>
          <a:p>
            <a:r>
              <a:rPr lang="ar-SA" sz="2400" dirty="0"/>
              <a:t>3. استراتيجيات تسعير المنتجات الجديدة</a:t>
            </a:r>
          </a:p>
        </p:txBody>
      </p:sp>
    </p:spTree>
    <p:extLst>
      <p:ext uri="{BB962C8B-B14F-4D97-AF65-F5344CB8AC3E}">
        <p14:creationId xmlns:p14="http://schemas.microsoft.com/office/powerpoint/2010/main" val="209877542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1F4A11-AAE8-4105-8EB1-E7F063CE4752}"/>
              </a:ext>
            </a:extLst>
          </p:cNvPr>
          <p:cNvSpPr>
            <a:spLocks noGrp="1"/>
          </p:cNvSpPr>
          <p:nvPr>
            <p:ph type="title"/>
          </p:nvPr>
        </p:nvSpPr>
        <p:spPr>
          <a:xfrm>
            <a:off x="2394657" y="-123044"/>
            <a:ext cx="9170158" cy="1325563"/>
          </a:xfrm>
        </p:spPr>
        <p:txBody>
          <a:bodyPr>
            <a:normAutofit/>
          </a:bodyPr>
          <a:lstStyle/>
          <a:p>
            <a:r>
              <a:rPr lang="en-US" sz="3200" b="1" dirty="0">
                <a:latin typeface="+mn-lt"/>
              </a:rPr>
              <a:t>3. N</a:t>
            </a:r>
            <a:r>
              <a:rPr lang="en-US" sz="3200" b="1" i="0" u="none" strike="noStrike" baseline="0" dirty="0">
                <a:latin typeface="+mn-lt"/>
              </a:rPr>
              <a:t>ew Product Pricing </a:t>
            </a:r>
            <a:r>
              <a:rPr lang="en-US" sz="3200" b="1" dirty="0">
                <a:latin typeface="+mn-lt"/>
              </a:rPr>
              <a:t>strategies</a:t>
            </a:r>
          </a:p>
        </p:txBody>
      </p:sp>
      <p:sp>
        <p:nvSpPr>
          <p:cNvPr id="3" name="Content Placeholder 2">
            <a:extLst>
              <a:ext uri="{FF2B5EF4-FFF2-40B4-BE49-F238E27FC236}">
                <a16:creationId xmlns:a16="http://schemas.microsoft.com/office/drawing/2014/main" id="{29146F5E-D862-45D9-B7AF-3ADD6C172FCE}"/>
              </a:ext>
            </a:extLst>
          </p:cNvPr>
          <p:cNvSpPr>
            <a:spLocks noGrp="1"/>
          </p:cNvSpPr>
          <p:nvPr>
            <p:ph idx="1"/>
          </p:nvPr>
        </p:nvSpPr>
        <p:spPr>
          <a:xfrm>
            <a:off x="281354" y="1202519"/>
            <a:ext cx="11617569" cy="5655480"/>
          </a:xfrm>
        </p:spPr>
        <p:txBody>
          <a:bodyPr>
            <a:normAutofit fontScale="85000" lnSpcReduction="10000"/>
          </a:bodyPr>
          <a:lstStyle/>
          <a:p>
            <a:pPr marL="0" indent="0">
              <a:buNone/>
            </a:pPr>
            <a:r>
              <a:rPr lang="en-US" sz="3200" b="1" i="0" u="none" strike="noStrike" baseline="0" dirty="0">
                <a:solidFill>
                  <a:srgbClr val="0040FF"/>
                </a:solidFill>
                <a:latin typeface="ArialNarrowMTPro-Bold"/>
              </a:rPr>
              <a:t>3.2. Market-Penetration Pricing</a:t>
            </a:r>
          </a:p>
          <a:p>
            <a:pPr algn="l">
              <a:lnSpc>
                <a:spcPct val="120000"/>
              </a:lnSpc>
            </a:pPr>
            <a:r>
              <a:rPr lang="en-US" sz="1600" b="1" i="0" u="none" strike="noStrike" baseline="0" dirty="0">
                <a:latin typeface="ArialNarrowMTPro-Bold"/>
              </a:rPr>
              <a:t>Market- Penetration pricing: </a:t>
            </a:r>
            <a:r>
              <a:rPr lang="en-US" sz="1600" b="0" i="0" u="none" strike="noStrike" baseline="0" dirty="0">
                <a:latin typeface="TimesLTPro-Roman"/>
              </a:rPr>
              <a:t>Setting a low price for a new product in order to attract a large number of </a:t>
            </a:r>
            <a:r>
              <a:rPr lang="en-US" sz="1600" dirty="0">
                <a:latin typeface="TimesLTPro-Roman"/>
              </a:rPr>
              <a:t>buyers and a large market share (Samsung)</a:t>
            </a:r>
          </a:p>
          <a:p>
            <a:pPr algn="l">
              <a:lnSpc>
                <a:spcPct val="120000"/>
              </a:lnSpc>
            </a:pPr>
            <a:r>
              <a:rPr lang="en-US" sz="1600" dirty="0">
                <a:latin typeface="TimesLTPro-Roman"/>
              </a:rPr>
              <a:t>Companies set a low initial price to penetrate the market quickly and deeply—to attract a large number of buyers quickly and win a large market share. The high-sales volume results in falling costs, allowing companies to cut their prices even further</a:t>
            </a:r>
          </a:p>
          <a:p>
            <a:pPr algn="l">
              <a:lnSpc>
                <a:spcPct val="120000"/>
              </a:lnSpc>
            </a:pPr>
            <a:r>
              <a:rPr lang="en-US" sz="1600" dirty="0">
                <a:latin typeface="TimesLTPro-Roman"/>
              </a:rPr>
              <a:t>Several conditions must be met for this low-price strategy to work.</a:t>
            </a:r>
          </a:p>
          <a:p>
            <a:pPr marL="800100" lvl="1" indent="-342900">
              <a:lnSpc>
                <a:spcPct val="120000"/>
              </a:lnSpc>
              <a:buFont typeface="+mj-lt"/>
              <a:buAutoNum type="arabicPeriod"/>
            </a:pPr>
            <a:r>
              <a:rPr lang="en-US" sz="1600" dirty="0">
                <a:latin typeface="TimesLTPro-Roman"/>
              </a:rPr>
              <a:t>The market must be highly price sensitive so that a low price produces more market growth. </a:t>
            </a:r>
          </a:p>
          <a:p>
            <a:pPr marL="800100" lvl="1" indent="-342900">
              <a:lnSpc>
                <a:spcPct val="120000"/>
              </a:lnSpc>
              <a:buFont typeface="+mj-lt"/>
              <a:buAutoNum type="arabicPeriod"/>
            </a:pPr>
            <a:r>
              <a:rPr lang="en-US" sz="1600" dirty="0">
                <a:latin typeface="TimesLTPro-Roman"/>
              </a:rPr>
              <a:t>Production and distribution costs must decrease as sales volume increases. </a:t>
            </a:r>
          </a:p>
          <a:p>
            <a:pPr marL="800100" lvl="1" indent="-342900">
              <a:lnSpc>
                <a:spcPct val="120000"/>
              </a:lnSpc>
              <a:buFont typeface="+mj-lt"/>
              <a:buAutoNum type="arabicPeriod"/>
            </a:pPr>
            <a:r>
              <a:rPr lang="en-US" sz="1600" dirty="0">
                <a:latin typeface="TimesLTPro-Roman"/>
              </a:rPr>
              <a:t>The low price must help keep out the competition, and the penetration price must maintain its low-price position. Otherwise, the price advantage may be only temporary</a:t>
            </a:r>
          </a:p>
          <a:p>
            <a:pPr marL="0" indent="0" algn="r" rtl="1">
              <a:lnSpc>
                <a:spcPct val="120000"/>
              </a:lnSpc>
              <a:buNone/>
            </a:pPr>
            <a:r>
              <a:rPr lang="ar-SA" sz="2300" b="1" dirty="0">
                <a:latin typeface="TimesLTPro-Roman"/>
              </a:rPr>
              <a:t>3.2. تسعير اختراق السوق / التسعير الكاسح</a:t>
            </a:r>
          </a:p>
          <a:p>
            <a:pPr marL="457200" lvl="1" indent="0" algn="r">
              <a:lnSpc>
                <a:spcPct val="120000"/>
              </a:lnSpc>
              <a:buNone/>
            </a:pPr>
            <a:endParaRPr lang="ar-SA" sz="1600" dirty="0">
              <a:latin typeface="TimesLTPro-Roman"/>
            </a:endParaRPr>
          </a:p>
          <a:p>
            <a:pPr marL="457200" lvl="1" indent="0" algn="r">
              <a:lnSpc>
                <a:spcPct val="120000"/>
              </a:lnSpc>
              <a:buNone/>
            </a:pPr>
            <a:r>
              <a:rPr lang="ar-SA" sz="1600" dirty="0">
                <a:latin typeface="TimesLTPro-Roman"/>
              </a:rPr>
              <a:t>تسعير اختراق السوق: تحديد سعر منخفض لمنتج جديد بهدف جذب عدد كبير من المشترين وحصة سوقية كبيرة (سامسونج)</a:t>
            </a:r>
          </a:p>
          <a:p>
            <a:pPr marL="457200" lvl="1" indent="0" algn="r">
              <a:lnSpc>
                <a:spcPct val="120000"/>
              </a:lnSpc>
              <a:buNone/>
            </a:pPr>
            <a:r>
              <a:rPr lang="ar-SA" sz="1600" dirty="0">
                <a:latin typeface="TimesLTPro-Roman"/>
              </a:rPr>
              <a:t>تحدد الشركات سعرًا أوليًا منخفضًا لاختراق السوق بسرعة وبعمق - لجذب عدد كبير من المشترين بسرعة والفوز بحصة سوقية كبيرة. يؤدي حجم المبيعات المرتفع إلى انخفاض التكاليف، مما يسمح للشركات بخفض أسعارها بشكل أكبر</a:t>
            </a:r>
          </a:p>
          <a:p>
            <a:pPr marL="457200" lvl="1" indent="0" algn="r">
              <a:lnSpc>
                <a:spcPct val="120000"/>
              </a:lnSpc>
              <a:buNone/>
            </a:pPr>
            <a:r>
              <a:rPr lang="ar-SA" sz="1600" dirty="0">
                <a:latin typeface="TimesLTPro-Roman"/>
              </a:rPr>
              <a:t>يجب استيفاء العديد من الشروط حتى تنجح استراتيجية السعر المنخفض هذه.</a:t>
            </a:r>
          </a:p>
          <a:p>
            <a:pPr marL="457200" lvl="1" indent="0" algn="r">
              <a:lnSpc>
                <a:spcPct val="120000"/>
              </a:lnSpc>
              <a:buNone/>
            </a:pPr>
            <a:r>
              <a:rPr lang="ar-SA" sz="1600" dirty="0">
                <a:latin typeface="TimesLTPro-Roman"/>
              </a:rPr>
              <a:t>- يجب أن يكون السوق حساسًا للغاية للسعر حتى ينتج السعر المنخفض المزيد من نمو السوق.</a:t>
            </a:r>
          </a:p>
          <a:p>
            <a:pPr marL="457200" lvl="1" indent="0" algn="r">
              <a:lnSpc>
                <a:spcPct val="120000"/>
              </a:lnSpc>
              <a:buNone/>
            </a:pPr>
            <a:r>
              <a:rPr lang="ar-SA" sz="1600" dirty="0">
                <a:latin typeface="TimesLTPro-Roman"/>
              </a:rPr>
              <a:t>- يجب أن تنخفض تكاليف الإنتاج والتوزيع مع زيادة حجم المبيعات.</a:t>
            </a:r>
          </a:p>
          <a:p>
            <a:pPr marL="457200" lvl="1" indent="0" algn="r">
              <a:lnSpc>
                <a:spcPct val="120000"/>
              </a:lnSpc>
              <a:buNone/>
            </a:pPr>
            <a:r>
              <a:rPr lang="ar-SA" sz="1600" dirty="0">
                <a:latin typeface="TimesLTPro-Roman"/>
              </a:rPr>
              <a:t>- يجب أن يساعد السعر المنخفض في إبعاد المنافسة، ويجب أن يحافظ سعر الاختراق على موقفه السعري المنخفض. وإلا، فقد تكون ميزة السعر مؤقتة فقط</a:t>
            </a:r>
            <a:endParaRPr lang="en-US" sz="1600" dirty="0">
              <a:latin typeface="TimesLTPro-Roman"/>
            </a:endParaRPr>
          </a:p>
        </p:txBody>
      </p:sp>
    </p:spTree>
    <p:extLst>
      <p:ext uri="{BB962C8B-B14F-4D97-AF65-F5344CB8AC3E}">
        <p14:creationId xmlns:p14="http://schemas.microsoft.com/office/powerpoint/2010/main" val="74877387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1F4A11-AAE8-4105-8EB1-E7F063CE4752}"/>
              </a:ext>
            </a:extLst>
          </p:cNvPr>
          <p:cNvSpPr>
            <a:spLocks noGrp="1"/>
          </p:cNvSpPr>
          <p:nvPr>
            <p:ph type="title"/>
          </p:nvPr>
        </p:nvSpPr>
        <p:spPr>
          <a:xfrm>
            <a:off x="2429827" y="-111759"/>
            <a:ext cx="9170158" cy="1325563"/>
          </a:xfrm>
        </p:spPr>
        <p:txBody>
          <a:bodyPr>
            <a:normAutofit/>
          </a:bodyPr>
          <a:lstStyle/>
          <a:p>
            <a:r>
              <a:rPr lang="en-US" sz="3200" b="1" dirty="0">
                <a:latin typeface="+mn-lt"/>
              </a:rPr>
              <a:t>4. </a:t>
            </a:r>
            <a:r>
              <a:rPr lang="en-US" sz="3200" b="1" i="0" u="none" strike="noStrike" baseline="0" dirty="0">
                <a:latin typeface="+mn-lt"/>
              </a:rPr>
              <a:t>Product Mix Pricing strategies </a:t>
            </a:r>
            <a:endParaRPr lang="en-US" sz="6600" b="1" dirty="0">
              <a:latin typeface="+mn-lt"/>
            </a:endParaRPr>
          </a:p>
        </p:txBody>
      </p:sp>
      <p:pic>
        <p:nvPicPr>
          <p:cNvPr id="5" name="Content Placeholder 4">
            <a:extLst>
              <a:ext uri="{FF2B5EF4-FFF2-40B4-BE49-F238E27FC236}">
                <a16:creationId xmlns:a16="http://schemas.microsoft.com/office/drawing/2014/main" id="{884B5785-C870-474E-9842-69AADC026452}"/>
              </a:ext>
            </a:extLst>
          </p:cNvPr>
          <p:cNvPicPr>
            <a:picLocks noGrp="1" noChangeAspect="1"/>
          </p:cNvPicPr>
          <p:nvPr>
            <p:ph idx="1"/>
          </p:nvPr>
        </p:nvPicPr>
        <p:blipFill>
          <a:blip r:embed="rId2"/>
          <a:stretch>
            <a:fillRect/>
          </a:stretch>
        </p:blipFill>
        <p:spPr>
          <a:xfrm>
            <a:off x="1832854" y="1711581"/>
            <a:ext cx="8526292" cy="3732097"/>
          </a:xfrm>
        </p:spPr>
      </p:pic>
      <p:sp>
        <p:nvSpPr>
          <p:cNvPr id="3" name="مربع نص 2"/>
          <p:cNvSpPr txBox="1"/>
          <p:nvPr/>
        </p:nvSpPr>
        <p:spPr>
          <a:xfrm>
            <a:off x="8277727" y="372978"/>
            <a:ext cx="3929281" cy="461665"/>
          </a:xfrm>
          <a:prstGeom prst="rect">
            <a:avLst/>
          </a:prstGeom>
          <a:noFill/>
        </p:spPr>
        <p:txBody>
          <a:bodyPr wrap="none" rtlCol="1">
            <a:spAutoFit/>
          </a:bodyPr>
          <a:lstStyle/>
          <a:p>
            <a:r>
              <a:rPr lang="ar-SA" sz="2400" dirty="0"/>
              <a:t>4. استراتيجيات تسعير مزيج المنتجات</a:t>
            </a:r>
          </a:p>
        </p:txBody>
      </p:sp>
    </p:spTree>
    <p:extLst>
      <p:ext uri="{BB962C8B-B14F-4D97-AF65-F5344CB8AC3E}">
        <p14:creationId xmlns:p14="http://schemas.microsoft.com/office/powerpoint/2010/main" val="375059184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084723A-39B3-43A5-8E63-39A21F74EE31}"/>
              </a:ext>
            </a:extLst>
          </p:cNvPr>
          <p:cNvSpPr>
            <a:spLocks noGrp="1"/>
          </p:cNvSpPr>
          <p:nvPr>
            <p:ph idx="1"/>
          </p:nvPr>
        </p:nvSpPr>
        <p:spPr>
          <a:xfrm>
            <a:off x="484213" y="1777219"/>
            <a:ext cx="3872249" cy="3785419"/>
          </a:xfrm>
        </p:spPr>
        <p:txBody>
          <a:bodyPr vert="horz" lIns="91440" tIns="45720" rIns="91440" bIns="45720" rtlCol="0">
            <a:normAutofit fontScale="92500" lnSpcReduction="20000"/>
          </a:bodyPr>
          <a:lstStyle/>
          <a:p>
            <a:pPr marL="0" indent="0">
              <a:lnSpc>
                <a:spcPct val="110000"/>
              </a:lnSpc>
              <a:buNone/>
            </a:pPr>
            <a:r>
              <a:rPr lang="en-US" sz="2000" b="1" dirty="0">
                <a:solidFill>
                  <a:srgbClr val="0070C0"/>
                </a:solidFill>
              </a:rPr>
              <a:t>4.1. Product line Pricing:</a:t>
            </a:r>
          </a:p>
          <a:p>
            <a:pPr marL="0" indent="0">
              <a:lnSpc>
                <a:spcPct val="110000"/>
              </a:lnSpc>
              <a:buNone/>
            </a:pPr>
            <a:r>
              <a:rPr lang="en-US" sz="2000" b="0" i="0" u="none" strike="noStrike" baseline="0" dirty="0"/>
              <a:t>Setting the price steps between various products in a product line based on cost differences between the products, customer evaluations of different features, and competitors’ prices. </a:t>
            </a:r>
          </a:p>
          <a:p>
            <a:pPr marL="0" indent="0" algn="r">
              <a:lnSpc>
                <a:spcPct val="110000"/>
              </a:lnSpc>
              <a:buNone/>
            </a:pPr>
            <a:r>
              <a:rPr lang="ar-SA" sz="2000" b="1" dirty="0"/>
              <a:t>4.1. تسعير خط الإنتاج:</a:t>
            </a:r>
          </a:p>
          <a:p>
            <a:pPr marL="0" indent="0" algn="r">
              <a:lnSpc>
                <a:spcPct val="110000"/>
              </a:lnSpc>
              <a:buNone/>
            </a:pPr>
            <a:r>
              <a:rPr lang="ar-SA" sz="2000" b="1" dirty="0"/>
              <a:t>تحديد خطوات الأسعار بين المنتجات المختلفة في خط إنتاج واحد استنادًا إلى فروق التكلفة بين المنتجات، وتقييمات العملاء للميزات المختلفة، وأسعار المنافسين.</a:t>
            </a:r>
            <a:endParaRPr lang="en-US" sz="2000" b="1" dirty="0"/>
          </a:p>
        </p:txBody>
      </p:sp>
      <p:pic>
        <p:nvPicPr>
          <p:cNvPr id="5" name="Picture 4">
            <a:extLst>
              <a:ext uri="{FF2B5EF4-FFF2-40B4-BE49-F238E27FC236}">
                <a16:creationId xmlns:a16="http://schemas.microsoft.com/office/drawing/2014/main" id="{DABEF15A-B76F-4386-B53D-E27380070A6D}"/>
              </a:ext>
            </a:extLst>
          </p:cNvPr>
          <p:cNvPicPr>
            <a:picLocks noChangeAspect="1"/>
          </p:cNvPicPr>
          <p:nvPr/>
        </p:nvPicPr>
        <p:blipFill>
          <a:blip r:embed="rId2"/>
          <a:stretch>
            <a:fillRect/>
          </a:stretch>
        </p:blipFill>
        <p:spPr>
          <a:xfrm>
            <a:off x="5405862" y="1922544"/>
            <a:ext cx="6019331" cy="3009665"/>
          </a:xfrm>
          <a:prstGeom prst="rect">
            <a:avLst/>
          </a:prstGeom>
          <a:effectLst/>
        </p:spPr>
      </p:pic>
    </p:spTree>
    <p:extLst>
      <p:ext uri="{BB962C8B-B14F-4D97-AF65-F5344CB8AC3E}">
        <p14:creationId xmlns:p14="http://schemas.microsoft.com/office/powerpoint/2010/main" val="125844721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084723A-39B3-43A5-8E63-39A21F74EE31}"/>
              </a:ext>
            </a:extLst>
          </p:cNvPr>
          <p:cNvSpPr>
            <a:spLocks noGrp="1"/>
          </p:cNvSpPr>
          <p:nvPr>
            <p:ph idx="1"/>
          </p:nvPr>
        </p:nvSpPr>
        <p:spPr>
          <a:xfrm>
            <a:off x="325721" y="2097206"/>
            <a:ext cx="5620124" cy="3785419"/>
          </a:xfrm>
        </p:spPr>
        <p:txBody>
          <a:bodyPr vert="horz" lIns="91440" tIns="45720" rIns="91440" bIns="45720" rtlCol="0">
            <a:normAutofit/>
          </a:bodyPr>
          <a:lstStyle/>
          <a:p>
            <a:pPr marL="0" indent="0">
              <a:buNone/>
            </a:pPr>
            <a:r>
              <a:rPr lang="en-US" sz="2400" b="1" dirty="0">
                <a:solidFill>
                  <a:srgbClr val="0070C0"/>
                </a:solidFill>
              </a:rPr>
              <a:t>4.2. Optional-Product Pricing:</a:t>
            </a:r>
          </a:p>
          <a:p>
            <a:r>
              <a:rPr lang="en-US" sz="2400" b="0" i="0" u="none" strike="noStrike" baseline="0" dirty="0">
                <a:latin typeface="TimesLTPro-Roman"/>
              </a:rPr>
              <a:t>The pricing of optional or accessory products along with a main product. </a:t>
            </a:r>
          </a:p>
          <a:p>
            <a:pPr marL="0" indent="0" algn="r">
              <a:buNone/>
            </a:pPr>
            <a:r>
              <a:rPr lang="ar-SA" sz="2400" b="1" dirty="0"/>
              <a:t>4.2. تسعير المنتجات الاختيارية:</a:t>
            </a:r>
          </a:p>
          <a:p>
            <a:pPr marL="0" indent="0" algn="r">
              <a:buNone/>
            </a:pPr>
            <a:r>
              <a:rPr lang="ar-SA" sz="2400" b="1" dirty="0"/>
              <a:t>تسعير المنتجات الاختيارية أو الإضافية مع المنتج الرئيسي.</a:t>
            </a:r>
            <a:endParaRPr lang="en-US" sz="2400" b="1" dirty="0"/>
          </a:p>
        </p:txBody>
      </p:sp>
      <p:pic>
        <p:nvPicPr>
          <p:cNvPr id="4" name="Picture 3">
            <a:extLst>
              <a:ext uri="{FF2B5EF4-FFF2-40B4-BE49-F238E27FC236}">
                <a16:creationId xmlns:a16="http://schemas.microsoft.com/office/drawing/2014/main" id="{2D849E77-626C-491E-8943-BB911A510934}"/>
              </a:ext>
            </a:extLst>
          </p:cNvPr>
          <p:cNvPicPr>
            <a:picLocks noChangeAspect="1"/>
          </p:cNvPicPr>
          <p:nvPr/>
        </p:nvPicPr>
        <p:blipFill>
          <a:blip r:embed="rId2"/>
          <a:stretch>
            <a:fillRect/>
          </a:stretch>
        </p:blipFill>
        <p:spPr>
          <a:xfrm>
            <a:off x="7532410" y="694945"/>
            <a:ext cx="3259755" cy="2322576"/>
          </a:xfrm>
          <a:prstGeom prst="rect">
            <a:avLst/>
          </a:prstGeom>
        </p:spPr>
      </p:pic>
      <p:pic>
        <p:nvPicPr>
          <p:cNvPr id="2" name="Picture 1">
            <a:extLst>
              <a:ext uri="{FF2B5EF4-FFF2-40B4-BE49-F238E27FC236}">
                <a16:creationId xmlns:a16="http://schemas.microsoft.com/office/drawing/2014/main" id="{60DF4212-5E0F-46A4-9BF7-85BD1382CFAF}"/>
              </a:ext>
            </a:extLst>
          </p:cNvPr>
          <p:cNvPicPr>
            <a:picLocks noChangeAspect="1"/>
          </p:cNvPicPr>
          <p:nvPr/>
        </p:nvPicPr>
        <p:blipFill>
          <a:blip r:embed="rId3"/>
          <a:stretch>
            <a:fillRect/>
          </a:stretch>
        </p:blipFill>
        <p:spPr>
          <a:xfrm>
            <a:off x="7208908" y="3721608"/>
            <a:ext cx="3906760" cy="2322576"/>
          </a:xfrm>
          <a:prstGeom prst="rect">
            <a:avLst/>
          </a:prstGeom>
          <a:effectLst/>
        </p:spPr>
      </p:pic>
    </p:spTree>
    <p:extLst>
      <p:ext uri="{BB962C8B-B14F-4D97-AF65-F5344CB8AC3E}">
        <p14:creationId xmlns:p14="http://schemas.microsoft.com/office/powerpoint/2010/main" val="343590773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084723A-39B3-43A5-8E63-39A21F74EE31}"/>
              </a:ext>
            </a:extLst>
          </p:cNvPr>
          <p:cNvSpPr>
            <a:spLocks noGrp="1"/>
          </p:cNvSpPr>
          <p:nvPr>
            <p:ph idx="1"/>
          </p:nvPr>
        </p:nvSpPr>
        <p:spPr>
          <a:xfrm>
            <a:off x="649224" y="2438400"/>
            <a:ext cx="5102351" cy="3785419"/>
          </a:xfrm>
        </p:spPr>
        <p:txBody>
          <a:bodyPr vert="horz" lIns="91440" tIns="45720" rIns="91440" bIns="45720" rtlCol="0">
            <a:normAutofit/>
          </a:bodyPr>
          <a:lstStyle/>
          <a:p>
            <a:pPr marL="0" indent="0">
              <a:buNone/>
            </a:pPr>
            <a:r>
              <a:rPr lang="en-US" b="1" dirty="0">
                <a:solidFill>
                  <a:srgbClr val="0070C0"/>
                </a:solidFill>
              </a:rPr>
              <a:t>4.3. Captive-Product Pricing:</a:t>
            </a:r>
          </a:p>
          <a:p>
            <a:r>
              <a:rPr lang="en-US" b="0" i="0" u="none" strike="noStrike" baseline="0" dirty="0">
                <a:latin typeface="TimesLTPro-Roman"/>
              </a:rPr>
              <a:t>Setting a price for products that must be used along with a main product. </a:t>
            </a:r>
          </a:p>
          <a:p>
            <a:pPr marL="0" indent="0" algn="r">
              <a:buNone/>
            </a:pPr>
            <a:r>
              <a:rPr lang="ar-SA" dirty="0">
                <a:latin typeface="TimesLTPro-Roman"/>
              </a:rPr>
              <a:t>4.3. تسعير المنتجات الأسيرة:</a:t>
            </a:r>
          </a:p>
          <a:p>
            <a:pPr marL="0" indent="0" algn="r">
              <a:buNone/>
            </a:pPr>
            <a:r>
              <a:rPr lang="ar-SA" dirty="0">
                <a:latin typeface="TimesLTPro-Roman"/>
              </a:rPr>
              <a:t>تحديد سعر المنتجات التي يجب استخدامها مع المنتج الرئيسي.</a:t>
            </a:r>
            <a:endParaRPr lang="en-US" dirty="0">
              <a:latin typeface="TimesLTPro-Roman"/>
            </a:endParaRPr>
          </a:p>
          <a:p>
            <a:endParaRPr lang="en-US" b="1" dirty="0"/>
          </a:p>
        </p:txBody>
      </p:sp>
      <p:pic>
        <p:nvPicPr>
          <p:cNvPr id="3074" name="Picture 2" descr="What is Captive product pricing? Capitive pricing explained with examples">
            <a:extLst>
              <a:ext uri="{FF2B5EF4-FFF2-40B4-BE49-F238E27FC236}">
                <a16:creationId xmlns:a16="http://schemas.microsoft.com/office/drawing/2014/main" id="{72C42D9D-0A95-4D5D-9FDA-D867DDD04546}"/>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881615" y="694945"/>
            <a:ext cx="2561345" cy="2322576"/>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NEW NESPRESSO ORIGINAL**COFFEE CAPSULES PODS ALL FLAVORS**FREE SHIPPING** |  eBay">
            <a:extLst>
              <a:ext uri="{FF2B5EF4-FFF2-40B4-BE49-F238E27FC236}">
                <a16:creationId xmlns:a16="http://schemas.microsoft.com/office/drawing/2014/main" id="{A77AD391-C3C6-403E-B620-4C5D9BD23037}"/>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563237" y="3721608"/>
            <a:ext cx="3198102" cy="2322576"/>
          </a:xfrm>
          <a:prstGeom prst="rect">
            <a:avLst/>
          </a:prstGeom>
          <a:noFill/>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218442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084723A-39B3-43A5-8E63-39A21F74EE31}"/>
              </a:ext>
            </a:extLst>
          </p:cNvPr>
          <p:cNvSpPr>
            <a:spLocks noGrp="1"/>
          </p:cNvSpPr>
          <p:nvPr>
            <p:ph idx="1"/>
          </p:nvPr>
        </p:nvSpPr>
        <p:spPr>
          <a:xfrm>
            <a:off x="423081" y="1323475"/>
            <a:ext cx="6230381" cy="5149514"/>
          </a:xfrm>
        </p:spPr>
        <p:txBody>
          <a:bodyPr vert="horz" lIns="91440" tIns="45720" rIns="91440" bIns="45720" rtlCol="0">
            <a:normAutofit/>
          </a:bodyPr>
          <a:lstStyle/>
          <a:p>
            <a:pPr marL="0" indent="0">
              <a:buNone/>
            </a:pPr>
            <a:r>
              <a:rPr lang="en-US" sz="1900" b="1" dirty="0">
                <a:solidFill>
                  <a:srgbClr val="0070C0"/>
                </a:solidFill>
              </a:rPr>
              <a:t>4.4. By-Product Pricing:</a:t>
            </a:r>
          </a:p>
          <a:p>
            <a:pPr>
              <a:lnSpc>
                <a:spcPct val="120000"/>
              </a:lnSpc>
            </a:pPr>
            <a:r>
              <a:rPr lang="en-US" sz="1900" dirty="0"/>
              <a:t>Setting a price for by-products in order to make the main product’s price mor competitive.</a:t>
            </a:r>
          </a:p>
          <a:p>
            <a:pPr>
              <a:lnSpc>
                <a:spcPct val="120000"/>
              </a:lnSpc>
            </a:pPr>
            <a:r>
              <a:rPr lang="en-US" sz="1900" dirty="0"/>
              <a:t>Using by-product pricing, the company seeks a market for these by-products to help offset the costs of disposing of them and help make the price of the main product more competitive</a:t>
            </a:r>
          </a:p>
          <a:p>
            <a:pPr marL="0" indent="0" algn="r">
              <a:lnSpc>
                <a:spcPct val="120000"/>
              </a:lnSpc>
              <a:buNone/>
            </a:pPr>
            <a:r>
              <a:rPr lang="ar-SA" sz="1900" dirty="0"/>
              <a:t>4.4. تسعير المنتجات الثانوية:</a:t>
            </a:r>
          </a:p>
          <a:p>
            <a:pPr marL="0" indent="0" algn="r">
              <a:lnSpc>
                <a:spcPct val="120000"/>
              </a:lnSpc>
              <a:buNone/>
            </a:pPr>
            <a:r>
              <a:rPr lang="ar-SA" sz="1900" dirty="0"/>
              <a:t>تحديد سعر المنتجات الثانوية من أجل جعل سعر المنتج الرئيسي أكثر تنافسية.</a:t>
            </a:r>
          </a:p>
          <a:p>
            <a:pPr marL="0" indent="0" algn="r">
              <a:lnSpc>
                <a:spcPct val="120000"/>
              </a:lnSpc>
              <a:buNone/>
            </a:pPr>
            <a:r>
              <a:rPr lang="ar-SA" sz="1900" dirty="0"/>
              <a:t>باستخدام تسعير المنتجات الثانوية، تسعى الشركة إلى إيجاد سوق لهذه المنتجات الثانوية للمساعدة في تعويض تكاليف التخلص منها والمساعدة في جعل سعر المنتج الرئيسي أكثر تنافسية</a:t>
            </a:r>
            <a:endParaRPr lang="en-US" sz="1900" dirty="0"/>
          </a:p>
          <a:p>
            <a:endParaRPr lang="en-US" b="1" dirty="0"/>
          </a:p>
        </p:txBody>
      </p:sp>
      <p:pic>
        <p:nvPicPr>
          <p:cNvPr id="2" name="Picture 1">
            <a:extLst>
              <a:ext uri="{FF2B5EF4-FFF2-40B4-BE49-F238E27FC236}">
                <a16:creationId xmlns:a16="http://schemas.microsoft.com/office/drawing/2014/main" id="{6B8B4854-22E1-4638-A514-2FDBA75BEEE1}"/>
              </a:ext>
            </a:extLst>
          </p:cNvPr>
          <p:cNvPicPr>
            <a:picLocks noChangeAspect="1"/>
          </p:cNvPicPr>
          <p:nvPr/>
        </p:nvPicPr>
        <p:blipFill>
          <a:blip r:embed="rId2"/>
          <a:stretch>
            <a:fillRect/>
          </a:stretch>
        </p:blipFill>
        <p:spPr>
          <a:xfrm>
            <a:off x="7701246" y="932308"/>
            <a:ext cx="2466975" cy="1847850"/>
          </a:xfrm>
          <a:prstGeom prst="rect">
            <a:avLst/>
          </a:prstGeom>
        </p:spPr>
      </p:pic>
      <p:pic>
        <p:nvPicPr>
          <p:cNvPr id="4098" name="Picture 2" descr="The Clever Reason Wisconsin Coats Its Roads In Cheese Brine">
            <a:extLst>
              <a:ext uri="{FF2B5EF4-FFF2-40B4-BE49-F238E27FC236}">
                <a16:creationId xmlns:a16="http://schemas.microsoft.com/office/drawing/2014/main" id="{121ECB59-3E2A-4FB8-90A9-B07DE4B710E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35485" y="3880918"/>
            <a:ext cx="3651383" cy="20447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294939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084723A-39B3-43A5-8E63-39A21F74EE31}"/>
              </a:ext>
            </a:extLst>
          </p:cNvPr>
          <p:cNvSpPr>
            <a:spLocks noGrp="1"/>
          </p:cNvSpPr>
          <p:nvPr>
            <p:ph idx="1"/>
          </p:nvPr>
        </p:nvSpPr>
        <p:spPr>
          <a:xfrm>
            <a:off x="744378" y="1327104"/>
            <a:ext cx="6611112" cy="5133854"/>
          </a:xfrm>
        </p:spPr>
        <p:txBody>
          <a:bodyPr vert="horz" lIns="91440" tIns="45720" rIns="91440" bIns="45720" rtlCol="0" anchor="ctr">
            <a:normAutofit lnSpcReduction="10000"/>
          </a:bodyPr>
          <a:lstStyle/>
          <a:p>
            <a:pPr marL="0" indent="0">
              <a:buNone/>
            </a:pPr>
            <a:r>
              <a:rPr lang="en-US" b="1" dirty="0">
                <a:solidFill>
                  <a:srgbClr val="0070C0"/>
                </a:solidFill>
              </a:rPr>
              <a:t>4.5. Product bundle Pricing</a:t>
            </a:r>
          </a:p>
          <a:p>
            <a:r>
              <a:rPr lang="en-US" sz="2400" b="0" i="0" u="none" strike="noStrike" baseline="0" dirty="0">
                <a:latin typeface="TimesLTPro-Roman"/>
              </a:rPr>
              <a:t>Combining several products and offering the bundle at a reduced price.</a:t>
            </a:r>
          </a:p>
          <a:p>
            <a:pPr marL="0" indent="0">
              <a:buNone/>
            </a:pPr>
            <a:endParaRPr lang="en-US" sz="2400" b="0" i="0" u="none" strike="noStrike" baseline="0" dirty="0">
              <a:latin typeface="TimesLTPro-Roman"/>
            </a:endParaRPr>
          </a:p>
          <a:p>
            <a:r>
              <a:rPr lang="en-US" sz="2400" dirty="0">
                <a:latin typeface="TimesLTPro-Roman"/>
              </a:rPr>
              <a:t>Price bundling can promote the sales of products consumers might not otherwise buy, but the combined price must be low enough to get them to buy the bundle</a:t>
            </a:r>
            <a:r>
              <a:rPr lang="en-US" sz="2400" b="0" i="0" u="none" strike="noStrike" baseline="0" dirty="0">
                <a:latin typeface="TimesLTPro-Roman"/>
              </a:rPr>
              <a:t>.</a:t>
            </a:r>
          </a:p>
          <a:p>
            <a:pPr marL="0" indent="0" algn="r">
              <a:buNone/>
            </a:pPr>
            <a:r>
              <a:rPr lang="ar-SA" sz="2400" b="1" dirty="0"/>
              <a:t>4.5. تسعير حزمة المنتجات</a:t>
            </a:r>
          </a:p>
          <a:p>
            <a:pPr marL="0" indent="0" algn="r">
              <a:buNone/>
            </a:pPr>
            <a:r>
              <a:rPr lang="ar-SA" sz="2400" b="1" dirty="0"/>
              <a:t>دمج العديد من المنتجات وتقديم الحزمة بسعر مخفض.</a:t>
            </a:r>
          </a:p>
          <a:p>
            <a:pPr marL="0" indent="0" algn="r">
              <a:buNone/>
            </a:pPr>
            <a:r>
              <a:rPr lang="ar-SA" sz="2400" b="1" dirty="0"/>
              <a:t>يمكن أن تعمل حزمة الأسعار على تعزيز مبيعات المنتجات التي قد لا يشتريها المستهلكون بخلاف ذلك، ولكن يجب أن يكون السعر الإجمالي منخفضًا بما يكفي لحملهم على شراء الحزمة.</a:t>
            </a:r>
            <a:endParaRPr lang="en-US" sz="2400" b="1" dirty="0"/>
          </a:p>
        </p:txBody>
      </p:sp>
      <p:pic>
        <p:nvPicPr>
          <p:cNvPr id="4" name="Picture 3">
            <a:extLst>
              <a:ext uri="{FF2B5EF4-FFF2-40B4-BE49-F238E27FC236}">
                <a16:creationId xmlns:a16="http://schemas.microsoft.com/office/drawing/2014/main" id="{EFC79F2C-88E6-4D61-B900-A64761039758}"/>
              </a:ext>
            </a:extLst>
          </p:cNvPr>
          <p:cNvPicPr>
            <a:picLocks noChangeAspect="1"/>
          </p:cNvPicPr>
          <p:nvPr/>
        </p:nvPicPr>
        <p:blipFill rotWithShape="1">
          <a:blip r:embed="rId2"/>
          <a:srcRect l="4356" r="4261" b="-3"/>
          <a:stretch/>
        </p:blipFill>
        <p:spPr>
          <a:xfrm>
            <a:off x="7828384" y="1303925"/>
            <a:ext cx="3904695" cy="2057400"/>
          </a:xfrm>
          <a:prstGeom prst="rect">
            <a:avLst/>
          </a:prstGeom>
        </p:spPr>
      </p:pic>
      <p:pic>
        <p:nvPicPr>
          <p:cNvPr id="5122" name="Picture 2" descr="Bundle Pricing Strategy: Advantages and Disadvantages : Price2Spy® Blog">
            <a:extLst>
              <a:ext uri="{FF2B5EF4-FFF2-40B4-BE49-F238E27FC236}">
                <a16:creationId xmlns:a16="http://schemas.microsoft.com/office/drawing/2014/main" id="{C10714F7-0A28-4F20-AFD3-71D830E24B2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1" b="1367"/>
          <a:stretch/>
        </p:blipFill>
        <p:spPr bwMode="auto">
          <a:xfrm>
            <a:off x="7828383" y="3985878"/>
            <a:ext cx="3904695" cy="2057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068833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8E28D4-9C0B-49B9-A9D6-41F034F56391}"/>
              </a:ext>
            </a:extLst>
          </p:cNvPr>
          <p:cNvSpPr>
            <a:spLocks noGrp="1"/>
          </p:cNvSpPr>
          <p:nvPr>
            <p:ph type="title"/>
          </p:nvPr>
        </p:nvSpPr>
        <p:spPr>
          <a:xfrm>
            <a:off x="2409706" y="-101961"/>
            <a:ext cx="9170158" cy="1325563"/>
          </a:xfrm>
        </p:spPr>
        <p:txBody>
          <a:bodyPr/>
          <a:lstStyle/>
          <a:p>
            <a:r>
              <a:rPr lang="en-US" b="1" dirty="0">
                <a:solidFill>
                  <a:srgbClr val="002060"/>
                </a:solidFill>
                <a:latin typeface="+mn-lt"/>
              </a:rPr>
              <a:t>5. Price adjustment strategies</a:t>
            </a:r>
          </a:p>
        </p:txBody>
      </p:sp>
      <p:pic>
        <p:nvPicPr>
          <p:cNvPr id="7" name="Picture 6">
            <a:extLst>
              <a:ext uri="{FF2B5EF4-FFF2-40B4-BE49-F238E27FC236}">
                <a16:creationId xmlns:a16="http://schemas.microsoft.com/office/drawing/2014/main" id="{31B0FFD6-D53B-46A3-9D1F-A192EB52236C}"/>
              </a:ext>
            </a:extLst>
          </p:cNvPr>
          <p:cNvPicPr>
            <a:picLocks noChangeAspect="1"/>
          </p:cNvPicPr>
          <p:nvPr/>
        </p:nvPicPr>
        <p:blipFill>
          <a:blip r:embed="rId2"/>
          <a:stretch>
            <a:fillRect/>
          </a:stretch>
        </p:blipFill>
        <p:spPr>
          <a:xfrm>
            <a:off x="1758462" y="1462086"/>
            <a:ext cx="8595359" cy="4657359"/>
          </a:xfrm>
          <a:prstGeom prst="rect">
            <a:avLst/>
          </a:prstGeom>
        </p:spPr>
      </p:pic>
      <p:sp>
        <p:nvSpPr>
          <p:cNvPr id="3" name="مربع نص 2"/>
          <p:cNvSpPr txBox="1"/>
          <p:nvPr/>
        </p:nvSpPr>
        <p:spPr>
          <a:xfrm>
            <a:off x="9204157" y="391275"/>
            <a:ext cx="3163045" cy="461665"/>
          </a:xfrm>
          <a:prstGeom prst="rect">
            <a:avLst/>
          </a:prstGeom>
          <a:noFill/>
        </p:spPr>
        <p:txBody>
          <a:bodyPr wrap="none" rtlCol="1">
            <a:spAutoFit/>
          </a:bodyPr>
          <a:lstStyle/>
          <a:p>
            <a:r>
              <a:rPr lang="ar-SA" sz="2400" dirty="0">
                <a:solidFill>
                  <a:srgbClr val="0A1F61"/>
                </a:solidFill>
              </a:rPr>
              <a:t>5. استراتيجيات تعديل الأسعار</a:t>
            </a:r>
          </a:p>
        </p:txBody>
      </p:sp>
    </p:spTree>
    <p:extLst>
      <p:ext uri="{BB962C8B-B14F-4D97-AF65-F5344CB8AC3E}">
        <p14:creationId xmlns:p14="http://schemas.microsoft.com/office/powerpoint/2010/main" val="406185898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4DC6CA-8C87-47B4-82B7-78D8BD9EDFBF}"/>
              </a:ext>
            </a:extLst>
          </p:cNvPr>
          <p:cNvSpPr>
            <a:spLocks noGrp="1"/>
          </p:cNvSpPr>
          <p:nvPr>
            <p:ph type="title"/>
          </p:nvPr>
        </p:nvSpPr>
        <p:spPr>
          <a:xfrm>
            <a:off x="2418103" y="-98254"/>
            <a:ext cx="9170158" cy="1325563"/>
          </a:xfrm>
        </p:spPr>
        <p:txBody>
          <a:bodyPr>
            <a:normAutofit/>
          </a:bodyPr>
          <a:lstStyle/>
          <a:p>
            <a:r>
              <a:rPr lang="en-US" sz="3200" b="1" dirty="0">
                <a:latin typeface="ArialNarrowMTPro-Bold"/>
              </a:rPr>
              <a:t>5.1. Discount and allowance Pricing</a:t>
            </a:r>
          </a:p>
        </p:txBody>
      </p:sp>
      <p:sp>
        <p:nvSpPr>
          <p:cNvPr id="3" name="Content Placeholder 2">
            <a:extLst>
              <a:ext uri="{FF2B5EF4-FFF2-40B4-BE49-F238E27FC236}">
                <a16:creationId xmlns:a16="http://schemas.microsoft.com/office/drawing/2014/main" id="{1120008A-721E-4D97-B8BE-CB73E8F97625}"/>
              </a:ext>
            </a:extLst>
          </p:cNvPr>
          <p:cNvSpPr>
            <a:spLocks noGrp="1"/>
          </p:cNvSpPr>
          <p:nvPr>
            <p:ph idx="1"/>
          </p:nvPr>
        </p:nvSpPr>
        <p:spPr>
          <a:xfrm>
            <a:off x="812226" y="1612232"/>
            <a:ext cx="5956495" cy="4632157"/>
          </a:xfrm>
        </p:spPr>
        <p:txBody>
          <a:bodyPr>
            <a:normAutofit/>
          </a:bodyPr>
          <a:lstStyle/>
          <a:p>
            <a:pPr algn="l">
              <a:lnSpc>
                <a:spcPct val="100000"/>
              </a:lnSpc>
            </a:pPr>
            <a:r>
              <a:rPr lang="en-US" sz="2000" b="1" i="0" u="none" strike="noStrike" baseline="0" dirty="0">
                <a:solidFill>
                  <a:srgbClr val="0070C0"/>
                </a:solidFill>
              </a:rPr>
              <a:t>Discount:  </a:t>
            </a:r>
            <a:r>
              <a:rPr lang="en-US" sz="2000" b="0" i="0" u="none" strike="noStrike" baseline="0" dirty="0">
                <a:solidFill>
                  <a:srgbClr val="000000"/>
                </a:solidFill>
              </a:rPr>
              <a:t>A straight reduction in price on purchases during a stated period of time or of larger quantities.</a:t>
            </a:r>
          </a:p>
          <a:p>
            <a:pPr algn="l">
              <a:lnSpc>
                <a:spcPct val="100000"/>
              </a:lnSpc>
            </a:pPr>
            <a:endParaRPr lang="en-US" sz="2000" b="0" i="0" u="none" strike="noStrike" baseline="0" dirty="0">
              <a:solidFill>
                <a:srgbClr val="000000"/>
              </a:solidFill>
            </a:endParaRPr>
          </a:p>
          <a:p>
            <a:pPr algn="l">
              <a:lnSpc>
                <a:spcPct val="100000"/>
              </a:lnSpc>
            </a:pPr>
            <a:r>
              <a:rPr lang="en-US" sz="2000" b="1" dirty="0">
                <a:solidFill>
                  <a:srgbClr val="0070C0"/>
                </a:solidFill>
              </a:rPr>
              <a:t>Allowance:</a:t>
            </a:r>
            <a:r>
              <a:rPr lang="en-US" sz="2000" dirty="0">
                <a:solidFill>
                  <a:srgbClr val="000000"/>
                </a:solidFill>
              </a:rPr>
              <a:t> </a:t>
            </a:r>
            <a:r>
              <a:rPr lang="en-US" sz="2000" b="0" i="0" u="none" strike="noStrike" baseline="0" dirty="0"/>
              <a:t>Promotional money paid by manufacturers to retailers in return for an agreement to feature the manufacturer’s products in some way.</a:t>
            </a:r>
          </a:p>
          <a:p>
            <a:pPr marL="0" indent="0" algn="r">
              <a:lnSpc>
                <a:spcPct val="100000"/>
              </a:lnSpc>
              <a:buNone/>
            </a:pPr>
            <a:r>
              <a:rPr lang="ar-SA" sz="2000" dirty="0">
                <a:solidFill>
                  <a:srgbClr val="0A1F61"/>
                </a:solidFill>
              </a:rPr>
              <a:t>الخصم</a:t>
            </a:r>
            <a:r>
              <a:rPr lang="ar-SA" sz="2000" dirty="0"/>
              <a:t>: تخفيض مباشر في سعر المشتريات خلال فترة زمنية محددة أو بكميات أكبر.</a:t>
            </a:r>
          </a:p>
          <a:p>
            <a:pPr marL="0" indent="0" algn="r">
              <a:lnSpc>
                <a:spcPct val="100000"/>
              </a:lnSpc>
              <a:buNone/>
            </a:pPr>
            <a:endParaRPr lang="ar-SA" sz="2000" dirty="0"/>
          </a:p>
          <a:p>
            <a:pPr marL="0" indent="0" algn="r">
              <a:lnSpc>
                <a:spcPct val="100000"/>
              </a:lnSpc>
              <a:buNone/>
            </a:pPr>
            <a:r>
              <a:rPr lang="ar-SA" sz="2000" dirty="0">
                <a:solidFill>
                  <a:srgbClr val="0A1F61"/>
                </a:solidFill>
              </a:rPr>
              <a:t>بدل</a:t>
            </a:r>
            <a:r>
              <a:rPr lang="ar-SA" sz="2000" dirty="0"/>
              <a:t>: أموال ترويجية يدفعها المصنعون إلى تجار التجزئة مقابل اتفاق على عرض منتجات المصنع بطريقة ما.</a:t>
            </a:r>
            <a:endParaRPr lang="en-US" sz="2000" dirty="0"/>
          </a:p>
        </p:txBody>
      </p:sp>
      <p:pic>
        <p:nvPicPr>
          <p:cNvPr id="4" name="Picture 3">
            <a:extLst>
              <a:ext uri="{FF2B5EF4-FFF2-40B4-BE49-F238E27FC236}">
                <a16:creationId xmlns:a16="http://schemas.microsoft.com/office/drawing/2014/main" id="{F8D6A280-1EBE-4AF3-A78A-2E7E6B69A19B}"/>
              </a:ext>
            </a:extLst>
          </p:cNvPr>
          <p:cNvPicPr>
            <a:picLocks noChangeAspect="1"/>
          </p:cNvPicPr>
          <p:nvPr/>
        </p:nvPicPr>
        <p:blipFill rotWithShape="1">
          <a:blip r:embed="rId2"/>
          <a:srcRect l="57168" t="13949" r="4937" b="31692"/>
          <a:stretch/>
        </p:blipFill>
        <p:spPr>
          <a:xfrm>
            <a:off x="7298226" y="3429000"/>
            <a:ext cx="3089291" cy="3028071"/>
          </a:xfrm>
          <a:prstGeom prst="rect">
            <a:avLst/>
          </a:prstGeom>
          <a:ln>
            <a:noFill/>
          </a:ln>
          <a:effectLst>
            <a:softEdge rad="112500"/>
          </a:effectLst>
        </p:spPr>
      </p:pic>
      <p:pic>
        <p:nvPicPr>
          <p:cNvPr id="5" name="Picture 4">
            <a:extLst>
              <a:ext uri="{FF2B5EF4-FFF2-40B4-BE49-F238E27FC236}">
                <a16:creationId xmlns:a16="http://schemas.microsoft.com/office/drawing/2014/main" id="{B0C3555A-2074-492B-BCF0-27A5C411212F}"/>
              </a:ext>
            </a:extLst>
          </p:cNvPr>
          <p:cNvPicPr>
            <a:picLocks noChangeAspect="1"/>
          </p:cNvPicPr>
          <p:nvPr/>
        </p:nvPicPr>
        <p:blipFill>
          <a:blip r:embed="rId3"/>
          <a:stretch>
            <a:fillRect/>
          </a:stretch>
        </p:blipFill>
        <p:spPr>
          <a:xfrm>
            <a:off x="6919067" y="1527222"/>
            <a:ext cx="3089291" cy="1735789"/>
          </a:xfrm>
          <a:prstGeom prst="rect">
            <a:avLst/>
          </a:prstGeom>
          <a:ln>
            <a:noFill/>
          </a:ln>
          <a:effectLst>
            <a:softEdge rad="112500"/>
          </a:effectLst>
        </p:spPr>
      </p:pic>
      <p:sp>
        <p:nvSpPr>
          <p:cNvPr id="6" name="مربع نص 5"/>
          <p:cNvSpPr txBox="1"/>
          <p:nvPr/>
        </p:nvSpPr>
        <p:spPr>
          <a:xfrm>
            <a:off x="5565843" y="860104"/>
            <a:ext cx="3223959" cy="523220"/>
          </a:xfrm>
          <a:prstGeom prst="rect">
            <a:avLst/>
          </a:prstGeom>
          <a:noFill/>
        </p:spPr>
        <p:txBody>
          <a:bodyPr wrap="none" rtlCol="1">
            <a:spAutoFit/>
          </a:bodyPr>
          <a:lstStyle/>
          <a:p>
            <a:r>
              <a:rPr lang="ar-SA" sz="2800" dirty="0"/>
              <a:t>5.1. تسعير الخصم والبدل</a:t>
            </a:r>
          </a:p>
        </p:txBody>
      </p:sp>
    </p:spTree>
    <p:extLst>
      <p:ext uri="{BB962C8B-B14F-4D97-AF65-F5344CB8AC3E}">
        <p14:creationId xmlns:p14="http://schemas.microsoft.com/office/powerpoint/2010/main" val="202218223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71135D-DC96-4E48-8B34-0077888994EA}"/>
              </a:ext>
            </a:extLst>
          </p:cNvPr>
          <p:cNvSpPr>
            <a:spLocks noGrp="1"/>
          </p:cNvSpPr>
          <p:nvPr>
            <p:ph type="title"/>
          </p:nvPr>
        </p:nvSpPr>
        <p:spPr>
          <a:xfrm>
            <a:off x="2320808" y="-18946"/>
            <a:ext cx="5486761" cy="1039627"/>
          </a:xfrm>
          <a:noFill/>
          <a:ln>
            <a:noFill/>
          </a:ln>
        </p:spPr>
        <p:txBody>
          <a:bodyPr>
            <a:normAutofit/>
          </a:bodyPr>
          <a:lstStyle/>
          <a:p>
            <a:r>
              <a:rPr lang="en-US" sz="2800" b="1" i="0" u="none" strike="noStrike" baseline="0" dirty="0">
                <a:solidFill>
                  <a:schemeClr val="tx1"/>
                </a:solidFill>
                <a:latin typeface="ArialNarrowMTPro-Bold"/>
              </a:rPr>
              <a:t>5.2. </a:t>
            </a:r>
            <a:r>
              <a:rPr lang="en-US" sz="2800" dirty="0">
                <a:solidFill>
                  <a:schemeClr val="tx1"/>
                </a:solidFill>
                <a:latin typeface="ArialNarrowMTPro-Bold"/>
              </a:rPr>
              <a:t>S</a:t>
            </a:r>
            <a:r>
              <a:rPr lang="en-US" sz="2800" b="1" i="0" u="none" strike="noStrike" baseline="0" dirty="0">
                <a:solidFill>
                  <a:schemeClr val="tx1"/>
                </a:solidFill>
                <a:latin typeface="ArialNarrowMTPro-Bold"/>
              </a:rPr>
              <a:t>egmented Pricing</a:t>
            </a:r>
            <a:endParaRPr lang="en-US" sz="2800" dirty="0">
              <a:solidFill>
                <a:schemeClr val="tx1"/>
              </a:solidFill>
            </a:endParaRPr>
          </a:p>
        </p:txBody>
      </p:sp>
      <p:pic>
        <p:nvPicPr>
          <p:cNvPr id="7" name="Picture 6">
            <a:extLst>
              <a:ext uri="{FF2B5EF4-FFF2-40B4-BE49-F238E27FC236}">
                <a16:creationId xmlns:a16="http://schemas.microsoft.com/office/drawing/2014/main" id="{F488F0E4-2098-481A-9C12-2E619E73D0A0}"/>
              </a:ext>
            </a:extLst>
          </p:cNvPr>
          <p:cNvPicPr>
            <a:picLocks noChangeAspect="1"/>
          </p:cNvPicPr>
          <p:nvPr/>
        </p:nvPicPr>
        <p:blipFill rotWithShape="1">
          <a:blip r:embed="rId2"/>
          <a:srcRect r="-1" b="11593"/>
          <a:stretch/>
        </p:blipFill>
        <p:spPr>
          <a:xfrm>
            <a:off x="0" y="1465418"/>
            <a:ext cx="3044697" cy="1507350"/>
          </a:xfrm>
          <a:prstGeom prst="rect">
            <a:avLst/>
          </a:prstGeom>
        </p:spPr>
      </p:pic>
      <p:pic>
        <p:nvPicPr>
          <p:cNvPr id="9" name="Picture 8">
            <a:extLst>
              <a:ext uri="{FF2B5EF4-FFF2-40B4-BE49-F238E27FC236}">
                <a16:creationId xmlns:a16="http://schemas.microsoft.com/office/drawing/2014/main" id="{056C8B2E-6269-4472-A198-0AA57E374EFB}"/>
              </a:ext>
            </a:extLst>
          </p:cNvPr>
          <p:cNvPicPr>
            <a:picLocks noChangeAspect="1"/>
          </p:cNvPicPr>
          <p:nvPr/>
        </p:nvPicPr>
        <p:blipFill>
          <a:blip r:embed="rId3"/>
          <a:stretch>
            <a:fillRect/>
          </a:stretch>
        </p:blipFill>
        <p:spPr>
          <a:xfrm>
            <a:off x="3044697" y="1465418"/>
            <a:ext cx="2434338" cy="1304677"/>
          </a:xfrm>
          <a:prstGeom prst="rect">
            <a:avLst/>
          </a:prstGeom>
        </p:spPr>
      </p:pic>
      <p:pic>
        <p:nvPicPr>
          <p:cNvPr id="8" name="Picture 7">
            <a:extLst>
              <a:ext uri="{FF2B5EF4-FFF2-40B4-BE49-F238E27FC236}">
                <a16:creationId xmlns:a16="http://schemas.microsoft.com/office/drawing/2014/main" id="{A9C1C2BF-4841-47FA-AFAB-36A14B28D78E}"/>
              </a:ext>
            </a:extLst>
          </p:cNvPr>
          <p:cNvPicPr>
            <a:picLocks noChangeAspect="1"/>
          </p:cNvPicPr>
          <p:nvPr/>
        </p:nvPicPr>
        <p:blipFill rotWithShape="1">
          <a:blip r:embed="rId4"/>
          <a:srcRect r="2" b="234"/>
          <a:stretch/>
        </p:blipFill>
        <p:spPr>
          <a:xfrm>
            <a:off x="-1" y="4061411"/>
            <a:ext cx="3044697" cy="1518816"/>
          </a:xfrm>
          <a:prstGeom prst="rect">
            <a:avLst/>
          </a:prstGeom>
        </p:spPr>
      </p:pic>
      <p:pic>
        <p:nvPicPr>
          <p:cNvPr id="6" name="Picture 5">
            <a:extLst>
              <a:ext uri="{FF2B5EF4-FFF2-40B4-BE49-F238E27FC236}">
                <a16:creationId xmlns:a16="http://schemas.microsoft.com/office/drawing/2014/main" id="{958EA328-67D8-4DE6-A16E-4EE2C3D23142}"/>
              </a:ext>
            </a:extLst>
          </p:cNvPr>
          <p:cNvPicPr>
            <a:picLocks noChangeAspect="1"/>
          </p:cNvPicPr>
          <p:nvPr/>
        </p:nvPicPr>
        <p:blipFill rotWithShape="1">
          <a:blip r:embed="rId5"/>
          <a:srcRect l="23103" t="9058" r="22516" b="7605"/>
          <a:stretch/>
        </p:blipFill>
        <p:spPr>
          <a:xfrm>
            <a:off x="3113304" y="4017895"/>
            <a:ext cx="2235555" cy="1950429"/>
          </a:xfrm>
          <a:prstGeom prst="rect">
            <a:avLst/>
          </a:prstGeom>
        </p:spPr>
      </p:pic>
      <p:sp>
        <p:nvSpPr>
          <p:cNvPr id="3" name="Content Placeholder 2">
            <a:extLst>
              <a:ext uri="{FF2B5EF4-FFF2-40B4-BE49-F238E27FC236}">
                <a16:creationId xmlns:a16="http://schemas.microsoft.com/office/drawing/2014/main" id="{39C142DF-EF2F-4C8D-9CC2-AA0D8FDE74B0}"/>
              </a:ext>
            </a:extLst>
          </p:cNvPr>
          <p:cNvSpPr>
            <a:spLocks noGrp="1"/>
          </p:cNvSpPr>
          <p:nvPr>
            <p:ph idx="1"/>
          </p:nvPr>
        </p:nvSpPr>
        <p:spPr>
          <a:xfrm>
            <a:off x="5479035" y="830305"/>
            <a:ext cx="6712965" cy="5871284"/>
          </a:xfrm>
        </p:spPr>
        <p:txBody>
          <a:bodyPr>
            <a:normAutofit fontScale="92500"/>
          </a:bodyPr>
          <a:lstStyle/>
          <a:p>
            <a:r>
              <a:rPr lang="en-US" sz="1600" b="0" i="0" u="none" strike="noStrike" baseline="0" dirty="0">
                <a:latin typeface="TimesLTPro-Roman"/>
              </a:rPr>
              <a:t>Selling a product or service at two or more prices, where the difference in prices is not based on differences in costs.</a:t>
            </a:r>
          </a:p>
          <a:p>
            <a:r>
              <a:rPr lang="en-US" sz="1600" b="1" i="1" dirty="0">
                <a:solidFill>
                  <a:srgbClr val="0A1F61"/>
                </a:solidFill>
                <a:latin typeface="TimesLTPro-Italic"/>
              </a:rPr>
              <a:t>C</a:t>
            </a:r>
            <a:r>
              <a:rPr lang="en-US" sz="1600" b="1" i="1" u="none" strike="noStrike" baseline="0" dirty="0">
                <a:solidFill>
                  <a:srgbClr val="0A1F61"/>
                </a:solidFill>
                <a:latin typeface="TimesLTPro-Italic"/>
              </a:rPr>
              <a:t>ustomer-segment pricing</a:t>
            </a:r>
            <a:r>
              <a:rPr lang="en-US" sz="1600" b="0" i="0" u="none" strike="noStrike" baseline="0" dirty="0">
                <a:solidFill>
                  <a:srgbClr val="0A1F61"/>
                </a:solidFill>
                <a:latin typeface="TimesLTPro-Roman"/>
              </a:rPr>
              <a:t>, </a:t>
            </a:r>
            <a:r>
              <a:rPr lang="en-US" sz="1600" b="0" i="0" u="none" strike="noStrike" baseline="0" dirty="0">
                <a:latin typeface="TimesLTPro-Roman"/>
              </a:rPr>
              <a:t>different customer pay different prices for the same product or service.</a:t>
            </a:r>
          </a:p>
          <a:p>
            <a:r>
              <a:rPr lang="en-US" sz="1600" b="1" i="1" dirty="0">
                <a:solidFill>
                  <a:srgbClr val="0A1F61"/>
                </a:solidFill>
                <a:latin typeface="TimesLTPro-Italic"/>
              </a:rPr>
              <a:t>Product form pricing</a:t>
            </a:r>
            <a:r>
              <a:rPr lang="en-US" sz="1600" b="0" i="0" u="none" strike="noStrike" baseline="0" dirty="0">
                <a:latin typeface="TimesLTPro-Roman"/>
              </a:rPr>
              <a:t>, different versions of the product are priced differently but not according to differences in their costs.</a:t>
            </a:r>
          </a:p>
          <a:p>
            <a:r>
              <a:rPr lang="en-US" sz="1600" b="1" i="1" dirty="0">
                <a:solidFill>
                  <a:srgbClr val="0A1F61"/>
                </a:solidFill>
                <a:latin typeface="TimesLTPro-Italic"/>
              </a:rPr>
              <a:t>Location-based pricing</a:t>
            </a:r>
            <a:r>
              <a:rPr lang="en-US" sz="1600" b="1" i="1" dirty="0">
                <a:solidFill>
                  <a:srgbClr val="FFC000"/>
                </a:solidFill>
                <a:latin typeface="TimesLTPro-Italic"/>
              </a:rPr>
              <a:t>,</a:t>
            </a:r>
            <a:r>
              <a:rPr lang="en-US" sz="1600" b="0" i="0" u="none" strike="noStrike" baseline="0" dirty="0">
                <a:latin typeface="TimesLTPro-Roman"/>
              </a:rPr>
              <a:t> a company charges different prices for different locations, even though the cost of offering each location is the same.</a:t>
            </a:r>
          </a:p>
          <a:p>
            <a:r>
              <a:rPr lang="en-US" sz="1600" b="1" i="1" dirty="0">
                <a:solidFill>
                  <a:srgbClr val="0A1F61"/>
                </a:solidFill>
                <a:latin typeface="TimesLTPro-Italic"/>
              </a:rPr>
              <a:t>Time-based pricing</a:t>
            </a:r>
            <a:r>
              <a:rPr lang="en-US" sz="1600" b="0" i="0" u="none" strike="noStrike" baseline="0" dirty="0">
                <a:latin typeface="TimesLTPro-Roman"/>
              </a:rPr>
              <a:t>, a firm varies its price by the season, the month, the day, and even the hour</a:t>
            </a:r>
            <a:r>
              <a:rPr lang="en-US" sz="1800" b="0" i="0" u="none" strike="noStrike" baseline="0" dirty="0">
                <a:latin typeface="TimesLTPro-Roman"/>
              </a:rPr>
              <a:t>.</a:t>
            </a:r>
          </a:p>
          <a:p>
            <a:endParaRPr lang="en-US" sz="1800" b="0" i="0" u="none" strike="noStrike" baseline="0" dirty="0">
              <a:latin typeface="TimesLTPro-Roman"/>
            </a:endParaRPr>
          </a:p>
          <a:p>
            <a:pPr marL="0" indent="0" algn="r">
              <a:buNone/>
            </a:pPr>
            <a:r>
              <a:rPr lang="ar-SA" sz="1800" dirty="0"/>
              <a:t>بيع منتج أو خدمة بسعرين أو أكثر، حيث لا يعتمد الفرق في الأسعار على الاختلافات في التكاليف.</a:t>
            </a:r>
          </a:p>
          <a:p>
            <a:pPr marL="0" indent="0" algn="r">
              <a:buNone/>
            </a:pPr>
            <a:r>
              <a:rPr lang="ar-SA" sz="1800" dirty="0">
                <a:solidFill>
                  <a:srgbClr val="0A1F61"/>
                </a:solidFill>
              </a:rPr>
              <a:t>التسعير حسب شريحة العملاء</a:t>
            </a:r>
            <a:r>
              <a:rPr lang="ar-SA" sz="1800" dirty="0"/>
              <a:t>، حيث يدفع العملاء المختلفون أسعارًا مختلفة لنفس المنتج أو الخدمة.</a:t>
            </a:r>
          </a:p>
          <a:p>
            <a:pPr marL="0" indent="0" algn="r">
              <a:buNone/>
            </a:pPr>
            <a:r>
              <a:rPr lang="ar-SA" sz="1800" dirty="0">
                <a:solidFill>
                  <a:srgbClr val="0A1F61"/>
                </a:solidFill>
              </a:rPr>
              <a:t>التسعير حسب شكل المنتج</a:t>
            </a:r>
            <a:r>
              <a:rPr lang="ar-SA" sz="1800" dirty="0"/>
              <a:t>، حيث يتم تسعير الإصدارات المختلفة من المنتج بشكل مختلف ولكن ليس وفقًا للاختلافات في تكلفتها.</a:t>
            </a:r>
          </a:p>
          <a:p>
            <a:pPr marL="0" indent="0" algn="r">
              <a:buNone/>
            </a:pPr>
            <a:r>
              <a:rPr lang="ar-SA" sz="1800" dirty="0">
                <a:solidFill>
                  <a:srgbClr val="0A1F61"/>
                </a:solidFill>
              </a:rPr>
              <a:t>التسعير بناءً على الموقع</a:t>
            </a:r>
            <a:r>
              <a:rPr lang="ar-SA" sz="1800" dirty="0"/>
              <a:t>، حيث تفرض الشركة أسعارًا مختلفة لمواقع مختلفة، على الرغم من أن تكلفة العرض في كل موقع هي نفسها.</a:t>
            </a:r>
          </a:p>
          <a:p>
            <a:pPr marL="0" indent="0" algn="r">
              <a:buNone/>
            </a:pPr>
            <a:r>
              <a:rPr lang="ar-SA" sz="1800" dirty="0">
                <a:solidFill>
                  <a:srgbClr val="0A1F61"/>
                </a:solidFill>
              </a:rPr>
              <a:t>التسعير بناءً على الوقت</a:t>
            </a:r>
            <a:r>
              <a:rPr lang="ar-SA" sz="1800" dirty="0"/>
              <a:t>، حيث تغير الشركة سعرها حسب الموسم والشهر واليوم وحتى الساعة.</a:t>
            </a:r>
            <a:endParaRPr lang="en-US" sz="1800" dirty="0"/>
          </a:p>
        </p:txBody>
      </p:sp>
      <p:sp>
        <p:nvSpPr>
          <p:cNvPr id="28" name="TextBox 27">
            <a:extLst>
              <a:ext uri="{FF2B5EF4-FFF2-40B4-BE49-F238E27FC236}">
                <a16:creationId xmlns:a16="http://schemas.microsoft.com/office/drawing/2014/main" id="{78E5C7EE-C2FE-4773-8001-402C19A79427}"/>
              </a:ext>
            </a:extLst>
          </p:cNvPr>
          <p:cNvSpPr txBox="1"/>
          <p:nvPr/>
        </p:nvSpPr>
        <p:spPr>
          <a:xfrm>
            <a:off x="3108277" y="3468147"/>
            <a:ext cx="3016818" cy="369332"/>
          </a:xfrm>
          <a:prstGeom prst="rect">
            <a:avLst/>
          </a:prstGeom>
          <a:noFill/>
        </p:spPr>
        <p:txBody>
          <a:bodyPr wrap="square">
            <a:spAutoFit/>
          </a:bodyPr>
          <a:lstStyle/>
          <a:p>
            <a:r>
              <a:rPr lang="en-US" sz="1800" b="1" i="1" dirty="0">
                <a:solidFill>
                  <a:srgbClr val="002060"/>
                </a:solidFill>
                <a:latin typeface="TimesLTPro-Italic"/>
              </a:rPr>
              <a:t>C</a:t>
            </a:r>
            <a:r>
              <a:rPr lang="en-US" sz="1800" b="1" i="1" u="none" strike="noStrike" baseline="0" dirty="0">
                <a:solidFill>
                  <a:srgbClr val="002060"/>
                </a:solidFill>
                <a:latin typeface="TimesLTPro-Italic"/>
              </a:rPr>
              <a:t>ustomer-segment pricing</a:t>
            </a:r>
            <a:endParaRPr lang="en-US" dirty="0">
              <a:solidFill>
                <a:srgbClr val="002060"/>
              </a:solidFill>
            </a:endParaRPr>
          </a:p>
        </p:txBody>
      </p:sp>
      <p:sp>
        <p:nvSpPr>
          <p:cNvPr id="30" name="TextBox 29">
            <a:extLst>
              <a:ext uri="{FF2B5EF4-FFF2-40B4-BE49-F238E27FC236}">
                <a16:creationId xmlns:a16="http://schemas.microsoft.com/office/drawing/2014/main" id="{6E857E36-26AE-4582-93A0-62F1A5E2828C}"/>
              </a:ext>
            </a:extLst>
          </p:cNvPr>
          <p:cNvSpPr txBox="1"/>
          <p:nvPr/>
        </p:nvSpPr>
        <p:spPr>
          <a:xfrm>
            <a:off x="0" y="1096086"/>
            <a:ext cx="6216554" cy="369332"/>
          </a:xfrm>
          <a:prstGeom prst="rect">
            <a:avLst/>
          </a:prstGeom>
          <a:noFill/>
        </p:spPr>
        <p:txBody>
          <a:bodyPr wrap="square">
            <a:spAutoFit/>
          </a:bodyPr>
          <a:lstStyle/>
          <a:p>
            <a:r>
              <a:rPr lang="en-US" sz="1800" b="1" i="1" dirty="0">
                <a:solidFill>
                  <a:srgbClr val="002060"/>
                </a:solidFill>
                <a:latin typeface="TimesLTPro-Italic"/>
              </a:rPr>
              <a:t>Product form pricing</a:t>
            </a:r>
            <a:endParaRPr lang="en-US" dirty="0">
              <a:solidFill>
                <a:srgbClr val="002060"/>
              </a:solidFill>
            </a:endParaRPr>
          </a:p>
        </p:txBody>
      </p:sp>
      <p:sp>
        <p:nvSpPr>
          <p:cNvPr id="32" name="TextBox 31">
            <a:extLst>
              <a:ext uri="{FF2B5EF4-FFF2-40B4-BE49-F238E27FC236}">
                <a16:creationId xmlns:a16="http://schemas.microsoft.com/office/drawing/2014/main" id="{E605A310-E310-4435-9D68-A665AED46BB5}"/>
              </a:ext>
            </a:extLst>
          </p:cNvPr>
          <p:cNvSpPr txBox="1"/>
          <p:nvPr/>
        </p:nvSpPr>
        <p:spPr>
          <a:xfrm>
            <a:off x="-63580" y="3468147"/>
            <a:ext cx="6216554" cy="369332"/>
          </a:xfrm>
          <a:prstGeom prst="rect">
            <a:avLst/>
          </a:prstGeom>
          <a:noFill/>
        </p:spPr>
        <p:txBody>
          <a:bodyPr wrap="square">
            <a:spAutoFit/>
          </a:bodyPr>
          <a:lstStyle/>
          <a:p>
            <a:r>
              <a:rPr lang="en-US" sz="1800" b="1" i="1" dirty="0">
                <a:solidFill>
                  <a:srgbClr val="002060"/>
                </a:solidFill>
                <a:latin typeface="TimesLTPro-Italic"/>
              </a:rPr>
              <a:t>Location-based pricing</a:t>
            </a:r>
            <a:endParaRPr lang="en-US" dirty="0">
              <a:solidFill>
                <a:srgbClr val="002060"/>
              </a:solidFill>
            </a:endParaRPr>
          </a:p>
        </p:txBody>
      </p:sp>
      <p:sp>
        <p:nvSpPr>
          <p:cNvPr id="34" name="TextBox 33">
            <a:extLst>
              <a:ext uri="{FF2B5EF4-FFF2-40B4-BE49-F238E27FC236}">
                <a16:creationId xmlns:a16="http://schemas.microsoft.com/office/drawing/2014/main" id="{05A24FD0-628E-45D5-9616-7FD6598FB9FF}"/>
              </a:ext>
            </a:extLst>
          </p:cNvPr>
          <p:cNvSpPr txBox="1"/>
          <p:nvPr/>
        </p:nvSpPr>
        <p:spPr>
          <a:xfrm>
            <a:off x="3113304" y="1091432"/>
            <a:ext cx="6216554" cy="369332"/>
          </a:xfrm>
          <a:prstGeom prst="rect">
            <a:avLst/>
          </a:prstGeom>
          <a:noFill/>
        </p:spPr>
        <p:txBody>
          <a:bodyPr wrap="square">
            <a:spAutoFit/>
          </a:bodyPr>
          <a:lstStyle/>
          <a:p>
            <a:r>
              <a:rPr lang="en-US" sz="1800" b="1" i="1" dirty="0">
                <a:solidFill>
                  <a:srgbClr val="002060"/>
                </a:solidFill>
                <a:latin typeface="TimesLTPro-Italic"/>
              </a:rPr>
              <a:t>Time-based pricing</a:t>
            </a:r>
            <a:endParaRPr lang="en-US" dirty="0">
              <a:solidFill>
                <a:srgbClr val="002060"/>
              </a:solidFill>
            </a:endParaRPr>
          </a:p>
        </p:txBody>
      </p:sp>
    </p:spTree>
    <p:extLst>
      <p:ext uri="{BB962C8B-B14F-4D97-AF65-F5344CB8AC3E}">
        <p14:creationId xmlns:p14="http://schemas.microsoft.com/office/powerpoint/2010/main" val="228339172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341492-9FCF-4867-B5A5-965E3D2BC5AB}"/>
              </a:ext>
            </a:extLst>
          </p:cNvPr>
          <p:cNvSpPr>
            <a:spLocks noGrp="1"/>
          </p:cNvSpPr>
          <p:nvPr>
            <p:ph type="title"/>
          </p:nvPr>
        </p:nvSpPr>
        <p:spPr>
          <a:xfrm>
            <a:off x="2438821" y="-202560"/>
            <a:ext cx="9170158" cy="1325563"/>
          </a:xfrm>
        </p:spPr>
        <p:txBody>
          <a:bodyPr/>
          <a:lstStyle/>
          <a:p>
            <a:r>
              <a:rPr lang="en-US" sz="3600" b="1" dirty="0">
                <a:latin typeface="+mn-lt"/>
              </a:rPr>
              <a:t>5.3. Psychological Pricing </a:t>
            </a:r>
            <a:r>
              <a:rPr lang="ar-SA" sz="3600" b="1" dirty="0">
                <a:latin typeface="+mn-lt"/>
              </a:rPr>
              <a:t>التسعير النفسي</a:t>
            </a:r>
            <a:endParaRPr lang="en-US" sz="3600" b="1" dirty="0">
              <a:latin typeface="+mn-lt"/>
            </a:endParaRPr>
          </a:p>
        </p:txBody>
      </p:sp>
      <p:graphicFrame>
        <p:nvGraphicFramePr>
          <p:cNvPr id="7" name="Content Placeholder 2">
            <a:extLst>
              <a:ext uri="{FF2B5EF4-FFF2-40B4-BE49-F238E27FC236}">
                <a16:creationId xmlns:a16="http://schemas.microsoft.com/office/drawing/2014/main" id="{B6D2DC93-89B6-4007-BB2C-921DC30A6178}"/>
              </a:ext>
            </a:extLst>
          </p:cNvPr>
          <p:cNvGraphicFramePr>
            <a:graphicFrameLocks noGrp="1"/>
          </p:cNvGraphicFramePr>
          <p:nvPr>
            <p:ph idx="1"/>
            <p:extLst>
              <p:ext uri="{D42A27DB-BD31-4B8C-83A1-F6EECF244321}">
                <p14:modId xmlns:p14="http://schemas.microsoft.com/office/powerpoint/2010/main" val="417472247"/>
              </p:ext>
            </p:extLst>
          </p:nvPr>
        </p:nvGraphicFramePr>
        <p:xfrm>
          <a:off x="1313492" y="1504290"/>
          <a:ext cx="8109683" cy="467994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a:extLst>
              <a:ext uri="{FF2B5EF4-FFF2-40B4-BE49-F238E27FC236}">
                <a16:creationId xmlns:a16="http://schemas.microsoft.com/office/drawing/2014/main" id="{C1D6EBCA-9F78-4E8A-AC08-356FCD72C03B}"/>
              </a:ext>
            </a:extLst>
          </p:cNvPr>
          <p:cNvPicPr>
            <a:picLocks noChangeAspect="1"/>
          </p:cNvPicPr>
          <p:nvPr/>
        </p:nvPicPr>
        <p:blipFill>
          <a:blip r:embed="rId7"/>
          <a:stretch>
            <a:fillRect/>
          </a:stretch>
        </p:blipFill>
        <p:spPr>
          <a:xfrm>
            <a:off x="9423175" y="1885579"/>
            <a:ext cx="2384591" cy="1323012"/>
          </a:xfrm>
          <a:prstGeom prst="rect">
            <a:avLst/>
          </a:prstGeom>
        </p:spPr>
      </p:pic>
      <p:pic>
        <p:nvPicPr>
          <p:cNvPr id="5" name="Picture 4">
            <a:extLst>
              <a:ext uri="{FF2B5EF4-FFF2-40B4-BE49-F238E27FC236}">
                <a16:creationId xmlns:a16="http://schemas.microsoft.com/office/drawing/2014/main" id="{DA99ABE9-A91B-4E78-8724-1CB0BEE568C1}"/>
              </a:ext>
            </a:extLst>
          </p:cNvPr>
          <p:cNvPicPr>
            <a:picLocks noChangeAspect="1"/>
          </p:cNvPicPr>
          <p:nvPr/>
        </p:nvPicPr>
        <p:blipFill>
          <a:blip r:embed="rId8"/>
          <a:stretch>
            <a:fillRect/>
          </a:stretch>
        </p:blipFill>
        <p:spPr>
          <a:xfrm>
            <a:off x="9658845" y="3589879"/>
            <a:ext cx="2362521" cy="1323012"/>
          </a:xfrm>
          <a:prstGeom prst="rect">
            <a:avLst/>
          </a:prstGeom>
        </p:spPr>
      </p:pic>
    </p:spTree>
    <p:extLst>
      <p:ext uri="{BB962C8B-B14F-4D97-AF65-F5344CB8AC3E}">
        <p14:creationId xmlns:p14="http://schemas.microsoft.com/office/powerpoint/2010/main" val="335472569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1D3099-FDDF-4F99-B0A4-AB21878CABE5}"/>
              </a:ext>
            </a:extLst>
          </p:cNvPr>
          <p:cNvSpPr>
            <a:spLocks noGrp="1"/>
          </p:cNvSpPr>
          <p:nvPr>
            <p:ph type="title"/>
          </p:nvPr>
        </p:nvSpPr>
        <p:spPr>
          <a:xfrm>
            <a:off x="2362988" y="-139055"/>
            <a:ext cx="9170158" cy="1325563"/>
          </a:xfrm>
        </p:spPr>
        <p:txBody>
          <a:bodyPr/>
          <a:lstStyle/>
          <a:p>
            <a:r>
              <a:rPr lang="en-US" sz="3600" b="1" dirty="0">
                <a:latin typeface="+mn-lt"/>
              </a:rPr>
              <a:t>5.4. Promotional Pricing </a:t>
            </a:r>
            <a:r>
              <a:rPr lang="ar-SA" sz="3600" b="1" dirty="0">
                <a:latin typeface="+mn-lt"/>
              </a:rPr>
              <a:t>التسعير الترويجي</a:t>
            </a:r>
            <a:endParaRPr lang="en-US" sz="3600" b="1" dirty="0">
              <a:latin typeface="+mn-lt"/>
            </a:endParaRPr>
          </a:p>
        </p:txBody>
      </p:sp>
      <p:sp>
        <p:nvSpPr>
          <p:cNvPr id="3" name="Content Placeholder 2">
            <a:extLst>
              <a:ext uri="{FF2B5EF4-FFF2-40B4-BE49-F238E27FC236}">
                <a16:creationId xmlns:a16="http://schemas.microsoft.com/office/drawing/2014/main" id="{8A7F2C9B-96F3-4D5E-A18A-7B40ADCD2CFE}"/>
              </a:ext>
            </a:extLst>
          </p:cNvPr>
          <p:cNvSpPr>
            <a:spLocks noGrp="1"/>
          </p:cNvSpPr>
          <p:nvPr>
            <p:ph idx="1"/>
          </p:nvPr>
        </p:nvSpPr>
        <p:spPr>
          <a:xfrm>
            <a:off x="838199" y="950494"/>
            <a:ext cx="10856496" cy="5907505"/>
          </a:xfrm>
        </p:spPr>
        <p:txBody>
          <a:bodyPr>
            <a:normAutofit/>
          </a:bodyPr>
          <a:lstStyle/>
          <a:p>
            <a:pPr marL="0" indent="0" algn="l">
              <a:buNone/>
            </a:pPr>
            <a:r>
              <a:rPr lang="en-US" sz="2000" b="1" i="0" u="none" strike="noStrike" baseline="0" dirty="0">
                <a:solidFill>
                  <a:srgbClr val="0A1F61"/>
                </a:solidFill>
                <a:latin typeface="ArialNarrowMTPro-Bold"/>
              </a:rPr>
              <a:t>Promotional pricing: </a:t>
            </a:r>
            <a:r>
              <a:rPr lang="en-US" sz="2000" b="0" i="0" u="none" strike="noStrike" baseline="0" dirty="0">
                <a:solidFill>
                  <a:srgbClr val="000000"/>
                </a:solidFill>
                <a:latin typeface="TimesLTPro-Roman"/>
              </a:rPr>
              <a:t>Temporarily pricing products below the list price, and sometimes even below cost, to increase short-run sales.</a:t>
            </a:r>
          </a:p>
          <a:p>
            <a:pPr marL="0" indent="0" algn="r">
              <a:buNone/>
            </a:pPr>
            <a:r>
              <a:rPr lang="ar-SA" sz="2000" dirty="0">
                <a:solidFill>
                  <a:srgbClr val="0A1F61"/>
                </a:solidFill>
                <a:latin typeface="TimesLTPro-Roman"/>
              </a:rPr>
              <a:t>التسعير الترويجي: </a:t>
            </a:r>
            <a:r>
              <a:rPr lang="ar-SA" sz="2000" dirty="0">
                <a:solidFill>
                  <a:srgbClr val="000000"/>
                </a:solidFill>
                <a:latin typeface="TimesLTPro-Roman"/>
              </a:rPr>
              <a:t>تسعير المنتجات مؤقتًا بأقل من سعر القائمة، وأحيانًا حتى أقل من التكلفة، لزيادة المبيعات في الأمد القريب.</a:t>
            </a:r>
            <a:endParaRPr lang="en-US" sz="2000" b="0" i="0" u="none" strike="noStrike" baseline="0" dirty="0">
              <a:solidFill>
                <a:srgbClr val="000000"/>
              </a:solidFill>
              <a:latin typeface="TimesLTPro-Roman"/>
            </a:endParaRPr>
          </a:p>
          <a:p>
            <a:r>
              <a:rPr lang="en-US" sz="2000" dirty="0">
                <a:solidFill>
                  <a:srgbClr val="000000"/>
                </a:solidFill>
                <a:latin typeface="TimesLTPro-Roman"/>
              </a:rPr>
              <a:t>Forms of promotional pricing: </a:t>
            </a:r>
            <a:r>
              <a:rPr lang="ar-SA" sz="2000" dirty="0">
                <a:solidFill>
                  <a:srgbClr val="000000"/>
                </a:solidFill>
                <a:latin typeface="TimesLTPro-Roman"/>
              </a:rPr>
              <a:t>أشكال التسعير الترويجي:</a:t>
            </a:r>
            <a:endParaRPr lang="en-US" sz="2000" dirty="0">
              <a:solidFill>
                <a:srgbClr val="000000"/>
              </a:solidFill>
              <a:latin typeface="TimesLTPro-Roman"/>
            </a:endParaRPr>
          </a:p>
          <a:p>
            <a:pPr lvl="1"/>
            <a:r>
              <a:rPr lang="en-US" sz="2000" dirty="0">
                <a:solidFill>
                  <a:schemeClr val="accent2">
                    <a:lumMod val="75000"/>
                  </a:schemeClr>
                </a:solidFill>
                <a:latin typeface="TimesLTPro-Roman"/>
              </a:rPr>
              <a:t>Discounts </a:t>
            </a:r>
            <a:r>
              <a:rPr lang="ar-SA" sz="2000" dirty="0">
                <a:solidFill>
                  <a:schemeClr val="accent2">
                    <a:lumMod val="75000"/>
                  </a:schemeClr>
                </a:solidFill>
                <a:latin typeface="TimesLTPro-Roman"/>
              </a:rPr>
              <a:t>خصومات</a:t>
            </a:r>
            <a:endParaRPr lang="en-US" sz="2000" dirty="0">
              <a:solidFill>
                <a:schemeClr val="accent2">
                  <a:lumMod val="75000"/>
                </a:schemeClr>
              </a:solidFill>
              <a:latin typeface="TimesLTPro-Roman"/>
            </a:endParaRPr>
          </a:p>
          <a:p>
            <a:pPr lvl="1"/>
            <a:r>
              <a:rPr lang="en-US" sz="2000" dirty="0">
                <a:solidFill>
                  <a:schemeClr val="accent2">
                    <a:lumMod val="75000"/>
                  </a:schemeClr>
                </a:solidFill>
                <a:latin typeface="TimesLTPro-Roman"/>
              </a:rPr>
              <a:t>Special-event pricing </a:t>
            </a:r>
            <a:r>
              <a:rPr lang="ar-SA" sz="2000" dirty="0">
                <a:solidFill>
                  <a:schemeClr val="accent2">
                    <a:lumMod val="75000"/>
                  </a:schemeClr>
                </a:solidFill>
                <a:latin typeface="TimesLTPro-Roman"/>
              </a:rPr>
              <a:t>تسعير الأحداث الخاصة</a:t>
            </a:r>
            <a:endParaRPr lang="en-US" sz="2000" dirty="0">
              <a:solidFill>
                <a:schemeClr val="accent2">
                  <a:lumMod val="75000"/>
                </a:schemeClr>
              </a:solidFill>
              <a:latin typeface="TimesLTPro-Roman"/>
            </a:endParaRPr>
          </a:p>
          <a:p>
            <a:pPr lvl="1"/>
            <a:r>
              <a:rPr lang="en-US" sz="2000" dirty="0">
                <a:solidFill>
                  <a:schemeClr val="accent2">
                    <a:lumMod val="75000"/>
                  </a:schemeClr>
                </a:solidFill>
                <a:latin typeface="TimesLTPro-Roman"/>
              </a:rPr>
              <a:t>Limited-time offers </a:t>
            </a:r>
            <a:r>
              <a:rPr lang="ar-SA" sz="2000" dirty="0">
                <a:solidFill>
                  <a:schemeClr val="accent2">
                    <a:lumMod val="75000"/>
                  </a:schemeClr>
                </a:solidFill>
                <a:latin typeface="TimesLTPro-Roman"/>
              </a:rPr>
              <a:t>عروض لفترة محدودة</a:t>
            </a:r>
            <a:endParaRPr lang="en-US" sz="2000" dirty="0">
              <a:solidFill>
                <a:schemeClr val="accent2">
                  <a:lumMod val="75000"/>
                </a:schemeClr>
              </a:solidFill>
              <a:latin typeface="TimesLTPro-Roman"/>
            </a:endParaRPr>
          </a:p>
          <a:p>
            <a:pPr lvl="1"/>
            <a:r>
              <a:rPr lang="en-US" sz="2000" dirty="0">
                <a:solidFill>
                  <a:schemeClr val="accent2">
                    <a:lumMod val="75000"/>
                  </a:schemeClr>
                </a:solidFill>
                <a:latin typeface="TimesLTPro-Roman"/>
              </a:rPr>
              <a:t>Flash sales </a:t>
            </a:r>
            <a:r>
              <a:rPr lang="ar-SA" sz="2000" dirty="0">
                <a:solidFill>
                  <a:schemeClr val="accent2">
                    <a:lumMod val="75000"/>
                  </a:schemeClr>
                </a:solidFill>
                <a:latin typeface="TimesLTPro-Roman"/>
              </a:rPr>
              <a:t>مبيعات لحظية/سريعة</a:t>
            </a:r>
            <a:endParaRPr lang="en-US" sz="2000" dirty="0">
              <a:solidFill>
                <a:schemeClr val="accent2">
                  <a:lumMod val="75000"/>
                </a:schemeClr>
              </a:solidFill>
              <a:latin typeface="TimesLTPro-Roman"/>
            </a:endParaRPr>
          </a:p>
          <a:p>
            <a:pPr lvl="1"/>
            <a:r>
              <a:rPr lang="en-US" sz="2000" dirty="0">
                <a:solidFill>
                  <a:schemeClr val="accent2">
                    <a:lumMod val="75000"/>
                  </a:schemeClr>
                </a:solidFill>
                <a:latin typeface="TimesLTPro-Roman"/>
              </a:rPr>
              <a:t>Cash rebates </a:t>
            </a:r>
            <a:r>
              <a:rPr lang="ar-SA" sz="2000" dirty="0">
                <a:solidFill>
                  <a:schemeClr val="accent2">
                    <a:lumMod val="75000"/>
                  </a:schemeClr>
                </a:solidFill>
                <a:latin typeface="TimesLTPro-Roman"/>
              </a:rPr>
              <a:t>خصومات نقدية</a:t>
            </a:r>
            <a:endParaRPr lang="en-US" sz="2000" dirty="0">
              <a:solidFill>
                <a:schemeClr val="accent2">
                  <a:lumMod val="75000"/>
                </a:schemeClr>
              </a:solidFill>
              <a:latin typeface="TimesLTPro-Roman"/>
            </a:endParaRPr>
          </a:p>
          <a:p>
            <a:pPr lvl="1"/>
            <a:r>
              <a:rPr lang="en-US" sz="2000" dirty="0">
                <a:solidFill>
                  <a:schemeClr val="accent2">
                    <a:lumMod val="75000"/>
                  </a:schemeClr>
                </a:solidFill>
                <a:latin typeface="TimesLTPro-Roman"/>
              </a:rPr>
              <a:t>Low-interest financing, longer warranties, or free maintenance.</a:t>
            </a:r>
          </a:p>
          <a:p>
            <a:pPr marL="457200" lvl="1" indent="0" algn="r">
              <a:buNone/>
            </a:pPr>
            <a:r>
              <a:rPr lang="ar-SA" sz="2000" dirty="0">
                <a:solidFill>
                  <a:schemeClr val="accent2">
                    <a:lumMod val="75000"/>
                  </a:schemeClr>
                </a:solidFill>
                <a:latin typeface="TimesLTPro-Roman"/>
              </a:rPr>
              <a:t>تمويل بفائدة منخفضة، ضمانات أطول، أو صيانة مجانية.</a:t>
            </a:r>
            <a:endParaRPr lang="en-US" sz="2000" dirty="0">
              <a:solidFill>
                <a:schemeClr val="accent2">
                  <a:lumMod val="75000"/>
                </a:schemeClr>
              </a:solidFill>
              <a:latin typeface="TimesLTPro-Roman"/>
            </a:endParaRPr>
          </a:p>
          <a:p>
            <a:pPr algn="l"/>
            <a:r>
              <a:rPr lang="en-US" sz="2000" b="0" i="0" u="none" strike="noStrike" baseline="0" dirty="0">
                <a:latin typeface="TimesLTPro-Roman"/>
              </a:rPr>
              <a:t>Promotional pricing can have adverse effects as consumers may delay buying a product until it gets promoted + if used too frequently it can erode a brand’s value in the eyes of customers.</a:t>
            </a:r>
          </a:p>
          <a:p>
            <a:pPr marL="0" indent="0" algn="r">
              <a:buNone/>
            </a:pPr>
            <a:r>
              <a:rPr lang="ar-SA" sz="2400" dirty="0"/>
              <a:t>يمكن أن يكون للتسعير الترويجي آثار سلبية حيث قد يؤخر المستهلكون شراء المنتج حتى يتم الترويج له + إذا تم استخدامه بشكل متكرر فقد يؤدي إلى تآكل قيمة العلامة التجارية في نظر العملاء.</a:t>
            </a:r>
            <a:endParaRPr lang="en-US" sz="2400" dirty="0"/>
          </a:p>
        </p:txBody>
      </p:sp>
    </p:spTree>
    <p:extLst>
      <p:ext uri="{BB962C8B-B14F-4D97-AF65-F5344CB8AC3E}">
        <p14:creationId xmlns:p14="http://schemas.microsoft.com/office/powerpoint/2010/main" val="225466082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5DD1A23-F417-4429-82DB-12FC084EB6C1}"/>
              </a:ext>
            </a:extLst>
          </p:cNvPr>
          <p:cNvPicPr>
            <a:picLocks noChangeAspect="1"/>
          </p:cNvPicPr>
          <p:nvPr/>
        </p:nvPicPr>
        <p:blipFill>
          <a:blip r:embed="rId2"/>
          <a:stretch>
            <a:fillRect/>
          </a:stretch>
        </p:blipFill>
        <p:spPr>
          <a:xfrm>
            <a:off x="8863673" y="1625841"/>
            <a:ext cx="2857500" cy="1600200"/>
          </a:xfrm>
          <a:prstGeom prst="rect">
            <a:avLst/>
          </a:prstGeom>
        </p:spPr>
      </p:pic>
      <p:pic>
        <p:nvPicPr>
          <p:cNvPr id="7170" name="Picture 2" descr="Every Pricing Strategy You Could Be Using Today | Wiser Retail Strategies">
            <a:extLst>
              <a:ext uri="{FF2B5EF4-FFF2-40B4-BE49-F238E27FC236}">
                <a16:creationId xmlns:a16="http://schemas.microsoft.com/office/drawing/2014/main" id="{46676983-9630-417E-856D-1F795B3C19B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8844" y="2754410"/>
            <a:ext cx="3407029" cy="2267223"/>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62DA89F8-F7F0-4A92-8AC9-E0BA6829BAC5}"/>
              </a:ext>
            </a:extLst>
          </p:cNvPr>
          <p:cNvPicPr>
            <a:picLocks noChangeAspect="1"/>
          </p:cNvPicPr>
          <p:nvPr/>
        </p:nvPicPr>
        <p:blipFill>
          <a:blip r:embed="rId4"/>
          <a:stretch>
            <a:fillRect/>
          </a:stretch>
        </p:blipFill>
        <p:spPr>
          <a:xfrm>
            <a:off x="4619625" y="1755443"/>
            <a:ext cx="3366504" cy="1543050"/>
          </a:xfrm>
          <a:prstGeom prst="rect">
            <a:avLst/>
          </a:prstGeom>
        </p:spPr>
      </p:pic>
      <p:pic>
        <p:nvPicPr>
          <p:cNvPr id="4" name="Picture 3">
            <a:extLst>
              <a:ext uri="{FF2B5EF4-FFF2-40B4-BE49-F238E27FC236}">
                <a16:creationId xmlns:a16="http://schemas.microsoft.com/office/drawing/2014/main" id="{371EA067-3686-4D1F-AA99-F074E3529C25}"/>
              </a:ext>
            </a:extLst>
          </p:cNvPr>
          <p:cNvPicPr>
            <a:picLocks noChangeAspect="1"/>
          </p:cNvPicPr>
          <p:nvPr/>
        </p:nvPicPr>
        <p:blipFill>
          <a:blip r:embed="rId5"/>
          <a:stretch>
            <a:fillRect/>
          </a:stretch>
        </p:blipFill>
        <p:spPr>
          <a:xfrm>
            <a:off x="8860678" y="4081935"/>
            <a:ext cx="2143125" cy="2143125"/>
          </a:xfrm>
          <a:prstGeom prst="rect">
            <a:avLst/>
          </a:prstGeom>
        </p:spPr>
      </p:pic>
      <p:pic>
        <p:nvPicPr>
          <p:cNvPr id="5" name="Picture 4">
            <a:extLst>
              <a:ext uri="{FF2B5EF4-FFF2-40B4-BE49-F238E27FC236}">
                <a16:creationId xmlns:a16="http://schemas.microsoft.com/office/drawing/2014/main" id="{D93E3C25-272C-4D58-B324-84324F53CCBD}"/>
              </a:ext>
            </a:extLst>
          </p:cNvPr>
          <p:cNvPicPr>
            <a:picLocks noChangeAspect="1"/>
          </p:cNvPicPr>
          <p:nvPr/>
        </p:nvPicPr>
        <p:blipFill>
          <a:blip r:embed="rId6"/>
          <a:stretch>
            <a:fillRect/>
          </a:stretch>
        </p:blipFill>
        <p:spPr>
          <a:xfrm>
            <a:off x="5401500" y="3954833"/>
            <a:ext cx="2143125" cy="2133600"/>
          </a:xfrm>
          <a:prstGeom prst="rect">
            <a:avLst/>
          </a:prstGeom>
        </p:spPr>
      </p:pic>
      <p:sp>
        <p:nvSpPr>
          <p:cNvPr id="8" name="TextBox 7">
            <a:extLst>
              <a:ext uri="{FF2B5EF4-FFF2-40B4-BE49-F238E27FC236}">
                <a16:creationId xmlns:a16="http://schemas.microsoft.com/office/drawing/2014/main" id="{B1F260A9-CE85-4155-8338-354B4BD1C5CC}"/>
              </a:ext>
            </a:extLst>
          </p:cNvPr>
          <p:cNvSpPr txBox="1"/>
          <p:nvPr/>
        </p:nvSpPr>
        <p:spPr>
          <a:xfrm>
            <a:off x="5304847" y="3526418"/>
            <a:ext cx="6210886" cy="369332"/>
          </a:xfrm>
          <a:prstGeom prst="rect">
            <a:avLst/>
          </a:prstGeom>
          <a:noFill/>
        </p:spPr>
        <p:txBody>
          <a:bodyPr wrap="square">
            <a:spAutoFit/>
          </a:bodyPr>
          <a:lstStyle/>
          <a:p>
            <a:pPr lvl="1"/>
            <a:r>
              <a:rPr lang="en-US" sz="1800" b="1" dirty="0">
                <a:latin typeface="TimesLTPro-Roman"/>
              </a:rPr>
              <a:t>Cash rebates</a:t>
            </a:r>
          </a:p>
        </p:txBody>
      </p:sp>
      <p:sp>
        <p:nvSpPr>
          <p:cNvPr id="10" name="TextBox 9">
            <a:extLst>
              <a:ext uri="{FF2B5EF4-FFF2-40B4-BE49-F238E27FC236}">
                <a16:creationId xmlns:a16="http://schemas.microsoft.com/office/drawing/2014/main" id="{571CA454-09C2-48B8-8D81-6506F0FD690F}"/>
              </a:ext>
            </a:extLst>
          </p:cNvPr>
          <p:cNvSpPr txBox="1"/>
          <p:nvPr/>
        </p:nvSpPr>
        <p:spPr>
          <a:xfrm>
            <a:off x="9237606" y="1290072"/>
            <a:ext cx="6216554" cy="369332"/>
          </a:xfrm>
          <a:prstGeom prst="rect">
            <a:avLst/>
          </a:prstGeom>
          <a:noFill/>
        </p:spPr>
        <p:txBody>
          <a:bodyPr wrap="square">
            <a:spAutoFit/>
          </a:bodyPr>
          <a:lstStyle/>
          <a:p>
            <a:pPr lvl="1"/>
            <a:r>
              <a:rPr lang="en-US" sz="1800" b="1" dirty="0">
                <a:latin typeface="TimesLTPro-Roman"/>
              </a:rPr>
              <a:t>Discounts</a:t>
            </a:r>
          </a:p>
        </p:txBody>
      </p:sp>
      <p:sp>
        <p:nvSpPr>
          <p:cNvPr id="12" name="TextBox 11">
            <a:extLst>
              <a:ext uri="{FF2B5EF4-FFF2-40B4-BE49-F238E27FC236}">
                <a16:creationId xmlns:a16="http://schemas.microsoft.com/office/drawing/2014/main" id="{017C7B93-9358-41A2-B759-E9983424DAB5}"/>
              </a:ext>
            </a:extLst>
          </p:cNvPr>
          <p:cNvSpPr txBox="1"/>
          <p:nvPr/>
        </p:nvSpPr>
        <p:spPr>
          <a:xfrm>
            <a:off x="4619625" y="1408396"/>
            <a:ext cx="7581330" cy="369332"/>
          </a:xfrm>
          <a:prstGeom prst="rect">
            <a:avLst/>
          </a:prstGeom>
          <a:noFill/>
        </p:spPr>
        <p:txBody>
          <a:bodyPr wrap="square">
            <a:spAutoFit/>
          </a:bodyPr>
          <a:lstStyle/>
          <a:p>
            <a:pPr lvl="1"/>
            <a:r>
              <a:rPr lang="en-US" sz="1800" b="1" dirty="0">
                <a:latin typeface="TimesLTPro-Roman"/>
              </a:rPr>
              <a:t>Special-event pricing</a:t>
            </a:r>
          </a:p>
        </p:txBody>
      </p:sp>
      <p:sp>
        <p:nvSpPr>
          <p:cNvPr id="14" name="TextBox 13">
            <a:extLst>
              <a:ext uri="{FF2B5EF4-FFF2-40B4-BE49-F238E27FC236}">
                <a16:creationId xmlns:a16="http://schemas.microsoft.com/office/drawing/2014/main" id="{AD2BE01E-5204-48E7-AE5F-1BD8A5AB7890}"/>
              </a:ext>
            </a:extLst>
          </p:cNvPr>
          <p:cNvSpPr txBox="1"/>
          <p:nvPr/>
        </p:nvSpPr>
        <p:spPr>
          <a:xfrm>
            <a:off x="1158923" y="2286573"/>
            <a:ext cx="7581330" cy="369332"/>
          </a:xfrm>
          <a:prstGeom prst="rect">
            <a:avLst/>
          </a:prstGeom>
          <a:noFill/>
        </p:spPr>
        <p:txBody>
          <a:bodyPr wrap="square">
            <a:spAutoFit/>
          </a:bodyPr>
          <a:lstStyle/>
          <a:p>
            <a:pPr lvl="1"/>
            <a:r>
              <a:rPr lang="en-US" sz="1800" b="1" dirty="0">
                <a:latin typeface="TimesLTPro-Roman"/>
              </a:rPr>
              <a:t>Limited-time offers</a:t>
            </a:r>
          </a:p>
        </p:txBody>
      </p:sp>
      <p:sp>
        <p:nvSpPr>
          <p:cNvPr id="16" name="TextBox 15">
            <a:extLst>
              <a:ext uri="{FF2B5EF4-FFF2-40B4-BE49-F238E27FC236}">
                <a16:creationId xmlns:a16="http://schemas.microsoft.com/office/drawing/2014/main" id="{0E1110EA-E0CD-40CD-8D7C-24983E958608}"/>
              </a:ext>
            </a:extLst>
          </p:cNvPr>
          <p:cNvSpPr txBox="1"/>
          <p:nvPr/>
        </p:nvSpPr>
        <p:spPr>
          <a:xfrm>
            <a:off x="8740253" y="3695698"/>
            <a:ext cx="7581330" cy="369332"/>
          </a:xfrm>
          <a:prstGeom prst="rect">
            <a:avLst/>
          </a:prstGeom>
          <a:noFill/>
        </p:spPr>
        <p:txBody>
          <a:bodyPr wrap="square">
            <a:spAutoFit/>
          </a:bodyPr>
          <a:lstStyle/>
          <a:p>
            <a:pPr lvl="1"/>
            <a:r>
              <a:rPr lang="en-US" sz="1800" b="1" dirty="0">
                <a:latin typeface="TimesLTPro-Roman"/>
              </a:rPr>
              <a:t>Flash sales</a:t>
            </a:r>
          </a:p>
        </p:txBody>
      </p:sp>
      <p:sp>
        <p:nvSpPr>
          <p:cNvPr id="18" name="TextBox 17">
            <a:extLst>
              <a:ext uri="{FF2B5EF4-FFF2-40B4-BE49-F238E27FC236}">
                <a16:creationId xmlns:a16="http://schemas.microsoft.com/office/drawing/2014/main" id="{BE0E9A18-9F1C-4BDD-84DA-F5813C667E4D}"/>
              </a:ext>
            </a:extLst>
          </p:cNvPr>
          <p:cNvSpPr txBox="1"/>
          <p:nvPr/>
        </p:nvSpPr>
        <p:spPr>
          <a:xfrm>
            <a:off x="2502358" y="273238"/>
            <a:ext cx="8215312" cy="523220"/>
          </a:xfrm>
          <a:prstGeom prst="rect">
            <a:avLst/>
          </a:prstGeom>
          <a:noFill/>
        </p:spPr>
        <p:txBody>
          <a:bodyPr wrap="square">
            <a:spAutoFit/>
          </a:bodyPr>
          <a:lstStyle/>
          <a:p>
            <a:r>
              <a:rPr lang="en-US" sz="2800" b="1" dirty="0">
                <a:solidFill>
                  <a:srgbClr val="0A1F61"/>
                </a:solidFill>
                <a:latin typeface="TimesLTPro-Roman"/>
              </a:rPr>
              <a:t>Example forms of promotional pricing</a:t>
            </a:r>
            <a:endParaRPr lang="en-US" sz="2800" b="1" dirty="0">
              <a:solidFill>
                <a:srgbClr val="0A1F61"/>
              </a:solidFill>
            </a:endParaRPr>
          </a:p>
        </p:txBody>
      </p:sp>
    </p:spTree>
    <p:extLst>
      <p:ext uri="{BB962C8B-B14F-4D97-AF65-F5344CB8AC3E}">
        <p14:creationId xmlns:p14="http://schemas.microsoft.com/office/powerpoint/2010/main" val="417692793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1D3099-FDDF-4F99-B0A4-AB21878CABE5}"/>
              </a:ext>
            </a:extLst>
          </p:cNvPr>
          <p:cNvSpPr>
            <a:spLocks noGrp="1"/>
          </p:cNvSpPr>
          <p:nvPr>
            <p:ph type="title"/>
          </p:nvPr>
        </p:nvSpPr>
        <p:spPr>
          <a:xfrm>
            <a:off x="2483686" y="-305575"/>
            <a:ext cx="8645870" cy="1625210"/>
          </a:xfrm>
        </p:spPr>
        <p:txBody>
          <a:bodyPr>
            <a:normAutofit/>
          </a:bodyPr>
          <a:lstStyle/>
          <a:p>
            <a:r>
              <a:rPr lang="en-US" b="1" dirty="0">
                <a:latin typeface="+mn-lt"/>
              </a:rPr>
              <a:t>5.5. Geographical </a:t>
            </a:r>
            <a:r>
              <a:rPr lang="en-US" b="1" i="0" u="none" strike="noStrike" baseline="0" dirty="0">
                <a:latin typeface="+mn-lt"/>
              </a:rPr>
              <a:t>Pricing </a:t>
            </a:r>
            <a:endParaRPr lang="en-US" b="1" dirty="0">
              <a:latin typeface="+mn-lt"/>
            </a:endParaRPr>
          </a:p>
        </p:txBody>
      </p:sp>
      <p:pic>
        <p:nvPicPr>
          <p:cNvPr id="4" name="Picture 3">
            <a:extLst>
              <a:ext uri="{FF2B5EF4-FFF2-40B4-BE49-F238E27FC236}">
                <a16:creationId xmlns:a16="http://schemas.microsoft.com/office/drawing/2014/main" id="{72FF4D89-9E03-410D-A088-E95747B1411D}"/>
              </a:ext>
            </a:extLst>
          </p:cNvPr>
          <p:cNvPicPr>
            <a:picLocks noChangeAspect="1"/>
          </p:cNvPicPr>
          <p:nvPr/>
        </p:nvPicPr>
        <p:blipFill rotWithShape="1">
          <a:blip r:embed="rId2"/>
          <a:srcRect t="15883" r="-1" b="6940"/>
          <a:stretch/>
        </p:blipFill>
        <p:spPr>
          <a:xfrm>
            <a:off x="348395" y="1689833"/>
            <a:ext cx="7058306" cy="4080254"/>
          </a:xfrm>
          <a:prstGeom prst="rect">
            <a:avLst/>
          </a:prstGeom>
        </p:spPr>
      </p:pic>
      <p:sp>
        <p:nvSpPr>
          <p:cNvPr id="3" name="Content Placeholder 2">
            <a:extLst>
              <a:ext uri="{FF2B5EF4-FFF2-40B4-BE49-F238E27FC236}">
                <a16:creationId xmlns:a16="http://schemas.microsoft.com/office/drawing/2014/main" id="{8A7F2C9B-96F3-4D5E-A18A-7B40ADCD2CFE}"/>
              </a:ext>
            </a:extLst>
          </p:cNvPr>
          <p:cNvSpPr>
            <a:spLocks noGrp="1"/>
          </p:cNvSpPr>
          <p:nvPr>
            <p:ph idx="1"/>
          </p:nvPr>
        </p:nvSpPr>
        <p:spPr>
          <a:xfrm>
            <a:off x="7849772" y="917725"/>
            <a:ext cx="3817971" cy="4852362"/>
          </a:xfrm>
        </p:spPr>
        <p:txBody>
          <a:bodyPr anchor="ctr">
            <a:normAutofit/>
          </a:bodyPr>
          <a:lstStyle/>
          <a:p>
            <a:pPr marL="0" indent="0">
              <a:buNone/>
            </a:pPr>
            <a:r>
              <a:rPr lang="en-US" sz="2400" b="0" i="0" u="none" strike="noStrike" baseline="0" dirty="0">
                <a:latin typeface="TimesLTPro-Roman"/>
              </a:rPr>
              <a:t>A company also must decide how to price its products for customers located in different parts of the country or the world.</a:t>
            </a:r>
          </a:p>
          <a:p>
            <a:pPr marL="0" indent="0" algn="r">
              <a:buNone/>
            </a:pPr>
            <a:r>
              <a:rPr lang="ar-SA" sz="2400" dirty="0"/>
              <a:t>ويجب على الشركة أيضًا أن تقرر كيفية تسعير منتجاتها للعملاء المتواجدين في أجزاء مختلفة من البلاد أو العالم.</a:t>
            </a:r>
            <a:endParaRPr lang="en-US" sz="2400" dirty="0"/>
          </a:p>
        </p:txBody>
      </p:sp>
      <p:sp>
        <p:nvSpPr>
          <p:cNvPr id="5" name="مربع نص 4"/>
          <p:cNvSpPr txBox="1"/>
          <p:nvPr/>
        </p:nvSpPr>
        <p:spPr>
          <a:xfrm>
            <a:off x="8698832" y="264695"/>
            <a:ext cx="2149948" cy="523220"/>
          </a:xfrm>
          <a:prstGeom prst="rect">
            <a:avLst/>
          </a:prstGeom>
          <a:noFill/>
        </p:spPr>
        <p:txBody>
          <a:bodyPr wrap="none" rtlCol="1">
            <a:spAutoFit/>
          </a:bodyPr>
          <a:lstStyle/>
          <a:p>
            <a:r>
              <a:rPr lang="ar-SA" sz="2800" dirty="0"/>
              <a:t>التسعير الجغرافي</a:t>
            </a:r>
          </a:p>
        </p:txBody>
      </p:sp>
    </p:spTree>
    <p:extLst>
      <p:ext uri="{BB962C8B-B14F-4D97-AF65-F5344CB8AC3E}">
        <p14:creationId xmlns:p14="http://schemas.microsoft.com/office/powerpoint/2010/main" val="141818642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ED1AAA-9725-4B3E-896C-C1950A41675D}"/>
              </a:ext>
            </a:extLst>
          </p:cNvPr>
          <p:cNvSpPr>
            <a:spLocks noGrp="1"/>
          </p:cNvSpPr>
          <p:nvPr>
            <p:ph type="title"/>
          </p:nvPr>
        </p:nvSpPr>
        <p:spPr>
          <a:xfrm>
            <a:off x="4635571" y="-491895"/>
            <a:ext cx="7556409" cy="1293211"/>
          </a:xfrm>
          <a:noFill/>
          <a:ln>
            <a:noFill/>
          </a:ln>
        </p:spPr>
        <p:txBody>
          <a:bodyPr anchor="b">
            <a:normAutofit/>
          </a:bodyPr>
          <a:lstStyle/>
          <a:p>
            <a:pPr algn="ctr"/>
            <a:r>
              <a:rPr lang="en-US" sz="3600" b="1" i="0" u="none" strike="noStrike" baseline="0" dirty="0">
                <a:latin typeface="ArialNarrowMTPro-Bold"/>
              </a:rPr>
              <a:t>5.5. Dynamic and online Pricing</a:t>
            </a:r>
            <a:endParaRPr lang="en-US" sz="3600" dirty="0"/>
          </a:p>
        </p:txBody>
      </p:sp>
      <p:sp>
        <p:nvSpPr>
          <p:cNvPr id="3" name="Content Placeholder 2">
            <a:extLst>
              <a:ext uri="{FF2B5EF4-FFF2-40B4-BE49-F238E27FC236}">
                <a16:creationId xmlns:a16="http://schemas.microsoft.com/office/drawing/2014/main" id="{9B474693-FBDE-4AAF-99E7-07895CF67E36}"/>
              </a:ext>
            </a:extLst>
          </p:cNvPr>
          <p:cNvSpPr>
            <a:spLocks noGrp="1"/>
          </p:cNvSpPr>
          <p:nvPr>
            <p:ph idx="1"/>
          </p:nvPr>
        </p:nvSpPr>
        <p:spPr>
          <a:xfrm>
            <a:off x="4926243" y="1301930"/>
            <a:ext cx="6586489" cy="5375595"/>
          </a:xfrm>
        </p:spPr>
        <p:txBody>
          <a:bodyPr>
            <a:normAutofit lnSpcReduction="10000"/>
          </a:bodyPr>
          <a:lstStyle/>
          <a:p>
            <a:pPr marL="0" indent="0">
              <a:buNone/>
            </a:pPr>
            <a:r>
              <a:rPr lang="en-US" sz="2000" b="1" i="0" u="none" strike="noStrike" baseline="0" dirty="0">
                <a:solidFill>
                  <a:srgbClr val="0A1F61"/>
                </a:solidFill>
                <a:latin typeface="ArialNarrowMTPro-Bold"/>
              </a:rPr>
              <a:t>Dynamic Pricing</a:t>
            </a:r>
            <a:r>
              <a:rPr lang="en-US" sz="2000" b="1" i="0" u="none" strike="noStrike" baseline="0" dirty="0">
                <a:latin typeface="ArialNarrowMTPro-Bold"/>
              </a:rPr>
              <a:t>: </a:t>
            </a:r>
            <a:r>
              <a:rPr lang="en-US" sz="2000" b="0" i="0" u="none" strike="noStrike" baseline="0" dirty="0">
                <a:latin typeface="TimesLTPro-Roman"/>
              </a:rPr>
              <a:t>Adjusting prices continually to meet the characteristics and needs of individual customers and situations.</a:t>
            </a:r>
          </a:p>
          <a:p>
            <a:r>
              <a:rPr lang="en-US" sz="2000" b="0" i="0" u="none" strike="noStrike" baseline="0" dirty="0">
                <a:latin typeface="TimesLTPro-Roman"/>
              </a:rPr>
              <a:t>Dynamic pricing is especially prevalent online.</a:t>
            </a:r>
            <a:endParaRPr lang="en-US" sz="2000" dirty="0">
              <a:latin typeface="TimesLTPro-Roman"/>
            </a:endParaRPr>
          </a:p>
          <a:p>
            <a:r>
              <a:rPr lang="en-US" sz="2000" b="0" i="0" u="none" strike="noStrike" baseline="0" dirty="0">
                <a:latin typeface="TimesLTPro-Roman"/>
              </a:rPr>
              <a:t>Done well, dynamic pricing can help sellers to optimize sales and serve customers better. </a:t>
            </a:r>
          </a:p>
          <a:p>
            <a:r>
              <a:rPr lang="en-US" sz="2000" b="0" i="0" u="none" strike="noStrike" baseline="0" dirty="0">
                <a:latin typeface="TimesLTPro-Roman"/>
              </a:rPr>
              <a:t>However, done poorly, it can trigger margin-eroding price wars and damage customer relationships and trust.</a:t>
            </a:r>
          </a:p>
          <a:p>
            <a:pPr marL="0" indent="0" algn="r">
              <a:buNone/>
            </a:pPr>
            <a:r>
              <a:rPr lang="ar-SA" sz="2400" dirty="0"/>
              <a:t>التسعير الديناميكي: تعديل الأسعار باستمرار لتلبية خصائص واحتياجات العملاء والمواقف الفردية.</a:t>
            </a:r>
          </a:p>
          <a:p>
            <a:pPr marL="0" indent="0" algn="r">
              <a:buNone/>
            </a:pPr>
            <a:r>
              <a:rPr lang="ar-SA" sz="2400" dirty="0"/>
              <a:t>التسعير الديناميكي منتشر بشكل خاص عبر الإنترنت.</a:t>
            </a:r>
          </a:p>
          <a:p>
            <a:pPr marL="0" indent="0" algn="r">
              <a:buNone/>
            </a:pPr>
            <a:r>
              <a:rPr lang="ar-SA" sz="2400" dirty="0"/>
              <a:t>إذا تم بشكل جيد، يمكن أن يساعد التسعير الديناميكي البائعين على تحسين المبيعات وخدمة العملاء بشكل أفضل.</a:t>
            </a:r>
          </a:p>
          <a:p>
            <a:pPr marL="0" indent="0" algn="r">
              <a:buNone/>
            </a:pPr>
            <a:r>
              <a:rPr lang="ar-SA" sz="2400" dirty="0"/>
              <a:t>ولكن إذا تم بشكل سيئ، فقد يؤدي ذلك إلى حروب أسعار تؤدي إلى تآكل الهامش وإلحاق الضرر بعلاقات العملاء والثقة.</a:t>
            </a:r>
            <a:endParaRPr lang="en-US" sz="2400" dirty="0"/>
          </a:p>
        </p:txBody>
      </p:sp>
      <p:pic>
        <p:nvPicPr>
          <p:cNvPr id="4" name="Picture 3">
            <a:extLst>
              <a:ext uri="{FF2B5EF4-FFF2-40B4-BE49-F238E27FC236}">
                <a16:creationId xmlns:a16="http://schemas.microsoft.com/office/drawing/2014/main" id="{83E62F36-57B3-4B55-87D2-67D87117AE4F}"/>
              </a:ext>
            </a:extLst>
          </p:cNvPr>
          <p:cNvPicPr>
            <a:picLocks noChangeAspect="1"/>
          </p:cNvPicPr>
          <p:nvPr/>
        </p:nvPicPr>
        <p:blipFill rotWithShape="1">
          <a:blip r:embed="rId2"/>
          <a:srcRect l="31286" r="30692"/>
          <a:stretch/>
        </p:blipFill>
        <p:spPr>
          <a:xfrm>
            <a:off x="20" y="10"/>
            <a:ext cx="4635571" cy="6857990"/>
          </a:xfrm>
          <a:prstGeom prst="rect">
            <a:avLst/>
          </a:prstGeom>
          <a:effectLst/>
        </p:spPr>
      </p:pic>
      <p:pic>
        <p:nvPicPr>
          <p:cNvPr id="6" name="Picture 5">
            <a:extLst>
              <a:ext uri="{FF2B5EF4-FFF2-40B4-BE49-F238E27FC236}">
                <a16:creationId xmlns:a16="http://schemas.microsoft.com/office/drawing/2014/main" id="{82CEC0BE-403F-4B07-B3E3-5F2DC025B51A}"/>
              </a:ext>
            </a:extLst>
          </p:cNvPr>
          <p:cNvPicPr>
            <a:picLocks noChangeAspect="1"/>
          </p:cNvPicPr>
          <p:nvPr/>
        </p:nvPicPr>
        <p:blipFill>
          <a:blip r:embed="rId3"/>
          <a:stretch>
            <a:fillRect/>
          </a:stretch>
        </p:blipFill>
        <p:spPr>
          <a:xfrm>
            <a:off x="0" y="0"/>
            <a:ext cx="4635571" cy="3770142"/>
          </a:xfrm>
          <a:prstGeom prst="rect">
            <a:avLst/>
          </a:prstGeom>
        </p:spPr>
      </p:pic>
      <p:sp>
        <p:nvSpPr>
          <p:cNvPr id="5" name="مربع نص 4"/>
          <p:cNvSpPr txBox="1"/>
          <p:nvPr/>
        </p:nvSpPr>
        <p:spPr>
          <a:xfrm>
            <a:off x="5763126" y="772252"/>
            <a:ext cx="4854213" cy="461665"/>
          </a:xfrm>
          <a:prstGeom prst="rect">
            <a:avLst/>
          </a:prstGeom>
          <a:noFill/>
        </p:spPr>
        <p:txBody>
          <a:bodyPr wrap="none" rtlCol="1">
            <a:spAutoFit/>
          </a:bodyPr>
          <a:lstStyle/>
          <a:p>
            <a:r>
              <a:rPr lang="ar-SA" sz="2400" dirty="0"/>
              <a:t>5.5. التسعير الديناميكي والتسعير عبر الإنترنت</a:t>
            </a:r>
          </a:p>
        </p:txBody>
      </p:sp>
    </p:spTree>
    <p:extLst>
      <p:ext uri="{BB962C8B-B14F-4D97-AF65-F5344CB8AC3E}">
        <p14:creationId xmlns:p14="http://schemas.microsoft.com/office/powerpoint/2010/main" val="407046551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1BF31D-C4CA-4003-B241-46EAF9FED6C1}"/>
              </a:ext>
            </a:extLst>
          </p:cNvPr>
          <p:cNvSpPr>
            <a:spLocks noGrp="1"/>
          </p:cNvSpPr>
          <p:nvPr>
            <p:ph type="title"/>
          </p:nvPr>
        </p:nvSpPr>
        <p:spPr>
          <a:xfrm>
            <a:off x="2405743" y="-117566"/>
            <a:ext cx="10515600" cy="1325563"/>
          </a:xfrm>
        </p:spPr>
        <p:txBody>
          <a:bodyPr>
            <a:normAutofit/>
          </a:bodyPr>
          <a:lstStyle/>
          <a:p>
            <a:r>
              <a:rPr lang="en-US" b="1" dirty="0">
                <a:latin typeface="+mn-lt"/>
              </a:rPr>
              <a:t>5.6. International Pricing </a:t>
            </a:r>
            <a:r>
              <a:rPr lang="ar-SA" b="1" dirty="0">
                <a:latin typeface="+mn-lt"/>
              </a:rPr>
              <a:t>التسعير الدولي</a:t>
            </a:r>
            <a:endParaRPr lang="en-US" b="1" dirty="0">
              <a:latin typeface="+mn-lt"/>
            </a:endParaRPr>
          </a:p>
        </p:txBody>
      </p:sp>
      <p:sp>
        <p:nvSpPr>
          <p:cNvPr id="3" name="Content Placeholder 2">
            <a:extLst>
              <a:ext uri="{FF2B5EF4-FFF2-40B4-BE49-F238E27FC236}">
                <a16:creationId xmlns:a16="http://schemas.microsoft.com/office/drawing/2014/main" id="{D1820E1D-7139-4045-8920-91AE290404C9}"/>
              </a:ext>
            </a:extLst>
          </p:cNvPr>
          <p:cNvSpPr>
            <a:spLocks noGrp="1"/>
          </p:cNvSpPr>
          <p:nvPr>
            <p:ph idx="1"/>
          </p:nvPr>
        </p:nvSpPr>
        <p:spPr>
          <a:xfrm>
            <a:off x="132347" y="926432"/>
            <a:ext cx="7044169" cy="5931568"/>
          </a:xfrm>
        </p:spPr>
        <p:txBody>
          <a:bodyPr anchor="ctr">
            <a:normAutofit fontScale="92500" lnSpcReduction="10000"/>
          </a:bodyPr>
          <a:lstStyle/>
          <a:p>
            <a:pPr>
              <a:lnSpc>
                <a:spcPct val="120000"/>
              </a:lnSpc>
            </a:pPr>
            <a:r>
              <a:rPr lang="en-US" sz="1800" b="0" i="0" u="none" strike="noStrike" baseline="0" dirty="0">
                <a:latin typeface="TimesLTPro-Roman"/>
              </a:rPr>
              <a:t>Companies that market their products internationally must decide what prices to charge in different countries.</a:t>
            </a:r>
          </a:p>
          <a:p>
            <a:pPr>
              <a:lnSpc>
                <a:spcPct val="120000"/>
              </a:lnSpc>
            </a:pPr>
            <a:r>
              <a:rPr lang="en-US" sz="1800" b="0" i="0" u="none" strike="noStrike" baseline="0" dirty="0">
                <a:latin typeface="TimesLTPro-Roman"/>
              </a:rPr>
              <a:t>In some cases, a company can set a uniform worldwide price</a:t>
            </a:r>
          </a:p>
          <a:p>
            <a:pPr>
              <a:lnSpc>
                <a:spcPct val="120000"/>
              </a:lnSpc>
            </a:pPr>
            <a:r>
              <a:rPr lang="en-US" sz="1800" b="0" i="0" u="none" strike="noStrike" baseline="0" dirty="0">
                <a:latin typeface="TimesLTPro-Roman"/>
              </a:rPr>
              <a:t>However, most companies adjust their prices to reflect local market conditions and cost considerations.</a:t>
            </a:r>
          </a:p>
          <a:p>
            <a:pPr>
              <a:lnSpc>
                <a:spcPct val="120000"/>
              </a:lnSpc>
            </a:pPr>
            <a:r>
              <a:rPr lang="en-US" sz="1800" b="0" i="0" u="none" strike="noStrike" baseline="0" dirty="0">
                <a:latin typeface="TimesLTPro-Roman"/>
              </a:rPr>
              <a:t>The price that a company should charge in a specific country depends on many factors, including economic conditions, competitive situations, laws and regulations, and the nature of the wholesaling and retailing system. Consumer perceptions and preferences also may vary from country to country, calling for different prices</a:t>
            </a:r>
          </a:p>
          <a:p>
            <a:pPr marL="0" indent="0" algn="r">
              <a:lnSpc>
                <a:spcPct val="120000"/>
              </a:lnSpc>
              <a:buNone/>
            </a:pPr>
            <a:r>
              <a:rPr lang="ar-SA" sz="1800" dirty="0"/>
              <a:t>- يتعين على الشركات التي تسوق منتجاتها دوليًا أن تقرر الأسعار التي ستفرضها في بلدان مختلفة.</a:t>
            </a:r>
          </a:p>
          <a:p>
            <a:pPr marL="0" indent="0" algn="r">
              <a:lnSpc>
                <a:spcPct val="120000"/>
              </a:lnSpc>
              <a:buNone/>
            </a:pPr>
            <a:r>
              <a:rPr lang="ar-SA" sz="1800" dirty="0"/>
              <a:t>- في بعض الحالات، يمكن للشركة أن تحدد سعرًا موحدًا عالميًا</a:t>
            </a:r>
          </a:p>
          <a:p>
            <a:pPr marL="0" indent="0" algn="r">
              <a:lnSpc>
                <a:spcPct val="120000"/>
              </a:lnSpc>
              <a:buNone/>
            </a:pPr>
            <a:r>
              <a:rPr lang="ar-SA" sz="1800" dirty="0"/>
              <a:t>- ومع ذلك، تعدل معظم الشركات أسعارها لتعكس ظروف السوق المحلية واعتبارات التكلفة.</a:t>
            </a:r>
          </a:p>
          <a:p>
            <a:pPr marL="0" indent="0" algn="r">
              <a:lnSpc>
                <a:spcPct val="120000"/>
              </a:lnSpc>
              <a:buNone/>
            </a:pPr>
            <a:r>
              <a:rPr lang="ar-SA" sz="1800" dirty="0"/>
              <a:t>- يعتمد السعر الذي يجب أن تفرضه الشركة في بلد معين على العديد من العوامل، بما في ذلك الظروف الاقتصادية، والمواقف التنافسية، والقوانين واللوائح، وطبيعة نظام البيع بالجملة والتجزئة. قد تختلف تصورات وتفضيلات المستهلكين أيضًا من بلد إلى آخر، مما يستدعي أسعارًا مختلفة</a:t>
            </a:r>
            <a:endParaRPr lang="en-US" sz="1800" dirty="0"/>
          </a:p>
        </p:txBody>
      </p:sp>
      <p:pic>
        <p:nvPicPr>
          <p:cNvPr id="4" name="Picture 3">
            <a:extLst>
              <a:ext uri="{FF2B5EF4-FFF2-40B4-BE49-F238E27FC236}">
                <a16:creationId xmlns:a16="http://schemas.microsoft.com/office/drawing/2014/main" id="{F1B34BCA-D645-4CF5-AE04-1FDF0BE4CCBE}"/>
              </a:ext>
            </a:extLst>
          </p:cNvPr>
          <p:cNvPicPr>
            <a:picLocks noChangeAspect="1"/>
          </p:cNvPicPr>
          <p:nvPr/>
        </p:nvPicPr>
        <p:blipFill rotWithShape="1">
          <a:blip r:embed="rId2"/>
          <a:srcRect l="17604" r="11944" b="2"/>
          <a:stretch/>
        </p:blipFill>
        <p:spPr>
          <a:xfrm>
            <a:off x="7176516" y="1286442"/>
            <a:ext cx="5015484" cy="3900106"/>
          </a:xfrm>
          <a:prstGeom prst="rect">
            <a:avLst/>
          </a:prstGeom>
        </p:spPr>
      </p:pic>
    </p:spTree>
    <p:extLst>
      <p:ext uri="{BB962C8B-B14F-4D97-AF65-F5344CB8AC3E}">
        <p14:creationId xmlns:p14="http://schemas.microsoft.com/office/powerpoint/2010/main" val="333556988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4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3961608-BAE4-4519-B65C-29992B4A3A1A}"/>
</file>

<file path=customXml/itemProps2.xml><?xml version="1.0" encoding="utf-8"?>
<ds:datastoreItem xmlns:ds="http://schemas.openxmlformats.org/officeDocument/2006/customXml" ds:itemID="{D7ED29D4-A78C-4D2A-A93D-1ED264761BE1}">
  <ds:schemaRefs>
    <ds:schemaRef ds:uri="http://schemas.microsoft.com/sharepoint/v3/contenttype/forms"/>
  </ds:schemaRefs>
</ds:datastoreItem>
</file>

<file path=customXml/itemProps3.xml><?xml version="1.0" encoding="utf-8"?>
<ds:datastoreItem xmlns:ds="http://schemas.openxmlformats.org/officeDocument/2006/customXml" ds:itemID="{D695F94F-5ED3-46A6-81B6-C97510A39BF6}">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15311</TotalTime>
  <Words>5630</Words>
  <Application>Microsoft Macintosh PowerPoint</Application>
  <PresentationFormat>Widescreen</PresentationFormat>
  <Paragraphs>428</Paragraphs>
  <Slides>45</Slides>
  <Notes>1</Notes>
  <HiddenSlides>0</HiddenSlides>
  <MMClips>0</MMClips>
  <ScaleCrop>false</ScaleCrop>
  <HeadingPairs>
    <vt:vector size="6" baseType="variant">
      <vt:variant>
        <vt:lpstr>Fonts Used</vt:lpstr>
      </vt:variant>
      <vt:variant>
        <vt:i4>8</vt:i4>
      </vt:variant>
      <vt:variant>
        <vt:lpstr>Theme</vt:lpstr>
      </vt:variant>
      <vt:variant>
        <vt:i4>3</vt:i4>
      </vt:variant>
      <vt:variant>
        <vt:lpstr>Slide Titles</vt:lpstr>
      </vt:variant>
      <vt:variant>
        <vt:i4>45</vt:i4>
      </vt:variant>
    </vt:vector>
  </HeadingPairs>
  <TitlesOfParts>
    <vt:vector size="56" baseType="lpstr">
      <vt:lpstr>Alexandria</vt:lpstr>
      <vt:lpstr>Arial</vt:lpstr>
      <vt:lpstr>ArialNarrowMTPro-Bold</vt:lpstr>
      <vt:lpstr>Calibri</vt:lpstr>
      <vt:lpstr>Calibri Light</vt:lpstr>
      <vt:lpstr>TimesLTPro-Bold</vt:lpstr>
      <vt:lpstr>TimesLTPro-Italic</vt:lpstr>
      <vt:lpstr>TimesLTPro-Roman</vt:lpstr>
      <vt:lpstr>4_Office Theme</vt:lpstr>
      <vt:lpstr>2_Office Theme</vt:lpstr>
      <vt:lpstr>1_Office Theme</vt:lpstr>
      <vt:lpstr>PowerPoint Presentation</vt:lpstr>
      <vt:lpstr>PowerPoint Presentation</vt:lpstr>
      <vt:lpstr>1. WHAT IS A PRICE?</vt:lpstr>
      <vt:lpstr>“ No matter what the state of the economy, companies should sell value, not price”  "بغض النظر عن حالة الاقتصاد، ينبغي للشركات أن تبيع القيمة، وليس السعر"   </vt:lpstr>
      <vt:lpstr>2. Price Model</vt:lpstr>
      <vt:lpstr>Major considerations in setting prices</vt:lpstr>
      <vt:lpstr>2.1. Customer Value-based Pricing</vt:lpstr>
      <vt:lpstr>PowerPoint Presentation</vt:lpstr>
      <vt:lpstr>2.2. Cost-based pricing</vt:lpstr>
      <vt:lpstr>2.2. Cost-based pricing</vt:lpstr>
      <vt:lpstr>2.2. Cost-based pricing</vt:lpstr>
      <vt:lpstr>2.2. Cost-based pricing</vt:lpstr>
      <vt:lpstr>2.2. Cost-based pricing</vt:lpstr>
      <vt:lpstr>2.2. Cost-based pricing</vt:lpstr>
      <vt:lpstr>2.2. Cost-based pricing</vt:lpstr>
      <vt:lpstr>2.3. Competition- based pricing </vt:lpstr>
      <vt:lpstr>CATERPILLAR EXAMPLE </vt:lpstr>
      <vt:lpstr>PowerPoint Presentation</vt:lpstr>
      <vt:lpstr>2.4. Other internal and external considerations affecting Price Decisions </vt:lpstr>
      <vt:lpstr>Overall Marketing strategy, objectives, and Mix  </vt:lpstr>
      <vt:lpstr>PowerPoint Presentation</vt:lpstr>
      <vt:lpstr>Organizational considerations</vt:lpstr>
      <vt:lpstr>The Market and Demand</vt:lpstr>
      <vt:lpstr> </vt:lpstr>
      <vt:lpstr> </vt:lpstr>
      <vt:lpstr>Economy الاقتصاد </vt:lpstr>
      <vt:lpstr>Other external factors</vt:lpstr>
      <vt:lpstr>3. New Product Pricing strategies</vt:lpstr>
      <vt:lpstr>3. New Product Pricing strategies</vt:lpstr>
      <vt:lpstr>4. Product Mix Pricing strategies </vt:lpstr>
      <vt:lpstr>PowerPoint Presentation</vt:lpstr>
      <vt:lpstr>PowerPoint Presentation</vt:lpstr>
      <vt:lpstr>PowerPoint Presentation</vt:lpstr>
      <vt:lpstr>PowerPoint Presentation</vt:lpstr>
      <vt:lpstr>PowerPoint Presentation</vt:lpstr>
      <vt:lpstr>5. Price adjustment strategies</vt:lpstr>
      <vt:lpstr>5.1. Discount and allowance Pricing</vt:lpstr>
      <vt:lpstr>5.2. Segmented Pricing</vt:lpstr>
      <vt:lpstr>5.3. Psychological Pricing التسعير النفسي</vt:lpstr>
      <vt:lpstr>5.4. Promotional Pricing التسعير الترويجي</vt:lpstr>
      <vt:lpstr>PowerPoint Presentation</vt:lpstr>
      <vt:lpstr>5.5. Geographical Pricing </vt:lpstr>
      <vt:lpstr>5.5. Dynamic and online Pricing</vt:lpstr>
      <vt:lpstr>5.6. International Pricing التسعير الدولي</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Thana Azizi</cp:lastModifiedBy>
  <cp:revision>294</cp:revision>
  <dcterms:created xsi:type="dcterms:W3CDTF">2021-08-03T13:03:26Z</dcterms:created>
  <dcterms:modified xsi:type="dcterms:W3CDTF">2024-11-06T11:54:52Z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