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91" r:id="rId2"/>
    <p:sldId id="290" r:id="rId3"/>
    <p:sldId id="292" r:id="rId4"/>
    <p:sldId id="287" r:id="rId5"/>
    <p:sldId id="286" r:id="rId6"/>
    <p:sldId id="304" r:id="rId7"/>
    <p:sldId id="305" r:id="rId8"/>
    <p:sldId id="306" r:id="rId9"/>
    <p:sldId id="295" r:id="rId10"/>
    <p:sldId id="296" r:id="rId11"/>
    <p:sldId id="297" r:id="rId12"/>
    <p:sldId id="298" r:id="rId13"/>
    <p:sldId id="308" r:id="rId14"/>
    <p:sldId id="314" r:id="rId15"/>
    <p:sldId id="315" r:id="rId16"/>
    <p:sldId id="317" r:id="rId17"/>
    <p:sldId id="316" r:id="rId18"/>
    <p:sldId id="300" r:id="rId19"/>
    <p:sldId id="301" r:id="rId20"/>
    <p:sldId id="303" r:id="rId21"/>
    <p:sldId id="318" r:id="rId22"/>
    <p:sldId id="309" r:id="rId23"/>
    <p:sldId id="310" r:id="rId24"/>
    <p:sldId id="313" r:id="rId25"/>
    <p:sldId id="312" r:id="rId26"/>
    <p:sldId id="27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2CBD4C-9CBF-EA38-B966-0AD5085E778E}" v="2596" dt="2022-10-18T17:46:09.447"/>
    <p1510:client id="{0DF124A3-D392-DFCC-08E6-6DD0A878AE73}" v="2" dt="2022-09-25T18:05:30.961"/>
    <p1510:client id="{14EB7C00-E7FF-C8A4-2741-EA8F6D022361}" v="5" dt="2022-08-03T16:26:52.640"/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46B611E0-C40E-755C-9F8E-4A4330C91881}" v="1" dt="2022-09-17T18:42:23.890"/>
    <p1510:client id="{50E98B6C-D2B7-15ED-EFB3-0F9FA22C967E}" v="2021" dt="2022-10-16T17:52:23.021"/>
    <p1510:client id="{752EC33E-BA19-9A67-DCA4-2A75D9226074}" v="5" dt="2022-09-25T18:47:00.862"/>
    <p1510:client id="{79E26452-5EE2-33CE-707F-DBBBBD33E4FF}" v="244" dt="2022-10-13T17:04:40.878"/>
    <p1510:client id="{9BB32CD2-9FF6-E5E6-643A-216BBED4009B}" v="57" dt="2022-08-17T14:48:43.728"/>
    <p1510:client id="{A42369DC-E1CD-F38A-DD87-8DD8795387AB}" v="1245" dt="2022-07-30T21:01:25.078"/>
    <p1510:client id="{B687827A-62DE-BC9F-1236-3980B4506E5D}" v="1214" dt="2022-08-01T12:21:44.157"/>
    <p1510:client id="{B8138EB4-6602-CDD1-BA63-D84BB4F70B71}" v="444" dt="2022-07-30T21:11:04.739"/>
    <p1510:client id="{C35C7508-C491-9247-B937-655690218449}" v="1314" dt="2022-10-17T16:28:52.309"/>
    <p1510:client id="{CC36AD00-1BA9-BD4D-7097-15BE5AECE030}" v="4319" dt="2022-07-30T11:54:33.575"/>
    <p1510:client id="{F69BCA34-7C0D-796D-D5A3-ED12BBBB0E37}" v="6" dt="2022-04-05T20:32:33.549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8.emf"/><Relationship Id="rId7" Type="http://schemas.openxmlformats.org/officeDocument/2006/relationships/hyperlink" Target="http://py4e-data.dr-chuck.net/json?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evelopers.google.com/maps/documentation/geocoding/overview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y4e-data.dr-chuck.net/json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ypi.org/search/?q=beautifulsoup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dr-chuck.com/page1.htm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uzzuf.net/jobs/egypt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uzzuf.net/jobs/egypt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uzzuf.net/jobs/egypt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97685" y="4900472"/>
            <a:ext cx="507606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CYB615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Network Programming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72206" y="4682431"/>
            <a:ext cx="4387676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</p:spTree>
    <p:extLst>
      <p:ext uri="{BB962C8B-B14F-4D97-AF65-F5344CB8AC3E}">
        <p14:creationId xmlns:p14="http://schemas.microsoft.com/office/powerpoint/2010/main" val="1998582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6185" y="5378192"/>
            <a:ext cx="5919441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Module2: 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Network Programming using </a:t>
            </a:r>
            <a:endParaRPr lang="en-US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                  Python – Part II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6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861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Agenda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0099" y="2516142"/>
            <a:ext cx="5982286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Application Program Interface (API).</a:t>
            </a:r>
            <a:endParaRPr lang="en-US" dirty="0"/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Calibri"/>
                <a:cs typeface="Calibri"/>
              </a:rPr>
              <a:t>BeautifulSoup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 | Web Scraping.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Socket Programming in Python. 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27841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321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Google Maps API (Geocoding)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03954" y="1966926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  <a:hlinkClick r:id="rId6"/>
              </a:rPr>
              <a:t>Geocoding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is the process of converting addresses (like "1600 Amphitheatre Parkway, Mountain View, CA") into geographic coordinates (like latitude 37.423021 and longitude -122.083739), which you can use to place markers on a map or position the map.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Reverse geocoding is the process of converting geographic coordinates into a human-readable address.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Google map API simulation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Use this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  <a:hlinkClick r:id="rId7"/>
              </a:rPr>
              <a:t>URL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37406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85917" y="1795706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urllib.error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urllib.parse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urllib.request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</a:t>
            </a:r>
            <a:endParaRPr lang="en-US" sz="2600">
              <a:solidFill>
                <a:srgbClr val="24A9E1"/>
              </a:solidFill>
              <a:cs typeface="Calibri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api_key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False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api_key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is False: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api_key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42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serviceurl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'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http://py4e-data.dr-chuck.net/json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?'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else: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serviceurl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='https://maps.googleapis.com/maps/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api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/geocode/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?'</a:t>
            </a:r>
            <a:endParaRPr lang="en-US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CFB08F-A84F-AE08-3C92-ABCDA12246FA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434717" y="572245"/>
            <a:ext cx="45321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Google Maps API (Geocoding)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616632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75080" y="1961960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while True: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address = input("Enter location: 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if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len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(address) &lt; 1: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break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parms 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dict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parms['address'] = address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if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api_key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is not False: parms['key'] 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api_key</a:t>
            </a:r>
            <a:endParaRPr lang="en-US" sz="2600" dirty="0" err="1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serviceurl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+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urllib.parse.urlencode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(parms)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print('Retrieving',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CFB08F-A84F-AE08-3C92-ABCDA12246FA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434717" y="572245"/>
            <a:ext cx="45321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Google Maps API (Geocoding)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0DA128BE-5FB4-5DC7-D35B-8FF6FF1EAB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06606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96753" y="2017379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while True: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...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urllib_handler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urllib.request.urlopen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context=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data =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urllib_handler.read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().decode()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print('Retrieved',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len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(data), 'characters')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try: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   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json.loads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(data)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except: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   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 None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CFB08F-A84F-AE08-3C92-ABCDA12246FA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434717" y="572245"/>
            <a:ext cx="45321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Google Maps API (Geocoding)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70269ACC-47C9-47C0-9758-D1EE1E4E2D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01214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61226" y="2072797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while True: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 ...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 if 'status' not in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or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['status'] != 'OK':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       print('Fail to retrieve data'); print(data);  continue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json.dumps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indent=4))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lat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['results'][0]['geometry']['location']['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lat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']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lng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['results'][0]['geometry']['location']['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lng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']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location 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['results'][0]['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formatted_address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']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print('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lat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',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lat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'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lng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',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lng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);  print(location)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CFB08F-A84F-AE08-3C92-ABCDA12246FA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434717" y="572245"/>
            <a:ext cx="45321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Google Maps API (Geocoding)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541335D-E627-F25F-91A0-3AF3E22664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60878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17431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Web Scraping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9263" y="2202453"/>
            <a:ext cx="10083231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When a program pretends to be a web browser and retrieves web pages, extracts information, and then looks at more pages.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This is what the search engine do.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6508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1091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Why We Need Web Scraping?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03954" y="1966926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Monitor a site for new information.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Make a database for a search engine.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Get your data from a system that has no export feature.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Pull social data.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690300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67719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Be Careful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03954" y="1966926"/>
            <a:ext cx="10083231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There is some controversy about web scraping.</a:t>
            </a:r>
            <a:endParaRPr lang="en-US" dirty="0">
              <a:cs typeface="Calibri" panose="020F0502020204030204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Do not republishing copyrighted material.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Do not violate terms of service.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0B08E65-37BD-69E7-06E0-56F73DA027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9564" y="3229471"/>
            <a:ext cx="5167745" cy="2712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8515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3173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Beautiful Soup Module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4464" y="1966926"/>
            <a:ext cx="10706685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Beautiful Soup is a Python library for pulling data out of  HTML and XML files.</a:t>
            </a:r>
            <a:endParaRPr lang="en-US" sz="2600" dirty="0">
              <a:solidFill>
                <a:srgbClr val="0A1F61"/>
              </a:solidFill>
              <a:cs typeface="Calibri" panose="020F0502020204030204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 of the important pieces of HTML document are tags, which may contain other tags/strings (tag’s children). Beautiful Soup provides different ways to navigate and iterate over’s tag’s children.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BeautifulSoup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is the object created when we try to scrape a web resource. So, it is the complete document which we are trying to scrape.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53468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3173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Beautiful Soup Module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63C0767D-5B77-BC90-B44D-9A12E1381C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77683" y="1467644"/>
            <a:ext cx="8925463" cy="448342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4A33305-758A-1157-E1FA-3B585E807ECC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089211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7792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Getting Basic – Making a Soup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03954" y="1966926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Installation:</a:t>
            </a:r>
            <a:endParaRPr lang="en-US" sz="2600" dirty="0">
              <a:ea typeface="+mn-lt"/>
              <a:cs typeface="+mn-lt"/>
            </a:endParaRPr>
          </a:p>
          <a:p>
            <a:pPr algn="just"/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   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  <a:hlinkClick r:id="rId6"/>
              </a:rPr>
              <a:t>PyPi</a:t>
            </a:r>
            <a:endParaRPr lang="en-US" sz="2600" dirty="0" err="1">
              <a:solidFill>
                <a:srgbClr val="24A9E1"/>
              </a:solidFill>
              <a:cs typeface="Calibri" panose="020F0502020204030204"/>
            </a:endParaRPr>
          </a:p>
          <a:p>
            <a:pPr algn="just"/>
            <a:endParaRPr lang="en-US" sz="2600" dirty="0">
              <a:solidFill>
                <a:srgbClr val="0A1F61"/>
              </a:solidFill>
              <a:cs typeface="Calibri" panose="020F0502020204030204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Beautiful Soup supports different HTML parser such as:</a:t>
            </a:r>
            <a:endParaRPr lang="en-US" sz="2600" dirty="0">
              <a:solidFill>
                <a:srgbClr val="000000"/>
              </a:solidFill>
              <a:cs typeface="Calibri" panose="020F0502020204030204"/>
            </a:endParaRPr>
          </a:p>
          <a:p>
            <a:pPr marL="971550" lvl="1" indent="-514350" algn="just">
              <a:buAutoNum type="arabicPeriod"/>
            </a:pPr>
            <a:r>
              <a:rPr lang="en-US" sz="2600" dirty="0" err="1">
                <a:solidFill>
                  <a:srgbClr val="0A1F61"/>
                </a:solidFill>
                <a:cs typeface="Calibri" panose="020F0502020204030204"/>
              </a:rPr>
              <a:t>Html.parser</a:t>
            </a: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: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included in Python’s standard library</a:t>
            </a:r>
            <a:endParaRPr lang="en-US" sz="2600" dirty="0">
              <a:ea typeface="+mn-lt"/>
              <a:cs typeface="+mn-lt"/>
            </a:endParaRPr>
          </a:p>
          <a:p>
            <a:pPr marL="971550" lvl="1" indent="-514350" algn="just">
              <a:buAutoNum type="arabicPeriod"/>
            </a:pPr>
            <a:endParaRPr lang="en-US" sz="2600" dirty="0">
              <a:solidFill>
                <a:srgbClr val="0A1F61"/>
              </a:solidFill>
              <a:cs typeface="Calibri" panose="020F0502020204030204"/>
            </a:endParaRPr>
          </a:p>
          <a:p>
            <a:pPr marL="971550" lvl="1" indent="-514350" algn="just">
              <a:buAutoNum type="arabicPeriod"/>
            </a:pPr>
            <a:r>
              <a:rPr lang="en-US" sz="2600" err="1">
                <a:solidFill>
                  <a:srgbClr val="0A1F61"/>
                </a:solidFill>
                <a:cs typeface="Calibri" panose="020F0502020204030204"/>
              </a:rPr>
              <a:t>Ixml</a:t>
            </a: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               </a:t>
            </a:r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pip install </a:t>
            </a:r>
            <a:r>
              <a:rPr lang="en-US" sz="2600" err="1">
                <a:solidFill>
                  <a:srgbClr val="24A9E1"/>
                </a:solidFill>
                <a:cs typeface="Calibri" panose="020F0502020204030204"/>
              </a:rPr>
              <a:t>lxml</a:t>
            </a: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      </a:t>
            </a:r>
            <a:endParaRPr lang="en-US">
              <a:solidFill>
                <a:srgbClr val="000000"/>
              </a:solidFill>
              <a:cs typeface="Calibri" panose="020F0502020204030204"/>
            </a:endParaRPr>
          </a:p>
          <a:p>
            <a:pPr marL="971550" lvl="1" indent="-514350" algn="just">
              <a:buAutoNum type="arabicPeriod"/>
            </a:pPr>
            <a:endParaRPr lang="en-US" sz="2600" dirty="0">
              <a:solidFill>
                <a:srgbClr val="0A1F61"/>
              </a:solidFill>
              <a:cs typeface="Calibri" panose="020F0502020204030204"/>
            </a:endParaRPr>
          </a:p>
          <a:p>
            <a:pPr marL="971550" lvl="1" indent="-514350" algn="just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Html5lib       </a:t>
            </a:r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pip install html5lib</a:t>
            </a:r>
            <a:endParaRPr lang="en-US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17783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4135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Steps for Web Scraping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03954" y="1966926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14350" indent="-5143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Inspect your data source: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to understand the web site structure to extract the information that’s relevant for you.</a:t>
            </a:r>
            <a:endParaRPr lang="en-US" sz="2600" dirty="0" err="1">
              <a:solidFill>
                <a:srgbClr val="0A1F61"/>
              </a:solidFill>
              <a:cs typeface="Calibri"/>
            </a:endParaRPr>
          </a:p>
          <a:p>
            <a:pPr algn="just"/>
            <a:r>
              <a:rPr lang="en-US" sz="2600" dirty="0">
                <a:solidFill>
                  <a:srgbClr val="0A1F61"/>
                </a:solidFill>
                <a:cs typeface="Calibri"/>
              </a:rPr>
              <a:t> 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   </a:t>
            </a:r>
            <a:r>
              <a:rPr lang="en-US" sz="2600" b="1" dirty="0">
                <a:ea typeface="+mn-lt"/>
                <a:cs typeface="+mn-lt"/>
              </a:rPr>
              <a:t>Mac:</a:t>
            </a:r>
            <a:r>
              <a:rPr lang="en-US" sz="2600" dirty="0">
                <a:ea typeface="+mn-lt"/>
                <a:cs typeface="+mn-lt"/>
              </a:rPr>
              <a:t> </a:t>
            </a:r>
            <a:r>
              <a:rPr lang="en-US" sz="2600" dirty="0" err="1">
                <a:ea typeface="+mn-lt"/>
                <a:cs typeface="+mn-lt"/>
              </a:rPr>
              <a:t>Cmd+Alt+I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r>
              <a:rPr lang="en-US" sz="2600" b="1" dirty="0">
                <a:ea typeface="+mn-lt"/>
                <a:cs typeface="+mn-lt"/>
              </a:rPr>
              <a:t>       </a:t>
            </a:r>
            <a:r>
              <a:rPr lang="en-US" sz="2600" b="1" dirty="0">
                <a:solidFill>
                  <a:srgbClr val="000000"/>
                </a:solidFill>
                <a:ea typeface="+mn-lt"/>
                <a:cs typeface="+mn-lt"/>
              </a:rPr>
              <a:t>Windows/Linux:</a:t>
            </a:r>
            <a:r>
              <a:rPr lang="en-US" sz="2600" dirty="0">
                <a:solidFill>
                  <a:srgbClr val="000000"/>
                </a:solidFill>
                <a:ea typeface="+mn-lt"/>
                <a:cs typeface="+mn-lt"/>
              </a:rPr>
              <a:t> </a:t>
            </a:r>
            <a:r>
              <a:rPr lang="en-US" sz="2600" dirty="0" err="1">
                <a:solidFill>
                  <a:srgbClr val="000000"/>
                </a:solidFill>
                <a:ea typeface="+mn-lt"/>
                <a:cs typeface="+mn-lt"/>
              </a:rPr>
              <a:t>Ctrl+Shift+I</a:t>
            </a:r>
            <a:endParaRPr lang="en-US" dirty="0" err="1">
              <a:solidFill>
                <a:srgbClr val="000000"/>
              </a:solidFill>
              <a:cs typeface="Calibri" panose="020F0502020204030204"/>
            </a:endParaRPr>
          </a:p>
          <a:p>
            <a:pPr marL="514350" indent="-5143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Scrape HTML content from a page: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to get the site’s HTML code into your Python script so that you can interact with it.</a:t>
            </a:r>
          </a:p>
          <a:p>
            <a:pPr marL="514350" indent="-5143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Parse HTML code with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BeautifulSoup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: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to make it more accessible and pick out the data you want.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97000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4135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Steps for Web Scraping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3009F48F-45D2-3D2E-5EC7-595B941EBC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70364" y="1708804"/>
            <a:ext cx="8686799" cy="39114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BAEF3F1-58E9-1A39-AC95-2F3FB7D7F218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1002518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54135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Steps for Web Scraping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03954" y="1966926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514350" indent="-5143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Parse HTML code with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BeautifulSoup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</a:t>
            </a:r>
          </a:p>
          <a:p>
            <a:pPr marL="971550" lvl="1" indent="-5143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Find element by ID:     </a:t>
            </a:r>
          </a:p>
          <a:p>
            <a:pPr lvl="1" algn="just"/>
            <a:r>
              <a:rPr lang="en-US" sz="2600" dirty="0">
                <a:solidFill>
                  <a:srgbClr val="0A1F61"/>
                </a:solidFill>
                <a:cs typeface="Calibri"/>
              </a:rPr>
              <a:t>   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soup.find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(id="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idName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")</a:t>
            </a:r>
            <a:endParaRPr lang="en-US" dirty="0">
              <a:solidFill>
                <a:srgbClr val="24A9E1"/>
              </a:solidFill>
            </a:endParaRPr>
          </a:p>
          <a:p>
            <a:pPr marL="971550" lvl="1" indent="-5143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Find elements by HTML class name:</a:t>
            </a:r>
          </a:p>
          <a:p>
            <a:pPr lvl="1" algn="just"/>
            <a:r>
              <a:rPr lang="en-US" sz="2600" dirty="0">
                <a:solidFill>
                  <a:srgbClr val="0A1F61"/>
                </a:solidFill>
                <a:cs typeface="Calibri"/>
              </a:rPr>
              <a:t>   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soup.find_all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("div",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{"class":"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cssClassName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"}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</a:t>
            </a:r>
          </a:p>
          <a:p>
            <a:pPr marL="971550" lvl="1" indent="-5143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Extract text from HTML element:</a:t>
            </a:r>
          </a:p>
          <a:p>
            <a:pPr lvl="1" algn="just"/>
            <a:r>
              <a:rPr lang="en-US" sz="2600" dirty="0">
                <a:solidFill>
                  <a:srgbClr val="0A1F61"/>
                </a:solidFill>
                <a:cs typeface="Calibri"/>
              </a:rPr>
              <a:t>       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element.text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</a:t>
            </a:r>
          </a:p>
          <a:p>
            <a:pPr marL="971550" lvl="1" indent="-5143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Find elements by class name and text content:</a:t>
            </a:r>
          </a:p>
          <a:p>
            <a:pPr lvl="1" algn="just"/>
            <a:r>
              <a:rPr lang="en-US" sz="2600" dirty="0">
                <a:solidFill>
                  <a:srgbClr val="0A1F61"/>
                </a:solidFill>
                <a:cs typeface="Calibri"/>
              </a:rPr>
              <a:t>   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soup.find_all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("h2", string="Python")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98D2F2F-97A5-885F-B3D7-EB3F6BED4C33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747287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urllib.request</a:t>
            </a:r>
            <a:endParaRPr lang="en-US" dirty="0" err="1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from bs4 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BeautifulSoup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url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'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http://www.dr-chuck.com/page1.htm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html =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urllib.request.urlopen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url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).read()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soup =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BeautifulSoup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(html, '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html.parser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tags = soup('a') 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#parsing anchor tags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for tag in tags: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tag.get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href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'))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0B7745-0D47-F8CF-AE1A-5A5222133FCB}"/>
              </a:ext>
            </a:extLst>
          </p:cNvPr>
          <p:cNvSpPr txBox="1"/>
          <p:nvPr/>
        </p:nvSpPr>
        <p:spPr>
          <a:xfrm>
            <a:off x="2434717" y="572245"/>
            <a:ext cx="356886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Web Scraping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4E94B68E-91E6-44EA-7673-AA50E22C8E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503753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88935" y="2003524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from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itertools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zip_longest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requests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from bs4 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BeautifulSoup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csv</a:t>
            </a:r>
            <a:endParaRPr lang="en-US" sz="2600" dirty="0">
              <a:solidFill>
                <a:srgbClr val="24A9E1"/>
              </a:solidFill>
              <a:cs typeface="Calibri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result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requests.get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('https://wuzzuf.net/search/jobs/?q=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python&amp;a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=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hpb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source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result.content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soup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BeautifulSoup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(source, '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html.parser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')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job_titles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soup.find_all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("h2", {"class":"css-m604qf"})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0B7745-0D47-F8CF-AE1A-5A5222133FCB}"/>
              </a:ext>
            </a:extLst>
          </p:cNvPr>
          <p:cNvSpPr txBox="1"/>
          <p:nvPr/>
        </p:nvSpPr>
        <p:spPr>
          <a:xfrm>
            <a:off x="2434717" y="572245"/>
            <a:ext cx="553715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Searching Job Example Using </a:t>
            </a:r>
            <a:r>
              <a:rPr lang="en-US" sz="2800" dirty="0">
                <a:solidFill>
                  <a:schemeClr val="bg1"/>
                </a:solidFill>
                <a:cs typeface="Tajawal Medium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Wuzzuf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59AB9C2E-149C-DEDC-D3EA-D9174F0034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7716561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9880" y="1851124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company_names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soup.find_all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("a", {"class":"css-17s97q8"})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locations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soup.find_all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("span", {"class":"css-5wys0k"})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skills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soup.find_all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("div", {"class":"css-y4udm8"})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len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job_titles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jobs = [];     comapnies = [];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locs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[];   skill = []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for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in range(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len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job_titles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)):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jobs.append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job_titles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[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].text)</a:t>
            </a:r>
            <a:endParaRPr lang="en-US" dirty="0">
              <a:ea typeface="+mn-lt"/>
              <a:cs typeface="+mn-lt"/>
            </a:endParaRPr>
          </a:p>
          <a:p>
            <a:r>
              <a:rPr lang="en-US" sz="2600" dirty="0">
                <a:ea typeface="+mn-lt"/>
                <a:cs typeface="+mn-lt"/>
              </a:rPr>
              <a:t>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comapnies.append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company_names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[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].text)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locs.append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(locations[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].text)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skill.append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(skills[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].text)</a:t>
            </a:r>
            <a:endParaRPr lang="en-US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0B7745-0D47-F8CF-AE1A-5A5222133FCB}"/>
              </a:ext>
            </a:extLst>
          </p:cNvPr>
          <p:cNvSpPr txBox="1"/>
          <p:nvPr/>
        </p:nvSpPr>
        <p:spPr>
          <a:xfrm>
            <a:off x="2434717" y="572245"/>
            <a:ext cx="553715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Searching Job Example Using </a:t>
            </a:r>
            <a:r>
              <a:rPr lang="en-US" sz="2800" dirty="0">
                <a:solidFill>
                  <a:schemeClr val="bg1"/>
                </a:solidFill>
                <a:cs typeface="Tajawal Medium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Wuzzuf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BFF5E88D-750B-F513-2F4B-8528923959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91986A7-362A-78A5-5DB8-7F93FA651D08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7097641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30498" y="2183633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fileLists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[jobs,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comapnies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locs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skill]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exported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zip_longest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(*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fileLists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with open("/path/to/create/jobsResults.csv", "w") as f: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wr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csv.writer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(f)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wr.writerow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(["job title", "company name", "location", "skills"])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wr.writerows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(exported)</a:t>
            </a:r>
            <a:endParaRPr lang="en-US">
              <a:solidFill>
                <a:srgbClr val="000000"/>
              </a:solidFill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0B7745-0D47-F8CF-AE1A-5A5222133FCB}"/>
              </a:ext>
            </a:extLst>
          </p:cNvPr>
          <p:cNvSpPr txBox="1"/>
          <p:nvPr/>
        </p:nvSpPr>
        <p:spPr>
          <a:xfrm>
            <a:off x="2434717" y="572245"/>
            <a:ext cx="553715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Searching Job Example Using </a:t>
            </a:r>
            <a:r>
              <a:rPr lang="en-US" sz="2800" dirty="0">
                <a:solidFill>
                  <a:schemeClr val="bg1"/>
                </a:solidFill>
                <a:cs typeface="Tajawal Medium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Wuzzuf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BFF5E88D-750B-F513-2F4B-8528923959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23CCF2B-A21C-75AF-244C-85AE25CA9755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397512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87700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What are Sockets?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1554" y="2202453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Sockets are the endpoints of a bidirectional communications channel. </a:t>
            </a:r>
          </a:p>
          <a:p>
            <a:pPr marL="457200" indent="-45720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 panose="020F0502020204030204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Sockets may communicate within a process, between processes on the same machine, or between processes on different continents.</a:t>
            </a:r>
            <a:endParaRPr lang="en-US" dirty="0"/>
          </a:p>
          <a:p>
            <a:pPr marL="457200" indent="-45720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 panose="020F0502020204030204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Sockets are a combinations of an IP address and a port.</a:t>
            </a:r>
            <a:endParaRPr lang="en-US">
              <a:solidFill>
                <a:srgbClr val="000000"/>
              </a:solidFill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2812055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87700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What are Sockets?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DFB8BE0-6E05-9D85-D70D-DD6293BA85FE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87DA203B-02F9-CD81-4862-4214ACE2AA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693140"/>
              </p:ext>
            </p:extLst>
          </p:nvPr>
        </p:nvGraphicFramePr>
        <p:xfrm>
          <a:off x="2067099" y="2440340"/>
          <a:ext cx="827949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4648">
                  <a:extLst>
                    <a:ext uri="{9D8B030D-6E8A-4147-A177-3AD203B41FA5}">
                      <a16:colId xmlns:a16="http://schemas.microsoft.com/office/drawing/2014/main" val="2204621795"/>
                    </a:ext>
                  </a:extLst>
                </a:gridCol>
                <a:gridCol w="1845425">
                  <a:extLst>
                    <a:ext uri="{9D8B030D-6E8A-4147-A177-3AD203B41FA5}">
                      <a16:colId xmlns:a16="http://schemas.microsoft.com/office/drawing/2014/main" val="1333680915"/>
                    </a:ext>
                  </a:extLst>
                </a:gridCol>
                <a:gridCol w="1803872">
                  <a:extLst>
                    <a:ext uri="{9D8B030D-6E8A-4147-A177-3AD203B41FA5}">
                      <a16:colId xmlns:a16="http://schemas.microsoft.com/office/drawing/2014/main" val="4172494314"/>
                    </a:ext>
                  </a:extLst>
                </a:gridCol>
                <a:gridCol w="2805545">
                  <a:extLst>
                    <a:ext uri="{9D8B030D-6E8A-4147-A177-3AD203B41FA5}">
                      <a16:colId xmlns:a16="http://schemas.microsoft.com/office/drawing/2014/main" val="37622757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/>
                        <a:t>Protocol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Port 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/>
                        <a:t>Python library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Function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39144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HTTP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 err="1"/>
                        <a:t>urllib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Web pages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04047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FTP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 err="1"/>
                        <a:t>ftplib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File transfer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53706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SMTP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 err="1"/>
                        <a:t>smtplib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Sending email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7028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POP3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 err="1"/>
                        <a:t>poplib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Fetching email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47635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Gopher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 err="1"/>
                        <a:t>gopherlib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Document transfer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35614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7874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7966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The Socket Module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8536" y="2244017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 panose="020F0502020204030204"/>
              </a:rPr>
              <a:t>To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create a socket, you must use the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function available in socket module, which has the general syntax:</a:t>
            </a:r>
          </a:p>
          <a:p>
            <a:pPr algn="just"/>
            <a:endParaRPr lang="en-US" sz="2600" dirty="0">
              <a:ea typeface="+mn-lt"/>
              <a:cs typeface="+mn-lt"/>
            </a:endParaRP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s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socket_family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socket_type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protocol=0)</a:t>
            </a:r>
            <a:endParaRPr lang="en-US" sz="2600">
              <a:solidFill>
                <a:srgbClr val="24A9E1"/>
              </a:solidFill>
              <a:cs typeface="Calibri" panose="020F0502020204030204"/>
            </a:endParaRPr>
          </a:p>
          <a:p>
            <a:pPr marL="457200" indent="-45720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 panose="020F0502020204030204"/>
            </a:endParaRPr>
          </a:p>
          <a:p>
            <a:pPr marL="4572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description of the parameters:</a:t>
            </a:r>
          </a:p>
          <a:p>
            <a:pPr marL="914400" indent="-45720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socket_family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This is either AF_UNIX or AF_INET</a:t>
            </a:r>
          </a:p>
          <a:p>
            <a:pPr marL="914400" indent="-45720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socket_type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This is either SOCK_STREAM or SOCK_DGRAM.</a:t>
            </a:r>
          </a:p>
          <a:p>
            <a:pPr marL="914400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protocol: This is usually left out, defaulting to 0.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832950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3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DFB8BE0-6E05-9D85-D70D-DD6293BA85FE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2F5E2F-A45F-867D-15EF-107970242F2F}"/>
              </a:ext>
            </a:extLst>
          </p:cNvPr>
          <p:cNvSpPr txBox="1"/>
          <p:nvPr/>
        </p:nvSpPr>
        <p:spPr>
          <a:xfrm>
            <a:off x="2434717" y="572245"/>
            <a:ext cx="297966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The Socket Module</a:t>
            </a:r>
          </a:p>
        </p:txBody>
      </p:sp>
      <p:graphicFrame>
        <p:nvGraphicFramePr>
          <p:cNvPr id="7" name="Table 8">
            <a:extLst>
              <a:ext uri="{FF2B5EF4-FFF2-40B4-BE49-F238E27FC236}">
                <a16:creationId xmlns:a16="http://schemas.microsoft.com/office/drawing/2014/main" id="{4D690333-5AE4-D9CF-F53E-B88D78CFD9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22318"/>
              </p:ext>
            </p:extLst>
          </p:nvPr>
        </p:nvGraphicFramePr>
        <p:xfrm>
          <a:off x="1565563" y="2161308"/>
          <a:ext cx="9390622" cy="3246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7187">
                  <a:extLst>
                    <a:ext uri="{9D8B030D-6E8A-4147-A177-3AD203B41FA5}">
                      <a16:colId xmlns:a16="http://schemas.microsoft.com/office/drawing/2014/main" val="2684383560"/>
                    </a:ext>
                  </a:extLst>
                </a:gridCol>
                <a:gridCol w="6853435">
                  <a:extLst>
                    <a:ext uri="{9D8B030D-6E8A-4147-A177-3AD203B41FA5}">
                      <a16:colId xmlns:a16="http://schemas.microsoft.com/office/drawing/2014/main" val="1121223523"/>
                    </a:ext>
                  </a:extLst>
                </a:gridCol>
              </a:tblGrid>
              <a:tr h="361603">
                <a:tc>
                  <a:txBody>
                    <a:bodyPr/>
                    <a:lstStyle/>
                    <a:p>
                      <a:r>
                        <a:rPr lang="en-US" dirty="0"/>
                        <a:t>Method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9553297"/>
                  </a:ext>
                </a:extLst>
              </a:tr>
              <a:tr h="498763">
                <a:tc>
                  <a:txBody>
                    <a:bodyPr/>
                    <a:lstStyle/>
                    <a:p>
                      <a:r>
                        <a:rPr lang="en-US" dirty="0" err="1"/>
                        <a:t>socket.socket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Used to create sockets one for the server and another for the client.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2763814"/>
                  </a:ext>
                </a:extLst>
              </a:tr>
              <a:tr h="473825">
                <a:tc>
                  <a:txBody>
                    <a:bodyPr/>
                    <a:lstStyle/>
                    <a:p>
                      <a:r>
                        <a:rPr lang="en-US" dirty="0" err="1"/>
                        <a:t>socket.accept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Used to accept a connection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7150861"/>
                  </a:ext>
                </a:extLst>
              </a:tr>
              <a:tr h="498763">
                <a:tc>
                  <a:txBody>
                    <a:bodyPr/>
                    <a:lstStyle/>
                    <a:p>
                      <a:r>
                        <a:rPr lang="en-US" dirty="0" err="1"/>
                        <a:t>socket.bind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Used to bind to the address that is specified as a parameter.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9367815"/>
                  </a:ext>
                </a:extLst>
              </a:tr>
              <a:tr h="486294">
                <a:tc>
                  <a:txBody>
                    <a:bodyPr/>
                    <a:lstStyle/>
                    <a:p>
                      <a:r>
                        <a:rPr lang="en-US" dirty="0" err="1"/>
                        <a:t>socket.close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Used to mark the socket as closed.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4835625"/>
                  </a:ext>
                </a:extLst>
              </a:tr>
              <a:tr h="473825">
                <a:tc>
                  <a:txBody>
                    <a:bodyPr/>
                    <a:lstStyle/>
                    <a:p>
                      <a:r>
                        <a:rPr lang="en-US" dirty="0" err="1"/>
                        <a:t>socket.connect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Used to connect to a remote address </a:t>
                      </a:r>
                      <a:r>
                        <a:rPr lang="en-US" sz="1800" b="0" i="0" u="none" strike="noStrike" noProof="0" dirty="0">
                          <a:latin typeface="Calibri"/>
                        </a:rPr>
                        <a:t>that is specified as a parameter.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210657"/>
                  </a:ext>
                </a:extLst>
              </a:tr>
              <a:tr h="448887">
                <a:tc>
                  <a:txBody>
                    <a:bodyPr/>
                    <a:lstStyle/>
                    <a:p>
                      <a:r>
                        <a:rPr lang="en-US" dirty="0" err="1"/>
                        <a:t>socket.listen</a:t>
                      </a:r>
                      <a:r>
                        <a:rPr lang="en-US" dirty="0"/>
                        <a:t>()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Used to enable the server to accept a connection.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7119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96342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881</cp:revision>
  <dcterms:created xsi:type="dcterms:W3CDTF">2021-08-03T13:03:26Z</dcterms:created>
  <dcterms:modified xsi:type="dcterms:W3CDTF">2022-10-18T17:47:31Z</dcterms:modified>
</cp:coreProperties>
</file>