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4"/>
    <p:sldMasterId id="2147483680" r:id="rId5"/>
    <p:sldMasterId id="2147483699" r:id="rId6"/>
  </p:sldMasterIdLst>
  <p:notesMasterIdLst>
    <p:notesMasterId r:id="rId40"/>
  </p:notesMasterIdLst>
  <p:sldIdLst>
    <p:sldId id="484" r:id="rId7"/>
    <p:sldId id="303"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485" r:id="rId39"/>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8" d="100"/>
          <a:sy n="78" d="100"/>
        </p:scale>
        <p:origin x="850"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4F4415AE-50EC-453A-9B76-E035B8F6C8C1}" type="datetimeFigureOut">
              <a:rPr lang="ar-SA" smtClean="0"/>
              <a:t>07/09/1446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E760751-AA44-4A3F-A3F6-1832CE402C03}" type="slidenum">
              <a:rPr lang="ar-SA" smtClean="0"/>
              <a:t>‹#›</a:t>
            </a:fld>
            <a:endParaRPr lang="ar-SA"/>
          </a:p>
        </p:txBody>
      </p:sp>
    </p:spTree>
    <p:extLst>
      <p:ext uri="{BB962C8B-B14F-4D97-AF65-F5344CB8AC3E}">
        <p14:creationId xmlns:p14="http://schemas.microsoft.com/office/powerpoint/2010/main" val="56269090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4</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12</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15</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20</a:t>
            </a:fld>
            <a:endParaRPr lang="ar-SA"/>
          </a:p>
        </p:txBody>
      </p:sp>
    </p:spTree>
    <p:extLst>
      <p:ext uri="{BB962C8B-B14F-4D97-AF65-F5344CB8AC3E}">
        <p14:creationId xmlns:p14="http://schemas.microsoft.com/office/powerpoint/2010/main" val="171005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4237338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3208828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2834725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5F49BF9C-1632-420B-BFC5-767C5D2671D3}"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4066020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5F49BF9C-1632-420B-BFC5-767C5D2671D3}" type="datetimeFigureOut">
              <a:rPr lang="ar-SA" smtClean="0"/>
              <a:t>07/09/1446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2679300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5F49BF9C-1632-420B-BFC5-767C5D2671D3}" type="datetimeFigureOut">
              <a:rPr lang="ar-SA" smtClean="0"/>
              <a:t>07/09/1446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1116677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5F49BF9C-1632-420B-BFC5-767C5D2671D3}" type="datetimeFigureOut">
              <a:rPr lang="ar-SA" smtClean="0"/>
              <a:t>07/09/1446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2942903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5F49BF9C-1632-420B-BFC5-767C5D2671D3}"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3300414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5F49BF9C-1632-420B-BFC5-767C5D2671D3}"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665376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786182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18367714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751460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3616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81729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2131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79297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5294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5175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45178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7082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2461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0005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74339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499524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854129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14169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789672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89219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259661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989958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42099310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4168419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2214532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5965881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7AD5371F-97D3-426E-ADA1-B2E7781FCFEE}" type="datetimeFigureOut">
              <a:rPr lang="ar-SA" smtClean="0"/>
              <a:t>07/09/1446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3011802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7AD5371F-97D3-426E-ADA1-B2E7781FCFEE}" type="datetimeFigureOut">
              <a:rPr lang="ar-SA" smtClean="0"/>
              <a:t>07/09/1446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4827146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AD5371F-97D3-426E-ADA1-B2E7781FCFEE}" type="datetimeFigureOut">
              <a:rPr lang="ar-SA" smtClean="0"/>
              <a:t>07/09/1446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8437672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10598058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188624526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197194643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679638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5675028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2224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image" Target="../media/image1.jpg"/><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F49BF9C-1632-420B-BFC5-767C5D2671D3}" type="datetimeFigureOut">
              <a:rPr lang="ar-SA" smtClean="0"/>
              <a:t>07/09/1446</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CAC2ECD0-7D04-45E1-B4B0-797B7E7FF5CB}" type="slidenum">
              <a:rPr lang="ar-SA" smtClean="0"/>
              <a:t>‹#›</a:t>
            </a:fld>
            <a:endParaRPr lang="ar-SA"/>
          </a:p>
        </p:txBody>
      </p:sp>
    </p:spTree>
    <p:extLst>
      <p:ext uri="{BB962C8B-B14F-4D97-AF65-F5344CB8AC3E}">
        <p14:creationId xmlns:p14="http://schemas.microsoft.com/office/powerpoint/2010/main" val="32915411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8318623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AD5371F-97D3-426E-ADA1-B2E7781FCFEE}" type="datetimeFigureOut">
              <a:rPr lang="ar-SA" smtClean="0"/>
              <a:t>07/09/1446</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E435155-C215-43D4-A576-1722818803D4}" type="slidenum">
              <a:rPr lang="ar-SA" smtClean="0"/>
              <a:t>‹#›</a:t>
            </a:fld>
            <a:endParaRPr lang="ar-SA"/>
          </a:p>
        </p:txBody>
      </p:sp>
    </p:spTree>
    <p:extLst>
      <p:ext uri="{BB962C8B-B14F-4D97-AF65-F5344CB8AC3E}">
        <p14:creationId xmlns:p14="http://schemas.microsoft.com/office/powerpoint/2010/main" val="4097020944"/>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086212" y="4286667"/>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Nagwan</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Al-</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Qershi</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white"/>
                </a:solidFill>
                <a:latin typeface="Times New Roman" panose="02020603050405020304" pitchFamily="18" charset="0"/>
                <a:cs typeface="Times New Roman" panose="02020603050405020304" pitchFamily="18" charset="0"/>
              </a:rPr>
              <a:t>10</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4DEF428B-C119-AEA3-EEFD-6557AEB8D444}"/>
              </a:ext>
            </a:extLst>
          </p:cNvPr>
          <p:cNvSpPr txBox="1"/>
          <p:nvPr/>
        </p:nvSpPr>
        <p:spPr>
          <a:xfrm>
            <a:off x="350933" y="2082696"/>
            <a:ext cx="5539989" cy="707886"/>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2" name="TextBox 1">
            <a:extLst>
              <a:ext uri="{FF2B5EF4-FFF2-40B4-BE49-F238E27FC236}">
                <a16:creationId xmlns:a16="http://schemas.microsoft.com/office/drawing/2014/main" id="{1F4BC210-F314-5824-8B33-1F6EE980EEE6}"/>
              </a:ext>
            </a:extLst>
          </p:cNvPr>
          <p:cNvSpPr txBox="1"/>
          <p:nvPr/>
        </p:nvSpPr>
        <p:spPr>
          <a:xfrm>
            <a:off x="481762" y="2938381"/>
            <a:ext cx="5177926" cy="830997"/>
          </a:xfrm>
          <a:prstGeom prst="rect">
            <a:avLst/>
          </a:prstGeom>
          <a:noFill/>
        </p:spPr>
        <p:txBody>
          <a:bodyPr wrap="square">
            <a:spAutoFit/>
          </a:bodyPr>
          <a:lstStyle/>
          <a:p>
            <a:pPr algn="ctr"/>
            <a:r>
              <a:rPr lang="en-US" sz="2400" b="1" dirty="0"/>
              <a:t>MONITORING AND CONTROLLING THE PROJECT</a:t>
            </a:r>
          </a:p>
        </p:txBody>
      </p:sp>
    </p:spTree>
    <p:extLst>
      <p:ext uri="{BB962C8B-B14F-4D97-AF65-F5344CB8AC3E}">
        <p14:creationId xmlns:p14="http://schemas.microsoft.com/office/powerpoint/2010/main" val="1324260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7890516" y="235061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Nagwan</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Al-</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Qershi</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7BF4C099-99E7-8320-0C6C-63A52086E60A}"/>
              </a:ext>
            </a:extLst>
          </p:cNvPr>
          <p:cNvSpPr txBox="1"/>
          <p:nvPr/>
        </p:nvSpPr>
        <p:spPr>
          <a:xfrm>
            <a:off x="7074063" y="3147224"/>
            <a:ext cx="5177926" cy="830997"/>
          </a:xfrm>
          <a:prstGeom prst="rect">
            <a:avLst/>
          </a:prstGeom>
          <a:noFill/>
        </p:spPr>
        <p:txBody>
          <a:bodyPr wrap="square">
            <a:spAutoFit/>
          </a:bodyPr>
          <a:lstStyle/>
          <a:p>
            <a:pPr algn="ctr"/>
            <a:r>
              <a:rPr lang="en-US" sz="2400" b="1" dirty="0"/>
              <a:t>MONITORING AND CONTROLLING THE PROJECT</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9152" y="1166653"/>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rtl="0"/>
            <a:r>
              <a:rPr lang="en-US" sz="2400" b="1" dirty="0">
                <a:solidFill>
                  <a:srgbClr val="C00000"/>
                </a:solidFill>
              </a:rPr>
              <a:t>The Plan-Monitor-Control Cycle.</a:t>
            </a:r>
          </a:p>
          <a:p>
            <a:pPr algn="l" rtl="0"/>
            <a:r>
              <a:rPr lang="en-US" sz="2400" b="1" dirty="0">
                <a:solidFill>
                  <a:srgbClr val="C00000"/>
                </a:solidFill>
              </a:rPr>
              <a:t>Data Collection and Reporting.</a:t>
            </a:r>
          </a:p>
          <a:p>
            <a:pPr algn="l" rtl="0"/>
            <a:r>
              <a:rPr lang="en-US" sz="2400" b="1" dirty="0">
                <a:solidFill>
                  <a:srgbClr val="C00000"/>
                </a:solidFill>
              </a:rPr>
              <a:t>Earned Value. </a:t>
            </a:r>
          </a:p>
          <a:p>
            <a:pPr algn="l" rtl="0"/>
            <a:r>
              <a:rPr lang="en-US" sz="2400" b="1" dirty="0">
                <a:solidFill>
                  <a:srgbClr val="C00000"/>
                </a:solidFill>
              </a:rPr>
              <a:t> Project Control .</a:t>
            </a:r>
          </a:p>
          <a:p>
            <a:pPr algn="l" rtl="0"/>
            <a:r>
              <a:rPr lang="en-US" sz="2400" b="1" dirty="0">
                <a:solidFill>
                  <a:srgbClr val="C00000"/>
                </a:solidFill>
              </a:rPr>
              <a:t> Designing the Control System. </a:t>
            </a:r>
          </a:p>
          <a:p>
            <a:pPr algn="l" rtl="0"/>
            <a:r>
              <a:rPr lang="en-US" sz="2400" b="1" dirty="0">
                <a:solidFill>
                  <a:srgbClr val="C00000"/>
                </a:solidFill>
              </a:rPr>
              <a:t>Scope Creep and Change Control.</a:t>
            </a:r>
          </a:p>
          <a:p>
            <a:pPr lvl="0" algn="l" rtl="0"/>
            <a:endParaRPr lang="ar-SA" sz="2400" dirty="0">
              <a:solidFill>
                <a:srgbClr val="C00000"/>
              </a:solidFill>
            </a:endParaRPr>
          </a:p>
        </p:txBody>
      </p:sp>
      <p:sp>
        <p:nvSpPr>
          <p:cNvPr id="2" name="Rectangle: Rounded Corners 1">
            <a:extLst>
              <a:ext uri="{FF2B5EF4-FFF2-40B4-BE49-F238E27FC236}">
                <a16:creationId xmlns:a16="http://schemas.microsoft.com/office/drawing/2014/main" id="{801841FC-3D5B-233D-F837-5258F95472F2}"/>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59889A25-EECF-5DE0-1469-CDAF06981147}"/>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1183315782"/>
      </p:ext>
    </p:extLst>
  </p:cSld>
  <p:clrMapOvr>
    <a:masterClrMapping/>
  </p:clrMapOvr>
  <mc:AlternateContent xmlns:mc="http://schemas.openxmlformats.org/markup-compatibility/2006" xmlns:p14="http://schemas.microsoft.com/office/powerpoint/2010/main">
    <mc:Choice Requires="p14">
      <p:transition spd="slow" p14:dur="2000" advTm="69349"/>
    </mc:Choice>
    <mc:Fallback xmlns="">
      <p:transition spd="slow" advTm="69349"/>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775521" y="1495452"/>
            <a:ext cx="4320480" cy="4247317"/>
          </a:xfrm>
          <a:prstGeom prst="rect">
            <a:avLst/>
          </a:prstGeom>
        </p:spPr>
        <p:txBody>
          <a:bodyPr wrap="square">
            <a:spAutoFit/>
          </a:bodyPr>
          <a:lstStyle/>
          <a:p>
            <a:pPr algn="l" rtl="0"/>
            <a:r>
              <a:rPr lang="en-US" b="1" dirty="0"/>
              <a:t> Monitoring is the collection, recording, and reporting of project information that is of importance to the project manager and other relevant stakeholders. </a:t>
            </a:r>
          </a:p>
          <a:p>
            <a:pPr algn="l" rtl="0"/>
            <a:r>
              <a:rPr lang="en-US" b="1" dirty="0"/>
              <a:t>Control uses the monitored data and information to bring actual performance into agreement with the plan. Clearly, the need to exert proper control </a:t>
            </a:r>
            <a:r>
              <a:rPr lang="en-US" b="1" dirty="0">
                <a:solidFill>
                  <a:srgbClr val="C00000"/>
                </a:solidFill>
              </a:rPr>
              <a:t>mandates</a:t>
            </a:r>
            <a:r>
              <a:rPr lang="en-US" b="1" dirty="0"/>
              <a:t> the need to monitor the proper activities and elements of the project. Frequently, the distinction between monitoring and control is unclarified , and their interaction often makes us think we are working on a single task, but they are quite distinct.</a:t>
            </a:r>
            <a:endParaRPr lang="ar-SA" b="1" dirty="0"/>
          </a:p>
          <a:p>
            <a:pPr algn="l" rtl="0"/>
            <a:endParaRPr lang="en-US" b="1" dirty="0"/>
          </a:p>
        </p:txBody>
      </p:sp>
      <p:sp>
        <p:nvSpPr>
          <p:cNvPr id="8" name="مستطيل 7"/>
          <p:cNvSpPr/>
          <p:nvPr/>
        </p:nvSpPr>
        <p:spPr>
          <a:xfrm>
            <a:off x="3734488" y="1052737"/>
            <a:ext cx="1846724" cy="461665"/>
          </a:xfrm>
          <a:prstGeom prst="rect">
            <a:avLst/>
          </a:prstGeom>
        </p:spPr>
        <p:txBody>
          <a:bodyPr wrap="none">
            <a:spAutoFit/>
          </a:bodyPr>
          <a:lstStyle/>
          <a:p>
            <a:r>
              <a:rPr lang="en-US" sz="2400" b="1" dirty="0">
                <a:solidFill>
                  <a:srgbClr val="C00000"/>
                </a:solidFill>
              </a:rPr>
              <a:t>Introduction </a:t>
            </a:r>
            <a:endParaRPr lang="ar-SA" sz="2400" b="1" dirty="0">
              <a:solidFill>
                <a:srgbClr val="C00000"/>
              </a:solidFill>
              <a:latin typeface="Book Antiqua" panose="02040602050305030304"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1429" y="1196753"/>
            <a:ext cx="4320480" cy="416165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22C3BCA9-7BFE-3069-F716-044BA311F57A}"/>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141F96D7-9EBF-16E0-A9A5-500E5D2B64B2}"/>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3412272492"/>
      </p:ext>
    </p:extLst>
  </p:cSld>
  <p:clrMapOvr>
    <a:masterClrMapping/>
  </p:clrMapOvr>
  <mc:AlternateContent xmlns:mc="http://schemas.openxmlformats.org/markup-compatibility/2006" xmlns:p14="http://schemas.microsoft.com/office/powerpoint/2010/main">
    <mc:Choice Requires="p14">
      <p:transition spd="slow" p14:dur="2000" advTm="197298"/>
    </mc:Choice>
    <mc:Fallback xmlns="">
      <p:transition spd="slow" advTm="197298"/>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4007768" y="1068131"/>
            <a:ext cx="3351046" cy="369332"/>
          </a:xfrm>
          <a:prstGeom prst="rect">
            <a:avLst/>
          </a:prstGeom>
        </p:spPr>
        <p:txBody>
          <a:bodyPr wrap="none">
            <a:spAutoFit/>
          </a:bodyPr>
          <a:lstStyle/>
          <a:p>
            <a:r>
              <a:rPr lang="en-US" b="1" dirty="0">
                <a:solidFill>
                  <a:srgbClr val="C00000"/>
                </a:solidFill>
              </a:rPr>
              <a:t>Designing the Monitoring System</a:t>
            </a:r>
            <a:endParaRPr lang="ar-SA" b="1" dirty="0">
              <a:solidFill>
                <a:srgbClr val="C00000"/>
              </a:solidFill>
            </a:endParaRPr>
          </a:p>
        </p:txBody>
      </p:sp>
      <p:sp>
        <p:nvSpPr>
          <p:cNvPr id="6" name="مستطيل 5"/>
          <p:cNvSpPr/>
          <p:nvPr/>
        </p:nvSpPr>
        <p:spPr>
          <a:xfrm>
            <a:off x="2063552" y="1427450"/>
            <a:ext cx="4176464" cy="4524315"/>
          </a:xfrm>
          <a:prstGeom prst="rect">
            <a:avLst/>
          </a:prstGeom>
        </p:spPr>
        <p:txBody>
          <a:bodyPr wrap="square">
            <a:spAutoFit/>
          </a:bodyPr>
          <a:lstStyle/>
          <a:p>
            <a:pPr algn="l" rtl="0"/>
            <a:r>
              <a:rPr lang="en-US" b="1" dirty="0"/>
              <a:t>The key to setting up a monitoring system is to identify the special characteristics of </a:t>
            </a:r>
            <a:r>
              <a:rPr lang="en-US" b="1" dirty="0">
                <a:solidFill>
                  <a:srgbClr val="C00000"/>
                </a:solidFill>
              </a:rPr>
              <a:t>scope, cost, and time </a:t>
            </a:r>
            <a:r>
              <a:rPr lang="en-US" b="1" dirty="0"/>
              <a:t>that need to be controlled in order to achieve the project goals as stated in the project plan. </a:t>
            </a:r>
          </a:p>
          <a:p>
            <a:pPr algn="l" rtl="0"/>
            <a:r>
              <a:rPr lang="en-US" b="1" dirty="0"/>
              <a:t>The exact boundaries within which these characteristics should be controlled must be determined, as well as the specified performance characteristics for each level of detail in the project activities.</a:t>
            </a:r>
          </a:p>
          <a:p>
            <a:pPr algn="l" rtl="0"/>
            <a:r>
              <a:rPr lang="en-US" b="1" dirty="0"/>
              <a:t> In order to manage for overall project success, control must be exercised at the detailed work level for each aspect of project performance or there is no guarantee that the desired changes will result.</a:t>
            </a:r>
            <a:endParaRPr lang="ar-SA"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057" y="1823270"/>
            <a:ext cx="3743821" cy="3170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Rounded Corners 2">
            <a:extLst>
              <a:ext uri="{FF2B5EF4-FFF2-40B4-BE49-F238E27FC236}">
                <a16:creationId xmlns:a16="http://schemas.microsoft.com/office/drawing/2014/main" id="{3AC1A4A7-C0BB-AE44-E19D-5399525F1A6C}"/>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4" name="Rectangle: Rounded Corners 3">
            <a:extLst>
              <a:ext uri="{FF2B5EF4-FFF2-40B4-BE49-F238E27FC236}">
                <a16:creationId xmlns:a16="http://schemas.microsoft.com/office/drawing/2014/main" id="{3D235047-B796-B31F-B8ED-78C51E7173C7}"/>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2995766705"/>
      </p:ext>
    </p:extLst>
  </p:cSld>
  <p:clrMapOvr>
    <a:masterClrMapping/>
  </p:clrMapOvr>
  <mc:AlternateContent xmlns:mc="http://schemas.openxmlformats.org/markup-compatibility/2006" xmlns:p14="http://schemas.microsoft.com/office/powerpoint/2010/main">
    <mc:Choice Requires="p14">
      <p:transition spd="slow" p14:dur="2000" advTm="204818"/>
    </mc:Choice>
    <mc:Fallback xmlns="">
      <p:transition spd="slow" advTm="204818"/>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4106707" y="1196752"/>
            <a:ext cx="3723520" cy="369332"/>
          </a:xfrm>
          <a:prstGeom prst="rect">
            <a:avLst/>
          </a:prstGeom>
        </p:spPr>
        <p:txBody>
          <a:bodyPr wrap="none">
            <a:spAutoFit/>
          </a:bodyPr>
          <a:lstStyle/>
          <a:p>
            <a:r>
              <a:rPr lang="en-US" b="1" dirty="0">
                <a:solidFill>
                  <a:srgbClr val="C00000"/>
                </a:solidFill>
              </a:rPr>
              <a:t>The Plan-Monitor-Control Cycle cont.</a:t>
            </a:r>
            <a:endParaRPr lang="ar-SA" b="1" dirty="0">
              <a:solidFill>
                <a:srgbClr val="C0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7" y="1844824"/>
            <a:ext cx="4401567"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1775520" y="1704904"/>
            <a:ext cx="4104456" cy="3693319"/>
          </a:xfrm>
          <a:prstGeom prst="rect">
            <a:avLst/>
          </a:prstGeom>
        </p:spPr>
        <p:txBody>
          <a:bodyPr wrap="square">
            <a:spAutoFit/>
          </a:bodyPr>
          <a:lstStyle/>
          <a:p>
            <a:pPr algn="l" rtl="0"/>
            <a:r>
              <a:rPr lang="en-US" b="1" dirty="0"/>
              <a:t>The project plan is the primary document to guide the design of the monitoring system in terms of the detailed tasks and resources that need to be controlled in order for the project to achieve its time, cost, and output goals.</a:t>
            </a:r>
          </a:p>
          <a:p>
            <a:pPr algn="l" rtl="0"/>
            <a:r>
              <a:rPr lang="en-US" b="1" dirty="0"/>
              <a:t> Common errors in setting up monitoring systems are monitoring easy measures instead of relevant measures, monitoring activity in place of results, monitoring inputs as alternatives for outputs, and monitoring measures that don ’ t change from one period to the next.</a:t>
            </a:r>
            <a:endParaRPr lang="ar-SA" b="1" dirty="0"/>
          </a:p>
        </p:txBody>
      </p:sp>
      <p:sp>
        <p:nvSpPr>
          <p:cNvPr id="3" name="Rectangle: Rounded Corners 2">
            <a:extLst>
              <a:ext uri="{FF2B5EF4-FFF2-40B4-BE49-F238E27FC236}">
                <a16:creationId xmlns:a16="http://schemas.microsoft.com/office/drawing/2014/main" id="{6D05929B-94BE-2766-287A-4F750B4E8B2A}"/>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4" name="Rectangle: Rounded Corners 3">
            <a:extLst>
              <a:ext uri="{FF2B5EF4-FFF2-40B4-BE49-F238E27FC236}">
                <a16:creationId xmlns:a16="http://schemas.microsoft.com/office/drawing/2014/main" id="{662FE441-78C3-1CB2-2F69-DBEA4D470422}"/>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2609668018"/>
      </p:ext>
    </p:extLst>
  </p:cSld>
  <p:clrMapOvr>
    <a:masterClrMapping/>
  </p:clrMapOvr>
  <mc:AlternateContent xmlns:mc="http://schemas.openxmlformats.org/markup-compatibility/2006" xmlns:p14="http://schemas.microsoft.com/office/powerpoint/2010/main">
    <mc:Choice Requires="p14">
      <p:transition spd="slow" p14:dur="2000" advTm="221360"/>
    </mc:Choice>
    <mc:Fallback xmlns="">
      <p:transition spd="slow" advTm="221360"/>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855641" y="1400912"/>
            <a:ext cx="5996963" cy="584775"/>
          </a:xfrm>
          <a:prstGeom prst="rect">
            <a:avLst/>
          </a:prstGeom>
        </p:spPr>
        <p:txBody>
          <a:bodyPr wrap="none">
            <a:spAutoFit/>
          </a:bodyPr>
          <a:lstStyle/>
          <a:p>
            <a:r>
              <a:rPr lang="en-US" altLang="en-US" sz="3200" b="1" dirty="0">
                <a:solidFill>
                  <a:srgbClr val="C00000"/>
                </a:solidFill>
              </a:rPr>
              <a:t>Getting the Project Plan Approved</a:t>
            </a:r>
            <a:endParaRPr lang="ar-SA" sz="3200" b="1" dirty="0">
              <a:solidFill>
                <a:srgbClr val="C00000"/>
              </a:solidFill>
            </a:endParaRPr>
          </a:p>
        </p:txBody>
      </p:sp>
      <p:sp>
        <p:nvSpPr>
          <p:cNvPr id="8" name="مستطيل 7"/>
          <p:cNvSpPr/>
          <p:nvPr/>
        </p:nvSpPr>
        <p:spPr>
          <a:xfrm>
            <a:off x="1775520" y="2044005"/>
            <a:ext cx="4320480" cy="2246769"/>
          </a:xfrm>
          <a:prstGeom prst="rect">
            <a:avLst/>
          </a:prstGeom>
        </p:spPr>
        <p:txBody>
          <a:bodyPr wrap="square">
            <a:spAutoFit/>
          </a:bodyPr>
          <a:lstStyle/>
          <a:p>
            <a:pPr marL="342900" indent="-342900" algn="l" rtl="0"/>
            <a:endParaRPr lang="en-US" altLang="en-US" sz="2000" b="1" dirty="0"/>
          </a:p>
          <a:p>
            <a:pPr marL="342900" indent="-342900" algn="l" rtl="0"/>
            <a:r>
              <a:rPr lang="en-US" altLang="en-US" sz="2000" b="1" dirty="0"/>
              <a:t>Review the plan with key stakeholders</a:t>
            </a:r>
          </a:p>
          <a:p>
            <a:pPr marL="342900" indent="-342900" algn="l" rtl="0"/>
            <a:endParaRPr lang="en-US" altLang="en-US" sz="2000" b="1" dirty="0"/>
          </a:p>
          <a:p>
            <a:pPr marL="342900" indent="-342900" algn="l" rtl="0"/>
            <a:r>
              <a:rPr lang="en-US" altLang="en-US" sz="2000" b="1" dirty="0"/>
              <a:t>Project Plan must be approved</a:t>
            </a:r>
          </a:p>
          <a:p>
            <a:pPr marL="342900" indent="-342900" algn="l" rtl="0"/>
            <a:endParaRPr lang="en-US" altLang="en-US" sz="2000" b="1" dirty="0"/>
          </a:p>
          <a:p>
            <a:pPr marL="342900" indent="-342900" algn="l" rtl="0"/>
            <a:r>
              <a:rPr lang="en-US" altLang="en-US" sz="2000" b="1" dirty="0"/>
              <a:t>Must get Sign-off to get from Plan to Action</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1" y="2204864"/>
            <a:ext cx="4268771" cy="2874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4CF4C164-EF89-4F01-8CE4-4382DD17AE34}"/>
              </a:ext>
            </a:extLst>
          </p:cNvPr>
          <p:cNvSpPr/>
          <p:nvPr/>
        </p:nvSpPr>
        <p:spPr>
          <a:xfrm>
            <a:off x="623392" y="188640"/>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6B8F08C1-63AE-9654-0CE9-764419FD7FA1}"/>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3626165882"/>
      </p:ext>
    </p:extLst>
  </p:cSld>
  <p:clrMapOvr>
    <a:masterClrMapping/>
  </p:clrMapOvr>
  <mc:AlternateContent xmlns:mc="http://schemas.openxmlformats.org/markup-compatibility/2006" xmlns:p14="http://schemas.microsoft.com/office/powerpoint/2010/main">
    <mc:Choice Requires="p14">
      <p:transition spd="slow" p14:dur="2000" advTm="79858"/>
    </mc:Choice>
    <mc:Fallback xmlns="">
      <p:transition spd="slow" advTm="79858"/>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806276" y="1259812"/>
            <a:ext cx="4007059" cy="461665"/>
          </a:xfrm>
          <a:prstGeom prst="rect">
            <a:avLst/>
          </a:prstGeom>
        </p:spPr>
        <p:txBody>
          <a:bodyPr wrap="none">
            <a:spAutoFit/>
          </a:bodyPr>
          <a:lstStyle/>
          <a:p>
            <a:r>
              <a:rPr lang="en-US" sz="2400" b="1" dirty="0">
                <a:solidFill>
                  <a:srgbClr val="C00000"/>
                </a:solidFill>
              </a:rPr>
              <a:t>Data Collection and Reporting</a:t>
            </a:r>
            <a:endParaRPr lang="ar-SA" sz="2400" b="1" dirty="0">
              <a:solidFill>
                <a:srgbClr val="C00000"/>
              </a:solidFill>
            </a:endParaRPr>
          </a:p>
        </p:txBody>
      </p:sp>
      <p:sp>
        <p:nvSpPr>
          <p:cNvPr id="6" name="مستطيل 5"/>
          <p:cNvSpPr/>
          <p:nvPr/>
        </p:nvSpPr>
        <p:spPr>
          <a:xfrm>
            <a:off x="1991544" y="1844825"/>
            <a:ext cx="3456384" cy="2554545"/>
          </a:xfrm>
          <a:prstGeom prst="rect">
            <a:avLst/>
          </a:prstGeom>
        </p:spPr>
        <p:txBody>
          <a:bodyPr wrap="square">
            <a:spAutoFit/>
          </a:bodyPr>
          <a:lstStyle/>
          <a:p>
            <a:pPr algn="l" rtl="0"/>
            <a:r>
              <a:rPr lang="en-US" sz="2000" b="1" dirty="0"/>
              <a:t>Once we have decided on the type of data we want to monitor, the next question is how to collect these data and turn them into information useful for controlling the project. This is the activity of data collection and reporting.</a:t>
            </a:r>
            <a:endParaRPr lang="ar-SA" sz="2000" b="1"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7928" y="1910333"/>
            <a:ext cx="4965576" cy="300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A10BF565-65CE-10FC-0A60-4EBCED4CF9E9}"/>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2A50627E-AAF1-C139-807F-34164160EA0C}"/>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1797907008"/>
      </p:ext>
    </p:extLst>
  </p:cSld>
  <p:clrMapOvr>
    <a:masterClrMapping/>
  </p:clrMapOvr>
  <mc:AlternateContent xmlns:mc="http://schemas.openxmlformats.org/markup-compatibility/2006" xmlns:p14="http://schemas.microsoft.com/office/powerpoint/2010/main">
    <mc:Choice Requires="p14">
      <p:transition spd="slow" p14:dur="2000" advTm="80341"/>
    </mc:Choice>
    <mc:Fallback xmlns="">
      <p:transition spd="slow" advTm="80341"/>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492676" y="1081039"/>
            <a:ext cx="2433230" cy="523220"/>
          </a:xfrm>
          <a:prstGeom prst="rect">
            <a:avLst/>
          </a:prstGeom>
        </p:spPr>
        <p:txBody>
          <a:bodyPr wrap="none">
            <a:spAutoFit/>
          </a:bodyPr>
          <a:lstStyle/>
          <a:p>
            <a:r>
              <a:rPr lang="en-US" sz="2800" b="1" dirty="0">
                <a:solidFill>
                  <a:srgbClr val="C00000"/>
                </a:solidFill>
              </a:rPr>
              <a:t>Data Collecting</a:t>
            </a:r>
            <a:endParaRPr lang="ar-SA" sz="2800" b="1" dirty="0">
              <a:solidFill>
                <a:srgbClr val="C00000"/>
              </a:solidFill>
            </a:endParaRPr>
          </a:p>
        </p:txBody>
      </p:sp>
      <p:sp>
        <p:nvSpPr>
          <p:cNvPr id="6" name="مستطيل 5"/>
          <p:cNvSpPr/>
          <p:nvPr/>
        </p:nvSpPr>
        <p:spPr>
          <a:xfrm>
            <a:off x="1847528" y="1700809"/>
            <a:ext cx="4392488" cy="3816429"/>
          </a:xfrm>
          <a:prstGeom prst="rect">
            <a:avLst/>
          </a:prstGeom>
        </p:spPr>
        <p:txBody>
          <a:bodyPr wrap="square">
            <a:spAutoFit/>
          </a:bodyPr>
          <a:lstStyle/>
          <a:p>
            <a:pPr algn="l"/>
            <a:r>
              <a:rPr lang="en-US" sz="2200" dirty="0"/>
              <a:t>The majority of data to be collected will eventually exist in one of the following five formats:</a:t>
            </a:r>
          </a:p>
          <a:p>
            <a:pPr algn="l"/>
            <a:r>
              <a:rPr lang="en-US" sz="2200" b="1" dirty="0">
                <a:solidFill>
                  <a:srgbClr val="FF0000"/>
                </a:solidFill>
              </a:rPr>
              <a:t>1. Frequency counts </a:t>
            </a:r>
            <a:r>
              <a:rPr lang="en-US" sz="2200" dirty="0"/>
              <a:t>A simple tally of the occurrence of an event is common — for example, days without an accident. Often a count of events per time period or as a fraction of some standard number is used, such as complaints per month, defects per thousand products.</a:t>
            </a:r>
            <a:endParaRPr lang="ar-SA" sz="22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7" y="1916832"/>
            <a:ext cx="4109789"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B0D48E5D-7F54-9B64-9812-F90C129EA407}"/>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55F3173F-A31E-FA3C-AF0B-CA4F1CE00B25}"/>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58554138"/>
      </p:ext>
    </p:extLst>
  </p:cSld>
  <p:clrMapOvr>
    <a:masterClrMapping/>
  </p:clrMapOvr>
  <mc:AlternateContent xmlns:mc="http://schemas.openxmlformats.org/markup-compatibility/2006" xmlns:p14="http://schemas.microsoft.com/office/powerpoint/2010/main">
    <mc:Choice Requires="p14">
      <p:transition spd="slow" p14:dur="2000" advTm="185325"/>
    </mc:Choice>
    <mc:Fallback xmlns="">
      <p:transition spd="slow" advTm="185325"/>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91544" y="1605450"/>
            <a:ext cx="3312368" cy="3970318"/>
          </a:xfrm>
          <a:prstGeom prst="rect">
            <a:avLst/>
          </a:prstGeom>
        </p:spPr>
        <p:txBody>
          <a:bodyPr wrap="square">
            <a:spAutoFit/>
          </a:bodyPr>
          <a:lstStyle/>
          <a:p>
            <a:pPr algn="l" rtl="0"/>
            <a:r>
              <a:rPr lang="en-US" b="1" dirty="0">
                <a:solidFill>
                  <a:srgbClr val="FF0000"/>
                </a:solidFill>
              </a:rPr>
              <a:t>2. Raw numbers  </a:t>
            </a:r>
            <a:r>
              <a:rPr lang="en-US" dirty="0"/>
              <a:t>Actual amounts are used, usually in comparison to some expected or planned amount, such as dollars spent, hours required, and pounds consumed. The comparison to plan may take the form of variances, that is, differences between planned and actual, or ratios of one to the other. When collecting raw amounts it is important that the basis, time period, and collection process always be the same.</a:t>
            </a:r>
            <a:endParaRPr lang="ar-SA"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3952" y="1442467"/>
            <a:ext cx="4176464" cy="4000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C3C040CA-D31B-40F0-6819-78762979183F}"/>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CE0CDF73-FFF9-DD45-A953-2F92C40574DE}"/>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518633467"/>
      </p:ext>
    </p:extLst>
  </p:cSld>
  <p:clrMapOvr>
    <a:masterClrMapping/>
  </p:clrMapOvr>
  <mc:AlternateContent xmlns:mc="http://schemas.openxmlformats.org/markup-compatibility/2006" xmlns:p14="http://schemas.microsoft.com/office/powerpoint/2010/main">
    <mc:Choice Requires="p14">
      <p:transition spd="slow" p14:dur="2000" advTm="178685"/>
    </mc:Choice>
    <mc:Fallback xmlns="">
      <p:transition spd="slow" advTm="178685"/>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91544" y="1412776"/>
            <a:ext cx="4176464" cy="4154984"/>
          </a:xfrm>
          <a:prstGeom prst="rect">
            <a:avLst/>
          </a:prstGeom>
        </p:spPr>
        <p:txBody>
          <a:bodyPr wrap="square">
            <a:spAutoFit/>
          </a:bodyPr>
          <a:lstStyle/>
          <a:p>
            <a:pPr algn="l" rtl="0"/>
            <a:r>
              <a:rPr lang="en-US" sz="2400" b="1" dirty="0">
                <a:solidFill>
                  <a:srgbClr val="FF0000"/>
                </a:solidFill>
              </a:rPr>
              <a:t>3. Subjective numeric ratings </a:t>
            </a:r>
            <a:r>
              <a:rPr lang="en-US" sz="2400" dirty="0"/>
              <a:t>These are usually subjective estimates of some quality offered by specialists in the topic, such as ordinal “ rankings ” of performance. They can be reported in the same ways as raw numbers, but they often cannot be mathematically processed in the same ways raw numbers can.</a:t>
            </a:r>
            <a:endParaRPr lang="ar-SA" sz="24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8008" y="1725613"/>
            <a:ext cx="4093468"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770F05E1-8792-1C5A-327F-05FC739A4934}"/>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0E6C3D56-E05D-2D9D-6FB3-480AAB1FC15F}"/>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3828273680"/>
      </p:ext>
    </p:extLst>
  </p:cSld>
  <p:clrMapOvr>
    <a:masterClrMapping/>
  </p:clrMapOvr>
  <mc:AlternateContent xmlns:mc="http://schemas.openxmlformats.org/markup-compatibility/2006" xmlns:p14="http://schemas.microsoft.com/office/powerpoint/2010/main">
    <mc:Choice Requires="p14">
      <p:transition spd="slow" p14:dur="2000" advTm="80696"/>
    </mc:Choice>
    <mc:Fallback xmlns="">
      <p:transition spd="slow" advTm="80696"/>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91544" y="1604260"/>
            <a:ext cx="3240360" cy="3693319"/>
          </a:xfrm>
          <a:prstGeom prst="rect">
            <a:avLst/>
          </a:prstGeom>
        </p:spPr>
        <p:txBody>
          <a:bodyPr wrap="square">
            <a:spAutoFit/>
          </a:bodyPr>
          <a:lstStyle/>
          <a:p>
            <a:pPr algn="l" rtl="0"/>
            <a:r>
              <a:rPr lang="en-US" b="1" dirty="0">
                <a:solidFill>
                  <a:srgbClr val="FF0000"/>
                </a:solidFill>
              </a:rPr>
              <a:t>4. Indicators and surrogates </a:t>
            </a:r>
            <a:r>
              <a:rPr lang="en-US" dirty="0"/>
              <a:t>When it is especially difficult to find a direct measure of a variable, indicators or surrogates are frequently used instead. If this approach is taken, it is important that the indicator or surrogate be as directly related to the variable as possible. For example, body temperature is an indicator of infection and years of experience can be a surrogate for expertise. </a:t>
            </a:r>
            <a:endParaRPr lang="ar-SA"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9936" y="1725612"/>
            <a:ext cx="4741540" cy="3863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941C7806-D550-0A98-5B9D-29A4C9FCB23B}"/>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A25114C8-BCCF-A0F9-B187-AC2BA509FF42}"/>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2173032505"/>
      </p:ext>
    </p:extLst>
  </p:cSld>
  <p:clrMapOvr>
    <a:masterClrMapping/>
  </p:clrMapOvr>
  <mc:AlternateContent xmlns:mc="http://schemas.openxmlformats.org/markup-compatibility/2006" xmlns:p14="http://schemas.microsoft.com/office/powerpoint/2010/main">
    <mc:Choice Requires="p14">
      <p:transition spd="slow" p14:dur="2000" advTm="157733"/>
    </mc:Choice>
    <mc:Fallback xmlns="">
      <p:transition spd="slow" advTm="157733"/>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135560" y="2060849"/>
            <a:ext cx="3744416" cy="3170099"/>
          </a:xfrm>
          <a:prstGeom prst="rect">
            <a:avLst/>
          </a:prstGeom>
        </p:spPr>
        <p:txBody>
          <a:bodyPr wrap="square">
            <a:spAutoFit/>
          </a:bodyPr>
          <a:lstStyle/>
          <a:p>
            <a:pPr algn="l" rtl="0"/>
            <a:r>
              <a:rPr lang="en-US" sz="2000" b="1" dirty="0">
                <a:solidFill>
                  <a:srgbClr val="FF0000"/>
                </a:solidFill>
              </a:rPr>
              <a:t>5. Verbal characterizations </a:t>
            </a:r>
            <a:r>
              <a:rPr lang="en-US" sz="2000" dirty="0"/>
              <a:t>Other variables that are difficult to measure, such as team spirit or client – supplier cooperation, may take the form of verbal characterizations. These forms of data are acceptable and useful as long as the terminology is limited and is uniformly understood by all parties.</a:t>
            </a:r>
            <a:endParaRPr lang="ar-SA" sz="2000"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725613"/>
            <a:ext cx="3949452"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1868D065-27A0-7FB9-08A9-608018B2972A}"/>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22649A5B-C3B9-E677-2DE0-17AD43A7BC30}"/>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2605137468"/>
      </p:ext>
    </p:extLst>
  </p:cSld>
  <p:clrMapOvr>
    <a:masterClrMapping/>
  </p:clrMapOvr>
  <mc:AlternateContent xmlns:mc="http://schemas.openxmlformats.org/markup-compatibility/2006" xmlns:p14="http://schemas.microsoft.com/office/powerpoint/2010/main">
    <mc:Choice Requires="p14">
      <p:transition spd="slow" p14:dur="2000" advTm="101720"/>
    </mc:Choice>
    <mc:Fallback xmlns="">
      <p:transition spd="slow" advTm="101720"/>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6" name="مستطيل 5"/>
          <p:cNvSpPr/>
          <p:nvPr/>
        </p:nvSpPr>
        <p:spPr>
          <a:xfrm>
            <a:off x="3755968" y="903941"/>
            <a:ext cx="3734356" cy="461665"/>
          </a:xfrm>
          <a:prstGeom prst="rect">
            <a:avLst/>
          </a:prstGeom>
        </p:spPr>
        <p:txBody>
          <a:bodyPr wrap="none">
            <a:spAutoFit/>
          </a:bodyPr>
          <a:lstStyle/>
          <a:p>
            <a:r>
              <a:rPr lang="en-US" sz="2400" b="1" dirty="0">
                <a:solidFill>
                  <a:srgbClr val="C00000"/>
                </a:solidFill>
              </a:rPr>
              <a:t>Reporting and Report Types</a:t>
            </a:r>
            <a:endParaRPr lang="ar-SA" sz="2400" b="1" dirty="0">
              <a:solidFill>
                <a:srgbClr val="C00000"/>
              </a:solidFill>
            </a:endParaRPr>
          </a:p>
        </p:txBody>
      </p:sp>
      <p:sp>
        <p:nvSpPr>
          <p:cNvPr id="7" name="مستطيل 6"/>
          <p:cNvSpPr/>
          <p:nvPr/>
        </p:nvSpPr>
        <p:spPr>
          <a:xfrm>
            <a:off x="1926804" y="1412777"/>
            <a:ext cx="4601244" cy="4247317"/>
          </a:xfrm>
          <a:prstGeom prst="rect">
            <a:avLst/>
          </a:prstGeom>
        </p:spPr>
        <p:txBody>
          <a:bodyPr wrap="square">
            <a:spAutoFit/>
          </a:bodyPr>
          <a:lstStyle/>
          <a:p>
            <a:pPr algn="l" rtl="0">
              <a:buFont typeface="Wingdings" panose="05000000000000000000" pitchFamily="2" charset="2"/>
              <a:buChar char="q"/>
            </a:pPr>
            <a:r>
              <a:rPr lang="en-US" dirty="0"/>
              <a:t> There are three distinct types of reports: </a:t>
            </a:r>
            <a:r>
              <a:rPr lang="en-US" b="1" dirty="0">
                <a:solidFill>
                  <a:srgbClr val="C00000"/>
                </a:solidFill>
              </a:rPr>
              <a:t>routine,  exception, and special analysis</a:t>
            </a:r>
            <a:r>
              <a:rPr lang="en-US" dirty="0"/>
              <a:t>:</a:t>
            </a:r>
          </a:p>
          <a:p>
            <a:pPr algn="l" rtl="0"/>
            <a:r>
              <a:rPr lang="en-US" b="1" dirty="0">
                <a:solidFill>
                  <a:srgbClr val="C00000"/>
                </a:solidFill>
              </a:rPr>
              <a:t>Exception reports </a:t>
            </a:r>
            <a:r>
              <a:rPr lang="en-US" dirty="0"/>
              <a:t>are primarily intended for special decisions or unexpected situations in which affected team members and outside managers need to be made aware of a change, and the change itself needs to be documented.</a:t>
            </a:r>
          </a:p>
          <a:p>
            <a:pPr algn="l" rtl="0"/>
            <a:r>
              <a:rPr lang="en-US" b="1" dirty="0">
                <a:solidFill>
                  <a:srgbClr val="C00000"/>
                </a:solidFill>
              </a:rPr>
              <a:t>Special analysis reports </a:t>
            </a:r>
            <a:r>
              <a:rPr lang="en-US" dirty="0"/>
              <a:t>are prepared to disseminate the results of a special study in a project concerning a particular opportunity or problem for the project. They may be distributed to top management, other project managers who would benefit from the knowledge, functional managers, or anyone who might be affected or interested.</a:t>
            </a:r>
            <a:endParaRPr lang="ar-SA" sz="1600"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041" y="1988840"/>
            <a:ext cx="4003991"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41C5E17C-13DA-A85A-A13C-3D33356296F7}"/>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559AFA4F-CB4F-8387-28C4-28157C9B5453}"/>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2779644139"/>
      </p:ext>
    </p:extLst>
  </p:cSld>
  <p:clrMapOvr>
    <a:masterClrMapping/>
  </p:clrMapOvr>
  <mc:AlternateContent xmlns:mc="http://schemas.openxmlformats.org/markup-compatibility/2006" xmlns:p14="http://schemas.microsoft.com/office/powerpoint/2010/main">
    <mc:Choice Requires="p14">
      <p:transition spd="slow" p14:dur="2000" advTm="204256"/>
    </mc:Choice>
    <mc:Fallback xmlns="">
      <p:transition spd="slow" advTm="204256"/>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1919536" y="1582341"/>
            <a:ext cx="4572000" cy="3693319"/>
          </a:xfrm>
          <a:prstGeom prst="rect">
            <a:avLst/>
          </a:prstGeom>
        </p:spPr>
        <p:txBody>
          <a:bodyPr>
            <a:spAutoFit/>
          </a:bodyPr>
          <a:lstStyle/>
          <a:p>
            <a:pPr algn="l" rtl="0"/>
            <a:r>
              <a:rPr lang="en-US" b="1" dirty="0"/>
              <a:t>In addition to the benefits of reports for the purposes of control, they offer these benefits.</a:t>
            </a:r>
          </a:p>
          <a:p>
            <a:pPr marL="514350" indent="-514350" algn="l" rtl="0">
              <a:buFont typeface="+mj-lt"/>
              <a:buAutoNum type="arabicPeriod"/>
            </a:pPr>
            <a:r>
              <a:rPr lang="en-US" dirty="0"/>
              <a:t>They provide the mutual understanding between stakeholders in a project regarding the goals, progress, difficulties, successes, and other ongoing events of importance to the project.</a:t>
            </a:r>
          </a:p>
          <a:p>
            <a:pPr marL="514350" indent="-514350" algn="l" rtl="0">
              <a:buFont typeface="+mj-lt"/>
              <a:buAutoNum type="arabicPeriod"/>
            </a:pPr>
            <a:r>
              <a:rPr lang="en-US" dirty="0"/>
              <a:t>They help communicate the need for coordination among those working on the tasks and subtasks of the project.</a:t>
            </a:r>
          </a:p>
          <a:p>
            <a:pPr marL="514350" indent="-514350" algn="l" rtl="0">
              <a:buFont typeface="+mj-lt"/>
              <a:buAutoNum type="arabicPeriod"/>
            </a:pPr>
            <a:r>
              <a:rPr lang="en-US" dirty="0"/>
              <a:t>They establish and maintain a communication network for global projects.</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8049" y="1604260"/>
            <a:ext cx="3931983" cy="3408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9"/>
          <p:cNvSpPr/>
          <p:nvPr/>
        </p:nvSpPr>
        <p:spPr>
          <a:xfrm>
            <a:off x="3781456" y="1052737"/>
            <a:ext cx="3734356" cy="461665"/>
          </a:xfrm>
          <a:prstGeom prst="rect">
            <a:avLst/>
          </a:prstGeom>
        </p:spPr>
        <p:txBody>
          <a:bodyPr wrap="none">
            <a:spAutoFit/>
          </a:bodyPr>
          <a:lstStyle/>
          <a:p>
            <a:r>
              <a:rPr lang="en-US" sz="2400" b="1" dirty="0">
                <a:solidFill>
                  <a:srgbClr val="C00000"/>
                </a:solidFill>
              </a:rPr>
              <a:t>Reporting and Report Types</a:t>
            </a:r>
            <a:endParaRPr lang="ar-SA" sz="2400" b="1" dirty="0">
              <a:solidFill>
                <a:srgbClr val="C00000"/>
              </a:solidFill>
            </a:endParaRPr>
          </a:p>
        </p:txBody>
      </p:sp>
      <p:sp>
        <p:nvSpPr>
          <p:cNvPr id="2" name="Rectangle: Rounded Corners 1">
            <a:extLst>
              <a:ext uri="{FF2B5EF4-FFF2-40B4-BE49-F238E27FC236}">
                <a16:creationId xmlns:a16="http://schemas.microsoft.com/office/drawing/2014/main" id="{8E282619-1518-1B3F-22BE-883F27AF1E67}"/>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14DACE33-FD3D-115E-D22D-DA80AE84449F}"/>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4168477532"/>
      </p:ext>
    </p:extLst>
  </p:cSld>
  <p:clrMapOvr>
    <a:masterClrMapping/>
  </p:clrMapOvr>
  <mc:AlternateContent xmlns:mc="http://schemas.openxmlformats.org/markup-compatibility/2006" xmlns:p14="http://schemas.microsoft.com/office/powerpoint/2010/main">
    <mc:Choice Requires="p14">
      <p:transition spd="slow" p14:dur="2000" advTm="105144"/>
    </mc:Choice>
    <mc:Fallback xmlns="">
      <p:transition spd="slow" advTm="105144"/>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63552" y="1629649"/>
            <a:ext cx="3960440" cy="2862322"/>
          </a:xfrm>
          <a:prstGeom prst="rect">
            <a:avLst/>
          </a:prstGeom>
        </p:spPr>
        <p:txBody>
          <a:bodyPr wrap="square">
            <a:spAutoFit/>
          </a:bodyPr>
          <a:lstStyle/>
          <a:p>
            <a:pPr algn="l" rtl="0"/>
            <a:r>
              <a:rPr lang="en-US" dirty="0"/>
              <a:t>4. Reports can communicate changes in a timely and appropriate fashion, thus minimizing the confusion often encountered during such changes.</a:t>
            </a:r>
          </a:p>
          <a:p>
            <a:pPr algn="l" rtl="0"/>
            <a:r>
              <a:rPr lang="en-US" dirty="0"/>
              <a:t>5. They help maintain the visibility of the project, and the project team, to top management, functional managers, colleagues, and clients.</a:t>
            </a:r>
          </a:p>
          <a:p>
            <a:pPr algn="l" rtl="0"/>
            <a:r>
              <a:rPr lang="en-US" dirty="0"/>
              <a:t>7.Finally,  status reports help keep the project team motivated.</a:t>
            </a:r>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3" y="1604260"/>
            <a:ext cx="4436039" cy="3408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90D26647-6755-6466-3095-31B165B5DEE8}"/>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DD105F5C-0C57-1F52-392D-A5984834A055}"/>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4285580957"/>
      </p:ext>
    </p:extLst>
  </p:cSld>
  <p:clrMapOvr>
    <a:masterClrMapping/>
  </p:clrMapOvr>
  <mc:AlternateContent xmlns:mc="http://schemas.openxmlformats.org/markup-compatibility/2006" xmlns:p14="http://schemas.microsoft.com/office/powerpoint/2010/main">
    <mc:Choice Requires="p14">
      <p:transition spd="slow" p14:dur="2000" advTm="72743"/>
    </mc:Choice>
    <mc:Fallback xmlns="">
      <p:transition spd="slow" advTm="72743"/>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515056" y="1046571"/>
            <a:ext cx="1379993" cy="461665"/>
          </a:xfrm>
          <a:prstGeom prst="rect">
            <a:avLst/>
          </a:prstGeom>
        </p:spPr>
        <p:txBody>
          <a:bodyPr wrap="none">
            <a:spAutoFit/>
          </a:bodyPr>
          <a:lstStyle/>
          <a:p>
            <a:r>
              <a:rPr lang="en-US" sz="2400" b="1" dirty="0">
                <a:solidFill>
                  <a:srgbClr val="C00000"/>
                </a:solidFill>
              </a:rPr>
              <a:t>Meetings</a:t>
            </a:r>
            <a:endParaRPr lang="ar-SA" sz="2400" b="1" dirty="0">
              <a:solidFill>
                <a:srgbClr val="C00000"/>
              </a:solidFill>
            </a:endParaRPr>
          </a:p>
        </p:txBody>
      </p:sp>
      <p:sp>
        <p:nvSpPr>
          <p:cNvPr id="8" name="مستطيل 7"/>
          <p:cNvSpPr/>
          <p:nvPr/>
        </p:nvSpPr>
        <p:spPr>
          <a:xfrm>
            <a:off x="1919536" y="1443842"/>
            <a:ext cx="3960440" cy="3693319"/>
          </a:xfrm>
          <a:prstGeom prst="rect">
            <a:avLst/>
          </a:prstGeom>
        </p:spPr>
        <p:txBody>
          <a:bodyPr wrap="square">
            <a:spAutoFit/>
          </a:bodyPr>
          <a:lstStyle/>
          <a:p>
            <a:pPr algn="l" rtl="0"/>
            <a:r>
              <a:rPr lang="en-US" dirty="0"/>
              <a:t>The following guidelines should help avoid the problems with meetings:</a:t>
            </a:r>
          </a:p>
          <a:p>
            <a:pPr marL="514350" indent="-514350" algn="l" rtl="0">
              <a:buAutoNum type="arabicPeriod"/>
            </a:pPr>
            <a:r>
              <a:rPr lang="en-US" dirty="0"/>
              <a:t>Some meetings, such as the Weekly Progress Report (also known as “ show and tell ” ), should rarely be held at all.</a:t>
            </a:r>
          </a:p>
          <a:p>
            <a:pPr marL="514350" indent="-514350" algn="l" rtl="0">
              <a:buAutoNum type="arabicPeriod"/>
            </a:pPr>
            <a:r>
              <a:rPr lang="en-US" dirty="0"/>
              <a:t> Distribute a written agenda in advance of the meetings. </a:t>
            </a:r>
          </a:p>
          <a:p>
            <a:pPr marL="514350" indent="-514350" algn="l" rtl="0">
              <a:buAutoNum type="arabicPeriod"/>
            </a:pPr>
            <a:r>
              <a:rPr lang="en-US" dirty="0"/>
              <a:t>If homework needs to be done before the meeting by the attendees, check to be sure they will be prepared, and above all make sure you are prepared.</a:t>
            </a:r>
            <a:endParaRPr lang="ar-SA"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25613"/>
            <a:ext cx="4536504" cy="36885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5F64A16C-95E4-88AC-4C3B-25067EAFE666}"/>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97768791-8E8C-D4B4-D778-B535B6DF62E1}"/>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3368250070"/>
      </p:ext>
    </p:extLst>
  </p:cSld>
  <p:clrMapOvr>
    <a:masterClrMapping/>
  </p:clrMapOvr>
  <mc:AlternateContent xmlns:mc="http://schemas.openxmlformats.org/markup-compatibility/2006" xmlns:p14="http://schemas.microsoft.com/office/powerpoint/2010/main">
    <mc:Choice Requires="p14">
      <p:transition spd="slow" p14:dur="2000" advTm="191177"/>
    </mc:Choice>
    <mc:Fallback xmlns="">
      <p:transition spd="slow" advTm="191177"/>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63552" y="1995428"/>
            <a:ext cx="4104456" cy="2308324"/>
          </a:xfrm>
          <a:prstGeom prst="rect">
            <a:avLst/>
          </a:prstGeom>
        </p:spPr>
        <p:txBody>
          <a:bodyPr wrap="square">
            <a:spAutoFit/>
          </a:bodyPr>
          <a:lstStyle/>
          <a:p>
            <a:pPr algn="l" rtl="0"/>
            <a:r>
              <a:rPr lang="en-US" dirty="0"/>
              <a:t>4. If you chair the meeting, you should take your own minutes.</a:t>
            </a:r>
          </a:p>
          <a:p>
            <a:pPr algn="l" rtl="0"/>
            <a:r>
              <a:rPr lang="en-US" dirty="0"/>
              <a:t>5.. Remarks are meant to foster group process, not to be documented for eternity and for all to see.</a:t>
            </a:r>
          </a:p>
          <a:p>
            <a:pPr algn="l" rtl="0"/>
            <a:r>
              <a:rPr lang="en-US" dirty="0"/>
              <a:t>6. Although courtesy is always in order, excessive formality at project meetings is not. </a:t>
            </a:r>
            <a:endParaRPr lang="ar-SA"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6" y="1995428"/>
            <a:ext cx="4221014"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D270F3AA-2522-3A34-0341-03F5FA993C0F}"/>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3B770F02-9AFF-C288-D51D-47C41EFA3305}"/>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386628241"/>
      </p:ext>
    </p:extLst>
  </p:cSld>
  <p:clrMapOvr>
    <a:masterClrMapping/>
  </p:clrMapOvr>
  <mc:AlternateContent xmlns:mc="http://schemas.openxmlformats.org/markup-compatibility/2006" xmlns:p14="http://schemas.microsoft.com/office/powerpoint/2010/main">
    <mc:Choice Requires="p14">
      <p:transition spd="slow" p14:dur="2000" advTm="134261"/>
    </mc:Choice>
    <mc:Fallback xmlns="">
      <p:transition spd="slow" advTm="134261"/>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223792" y="1124745"/>
            <a:ext cx="3672408" cy="646331"/>
          </a:xfrm>
          <a:prstGeom prst="rect">
            <a:avLst/>
          </a:prstGeom>
        </p:spPr>
        <p:txBody>
          <a:bodyPr wrap="square">
            <a:spAutoFit/>
          </a:bodyPr>
          <a:lstStyle/>
          <a:p>
            <a:pPr algn="ctr" rtl="0"/>
            <a:r>
              <a:rPr lang="en-US" b="1" dirty="0">
                <a:solidFill>
                  <a:srgbClr val="C00000"/>
                </a:solidFill>
              </a:rPr>
              <a:t>Virtual Meetings, Reports, and Project Management</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4033" y="2060849"/>
            <a:ext cx="3897957" cy="30559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937792" y="1976378"/>
            <a:ext cx="4302224" cy="3416320"/>
          </a:xfrm>
          <a:prstGeom prst="rect">
            <a:avLst/>
          </a:prstGeom>
        </p:spPr>
        <p:txBody>
          <a:bodyPr wrap="square">
            <a:spAutoFit/>
          </a:bodyPr>
          <a:lstStyle/>
          <a:p>
            <a:pPr algn="l" rtl="0"/>
            <a:r>
              <a:rPr lang="en-US" b="1" dirty="0"/>
              <a:t>Virtual meetings are now commonplace. Microsoft Live meeting  is one of several packages that allows any number of people to meet, hear, view, and discuss presentations or training sessions on conference call telephone lines and computers. Multiway voice and data communication allows questions and answers, either live (interrupting the meeting) or submitted via the computer. </a:t>
            </a:r>
            <a:r>
              <a:rPr lang="en-US" b="1" dirty="0" err="1"/>
              <a:t>Multiperson</a:t>
            </a:r>
            <a:r>
              <a:rPr lang="en-US" b="1" dirty="0"/>
              <a:t> conversations are quite possible.</a:t>
            </a:r>
            <a:endParaRPr lang="ar-SA" b="1" dirty="0"/>
          </a:p>
        </p:txBody>
      </p:sp>
      <p:sp>
        <p:nvSpPr>
          <p:cNvPr id="2" name="Rectangle: Rounded Corners 1">
            <a:extLst>
              <a:ext uri="{FF2B5EF4-FFF2-40B4-BE49-F238E27FC236}">
                <a16:creationId xmlns:a16="http://schemas.microsoft.com/office/drawing/2014/main" id="{91DF0F28-E66F-4641-2558-D87949288E9A}"/>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01A54AE4-155B-1944-D8D5-8EE0A80C3427}"/>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3987048832"/>
      </p:ext>
    </p:extLst>
  </p:cSld>
  <p:clrMapOvr>
    <a:masterClrMapping/>
  </p:clrMapOvr>
  <mc:AlternateContent xmlns:mc="http://schemas.openxmlformats.org/markup-compatibility/2006" xmlns:p14="http://schemas.microsoft.com/office/powerpoint/2010/main">
    <mc:Choice Requires="p14">
      <p:transition spd="slow" p14:dur="2000" advTm="180739"/>
    </mc:Choice>
    <mc:Fallback xmlns="">
      <p:transition spd="slow" advTm="180739"/>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91544" y="1449408"/>
            <a:ext cx="4104456" cy="4247317"/>
          </a:xfrm>
          <a:prstGeom prst="rect">
            <a:avLst/>
          </a:prstGeom>
        </p:spPr>
        <p:txBody>
          <a:bodyPr wrap="square">
            <a:spAutoFit/>
          </a:bodyPr>
          <a:lstStyle/>
          <a:p>
            <a:pPr algn="l" rtl="0"/>
            <a:r>
              <a:rPr lang="en-US" b="1" dirty="0"/>
              <a:t>For the monitoring system, data in various forms have to be collected, analyzed, and reported. Data also need to be aggregated, manipulated in various ways, and compared with planned values in order to allow effective control. </a:t>
            </a:r>
          </a:p>
          <a:p>
            <a:pPr algn="l" rtl="0"/>
            <a:r>
              <a:rPr lang="en-US" b="1" dirty="0"/>
              <a:t>The monitoring system helps PMs prevent problems instead of having to solve them. Project reports vary in content and frequency, depending on who the reports are targeted to and what controls they will exert. A special consideration is the relationship between the organization ’ s information system and the project ’ s system.</a:t>
            </a: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1" y="1912873"/>
            <a:ext cx="4296469" cy="346034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6A0C0A4F-0BEC-86A9-BEB2-6861842B6A7E}"/>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25CFD241-050C-76F5-42F0-F6605256D006}"/>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1577225610"/>
      </p:ext>
    </p:extLst>
  </p:cSld>
  <p:clrMapOvr>
    <a:masterClrMapping/>
  </p:clrMapOvr>
  <mc:AlternateContent xmlns:mc="http://schemas.openxmlformats.org/markup-compatibility/2006" xmlns:p14="http://schemas.microsoft.com/office/powerpoint/2010/main">
    <mc:Choice Requires="p14">
      <p:transition spd="slow" p14:dur="2000" advTm="232639"/>
    </mc:Choice>
    <mc:Fallback xmlns="">
      <p:transition spd="slow" advTm="232639"/>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847528" y="2060848"/>
            <a:ext cx="4104456" cy="2862322"/>
          </a:xfrm>
          <a:prstGeom prst="rect">
            <a:avLst/>
          </a:prstGeom>
        </p:spPr>
        <p:txBody>
          <a:bodyPr wrap="square">
            <a:spAutoFit/>
          </a:bodyPr>
          <a:lstStyle/>
          <a:p>
            <a:pPr algn="l" rtl="0"/>
            <a:r>
              <a:rPr lang="en-US" b="1" dirty="0"/>
              <a:t> In addition to printed reports, reports may also have to be given orally at meetings, but steps can be taken to maximize the effectiveness of such meetings. </a:t>
            </a:r>
          </a:p>
          <a:p>
            <a:pPr algn="l" rtl="0"/>
            <a:r>
              <a:rPr lang="en-US" b="1" dirty="0"/>
              <a:t>The Internet and the organization ’ s local area network or intranet have enhanced project communication and meetings as well as facilitated the management of geographically dispersed virtual projects.</a:t>
            </a:r>
            <a:endParaRPr lang="ar-SA" b="1"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8009" y="1995488"/>
            <a:ext cx="4295279" cy="2865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D4B607DF-847D-4A6B-1FA8-60E6D586078E}"/>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34AB8B1A-33F8-A037-E0D6-4815508066F9}"/>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1396337910"/>
      </p:ext>
    </p:extLst>
  </p:cSld>
  <p:clrMapOvr>
    <a:masterClrMapping/>
  </p:clrMapOvr>
  <mc:AlternateContent xmlns:mc="http://schemas.openxmlformats.org/markup-compatibility/2006" xmlns:p14="http://schemas.microsoft.com/office/powerpoint/2010/main">
    <mc:Choice Requires="p14">
      <p:transition spd="slow" p14:dur="2000" advTm="119717"/>
    </mc:Choice>
    <mc:Fallback xmlns="">
      <p:transition spd="slow" advTm="119717"/>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847528" y="1700809"/>
            <a:ext cx="4032448" cy="3139321"/>
          </a:xfrm>
          <a:prstGeom prst="rect">
            <a:avLst/>
          </a:prstGeom>
        </p:spPr>
        <p:txBody>
          <a:bodyPr wrap="square">
            <a:spAutoFit/>
          </a:bodyPr>
          <a:lstStyle/>
          <a:p>
            <a:pPr algn="l" rtl="0"/>
            <a:r>
              <a:rPr lang="en-US" b="1" dirty="0"/>
              <a:t>Earned value represents a way to capture both in - process performance and cost on a certain date as measured against budget or schedule. Including the planned costs and actual costs allows the calculation of spending and schedule variances, where negative values are undesirable, a projection can be made of costs to completion and total cost for the task or project under consideration. </a:t>
            </a:r>
          </a:p>
        </p:txBody>
      </p:sp>
      <p:sp>
        <p:nvSpPr>
          <p:cNvPr id="7" name="مستطيل 6"/>
          <p:cNvSpPr/>
          <p:nvPr/>
        </p:nvSpPr>
        <p:spPr>
          <a:xfrm>
            <a:off x="4583833" y="1077229"/>
            <a:ext cx="2691011" cy="830997"/>
          </a:xfrm>
          <a:prstGeom prst="rect">
            <a:avLst/>
          </a:prstGeom>
        </p:spPr>
        <p:txBody>
          <a:bodyPr wrap="square">
            <a:spAutoFit/>
          </a:bodyPr>
          <a:lstStyle/>
          <a:p>
            <a:pPr algn="l" rtl="0"/>
            <a:r>
              <a:rPr lang="en-US" sz="2400" b="1" dirty="0">
                <a:solidFill>
                  <a:srgbClr val="C00000"/>
                </a:solidFill>
              </a:rPr>
              <a:t>Earned Value </a:t>
            </a:r>
            <a:br>
              <a:rPr lang="en-US" sz="2400" b="1" dirty="0">
                <a:solidFill>
                  <a:srgbClr val="C00000"/>
                </a:solidFill>
              </a:rPr>
            </a:br>
            <a:endParaRPr lang="ar-SA" sz="2400" b="1" dirty="0">
              <a:solidFill>
                <a:srgbClr val="C00000"/>
              </a:solidFill>
              <a:latin typeface="Book Antiqua" panose="02040602050305030304" pitchFamily="18" charset="0"/>
            </a:endParaRP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3" y="1844824"/>
            <a:ext cx="4126533" cy="3206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8B4B9DA3-D1BF-8574-19F8-6A7C0453215B}"/>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F452FC17-167A-34A9-371E-3A590D85FCF9}"/>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2125598829"/>
      </p:ext>
    </p:extLst>
  </p:cSld>
  <p:clrMapOvr>
    <a:masterClrMapping/>
  </p:clrMapOvr>
  <mc:AlternateContent xmlns:mc="http://schemas.openxmlformats.org/markup-compatibility/2006" xmlns:p14="http://schemas.microsoft.com/office/powerpoint/2010/main">
    <mc:Choice Requires="p14">
      <p:transition spd="slow" p14:dur="2000" advTm="120674"/>
    </mc:Choice>
    <mc:Fallback xmlns="">
      <p:transition spd="slow" advTm="120674"/>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500752" y="1196753"/>
            <a:ext cx="4572000" cy="830997"/>
          </a:xfrm>
          <a:prstGeom prst="rect">
            <a:avLst/>
          </a:prstGeom>
        </p:spPr>
        <p:txBody>
          <a:bodyPr>
            <a:spAutoFit/>
          </a:bodyPr>
          <a:lstStyle/>
          <a:p>
            <a:pPr algn="ctr" rtl="0"/>
            <a:r>
              <a:rPr lang="en-US" sz="2400" b="1" dirty="0">
                <a:solidFill>
                  <a:srgbClr val="C00000"/>
                </a:solidFill>
                <a:ea typeface="ＭＳ Ｐゴシック" charset="0"/>
              </a:rPr>
              <a:t>Earned Value</a:t>
            </a:r>
            <a:br>
              <a:rPr lang="en-US" sz="2400" b="1" dirty="0">
                <a:solidFill>
                  <a:srgbClr val="C00000"/>
                </a:solidFill>
                <a:ea typeface="ＭＳ Ｐゴシック" charset="0"/>
              </a:rPr>
            </a:br>
            <a:endParaRPr lang="ar-SA" sz="2400" b="1" dirty="0">
              <a:solidFill>
                <a:srgbClr val="C00000"/>
              </a:solidFill>
            </a:endParaRPr>
          </a:p>
        </p:txBody>
      </p:sp>
      <p:sp>
        <p:nvSpPr>
          <p:cNvPr id="7" name="مستطيل 6"/>
          <p:cNvSpPr/>
          <p:nvPr/>
        </p:nvSpPr>
        <p:spPr>
          <a:xfrm>
            <a:off x="2207568" y="1700808"/>
            <a:ext cx="4572000" cy="3785652"/>
          </a:xfrm>
          <a:prstGeom prst="rect">
            <a:avLst/>
          </a:prstGeom>
        </p:spPr>
        <p:txBody>
          <a:bodyPr>
            <a:spAutoFit/>
          </a:bodyPr>
          <a:lstStyle/>
          <a:p>
            <a:pPr algn="l" rtl="0">
              <a:buNone/>
              <a:defRPr/>
            </a:pPr>
            <a:r>
              <a:rPr lang="en-US" sz="2000" b="1" dirty="0">
                <a:ea typeface="ＭＳ Ｐゴシック" charset="0"/>
              </a:rPr>
              <a:t>EV= Earned Value (Value of work completed)</a:t>
            </a:r>
          </a:p>
          <a:p>
            <a:pPr algn="l" rtl="0">
              <a:buNone/>
              <a:defRPr/>
            </a:pPr>
            <a:r>
              <a:rPr lang="en-US" sz="2000" b="1" dirty="0">
                <a:ea typeface="ＭＳ Ｐゴシック" charset="0"/>
              </a:rPr>
              <a:t>PV= Planned Value (Value of work as planned)</a:t>
            </a:r>
          </a:p>
          <a:p>
            <a:pPr algn="l" rtl="0">
              <a:buNone/>
              <a:defRPr/>
            </a:pPr>
            <a:r>
              <a:rPr lang="en-US" sz="2000" b="1" dirty="0">
                <a:ea typeface="ＭＳ Ｐゴシック" charset="0"/>
              </a:rPr>
              <a:t>AC= Actual Costs (Costs billed to the project)</a:t>
            </a:r>
          </a:p>
          <a:p>
            <a:pPr algn="l" rtl="0">
              <a:buNone/>
              <a:defRPr/>
            </a:pPr>
            <a:r>
              <a:rPr lang="en-US" sz="2000" b="1" dirty="0">
                <a:ea typeface="ＭＳ Ｐゴシック" charset="0"/>
              </a:rPr>
              <a:t>Reporting on Variances:</a:t>
            </a:r>
          </a:p>
          <a:p>
            <a:pPr marL="346075" lvl="1" indent="-342900" algn="l" rtl="0">
              <a:spcBef>
                <a:spcPct val="0"/>
              </a:spcBef>
              <a:buFont typeface="Arial" charset="0"/>
              <a:buChar char="•"/>
              <a:tabLst>
                <a:tab pos="230188" algn="l"/>
              </a:tabLst>
              <a:defRPr/>
            </a:pPr>
            <a:r>
              <a:rPr lang="en-US" sz="2000" b="1" dirty="0"/>
              <a:t>Schedule Variance  (SV=EV-PV)</a:t>
            </a:r>
          </a:p>
          <a:p>
            <a:pPr marL="346075" lvl="1" indent="-342900" algn="l" rtl="0">
              <a:spcBef>
                <a:spcPct val="0"/>
              </a:spcBef>
              <a:buFont typeface="Arial" charset="0"/>
              <a:buChar char="•"/>
              <a:tabLst>
                <a:tab pos="230188" algn="l"/>
              </a:tabLst>
              <a:defRPr/>
            </a:pPr>
            <a:r>
              <a:rPr lang="en-US" sz="2000" b="1" dirty="0"/>
              <a:t>Schedule Performance Index (SPI=EV/PV)</a:t>
            </a:r>
          </a:p>
          <a:p>
            <a:pPr marL="346075" lvl="1" indent="-342900" algn="l" rtl="0">
              <a:spcBef>
                <a:spcPct val="0"/>
              </a:spcBef>
              <a:buFont typeface="Arial" charset="0"/>
              <a:buChar char="•"/>
              <a:tabLst>
                <a:tab pos="230188" algn="l"/>
              </a:tabLst>
              <a:defRPr/>
            </a:pPr>
            <a:r>
              <a:rPr lang="en-US" sz="2000" b="1" dirty="0"/>
              <a:t>Cost Variance (CV=EV-AC)</a:t>
            </a:r>
          </a:p>
          <a:p>
            <a:pPr marL="346075" lvl="1" indent="-342900" algn="l" rtl="0">
              <a:spcBef>
                <a:spcPct val="0"/>
              </a:spcBef>
              <a:buFont typeface="Arial" charset="0"/>
              <a:buChar char="•"/>
              <a:tabLst>
                <a:tab pos="230188" algn="l"/>
              </a:tabLst>
              <a:defRPr/>
            </a:pPr>
            <a:r>
              <a:rPr lang="en-US" sz="2000" b="1" dirty="0"/>
              <a:t>Cost Performance Index (CPI=EV/AC)</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057" y="2027749"/>
            <a:ext cx="3783211"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9A1EBF2E-3B2C-E06B-BD18-DB7293C2393D}"/>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92714E19-AD3C-500C-8506-E233313BFC99}"/>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1006992608"/>
      </p:ext>
    </p:extLst>
  </p:cSld>
  <p:clrMapOvr>
    <a:masterClrMapping/>
  </p:clrMapOvr>
  <mc:AlternateContent xmlns:mc="http://schemas.openxmlformats.org/markup-compatibility/2006" xmlns:p14="http://schemas.microsoft.com/office/powerpoint/2010/main">
    <mc:Choice Requires="p14">
      <p:transition spd="slow" p14:dur="2000" advTm="128756"/>
    </mc:Choice>
    <mc:Fallback xmlns="">
      <p:transition spd="slow" advTm="128756"/>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67558" y="1610462"/>
            <a:ext cx="4056434" cy="4524315"/>
          </a:xfrm>
          <a:prstGeom prst="rect">
            <a:avLst/>
          </a:prstGeom>
        </p:spPr>
        <p:txBody>
          <a:bodyPr wrap="square">
            <a:spAutoFit/>
          </a:bodyPr>
          <a:lstStyle/>
          <a:p>
            <a:pPr algn="l" rtl="0"/>
            <a:r>
              <a:rPr lang="en-US" b="1" dirty="0"/>
              <a:t>Control is one of the PM ’ s most difficult tasks, involving both mechanistic and human elements. Sometimes humans, through action or inaction, set in motion a chain of events that eventually results in a differences between actuality and plan.</a:t>
            </a:r>
          </a:p>
          <a:p>
            <a:pPr algn="l" rtl="0"/>
            <a:r>
              <a:rPr lang="en-US" b="1" dirty="0"/>
              <a:t>Sometimes events occur that affect people in a negative way, leading to undesirable results. Anger, frustration, helplessness, apathy, despair, and many other emotions arise during the course of a normal project and affect the activities of the project team members who experience them. </a:t>
            </a:r>
          </a:p>
          <a:p>
            <a:pPr algn="l" rtl="0"/>
            <a:endParaRPr lang="en-US" b="1" dirty="0"/>
          </a:p>
        </p:txBody>
      </p:sp>
      <p:sp>
        <p:nvSpPr>
          <p:cNvPr id="9" name="مستطيل 8"/>
          <p:cNvSpPr/>
          <p:nvPr/>
        </p:nvSpPr>
        <p:spPr>
          <a:xfrm>
            <a:off x="4627486" y="1087241"/>
            <a:ext cx="2504981" cy="523220"/>
          </a:xfrm>
          <a:prstGeom prst="rect">
            <a:avLst/>
          </a:prstGeom>
        </p:spPr>
        <p:txBody>
          <a:bodyPr wrap="none">
            <a:spAutoFit/>
          </a:bodyPr>
          <a:lstStyle/>
          <a:p>
            <a:r>
              <a:rPr lang="en-US" sz="2800" b="1" dirty="0">
                <a:solidFill>
                  <a:srgbClr val="C00000"/>
                </a:solidFill>
              </a:rPr>
              <a:t>Project Control </a:t>
            </a:r>
            <a:endParaRPr lang="ar-SA" sz="2800" b="1" dirty="0">
              <a:solidFill>
                <a:srgbClr val="C00000"/>
              </a:solidFill>
            </a:endParaRP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7210" y="1844825"/>
            <a:ext cx="4214961" cy="36734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02CB3E75-E3B3-3D5C-02A0-43C9F1F6DF14}"/>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0909554D-D62C-C2DF-4EFD-BF357992114A}"/>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390625213"/>
      </p:ext>
    </p:extLst>
  </p:cSld>
  <p:clrMapOvr>
    <a:masterClrMapping/>
  </p:clrMapOvr>
  <mc:AlternateContent xmlns:mc="http://schemas.openxmlformats.org/markup-compatibility/2006" xmlns:p14="http://schemas.microsoft.com/office/powerpoint/2010/main">
    <mc:Choice Requires="p14">
      <p:transition spd="slow" p14:dur="2000" advTm="200681"/>
    </mc:Choice>
    <mc:Fallback xmlns="">
      <p:transition spd="slow" advTm="200681"/>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91544" y="1324810"/>
            <a:ext cx="3816424" cy="4247317"/>
          </a:xfrm>
          <a:prstGeom prst="rect">
            <a:avLst/>
          </a:prstGeom>
        </p:spPr>
        <p:txBody>
          <a:bodyPr wrap="square">
            <a:spAutoFit/>
          </a:bodyPr>
          <a:lstStyle/>
          <a:p>
            <a:pPr algn="l" rtl="0"/>
            <a:r>
              <a:rPr lang="en-US" b="1" dirty="0"/>
              <a:t>Project control includes both mechanistic and human elements, and because it is closely concerned with human behavior, is one of the most difficult tasks of the PM. It includes two seemingly antithetical purposes:</a:t>
            </a:r>
          </a:p>
          <a:p>
            <a:pPr algn="l" rtl="0"/>
            <a:r>
              <a:rPr lang="en-US" b="1" dirty="0"/>
              <a:t> (1) stewardship of the organization ’ s and the client ’ s physical,</a:t>
            </a:r>
          </a:p>
          <a:p>
            <a:pPr algn="l" rtl="0"/>
            <a:r>
              <a:rPr lang="en-US" b="1" dirty="0"/>
              <a:t>human, and financial assets</a:t>
            </a:r>
          </a:p>
          <a:p>
            <a:pPr algn="l" rtl="0"/>
            <a:r>
              <a:rPr lang="en-US" b="1" dirty="0"/>
              <a:t>(2) the use of these assets to bring project actuality into conformance with the plan. Somehow, the PM must meld these two purposes into a uniform focus of activity.</a:t>
            </a:r>
            <a:endParaRPr lang="ar-SA" b="1" dirty="0"/>
          </a:p>
        </p:txBody>
      </p:sp>
      <p:pic>
        <p:nvPicPr>
          <p:cNvPr id="215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6" y="1916832"/>
            <a:ext cx="4536504" cy="288032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4598845" y="973876"/>
            <a:ext cx="2699522" cy="461665"/>
          </a:xfrm>
          <a:prstGeom prst="rect">
            <a:avLst/>
          </a:prstGeom>
        </p:spPr>
        <p:txBody>
          <a:bodyPr wrap="none">
            <a:spAutoFit/>
          </a:bodyPr>
          <a:lstStyle/>
          <a:p>
            <a:r>
              <a:rPr lang="en-US" sz="2400" b="1" dirty="0">
                <a:solidFill>
                  <a:srgbClr val="C00000"/>
                </a:solidFill>
              </a:rPr>
              <a:t>Purposes of Control</a:t>
            </a:r>
            <a:endParaRPr lang="ar-SA" sz="2400" b="1" dirty="0">
              <a:solidFill>
                <a:srgbClr val="C00000"/>
              </a:solidFill>
            </a:endParaRPr>
          </a:p>
        </p:txBody>
      </p:sp>
      <p:sp>
        <p:nvSpPr>
          <p:cNvPr id="2" name="Rectangle: Rounded Corners 1">
            <a:extLst>
              <a:ext uri="{FF2B5EF4-FFF2-40B4-BE49-F238E27FC236}">
                <a16:creationId xmlns:a16="http://schemas.microsoft.com/office/drawing/2014/main" id="{7DD82788-E134-DFCD-2995-DCD86033FD1F}"/>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942F4BAF-B725-8C86-0D1A-E80663048B0F}"/>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2842662826"/>
      </p:ext>
    </p:extLst>
  </p:cSld>
  <p:clrMapOvr>
    <a:masterClrMapping/>
  </p:clrMapOvr>
  <mc:AlternateContent xmlns:mc="http://schemas.openxmlformats.org/markup-compatibility/2006" xmlns:p14="http://schemas.microsoft.com/office/powerpoint/2010/main">
    <mc:Choice Requires="p14">
      <p:transition spd="slow" p14:dur="2000" advTm="173683"/>
    </mc:Choice>
    <mc:Fallback xmlns="">
      <p:transition spd="slow" advTm="173683"/>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304805" y="1124745"/>
            <a:ext cx="1590244" cy="461665"/>
          </a:xfrm>
          <a:prstGeom prst="rect">
            <a:avLst/>
          </a:prstGeom>
        </p:spPr>
        <p:txBody>
          <a:bodyPr wrap="none">
            <a:spAutoFit/>
          </a:bodyPr>
          <a:lstStyle/>
          <a:p>
            <a:r>
              <a:rPr lang="en-US" sz="2400" b="1" dirty="0">
                <a:solidFill>
                  <a:srgbClr val="C00000"/>
                </a:solidFill>
                <a:ea typeface="ＭＳ Ｐゴシック" charset="0"/>
              </a:rPr>
              <a:t>Controlling</a:t>
            </a:r>
            <a:endParaRPr lang="ar-SA" sz="2400" b="1" dirty="0">
              <a:solidFill>
                <a:srgbClr val="C00000"/>
              </a:solidFill>
            </a:endParaRPr>
          </a:p>
        </p:txBody>
      </p:sp>
      <p:sp>
        <p:nvSpPr>
          <p:cNvPr id="7" name="مستطيل 6"/>
          <p:cNvSpPr/>
          <p:nvPr/>
        </p:nvSpPr>
        <p:spPr>
          <a:xfrm>
            <a:off x="2063552" y="1928665"/>
            <a:ext cx="3888432" cy="3170099"/>
          </a:xfrm>
          <a:prstGeom prst="rect">
            <a:avLst/>
          </a:prstGeom>
        </p:spPr>
        <p:txBody>
          <a:bodyPr wrap="square">
            <a:spAutoFit/>
          </a:bodyPr>
          <a:lstStyle/>
          <a:p>
            <a:pPr marL="285750" indent="-285750" algn="l" rtl="0">
              <a:buFont typeface="Arial" panose="020B0604020202020204" pitchFamily="34" charset="0"/>
              <a:buChar char="•"/>
            </a:pPr>
            <a:r>
              <a:rPr lang="en-US" altLang="en-US" sz="2000" b="1" dirty="0"/>
              <a:t>Use the project plan as a guide</a:t>
            </a:r>
          </a:p>
          <a:p>
            <a:pPr marL="285750" indent="-285750" algn="l" rtl="0">
              <a:buFont typeface="Arial" panose="020B0604020202020204" pitchFamily="34" charset="0"/>
              <a:buChar char="•"/>
            </a:pPr>
            <a:r>
              <a:rPr lang="en-US" altLang="en-US" sz="2000" b="1" dirty="0"/>
              <a:t>Monitor and update plan regularly.</a:t>
            </a:r>
          </a:p>
          <a:p>
            <a:pPr marL="285750" indent="-285750" algn="l" rtl="0">
              <a:buFont typeface="Arial" panose="020B0604020202020204" pitchFamily="34" charset="0"/>
              <a:buChar char="•"/>
            </a:pPr>
            <a:r>
              <a:rPr lang="en-US" altLang="en-US" sz="2000" b="1" dirty="0"/>
              <a:t>Adapt project schedule, budget and work plan as needed.</a:t>
            </a:r>
          </a:p>
          <a:p>
            <a:pPr marL="285750" indent="-285750" algn="l" rtl="0">
              <a:buFont typeface="Arial" panose="020B0604020202020204" pitchFamily="34" charset="0"/>
              <a:buChar char="•"/>
            </a:pPr>
            <a:r>
              <a:rPr lang="en-US" altLang="en-US" sz="2000" b="1" dirty="0"/>
              <a:t>Document progress and changes, communicate them to the team.</a:t>
            </a:r>
          </a:p>
          <a:p>
            <a:pPr marL="285750" indent="-285750" algn="l" rtl="0">
              <a:buFont typeface="Arial" panose="020B0604020202020204" pitchFamily="34" charset="0"/>
              <a:buChar char="•"/>
            </a:pPr>
            <a:r>
              <a:rPr lang="en-US" altLang="en-US" sz="2000" b="1" dirty="0"/>
              <a:t>Communicate actions taken to Key Stakeholders.</a:t>
            </a: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9927" y="2000250"/>
            <a:ext cx="4148154"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63594176-C8B2-7936-892B-D4E868B7BB84}"/>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39E3ABA3-6596-049A-4D0D-72A074135CA9}"/>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1019756279"/>
      </p:ext>
    </p:extLst>
  </p:cSld>
  <p:clrMapOvr>
    <a:masterClrMapping/>
  </p:clrMapOvr>
  <mc:AlternateContent xmlns:mc="http://schemas.openxmlformats.org/markup-compatibility/2006" xmlns:p14="http://schemas.microsoft.com/office/powerpoint/2010/main">
    <mc:Choice Requires="p14">
      <p:transition spd="slow" p14:dur="2000" advTm="77246"/>
    </mc:Choice>
    <mc:Fallback xmlns="">
      <p:transition spd="slow" advTm="77246"/>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327374" y="1124744"/>
            <a:ext cx="3480248" cy="369332"/>
          </a:xfrm>
          <a:prstGeom prst="rect">
            <a:avLst/>
          </a:prstGeom>
        </p:spPr>
        <p:txBody>
          <a:bodyPr wrap="none">
            <a:spAutoFit/>
          </a:bodyPr>
          <a:lstStyle/>
          <a:p>
            <a:r>
              <a:rPr lang="en-US" b="1" dirty="0">
                <a:solidFill>
                  <a:srgbClr val="C00000"/>
                </a:solidFill>
              </a:rPr>
              <a:t>DESIGNING THE CONTROL SYSTEM</a:t>
            </a:r>
            <a:endParaRPr lang="ar-SA" b="1" dirty="0">
              <a:solidFill>
                <a:srgbClr val="C00000"/>
              </a:solidFill>
            </a:endParaRPr>
          </a:p>
        </p:txBody>
      </p:sp>
      <p:sp>
        <p:nvSpPr>
          <p:cNvPr id="7" name="مستطيل 6"/>
          <p:cNvSpPr/>
          <p:nvPr/>
        </p:nvSpPr>
        <p:spPr>
          <a:xfrm>
            <a:off x="1991544" y="1717655"/>
            <a:ext cx="3168352" cy="3416320"/>
          </a:xfrm>
          <a:prstGeom prst="rect">
            <a:avLst/>
          </a:prstGeom>
        </p:spPr>
        <p:txBody>
          <a:bodyPr wrap="square">
            <a:spAutoFit/>
          </a:bodyPr>
          <a:lstStyle/>
          <a:p>
            <a:pPr algn="l" rtl="0"/>
            <a:r>
              <a:rPr lang="en-US" b="1" dirty="0"/>
              <a:t>When designing the control system, there are certain helpful guidelines to keep in mind. For instance, the primary purpose of the control system is to correct error, not to identify and punish the guilty. The cost of control increases faster and faster while the degree of control — and its value — increases more and more slowly.</a:t>
            </a:r>
            <a:endParaRPr lang="ar-SA" b="1" dirty="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4" y="1900238"/>
            <a:ext cx="4464496" cy="3400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BA2B27A7-6C15-88BE-7F43-D5FB9D517AF1}"/>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B0F1D857-1C48-03DE-53A0-07C5E55BE4D4}"/>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880465611"/>
      </p:ext>
    </p:extLst>
  </p:cSld>
  <p:clrMapOvr>
    <a:masterClrMapping/>
  </p:clrMapOvr>
  <mc:AlternateContent xmlns:mc="http://schemas.openxmlformats.org/markup-compatibility/2006" xmlns:p14="http://schemas.microsoft.com/office/powerpoint/2010/main">
    <mc:Choice Requires="p14">
      <p:transition spd="slow" p14:dur="2000" advTm="92720"/>
    </mc:Choice>
    <mc:Fallback xmlns="">
      <p:transition spd="slow" advTm="92720"/>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595572" y="1124745"/>
            <a:ext cx="4212050" cy="461665"/>
          </a:xfrm>
          <a:prstGeom prst="rect">
            <a:avLst/>
          </a:prstGeom>
        </p:spPr>
        <p:txBody>
          <a:bodyPr wrap="none">
            <a:spAutoFit/>
          </a:bodyPr>
          <a:lstStyle/>
          <a:p>
            <a:r>
              <a:rPr lang="en-US" sz="2400" b="1" dirty="0">
                <a:solidFill>
                  <a:srgbClr val="C00000"/>
                </a:solidFill>
              </a:rPr>
              <a:t> Designing</a:t>
            </a:r>
            <a:r>
              <a:rPr lang="en-US" sz="2400" b="1" dirty="0"/>
              <a:t> </a:t>
            </a:r>
            <a:r>
              <a:rPr lang="en-US" sz="2400" b="1" dirty="0">
                <a:solidFill>
                  <a:srgbClr val="C00000"/>
                </a:solidFill>
              </a:rPr>
              <a:t>of CONTROL SYSTEM</a:t>
            </a:r>
            <a:endParaRPr lang="ar-SA" sz="2400" b="1" dirty="0">
              <a:solidFill>
                <a:srgbClr val="C00000"/>
              </a:solidFill>
            </a:endParaRPr>
          </a:p>
        </p:txBody>
      </p:sp>
      <p:sp>
        <p:nvSpPr>
          <p:cNvPr id="8" name="مستطيل 7"/>
          <p:cNvSpPr/>
          <p:nvPr/>
        </p:nvSpPr>
        <p:spPr>
          <a:xfrm>
            <a:off x="2351585" y="1582342"/>
            <a:ext cx="3350013" cy="4247317"/>
          </a:xfrm>
          <a:prstGeom prst="rect">
            <a:avLst/>
          </a:prstGeom>
        </p:spPr>
        <p:txBody>
          <a:bodyPr wrap="square">
            <a:spAutoFit/>
          </a:bodyPr>
          <a:lstStyle/>
          <a:p>
            <a:pPr algn="l" rtl="0"/>
            <a:r>
              <a:rPr lang="en-US" b="1" dirty="0"/>
              <a:t>Designing the project control system entails many issues, but the major guiding objective should be to create a balanced system where the benefits obtained exceed the cost of control. </a:t>
            </a:r>
          </a:p>
          <a:p>
            <a:pPr algn="l" rtl="0"/>
            <a:r>
              <a:rPr lang="en-US" b="1" dirty="0"/>
              <a:t>Two types of control systems are useful for projects: go/no - go controls and post - controls. Tools to aid the PM in control are variance analysis, trend projections, earned value analysis, critical ratios, control charts, and benchmarking.</a:t>
            </a:r>
            <a:endParaRPr lang="ar-SA" b="1" dirty="0"/>
          </a:p>
        </p:txBody>
      </p:sp>
      <p:pic>
        <p:nvPicPr>
          <p:cNvPr id="2457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642766"/>
            <a:ext cx="3996606" cy="4062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66B65C4C-1A9C-7A04-13C5-80C4A6D049F2}"/>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3765CB49-3CA1-A9E5-1A26-7E658BEF38D6}"/>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1198924074"/>
      </p:ext>
    </p:extLst>
  </p:cSld>
  <p:clrMapOvr>
    <a:masterClrMapping/>
  </p:clrMapOvr>
  <mc:AlternateContent xmlns:mc="http://schemas.openxmlformats.org/markup-compatibility/2006" xmlns:p14="http://schemas.microsoft.com/office/powerpoint/2010/main">
    <mc:Choice Requires="p14">
      <p:transition spd="slow" p14:dur="2000" advTm="149665"/>
    </mc:Choice>
    <mc:Fallback xmlns="">
      <p:transition spd="slow" advTm="149665"/>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215680" y="1124744"/>
            <a:ext cx="4997394" cy="461665"/>
          </a:xfrm>
          <a:prstGeom prst="rect">
            <a:avLst/>
          </a:prstGeom>
        </p:spPr>
        <p:txBody>
          <a:bodyPr wrap="none">
            <a:spAutoFit/>
          </a:bodyPr>
          <a:lstStyle/>
          <a:p>
            <a:r>
              <a:rPr lang="en-US" sz="2400" b="1" dirty="0">
                <a:solidFill>
                  <a:srgbClr val="C00000"/>
                </a:solidFill>
              </a:rPr>
              <a:t>SCOPE CREEP AND CHANGE CONTROL</a:t>
            </a:r>
            <a:endParaRPr lang="ar-SA" sz="2400" b="1" dirty="0">
              <a:solidFill>
                <a:srgbClr val="C00000"/>
              </a:solidFill>
            </a:endParaRPr>
          </a:p>
        </p:txBody>
      </p:sp>
      <p:sp>
        <p:nvSpPr>
          <p:cNvPr id="6" name="مستطيل 5"/>
          <p:cNvSpPr/>
          <p:nvPr/>
        </p:nvSpPr>
        <p:spPr>
          <a:xfrm>
            <a:off x="1919536" y="1720841"/>
            <a:ext cx="4572000" cy="3693319"/>
          </a:xfrm>
          <a:prstGeom prst="rect">
            <a:avLst/>
          </a:prstGeom>
        </p:spPr>
        <p:txBody>
          <a:bodyPr>
            <a:spAutoFit/>
          </a:bodyPr>
          <a:lstStyle/>
          <a:p>
            <a:pPr algn="l" rtl="0">
              <a:buFont typeface="Wingdings" panose="05000000000000000000" pitchFamily="2" charset="2"/>
              <a:buChar char="q"/>
            </a:pPr>
            <a:r>
              <a:rPr lang="en-US" b="1" dirty="0">
                <a:solidFill>
                  <a:srgbClr val="C00000"/>
                </a:solidFill>
              </a:rPr>
              <a:t>Avoiding scope creep is not possible. Controlling it, and thereby reducing some of the pain, is possible if the PM follows a few rules:</a:t>
            </a:r>
          </a:p>
          <a:p>
            <a:pPr algn="l" rtl="0"/>
            <a:r>
              <a:rPr lang="en-US" b="1" dirty="0">
                <a:solidFill>
                  <a:srgbClr val="FF0000"/>
                </a:solidFill>
              </a:rPr>
              <a:t>1. </a:t>
            </a:r>
            <a:r>
              <a:rPr lang="en-US" b="1" dirty="0"/>
              <a:t>Every project charter must include a </a:t>
            </a:r>
            <a:r>
              <a:rPr lang="en-US" b="1" i="1" dirty="0"/>
              <a:t>change control system </a:t>
            </a:r>
            <a:r>
              <a:rPr lang="en-US" b="1" dirty="0"/>
              <a:t>by which requests for changes in the project ’ s plan, processes, budget, schedule, or deliverables are evaluated. </a:t>
            </a:r>
          </a:p>
          <a:p>
            <a:pPr algn="l" rtl="0"/>
            <a:r>
              <a:rPr lang="en-US" b="1" dirty="0"/>
              <a:t> </a:t>
            </a:r>
            <a:r>
              <a:rPr lang="en-US" b="1" dirty="0">
                <a:solidFill>
                  <a:srgbClr val="FF0000"/>
                </a:solidFill>
              </a:rPr>
              <a:t>2. </a:t>
            </a:r>
            <a:r>
              <a:rPr lang="en-US" b="1" dirty="0"/>
              <a:t>Every project change must be introduced by a </a:t>
            </a:r>
            <a:r>
              <a:rPr lang="en-US" b="1" i="1" dirty="0"/>
              <a:t>change order </a:t>
            </a:r>
            <a:r>
              <a:rPr lang="en-US" b="1" dirty="0"/>
              <a:t>that includes a description of the agreed - upon change together with any resulting changes in the plan, processes, budget, schedule, or deliverables.</a:t>
            </a: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5173" y="1753235"/>
            <a:ext cx="3936157" cy="3678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360C2958-29D4-64B2-6D33-729E2B77760B}"/>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056F3D7E-D7EE-DD0C-A85A-455B5BA883AA}"/>
              </a:ext>
            </a:extLst>
          </p:cNvPr>
          <p:cNvSpPr/>
          <p:nvPr/>
        </p:nvSpPr>
        <p:spPr>
          <a:xfrm>
            <a:off x="629391" y="260759"/>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2838675612"/>
      </p:ext>
    </p:extLst>
  </p:cSld>
  <p:clrMapOvr>
    <a:masterClrMapping/>
  </p:clrMapOvr>
  <mc:AlternateContent xmlns:mc="http://schemas.openxmlformats.org/markup-compatibility/2006" xmlns:p14="http://schemas.microsoft.com/office/powerpoint/2010/main">
    <mc:Choice Requires="p14">
      <p:transition spd="slow" p14:dur="2000" advTm="119689"/>
    </mc:Choice>
    <mc:Fallback xmlns="">
      <p:transition spd="slow" advTm="119689"/>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91544" y="1717656"/>
            <a:ext cx="4032448" cy="3693319"/>
          </a:xfrm>
          <a:prstGeom prst="rect">
            <a:avLst/>
          </a:prstGeom>
        </p:spPr>
        <p:txBody>
          <a:bodyPr wrap="square">
            <a:spAutoFit/>
          </a:bodyPr>
          <a:lstStyle/>
          <a:p>
            <a:pPr algn="l" rtl="0"/>
            <a:r>
              <a:rPr lang="en-US" b="1" dirty="0">
                <a:solidFill>
                  <a:srgbClr val="FF0000"/>
                </a:solidFill>
              </a:rPr>
              <a:t>3. </a:t>
            </a:r>
            <a:r>
              <a:rPr lang="en-US" b="1" dirty="0"/>
              <a:t>Changes must be approved in writing by the client ’ s agent as well as by a representative of senior management of the firm conducting the project.</a:t>
            </a:r>
          </a:p>
          <a:p>
            <a:pPr algn="l" rtl="0"/>
            <a:r>
              <a:rPr lang="en-US" b="1" dirty="0">
                <a:solidFill>
                  <a:srgbClr val="FF0000"/>
                </a:solidFill>
              </a:rPr>
              <a:t>4. </a:t>
            </a:r>
            <a:r>
              <a:rPr lang="en-US" b="1" dirty="0"/>
              <a:t>The project manager must be consulted on all proposed changes prior to the preparation and approval of the change order. </a:t>
            </a:r>
          </a:p>
          <a:p>
            <a:pPr algn="l" rtl="0"/>
            <a:r>
              <a:rPr lang="en-US" b="1" dirty="0">
                <a:solidFill>
                  <a:srgbClr val="FF0000"/>
                </a:solidFill>
              </a:rPr>
              <a:t>5.</a:t>
            </a:r>
            <a:r>
              <a:rPr lang="en-US" b="1" dirty="0"/>
              <a:t> Once the change order has been approved, the project master plan must be amended</a:t>
            </a:r>
          </a:p>
          <a:p>
            <a:pPr algn="l" rtl="0"/>
            <a:r>
              <a:rPr lang="en-US" b="1" dirty="0"/>
              <a:t>to reflect the change and the change order becomes a part of that plan.</a:t>
            </a:r>
            <a:endParaRPr lang="ar-SA" b="1" dirty="0"/>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1" y="1844824"/>
            <a:ext cx="4412431"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42E1A46B-2D99-F65D-9C0C-C5F720DE3D4A}"/>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64EFE8BD-72F0-E3AB-D1F5-B8D3B6559E7E}"/>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1779150038"/>
      </p:ext>
    </p:extLst>
  </p:cSld>
  <p:clrMapOvr>
    <a:masterClrMapping/>
  </p:clrMapOvr>
  <mc:AlternateContent xmlns:mc="http://schemas.openxmlformats.org/markup-compatibility/2006" xmlns:p14="http://schemas.microsoft.com/office/powerpoint/2010/main">
    <mc:Choice Requires="p14">
      <p:transition spd="slow" p14:dur="2000" advTm="89153"/>
    </mc:Choice>
    <mc:Fallback xmlns="">
      <p:transition spd="slow" advTm="89153"/>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775520" y="1160015"/>
            <a:ext cx="4248472" cy="4524315"/>
          </a:xfrm>
          <a:prstGeom prst="rect">
            <a:avLst/>
          </a:prstGeom>
        </p:spPr>
        <p:txBody>
          <a:bodyPr wrap="square">
            <a:spAutoFit/>
          </a:bodyPr>
          <a:lstStyle/>
          <a:p>
            <a:pPr algn="l" rtl="0"/>
            <a:r>
              <a:rPr lang="en-US" b="1" dirty="0"/>
              <a:t>Scope creep arises quite naturally from both the client as well as the project team as new capabilities and needs surface during the course of the project. Rather than trying to ignore or handle change requests on an informal basis, the PM must anticipate that they will inevitably arise and institute a formal </a:t>
            </a:r>
            <a:r>
              <a:rPr lang="en-US" b="1" i="1" dirty="0"/>
              <a:t>change control system </a:t>
            </a:r>
            <a:r>
              <a:rPr lang="en-US" b="1" dirty="0"/>
              <a:t>to handle them. The purpose of the system is to evaluate each change formally to determine its benefits as well as its costs and other impacts on the project, and to make arrangements for obtaining the resources and altering the project specifications as needed to implement the change.</a:t>
            </a:r>
            <a:endParaRPr lang="ar-SA" b="1" dirty="0"/>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4" y="1423103"/>
            <a:ext cx="4464496" cy="4094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5F4E1DBF-922A-68D9-326E-81ADC23ED4EC}"/>
              </a:ext>
            </a:extLst>
          </p:cNvPr>
          <p:cNvSpPr/>
          <p:nvPr/>
        </p:nvSpPr>
        <p:spPr>
          <a:xfrm>
            <a:off x="623392" y="188640"/>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8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2211473299"/>
      </p:ext>
    </p:extLst>
  </p:cSld>
  <p:clrMapOvr>
    <a:masterClrMapping/>
  </p:clrMapOvr>
  <mc:AlternateContent xmlns:mc="http://schemas.openxmlformats.org/markup-compatibility/2006" xmlns:p14="http://schemas.microsoft.com/office/powerpoint/2010/main">
    <mc:Choice Requires="p14">
      <p:transition spd="slow" p14:dur="2000" advTm="155360"/>
    </mc:Choice>
    <mc:Fallback xmlns="">
      <p:transition spd="slow" advTm="155360"/>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1124745"/>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Rounded Corners 1">
            <a:extLst>
              <a:ext uri="{FF2B5EF4-FFF2-40B4-BE49-F238E27FC236}">
                <a16:creationId xmlns:a16="http://schemas.microsoft.com/office/drawing/2014/main" id="{A89BE718-699D-B5BB-56E5-BD459F49DD65}"/>
              </a:ext>
            </a:extLst>
          </p:cNvPr>
          <p:cNvSpPr/>
          <p:nvPr/>
        </p:nvSpPr>
        <p:spPr>
          <a:xfrm>
            <a:off x="623392" y="165821"/>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alibri" panose="020F0502020204030204"/>
                <a:ea typeface="+mn-ea"/>
                <a:cs typeface="+mn-cs"/>
              </a:rPr>
              <a:t>Ch 10</a:t>
            </a:r>
          </a:p>
        </p:txBody>
      </p:sp>
      <p:sp>
        <p:nvSpPr>
          <p:cNvPr id="3" name="Rectangle: Rounded Corners 2">
            <a:extLst>
              <a:ext uri="{FF2B5EF4-FFF2-40B4-BE49-F238E27FC236}">
                <a16:creationId xmlns:a16="http://schemas.microsoft.com/office/drawing/2014/main" id="{339E54D6-D287-A854-69F8-5A8EAFBC1A53}"/>
              </a:ext>
            </a:extLst>
          </p:cNvPr>
          <p:cNvSpPr/>
          <p:nvPr/>
        </p:nvSpPr>
        <p:spPr>
          <a:xfrm>
            <a:off x="623392" y="229564"/>
            <a:ext cx="1152128" cy="74782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800" b="1" dirty="0">
                <a:solidFill>
                  <a:schemeClr val="bg1"/>
                </a:solidFill>
                <a:latin typeface="Times New Roman" panose="02020603050405020304" pitchFamily="18" charset="0"/>
                <a:cs typeface="Times New Roman" panose="02020603050405020304" pitchFamily="18" charset="0"/>
              </a:rPr>
              <a:t>10</a:t>
            </a:r>
          </a:p>
        </p:txBody>
      </p:sp>
    </p:spTree>
    <p:extLst>
      <p:ext uri="{BB962C8B-B14F-4D97-AF65-F5344CB8AC3E}">
        <p14:creationId xmlns:p14="http://schemas.microsoft.com/office/powerpoint/2010/main" val="3809311716"/>
      </p:ext>
    </p:extLst>
  </p:cSld>
  <p:clrMapOvr>
    <a:masterClrMapping/>
  </p:clrMapOvr>
  <mc:AlternateContent xmlns:mc="http://schemas.openxmlformats.org/markup-compatibility/2006" xmlns:p14="http://schemas.microsoft.com/office/powerpoint/2010/main">
    <mc:Choice Requires="p14">
      <p:transition spd="slow" p14:dur="2000" advTm="45597"/>
    </mc:Choice>
    <mc:Fallback xmlns="">
      <p:transition spd="slow" advTm="45597"/>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3271818"/>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2EE1497-892D-4471-8E2A-7DFFBAB1B690}">
  <ds:schemaRefs>
    <ds:schemaRef ds:uri="http://schemas.microsoft.com/sharepoint/v3/contenttype/forms"/>
  </ds:schemaRefs>
</ds:datastoreItem>
</file>

<file path=customXml/itemProps2.xml><?xml version="1.0" encoding="utf-8"?>
<ds:datastoreItem xmlns:ds="http://schemas.openxmlformats.org/officeDocument/2006/customXml" ds:itemID="{C69BDAAB-8E6D-4A05-ACB8-9543F142E7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51FA081-11B0-4D94-97B1-B488B54FAF5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21</TotalTime>
  <Words>2341</Words>
  <Application>Microsoft Office PowerPoint</Application>
  <PresentationFormat>Widescreen</PresentationFormat>
  <Paragraphs>174</Paragraphs>
  <Slides>33</Slides>
  <Notes>7</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33</vt:i4>
      </vt:variant>
    </vt:vector>
  </HeadingPairs>
  <TitlesOfParts>
    <vt:vector size="43" baseType="lpstr">
      <vt:lpstr>ＭＳ Ｐゴシック</vt:lpstr>
      <vt:lpstr>Arial</vt:lpstr>
      <vt:lpstr>Book Antiqua</vt:lpstr>
      <vt:lpstr>Calibri</vt:lpstr>
      <vt:lpstr>Calibri Light</vt:lpstr>
      <vt:lpstr>Times New Roman</vt:lpstr>
      <vt:lpstr>Wingdings</vt:lpstr>
      <vt:lpstr>نسق Office</vt:lpstr>
      <vt:lpstr>1_Office Theme</vt:lpstr>
      <vt:lpstr>1_نسق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Gitex</cp:lastModifiedBy>
  <cp:revision>4</cp:revision>
  <dcterms:created xsi:type="dcterms:W3CDTF">2023-08-16T05:03:05Z</dcterms:created>
  <dcterms:modified xsi:type="dcterms:W3CDTF">2025-03-05T16:35:13Z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