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8"/>
  </p:notesMasterIdLst>
  <p:sldIdLst>
    <p:sldId id="26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5" r:id="rId45"/>
    <p:sldId id="526" r:id="rId46"/>
    <p:sldId id="52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hyperlink" Target="https://en.wikipedia.org/wiki/Personal_developmen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r>
              <a:rPr lang="en-US" sz="3600" b="1" dirty="0">
                <a:solidFill>
                  <a:srgbClr val="00B0F0"/>
                </a:solidFill>
                <a:latin typeface="Tajawal Medium" panose="00000600000000000000" pitchFamily="2" charset="-78"/>
                <a:cs typeface="Tajawal Medium" panose="00000600000000000000" pitchFamily="2" charset="-78"/>
              </a:rPr>
              <a:t> </a:t>
            </a:r>
            <a:endParaRPr lang="en-US" sz="3600" b="1" dirty="0" smtClean="0">
              <a:solidFill>
                <a:srgbClr val="00B0F0"/>
              </a:solidFill>
              <a:latin typeface="Tajawal Medium" panose="00000600000000000000" pitchFamily="2" charset="-78"/>
              <a:cs typeface="Tajawal Medium" panose="00000600000000000000" pitchFamily="2" charset="-78"/>
            </a:endParaRPr>
          </a:p>
          <a:p>
            <a:r>
              <a:rPr lang="en-US" sz="3600" b="1" smtClean="0">
                <a:solidFill>
                  <a:srgbClr val="00B0F0"/>
                </a:solidFill>
                <a:latin typeface="Tajawal Medium" panose="00000600000000000000" pitchFamily="2" charset="-78"/>
                <a:cs typeface="Tajawal Medium" panose="00000600000000000000" pitchFamily="2" charset="-78"/>
              </a:rPr>
              <a:t>Organizational</a:t>
            </a:r>
            <a:endParaRPr lang="en-US" sz="3600" b="1" dirty="0">
              <a:solidFill>
                <a:srgbClr val="00B0F0"/>
              </a:solidFill>
              <a:latin typeface="Tajawal Medium" panose="00000600000000000000" pitchFamily="2" charset="-78"/>
              <a:cs typeface="Tajawal Medium" panose="00000600000000000000" pitchFamily="2" charset="-78"/>
            </a:endParaRP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8</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qualities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19020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2917500"/>
            <a:ext cx="3371850" cy="259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Concern for Others</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3158948"/>
            <a:ext cx="3733800" cy="257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Integrity</a:t>
            </a:r>
          </a:p>
        </p:txBody>
      </p:sp>
    </p:spTree>
    <p:extLst>
      <p:ext uri="{BB962C8B-B14F-4D97-AF65-F5344CB8AC3E}">
        <p14:creationId xmlns:p14="http://schemas.microsoft.com/office/powerpoint/2010/main" val="3531783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p:txBody>
      </p:sp>
    </p:spTree>
    <p:extLst>
      <p:ext uri="{BB962C8B-B14F-4D97-AF65-F5344CB8AC3E}">
        <p14:creationId xmlns:p14="http://schemas.microsoft.com/office/powerpoint/2010/main" val="15253073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lnSpc>
                <a:spcPct val="90000"/>
              </a:lnSpc>
            </a:pPr>
            <a:r>
              <a:rPr lang="en-US" altLang="ar-EG" sz="2400" b="1" dirty="0"/>
              <a:t>Leaders must know the job</a:t>
            </a:r>
          </a:p>
          <a:p>
            <a:pPr lvl="1" eaLnBrk="1" hangingPunct="1">
              <a:lnSpc>
                <a:spcPct val="90000"/>
              </a:lnSpc>
            </a:pPr>
            <a:r>
              <a:rPr lang="en-US" altLang="ar-EG" sz="2400" dirty="0"/>
              <a:t>Employees do not respect, and lose faith in, </a:t>
            </a:r>
            <a:br>
              <a:rPr lang="en-US" altLang="ar-EG" sz="2400" dirty="0"/>
            </a:br>
            <a:r>
              <a:rPr lang="en-US" altLang="ar-EG" sz="2400" dirty="0"/>
              <a:t>leaders who:</a:t>
            </a:r>
          </a:p>
          <a:p>
            <a:pPr lvl="2" eaLnBrk="1" hangingPunct="1">
              <a:lnSpc>
                <a:spcPct val="90000"/>
              </a:lnSpc>
            </a:pPr>
            <a:r>
              <a:rPr lang="en-US" altLang="ar-EG" sz="2400" dirty="0"/>
              <a:t>Fail to understand the job</a:t>
            </a:r>
          </a:p>
          <a:p>
            <a:pPr lvl="2" eaLnBrk="1" hangingPunct="1">
              <a:lnSpc>
                <a:spcPct val="90000"/>
              </a:lnSpc>
              <a:spcAft>
                <a:spcPct val="50000"/>
              </a:spcAft>
            </a:pPr>
            <a:r>
              <a:rPr lang="en-US" altLang="ar-EG" sz="2400" dirty="0"/>
              <a:t>Rely on others when making decisions, giving guidance, or solving problems</a:t>
            </a:r>
          </a:p>
          <a:p>
            <a:pPr eaLnBrk="1" hangingPunct="1">
              <a:lnSpc>
                <a:spcPct val="90000"/>
              </a:lnSpc>
            </a:pPr>
            <a:r>
              <a:rPr lang="en-US" altLang="ar-EG" sz="2400" b="1" dirty="0"/>
              <a:t>Leaders must also:</a:t>
            </a:r>
            <a:r>
              <a:rPr lang="en-US" altLang="ar-EG" sz="2400" dirty="0"/>
              <a:t> </a:t>
            </a:r>
          </a:p>
          <a:p>
            <a:pPr lvl="1" eaLnBrk="1" hangingPunct="1">
              <a:lnSpc>
                <a:spcPct val="90000"/>
              </a:lnSpc>
            </a:pPr>
            <a:r>
              <a:rPr lang="en-US" altLang="ar-EG" sz="2400" dirty="0"/>
              <a:t>Keep job knowledge current</a:t>
            </a:r>
          </a:p>
          <a:p>
            <a:pPr lvl="1" eaLnBrk="1" hangingPunct="1">
              <a:lnSpc>
                <a:spcPct val="90000"/>
              </a:lnSpc>
            </a:pPr>
            <a:r>
              <a:rPr lang="en-US" altLang="ar-EG" sz="2400" dirty="0"/>
              <a:t>Have an ability to understand information, formulate strategies, and make decisions</a:t>
            </a:r>
          </a:p>
        </p:txBody>
      </p:sp>
    </p:spTree>
    <p:extLst>
      <p:ext uri="{BB962C8B-B14F-4D97-AF65-F5344CB8AC3E}">
        <p14:creationId xmlns:p14="http://schemas.microsoft.com/office/powerpoint/2010/main" val="2663352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Tree>
    <p:extLst>
      <p:ext uri="{BB962C8B-B14F-4D97-AF65-F5344CB8AC3E}">
        <p14:creationId xmlns:p14="http://schemas.microsoft.com/office/powerpoint/2010/main" val="323959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Enthusiasm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2496336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0062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Tree>
    <p:extLst>
      <p:ext uri="{BB962C8B-B14F-4D97-AF65-F5344CB8AC3E}">
        <p14:creationId xmlns:p14="http://schemas.microsoft.com/office/powerpoint/2010/main" val="1894559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748719"/>
          </a:xfrm>
          <a:prstGeom prst="rect">
            <a:avLst/>
          </a:prstGeom>
          <a:noFill/>
        </p:spPr>
        <p:txBody>
          <a:bodyPr wrap="square">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Tree>
    <p:extLst>
      <p:ext uri="{BB962C8B-B14F-4D97-AF65-F5344CB8AC3E}">
        <p14:creationId xmlns:p14="http://schemas.microsoft.com/office/powerpoint/2010/main" val="1943139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5325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ever demean ( cause people to feel less </a:t>
            </a:r>
            <a:r>
              <a:rPr kumimoji="0" lang="en-US" altLang="ar-EG" sz="2800" b="0" i="0" u="none" strike="noStrike" kern="0" cap="none" spc="0" normalizeH="0" baseline="0" noProof="0" dirty="0" smtClean="0">
                <a:ln>
                  <a:noFill/>
                </a:ln>
                <a:solidFill>
                  <a:srgbClr val="201E50"/>
                </a:solidFill>
                <a:effectLst/>
                <a:uLnTx/>
                <a:uFillTx/>
                <a:latin typeface="Times New Roman"/>
              </a:rPr>
              <a:t>respected</a:t>
            </a:r>
            <a:r>
              <a:rPr kumimoji="0" lang="en-US" altLang="ar-EG" sz="2800" b="0" i="0" u="none" strike="noStrike" kern="0" cap="none" spc="0" normalizeH="0" baseline="0" noProof="0" dirty="0">
                <a:ln>
                  <a:noFill/>
                </a:ln>
                <a:solidFill>
                  <a:srgbClr val="201E50"/>
                </a:solidFill>
                <a:effectLst/>
                <a:uLnTx/>
                <a:uFillTx/>
                <a:latin typeface="Times New Roman"/>
              </a:rPr>
              <a:t>)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my employees know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that I value them?</a:t>
            </a:r>
          </a:p>
        </p:txBody>
      </p:sp>
    </p:spTree>
    <p:extLst>
      <p:ext uri="{BB962C8B-B14F-4D97-AF65-F5344CB8AC3E}">
        <p14:creationId xmlns:p14="http://schemas.microsoft.com/office/powerpoint/2010/main" val="80067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Self Confidence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Tree>
    <p:extLst>
      <p:ext uri="{BB962C8B-B14F-4D97-AF65-F5344CB8AC3E}">
        <p14:creationId xmlns:p14="http://schemas.microsoft.com/office/powerpoint/2010/main" val="2582985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862322"/>
          </a:xfrm>
          <a:prstGeom prst="rect">
            <a:avLst/>
          </a:prstGeom>
          <a:noFill/>
        </p:spPr>
        <p:txBody>
          <a:bodyPr wrap="square">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Tree>
    <p:extLst>
      <p:ext uri="{BB962C8B-B14F-4D97-AF65-F5344CB8AC3E}">
        <p14:creationId xmlns:p14="http://schemas.microsoft.com/office/powerpoint/2010/main" val="3076963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Vitality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Tree>
    <p:extLst>
      <p:ext uri="{BB962C8B-B14F-4D97-AF65-F5344CB8AC3E}">
        <p14:creationId xmlns:p14="http://schemas.microsoft.com/office/powerpoint/2010/main" val="3536279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Charisma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Tree>
    <p:extLst>
      <p:ext uri="{BB962C8B-B14F-4D97-AF65-F5344CB8AC3E}">
        <p14:creationId xmlns:p14="http://schemas.microsoft.com/office/powerpoint/2010/main" val="3565131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Integrity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Tree>
    <p:extLst>
      <p:ext uri="{BB962C8B-B14F-4D97-AF65-F5344CB8AC3E}">
        <p14:creationId xmlns:p14="http://schemas.microsoft.com/office/powerpoint/2010/main" val="205257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Study of Followership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2800" b="0" i="0" u="sng" strike="noStrike" kern="0" cap="none" spc="0" normalizeH="0" baseline="0" noProof="0" dirty="0">
                <a:ln>
                  <a:noFill/>
                </a:ln>
                <a:solidFill>
                  <a:srgbClr val="201E50"/>
                </a:solidFill>
                <a:effectLst/>
                <a:uLnTx/>
                <a:uFillTx/>
                <a:latin typeface="Times New Roman"/>
              </a:rPr>
              <a:t>t</a:t>
            </a:r>
            <a:r>
              <a:rPr kumimoji="0" lang="en-US" sz="2800" b="1" i="0" u="sng" strike="noStrike" kern="0" cap="none" spc="0" normalizeH="0" baseline="0" noProof="0" dirty="0">
                <a:ln>
                  <a:noFill/>
                </a:ln>
                <a:solidFill>
                  <a:srgbClr val="201E50"/>
                </a:solidFill>
                <a:effectLst/>
                <a:uLnTx/>
                <a:uFillTx/>
                <a:latin typeface="Times New Roman"/>
              </a:rPr>
              <a:t>he followers can follow</a:t>
            </a:r>
            <a:r>
              <a:rPr kumimoji="0" lang="en-US" sz="2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876650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190832"/>
            <a:ext cx="7105682" cy="267765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hlinkClick r:id="rId4" tooltip="Personal development"/>
              </a:rPr>
              <a:t>Self-Management</a:t>
            </a: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Tree>
    <p:extLst>
      <p:ext uri="{BB962C8B-B14F-4D97-AF65-F5344CB8AC3E}">
        <p14:creationId xmlns:p14="http://schemas.microsoft.com/office/powerpoint/2010/main" val="1332421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5073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a:ln>
                  <a:noFill/>
                </a:ln>
                <a:solidFill>
                  <a:srgbClr val="201E50"/>
                </a:solidFill>
                <a:effectLst/>
                <a:uLnTx/>
                <a:uFillTx/>
                <a:latin typeface="Times New Roman"/>
                <a:ea typeface="+mn-ea"/>
                <a:cs typeface="+mn-cs"/>
              </a:rPr>
              <a:t>Commitment:</a:t>
            </a:r>
            <a:r>
              <a:rPr kumimoji="0" lang="en-US" altLang="en-US" sz="2400" b="0" i="0" u="none" strike="noStrike" kern="0" cap="none" spc="0" normalizeH="0" baseline="0" noProof="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570329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32217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Competence: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500883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37932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Courage: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62839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52219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followers and non-followers</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first behavioral dimension is whether or not the individual is an </a:t>
            </a:r>
            <a:r>
              <a:rPr kumimoji="0" lang="en-US" altLang="en-US" sz="2800" b="0" i="0" u="sng" strike="noStrike" kern="0" cap="none" spc="0" normalizeH="0" baseline="0" noProof="0">
                <a:ln>
                  <a:noFill/>
                </a:ln>
                <a:solidFill>
                  <a:srgbClr val="201E50"/>
                </a:solidFill>
                <a:effectLst/>
                <a:uLnTx/>
                <a:uFillTx/>
                <a:latin typeface="Times New Roman"/>
                <a:ea typeface="+mn-ea"/>
                <a:cs typeface="+mn-cs"/>
              </a:rPr>
              <a:t>independent, critical thinker</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second dimension is whether or not the individual is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active or passive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From these dimensions, Kelley has identified five followership patterns, or types of followers: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23816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650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09115" y="1838197"/>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Sheep:</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75138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53943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Yes-People: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695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76383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661541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8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724491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7123963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326390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4353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22017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Importance of Trust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736955"/>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1927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Factors Affecting Leadership Process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521512"/>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061373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Size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400531"/>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xmlns="" id="{ABABDCFA-1382-5C56-5DF4-9FC78D4A9044}"/>
              </a:ext>
            </a:extLst>
          </p:cNvPr>
          <p:cNvPicPr>
            <a:picLocks noChangeAspect="1"/>
          </p:cNvPicPr>
          <p:nvPr/>
        </p:nvPicPr>
        <p:blipFill>
          <a:blip r:embed="rId4"/>
          <a:stretch>
            <a:fillRect/>
          </a:stretch>
        </p:blipFill>
        <p:spPr>
          <a:xfrm>
            <a:off x="0" y="2122198"/>
            <a:ext cx="12192000" cy="2613603"/>
          </a:xfrm>
          <a:prstGeom prst="rect">
            <a:avLst/>
          </a:prstGeom>
        </p:spPr>
      </p:pic>
    </p:spTree>
    <p:extLst>
      <p:ext uri="{BB962C8B-B14F-4D97-AF65-F5344CB8AC3E}">
        <p14:creationId xmlns:p14="http://schemas.microsoft.com/office/powerpoint/2010/main" val="2547911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and Psychological Climate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a16="http://schemas.microsoft.com/office/drawing/2014/main" xmlns="" id="{2DABBF8E-ABC1-2E5F-E8FC-2FB1933F6FA6}"/>
              </a:ext>
            </a:extLst>
          </p:cNvPr>
          <p:cNvPicPr>
            <a:picLocks noChangeAspect="1"/>
          </p:cNvPicPr>
          <p:nvPr/>
        </p:nvPicPr>
        <p:blipFill>
          <a:blip r:embed="rId4"/>
          <a:stretch>
            <a:fillRect/>
          </a:stretch>
        </p:blipFill>
        <p:spPr>
          <a:xfrm>
            <a:off x="0" y="1730970"/>
            <a:ext cx="12192000" cy="3396059"/>
          </a:xfrm>
          <a:prstGeom prst="rect">
            <a:avLst/>
          </a:prstGeom>
        </p:spPr>
      </p:pic>
    </p:spTree>
    <p:extLst>
      <p:ext uri="{BB962C8B-B14F-4D97-AF65-F5344CB8AC3E}">
        <p14:creationId xmlns:p14="http://schemas.microsoft.com/office/powerpoint/2010/main" val="26753230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Patterns of Employment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889883" cy="4918269"/>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222406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 Place and Purpose of Work</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179548" cy="43150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850474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Life Cycle Stage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71178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1123770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Culture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7679486" cy="405649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40133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 Follower Compatibility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179548" cy="405649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672822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Effectiveness Today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302716"/>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632153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5378CB8C-E76E-FCC2-3074-5126457D76D3}"/>
              </a:ext>
            </a:extLst>
          </p:cNvPr>
          <p:cNvSpPr txBox="1"/>
          <p:nvPr/>
        </p:nvSpPr>
        <p:spPr>
          <a:xfrm>
            <a:off x="1747098" y="1846925"/>
            <a:ext cx="7477791" cy="2677656"/>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p>
        </p:txBody>
      </p:sp>
    </p:spTree>
    <p:extLst>
      <p:ext uri="{BB962C8B-B14F-4D97-AF65-F5344CB8AC3E}">
        <p14:creationId xmlns:p14="http://schemas.microsoft.com/office/powerpoint/2010/main" val="24516132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125387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Create a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7984798"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295287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427193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6263284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5"/>
            <a:ext cx="6479336"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66869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66992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Forum Leadership Qualities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754874"/>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08828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Visioning Content Principles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1999041" y="1374487"/>
            <a:ext cx="9902228"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71527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8519371" cy="431502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177540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74487"/>
            <a:ext cx="6896093" cy="33670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organization’s fullest potential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5804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TotalTime>
  <Words>1405</Words>
  <Application>Microsoft Office PowerPoint</Application>
  <PresentationFormat>Widescreen</PresentationFormat>
  <Paragraphs>257</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115</cp:revision>
  <dcterms:created xsi:type="dcterms:W3CDTF">2023-09-12T14:13:52Z</dcterms:created>
  <dcterms:modified xsi:type="dcterms:W3CDTF">2023-11-16T07:09:53Z</dcterms:modified>
</cp:coreProperties>
</file>