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25.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0"/>
  </p:notesMasterIdLst>
  <p:sldIdLst>
    <p:sldId id="714" r:id="rId2"/>
    <p:sldId id="546" r:id="rId3"/>
    <p:sldId id="715" r:id="rId4"/>
    <p:sldId id="276" r:id="rId5"/>
    <p:sldId id="716" r:id="rId6"/>
    <p:sldId id="717" r:id="rId7"/>
    <p:sldId id="718" r:id="rId8"/>
    <p:sldId id="719" r:id="rId9"/>
    <p:sldId id="720" r:id="rId10"/>
    <p:sldId id="721" r:id="rId11"/>
    <p:sldId id="722" r:id="rId12"/>
    <p:sldId id="723" r:id="rId13"/>
    <p:sldId id="724" r:id="rId14"/>
    <p:sldId id="725" r:id="rId15"/>
    <p:sldId id="726" r:id="rId16"/>
    <p:sldId id="727" r:id="rId17"/>
    <p:sldId id="729" r:id="rId18"/>
    <p:sldId id="730" r:id="rId19"/>
    <p:sldId id="731" r:id="rId20"/>
    <p:sldId id="732" r:id="rId21"/>
    <p:sldId id="733" r:id="rId22"/>
    <p:sldId id="734" r:id="rId23"/>
    <p:sldId id="735" r:id="rId24"/>
    <p:sldId id="736" r:id="rId25"/>
    <p:sldId id="737" r:id="rId26"/>
    <p:sldId id="738" r:id="rId27"/>
    <p:sldId id="739" r:id="rId28"/>
    <p:sldId id="740" r:id="rId29"/>
    <p:sldId id="741" r:id="rId30"/>
    <p:sldId id="742" r:id="rId31"/>
    <p:sldId id="743" r:id="rId32"/>
    <p:sldId id="744" r:id="rId33"/>
    <p:sldId id="745" r:id="rId34"/>
    <p:sldId id="746" r:id="rId35"/>
    <p:sldId id="747" r:id="rId36"/>
    <p:sldId id="748" r:id="rId37"/>
    <p:sldId id="749" r:id="rId38"/>
    <p:sldId id="263" r:id="rId39"/>
  </p:sldIdLst>
  <p:sldSz cx="12192000" cy="6858000"/>
  <p:notesSz cx="6858000" cy="9144000"/>
  <p:embeddedFontLst>
    <p:embeddedFont>
      <p:font typeface="Alexandria" pitchFamily="2" charset="-78"/>
      <p:regular r:id="rId41"/>
      <p:bold r:id="rId42"/>
    </p:embeddedFont>
    <p:embeddedFont>
      <p:font typeface="Roboto Light" panose="02000000000000000000" pitchFamily="2" charset="0"/>
      <p:regular r:id="rId43"/>
      <p:italic r:id="rId44"/>
    </p:embeddedFont>
    <p:embeddedFont>
      <p:font typeface="Simplified Arabic" panose="02020603050405020304" pitchFamily="18" charset="-78"/>
      <p:regular r:id="rId45"/>
      <p:bold r:id="rId46"/>
    </p:embeddedFont>
    <p:embeddedFont>
      <p:font typeface="Tajawal Medium" panose="00000600000000000000" pitchFamily="2" charset="-78"/>
      <p:regular r:id="rId47"/>
      <p:bold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5388" autoAdjust="0"/>
  </p:normalViewPr>
  <p:slideViewPr>
    <p:cSldViewPr>
      <p:cViewPr varScale="1">
        <p:scale>
          <a:sx n="78" d="100"/>
          <a:sy n="78" d="100"/>
        </p:scale>
        <p:origin x="854" y="43"/>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451"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454" Type="http://schemas.openxmlformats.org/officeDocument/2006/relationships/customXml" Target="../customXml/item3.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font" Target="fonts/font5.fntdata"/><Relationship Id="rId5" Type="http://schemas.openxmlformats.org/officeDocument/2006/relationships/slide" Target="slides/slide4.xml"/><Relationship Id="rId4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4.fntdata"/><Relationship Id="rId4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font" Target="fonts/font8.fntdata"/><Relationship Id="rId448" Type="http://schemas.openxmlformats.org/officeDocument/2006/relationships/presProps" Target="presProps.xml"/><Relationship Id="rId8" Type="http://schemas.openxmlformats.org/officeDocument/2006/relationships/slide" Target="slides/slide7.xml"/><Relationship Id="rId447" Type="http://customschemas.google.com/relationships/presentationmetadata" Target="metadata"/><Relationship Id="rId3" Type="http://schemas.openxmlformats.org/officeDocument/2006/relationships/slide" Target="slides/slide2.xml"/><Relationship Id="rId450" Type="http://schemas.openxmlformats.org/officeDocument/2006/relationships/theme" Target="theme/theme1.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20" Type="http://schemas.openxmlformats.org/officeDocument/2006/relationships/slide" Target="slides/slide19.xml"/><Relationship Id="rId41"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453" Type="http://schemas.openxmlformats.org/officeDocument/2006/relationships/customXml" Target="../customXml/item2.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668087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1024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119936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977472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384883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579295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442809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691328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23951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482385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877138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704661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20682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301624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001477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858487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277510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438920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89466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2347098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569582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957676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756244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91277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660986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605256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588276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765017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821110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81848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81506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41864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5">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6" r:id="rId1"/>
    <p:sldLayoutId id="2147483657"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8" r:id="rId11"/>
    <p:sldLayoutId id="2147483669" r:id="rId12"/>
    <p:sldLayoutId id="2147483670"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7464"/>
            <a:ext cx="12663752" cy="7053944"/>
          </a:xfrm>
          <a:prstGeom prst="rect">
            <a:avLst/>
          </a:prstGeom>
        </p:spPr>
      </p:pic>
      <p:sp>
        <p:nvSpPr>
          <p:cNvPr id="2" name="Rectangle: Single Corner Rounded 1"/>
          <p:cNvSpPr/>
          <p:nvPr/>
        </p:nvSpPr>
        <p:spPr>
          <a:xfrm flipV="1">
            <a:off x="-1" y="6081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464152" y="2564904"/>
            <a:ext cx="3168352" cy="461665"/>
          </a:xfrm>
          <a:prstGeom prst="rect">
            <a:avLst/>
          </a:prstGeom>
          <a:noFill/>
        </p:spPr>
        <p:txBody>
          <a:bodyPr wrap="square" rtlCol="0">
            <a:spAutoFit/>
          </a:bodyPr>
          <a:lstStyle/>
          <a:p>
            <a:r>
              <a:rPr lang="ar-EG" sz="2400" b="1" dirty="0">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7320136" y="3261889"/>
            <a:ext cx="3096344" cy="143348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بالجامعة</a:t>
            </a:r>
          </a:p>
          <a:p>
            <a:pPr algn="ctr"/>
            <a:r>
              <a:rPr lang="ar-EG" sz="2400" b="1" dirty="0">
                <a:solidFill>
                  <a:schemeClr val="accent1"/>
                </a:solidFill>
                <a:latin typeface="Times New Roman" panose="02020603050405020304" pitchFamily="18" charset="0"/>
                <a:cs typeface="Times New Roman" panose="02020603050405020304" pitchFamily="18" charset="0"/>
              </a:rPr>
              <a:t>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4007768" y="4614926"/>
            <a:ext cx="4176463" cy="707886"/>
          </a:xfrm>
          <a:prstGeom prst="rect">
            <a:avLst/>
          </a:prstGeom>
          <a:noFill/>
        </p:spPr>
        <p:txBody>
          <a:bodyPr wrap="square" rtlCol="0">
            <a:spAutoFit/>
          </a:bodyPr>
          <a:lstStyle/>
          <a:p>
            <a:pPr algn="ctr"/>
            <a:r>
              <a:rPr lang="ar-EG" sz="2000" b="1" dirty="0">
                <a:solidFill>
                  <a:srgbClr val="FF0000"/>
                </a:solidFill>
                <a:latin typeface="Alexandria" pitchFamily="2" charset="-78"/>
                <a:cs typeface="Alexandria" pitchFamily="2" charset="-78"/>
              </a:rPr>
              <a:t>المحاضرة السادسة </a:t>
            </a:r>
          </a:p>
          <a:p>
            <a:pPr algn="ctr"/>
            <a:r>
              <a:rPr lang="ar-EG" sz="2000" b="1" dirty="0">
                <a:solidFill>
                  <a:srgbClr val="FF0000"/>
                </a:solidFill>
                <a:latin typeface="Alexandria" pitchFamily="2" charset="-78"/>
                <a:cs typeface="Alexandria" pitchFamily="2" charset="-78"/>
              </a:rPr>
              <a:t>التخطيط الاستراتيجي</a:t>
            </a:r>
            <a:endParaRPr lang="en-US" sz="20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27649" y="1888128"/>
            <a:ext cx="7560840" cy="4393510"/>
          </a:xfrm>
          <a:prstGeom prst="rect">
            <a:avLst/>
          </a:prstGeom>
          <a:noFill/>
        </p:spPr>
        <p:txBody>
          <a:bodyPr wrap="square" rtlCol="0">
            <a:spAutoFit/>
          </a:bodyPr>
          <a:lstStyle/>
          <a:p>
            <a:pPr algn="r"/>
            <a:r>
              <a:rPr lang="ar-EG" sz="3200" dirty="0">
                <a:effectLst/>
                <a:latin typeface="Alexandria" pitchFamily="2" charset="-78"/>
                <a:ea typeface="Times New Roman" panose="02020603050405020304" pitchFamily="18" charset="0"/>
                <a:cs typeface="Alexandria" pitchFamily="2" charset="-78"/>
              </a:rPr>
              <a:t>ملخص المحاضرة السابقة:</a:t>
            </a:r>
          </a:p>
          <a:p>
            <a:pPr algn="r"/>
            <a:r>
              <a:rPr lang="ar-EG" sz="2000" dirty="0">
                <a:effectLst/>
                <a:latin typeface="Alexandria" pitchFamily="2" charset="-78"/>
                <a:ea typeface="Times New Roman" panose="02020603050405020304" pitchFamily="18" charset="0"/>
                <a:cs typeface="Alexandria" pitchFamily="2" charset="-78"/>
              </a:rPr>
              <a:t>- تناولنا الخريطة التربوية والخريطة المدرسية  من حيث (مفهوم وأهداف ووظائف الخريطة التربوية ومتطلبات إعدادها.</a:t>
            </a:r>
          </a:p>
          <a:p>
            <a:pPr algn="r"/>
            <a:r>
              <a:rPr lang="ar-EG" sz="2000" dirty="0">
                <a:effectLst/>
                <a:latin typeface="Alexandria" pitchFamily="2" charset="-78"/>
                <a:ea typeface="Times New Roman" panose="02020603050405020304" pitchFamily="18" charset="0"/>
                <a:cs typeface="Alexandria" pitchFamily="2" charset="-78"/>
              </a:rPr>
              <a:t>كما تم تناول مراحل بناء الخريطة التربوية وأوجه المقارنة بين الخريطة التربوية والمدرسية</a:t>
            </a:r>
          </a:p>
          <a:p>
            <a:pPr algn="r"/>
            <a:r>
              <a:rPr lang="ar-EG" sz="2000" dirty="0">
                <a:effectLst/>
                <a:latin typeface="Alexandria" pitchFamily="2" charset="-78"/>
                <a:ea typeface="Times New Roman" panose="02020603050405020304" pitchFamily="18" charset="0"/>
                <a:cs typeface="Alexandria" pitchFamily="2" charset="-78"/>
              </a:rPr>
              <a:t>- وكذلك تم تناول نظام ادارة المعلومات التعليمية: (مميزات نظم المعلومات الادارية في المؤسسات التربوية- أهمية نظم المعلومات الادارية - فوائد هذا النظام - مجالات توظيف إدارة نظام المعلومات - أهداف نظام إدارة المعلومات التربوية -  اجراءات نظام إدارة المعلومات التربوية - مزايا نظام إدارة المعلومات التربوية</a:t>
            </a:r>
          </a:p>
          <a:p>
            <a:pPr algn="r"/>
            <a:r>
              <a:rPr lang="ar-EG" sz="2000" dirty="0">
                <a:effectLst/>
                <a:latin typeface="Alexandria" pitchFamily="2" charset="-78"/>
                <a:ea typeface="Times New Roman" panose="02020603050405020304" pitchFamily="18" charset="0"/>
                <a:cs typeface="Alexandria" pitchFamily="2" charset="-78"/>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27649" y="1381164"/>
            <a:ext cx="8355984" cy="5255285"/>
          </a:xfrm>
          <a:prstGeom prst="rect">
            <a:avLst/>
          </a:prstGeom>
          <a:noFill/>
        </p:spPr>
        <p:txBody>
          <a:bodyPr wrap="square" rtlCol="0">
            <a:spAutoFit/>
          </a:bodyPr>
          <a:lstStyle/>
          <a:p>
            <a:pPr algn="r"/>
            <a:r>
              <a:rPr lang="ar-EG" sz="2400" dirty="0">
                <a:effectLst/>
                <a:latin typeface="Alexandria" pitchFamily="2" charset="-78"/>
                <a:ea typeface="Times New Roman" panose="02020603050405020304" pitchFamily="18" charset="0"/>
                <a:cs typeface="Alexandria" pitchFamily="2" charset="-78"/>
              </a:rPr>
              <a:t>المحاضرة السادسة : </a:t>
            </a:r>
          </a:p>
          <a:p>
            <a:pPr algn="r"/>
            <a:r>
              <a:rPr lang="ar-EG" sz="2400" dirty="0">
                <a:effectLst/>
                <a:latin typeface="Alexandria" pitchFamily="2" charset="-78"/>
                <a:ea typeface="Times New Roman" panose="02020603050405020304" pitchFamily="18" charset="0"/>
                <a:cs typeface="Alexandria" pitchFamily="2" charset="-78"/>
              </a:rPr>
              <a:t>التخطيط الاستراتيجي</a:t>
            </a:r>
          </a:p>
          <a:p>
            <a:pPr algn="r"/>
            <a:r>
              <a:rPr lang="ar-EG" sz="2400" dirty="0">
                <a:effectLst/>
                <a:latin typeface="Alexandria" pitchFamily="2" charset="-78"/>
                <a:ea typeface="Times New Roman" panose="02020603050405020304" pitchFamily="18" charset="0"/>
                <a:cs typeface="Alexandria" pitchFamily="2" charset="-78"/>
              </a:rPr>
              <a:t>الاستراتيجية – المعنى والمفهوم</a:t>
            </a:r>
          </a:p>
          <a:p>
            <a:pPr algn="r"/>
            <a:r>
              <a:rPr lang="ar-EG" sz="2400" dirty="0">
                <a:effectLst/>
                <a:latin typeface="Alexandria" pitchFamily="2" charset="-78"/>
                <a:ea typeface="Times New Roman" panose="02020603050405020304" pitchFamily="18" charset="0"/>
                <a:cs typeface="Alexandria" pitchFamily="2" charset="-78"/>
              </a:rPr>
              <a:t>مفهوم التخطيط الاستراتيجي</a:t>
            </a:r>
          </a:p>
          <a:p>
            <a:pPr algn="r"/>
            <a:r>
              <a:rPr lang="ar-EG" sz="2400" dirty="0">
                <a:effectLst/>
                <a:latin typeface="Alexandria" pitchFamily="2" charset="-78"/>
                <a:ea typeface="Times New Roman" panose="02020603050405020304" pitchFamily="18" charset="0"/>
                <a:cs typeface="Alexandria" pitchFamily="2" charset="-78"/>
              </a:rPr>
              <a:t>أهمية التخطيط الاستراتيجي</a:t>
            </a:r>
          </a:p>
          <a:p>
            <a:pPr algn="r"/>
            <a:r>
              <a:rPr lang="ar-EG" sz="2400" dirty="0">
                <a:effectLst/>
                <a:latin typeface="Alexandria" pitchFamily="2" charset="-78"/>
                <a:ea typeface="Times New Roman" panose="02020603050405020304" pitchFamily="18" charset="0"/>
                <a:cs typeface="Alexandria" pitchFamily="2" charset="-78"/>
              </a:rPr>
              <a:t>أساليب التخطيط الاستراتيجي:</a:t>
            </a:r>
          </a:p>
          <a:p>
            <a:pPr algn="r"/>
            <a:r>
              <a:rPr lang="ar-EG" sz="2400" dirty="0">
                <a:effectLst/>
                <a:latin typeface="Alexandria" pitchFamily="2" charset="-78"/>
                <a:ea typeface="Times New Roman" panose="02020603050405020304" pitchFamily="18" charset="0"/>
                <a:cs typeface="Alexandria" pitchFamily="2" charset="-78"/>
              </a:rPr>
              <a:t>متطلبات نجاح التخطيط الاستراتيجي</a:t>
            </a:r>
          </a:p>
          <a:p>
            <a:pPr algn="r"/>
            <a:r>
              <a:rPr lang="ar-EG" sz="2400" dirty="0">
                <a:effectLst/>
                <a:latin typeface="Alexandria" pitchFamily="2" charset="-78"/>
                <a:ea typeface="Times New Roman" panose="02020603050405020304" pitchFamily="18" charset="0"/>
                <a:cs typeface="Alexandria" pitchFamily="2" charset="-78"/>
              </a:rPr>
              <a:t>فوائد التخطيط الاستراتيجي للمؤسسات </a:t>
            </a:r>
          </a:p>
          <a:p>
            <a:pPr algn="r"/>
            <a:r>
              <a:rPr lang="ar-EG" sz="2400" dirty="0">
                <a:effectLst/>
                <a:latin typeface="Alexandria" pitchFamily="2" charset="-78"/>
                <a:ea typeface="Times New Roman" panose="02020603050405020304" pitchFamily="18" charset="0"/>
                <a:cs typeface="Alexandria" pitchFamily="2" charset="-78"/>
              </a:rPr>
              <a:t>أهم المهارات اللازمة للتخطيط الاستراتيجي</a:t>
            </a:r>
          </a:p>
          <a:p>
            <a:pPr algn="r"/>
            <a:r>
              <a:rPr lang="ar-EG" sz="2400" dirty="0">
                <a:effectLst/>
                <a:latin typeface="Alexandria" pitchFamily="2" charset="-78"/>
                <a:ea typeface="Times New Roman" panose="02020603050405020304" pitchFamily="18" charset="0"/>
                <a:cs typeface="Alexandria" pitchFamily="2" charset="-78"/>
              </a:rPr>
              <a:t>مستويات الاستراتيجية</a:t>
            </a:r>
          </a:p>
          <a:p>
            <a:pPr algn="r"/>
            <a:r>
              <a:rPr lang="ar-EG" sz="2400" dirty="0">
                <a:effectLst/>
                <a:latin typeface="Alexandria" pitchFamily="2" charset="-78"/>
                <a:ea typeface="Times New Roman" panose="02020603050405020304" pitchFamily="18" charset="0"/>
                <a:cs typeface="Alexandria" pitchFamily="2" charset="-78"/>
              </a:rPr>
              <a:t>معوقات التخطيط الاستراتيجي </a:t>
            </a:r>
          </a:p>
          <a:p>
            <a:pPr algn="r"/>
            <a:r>
              <a:rPr lang="ar-EG" sz="2400" dirty="0">
                <a:effectLst/>
                <a:latin typeface="Alexandria" pitchFamily="2" charset="-78"/>
                <a:ea typeface="Times New Roman" panose="02020603050405020304" pitchFamily="18" charset="0"/>
                <a:cs typeface="Alexandria" pitchFamily="2" charset="-78"/>
              </a:rPr>
              <a:t>تمويل الخطط الاستراتيجية</a:t>
            </a:r>
          </a:p>
          <a:p>
            <a:pPr algn="r"/>
            <a:r>
              <a:rPr lang="ar-EG" sz="2000" dirty="0">
                <a:effectLst/>
                <a:latin typeface="Alexandria" pitchFamily="2" charset="-78"/>
                <a:ea typeface="Times New Roman" panose="02020603050405020304" pitchFamily="18" charset="0"/>
                <a:cs typeface="Alexandria" pitchFamily="2" charset="-78"/>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1312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02032" y="2420888"/>
            <a:ext cx="10778544" cy="1512168"/>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تمهيد:</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يعد التخطيط  هو اثبات فكرة بالرسم أو الكتابة دلالة على الرغبة في تحقيق مجموعة من الاهداف، والتخطيط الاستراتيجي مهماً  سواء في ميدان الإدارة بصفة عامة أو في ميدان الإدارة التعليمية بصفة خاصة، فهناك من ينظر إليه باعتباره عملية إدارية تهدف إلى تغيير وتحويل نظام العمل في المؤسسات بطريقة تحقق الكفاية والفاعلية، وهناك من يعتبر التخطيط الاستراتيجي مجرد فلسفة تحدد طريقة ومنهاج حل المشكلات الإدارية في النظم المختلفة.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02032" y="2420888"/>
            <a:ext cx="10778544" cy="1926168"/>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مفاهيم التخطيط الاستراتيجي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هو الوسائل التي تمكن المنظمة من الإجابة على كل الأسئلة المتعلقة بماذا وكيف؟ ومن ثم فالتخطيط الاستراتيجي هو عبارة عن رؤية لوظيفة التنظيم في المستقبل، ويوفر هذا التخطيط إطاراً من شأنه توجيه الخيارات التي تحدد مستقبل واتجاه تنظيم معين.</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هو عملية تتمكن من خلالها المؤسسة من إدراك وتحديد وضعها الحالي والمستقبلي والمتوقع، ثم تنمي أو تطور بعد ذلك الاستراتيجيات، والسياسات، والإجراءات بغية اختيار وتنفيذ إحداها أو بعض منها.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7612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02032" y="2420888"/>
            <a:ext cx="10778544" cy="2464777"/>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عملية قوامها الملائمة بين نتائج تقييم البيئة الخارجية للمؤسسة التعليمية وبين موارد البيئة الداخلية لهذه المؤسسة، بحيث تساعد هذه العملية المؤسسة على الاستفادة من نقاط القوة والسيطرة على نقاط الضعف، والإفادة من الفرص المتاحة والحد من المخاطر.</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عملية منظمة تعتمد على ترتيب محدد ونمط يتم التركيز عليه وعلى فاعليته لمساعدة المخططين على اختيار الفرضيات وجمع ودمج المعلومات حول المستقبل والتنبؤ بالبيئة المستقبلية التي ستعمل فيها المؤسسة.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ومن هنا يسهم التخطيط الاستراتيجي في الإجابة على التساؤلات الآتية:</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ctr" rtl="1">
              <a:lnSpc>
                <a:spcPts val="1690"/>
              </a:lnSpc>
              <a:spcAft>
                <a:spcPts val="800"/>
              </a:spcAft>
            </a:pPr>
            <a:r>
              <a:rPr lang="ar-EG" sz="1600" b="1" kern="0" dirty="0">
                <a:solidFill>
                  <a:srgbClr val="FF0000"/>
                </a:solidFill>
                <a:effectLst/>
                <a:latin typeface="Alexandria" pitchFamily="2" charset="-78"/>
                <a:ea typeface="Times New Roman" panose="02020603050405020304" pitchFamily="18" charset="0"/>
                <a:cs typeface="Alexandria" pitchFamily="2" charset="-78"/>
              </a:rPr>
              <a:t>ماذا ستفعل؟ لماذا نفعل ذلك؟ كيف نفعل ذلك؟ متى نفعل؟ أين نفعل؟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889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02031" y="1931402"/>
            <a:ext cx="10706537" cy="2669962"/>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الفرق بين الاستراتيجية والادارة الاستراتيجية والخطة الاستراتيجية:</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الاستراتيجية هي: "تحديد للأهداف الأساسية بعدية المدى وتكيف الأداء وتوزيع المصادر لتنفيذ تلك الأهداف".</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الإدارة الاستراتيجية : "هي العملية اللازمة لوضع وتنقيح وتطبيق بعض التصرفات اللازمة لإنجاز بعض النتائج المرغوب فيها". ويعتبر التخطيط الاستراتيجي بمثابة العمود الفقري للإدارة الاستراتيجية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الخطة الاستراتيجية :هي وضع تصور للتوجه المستقبلي، ويكون ذلك على يد أعضاء الادارة العليا في المنظمة أو المؤسسة</a:t>
            </a:r>
            <a:endParaRPr lang="ar-EG" sz="1600" b="1" kern="0" dirty="0">
              <a:solidFill>
                <a:srgbClr val="FF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5732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02031" y="1931402"/>
            <a:ext cx="10706537" cy="2233945"/>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اهمية التخطيط الاستراتيجي في التعليم</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يساعد على توجيه وتكامل الانشطة الادارية والتنفيذية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يولد لدي القادة التعليمية بالقدرة على الرقابة وتقييم الاداء.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يساعد المسؤولين في تنمية روح الفريق نحو اتجاه المؤسسة واهدافها ورسالتها واحداث التغيير اللازم.</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صنع القرارات الاستراتيجية والمنطقية والرشيدة في مجال التعليم</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5- تساعد المسؤولين في التواصل مع البيئة الداخلية والخارجية لمؤسسة ومحاولة تقليل أي مخاطر.</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7- اسلوب مجتمعي أي قائم على مشاركة جميع افراد المجتمع ذات العلاقة في وضع الخطة.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8588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02031" y="1931402"/>
            <a:ext cx="10706537" cy="2554545"/>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خصائص التخطيط  الاستراتيجي: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نشاط اجتماعي وليس نشاط فردي.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نشاط موجه نحو التنبؤ بالمستقبل وليس نشاط موجه نحو الحاضر.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ليس عمل روتيني بل قائم على الابداع والابتكار</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نشاط علمي منهجي ولا يتم بأسلوب المحاولة والخطأ.</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5- يمثل مجتمع النظام التربوي لتحقيق حزمة من الاهداف.</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6- التكامل بين ابعاد المكان والزمان والمحتوي والاجراءات</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7- اسلوب مجتمعي أي قائم على مشاركة جميع افراد المجتمع ذات العلاقة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6655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1271464" y="1382962"/>
            <a:ext cx="9559956" cy="3195747"/>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أهداف التخطيط الاستراتيجي: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صياغة وتطوير رسالة المؤسسة وأهدافها، والتأكد من تحقيق الترابط بينهما.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تحديد وصياغة الغايات والأهداف الاستراتيجية للمؤسسة.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وضع الخطط الاستراتيجية العامة والخطط الاستراتيجية الخاصة بالمجالات الوظيفية المختلفة.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تهيئة البيئة الثقافية للمؤسسة لتنفيذ الاستراتيجية.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5- إعداد القيادات الإدارية.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6- تحسين عملية ومناخ صناعة القرار وتطوير مناخ العمل.</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7- ايجاد قاعدة بيانات دقيقه أمام المسؤولين ليتمكنوا من صنع القرارات.</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8- وضعَ القضايا الاستراتيجية في بؤرة اهتمام الإدارة العليا.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9- الرقابة وتقييم الأداء.</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789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1271463" y="1382961"/>
            <a:ext cx="9776639" cy="2772554"/>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ومن أهداف التخطيط الاستراتيجي في التعليم ما يلي: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تشخيص الوضع الراهن  للعملية التعليمية وتقييم الهيكل التعليمي ودراسة مدى تناسقه مع الاجراءات المطلوبة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رسم السياسة التعليمية جملة وتفصيلا للاستجابة لمتطلبات التنمية الشاملة.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النظرة البعيدة والواعية للمستقبل ورسم الخطط طويلة المدي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التوعية والاصلاح الفني للعملية التربوية وتحديدها وتطويرها.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5- التخفيف من حدة الهدر في التعليم ورفع مستوي كفاءته.</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6- خلق قاعده بيانات دقيقه أمام المسئولين حيث مكنوا من صنع قرارات رشيدة.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7- استثمار الوقت في تحقيق التكامل بين جوانب النظام التعليمي.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3793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1271463" y="1382961"/>
            <a:ext cx="9776639" cy="2875146"/>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مزايا التخطيط الاستراتيجي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يوضح الإطار والاتجاه الذي يقود ويدعم إدارة المؤسسة.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يحدد رؤية وغاية مشتركة لجميع العاملين بالمؤسسة.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يزيد مستوى الالتزام نحو المؤسسة وأهدافها.</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يحسن نوعية الخدمات المقدمة للعملاء وطرق قياس هذه الخدمات.</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يزيد من احتمال توفير الدعم وتطوير الأفراد.</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تحديد الأولويات والمصادر اللازمة.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زيادة القدرة على التعامل مع المخاطر الخارجية.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المساعدة في إدارة الأزمات.</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4564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95401" y="1382961"/>
            <a:ext cx="10441160" cy="3442822"/>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خطوات التخطيط الاستراتيجي على النحو التالي: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تحديد الأسس التي ترتكز عليها عملية التطوير مثل الدين ، التراث الحضاري العربي ، التاريخ، وتوجهات القيادة العليا، العوامل الثقافية.</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تقويم البيئة الخارجية للنظام التعليمي وعلاقته كنظام فرعي بغيره من عناصر النظام المجتمعي الأكبر(مثل السكان ، الاقتصاد ، وسياسة التنمية...) والتعرف على مكانة التعليم في النظام الاجتماعي ,ومدى تفاعله وعلاقاته بالأنظمة الأخرى.</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تقويم البيئة الداخلية للتعليم بما فيها من كفاءات وموارد بشرية واقتصادية ومعلومات، وبما لديها من استراتيجيات شاملة وخطط تشغيلية ، وكذلك مستوى أدائها وما حققته من إنجازات وما لم تحققه ، وما يوجد به من مشكلات ومعوقات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4408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7993" y="1628799"/>
            <a:ext cx="10298568" cy="3105978"/>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وضع محاور استراتيجية تحكم حركة السياسة التعليمية وتوجهها نحو تحقيق الأهداف الاستراتيجية وتتضمن مبادئ ونتائج التطوير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وضع بدائل عملية ومقترحات وبرامج عمل لوضع الأهداف الاستراتيجية موضع التنفيذ والمفاضلة بينها وفقاً لمجموعة من المعايير التي يقترحها المخطط وتعتمدها القيادة التربوية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وصف المنظمة في المستقبل وهو ما يعرف "برؤية النجاح" وهي حصيلة العمليات النسقية، أي أن السياسة وحدها لا تكفي ، ولكن لابد من ترجمتها إلى بدائل ومشروعات وبرامج.</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التنفيذ ، وهي خطوة تعني بوضع الخطط والمشروعات موضع التنفيذ بعد توفير متطلباتها من المال والبشر والثقافة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4253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7993" y="1628799"/>
            <a:ext cx="10298568" cy="2028761"/>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النتائج التي تعكس مدى تحقق الأهداف الاستراتيجية وجدوى نجاح الرؤية المستقبلية في تحريك النظام التعليمي نحو مزيد من الفاعلية والكفاءة والكفاية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تقويم الإنجازات كماً وكيفياً ، ولمعرفة أثرها المباشر والمتباعد والمتزايد.</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إعادة التخطيط أو بدء دورة أخرى من التخطيط الاستراتيجي ورؤية مستقبلية أخرى تستوعب كل الدروس المستخلصة من الحقبة الزمنية السابقة ، وتستجيب للتحديات المستمرة والمستجدة.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4635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7993" y="1628799"/>
            <a:ext cx="10298568" cy="3413755"/>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مبررات التخطيط الاستراتيجي في التعليم:</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اكتشاف اخطاء عمل المنظمة التعليمية وإخفاقاتها للوصول لنتائج مرضية.</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تعقد وتشابك النظام التعليمي مع المجتمع الخارجي فضلا ان عناصر النظام متشابكة.</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وجود فجوة بين اداء المنظمة التربوية والتوقعات المنتظرة مما ادي الى الحاجة للتخطيط الاستراتيجي لمواجهة التغيرات.</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الاعتماد على التخطيط الاستراتيجي الذي يركز على البعد المستقبلي والتوقعات المستقبلية.</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5- كل الدروس المستخلصة من الحقبة الزمنية السابقة ، وتستجيب للتحديات المستمرة والمستجدة.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1714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7993" y="1628799"/>
            <a:ext cx="10298568" cy="2772554"/>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بعض نماذج التخطيط الاستراتيجي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هناك العديد من النماذج للتخطيط الاستراتيجي ، ولكل نموذج  من هذه النماذج ايجابيات وسلبيات ووظائف . وفيما يلي بعض هذه النماذج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نموذج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ستينر</a:t>
            </a:r>
            <a:r>
              <a:rPr lang="ar-EG" sz="1600" b="1" kern="0" dirty="0">
                <a:solidFill>
                  <a:srgbClr val="000000"/>
                </a:solidFill>
                <a:effectLst/>
                <a:latin typeface="Alexandria" pitchFamily="2" charset="-78"/>
                <a:ea typeface="Times New Roman" panose="02020603050405020304" pitchFamily="18" charset="0"/>
                <a:cs typeface="Alexandria" pitchFamily="2" charset="-78"/>
              </a:rPr>
              <a:t> : يطرح ستنير نموذجا شاملا لعناصر وعمليات التخطيط الاستراتيجي ويطلق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ستينر</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على هذا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النموذج الوظيفي للتخطيط الاستراتيجي ، فهو كما يقول يشتمل على المكونات والعمليات الأساسية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للتخطيط الاستراتيجي وهو قابل للتعديل والتغيير حسب ظروف الإدارة التعليمية ، وقابل للاستخدام في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المنظمات والمؤسسات الربحية وغير الربحية ، مع ضرورة إحداث بعض التغييرات . لجميع هذه الأسباب</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يعد هذا النموذج كما يقول صاحبه النموذج الوظيفي .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8486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7993" y="1628799"/>
            <a:ext cx="10298568" cy="3234219"/>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مراحل التخطيط في نموذج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ستينر</a:t>
            </a:r>
            <a:r>
              <a:rPr lang="ar-EG" sz="1600" b="1" kern="0" dirty="0">
                <a:solidFill>
                  <a:srgbClr val="000000"/>
                </a:solidFill>
                <a:effectLst/>
                <a:latin typeface="Alexandria" pitchFamily="2" charset="-78"/>
                <a:ea typeface="Times New Roman" panose="02020603050405020304" pitchFamily="18" charset="0"/>
                <a:cs typeface="Alexandria" pitchFamily="2" charset="-78"/>
              </a:rPr>
              <a:t> :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*المرحلة الاولى :المقدمات المنطقية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وتنقسم هذه المرحلة بدورها إلى عمليتين ، الأولى تهتم برصد الجهود المبذولة في عمليات التفكير المؤسسي في التخطيط ونوع المعلومات الاساسية التي يمكن إن نستند إليها في تنفيذ الخطط .ويطلق على هذه المرحلة "مرحلة التخطيط للتخطيط </a:t>
            </a:r>
            <a:r>
              <a:rPr lang="en-GB" sz="1600" b="1" kern="0" dirty="0">
                <a:solidFill>
                  <a:srgbClr val="000000"/>
                </a:solidFill>
                <a:effectLst/>
                <a:latin typeface="Alexandria" pitchFamily="2" charset="-78"/>
                <a:ea typeface="Times New Roman" panose="02020603050405020304" pitchFamily="18" charset="0"/>
                <a:cs typeface="Alexandria" pitchFamily="2" charset="-78"/>
              </a:rPr>
              <a:t>Planning for Planning " .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والعملية الثانية تشخيص الوضع الراهن والتعرف على نقاط القوة والضعف للمؤسسة.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*المرحلة الثانية : تشكيل الخطط : تشمل المرحلة الثانية رصد الوضع الراهن ، ثم وضع استراتيجيات مثالية أو متكاملة واستراتيجيات للبرنامج ، وتضم الاستراتيجيات المثلى : الأنشطة الأساسية والأهداف ، والسياسات ، وتنظيم المصادر ، والاستفادة بها في المشروعات التي تتفاعل مع الانشطة الرئيسة ، وعموما تستهدف تلك الخطوة تدعيم المؤسسة أو المنظمة وتحديد أو بيان أهدافها الأساسية وتصميم الوسائل الأكثر فعالية لتحقيق هذه الأهداف . ومع الوصول إلى الاستراتيجية المثالية تتجه إلى تطوير خطط أو برامج متوسطة المدى تكون محققه لوصف كامل الاليه تنفيذ الاستراتيجية المثالية ، ثم تأتي الخطط طويلة المدى ، والتي تتضمن تحليلا تنفيذيا للخطط متوسطة المدى .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7074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7993" y="1628799"/>
            <a:ext cx="10298568" cy="3541995"/>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المرحلة الثالثة :التنفيذ والمراجعة: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وهي تعرف بمرحله التنفيذ والمراجعة ، وتشتمل على جميع الأنشطة الإدارية بما تحتويه من الدافعية والرقابة والتقويم ، وفي هذا الصدد يأتي اهتمام الإدارية العليا بالخطط والنتائج على قمة العوامل التي تعزى اليها المقدرة على انتاج خطط مميزة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وعلى جانب آخر فلقد أوضح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ستينر</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أن هناك أربعه مداخل مختلفة بشكل جوهري يمكن إتباعها في تنفيذ التخطيط الاستراتيجي وهي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مدخل التخطيط من أعلى الى أسفل : وفيه تبدأ عملية التخطيط بواسطة كبار المسئولين وتتدرج لأسفل .. ويتميز هذا المدخل بأن مسئولي الإدارة العليا تكون لديهم الإمكانية على تحديد الاتجاه الذي يجب أن تسير فيه المؤسسة . ويعطون الخطوط العريضة لرؤساء الاقسام لوضع ذلك في اعتبارهم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مدخل التخطيط من أسفل الى أعلى : وفيه لا يقدم مسئولين الادارة العليا الخطوط الإرشادية لرؤساء الاقسام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المدخل المختلط : وفيه يتم اتباع المدخلين السابقين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مدخل الفريق : ويتم من خلال فريق يتم اختياره للقيام بهذه المهمة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8478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FFA8D4E-B14D-BB89-81BC-96E6565FD350}"/>
              </a:ext>
            </a:extLst>
          </p:cNvPr>
          <p:cNvPicPr>
            <a:picLocks noChangeAspect="1"/>
          </p:cNvPicPr>
          <p:nvPr/>
        </p:nvPicPr>
        <p:blipFill>
          <a:blip r:embed="rId4"/>
          <a:stretch>
            <a:fillRect/>
          </a:stretch>
        </p:blipFill>
        <p:spPr>
          <a:xfrm>
            <a:off x="502032" y="1345305"/>
            <a:ext cx="10778544" cy="4038926"/>
          </a:xfrm>
          <a:prstGeom prst="rect">
            <a:avLst/>
          </a:prstGeom>
        </p:spPr>
      </p:pic>
    </p:spTree>
    <p:extLst>
      <p:ext uri="{BB962C8B-B14F-4D97-AF65-F5344CB8AC3E}">
        <p14:creationId xmlns:p14="http://schemas.microsoft.com/office/powerpoint/2010/main" val="2198572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7993" y="1628799"/>
            <a:ext cx="10298568" cy="3105978"/>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ثامناً: مشكلات تطبيق التخطيط الاستراتيجي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مشكلات الأهداف : فمن أهم المشكلات التي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يواجهها</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المخططون في المراحل التمهيدية للتخطيط عدم قدراتهم على التحديد الواضح للأهداف المرجوة من وراء جهودهم التخطيطية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مشكلات المشاركة: حيث أن تنفيذ الخطة من قبل المؤسسة قد يضع المشاركين في هذه العملية في حالة ارتباك إذا لم تكن لديهم معرفه مسبقه بكيفيه التعامل مع الصراعات التي قد تنشأ بين المستفيدين والمشاركين.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مشكلات البيانات: هناك عدد من المشكلات التي ترتبط بالبيانات واستخدامها وكيفيه ربطها بعملية التخطيط، وتتمثل أهم هذه المشكلات في الآتي: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607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7993" y="2075940"/>
            <a:ext cx="10298567" cy="2349361"/>
          </a:xfrm>
          <a:prstGeom prst="rect">
            <a:avLst/>
          </a:prstGeom>
          <a:noFill/>
        </p:spPr>
        <p:txBody>
          <a:bodyPr wrap="square" rtlCol="0">
            <a:spAutoFit/>
          </a:bodyPr>
          <a:lstStyle/>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سوء الفهم الذي ينشأ حول عمليه التخطيط.</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الفشل في مواصلة الاعلام عن التقدم الذي تحققه مجموعه التخطيط.</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التوقعات غير واقعيه من قبل مجموعه التخطيط في الحصول على البيانات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الفشل في تقديم وصف دقيق للقائمين بالتنفيذ لما تدور حوله الخطط.</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مشكلات الاعتماد : حيث إن قدرة المؤسسة التعليمية على التخطيط تتأثر بدرجة كبيرة بقدر الاعتماد المتبادل بين الأقسام الفرعية بالمؤسسة.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مشكلات المصادر: وتتمثل هذه المشكلات في عدم تناسب المصادر المخصصة لجهود التخطيط وعدم دقه قياس تكاليف التنفيذ مما يؤدي بالكلية على البحث عن سبل أخرى لتنفيذ أهدافها.</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865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7993" y="2075940"/>
            <a:ext cx="10298567" cy="2785378"/>
          </a:xfrm>
          <a:prstGeom prst="rect">
            <a:avLst/>
          </a:prstGeom>
          <a:noFill/>
        </p:spPr>
        <p:txBody>
          <a:bodyPr wrap="square" rtlCol="0">
            <a:spAutoFit/>
          </a:bodyPr>
          <a:lstStyle/>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تاسعاً: متطلبات عامة لنجاح التخطيط الاستراتيجي :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الدعم المباشر والمتابعة المستمرة من القيادة المؤسسية من ناحية وتفهم وتعاون من البيئة الداخلية الخارجية للمؤسسة.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التحالف العضوي بين الوحدات المسئولة عن التخطيط وتلك المسئولة عن الموازنة والمسئولة عن تقويم الأداء والبحث المؤسسي.</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أن تتوافر لدى القيادات الإجابة الحقيقية عن المستهدف من عمليات التخطيط، فإذا كنا لا نريد تغيير أي شيء فلماذا نثقل أنفسنا بعناء التخطيط.</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التركيز على تحقيق التغيير الحقيقي في سياسة الإدارة التعليمية وجعل الطالب محور اهتمامها وهذا يتطلب دعما مستمرا لعدم تكرار التصرفات المألوفة والعادات الراسخة.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الهدف الحقيقي من التخطيط الاستراتيجي هو ضمان التطبيق الناجح له.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275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7993" y="2075940"/>
            <a:ext cx="10298567" cy="1284967"/>
          </a:xfrm>
          <a:prstGeom prst="rect">
            <a:avLst/>
          </a:prstGeom>
          <a:noFill/>
        </p:spPr>
        <p:txBody>
          <a:bodyPr wrap="square" rtlCol="0">
            <a:spAutoFit/>
          </a:bodyPr>
          <a:lstStyle/>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متطلبات الدراسات الاستراتيجية: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 مدى توافر البيانات والمعلومات: فوجود الإعلام بأشكاله المتعددة، والأطالس بطبعاتها المتنوعة، وتوافر المعلومات بقراءات مختلفة من مصادر مختلفة، معلومات عن خبرات بعض الدول التي يمكن الاستفادة منها. لعلاج مشكلات في النظام التعليمي الوطني، الحاجة إلى اقتباسات من المراجع والحوليات والدوريات والدراسات ومراكز المعلومات الغربية.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605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7993" y="2075940"/>
            <a:ext cx="10298567" cy="2259593"/>
          </a:xfrm>
          <a:prstGeom prst="rect">
            <a:avLst/>
          </a:prstGeom>
          <a:noFill/>
        </p:spPr>
        <p:txBody>
          <a:bodyPr wrap="square" rtlCol="0">
            <a:spAutoFit/>
          </a:bodyPr>
          <a:lstStyle/>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ب‌- منظومة القيم والأفكار: وطبيعي أن تُشكل الاستراتيجية وفقاً لمنظومة القيم ونظم الأفكار التي تسود لدى صائغيها، حسب الميدان المتعلق بها، أي: انطلاقاً مما هو سائد من الثقافة. فهي في كل ذلك لها جانب على قدر كبير من الأهمية هو الجانب الاجتماعي المتمركز حول ضرورة معرفة الاتجاهات الضخمة الممكنة من فهم التصرفات الجماعية واستيعابها للمجموعات البشرية.</a:t>
            </a:r>
          </a:p>
          <a:p>
            <a:pPr marL="285750" indent="-285750" algn="just" rtl="1">
              <a:lnSpc>
                <a:spcPts val="1690"/>
              </a:lnSpc>
              <a:spcAft>
                <a:spcPts val="800"/>
              </a:spcAft>
              <a:buFont typeface="Arial" panose="020B0604020202020204" pitchFamily="34" charset="0"/>
              <a:buChar char="•"/>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ﺟ- إتقان التحليل الديناميكي للأحداث: أي تخطيط لا يمكنه أن ينفذ إلا إذا انطلق من دراسة ما يدور من الأفكار والآراء في الواقع ، وما هي الاسباب وراء هذه الآراء والافكار، وما هو منها انتهي واسباب نهايته ، وما هو منها باقي واسباب بقاءه، آخذاً بعين الاعتبار تفاعلاتها الديناميكية وتقلباتها السريعة،  وانوه أن التحليل الذي أنجز البارحة غير صالح اليوم لبعده عن الواقع الذي تطور فجأة بين الأمس واليوم.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5295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7993" y="2075940"/>
            <a:ext cx="10298567" cy="2362185"/>
          </a:xfrm>
          <a:prstGeom prst="rect">
            <a:avLst/>
          </a:prstGeom>
          <a:noFill/>
        </p:spPr>
        <p:txBody>
          <a:bodyPr wrap="square" rtlCol="0">
            <a:spAutoFit/>
          </a:bodyPr>
          <a:lstStyle/>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ومن هنا يمكن تحديد أنواع الاستراتيجية: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استراتيجية الاستقالة: وهي استراتيجية لا يشارك فيها الفئات الشعبية بشكل كبير بل يقوم بها النخبة ، مما يؤدي الى منافسة للنخبة في مواجهة التقلبات المستمرة داخل المجتمع، أو محاولة سيطرة النخبة على زمام الامور. وهي استراتيجية تزيد من تأزم الوضع القائم، وتنتهي بمزيد من تمركز السلطة والإدارة بيد النخبة، ومزيد الصراعات داخل المجتمع ومركزية القرارات.</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استراتيجية المشاركة : وهي استراتيجية تجد فيها جميع العناصر الواعية في المجتمع للتمكن من الوصول إلى مستوى حضاري نوعي، وإلى المشاركة الفعلية للفرد في صياغة حياته، والاهتمام ببيئته ومحيطه الاجتماعي، وإسهامه في تقويم ذاته، والتأثير إيجاباً في تطوير مجتمعه وإصلاحه.</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5849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6716" y="2053986"/>
            <a:ext cx="10298567" cy="2798202"/>
          </a:xfrm>
          <a:prstGeom prst="rect">
            <a:avLst/>
          </a:prstGeom>
          <a:noFill/>
        </p:spPr>
        <p:txBody>
          <a:bodyPr wrap="square" rtlCol="0">
            <a:spAutoFit/>
          </a:bodyPr>
          <a:lstStyle/>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عناصر الاستراتيجية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الاستيعاب الواعي للماضي: استيعاب الماضي ووعي حركته التاريخية ضروري لفهم الواقع الحاضر. فمن خلال فهم آليات الواقع الراحل، والمتابعة الدقيقة لمسارها التاريخي، يمكن إدراك التطورات المختلفة التي خضعت لها الأمة سواء على الصعيد السياسي، أو العسكري أو الاقتصادي، أو الاجتماعي، أو الفكري أو الثقافي، أو التربوي، ويمكن كشف المورثات التي أسهمت بشكل أساسي في انبثاق الواقع الحالي للأمة.</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دقة المتابعة: وتحتاج إلى إعمال الوعي في فهم وقائع التاريخ، علماً بأن الماضي لا يمكن الوصول إلى أغلبه إلا من خلال النص المكتوب. نعم، يمكن الاستعانة بالآثار المتبقية، والحفريات ا، وبعض المنقول الشفوي، ولكن يبقى الباب الواسع لمعرفة صور الماضي وأحداثه هو النص المدون، ولا مناص من توفيره وتحققه.</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2906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6716" y="2053986"/>
            <a:ext cx="10298567" cy="2464777"/>
          </a:xfrm>
          <a:prstGeom prst="rect">
            <a:avLst/>
          </a:prstGeom>
          <a:noFill/>
        </p:spPr>
        <p:txBody>
          <a:bodyPr wrap="square" rtlCol="0">
            <a:spAutoFit/>
          </a:bodyPr>
          <a:lstStyle/>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الاستقراء الشامل للواقع: إن إصلاح الواقع يمر حتماً عبر فهم شكله ومضمونه، وثابته ومتحركة، وحديثه وقديمة، وقوية وضعيفة، والآني منه والمستمر. والعلة في استقراء وقائعه، وتبين تضاريس مختلف خرائطه فكراً وثقافة ومنهجاً، عطاءً وأخذاً، تلك الرغبة في إعمال التغيير فيه، لينتقل به إلى وضع أحسن وأمثل. وهو أمر يحتاج إلى أدوات جمع للمعلومات ضخمة، وأدوات تحليل ونقد قوية ودقيقة، وأصناف من المعطيات والكشوفات والتشجيع على دروب شتى من التخصصات، نذكر منها مثلاً:</a:t>
            </a:r>
          </a:p>
          <a:p>
            <a:pPr marL="285750" indent="-285750" algn="just" rtl="1">
              <a:lnSpc>
                <a:spcPts val="1690"/>
              </a:lnSpc>
              <a:spcAft>
                <a:spcPts val="800"/>
              </a:spcAft>
              <a:buFont typeface="Arial" panose="020B0604020202020204" pitchFamily="34" charset="0"/>
              <a:buChar char="•"/>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دراسة الإنسان نفساً وسلوكاً، فرداً ومجتمعاً.</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دراسة التيارات الفكرية والمذهبية والاقتصادية والاجتماعية والسياسية والتربوية السائدة.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9587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6716" y="2053986"/>
            <a:ext cx="10298567" cy="2669962"/>
          </a:xfrm>
          <a:prstGeom prst="rect">
            <a:avLst/>
          </a:prstGeom>
          <a:noFill/>
        </p:spPr>
        <p:txBody>
          <a:bodyPr wrap="square" rtlCol="0">
            <a:spAutoFit/>
          </a:bodyPr>
          <a:lstStyle/>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الدراسة المستفيضة للتاريخ الحديث الذي هو البداية والمقدمة للواقع، وهي تجعله حتماً جزء منه، وإن كان في الترتيب الزمني سابقاً عليه.</a:t>
            </a:r>
          </a:p>
          <a:p>
            <a:pPr marL="285750" indent="-285750" algn="just" rtl="1">
              <a:lnSpc>
                <a:spcPts val="1690"/>
              </a:lnSpc>
              <a:spcAft>
                <a:spcPts val="800"/>
              </a:spcAft>
              <a:buFont typeface="Arial" panose="020B0604020202020204" pitchFamily="34" charset="0"/>
              <a:buChar char="•"/>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القيام بالدراسات الميدانية المختلفة في ميادين العلوم الاجتماعية والسلوكية.</a:t>
            </a:r>
          </a:p>
          <a:p>
            <a:pPr marL="285750" indent="-285750" algn="just" rtl="1">
              <a:lnSpc>
                <a:spcPts val="1690"/>
              </a:lnSpc>
              <a:spcAft>
                <a:spcPts val="800"/>
              </a:spcAft>
              <a:buFont typeface="Arial" panose="020B0604020202020204" pitchFamily="34" charset="0"/>
              <a:buChar char="•"/>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5- الخوض في تحليل المعلومات عن الواقع الوطني والدولي، وخاصة لمعرفة تفسيره وتحليله.</a:t>
            </a:r>
          </a:p>
          <a:p>
            <a:pPr marL="285750" indent="-285750" algn="just" rtl="1">
              <a:lnSpc>
                <a:spcPts val="1690"/>
              </a:lnSpc>
              <a:spcAft>
                <a:spcPts val="800"/>
              </a:spcAft>
              <a:buFont typeface="Arial" panose="020B0604020202020204" pitchFamily="34" charset="0"/>
              <a:buChar char="•"/>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6- العمل على دراسة تجارب الدول الحديثة التي واجهت الغرب مثل كوريا واليابان وغيرهما، ومعرفة عوامل الضعف والقوة عندها.</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5520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6716" y="2053986"/>
            <a:ext cx="10298567" cy="1182375"/>
          </a:xfrm>
          <a:prstGeom prst="rect">
            <a:avLst/>
          </a:prstGeom>
          <a:noFill/>
        </p:spPr>
        <p:txBody>
          <a:bodyPr wrap="square" rtlCol="0">
            <a:spAutoFit/>
          </a:bodyPr>
          <a:lstStyle/>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التنبؤ المحكم للمستقبل: ومما ينبغي أن نخلص إليه من العنصرين السابقين إجلاء أوجه الشبه بين الماضي والحاضر، وربط مسار تطور الأول بالآخر، حتى نكون على وعي بالمورّثات (الجينات)، وإدراك لمختلف التيارات والتوجهات، ووضع صورة مستقبلية ليس معناه ادعاء علم الغيب، ولكن تصور نصبو من خلاله الى شحن الحوافز، واستكمال العدة، وإيقاظ الهمم، واستنفار جميع الطاقات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المستجمعة</a:t>
            </a:r>
            <a:r>
              <a:rPr lang="ar-EG" sz="1600" b="1" kern="0" dirty="0">
                <a:solidFill>
                  <a:srgbClr val="000000"/>
                </a:solidFill>
                <a:effectLst/>
                <a:latin typeface="Alexandria" pitchFamily="2" charset="-78"/>
                <a:ea typeface="Times New Roman" panose="02020603050405020304" pitchFamily="18" charset="0"/>
                <a:cs typeface="Alexandria" pitchFamily="2" charset="-78"/>
              </a:rPr>
              <a:t> لتنفيذ الاستراتيجية المستقبلية.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0692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6716" y="2053986"/>
            <a:ext cx="10298567" cy="2682786"/>
          </a:xfrm>
          <a:prstGeom prst="rect">
            <a:avLst/>
          </a:prstGeom>
          <a:noFill/>
        </p:spPr>
        <p:txBody>
          <a:bodyPr wrap="square" rtlCol="0">
            <a:spAutoFit/>
          </a:bodyPr>
          <a:lstStyle/>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معوقات التخطيط الاستراتيجي:</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التغير السريع في البيئة: الاستراتيجية تمثل خطة طويلة الأمد أي من خمس سنوات وأكثر، فهي بحاجة إلى الاستقرار للظروف التي تؤثر بها خلال فترة الخطة، والتغيرات التي تحدث بسرعة تؤدي للاستراتيجية إلى مواجهة واقع جديد مختلف عن الواقع الذي أسست عليه؛ وهذا يؤدي إلى التعثر أو الفشل.</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التخطيط الاستراتيجي وربطه بالأزمات: ربط التخطيط الاستراتيجي بالأزمات بشكل دائم هذا يعمل على التقليل من أهمية التخطيط الاستراتيجي، كما يعمل على تقليص من الدور الذي يقوم فيه داخل المنظمات من تطوير ونجاح. والتخطيط الاستراتيجي هو أسلوب لكل الظروف لتتم للمحافظة وبقاء للمنظّمة واستمرارها.</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9257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6716" y="2053986"/>
            <a:ext cx="10298567" cy="2580194"/>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تابع معوقات التخطيط الاستراتيجي:</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المسؤوليات داخل المنظّمة غير واضحة والهيكل التنظيمي غير واضح: عدم التوزيعات للمسؤوليات والصلاحيات على المستويات الادارية المتنوعة في المنظّمة، مع عدم تواجد هيكل تنظيمي يقوم بتلبية حاجات العمل الاستراتيجي يُعتبر من أهم المعوقات التي تؤثر على الخطة الاستراتيجية.</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بيانات ومعلومات إحصائية: الخطة الاستراتيجية يجب أن تقوم بعض الأسس الضرورية إحداها دراسة الماضي والوضع الحالي، كذلك القيام بتوقع المستقبل من البيئة الداخلية والبيئة الخارجية. ولكي تكون هذه الأسس صحيحة، يجب أن توفر البيانات والمعلومات تكفي لهذا الهدف. وبالعكس يواجه المخطط صعوبة في عملية بناء الهدف والسياسات المستقبلية ورسم الخطة الاستراتيجيةـ إذا لم تتوفر المعلومات الصحيحة.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3382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6717" y="1345306"/>
            <a:ext cx="10298566" cy="3657411"/>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تابع معوقات التخطيط الاستراتيجي: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الإدارة غير قادرة على تحديد الأهداف وبناء الخطة الاستراتيجية: الادارة غير مؤمنة إيمان تام بأهمية التخطيط الاستراتيجي، وليس لديها مقومات وقدرة على القيام بوضع الخطة الاستراتيجية والعمل على تحديد الأهداف والخطة التنفيذية، فالخطة هي أولاً وأخيراً تُعبّر عن ما هي الإمكانات الذاتية المتوفرة في المنظّمة، حتى لو تلقت من غيرها المساعدة عند وضع الخطة، لكنها لا تكون قادرة على التنفيذ.</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بعض العناصر في المنظّمة تقاوم التغيير:  من أهم مهام التخطيط الاستراتيجي هو العمل على إحداث التغييرات في عمل المنظّمة نحو التحسين، كذلك العمل على تبنّي السياسات والبرامج والإجراءات لهذا الهدف، حيث أن بعض العناصر في المنظّمة التي تعودت على السياسات الموجودة، تقوم بعدم قبول السياسات الجديدة والتمسك بالوضع الحالي.</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المستويات الإدارية العليا تهتم بالأنشطة والمشاكل اليومية: عند قيام الادارة العليا بالاهتمام بالأعمال الروتينية، كذلك عدم التركيز على المشاكل الاستراتيجية التي تقوم على تقدم المنظّمة وتطويرها ولا تهتم بوضع الخطة الاستراتيجية تنهض بها.</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6780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6717" y="1345306"/>
            <a:ext cx="10298566" cy="3529171"/>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مراحل تطور التخطيط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التخطيط التقليدي: وهذا شاع بعد الحرب العالمية الثانية حتي منتصف الثمانينات من القرن العشرين  وامتاز بالاهتمام بالجوانب الكمية في التعليم ويعتبر المستقبل هو امتداد للماضي.</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التخطيط الاستراتيجي: وهو الشائع الان ويمتاز بقدرته على الاستجابة للمتغيرات الداخلية والخارجية للنظام التعليمي، حيث يعتمد على تحليل البيئتين ، وتشخيص الوضع الراهن، وتحديد الرؤية والرسالة والاهداف ، ويقوم على ثلاث مراحل اساسية:</a:t>
            </a:r>
          </a:p>
          <a:p>
            <a:pPr marL="285750" indent="-285750" algn="just" rtl="1">
              <a:lnSpc>
                <a:spcPts val="1690"/>
              </a:lnSpc>
              <a:spcAft>
                <a:spcPts val="800"/>
              </a:spcAft>
              <a:buFont typeface="Arial" panose="020B0604020202020204" pitchFamily="34" charset="0"/>
              <a:buChar char="•"/>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عملية ما قبل الخطة: التخطيط للتخطيط – تشخيص الوضع الراهن</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عملية اعداد الخطة وبنائها : الرؤية – الرسالة – الاهداف- الانشطة- مؤشرات الاداء- التنفيذ.</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عمليات ما بعد الخطة: المتابعة والتقييم والتغذية الراجعة والتطور المستمر</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1656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6717" y="1345306"/>
            <a:ext cx="10298566" cy="3311163"/>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مصادر تمويل التخطيط الاستراتيجي:</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1-تمويل الحكومة المركزي وهذا وفق الميزانية المخصصة للتعليم.</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الضرائب والرسوم الخاصة بالتعليم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القروض الداخلية والخارجية سواء على مستوي الدول من الخارج أو على مستوي المشاريع التعليمية في الداخل مثل مشاريع التدريب المهني وغيره.</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أقساط التعليم وهو عباره عن الاقساط المدفوعة من اللبة في مؤسسات العليم الخاص.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5- مساهمات رجال الاعمال والجمعيات والهبات من القادرين.</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6- التمويل الذاتي من خلال الجمع بين العمل والتعليم او القيام بأعمال تعليمية انتاجية مثل مشاريع رأس المال في التعليم الفني.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7- المنح الخارجية وليست قروض وتتم ضمن التبادلات الثقافية بين الدول بعضها البعض.</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1328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6717" y="1345306"/>
            <a:ext cx="10298566" cy="3516347"/>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ملخص المحاضرة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الاستراتيجية – المعنى والمفهوم</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مفهوم التخطيط الاستراتيجي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أهمية التخطيط الاستراتيجي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أساليب التخطيط الاستراتيجي: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متطلبات نجاح التخطيط الاستراتيجي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فوائد التخطيط الاستراتيجي للمؤسسات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أهم المهارات اللازمة للتخطيط الاستراتيجي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مستويات الاستراتيجية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معوقات التخطيط الاستراتيجي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خطوات التخطيط الاستراتيجي ومصادر التمويل</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932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8152"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5" y="3727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274159" y="1306311"/>
            <a:ext cx="10298566" cy="3836948"/>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أسئلة للحوار والمناقشة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ما مفهوم الاستراتيجية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ما مفهوم التخطيط الاستراتيجي؟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ما أهمية التخطيط الاستراتيجي؟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ما أساليب التخطيط الاستراتيجي؟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ما متطلبات نجاح التخطيط الاستراتيجي؟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ما فوائد التخطيط الاستراتيجي للمؤسسات التربوية؟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ما أهم المهارات اللازمة للتخطيط الاستراتيجي؟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ما معوقات التخطيط الاستراتيجي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ما خطوات التخطيط الاستراتيجي؟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10- ناقش أهم مصادر تمويل الخطط الاستراتيجية؟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4210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1847e65fbe18533a4345b17285c3cf1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81ef90392756b9808ef1249c6f6c8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82574B3-B180-4A72-B446-646E58151E3A}"/>
</file>

<file path=customXml/itemProps2.xml><?xml version="1.0" encoding="utf-8"?>
<ds:datastoreItem xmlns:ds="http://schemas.openxmlformats.org/officeDocument/2006/customXml" ds:itemID="{86E7285C-465D-4553-9CBC-B66DF4C08BB5}"/>
</file>

<file path=customXml/itemProps3.xml><?xml version="1.0" encoding="utf-8"?>
<ds:datastoreItem xmlns:ds="http://schemas.openxmlformats.org/officeDocument/2006/customXml" ds:itemID="{79EE3D5D-5F7B-47A3-AE4B-A5F51326EA95}"/>
</file>

<file path=docProps/app.xml><?xml version="1.0" encoding="utf-8"?>
<Properties xmlns="http://schemas.openxmlformats.org/officeDocument/2006/extended-properties" xmlns:vt="http://schemas.openxmlformats.org/officeDocument/2006/docPropsVTypes">
  <TotalTime>2306</TotalTime>
  <Words>3455</Words>
  <Application>Microsoft Office PowerPoint</Application>
  <PresentationFormat>Widescreen</PresentationFormat>
  <Paragraphs>339</Paragraphs>
  <Slides>38</Slides>
  <Notes>32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Alexandria</vt:lpstr>
      <vt:lpstr>Roboto Light</vt:lpstr>
      <vt:lpstr>Times New Roman</vt:lpstr>
      <vt:lpstr>Simplified Arabic</vt:lpstr>
      <vt:lpstr>Calibri</vt:lpstr>
      <vt:lpstr>Tajawal Medium</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Dr. Mohammed</cp:lastModifiedBy>
  <cp:revision>257</cp:revision>
  <dcterms:created xsi:type="dcterms:W3CDTF">2023-04-29T09:08:23Z</dcterms:created>
  <dcterms:modified xsi:type="dcterms:W3CDTF">2026-01-13T13:11:22Z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