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46" name="Shape 446"/>
          <p:cNvSpPr/>
          <p:nvPr>
            <p:ph type="sldImg"/>
          </p:nvPr>
        </p:nvSpPr>
        <p:spPr>
          <a:xfrm>
            <a:off x="1143000" y="685800"/>
            <a:ext cx="4572000" cy="3429000"/>
          </a:xfrm>
          <a:prstGeom prst="rect">
            <a:avLst/>
          </a:prstGeom>
        </p:spPr>
        <p:txBody>
          <a:bodyPr/>
          <a:lstStyle/>
          <a:p>
            <a:pPr/>
          </a:p>
        </p:txBody>
      </p:sp>
      <p:sp>
        <p:nvSpPr>
          <p:cNvPr id="447" name="Shape 44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2.jpeg"/><Relationship Id="rId6"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7.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9.png"/><Relationship Id="rId7"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2.png"/><Relationship Id="rId6"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9.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2.png"/><Relationship Id="rId6" Type="http://schemas.openxmlformats.org/officeDocument/2006/relationships/image" Target="../media/image9.png"/><Relationship Id="rId7" Type="http://schemas.openxmlformats.org/officeDocument/2006/relationships/image" Target="../media/image13.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23.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25.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5.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26.png"/><Relationship Id="rId4" Type="http://schemas.openxmlformats.org/officeDocument/2006/relationships/image" Target="../media/image27.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28.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 Id="rId3" Type="http://schemas.openxmlformats.org/officeDocument/2006/relationships/image" Target="../media/image15.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28.png"/></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9.png"/></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6" name="Rectangle: Rounded Corners 33"/>
          <p:cNvGrpSpPr/>
          <p:nvPr/>
        </p:nvGrpSpPr>
        <p:grpSpPr>
          <a:xfrm>
            <a:off x="6078409" y="5903747"/>
            <a:ext cx="3516609" cy="599441"/>
            <a:chOff x="0" y="-35136"/>
            <a:chExt cx="3516607" cy="599440"/>
          </a:xfrm>
        </p:grpSpPr>
        <p:sp>
          <p:nvSpPr>
            <p:cNvPr id="34"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5" name="2nd Lec.…"/>
            <p:cNvSpPr txBox="1"/>
            <p:nvPr/>
          </p:nvSpPr>
          <p:spPr>
            <a:xfrm>
              <a:off x="77901" y="-35137"/>
              <a:ext cx="3360804" cy="599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p>
              <a:pPr algn="ctr">
                <a:defRPr b="1" sz="1700">
                  <a:solidFill>
                    <a:srgbClr val="2D3956"/>
                  </a:solidFill>
                  <a:latin typeface="Tajawal Medium"/>
                  <a:ea typeface="Tajawal Medium"/>
                  <a:cs typeface="Tajawal Medium"/>
                  <a:sym typeface="Tajawal Medium"/>
                </a:defRPr>
              </a:pPr>
              <a:r>
                <a:t>2nd Lec.</a:t>
              </a:r>
            </a:p>
            <a:p>
              <a:pPr algn="ctr">
                <a:defRPr b="1" sz="1700">
                  <a:solidFill>
                    <a:srgbClr val="2D3956"/>
                  </a:solidFill>
                  <a:latin typeface="Tajawal Medium"/>
                  <a:ea typeface="Tajawal Medium"/>
                  <a:cs typeface="Tajawal Medium"/>
                  <a:sym typeface="Tajawal Medium"/>
                </a:defRPr>
              </a:pPr>
              <a:r>
                <a:t>HPMQS Preparation stage</a:t>
              </a:r>
            </a:p>
          </p:txBody>
        </p:sp>
      </p:grpSp>
      <p:pic>
        <p:nvPicPr>
          <p:cNvPr id="37" name="Picture 32" descr="Picture 32"/>
          <p:cNvPicPr>
            <a:picLocks noChangeAspect="1"/>
          </p:cNvPicPr>
          <p:nvPr/>
        </p:nvPicPr>
        <p:blipFill>
          <a:blip r:embed="rId2">
            <a:extLst/>
          </a:blip>
          <a:stretch>
            <a:fillRect/>
          </a:stretch>
        </p:blipFill>
        <p:spPr>
          <a:xfrm>
            <a:off x="8993572" y="-394321"/>
            <a:ext cx="2876695" cy="2544328"/>
          </a:xfrm>
          <a:prstGeom prst="rect">
            <a:avLst/>
          </a:prstGeom>
          <a:ln w="12700">
            <a:miter lim="400000"/>
          </a:ln>
        </p:spPr>
      </p:pic>
      <p:sp>
        <p:nvSpPr>
          <p:cNvPr id="38"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9"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40" name="TextBox 45"/>
          <p:cNvSpPr txBox="1"/>
          <p:nvPr/>
        </p:nvSpPr>
        <p:spPr>
          <a:xfrm>
            <a:off x="7127179" y="5327472"/>
            <a:ext cx="1106499"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41" name="Graphic 46" descr="Graphic 46"/>
          <p:cNvPicPr>
            <a:picLocks noChangeAspect="1"/>
          </p:cNvPicPr>
          <p:nvPr/>
        </p:nvPicPr>
        <p:blipFill>
          <a:blip r:embed="rId6">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sp>
        <p:nvSpPr>
          <p:cNvPr id="4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0"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1"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52"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53"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4"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55" name="3rd  section contents :…"/>
          <p:cNvSpPr/>
          <p:nvPr/>
        </p:nvSpPr>
        <p:spPr>
          <a:xfrm>
            <a:off x="717935" y="4927156"/>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u="sng">
                <a:solidFill>
                  <a:schemeClr val="accent5">
                    <a:satOff val="-3547"/>
                    <a:lumOff val="-10352"/>
                  </a:schemeClr>
                </a:solidFill>
                <a:latin typeface="Bookman Old Style"/>
                <a:ea typeface="Bookman Old Style"/>
                <a:cs typeface="Bookman Old Style"/>
                <a:sym typeface="Bookman Old Style"/>
              </a:defRPr>
            </a:pPr>
            <a:r>
              <a:t>3rd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The impact of TPQM and the Holistic Project Quality Management system  (HPQMS ) on having the Product-Fit Solution (PFS).</a:t>
            </a:r>
          </a:p>
        </p:txBody>
      </p:sp>
      <p:sp>
        <p:nvSpPr>
          <p:cNvPr id="56" name="2nd section contents :…"/>
          <p:cNvSpPr/>
          <p:nvPr/>
        </p:nvSpPr>
        <p:spPr>
          <a:xfrm>
            <a:off x="704282" y="3833590"/>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2nd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Project Quality Management and project success </a:t>
            </a:r>
          </a:p>
        </p:txBody>
      </p:sp>
      <p:sp>
        <p:nvSpPr>
          <p:cNvPr id="57" name="1st section contents :…"/>
          <p:cNvSpPr/>
          <p:nvPr/>
        </p:nvSpPr>
        <p:spPr>
          <a:xfrm>
            <a:off x="716610" y="2187471"/>
            <a:ext cx="9586084" cy="155199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1st section contents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HPMQS role and impact of maximizing the  project success rate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its effective working  mechanism  </a:t>
            </a:r>
          </a:p>
        </p:txBody>
      </p:sp>
      <p:sp>
        <p:nvSpPr>
          <p:cNvPr id="58"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59" name="Lecture outline"/>
          <p:cNvSpPr/>
          <p:nvPr/>
        </p:nvSpPr>
        <p:spPr>
          <a:xfrm>
            <a:off x="952833" y="1123473"/>
            <a:ext cx="4766418" cy="1257646"/>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sp>
        <p:nvSpPr>
          <p:cNvPr id="6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68"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69"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70"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71"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7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73"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74" name="3rd  section contents :…"/>
          <p:cNvSpPr/>
          <p:nvPr/>
        </p:nvSpPr>
        <p:spPr>
          <a:xfrm>
            <a:off x="717935" y="4927156"/>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u="sng">
                <a:solidFill>
                  <a:schemeClr val="accent5">
                    <a:satOff val="-3547"/>
                    <a:lumOff val="-10352"/>
                  </a:schemeClr>
                </a:solidFill>
                <a:latin typeface="Bookman Old Style"/>
                <a:ea typeface="Bookman Old Style"/>
                <a:cs typeface="Bookman Old Style"/>
                <a:sym typeface="Bookman Old Style"/>
              </a:defRPr>
            </a:pPr>
            <a:r>
              <a:t>3rd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The impact of HPMQS on the selected PFS </a:t>
            </a:r>
          </a:p>
        </p:txBody>
      </p:sp>
      <p:sp>
        <p:nvSpPr>
          <p:cNvPr id="75" name="2nd section contents :…"/>
          <p:cNvSpPr/>
          <p:nvPr/>
        </p:nvSpPr>
        <p:spPr>
          <a:xfrm>
            <a:off x="704282" y="3833590"/>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2nd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Conducting BS and FS </a:t>
            </a:r>
          </a:p>
        </p:txBody>
      </p:sp>
      <p:sp>
        <p:nvSpPr>
          <p:cNvPr id="76" name="1st section contents :…"/>
          <p:cNvSpPr/>
          <p:nvPr/>
        </p:nvSpPr>
        <p:spPr>
          <a:xfrm>
            <a:off x="716610" y="2187471"/>
            <a:ext cx="9586084" cy="155199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1st section contents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relationship between the HPMQS and the PLC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input of the preparation stage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stage baseline </a:t>
            </a:r>
          </a:p>
        </p:txBody>
      </p:sp>
      <p:sp>
        <p:nvSpPr>
          <p:cNvPr id="77"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78" name="Lecture outline"/>
          <p:cNvSpPr/>
          <p:nvPr/>
        </p:nvSpPr>
        <p:spPr>
          <a:xfrm>
            <a:off x="952833" y="1123473"/>
            <a:ext cx="4766418" cy="1257646"/>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
        <p:nvSpPr>
          <p:cNvPr id="7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8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8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8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90"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91"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spTree>
      <p:nvGrpSpPr>
        <p:cNvPr id="1" name=""/>
        <p:cNvGrpSpPr/>
        <p:nvPr/>
      </p:nvGrpSpPr>
      <p:grpSpPr>
        <a:xfrm>
          <a:off x="0" y="0"/>
          <a:ext cx="0" cy="0"/>
          <a:chOff x="0" y="0"/>
          <a:chExt cx="0" cy="0"/>
        </a:xfrm>
      </p:grpSpPr>
      <p:sp>
        <p:nvSpPr>
          <p:cNvPr id="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99" name="TextBox 24" descr="TextBox 24"/>
          <p:cNvPicPr>
            <a:picLocks noChangeAspect="0"/>
          </p:cNvPicPr>
          <p:nvPr/>
        </p:nvPicPr>
        <p:blipFill>
          <a:blip r:embed="rId2">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100"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01"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pic>
        <p:nvPicPr>
          <p:cNvPr id="102"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03"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04"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pic>
        <p:nvPicPr>
          <p:cNvPr id="105" name="Oval    " descr="Oval    "/>
          <p:cNvPicPr>
            <a:picLocks noChangeAspect="0"/>
          </p:cNvPicPr>
          <p:nvPr/>
        </p:nvPicPr>
        <p:blipFill>
          <a:blip r:embed="rId7">
            <a:extLst/>
          </a:blip>
          <a:stretch>
            <a:fillRect/>
          </a:stretch>
        </p:blipFill>
        <p:spPr>
          <a:xfrm>
            <a:off x="3519450" y="2173215"/>
            <a:ext cx="5421242" cy="2726691"/>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sp>
        <p:nvSpPr>
          <p:cNvPr id="11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1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11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17"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18"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19"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2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2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spTree>
      <p:nvGrpSpPr>
        <p:cNvPr id="1" name=""/>
        <p:cNvGrpSpPr/>
        <p:nvPr/>
      </p:nvGrpSpPr>
      <p:grpSpPr>
        <a:xfrm>
          <a:off x="0" y="0"/>
          <a:ext cx="0" cy="0"/>
          <a:chOff x="0" y="0"/>
          <a:chExt cx="0" cy="0"/>
        </a:xfrm>
      </p:grpSpPr>
      <p:sp>
        <p:nvSpPr>
          <p:cNvPr id="129"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32" name="Picture Placeholder 4"/>
          <p:cNvGrpSpPr/>
          <p:nvPr/>
        </p:nvGrpSpPr>
        <p:grpSpPr>
          <a:xfrm>
            <a:off x="444875" y="1024946"/>
            <a:ext cx="4962147" cy="2495551"/>
            <a:chOff x="0" y="0"/>
            <a:chExt cx="4962145" cy="2495550"/>
          </a:xfrm>
        </p:grpSpPr>
        <p:sp>
          <p:nvSpPr>
            <p:cNvPr id="130"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31"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33"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34"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35"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36"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37"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38"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1" name="Picture Placeholder 4"/>
          <p:cNvGrpSpPr/>
          <p:nvPr/>
        </p:nvGrpSpPr>
        <p:grpSpPr>
          <a:xfrm>
            <a:off x="444875" y="1024946"/>
            <a:ext cx="4962147" cy="2495551"/>
            <a:chOff x="0" y="0"/>
            <a:chExt cx="4962145" cy="2495550"/>
          </a:xfrm>
        </p:grpSpPr>
        <p:sp>
          <p:nvSpPr>
            <p:cNvPr id="139"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0" name="image15.jpeg" descr="image15.jpeg"/>
            <p:cNvPicPr>
              <a:picLocks noChangeAspect="1"/>
            </p:cNvPicPr>
            <p:nvPr/>
          </p:nvPicPr>
          <p:blipFill>
            <a:blip r:embed="rId2">
              <a:extLst/>
            </a:blip>
            <a:srcRect l="0" t="12314" r="0" b="12314"/>
            <a:stretch>
              <a:fillRect/>
            </a:stretch>
          </p:blipFill>
          <p:spPr>
            <a:xfrm>
              <a:off x="0" y="0"/>
              <a:ext cx="4962146" cy="2495550"/>
            </a:xfrm>
            <a:prstGeom prst="rect">
              <a:avLst/>
            </a:prstGeom>
            <a:ln w="12700" cap="flat">
              <a:noFill/>
              <a:miter lim="400000"/>
            </a:ln>
            <a:effectLst/>
          </p:spPr>
        </p:pic>
      </p:grpSp>
      <p:sp>
        <p:nvSpPr>
          <p:cNvPr id="142"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3" name="Picture 29" descr="Picture 29"/>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144" name="Graphic 30" descr="Graphic 30"/>
          <p:cNvPicPr>
            <a:picLocks noChangeAspect="1"/>
          </p:cNvPicPr>
          <p:nvPr/>
        </p:nvPicPr>
        <p:blipFill>
          <a:blip r:embed="rId4">
            <a:extLst/>
          </a:blip>
          <a:stretch>
            <a:fillRect/>
          </a:stretch>
        </p:blipFill>
        <p:spPr>
          <a:xfrm>
            <a:off x="9425755" y="425241"/>
            <a:ext cx="2362201" cy="142876"/>
          </a:xfrm>
          <a:prstGeom prst="rect">
            <a:avLst/>
          </a:prstGeom>
          <a:ln w="12700">
            <a:miter lim="400000"/>
          </a:ln>
        </p:spPr>
      </p:pic>
      <p:pic>
        <p:nvPicPr>
          <p:cNvPr id="145" name="Graphic 31" descr="Graphic 31"/>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146" name="Graphic 32" descr="Graphic 32"/>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sp>
        <p:nvSpPr>
          <p:cNvPr id="14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48"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4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15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8"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5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60"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161"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62"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63"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164"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5"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sp>
        <p:nvSpPr>
          <p:cNvPr id="17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7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75"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176"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77"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179" name="TextBox 24" descr="TextBox 24"/>
          <p:cNvPicPr>
            <a:picLocks noChangeAspect="0"/>
          </p:cNvPicPr>
          <p:nvPr/>
        </p:nvPicPr>
        <p:blipFill>
          <a:blip r:embed="rId5">
            <a:extLst/>
          </a:blip>
          <a:stretch>
            <a:fillRect/>
          </a:stretch>
        </p:blipFill>
        <p:spPr>
          <a:xfrm>
            <a:off x="3807879" y="523952"/>
            <a:ext cx="7103638" cy="22377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180"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2"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83"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84"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185"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86"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87"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a:t>
            </a:r>
          </a:p>
        </p:txBody>
      </p:sp>
      <p:sp>
        <p:nvSpPr>
          <p:cNvPr id="188" name="TextBox 33"/>
          <p:cNvSpPr txBox="1"/>
          <p:nvPr/>
        </p:nvSpPr>
        <p:spPr>
          <a:xfrm>
            <a:off x="3618007" y="1596665"/>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00</a:t>
            </a:r>
          </a:p>
        </p:txBody>
      </p:sp>
      <p:sp>
        <p:nvSpPr>
          <p:cNvPr id="189"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90" name="the project golden rule #1… the project golden rule #1T e with more details , the execution time with less failure " descr="the project golden rule #1… the project golden rule #1T e with more details , the execution time with less failure "/>
          <p:cNvPicPr>
            <a:picLocks noChangeAspect="0"/>
          </p:cNvPicPr>
          <p:nvPr/>
        </p:nvPicPr>
        <p:blipFill>
          <a:blip r:embed="rId7">
            <a:extLst/>
          </a:blip>
          <a:stretch>
            <a:fillRect/>
          </a:stretch>
        </p:blipFill>
        <p:spPr>
          <a:xfrm>
            <a:off x="2860319" y="2838845"/>
            <a:ext cx="8602728" cy="3529042"/>
          </a:xfrm>
          <a:prstGeom prst="rect">
            <a:avLst/>
          </a:prstGeom>
          <a:effectLst>
            <a:outerShdw sx="100000" sy="100000" kx="0" ky="0" algn="b" rotWithShape="0" blurRad="190500" dist="114300" dir="5400000">
              <a:srgbClr val="000000">
                <a:alpha val="80208"/>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7"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98"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99"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200"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3">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7" name="Title Text"/>
          <p:cNvSpPr txBox="1"/>
          <p:nvPr>
            <p:ph type="title"/>
          </p:nvPr>
        </p:nvSpPr>
        <p:spPr>
          <a:xfrm>
            <a:off x="1745995" y="1904154"/>
            <a:ext cx="8995979" cy="1423425"/>
          </a:xfrm>
          <a:prstGeom prst="rect">
            <a:avLst/>
          </a:prstGeom>
          <a:ln w="9525">
            <a:round/>
          </a:ln>
          <a:effectLst>
            <a:outerShdw sx="100000" sy="100000" kx="0" ky="0" algn="b" rotWithShape="0" blurRad="190500" dist="0" dir="5400000">
              <a:srgbClr val="941751"/>
            </a:outerShdw>
          </a:effectLst>
        </p:spPr>
        <p:txBody>
          <a:bodyPr/>
          <a:lstStyle>
            <a:lvl1pPr algn="ctr">
              <a:defRPr b="1">
                <a:solidFill>
                  <a:srgbClr val="941100"/>
                </a:solidFill>
                <a:latin typeface="Carlito"/>
                <a:ea typeface="Carlito"/>
                <a:cs typeface="Carlito"/>
                <a:sym typeface="Carlito"/>
              </a:defRPr>
            </a:lvl1pPr>
          </a:lstStyle>
          <a:p>
            <a:pPr/>
            <a:r>
              <a:t>Title Text</a:t>
            </a:r>
          </a:p>
        </p:txBody>
      </p:sp>
      <p:sp>
        <p:nvSpPr>
          <p:cNvPr id="208"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209"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2">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6" name="Title Text"/>
          <p:cNvSpPr txBox="1"/>
          <p:nvPr>
            <p:ph type="title"/>
          </p:nvPr>
        </p:nvSpPr>
        <p:spPr>
          <a:xfrm>
            <a:off x="795330" y="1757397"/>
            <a:ext cx="4656229" cy="623672"/>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17" name="Body Level One…"/>
          <p:cNvSpPr txBox="1"/>
          <p:nvPr>
            <p:ph type="body" sz="quarter" idx="1"/>
          </p:nvPr>
        </p:nvSpPr>
        <p:spPr>
          <a:xfrm>
            <a:off x="649521" y="2857828"/>
            <a:ext cx="4597657" cy="3086323"/>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18"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219"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pic>
        <p:nvPicPr>
          <p:cNvPr id="220" name="Title Text Title Text" descr="Title Text Title Text"/>
          <p:cNvPicPr>
            <a:picLocks noChangeAspect="0"/>
          </p:cNvPicPr>
          <p:nvPr/>
        </p:nvPicPr>
        <p:blipFill>
          <a:blip r:embed="rId4">
            <a:extLst/>
          </a:blip>
          <a:stretch>
            <a:fillRect/>
          </a:stretch>
        </p:blipFill>
        <p:spPr>
          <a:xfrm>
            <a:off x="2302466" y="103985"/>
            <a:ext cx="9122978" cy="1550425"/>
          </a:xfrm>
          <a:prstGeom prst="rect">
            <a:avLst/>
          </a:prstGeom>
          <a:effectLst>
            <a:outerShdw sx="100000" sy="100000" kx="0" ky="0" algn="b" rotWithShape="0" blurRad="190500" dist="101600" dir="5400000">
              <a:srgbClr val="941751"/>
            </a:outerShdw>
          </a:effectLst>
        </p:spPr>
      </p:pic>
      <p:pic>
        <p:nvPicPr>
          <p:cNvPr id="221" name="Title Text Title Text" descr="Title Text Title Text"/>
          <p:cNvPicPr>
            <a:picLocks noChangeAspect="0"/>
          </p:cNvPicPr>
          <p:nvPr/>
        </p:nvPicPr>
        <p:blipFill>
          <a:blip r:embed="rId5">
            <a:extLst/>
          </a:blip>
          <a:stretch>
            <a:fillRect/>
          </a:stretch>
        </p:blipFill>
        <p:spPr>
          <a:xfrm>
            <a:off x="6719274" y="1693897"/>
            <a:ext cx="5054857" cy="750672"/>
          </a:xfrm>
          <a:prstGeom prst="rect">
            <a:avLst/>
          </a:prstGeom>
          <a:effectLst>
            <a:outerShdw sx="100000" sy="100000" kx="0" ky="0" algn="b" rotWithShape="0" blurRad="190500" dist="101600" dir="5400000">
              <a:srgbClr val="941751"/>
            </a:outerShdw>
          </a:effectLst>
        </p:spPr>
      </p:pic>
      <p:pic>
        <p:nvPicPr>
          <p:cNvPr id="222" name="Body Level One… Body Level OneBody Level TwoBody Level ThreeBody Level FourBody Level Five" descr="Body Level One… Body Level OneBody Level TwoBody Level ThreeBody Level FourBody Level Five"/>
          <p:cNvPicPr>
            <a:picLocks noChangeAspect="0"/>
          </p:cNvPicPr>
          <p:nvPr/>
        </p:nvPicPr>
        <p:blipFill>
          <a:blip r:embed="rId6">
            <a:extLst/>
          </a:blip>
          <a:stretch>
            <a:fillRect/>
          </a:stretch>
        </p:blipFill>
        <p:spPr>
          <a:xfrm>
            <a:off x="6483902" y="2668449"/>
            <a:ext cx="5525600" cy="3744480"/>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29"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37"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38"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39"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40"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41"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42"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43"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44"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2"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56"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57"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58"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59"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6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Conten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7" name="Image" descr="Image"/>
          <p:cNvPicPr>
            <a:picLocks noChangeAspect="0"/>
          </p:cNvPicPr>
          <p:nvPr/>
        </p:nvPicPr>
        <p:blipFill>
          <a:blip r:embed="rId3">
            <a:extLst/>
          </a:blip>
          <a:stretch>
            <a:fillRect/>
          </a:stretch>
        </p:blipFill>
        <p:spPr>
          <a:xfrm>
            <a:off x="938632" y="187531"/>
            <a:ext cx="10642720" cy="6725509"/>
          </a:xfrm>
          <a:prstGeom prst="rect">
            <a:avLst/>
          </a:prstGeom>
          <a:effectLst>
            <a:outerShdw sx="100000" sy="100000" kx="0" ky="0" algn="b" rotWithShape="0" blurRad="889000" dist="431800" dir="0">
              <a:schemeClr val="accent2">
                <a:satOff val="-18194"/>
                <a:lumOff val="-11215"/>
                <a:alpha val="75000"/>
              </a:schemeClr>
            </a:outerShdw>
            <a:reflection blurRad="0" stA="73479" stPos="0" endA="0" endPos="40000" dist="0" dir="5400000" fadeDir="5400000" sx="100000" sy="-100000" kx="0" ky="0" algn="bl" rotWithShape="0"/>
          </a:effectLst>
        </p:spPr>
      </p:pic>
      <p:sp>
        <p:nvSpPr>
          <p:cNvPr id="268"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75"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76"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7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84"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85"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Bodoni SvtyTwo ITC TT-Book"/>
                <a:ea typeface="Bodoni SvtyTwo ITC TT-Book"/>
                <a:cs typeface="Bodoni SvtyTwo ITC TT-Book"/>
                <a:sym typeface="Bodoni SvtyTwo ITC TT-Book"/>
              </a:defRPr>
            </a:lvl1pPr>
            <a:lvl2pPr marL="0" indent="457200" algn="just">
              <a:buSzTx/>
              <a:buNone/>
              <a:defRPr sz="2300">
                <a:latin typeface="Bodoni SvtyTwo ITC TT-Book"/>
                <a:ea typeface="Bodoni SvtyTwo ITC TT-Book"/>
                <a:cs typeface="Bodoni SvtyTwo ITC TT-Book"/>
                <a:sym typeface="Bodoni SvtyTwo ITC TT-Book"/>
              </a:defRPr>
            </a:lvl2pPr>
            <a:lvl3pPr marL="0" indent="914400" algn="just">
              <a:buSzTx/>
              <a:buNone/>
              <a:defRPr sz="2300">
                <a:latin typeface="Bodoni SvtyTwo ITC TT-Book"/>
                <a:ea typeface="Bodoni SvtyTwo ITC TT-Book"/>
                <a:cs typeface="Bodoni SvtyTwo ITC TT-Book"/>
                <a:sym typeface="Bodoni SvtyTwo ITC TT-Book"/>
              </a:defRPr>
            </a:lvl3pPr>
            <a:lvl4pPr marL="0" indent="1371600" algn="just">
              <a:buSzTx/>
              <a:buNone/>
              <a:defRPr sz="2300">
                <a:latin typeface="Bodoni SvtyTwo ITC TT-Book"/>
                <a:ea typeface="Bodoni SvtyTwo ITC TT-Book"/>
                <a:cs typeface="Bodoni SvtyTwo ITC TT-Book"/>
                <a:sym typeface="Bodoni SvtyTwo ITC TT-Book"/>
              </a:defRPr>
            </a:lvl4pPr>
            <a:lvl5pPr marL="0" indent="1828800" algn="just">
              <a:buSzTx/>
              <a:buNone/>
              <a:defRPr sz="23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286"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7"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28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89"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9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91"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29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29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p:spTree>
      <p:nvGrpSpPr>
        <p:cNvPr id="1" name=""/>
        <p:cNvGrpSpPr/>
        <p:nvPr/>
      </p:nvGrpSpPr>
      <p:grpSpPr>
        <a:xfrm>
          <a:off x="0" y="0"/>
          <a:ext cx="0" cy="0"/>
          <a:chOff x="0" y="0"/>
          <a:chExt cx="0" cy="0"/>
        </a:xfrm>
      </p:grpSpPr>
      <p:sp>
        <p:nvSpPr>
          <p:cNvPr id="300"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30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solidFill>
          <a:srgbClr val="FFFFFF"/>
        </a:solidFill>
      </p:bgPr>
    </p:bg>
    <p:spTree>
      <p:nvGrpSpPr>
        <p:cNvPr id="1" name=""/>
        <p:cNvGrpSpPr/>
        <p:nvPr/>
      </p:nvGrpSpPr>
      <p:grpSpPr>
        <a:xfrm>
          <a:off x="0" y="0"/>
          <a:ext cx="0" cy="0"/>
          <a:chOff x="0" y="0"/>
          <a:chExt cx="0" cy="0"/>
        </a:xfrm>
      </p:grpSpPr>
      <p:sp>
        <p:nvSpPr>
          <p:cNvPr id="308" name="Title Text"/>
          <p:cNvSpPr txBox="1"/>
          <p:nvPr>
            <p:ph type="title"/>
          </p:nvPr>
        </p:nvSpPr>
        <p:spPr>
          <a:xfrm>
            <a:off x="2834128" y="365125"/>
            <a:ext cx="8844294" cy="1325563"/>
          </a:xfrm>
          <a:prstGeom prst="rect">
            <a:avLst/>
          </a:prstGeom>
          <a:ln w="9525">
            <a:round/>
          </a:ln>
          <a:effectLst>
            <a:outerShdw sx="100000" sy="100000" kx="0" ky="0" algn="b" rotWithShape="0" blurRad="190500" dist="101600" dir="5400000">
              <a:schemeClr val="accent5"/>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09"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1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311" name="Image" descr="Image"/>
          <p:cNvPicPr>
            <a:picLocks noChangeAspect="0"/>
          </p:cNvPicPr>
          <p:nvPr/>
        </p:nvPicPr>
        <p:blipFill>
          <a:blip r:embed="rId2">
            <a:extLst/>
          </a:blip>
          <a:stretch>
            <a:fillRect/>
          </a:stretch>
        </p:blipFill>
        <p:spPr>
          <a:xfrm>
            <a:off x="35055" y="50006"/>
            <a:ext cx="2070101" cy="1955801"/>
          </a:xfrm>
          <a:prstGeom prst="rect">
            <a:avLst/>
          </a:prstGeom>
          <a:effectLst>
            <a:outerShdw sx="100000" sy="100000" kx="0" ky="0" algn="b" rotWithShape="0" blurRad="190500" dist="101600" dir="5400000">
              <a:srgbClr val="941100"/>
            </a:outerShdw>
          </a:effectLst>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18" name="Title Text"/>
          <p:cNvSpPr txBox="1"/>
          <p:nvPr>
            <p:ph type="title"/>
          </p:nvPr>
        </p:nvSpPr>
        <p:spPr>
          <a:xfrm>
            <a:off x="1673853" y="425243"/>
            <a:ext cx="8844294" cy="1325564"/>
          </a:xfrm>
          <a:prstGeom prst="rect">
            <a:avLst/>
          </a:prstGeom>
          <a:ln w="9525">
            <a:round/>
          </a:ln>
          <a:effectLst>
            <a:outerShdw sx="100000" sy="100000" kx="0" ky="0" algn="b" rotWithShape="0" blurRad="190500" dist="101600" dir="5400000">
              <a:schemeClr val="accent5"/>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19"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0" dir="5400000">
              <a:schemeClr val="accent5">
                <a:alpha val="4439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2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321" name="Image" descr="Image"/>
          <p:cNvPicPr>
            <a:picLocks noChangeAspect="0"/>
          </p:cNvPicPr>
          <p:nvPr/>
        </p:nvPicPr>
        <p:blipFill>
          <a:blip r:embed="rId3">
            <a:extLst/>
          </a:blip>
          <a:stretch>
            <a:fillRect/>
          </a:stretch>
        </p:blipFill>
        <p:spPr>
          <a:xfrm>
            <a:off x="35055" y="50006"/>
            <a:ext cx="1164036" cy="1102123"/>
          </a:xfrm>
          <a:prstGeom prst="rect">
            <a:avLst/>
          </a:prstGeom>
          <a:effectLst>
            <a:outerShdw sx="100000" sy="100000" kx="0" ky="0" algn="b" rotWithShape="0" blurRad="190500" dist="101600" dir="5400000">
              <a:srgbClr val="941100"/>
            </a:outerShdw>
          </a:effectLst>
        </p:spPr>
      </p:pic>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28" name="Title Text"/>
          <p:cNvSpPr txBox="1"/>
          <p:nvPr>
            <p:ph type="title"/>
          </p:nvPr>
        </p:nvSpPr>
        <p:spPr>
          <a:xfrm>
            <a:off x="2287060" y="196793"/>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29"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3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331"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38" name="Title Text"/>
          <p:cNvSpPr txBox="1"/>
          <p:nvPr>
            <p:ph type="title"/>
          </p:nvPr>
        </p:nvSpPr>
        <p:spPr>
          <a:xfrm>
            <a:off x="2287060" y="196793"/>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39"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4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grpSp>
        <p:nvGrpSpPr>
          <p:cNvPr id="343" name="Image"/>
          <p:cNvGrpSpPr/>
          <p:nvPr/>
        </p:nvGrpSpPr>
        <p:grpSpPr>
          <a:xfrm>
            <a:off x="11050" y="73960"/>
            <a:ext cx="2147537" cy="1049192"/>
            <a:chOff x="0" y="0"/>
            <a:chExt cx="2147536" cy="1049191"/>
          </a:xfrm>
        </p:grpSpPr>
        <p:pic>
          <p:nvPicPr>
            <p:cNvPr id="342" name="Image" descr="Image"/>
            <p:cNvPicPr>
              <a:picLocks noChangeAspect="1"/>
            </p:cNvPicPr>
            <p:nvPr/>
          </p:nvPicPr>
          <p:blipFill>
            <a:blip r:embed="rId3">
              <a:extLst/>
            </a:blip>
            <a:stretch>
              <a:fillRect/>
            </a:stretch>
          </p:blipFill>
          <p:spPr>
            <a:xfrm>
              <a:off x="50800" y="50800"/>
              <a:ext cx="2045937" cy="947592"/>
            </a:xfrm>
            <a:prstGeom prst="rect">
              <a:avLst/>
            </a:prstGeom>
            <a:ln>
              <a:noFill/>
            </a:ln>
            <a:effectLst/>
          </p:spPr>
        </p:pic>
        <p:pic>
          <p:nvPicPr>
            <p:cNvPr id="341" name="Image" descr="Image"/>
            <p:cNvPicPr>
              <a:picLocks noChangeAspect="0"/>
            </p:cNvPicPr>
            <p:nvPr/>
          </p:nvPicPr>
          <p:blipFill>
            <a:blip r:embed="rId4">
              <a:extLst/>
            </a:blip>
            <a:stretch>
              <a:fillRect/>
            </a:stretch>
          </p:blipFill>
          <p:spPr>
            <a:xfrm>
              <a:off x="0" y="0"/>
              <a:ext cx="2147537" cy="1049192"/>
            </a:xfrm>
            <a:prstGeom prst="rect">
              <a:avLst/>
            </a:prstGeom>
            <a:effectLst/>
          </p:spPr>
        </p:pic>
      </p:gr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Onl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50" name="Title Text"/>
          <p:cNvSpPr txBox="1"/>
          <p:nvPr>
            <p:ph type="title"/>
          </p:nvPr>
        </p:nvSpPr>
        <p:spPr>
          <a:xfrm>
            <a:off x="681892" y="2721764"/>
            <a:ext cx="10515601" cy="1325564"/>
          </a:xfrm>
          <a:prstGeom prst="rect">
            <a:avLst/>
          </a:prstGeom>
          <a:ln w="9525">
            <a:round/>
          </a:ln>
          <a:effectLst>
            <a:outerShdw sx="100000" sy="100000" kx="0" ky="0" algn="b" rotWithShape="0" blurRad="190500" dist="12700" dir="5400000">
              <a:schemeClr val="accent6">
                <a:lumOff val="-9568"/>
              </a:schemeClr>
            </a:outerShdw>
          </a:effectLst>
        </p:spPr>
        <p:txBody>
          <a:bodyPr/>
          <a:lstStyle>
            <a:lvl1pPr algn="ctr">
              <a:defRPr b="1">
                <a:solidFill>
                  <a:srgbClr val="4F8F00"/>
                </a:solidFill>
                <a:latin typeface="Bookman Old Style"/>
                <a:ea typeface="Bookman Old Style"/>
                <a:cs typeface="Bookman Old Style"/>
                <a:sym typeface="Bookman Old Style"/>
              </a:defRPr>
            </a:lvl1pPr>
          </a:lstStyle>
          <a:p>
            <a:pPr/>
            <a:r>
              <a:t>Title Text</a:t>
            </a:r>
          </a:p>
        </p:txBody>
      </p:sp>
      <p:sp>
        <p:nvSpPr>
          <p:cNvPr id="351" name="Slide Number"/>
          <p:cNvSpPr txBox="1"/>
          <p:nvPr>
            <p:ph type="sldNum" sz="quarter" idx="2"/>
          </p:nvPr>
        </p:nvSpPr>
        <p:spPr>
          <a:xfrm>
            <a:off x="11592469" y="6237316"/>
            <a:ext cx="451730" cy="434862"/>
          </a:xfrm>
          <a:prstGeom prst="rect">
            <a:avLst/>
          </a:prstGeom>
        </p:spPr>
        <p:txBody>
          <a:bodyPr/>
          <a:lstStyle>
            <a:lvl1pPr algn="l">
              <a:defRPr b="1" sz="2700">
                <a:solidFill>
                  <a:srgbClr val="4F8F00"/>
                </a:solidFill>
              </a:defRPr>
            </a:lvl1pPr>
          </a:lstStyle>
          <a:p>
            <a:pPr/>
            <a:fld id="{86CB4B4D-7CA3-9044-876B-883B54F8677D}" type="slidenum"/>
          </a:p>
        </p:txBody>
      </p:sp>
      <p:pic>
        <p:nvPicPr>
          <p:cNvPr id="352" name="Image" descr="Image"/>
          <p:cNvPicPr>
            <a:picLocks noChangeAspect="0"/>
          </p:cNvPicPr>
          <p:nvPr/>
        </p:nvPicPr>
        <p:blipFill>
          <a:blip r:embed="rId3">
            <a:extLst/>
          </a:blip>
          <a:stretch>
            <a:fillRect/>
          </a:stretch>
        </p:blipFill>
        <p:spPr>
          <a:xfrm>
            <a:off x="35055" y="50006"/>
            <a:ext cx="1135461" cy="1075532"/>
          </a:xfrm>
          <a:prstGeom prst="rect">
            <a:avLst/>
          </a:prstGeom>
          <a:effectLst>
            <a:outerShdw sx="100000" sy="100000" kx="0" ky="0" algn="b" rotWithShape="0" blurRad="190500" dist="101600" dir="5400000">
              <a:srgbClr val="941100"/>
            </a:outerShdw>
          </a:effectLst>
        </p:spPr>
      </p:pic>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solidFill>
          <a:srgbClr val="FFFFFF"/>
        </a:solidFill>
      </p:bgPr>
    </p:bg>
    <p:spTree>
      <p:nvGrpSpPr>
        <p:cNvPr id="1" name=""/>
        <p:cNvGrpSpPr/>
        <p:nvPr/>
      </p:nvGrpSpPr>
      <p:grpSpPr>
        <a:xfrm>
          <a:off x="0" y="0"/>
          <a:ext cx="0" cy="0"/>
          <a:chOff x="0" y="0"/>
          <a:chExt cx="0" cy="0"/>
        </a:xfrm>
      </p:grpSpPr>
      <p:sp>
        <p:nvSpPr>
          <p:cNvPr id="359" name="Title Text"/>
          <p:cNvSpPr txBox="1"/>
          <p:nvPr>
            <p:ph type="title"/>
          </p:nvPr>
        </p:nvSpPr>
        <p:spPr>
          <a:xfrm>
            <a:off x="2834128" y="365125"/>
            <a:ext cx="8844294" cy="1325563"/>
          </a:xfrm>
          <a:prstGeom prst="rect">
            <a:avLst/>
          </a:prstGeom>
          <a:ln w="9525">
            <a:round/>
          </a:ln>
          <a:effectLst>
            <a:outerShdw sx="100000" sy="100000" kx="0" ky="0" algn="b" rotWithShape="0" blurRad="190500" dist="101600" dir="5400000">
              <a:schemeClr val="accent5"/>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60"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61"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solidFill>
          <a:srgbClr val="FFFFFF"/>
        </a:solidFill>
      </p:bgPr>
    </p:bg>
    <p:spTree>
      <p:nvGrpSpPr>
        <p:cNvPr id="1" name=""/>
        <p:cNvGrpSpPr/>
        <p:nvPr/>
      </p:nvGrpSpPr>
      <p:grpSpPr>
        <a:xfrm>
          <a:off x="0" y="0"/>
          <a:ext cx="0" cy="0"/>
          <a:chOff x="0" y="0"/>
          <a:chExt cx="0" cy="0"/>
        </a:xfrm>
      </p:grpSpPr>
      <p:sp>
        <p:nvSpPr>
          <p:cNvPr id="368" name="Title Text"/>
          <p:cNvSpPr txBox="1"/>
          <p:nvPr>
            <p:ph type="title"/>
          </p:nvPr>
        </p:nvSpPr>
        <p:spPr>
          <a:xfrm>
            <a:off x="1752449" y="2564423"/>
            <a:ext cx="9144001" cy="2387601"/>
          </a:xfrm>
          <a:prstGeom prst="rect">
            <a:avLst/>
          </a:prstGeom>
          <a:ln w="9525">
            <a:round/>
          </a:ln>
          <a:effectLst>
            <a:outerShdw sx="100000" sy="100000" kx="0" ky="0" algn="b" rotWithShape="0" blurRad="190500" dist="101600" dir="5400000">
              <a:schemeClr val="accent5">
                <a:satOff val="-3547"/>
                <a:lumOff val="-10352"/>
              </a:schemeClr>
            </a:outerShdw>
          </a:effectLst>
        </p:spPr>
        <p:txBody>
          <a:bodyPr anchor="b"/>
          <a:lstStyle>
            <a:lvl1pPr algn="ctr">
              <a:defRPr b="1" sz="6000">
                <a:solidFill>
                  <a:srgbClr val="941100"/>
                </a:solidFill>
                <a:latin typeface="Bookman Old Style"/>
                <a:ea typeface="Bookman Old Style"/>
                <a:cs typeface="Bookman Old Style"/>
                <a:sym typeface="Bookman Old Style"/>
              </a:defRPr>
            </a:lvl1pPr>
          </a:lstStyle>
          <a:p>
            <a:pPr/>
            <a:r>
              <a:t>Title Text</a:t>
            </a:r>
          </a:p>
        </p:txBody>
      </p:sp>
      <p:sp>
        <p:nvSpPr>
          <p:cNvPr id="369" name="Body Level One…"/>
          <p:cNvSpPr txBox="1"/>
          <p:nvPr>
            <p:ph type="body" sz="quarter" idx="1"/>
          </p:nvPr>
        </p:nvSpPr>
        <p:spPr>
          <a:xfrm>
            <a:off x="1524000" y="5620376"/>
            <a:ext cx="9144000" cy="899910"/>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70"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77" name="Title Text"/>
          <p:cNvSpPr txBox="1"/>
          <p:nvPr>
            <p:ph type="title"/>
          </p:nvPr>
        </p:nvSpPr>
        <p:spPr>
          <a:xfrm>
            <a:off x="3026507" y="2554386"/>
            <a:ext cx="7373634" cy="1671427"/>
          </a:xfrm>
          <a:prstGeom prst="rect">
            <a:avLst/>
          </a:prstGeom>
          <a:ln w="9525">
            <a:round/>
          </a:ln>
          <a:effectLst>
            <a:outerShdw sx="100000" sy="100000" kx="0" ky="0" algn="b" rotWithShape="0" blurRad="190500" dist="12700" dir="5400000">
              <a:schemeClr val="accent5">
                <a:satOff val="-3547"/>
                <a:lumOff val="-10352"/>
              </a:schemeClr>
            </a:outerShdw>
          </a:effectLst>
        </p:spPr>
        <p:txBody>
          <a:bodyPr anchor="b"/>
          <a:lstStyle>
            <a:lvl1pPr algn="ctr">
              <a:defRPr sz="6000">
                <a:solidFill>
                  <a:schemeClr val="accent2"/>
                </a:solidFill>
                <a:latin typeface="Bodoni SvtyTwo OS ITC TT-Book"/>
                <a:ea typeface="Bodoni SvtyTwo OS ITC TT-Book"/>
                <a:cs typeface="Bodoni SvtyTwo OS ITC TT-Book"/>
                <a:sym typeface="Bodoni SvtyTwo OS ITC TT-Book"/>
              </a:defRPr>
            </a:lvl1pPr>
          </a:lstStyle>
          <a:p>
            <a:pPr/>
            <a:r>
              <a:t>Title Text</a:t>
            </a:r>
          </a:p>
        </p:txBody>
      </p:sp>
      <p:sp>
        <p:nvSpPr>
          <p:cNvPr id="378" name="Body Level One…"/>
          <p:cNvSpPr txBox="1"/>
          <p:nvPr>
            <p:ph type="body" sz="quarter" idx="1"/>
          </p:nvPr>
        </p:nvSpPr>
        <p:spPr>
          <a:xfrm>
            <a:off x="1174862" y="4805888"/>
            <a:ext cx="10515601" cy="1500188"/>
          </a:xfrm>
          <a:prstGeom prst="rect">
            <a:avLst/>
          </a:prstGeom>
          <a:ln w="9525">
            <a:round/>
          </a:ln>
        </p:spPr>
        <p:txBody>
          <a:bodyPr/>
          <a:lstStyle/>
          <a:p>
            <a:pPr marL="0" indent="0">
              <a:buSzTx/>
              <a:buFontTx/>
              <a:buNone/>
              <a:defRPr b="1" i="1" sz="2700">
                <a:solidFill>
                  <a:srgbClr val="941100"/>
                </a:solidFill>
              </a:defRPr>
            </a:pPr>
            <a:r>
              <a:t>Body Level One</a:t>
            </a:r>
          </a:p>
          <a:p>
            <a:pPr lvl="1" marL="0" indent="457200">
              <a:buSzTx/>
              <a:buFontTx/>
              <a:buNone/>
              <a:defRPr b="1" i="1" sz="2700">
                <a:solidFill>
                  <a:srgbClr val="941100"/>
                </a:solidFill>
              </a:defRPr>
            </a:pPr>
            <a:r>
              <a:t>Body Level Two</a:t>
            </a:r>
          </a:p>
          <a:p>
            <a:pPr lvl="2" marL="0" indent="914400">
              <a:buSzTx/>
              <a:buFontTx/>
              <a:buNone/>
              <a:defRPr b="1" i="1" sz="2700">
                <a:solidFill>
                  <a:srgbClr val="941100"/>
                </a:solidFill>
              </a:defRPr>
            </a:pPr>
            <a:r>
              <a:t>Body Level Three</a:t>
            </a:r>
          </a:p>
          <a:p>
            <a:pPr lvl="3" marL="0" indent="1371600">
              <a:buSzTx/>
              <a:buFontTx/>
              <a:buNone/>
              <a:defRPr b="1" i="1" sz="2700">
                <a:solidFill>
                  <a:srgbClr val="941100"/>
                </a:solidFill>
              </a:defRPr>
            </a:pPr>
            <a:r>
              <a:t>Body </a:t>
            </a:r>
            <a:r>
              <a:rPr>
                <a:latin typeface="Bookman Old Style"/>
                <a:ea typeface="Bookman Old Style"/>
                <a:cs typeface="Bookman Old Style"/>
                <a:sym typeface="Bookman Old Style"/>
              </a:rPr>
              <a:t>Level</a:t>
            </a:r>
            <a:r>
              <a:t> Four</a:t>
            </a:r>
          </a:p>
          <a:p>
            <a:pPr lvl="4" marL="0" indent="1828800">
              <a:buSzTx/>
              <a:buFontTx/>
              <a:buNone/>
              <a:defRPr b="1" i="1" sz="2700">
                <a:solidFill>
                  <a:srgbClr val="941100"/>
                </a:solidFill>
              </a:defRPr>
            </a:pPr>
            <a:r>
              <a:t>Body Level Five</a:t>
            </a:r>
          </a:p>
        </p:txBody>
      </p:sp>
      <p:pic>
        <p:nvPicPr>
          <p:cNvPr id="379" name="Image" descr="Image"/>
          <p:cNvPicPr>
            <a:picLocks noChangeAspect="0"/>
          </p:cNvPicPr>
          <p:nvPr/>
        </p:nvPicPr>
        <p:blipFill>
          <a:blip r:embed="rId3">
            <a:extLst/>
          </a:blip>
          <a:stretch>
            <a:fillRect/>
          </a:stretch>
        </p:blipFill>
        <p:spPr>
          <a:xfrm>
            <a:off x="5153935" y="429864"/>
            <a:ext cx="2225676" cy="1384301"/>
          </a:xfrm>
          <a:prstGeom prst="rect">
            <a:avLst/>
          </a:prstGeom>
          <a:effectLst>
            <a:outerShdw sx="100000" sy="100000" kx="0" ky="0" algn="b" rotWithShape="0" blurRad="190500" dist="190500" dir="5400000">
              <a:srgbClr val="000000">
                <a:alpha val="41202"/>
              </a:srgbClr>
            </a:outerShdw>
          </a:effectLst>
        </p:spPr>
      </p:pic>
      <p:sp>
        <p:nvSpPr>
          <p:cNvPr id="380"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solidFill>
          <a:srgbClr val="FFFFFF"/>
        </a:solidFill>
      </p:bgPr>
    </p:bg>
    <p:spTree>
      <p:nvGrpSpPr>
        <p:cNvPr id="1" name=""/>
        <p:cNvGrpSpPr/>
        <p:nvPr/>
      </p:nvGrpSpPr>
      <p:grpSpPr>
        <a:xfrm>
          <a:off x="0" y="0"/>
          <a:ext cx="0" cy="0"/>
          <a:chOff x="0" y="0"/>
          <a:chExt cx="0" cy="0"/>
        </a:xfrm>
      </p:grpSpPr>
      <p:sp>
        <p:nvSpPr>
          <p:cNvPr id="387" name="Title Text"/>
          <p:cNvSpPr txBox="1"/>
          <p:nvPr>
            <p:ph type="title"/>
          </p:nvPr>
        </p:nvSpPr>
        <p:spPr>
          <a:xfrm>
            <a:off x="2834128" y="365125"/>
            <a:ext cx="8844294" cy="1325563"/>
          </a:xfrm>
          <a:prstGeom prst="rect">
            <a:avLst/>
          </a:prstGeom>
          <a:ln w="9525">
            <a:round/>
          </a:ln>
          <a:effectLst>
            <a:outerShdw sx="100000" sy="100000" kx="0" ky="0" algn="b" rotWithShape="0" blurRad="190500" dist="101600" dir="5400000">
              <a:schemeClr val="accent5"/>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88" name="Body Level One…"/>
          <p:cNvSpPr txBox="1"/>
          <p:nvPr>
            <p:ph type="body" idx="1"/>
          </p:nvPr>
        </p:nvSpPr>
        <p:spPr>
          <a:xfrm>
            <a:off x="914042" y="2328085"/>
            <a:ext cx="10363916" cy="4077328"/>
          </a:xfrm>
          <a:prstGeom prst="rect">
            <a:avLst/>
          </a:prstGeom>
          <a:ln w="9525">
            <a:round/>
          </a:ln>
          <a:effectLst>
            <a:outerShdw sx="100000" sy="100000" kx="0" ky="0" algn="b" rotWithShape="0" blurRad="190500" dist="101600" dir="5400000">
              <a:schemeClr val="accent5"/>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389"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390" name="Image" descr="Image"/>
          <p:cNvPicPr>
            <a:picLocks noChangeAspect="0"/>
          </p:cNvPicPr>
          <p:nvPr/>
        </p:nvPicPr>
        <p:blipFill>
          <a:blip r:embed="rId2">
            <a:extLst/>
          </a:blip>
          <a:stretch>
            <a:fillRect/>
          </a:stretch>
        </p:blipFill>
        <p:spPr>
          <a:xfrm>
            <a:off x="35055" y="50006"/>
            <a:ext cx="1285083" cy="1216423"/>
          </a:xfrm>
          <a:prstGeom prst="rect">
            <a:avLst/>
          </a:prstGeom>
          <a:effectLst>
            <a:outerShdw sx="100000" sy="100000" kx="0" ky="0" algn="b" rotWithShape="0" blurRad="190500" dist="101600" dir="5400000">
              <a:srgbClr val="941100"/>
            </a:outerShdw>
          </a:effectLst>
        </p:spPr>
      </p:pic>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97" name="Title Text"/>
          <p:cNvSpPr txBox="1"/>
          <p:nvPr>
            <p:ph type="title"/>
          </p:nvPr>
        </p:nvSpPr>
        <p:spPr>
          <a:xfrm>
            <a:off x="2545561" y="702741"/>
            <a:ext cx="7373633" cy="1671427"/>
          </a:xfrm>
          <a:prstGeom prst="rect">
            <a:avLst/>
          </a:prstGeom>
          <a:ln w="9525">
            <a:round/>
          </a:ln>
          <a:effectLst>
            <a:outerShdw sx="100000" sy="100000" kx="0" ky="0" algn="b" rotWithShape="0" blurRad="190500" dist="12700" dir="5400000">
              <a:schemeClr val="accent5">
                <a:satOff val="-3547"/>
                <a:lumOff val="-10352"/>
              </a:schemeClr>
            </a:outerShdw>
          </a:effectLst>
        </p:spPr>
        <p:txBody>
          <a:bodyPr anchor="b"/>
          <a:lstStyle>
            <a:lvl1pPr algn="ctr">
              <a:defRPr sz="6000">
                <a:solidFill>
                  <a:srgbClr val="941100"/>
                </a:solidFill>
                <a:latin typeface="Bookman Old Style"/>
                <a:ea typeface="Bookman Old Style"/>
                <a:cs typeface="Bookman Old Style"/>
                <a:sym typeface="Bookman Old Style"/>
              </a:defRPr>
            </a:lvl1pPr>
          </a:lstStyle>
          <a:p>
            <a:pPr/>
            <a:r>
              <a:t>Title Text</a:t>
            </a:r>
          </a:p>
        </p:txBody>
      </p:sp>
      <p:sp>
        <p:nvSpPr>
          <p:cNvPr id="398" name="Body Level One…"/>
          <p:cNvSpPr txBox="1"/>
          <p:nvPr>
            <p:ph type="body" sz="quarter" idx="1"/>
          </p:nvPr>
        </p:nvSpPr>
        <p:spPr>
          <a:xfrm>
            <a:off x="1408986" y="3134598"/>
            <a:ext cx="10515601" cy="1500188"/>
          </a:xfrm>
          <a:prstGeom prst="rect">
            <a:avLst/>
          </a:prstGeom>
        </p:spPr>
        <p:txBody>
          <a:bodyPr/>
          <a:lstStyle/>
          <a:p>
            <a:pPr marL="0" indent="0">
              <a:buSzTx/>
              <a:buFontTx/>
              <a:buNone/>
              <a:defRPr sz="2400">
                <a:solidFill>
                  <a:srgbClr val="888888"/>
                </a:solidFill>
              </a:defRPr>
            </a:pPr>
            <a:r>
              <a:t>Body Level One</a:t>
            </a:r>
          </a:p>
          <a:p>
            <a:pPr lvl="1" marL="0" indent="457200">
              <a:buSzTx/>
              <a:buFontTx/>
              <a:buNone/>
              <a:defRPr sz="2400">
                <a:solidFill>
                  <a:srgbClr val="888888"/>
                </a:solidFill>
              </a:defRPr>
            </a:pPr>
            <a:r>
              <a:t>Body Level Two</a:t>
            </a:r>
          </a:p>
          <a:p>
            <a:pPr lvl="2" marL="0" indent="914400">
              <a:buSzTx/>
              <a:buFontTx/>
              <a:buNone/>
              <a:defRPr sz="2400">
                <a:solidFill>
                  <a:srgbClr val="888888"/>
                </a:solidFill>
              </a:defRPr>
            </a:pPr>
            <a:r>
              <a:t>Body Level Three</a:t>
            </a:r>
          </a:p>
          <a:p>
            <a:pPr lvl="3" marL="0" indent="1371600">
              <a:buSzTx/>
              <a:buFontTx/>
              <a:buNone/>
              <a:defRPr sz="2400">
                <a:solidFill>
                  <a:srgbClr val="888888"/>
                </a:solidFill>
              </a:defRPr>
            </a:pPr>
            <a:r>
              <a:t>Body </a:t>
            </a:r>
            <a:r>
              <a:rPr>
                <a:latin typeface="Bookman Old Style"/>
                <a:ea typeface="Bookman Old Style"/>
                <a:cs typeface="Bookman Old Style"/>
                <a:sym typeface="Bookman Old Style"/>
              </a:rPr>
              <a:t>Level</a:t>
            </a:r>
            <a:r>
              <a:t> Four</a:t>
            </a:r>
          </a:p>
          <a:p>
            <a:pPr lvl="4" marL="0" indent="1828800">
              <a:buSzTx/>
              <a:buFontTx/>
              <a:buNone/>
              <a:defRPr sz="2400">
                <a:solidFill>
                  <a:srgbClr val="888888"/>
                </a:solidFill>
              </a:defRPr>
            </a:pPr>
            <a:r>
              <a:t>Body Level Five</a:t>
            </a:r>
          </a:p>
        </p:txBody>
      </p:sp>
      <p:pic>
        <p:nvPicPr>
          <p:cNvPr id="399" name="Image" descr="Image"/>
          <p:cNvPicPr>
            <a:picLocks noChangeAspect="0"/>
          </p:cNvPicPr>
          <p:nvPr/>
        </p:nvPicPr>
        <p:blipFill>
          <a:blip r:embed="rId3">
            <a:extLst/>
          </a:blip>
          <a:stretch>
            <a:fillRect/>
          </a:stretch>
        </p:blipFill>
        <p:spPr>
          <a:xfrm>
            <a:off x="35055" y="50006"/>
            <a:ext cx="1135461" cy="1075532"/>
          </a:xfrm>
          <a:prstGeom prst="rect">
            <a:avLst/>
          </a:prstGeom>
          <a:effectLst>
            <a:outerShdw sx="100000" sy="100000" kx="0" ky="0" algn="b" rotWithShape="0" blurRad="190500" dist="101600" dir="5400000">
              <a:srgbClr val="941100"/>
            </a:outerShdw>
          </a:effectLst>
        </p:spPr>
      </p:pic>
      <p:sp>
        <p:nvSpPr>
          <p:cNvPr id="400"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40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9"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1"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412" name="Graphic 35" descr="Graphic 35"/>
          <p:cNvPicPr>
            <a:picLocks noChangeAspect="1"/>
          </p:cNvPicPr>
          <p:nvPr/>
        </p:nvPicPr>
        <p:blipFill>
          <a:blip r:embed="rId3">
            <a:extLst/>
          </a:blip>
          <a:stretch>
            <a:fillRect/>
          </a:stretch>
        </p:blipFill>
        <p:spPr>
          <a:xfrm>
            <a:off x="280308" y="6043914"/>
            <a:ext cx="2167471" cy="591662"/>
          </a:xfrm>
          <a:prstGeom prst="rect">
            <a:avLst/>
          </a:prstGeom>
          <a:ln w="12700">
            <a:miter lim="400000"/>
          </a:ln>
        </p:spPr>
      </p:pic>
      <p:pic>
        <p:nvPicPr>
          <p:cNvPr id="413"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414" name="Image" descr="Image"/>
          <p:cNvPicPr>
            <a:picLocks noChangeAspect="1"/>
          </p:cNvPicPr>
          <p:nvPr/>
        </p:nvPicPr>
        <p:blipFill>
          <a:blip r:embed="rId5">
            <a:extLst/>
          </a:blip>
          <a:srcRect l="0" t="0" r="26225" b="0"/>
          <a:stretch>
            <a:fillRect/>
          </a:stretch>
        </p:blipFill>
        <p:spPr>
          <a:xfrm>
            <a:off x="-2637" y="316715"/>
            <a:ext cx="3377870" cy="6705517"/>
          </a:xfrm>
          <a:prstGeom prst="rect">
            <a:avLst/>
          </a:prstGeom>
          <a:ln w="12700">
            <a:miter lim="400000"/>
          </a:ln>
        </p:spPr>
      </p:pic>
      <p:sp>
        <p:nvSpPr>
          <p:cNvPr id="415"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416"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23"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24"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25"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42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27"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428"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429"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430"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431"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438"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439"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44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 Id="rId27" Type="http://schemas.openxmlformats.org/officeDocument/2006/relationships/slideLayout" Target="../slideLayouts/slideLayout20.xml"/><Relationship Id="rId28" Type="http://schemas.openxmlformats.org/officeDocument/2006/relationships/slideLayout" Target="../slideLayouts/slideLayout21.xml"/><Relationship Id="rId29" Type="http://schemas.openxmlformats.org/officeDocument/2006/relationships/slideLayout" Target="../slideLayouts/slideLayout22.xml"/><Relationship Id="rId30" Type="http://schemas.openxmlformats.org/officeDocument/2006/relationships/slideLayout" Target="../slideLayouts/slideLayout23.xml"/><Relationship Id="rId31" Type="http://schemas.openxmlformats.org/officeDocument/2006/relationships/slideLayout" Target="../slideLayouts/slideLayout24.xml"/><Relationship Id="rId32" Type="http://schemas.openxmlformats.org/officeDocument/2006/relationships/slideLayout" Target="../slideLayouts/slideLayout25.xml"/><Relationship Id="rId33" Type="http://schemas.openxmlformats.org/officeDocument/2006/relationships/slideLayout" Target="../slideLayouts/slideLayout26.xml"/><Relationship Id="rId34" Type="http://schemas.openxmlformats.org/officeDocument/2006/relationships/slideLayout" Target="../slideLayouts/slideLayout27.xml"/><Relationship Id="rId35" Type="http://schemas.openxmlformats.org/officeDocument/2006/relationships/slideLayout" Target="../slideLayouts/slideLayout28.xml"/><Relationship Id="rId36" Type="http://schemas.openxmlformats.org/officeDocument/2006/relationships/slideLayout" Target="../slideLayouts/slideLayout29.xml"/><Relationship Id="rId37" Type="http://schemas.openxmlformats.org/officeDocument/2006/relationships/slideLayout" Target="../slideLayouts/slideLayout30.xml"/><Relationship Id="rId38" Type="http://schemas.openxmlformats.org/officeDocument/2006/relationships/slideLayout" Target="../slideLayouts/slideLayout31.xml"/><Relationship Id="rId3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 id="2147483668" r:id="rId27"/>
    <p:sldLayoutId id="2147483669" r:id="rId28"/>
    <p:sldLayoutId id="2147483670" r:id="rId29"/>
    <p:sldLayoutId id="2147483671" r:id="rId30"/>
    <p:sldLayoutId id="2147483672" r:id="rId31"/>
    <p:sldLayoutId id="2147483673" r:id="rId32"/>
    <p:sldLayoutId id="2147483674" r:id="rId33"/>
    <p:sldLayoutId id="2147483675" r:id="rId34"/>
    <p:sldLayoutId id="2147483676" r:id="rId35"/>
    <p:sldLayoutId id="2147483677" r:id="rId36"/>
    <p:sldLayoutId id="2147483678" r:id="rId37"/>
    <p:sldLayoutId id="2147483679" r:id="rId38"/>
    <p:sldLayoutId id="2147483680" r:id="rId39"/>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31.png"/><Relationship Id="rId4" Type="http://schemas.openxmlformats.org/officeDocument/2006/relationships/image" Target="../media/image2.png"/><Relationship Id="rId5" Type="http://schemas.openxmlformats.org/officeDocument/2006/relationships/image" Target="../media/image3.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image" Target="../media/image34.png"/><Relationship Id="rId8" Type="http://schemas.openxmlformats.org/officeDocument/2006/relationships/image" Target="../media/image35.png"/><Relationship Id="rId9" Type="http://schemas.openxmlformats.org/officeDocument/2006/relationships/image" Target="../media/image36.png"/><Relationship Id="rId10" Type="http://schemas.openxmlformats.org/officeDocument/2006/relationships/image" Target="../media/image37.png"/><Relationship Id="rId11" Type="http://schemas.openxmlformats.org/officeDocument/2006/relationships/image" Target="../media/image38.png"/><Relationship Id="rId12" Type="http://schemas.openxmlformats.org/officeDocument/2006/relationships/image" Target="../media/image39.png"/><Relationship Id="rId13" Type="http://schemas.openxmlformats.org/officeDocument/2006/relationships/image" Target="../media/image40.png"/><Relationship Id="rId14" Type="http://schemas.openxmlformats.org/officeDocument/2006/relationships/image" Target="../media/image41.png"/><Relationship Id="rId15" Type="http://schemas.openxmlformats.org/officeDocument/2006/relationships/image" Target="../media/image42.png"/><Relationship Id="rId16" Type="http://schemas.openxmlformats.org/officeDocument/2006/relationships/image" Target="../media/image43.png"/><Relationship Id="rId17" Type="http://schemas.openxmlformats.org/officeDocument/2006/relationships/image" Target="../media/image44.png"/><Relationship Id="rId18" Type="http://schemas.openxmlformats.org/officeDocument/2006/relationships/image" Target="../media/image45.png"/><Relationship Id="rId19" Type="http://schemas.openxmlformats.org/officeDocument/2006/relationships/image" Target="../media/image46.png"/><Relationship Id="rId20" Type="http://schemas.openxmlformats.org/officeDocument/2006/relationships/image" Target="../media/image47.png"/><Relationship Id="rId21" Type="http://schemas.openxmlformats.org/officeDocument/2006/relationships/image" Target="../media/image48.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30.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9.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image" Target="../media/image50.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1.png"/><Relationship Id="rId3" Type="http://schemas.openxmlformats.org/officeDocument/2006/relationships/image" Target="../media/image52.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3.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4.png"/><Relationship Id="rId3" Type="http://schemas.openxmlformats.org/officeDocument/2006/relationships/image" Target="../media/image55.png"/><Relationship Id="rId4" Type="http://schemas.openxmlformats.org/officeDocument/2006/relationships/image" Target="../media/image56.png"/><Relationship Id="rId5" Type="http://schemas.openxmlformats.org/officeDocument/2006/relationships/image" Target="../media/image57.png"/><Relationship Id="rId6" Type="http://schemas.openxmlformats.org/officeDocument/2006/relationships/image" Target="../media/image58.png"/><Relationship Id="rId7" Type="http://schemas.openxmlformats.org/officeDocument/2006/relationships/image" Target="../media/image59.png"/><Relationship Id="rId8" Type="http://schemas.openxmlformats.org/officeDocument/2006/relationships/image" Target="../media/image60.png"/><Relationship Id="rId9" Type="http://schemas.openxmlformats.org/officeDocument/2006/relationships/image" Target="../media/image61.png"/><Relationship Id="rId10" Type="http://schemas.openxmlformats.org/officeDocument/2006/relationships/image" Target="../media/image62.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3.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4.png"/><Relationship Id="rId3" Type="http://schemas.openxmlformats.org/officeDocument/2006/relationships/image" Target="../media/image65.png"/><Relationship Id="rId4" Type="http://schemas.openxmlformats.org/officeDocument/2006/relationships/image" Target="../media/image66.png"/><Relationship Id="rId5" Type="http://schemas.openxmlformats.org/officeDocument/2006/relationships/image" Target="../media/image67.png"/><Relationship Id="rId6" Type="http://schemas.openxmlformats.org/officeDocument/2006/relationships/image" Target="../media/image68.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9.png"/><Relationship Id="rId3" Type="http://schemas.openxmlformats.org/officeDocument/2006/relationships/image" Target="../media/image70.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71.png"/><Relationship Id="rId3" Type="http://schemas.openxmlformats.org/officeDocument/2006/relationships/image" Target="../media/image72.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73.png"/><Relationship Id="rId3" Type="http://schemas.openxmlformats.org/officeDocument/2006/relationships/image" Target="../media/image7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75.png"/><Relationship Id="rId3" Type="http://schemas.openxmlformats.org/officeDocument/2006/relationships/image" Target="../media/image76.png"/><Relationship Id="rId4" Type="http://schemas.openxmlformats.org/officeDocument/2006/relationships/image" Target="../media/image77.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78.png"/><Relationship Id="rId3" Type="http://schemas.openxmlformats.org/officeDocument/2006/relationships/image" Target="../media/image79.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80.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image" Target="../media/image81.png"/><Relationship Id="rId3" Type="http://schemas.openxmlformats.org/officeDocument/2006/relationships/image" Target="../media/image82.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83.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31.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8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5.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6.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87.png"/><Relationship Id="rId4" Type="http://schemas.openxmlformats.org/officeDocument/2006/relationships/image" Target="../media/image2.png"/><Relationship Id="rId5" Type="http://schemas.openxmlformats.org/officeDocument/2006/relationships/image" Target="../media/image3.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9.pn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1" name="The output from the BPP"/>
          <p:cNvSpPr txBox="1"/>
          <p:nvPr>
            <p:ph type="title"/>
          </p:nvPr>
        </p:nvSpPr>
        <p:spPr>
          <a:prstGeom prst="rect">
            <a:avLst/>
          </a:prstGeom>
        </p:spPr>
        <p:txBody>
          <a:bodyPr/>
          <a:lstStyle/>
          <a:p>
            <a:pPr/>
            <a:r>
              <a:t>The output from the BPP </a:t>
            </a:r>
          </a:p>
        </p:txBody>
      </p:sp>
      <p:sp>
        <p:nvSpPr>
          <p:cNvPr id="452" name="1- the root cause(s) of the BPP…"/>
          <p:cNvSpPr txBox="1"/>
          <p:nvPr>
            <p:ph type="body" sz="half" idx="1"/>
          </p:nvPr>
        </p:nvSpPr>
        <p:spPr>
          <a:prstGeom prst="rect">
            <a:avLst/>
          </a:prstGeom>
        </p:spPr>
        <p:txBody>
          <a:bodyPr/>
          <a:lstStyle/>
          <a:p>
            <a:pPr defTabSz="795527">
              <a:spcBef>
                <a:spcPts val="800"/>
              </a:spcBef>
              <a:defRPr sz="2436"/>
            </a:pPr>
            <a:r>
              <a:t>1- the root cause(s) of the BPP </a:t>
            </a:r>
          </a:p>
          <a:p>
            <a:pPr defTabSz="795527">
              <a:spcBef>
                <a:spcPts val="800"/>
              </a:spcBef>
              <a:defRPr sz="2436"/>
            </a:pPr>
            <a:r>
              <a:t>2-  listing of the approved options </a:t>
            </a:r>
          </a:p>
          <a:p>
            <a:pPr defTabSz="795527">
              <a:spcBef>
                <a:spcPts val="800"/>
              </a:spcBef>
              <a:defRPr sz="2436"/>
            </a:pPr>
            <a:r>
              <a:t>3-the predefined work packages and baseline   as time box </a:t>
            </a:r>
          </a:p>
          <a:p>
            <a:pPr defTabSz="795527">
              <a:spcBef>
                <a:spcPts val="800"/>
              </a:spcBef>
              <a:defRPr sz="2436"/>
            </a:pPr>
            <a:r>
              <a:t>4-  the methodology of solving the BPP issue</a:t>
            </a:r>
          </a:p>
          <a:p>
            <a:pPr defTabSz="795527">
              <a:spcBef>
                <a:spcPts val="800"/>
              </a:spcBef>
              <a:defRPr sz="2436"/>
            </a:pPr>
            <a:r>
              <a:t>5- the priority of the approved BPP</a:t>
            </a:r>
          </a:p>
          <a:p>
            <a:pPr defTabSz="795527">
              <a:spcBef>
                <a:spcPts val="800"/>
              </a:spcBef>
              <a:defRPr sz="2436"/>
            </a:pPr>
            <a:r>
              <a:t>6- the holistic technical  implementing approach for solving the BPP official options  </a:t>
            </a:r>
          </a:p>
        </p:txBody>
      </p:sp>
      <p:sp>
        <p:nvSpPr>
          <p:cNvPr id="453"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5"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56"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pic>
        <p:nvPicPr>
          <p:cNvPr id="457" name="Rectangle: Rounded Corners 24" descr="Rectangle: Rounded Corners 24"/>
          <p:cNvPicPr>
            <a:picLocks noChangeAspect="0"/>
          </p:cNvPicPr>
          <p:nvPr/>
        </p:nvPicPr>
        <p:blipFill>
          <a:blip r:embed="rId3">
            <a:extLst/>
          </a:blip>
          <a:stretch>
            <a:fillRect/>
          </a:stretch>
        </p:blipFill>
        <p:spPr>
          <a:xfrm>
            <a:off x="2337026" y="2237832"/>
            <a:ext cx="4308596" cy="4161838"/>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45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459"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46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61" name="Welcome  on board  of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on board  of the professional quality  track</a:t>
            </a:r>
          </a:p>
        </p:txBody>
      </p:sp>
      <p:sp>
        <p:nvSpPr>
          <p:cNvPr id="46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3" name="Rectangle: Rounded Corners 22"/>
          <p:cNvSpPr/>
          <p:nvPr/>
        </p:nvSpPr>
        <p:spPr>
          <a:xfrm>
            <a:off x="6804363" y="1842596"/>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p>
            <a:pPr algn="ctr">
              <a:defRPr b="1">
                <a:solidFill>
                  <a:srgbClr val="FFFFFF"/>
                </a:solidFill>
              </a:defRPr>
            </a:pPr>
            <a:r>
              <a:t>What is the most fit solution of the BPP official options ?</a:t>
            </a:r>
          </a:p>
          <a:p>
            <a:pPr algn="ctr">
              <a:defRPr b="1">
                <a:solidFill>
                  <a:srgbClr val="FFFFFF"/>
                </a:solidFill>
              </a:defRPr>
            </a:pPr>
            <a:r>
              <a:t>Is this fit solution adding a business value ?</a:t>
            </a:r>
          </a:p>
          <a:p>
            <a:pPr algn="ctr">
              <a:defRPr b="1">
                <a:solidFill>
                  <a:srgbClr val="FFFFFF"/>
                </a:solidFill>
              </a:defRPr>
            </a:pPr>
            <a:r>
              <a:t>Q3 :is the selected method (project ) fit to this solution or not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5"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66" name="Picture 18" descr="Picture 18"/>
          <p:cNvPicPr>
            <a:picLocks noChangeAspect="1"/>
          </p:cNvPicPr>
          <p:nvPr/>
        </p:nvPicPr>
        <p:blipFill>
          <a:blip r:embed="rId2">
            <a:extLst/>
          </a:blip>
          <a:stretch>
            <a:fillRect/>
          </a:stretch>
        </p:blipFill>
        <p:spPr>
          <a:xfrm>
            <a:off x="197765" y="-384952"/>
            <a:ext cx="2036259" cy="1800994"/>
          </a:xfrm>
          <a:prstGeom prst="rect">
            <a:avLst/>
          </a:prstGeom>
          <a:ln w="12700">
            <a:miter lim="400000"/>
          </a:ln>
        </p:spPr>
      </p:pic>
      <p:sp>
        <p:nvSpPr>
          <p:cNvPr id="467"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468"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469" name="Graphic 26" descr="Graphic 26"/>
          <p:cNvPicPr>
            <a:picLocks noChangeAspect="1"/>
          </p:cNvPicPr>
          <p:nvPr/>
        </p:nvPicPr>
        <p:blipFill>
          <a:blip r:embed="rId3">
            <a:extLst/>
          </a:blip>
          <a:stretch>
            <a:fillRect/>
          </a:stretch>
        </p:blipFill>
        <p:spPr>
          <a:xfrm>
            <a:off x="232213" y="6146190"/>
            <a:ext cx="2167471" cy="591662"/>
          </a:xfrm>
          <a:prstGeom prst="rect">
            <a:avLst/>
          </a:prstGeom>
          <a:ln w="12700">
            <a:miter lim="400000"/>
          </a:ln>
        </p:spPr>
      </p:pic>
      <p:pic>
        <p:nvPicPr>
          <p:cNvPr id="470" name="Graphic 28" descr="Graphic 28"/>
          <p:cNvPicPr>
            <a:picLocks noChangeAspect="1"/>
          </p:cNvPicPr>
          <p:nvPr/>
        </p:nvPicPr>
        <p:blipFill>
          <a:blip r:embed="rId4">
            <a:extLst/>
          </a:blip>
          <a:stretch>
            <a:fillRect/>
          </a:stretch>
        </p:blipFill>
        <p:spPr>
          <a:xfrm>
            <a:off x="9875049" y="6299356"/>
            <a:ext cx="1879650" cy="309234"/>
          </a:xfrm>
          <a:prstGeom prst="rect">
            <a:avLst/>
          </a:prstGeom>
          <a:ln w="12700">
            <a:miter lim="400000"/>
          </a:ln>
        </p:spPr>
      </p:pic>
      <p:sp>
        <p:nvSpPr>
          <p:cNvPr id="471"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472" name="Slide Number"/>
          <p:cNvSpPr txBox="1"/>
          <p:nvPr>
            <p:ph type="sldNum" sz="quarter" idx="2"/>
          </p:nvPr>
        </p:nvSpPr>
        <p:spPr>
          <a:xfrm>
            <a:off x="11124323" y="6402736"/>
            <a:ext cx="181383"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3" name="2 nd sector :Project technicality…"/>
          <p:cNvSpPr txBox="1"/>
          <p:nvPr>
            <p:ph type="body" sz="quarter" idx="1"/>
          </p:nvPr>
        </p:nvSpPr>
        <p:spPr>
          <a:xfrm>
            <a:off x="3601411" y="3519821"/>
            <a:ext cx="5753028" cy="2097715"/>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p>
            <a:pPr>
              <a:spcBef>
                <a:spcPts val="0"/>
              </a:spcBef>
              <a:defRPr sz="2300">
                <a:solidFill>
                  <a:schemeClr val="accent4">
                    <a:lumOff val="12500"/>
                  </a:schemeClr>
                </a:solidFill>
                <a:latin typeface="Bodoni SvtyTwo ITC TT-Book"/>
                <a:ea typeface="Bodoni SvtyTwo ITC TT-Book"/>
                <a:cs typeface="Bodoni SvtyTwo ITC TT-Book"/>
                <a:sym typeface="Bodoni SvtyTwo ITC TT-Book"/>
              </a:defRPr>
            </a:pPr>
            <a:r>
              <a:t>2</a:t>
            </a:r>
            <a:r>
              <a:rPr baseline="31999"/>
              <a:t> nd sector :Project technicality </a:t>
            </a:r>
          </a:p>
          <a:p>
            <a:pPr>
              <a:spcBef>
                <a:spcPts val="0"/>
              </a:spcBef>
              <a:defRPr sz="2000">
                <a:solidFill>
                  <a:schemeClr val="accent4">
                    <a:lumOff val="12500"/>
                  </a:schemeClr>
                </a:solidFill>
                <a:latin typeface="Bodoni SvtyTwo ITC TT-Book"/>
                <a:ea typeface="Bodoni SvtyTwo ITC TT-Book"/>
                <a:cs typeface="Bodoni SvtyTwo ITC TT-Book"/>
                <a:sym typeface="Bodoni SvtyTwo ITC TT-Book"/>
              </a:defRPr>
            </a:pPr>
            <a:r>
              <a:rPr u="sng">
                <a:latin typeface="Bodoni SvtyTwo OS ITC TT-Book"/>
                <a:ea typeface="Bodoni SvtyTwo OS ITC TT-Book"/>
                <a:cs typeface="Bodoni SvtyTwo OS ITC TT-Book"/>
                <a:sym typeface="Bodoni SvtyTwo OS ITC TT-Book"/>
              </a:rPr>
              <a:t>Deliverables -Fit producing Processes </a:t>
            </a:r>
          </a:p>
        </p:txBody>
      </p:sp>
      <p:pic>
        <p:nvPicPr>
          <p:cNvPr id="474" name="Line Line" descr="Line Line"/>
          <p:cNvPicPr>
            <a:picLocks noChangeAspect="0"/>
          </p:cNvPicPr>
          <p:nvPr/>
        </p:nvPicPr>
        <p:blipFill>
          <a:blip r:embed="rId5">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475" name="Monitoring&amp;Controlling (IV&amp;V) Monitoring&amp;Controlling (IV&amp;V) " descr="Monitoring&amp;Controlling (IV&amp;V) Monitoring&amp;Controlling (IV&amp;V) "/>
          <p:cNvPicPr>
            <a:picLocks noChangeAspect="0"/>
          </p:cNvPicPr>
          <p:nvPr/>
        </p:nvPicPr>
        <p:blipFill>
          <a:blip r:embed="rId6">
            <a:extLst/>
          </a:blip>
          <a:stretch>
            <a:fillRect/>
          </a:stretch>
        </p:blipFill>
        <p:spPr>
          <a:xfrm>
            <a:off x="3611163" y="5208675"/>
            <a:ext cx="5162948"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476" name="Line Line" descr="Line Line"/>
          <p:cNvPicPr>
            <a:picLocks noChangeAspect="0"/>
          </p:cNvPicPr>
          <p:nvPr/>
        </p:nvPicPr>
        <p:blipFill>
          <a:blip r:embed="rId7">
            <a:extLst/>
          </a:blip>
          <a:stretch>
            <a:fillRect/>
          </a:stretch>
        </p:blipFill>
        <p:spPr>
          <a:xfrm>
            <a:off x="5647555" y="4840361"/>
            <a:ext cx="661928" cy="358334"/>
          </a:xfrm>
          <a:prstGeom prst="rect">
            <a:avLst/>
          </a:prstGeom>
          <a:effectLst>
            <a:reflection blurRad="0" stA="50000" stPos="0" endA="0" endPos="40000" dist="0" dir="5400000" fadeDir="5400000" sx="100000" sy="-100000" kx="0" ky="0" algn="bl" rotWithShape="0"/>
          </a:effectLst>
        </p:spPr>
      </p:pic>
      <p:pic>
        <p:nvPicPr>
          <p:cNvPr id="477" name="Line Line" descr="Line Line"/>
          <p:cNvPicPr>
            <a:picLocks noChangeAspect="0"/>
          </p:cNvPicPr>
          <p:nvPr/>
        </p:nvPicPr>
        <p:blipFill>
          <a:blip r:embed="rId8">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478" name="7.producing deliverables 7.producing deliverables  " descr="7.producing deliverables 7.producing deliverables  "/>
          <p:cNvPicPr>
            <a:picLocks noChangeAspect="0"/>
          </p:cNvPicPr>
          <p:nvPr/>
        </p:nvPicPr>
        <p:blipFill>
          <a:blip r:embed="rId9">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479" name="6-Executing  deliverables 6-Executing  deliverables  " descr="6-Executing  deliverables 6-Executing  deliverables  "/>
          <p:cNvPicPr>
            <a:picLocks noChangeAspect="0"/>
          </p:cNvPicPr>
          <p:nvPr/>
        </p:nvPicPr>
        <p:blipFill>
          <a:blip r:embed="rId10">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480" name="5-Planning  deliverables 5-Planning  deliverables  " descr="5-Planning  deliverables 5-Planning  deliverables  "/>
          <p:cNvPicPr>
            <a:picLocks noChangeAspect="0"/>
          </p:cNvPicPr>
          <p:nvPr/>
        </p:nvPicPr>
        <p:blipFill>
          <a:blip r:embed="rId11">
            <a:extLst/>
          </a:blip>
          <a:stretch>
            <a:fillRect/>
          </a:stretch>
        </p:blipFill>
        <p:spPr>
          <a:xfrm>
            <a:off x="3421156" y="3826652"/>
            <a:ext cx="1207692" cy="845499"/>
          </a:xfrm>
          <a:prstGeom prst="rect">
            <a:avLst/>
          </a:prstGeom>
          <a:effectLst>
            <a:outerShdw sx="100000" sy="100000" kx="0" ky="0" algn="b" rotWithShape="0" blurRad="190500" dist="12700" dir="5400000">
              <a:srgbClr val="000000"/>
            </a:outerShdw>
          </a:effectLst>
        </p:spPr>
      </p:pic>
      <p:sp>
        <p:nvSpPr>
          <p:cNvPr id="481" name="source: designed and developed by Dr.Mahmoud Ibrahim @2021"/>
          <p:cNvSpPr txBox="1"/>
          <p:nvPr/>
        </p:nvSpPr>
        <p:spPr>
          <a:xfrm>
            <a:off x="713965" y="5818164"/>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482" name="4-HPMQS… 4-HPMQS life cycle " descr="4-HPMQS… 4-HPMQS life cycle "/>
          <p:cNvPicPr>
            <a:picLocks noChangeAspect="0"/>
          </p:cNvPicPr>
          <p:nvPr/>
        </p:nvPicPr>
        <p:blipFill>
          <a:blip r:embed="rId12">
            <a:extLst/>
          </a:blip>
          <a:stretch>
            <a:fillRect/>
          </a:stretch>
        </p:blipFill>
        <p:spPr>
          <a:xfrm>
            <a:off x="5415311" y="1995328"/>
            <a:ext cx="3047207" cy="1192598"/>
          </a:xfrm>
          <a:prstGeom prst="rect">
            <a:avLst/>
          </a:prstGeom>
          <a:effectLst>
            <a:outerShdw sx="100000" sy="100000" kx="0" ky="0" algn="b" rotWithShape="0" blurRad="571500" dist="521211" dir="0">
              <a:srgbClr val="000000">
                <a:alpha val="47071"/>
              </a:srgbClr>
            </a:outerShdw>
          </a:effectLst>
        </p:spPr>
      </p:pic>
      <p:pic>
        <p:nvPicPr>
          <p:cNvPr id="483" name="1st  sector… 1st  sector Planning DFTs " descr="1st  sector… 1st  sector Planning DFTs "/>
          <p:cNvPicPr>
            <a:picLocks noChangeAspect="0"/>
          </p:cNvPicPr>
          <p:nvPr/>
        </p:nvPicPr>
        <p:blipFill>
          <a:blip r:embed="rId13">
            <a:extLst/>
          </a:blip>
          <a:stretch>
            <a:fillRect/>
          </a:stretch>
        </p:blipFill>
        <p:spPr>
          <a:xfrm>
            <a:off x="937467" y="738651"/>
            <a:ext cx="2506691" cy="5017300"/>
          </a:xfrm>
          <a:prstGeom prst="rect">
            <a:avLst/>
          </a:prstGeom>
          <a:effectLst>
            <a:reflection blurRad="0" stA="50000" stPos="0" endA="0" endPos="40000" dist="0" dir="5400000" fadeDir="5400000" sx="100000" sy="-100000" kx="0" ky="0" algn="bl" rotWithShape="0"/>
          </a:effectLst>
        </p:spPr>
      </p:pic>
      <p:pic>
        <p:nvPicPr>
          <p:cNvPr id="484" name="3—PFSQP  3—PFSQP " descr="3—PFSQP  3—PFSQP "/>
          <p:cNvPicPr>
            <a:picLocks noChangeAspect="0"/>
          </p:cNvPicPr>
          <p:nvPr/>
        </p:nvPicPr>
        <p:blipFill>
          <a:blip r:embed="rId14">
            <a:extLst/>
          </a:blip>
          <a:stretch>
            <a:fillRect/>
          </a:stretch>
        </p:blipFill>
        <p:spPr>
          <a:xfrm>
            <a:off x="1305070" y="2938318"/>
            <a:ext cx="1505745" cy="1379903"/>
          </a:xfrm>
          <a:prstGeom prst="rect">
            <a:avLst/>
          </a:prstGeom>
          <a:effectLst>
            <a:outerShdw sx="100000" sy="100000" kx="0" ky="0" algn="b" rotWithShape="0" blurRad="190500" dist="12700" dir="5400000">
              <a:srgbClr val="000000"/>
            </a:outerShdw>
          </a:effectLst>
        </p:spPr>
      </p:pic>
      <p:pic>
        <p:nvPicPr>
          <p:cNvPr id="485" name="2—preparationPFS 2—preparationPFS" descr="2—preparationPFS 2—preparationPFS"/>
          <p:cNvPicPr>
            <a:picLocks noChangeAspect="0"/>
          </p:cNvPicPr>
          <p:nvPr/>
        </p:nvPicPr>
        <p:blipFill>
          <a:blip r:embed="rId15">
            <a:extLst/>
          </a:blip>
          <a:stretch>
            <a:fillRect/>
          </a:stretch>
        </p:blipFill>
        <p:spPr>
          <a:xfrm>
            <a:off x="1009498" y="1835568"/>
            <a:ext cx="2192735" cy="1131215"/>
          </a:xfrm>
          <a:prstGeom prst="rect">
            <a:avLst/>
          </a:prstGeom>
          <a:effectLst>
            <a:outerShdw sx="100000" sy="100000" kx="0" ky="0" algn="b" rotWithShape="0" blurRad="190500" dist="12700" dir="5400000">
              <a:srgbClr val="000000"/>
            </a:outerShdw>
          </a:effectLst>
        </p:spPr>
      </p:pic>
      <p:pic>
        <p:nvPicPr>
          <p:cNvPr id="486" name="4- PFS project fit 4- PFS project fit  " descr="4- PFS project fit 4- PFS project fit  "/>
          <p:cNvPicPr>
            <a:picLocks noChangeAspect="0"/>
          </p:cNvPicPr>
          <p:nvPr/>
        </p:nvPicPr>
        <p:blipFill>
          <a:blip r:embed="rId16">
            <a:extLst/>
          </a:blip>
          <a:stretch>
            <a:fillRect/>
          </a:stretch>
        </p:blipFill>
        <p:spPr>
          <a:xfrm>
            <a:off x="1047326" y="4211081"/>
            <a:ext cx="2362593" cy="1208088"/>
          </a:xfrm>
          <a:prstGeom prst="rect">
            <a:avLst/>
          </a:prstGeom>
          <a:effectLst>
            <a:outerShdw sx="100000" sy="100000" kx="0" ky="0" algn="b" rotWithShape="0" blurRad="190500" dist="12700" dir="5400000">
              <a:srgbClr val="000000"/>
            </a:outerShdw>
          </a:effectLst>
        </p:spPr>
      </p:pic>
      <p:pic>
        <p:nvPicPr>
          <p:cNvPr id="487" name="3rd  sector… 3rd  sector PFT" descr="3rd  sector… 3rd  sector PFT"/>
          <p:cNvPicPr>
            <a:picLocks noChangeAspect="0"/>
          </p:cNvPicPr>
          <p:nvPr/>
        </p:nvPicPr>
        <p:blipFill>
          <a:blip r:embed="rId17">
            <a:extLst/>
          </a:blip>
          <a:stretch>
            <a:fillRect/>
          </a:stretch>
        </p:blipFill>
        <p:spPr>
          <a:xfrm>
            <a:off x="9415784" y="738651"/>
            <a:ext cx="1905050" cy="4909330"/>
          </a:xfrm>
          <a:prstGeom prst="rect">
            <a:avLst/>
          </a:prstGeom>
          <a:effectLst>
            <a:reflection blurRad="0" stA="50000" stPos="0" endA="0" endPos="40000" dist="0" dir="5400000" fadeDir="5400000" sx="100000" sy="-100000" kx="0" ky="0" algn="bl" rotWithShape="0"/>
          </a:effectLst>
        </p:spPr>
      </p:pic>
      <p:pic>
        <p:nvPicPr>
          <p:cNvPr id="488"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8">
            <a:extLst/>
          </a:blip>
          <a:stretch>
            <a:fillRect/>
          </a:stretch>
        </p:blipFill>
        <p:spPr>
          <a:xfrm>
            <a:off x="9322082" y="2503652"/>
            <a:ext cx="1905001" cy="1826648"/>
          </a:xfrm>
          <a:prstGeom prst="rect">
            <a:avLst/>
          </a:prstGeom>
          <a:effectLst>
            <a:outerShdw sx="100000" sy="100000" kx="0" ky="0" algn="b" rotWithShape="0" blurRad="190500" dist="12700" dir="5400000">
              <a:srgbClr val="000000"/>
            </a:outerShdw>
          </a:effectLst>
        </p:spPr>
      </p:pic>
      <p:pic>
        <p:nvPicPr>
          <p:cNvPr id="489"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9">
            <a:extLst/>
          </a:blip>
          <a:stretch>
            <a:fillRect/>
          </a:stretch>
        </p:blipFill>
        <p:spPr>
          <a:xfrm>
            <a:off x="8060836" y="1413864"/>
            <a:ext cx="3229013" cy="1094555"/>
          </a:xfrm>
          <a:prstGeom prst="rect">
            <a:avLst/>
          </a:prstGeom>
          <a:effectLst>
            <a:outerShdw sx="100000" sy="100000" kx="0" ky="0" algn="b" rotWithShape="0" blurRad="190500" dist="12700" dir="5400000">
              <a:srgbClr val="000000"/>
            </a:outerShdw>
          </a:effectLst>
        </p:spPr>
      </p:pic>
      <p:pic>
        <p:nvPicPr>
          <p:cNvPr id="490" name="8.Resultant… 8.Resultant deliverables " descr="8.Resultant… 8.Resultant deliverables "/>
          <p:cNvPicPr>
            <a:picLocks noChangeAspect="0"/>
          </p:cNvPicPr>
          <p:nvPr/>
        </p:nvPicPr>
        <p:blipFill>
          <a:blip r:embed="rId20">
            <a:extLst/>
          </a:blip>
          <a:stretch>
            <a:fillRect/>
          </a:stretch>
        </p:blipFill>
        <p:spPr>
          <a:xfrm>
            <a:off x="7957185" y="4081935"/>
            <a:ext cx="1540391" cy="1175066"/>
          </a:xfrm>
          <a:prstGeom prst="rect">
            <a:avLst/>
          </a:prstGeom>
          <a:effectLst>
            <a:outerShdw sx="100000" sy="100000" kx="0" ky="0" algn="b" rotWithShape="0" blurRad="190500" dist="12700" dir="5400000">
              <a:srgbClr val="000000"/>
            </a:outerShdw>
          </a:effectLst>
        </p:spPr>
      </p:pic>
      <p:pic>
        <p:nvPicPr>
          <p:cNvPr id="491" name="1-validated  Business Pain points 1-validated  Business Pain points" descr="1-validated  Business Pain points 1-validated  Business Pain points"/>
          <p:cNvPicPr>
            <a:picLocks noChangeAspect="0"/>
          </p:cNvPicPr>
          <p:nvPr/>
        </p:nvPicPr>
        <p:blipFill>
          <a:blip r:embed="rId21">
            <a:extLst/>
          </a:blip>
          <a:stretch>
            <a:fillRect/>
          </a:stretch>
        </p:blipFill>
        <p:spPr>
          <a:xfrm>
            <a:off x="3022838" y="1035237"/>
            <a:ext cx="5151893" cy="1011495"/>
          </a:xfrm>
          <a:prstGeom prst="rect">
            <a:avLst/>
          </a:prstGeom>
          <a:effectLst>
            <a:outerShdw sx="100000" sy="100000" kx="0" ky="0" algn="b" rotWithShape="0" blurRad="190500" dist="12700" dir="5400000">
              <a:srgbClr val="000000"/>
            </a:outerShdw>
          </a:effectLst>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The target of this stage …."/>
          <p:cNvSpPr txBox="1"/>
          <p:nvPr>
            <p:ph type="title"/>
          </p:nvPr>
        </p:nvSpPr>
        <p:spPr>
          <a:prstGeom prst="rect">
            <a:avLst/>
          </a:prstGeom>
        </p:spPr>
        <p:txBody>
          <a:bodyPr/>
          <a:lstStyle/>
          <a:p>
            <a:pPr/>
            <a:r>
              <a:t>The target of this stage ….</a:t>
            </a:r>
          </a:p>
        </p:txBody>
      </p:sp>
      <p:sp>
        <p:nvSpPr>
          <p:cNvPr id="494" name="Selecting  the right  recommended  ,valid , value added  solution which is called (PTS)successfully with full dimensions :…"/>
          <p:cNvSpPr txBox="1"/>
          <p:nvPr>
            <p:ph type="body" sz="half" idx="1"/>
          </p:nvPr>
        </p:nvSpPr>
        <p:spPr>
          <a:prstGeom prst="rect">
            <a:avLst/>
          </a:prstGeom>
        </p:spPr>
        <p:txBody>
          <a:bodyPr/>
          <a:lstStyle/>
          <a:p>
            <a:pPr/>
            <a:r>
              <a:t>Selecting  the right  recommended  ,valid , value added  solution which is called (PTS)successfully with full dimensions :</a:t>
            </a:r>
          </a:p>
          <a:p>
            <a:pPr/>
            <a:r>
              <a:t>1-  Covering the official BPP effectively </a:t>
            </a:r>
          </a:p>
          <a:p>
            <a:pPr/>
            <a:r>
              <a:t>2- Satisfying the customers </a:t>
            </a:r>
          </a:p>
          <a:p>
            <a:pPr/>
            <a:r>
              <a:t>3- Sustain the business success </a:t>
            </a:r>
          </a:p>
        </p:txBody>
      </p:sp>
      <p:sp>
        <p:nvSpPr>
          <p:cNvPr id="495"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8"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499"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500"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01"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502"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503"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504"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505" name="3rd  section contents :…"/>
          <p:cNvSpPr/>
          <p:nvPr/>
        </p:nvSpPr>
        <p:spPr>
          <a:xfrm>
            <a:off x="717935" y="4927156"/>
            <a:ext cx="9583434" cy="117012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u="sng">
                <a:solidFill>
                  <a:schemeClr val="accent5">
                    <a:satOff val="-3547"/>
                    <a:lumOff val="-10352"/>
                  </a:schemeClr>
                </a:solidFill>
                <a:latin typeface="Bookman Old Style"/>
                <a:ea typeface="Bookman Old Style"/>
                <a:cs typeface="Bookman Old Style"/>
                <a:sym typeface="Bookman Old Style"/>
              </a:defRPr>
            </a:pPr>
            <a:r>
              <a:t>3rd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The output of the preparation stage  </a:t>
            </a:r>
          </a:p>
        </p:txBody>
      </p:sp>
      <p:sp>
        <p:nvSpPr>
          <p:cNvPr id="506" name="2nd section contents :…"/>
          <p:cNvSpPr/>
          <p:nvPr/>
        </p:nvSpPr>
        <p:spPr>
          <a:xfrm>
            <a:off x="704282" y="3833590"/>
            <a:ext cx="9586084" cy="1013582"/>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2nd section contents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The preparation stage process </a:t>
            </a:r>
          </a:p>
        </p:txBody>
      </p:sp>
      <p:sp>
        <p:nvSpPr>
          <p:cNvPr id="507" name="1st section contents :…"/>
          <p:cNvSpPr/>
          <p:nvPr/>
        </p:nvSpPr>
        <p:spPr>
          <a:xfrm>
            <a:off x="716610" y="2187471"/>
            <a:ext cx="9586084" cy="1551994"/>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1st section contents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relationship between the HPMQS and the PLC </a:t>
            </a:r>
          </a:p>
          <a:p>
            <a:pPr marL="180473" indent="-180473" algn="just">
              <a:buSzPct val="60000"/>
              <a:buBlip>
                <a:blip r:embed="rId5"/>
              </a:buBlip>
              <a:defRPr>
                <a:solidFill>
                  <a:schemeClr val="accent5">
                    <a:satOff val="-3547"/>
                    <a:lumOff val="-10352"/>
                  </a:schemeClr>
                </a:solidFill>
                <a:latin typeface="AppleMyungjo 일반체"/>
                <a:ea typeface="AppleMyungjo 일반체"/>
                <a:cs typeface="AppleMyungjo 일반체"/>
                <a:sym typeface="AppleMyungjo 일반체"/>
              </a:defRPr>
            </a:pPr>
            <a:r>
              <a:t>The input of the preparation stage  </a:t>
            </a:r>
          </a:p>
        </p:txBody>
      </p:sp>
      <p:sp>
        <p:nvSpPr>
          <p:cNvPr id="508" name="Text"/>
          <p:cNvSpPr txBox="1"/>
          <p:nvPr/>
        </p:nvSpPr>
        <p:spPr>
          <a:xfrm>
            <a:off x="11172418" y="6414760"/>
            <a:ext cx="181382"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509" name="Lecture outline"/>
          <p:cNvSpPr/>
          <p:nvPr/>
        </p:nvSpPr>
        <p:spPr>
          <a:xfrm>
            <a:off x="952833" y="1123473"/>
            <a:ext cx="4766418" cy="1257646"/>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832104">
              <a:defRPr b="1" i="1" sz="4186">
                <a:solidFill>
                  <a:schemeClr val="accent5">
                    <a:satOff val="-3547"/>
                    <a:lumOff val="-10352"/>
                  </a:schemeClr>
                </a:solidFill>
                <a:latin typeface="Bookman Old Style"/>
                <a:ea typeface="Bookman Old Style"/>
                <a:cs typeface="Bookman Old Style"/>
                <a:sym typeface="Bookman Old Style"/>
              </a:defRPr>
            </a:lvl1pPr>
          </a:lstStyle>
          <a:p>
            <a:pPr/>
            <a:r>
              <a:t>  Lecture outline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2" name="The preparation stage"/>
          <p:cNvSpPr txBox="1"/>
          <p:nvPr>
            <p:ph type="body" sz="quarter" idx="4294967295"/>
          </p:nvPr>
        </p:nvSpPr>
        <p:spPr>
          <a:xfrm>
            <a:off x="1740426" y="3727136"/>
            <a:ext cx="9144001" cy="916296"/>
          </a:xfrm>
          <a:prstGeom prst="rect">
            <a:avLst/>
          </a:prstGeom>
          <a:solidFill>
            <a:srgbClr val="FFFB00"/>
          </a:solidFill>
          <a:ln w="9525">
            <a:round/>
          </a:ln>
        </p:spPr>
        <p:txBody>
          <a:bodyPr/>
          <a:lstStyle>
            <a:lvl1pPr marL="0" indent="0" algn="ctr" defTabSz="896111">
              <a:spcBef>
                <a:spcPts val="0"/>
              </a:spcBef>
              <a:buSzTx/>
              <a:buFontTx/>
              <a:buNone/>
              <a:defRPr sz="5880">
                <a:solidFill>
                  <a:srgbClr val="005493"/>
                </a:solidFill>
                <a:latin typeface="Calibri Light"/>
                <a:ea typeface="Calibri Light"/>
                <a:cs typeface="Calibri Light"/>
                <a:sym typeface="Calibri Light"/>
              </a:defRPr>
            </a:lvl1pPr>
          </a:lstStyle>
          <a:p>
            <a:pPr>
              <a:defRPr>
                <a:solidFill>
                  <a:srgbClr val="000000"/>
                </a:solidFill>
              </a:defRPr>
            </a:pPr>
            <a:r>
              <a:rPr>
                <a:solidFill>
                  <a:srgbClr val="005493"/>
                </a:solidFill>
              </a:rPr>
              <a:t>The preparation stage  </a:t>
            </a:r>
          </a:p>
        </p:txBody>
      </p:sp>
      <p:sp>
        <p:nvSpPr>
          <p:cNvPr id="513" name="Section one"/>
          <p:cNvSpPr txBox="1"/>
          <p:nvPr>
            <p:ph type="title" idx="4294967295"/>
          </p:nvPr>
        </p:nvSpPr>
        <p:spPr>
          <a:xfrm>
            <a:off x="4471355" y="2182126"/>
            <a:ext cx="5059585" cy="986147"/>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nchor="b"/>
          <a:lstStyle>
            <a:lvl1pPr algn="ctr" defTabSz="804672">
              <a:defRPr sz="5280">
                <a:solidFill>
                  <a:schemeClr val="accent4">
                    <a:lumOff val="12500"/>
                  </a:schemeClr>
                </a:solidFill>
                <a:latin typeface="Bodoni SvtyTwo ITC TT-Book"/>
                <a:ea typeface="Bodoni SvtyTwo ITC TT-Book"/>
                <a:cs typeface="Bodoni SvtyTwo ITC TT-Book"/>
                <a:sym typeface="Bodoni SvtyTwo ITC TT-Book"/>
              </a:defRPr>
            </a:lvl1pPr>
          </a:lstStyle>
          <a:p>
            <a:pPr/>
            <a:r>
              <a:t>Section one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5" name="It is a Transformation stage from the BPP official options with a certain approach to  the value-added  PFS based on applying the HPMQS which is starting planning “deliverable fit technicality”(DFT) during conducting a very critical selective process thr"/>
          <p:cNvSpPr txBox="1"/>
          <p:nvPr>
            <p:ph type="body" sz="half" idx="1"/>
          </p:nvPr>
        </p:nvSpPr>
        <p:spPr>
          <a:xfrm>
            <a:off x="1068281" y="2454523"/>
            <a:ext cx="10055438" cy="2272546"/>
          </a:xfrm>
          <a:prstGeom prst="rect">
            <a:avLst/>
          </a:prstGeom>
        </p:spPr>
        <p:txBody>
          <a:bodyPr/>
          <a:lstStyle/>
          <a:p>
            <a:pPr/>
          </a:p>
          <a:p>
            <a:pPr/>
            <a:r>
              <a:t>It is a Transformation stage </a:t>
            </a:r>
            <a:r>
              <a:rPr>
                <a:latin typeface="Bodoni SvtyTwo ITC TT-Bold"/>
                <a:ea typeface="Bodoni SvtyTwo ITC TT-Bold"/>
                <a:cs typeface="Bodoni SvtyTwo ITC TT-Bold"/>
                <a:sym typeface="Bodoni SvtyTwo ITC TT-Bold"/>
              </a:rPr>
              <a:t>from</a:t>
            </a:r>
            <a:r>
              <a:t> the BPP official options with a certain approach </a:t>
            </a:r>
            <a:r>
              <a:rPr u="sng">
                <a:latin typeface="Bodoni SvtyTwo ITC TT-Bold"/>
                <a:ea typeface="Bodoni SvtyTwo ITC TT-Bold"/>
                <a:cs typeface="Bodoni SvtyTwo ITC TT-Bold"/>
                <a:sym typeface="Bodoni SvtyTwo ITC TT-Bold"/>
              </a:rPr>
              <a:t>to</a:t>
            </a:r>
            <a:r>
              <a:t>  the value-added  PFS based on applying the HPMQS which is starting planning “deliverable fit technicality”(DFT) during conducting a very critical selective process through initiating a Business case(BC) for having the preferred recommend a solution.</a:t>
            </a:r>
          </a:p>
        </p:txBody>
      </p:sp>
      <p:sp>
        <p:nvSpPr>
          <p:cNvPr id="516" name="What is   Preparation stage ?"/>
          <p:cNvSpPr txBox="1"/>
          <p:nvPr>
            <p:ph type="title"/>
          </p:nvPr>
        </p:nvSpPr>
        <p:spPr>
          <a:prstGeom prst="rect">
            <a:avLst/>
          </a:prstGeom>
        </p:spPr>
        <p:txBody>
          <a:bodyPr/>
          <a:lstStyle/>
          <a:p>
            <a:pPr/>
            <a:r>
              <a:t>What is   Preparation stage ?</a:t>
            </a:r>
          </a:p>
        </p:txBody>
      </p:sp>
      <p:sp>
        <p:nvSpPr>
          <p:cNvPr id="517"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18" name="The real starting of the project quality plan The real starting of the project quality plan " descr="The real starting of the project quality plan The real starting of the project quality plan "/>
          <p:cNvPicPr>
            <a:picLocks noChangeAspect="0"/>
          </p:cNvPicPr>
          <p:nvPr/>
        </p:nvPicPr>
        <p:blipFill>
          <a:blip r:embed="rId2">
            <a:extLst/>
          </a:blip>
          <a:stretch>
            <a:fillRect/>
          </a:stretch>
        </p:blipFill>
        <p:spPr>
          <a:xfrm>
            <a:off x="8037821" y="3820771"/>
            <a:ext cx="3873627" cy="2097083"/>
          </a:xfrm>
          <a:prstGeom prst="rect">
            <a:avLst/>
          </a:prstGeom>
          <a:effectLst>
            <a:reflection blurRad="0" stA="50000" stPos="0" endA="0" endPos="40000" dist="0" dir="5400000" fadeDir="5400000" sx="100000" sy="-100000" kx="0" ky="0" algn="bl" rotWithShape="0"/>
          </a:effectLst>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0" name="The intent inhaling HPMQS more that  just PQPlan is to learn and improved  and to optimize project performance and efficiency,  that will:…"/>
          <p:cNvSpPr txBox="1"/>
          <p:nvPr>
            <p:ph type="body" idx="1"/>
          </p:nvPr>
        </p:nvSpPr>
        <p:spPr>
          <a:prstGeom prst="rect">
            <a:avLst/>
          </a:prstGeom>
        </p:spPr>
        <p:txBody>
          <a:bodyPr/>
          <a:lstStyle/>
          <a:p>
            <a:pPr defTabSz="795527">
              <a:spcBef>
                <a:spcPts val="800"/>
              </a:spcBef>
              <a:defRPr sz="2001"/>
            </a:pPr>
            <a:r>
              <a:t> The intent inhaling HPMQS more that  just PQPlan is to learn and improved  and to </a:t>
            </a:r>
            <a:r>
              <a:rPr u="sng">
                <a:latin typeface="Bodoni SvtyTwo ITC TT-Bold"/>
                <a:ea typeface="Bodoni SvtyTwo ITC TT-Bold"/>
                <a:cs typeface="Bodoni SvtyTwo ITC TT-Bold"/>
                <a:sym typeface="Bodoni SvtyTwo ITC TT-Bold"/>
              </a:rPr>
              <a:t>optimize</a:t>
            </a:r>
            <a:r>
              <a:t> project performance and efficiency,  that will:</a:t>
            </a:r>
          </a:p>
          <a:p>
            <a:pPr marL="397763" indent="-198881" defTabSz="795527">
              <a:spcBef>
                <a:spcPts val="800"/>
              </a:spcBef>
              <a:buSzPct val="100000"/>
              <a:buAutoNum type="arabicPeriod" startAt="1"/>
              <a:defRPr sz="2001"/>
            </a:pPr>
            <a:r>
              <a:t> Allow the project team to </a:t>
            </a:r>
            <a:r>
              <a:rPr>
                <a:latin typeface="Bodoni SvtyTwo ITC TT-Bold"/>
                <a:ea typeface="Bodoni SvtyTwo ITC TT-Bold"/>
                <a:cs typeface="Bodoni SvtyTwo ITC TT-Bold"/>
                <a:sym typeface="Bodoni SvtyTwo ITC TT-Bold"/>
              </a:rPr>
              <a:t>well know  the why’s</a:t>
            </a:r>
            <a:r>
              <a:t>, </a:t>
            </a:r>
          </a:p>
          <a:p>
            <a:pPr marL="397763" indent="-198881" defTabSz="795527">
              <a:spcBef>
                <a:spcPts val="800"/>
              </a:spcBef>
              <a:buSzPct val="100000"/>
              <a:buAutoNum type="arabicPeriod" startAt="1"/>
              <a:defRPr sz="2001"/>
            </a:pPr>
            <a:r>
              <a:t>Facilitate SMART </a:t>
            </a:r>
            <a:r>
              <a:rPr>
                <a:latin typeface="Bodoni SvtyTwo ITC TT-Bold"/>
                <a:ea typeface="Bodoni SvtyTwo ITC TT-Bold"/>
                <a:cs typeface="Bodoni SvtyTwo ITC TT-Bold"/>
                <a:sym typeface="Bodoni SvtyTwo ITC TT-Bold"/>
              </a:rPr>
              <a:t>decision</a:t>
            </a:r>
            <a:r>
              <a:t>, </a:t>
            </a:r>
          </a:p>
          <a:p>
            <a:pPr marL="397763" indent="-198881" defTabSz="795527">
              <a:spcBef>
                <a:spcPts val="800"/>
              </a:spcBef>
              <a:buSzPct val="100000"/>
              <a:buAutoNum type="arabicPeriod" startAt="1"/>
              <a:defRPr sz="2001"/>
            </a:pPr>
            <a:r>
              <a:rPr>
                <a:latin typeface="Bodoni SvtyTwo ITC TT-Bold"/>
                <a:ea typeface="Bodoni SvtyTwo ITC TT-Bold"/>
                <a:cs typeface="Bodoni SvtyTwo ITC TT-Bold"/>
                <a:sym typeface="Bodoni SvtyTwo ITC TT-Bold"/>
              </a:rPr>
              <a:t>Improve</a:t>
            </a:r>
            <a:r>
              <a:t> some aspect of the product or project performance, </a:t>
            </a:r>
          </a:p>
          <a:p>
            <a:pPr marL="397763" indent="-198881" defTabSz="795527">
              <a:spcBef>
                <a:spcPts val="800"/>
              </a:spcBef>
              <a:buSzPct val="100000"/>
              <a:buAutoNum type="arabicPeriod" startAt="1"/>
              <a:defRPr sz="2001"/>
            </a:pPr>
            <a:r>
              <a:rPr>
                <a:latin typeface="Bodoni SvtyTwo ITC TT-Bold"/>
                <a:ea typeface="Bodoni SvtyTwo ITC TT-Bold"/>
                <a:cs typeface="Bodoni SvtyTwo ITC TT-Bold"/>
                <a:sym typeface="Bodoni SvtyTwo ITC TT-Bold"/>
              </a:rPr>
              <a:t>Help</a:t>
            </a:r>
            <a:r>
              <a:t> avoid an issue, and</a:t>
            </a:r>
          </a:p>
          <a:p>
            <a:pPr marL="397763" indent="-198881" defTabSz="795527">
              <a:spcBef>
                <a:spcPts val="800"/>
              </a:spcBef>
              <a:buSzPct val="100000"/>
              <a:buAutoNum type="arabicPeriod" startAt="1"/>
              <a:defRPr sz="2001"/>
            </a:pPr>
            <a:r>
              <a:t> </a:t>
            </a:r>
            <a:r>
              <a:rPr>
                <a:latin typeface="Bodoni SvtyTwo ITC TT-Bold"/>
                <a:ea typeface="Bodoni SvtyTwo ITC TT-Bold"/>
                <a:cs typeface="Bodoni SvtyTwo ITC TT-Bold"/>
                <a:sym typeface="Bodoni SvtyTwo ITC TT-Bold"/>
              </a:rPr>
              <a:t>Prevent</a:t>
            </a:r>
            <a:r>
              <a:t> performance failure .</a:t>
            </a:r>
          </a:p>
          <a:p>
            <a:pPr marL="397763" indent="-198881" defTabSz="795527">
              <a:spcBef>
                <a:spcPts val="800"/>
              </a:spcBef>
              <a:buSzPct val="100000"/>
              <a:buAutoNum type="arabicPeriod" startAt="1"/>
              <a:defRPr sz="2001"/>
            </a:pPr>
            <a:r>
              <a:rPr>
                <a:latin typeface="Bodoni SvtyTwo ITC TT-Bold"/>
                <a:ea typeface="Bodoni SvtyTwo ITC TT-Bold"/>
                <a:cs typeface="Bodoni SvtyTwo ITC TT-Bold"/>
                <a:sym typeface="Bodoni SvtyTwo ITC TT-Bold"/>
              </a:rPr>
              <a:t>achieve</a:t>
            </a:r>
            <a:r>
              <a:t> the project objectives and performance targets.</a:t>
            </a:r>
          </a:p>
          <a:p>
            <a:pPr marL="397763" indent="-198881" defTabSz="795527">
              <a:spcBef>
                <a:spcPts val="800"/>
              </a:spcBef>
              <a:buSzPct val="100000"/>
              <a:buAutoNum type="arabicPeriod" startAt="1"/>
              <a:defRPr sz="2001"/>
            </a:pPr>
            <a:r>
              <a:rPr>
                <a:latin typeface="Bodoni SvtyTwo ITC TT-Bold"/>
                <a:ea typeface="Bodoni SvtyTwo ITC TT-Bold"/>
                <a:cs typeface="Bodoni SvtyTwo ITC TT-Bold"/>
                <a:sym typeface="Bodoni SvtyTwo ITC TT-Bold"/>
              </a:rPr>
              <a:t>facilitate</a:t>
            </a:r>
            <a:r>
              <a:t> the project team's ability to generate business value</a:t>
            </a:r>
          </a:p>
        </p:txBody>
      </p:sp>
      <p:sp>
        <p:nvSpPr>
          <p:cNvPr id="521" name="The preparation  benefits"/>
          <p:cNvSpPr txBox="1"/>
          <p:nvPr>
            <p:ph type="title"/>
          </p:nvPr>
        </p:nvSpPr>
        <p:spPr>
          <a:prstGeom prst="rect">
            <a:avLst/>
          </a:prstGeom>
        </p:spPr>
        <p:txBody>
          <a:bodyPr/>
          <a:lstStyle/>
          <a:p>
            <a:pPr/>
            <a:r>
              <a:t>The preparation  benefits</a:t>
            </a:r>
          </a:p>
        </p:txBody>
      </p:sp>
      <p:sp>
        <p:nvSpPr>
          <p:cNvPr id="522"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4" name="What is BC"/>
          <p:cNvSpPr txBox="1"/>
          <p:nvPr>
            <p:ph type="title"/>
          </p:nvPr>
        </p:nvSpPr>
        <p:spPr>
          <a:xfrm>
            <a:off x="3484815" y="619378"/>
            <a:ext cx="8465999" cy="807714"/>
          </a:xfrm>
          <a:prstGeom prst="rect">
            <a:avLst/>
          </a:prstGeom>
        </p:spPr>
        <p:txBody>
          <a:bodyPr/>
          <a:lstStyle/>
          <a:p>
            <a:pPr/>
            <a:r>
              <a:t>What is BC</a:t>
            </a:r>
          </a:p>
        </p:txBody>
      </p:sp>
      <p:sp>
        <p:nvSpPr>
          <p:cNvPr id="525" name="It is strategic level of making a detailed assessment of the alternative solutions to this business problem  and then defining  a  plan for the implementation of the agreed solution brings together the benefits, disadvantages, costs, and risks of the cur"/>
          <p:cNvSpPr txBox="1"/>
          <p:nvPr>
            <p:ph type="body" sz="half" idx="1"/>
          </p:nvPr>
        </p:nvSpPr>
        <p:spPr>
          <a:xfrm>
            <a:off x="510747" y="1550650"/>
            <a:ext cx="8465998" cy="2349035"/>
          </a:xfrm>
          <a:prstGeom prst="rect">
            <a:avLst/>
          </a:prstGeom>
        </p:spPr>
        <p:txBody>
          <a:bodyPr/>
          <a:lstStyle/>
          <a:p>
            <a:pPr defTabSz="813816">
              <a:spcBef>
                <a:spcPts val="800"/>
              </a:spcBef>
              <a:defRPr sz="2492"/>
            </a:pPr>
            <a:r>
              <a:t>It is strategic level of making a detailed assessment of the alternative solutions to this business problem  and then defining  a  </a:t>
            </a:r>
            <a:r>
              <a:rPr u="sng">
                <a:latin typeface="Bodoni SvtyTwo OS ITC TT-Bold"/>
                <a:ea typeface="Bodoni SvtyTwo OS ITC TT-Bold"/>
                <a:cs typeface="Bodoni SvtyTwo OS ITC TT-Bold"/>
                <a:sym typeface="Bodoni SvtyTwo OS ITC TT-Bold"/>
              </a:rPr>
              <a:t>plan for the implementation</a:t>
            </a:r>
            <a:r>
              <a:t> of the agreed solution brings together the benefits, disadvantages, costs, and risks of the current situation and future vision so that executive management can decide if the project should go ahead</a:t>
            </a:r>
          </a:p>
        </p:txBody>
      </p:sp>
      <p:sp>
        <p:nvSpPr>
          <p:cNvPr id="5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27" name="A business case provides justification for undertaking a project, programmes or portfolio. It evaluates the benefit, cost and risk of alternative options and provides a rationale for the preferred solution. A business case provides justification for unde" descr="A business case provides justification for undertaking a project, programmes or portfolio. It evaluates the benefit, cost and risk of alternative options and provides a rationale for the preferred solution. A business case provides justification for undertaking a project, programmes or portfolio. It evaluates the benefit, cost and risk of alternative options and provides a rationale for the preferred solution."/>
          <p:cNvPicPr>
            <a:picLocks noChangeAspect="0"/>
          </p:cNvPicPr>
          <p:nvPr/>
        </p:nvPicPr>
        <p:blipFill>
          <a:blip r:embed="rId2">
            <a:extLst/>
          </a:blip>
          <a:stretch>
            <a:fillRect/>
          </a:stretch>
        </p:blipFill>
        <p:spPr>
          <a:xfrm>
            <a:off x="2589561" y="4009570"/>
            <a:ext cx="8592999" cy="2111438"/>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BC Benefit #1:On the level of the BPP"/>
          <p:cNvSpPr txBox="1"/>
          <p:nvPr>
            <p:ph type="title"/>
          </p:nvPr>
        </p:nvSpPr>
        <p:spPr>
          <a:xfrm>
            <a:off x="3217633" y="738762"/>
            <a:ext cx="8465998" cy="807714"/>
          </a:xfrm>
          <a:prstGeom prst="rect">
            <a:avLst/>
          </a:prstGeom>
        </p:spPr>
        <p:txBody>
          <a:bodyPr/>
          <a:lstStyle>
            <a:lvl1pPr defTabSz="877823">
              <a:defRPr sz="4224"/>
            </a:lvl1pPr>
          </a:lstStyle>
          <a:p>
            <a:pPr/>
            <a:r>
              <a:t>BC Benefit #1:On the level of the BPP</a:t>
            </a:r>
          </a:p>
        </p:txBody>
      </p:sp>
      <p:sp>
        <p:nvSpPr>
          <p:cNvPr id="530" name="We need to ensure that the target options is succeeded in covering BPP"/>
          <p:cNvSpPr txBox="1"/>
          <p:nvPr>
            <p:ph type="body" sz="quarter" idx="1"/>
          </p:nvPr>
        </p:nvSpPr>
        <p:spPr>
          <a:xfrm>
            <a:off x="3354280" y="1789419"/>
            <a:ext cx="8465999" cy="1142747"/>
          </a:xfrm>
          <a:prstGeom prst="rect">
            <a:avLst/>
          </a:prstGeom>
        </p:spPr>
        <p:txBody>
          <a:bodyPr/>
          <a:lstStyle/>
          <a:p>
            <a:pPr/>
            <a:r>
              <a:t>We need to ensure that the target options is succeeded in covering BPP</a:t>
            </a:r>
          </a:p>
        </p:txBody>
      </p:sp>
      <p:sp>
        <p:nvSpPr>
          <p:cNvPr id="5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2" name="BC Benefit #2:on the level of doing a project or not BC Benefit #2:on the level of doing a project or not " descr="BC Benefit #2:on the level of doing a project or not BC Benefit #2:on the level of doing a project or not "/>
          <p:cNvPicPr>
            <a:picLocks noChangeAspect="0"/>
          </p:cNvPicPr>
          <p:nvPr/>
        </p:nvPicPr>
        <p:blipFill>
          <a:blip r:embed="rId2">
            <a:extLst/>
          </a:blip>
          <a:stretch>
            <a:fillRect/>
          </a:stretch>
        </p:blipFill>
        <p:spPr>
          <a:xfrm>
            <a:off x="196310" y="3111609"/>
            <a:ext cx="8592999" cy="934714"/>
          </a:xfrm>
          <a:prstGeom prst="rect">
            <a:avLst/>
          </a:prstGeom>
          <a:effectLst>
            <a:outerShdw sx="100000" sy="100000" kx="0" ky="0" algn="b" rotWithShape="0" blurRad="190500" dist="101600" dir="5400000">
              <a:srgbClr val="941751"/>
            </a:outerShdw>
          </a:effectLst>
        </p:spPr>
      </p:pic>
      <p:pic>
        <p:nvPicPr>
          <p:cNvPr id="533" name="The Business Case becomes the foundation for the  fit project as it fully describes the project, the reasons for creating the project and the key benefits to be produced by the project. The Business Case becomes the foundation for the  fit project as it " descr="The Business Case becomes the foundation for the  fit project as it fully describes the project, the reasons for creating the project and the key benefits to be produced by the project. The Business Case becomes the foundation for the  fit project as it fully describes the project, the reasons for creating the project and the key benefits to be produced by the project. "/>
          <p:cNvPicPr>
            <a:picLocks noChangeAspect="0"/>
          </p:cNvPicPr>
          <p:nvPr/>
        </p:nvPicPr>
        <p:blipFill>
          <a:blip r:embed="rId3">
            <a:extLst/>
          </a:blip>
          <a:stretch>
            <a:fillRect/>
          </a:stretch>
        </p:blipFill>
        <p:spPr>
          <a:xfrm>
            <a:off x="196310" y="4162266"/>
            <a:ext cx="8592999" cy="1727646"/>
          </a:xfrm>
          <a:prstGeom prst="rect">
            <a:avLst/>
          </a:prstGeom>
          <a:effectLst>
            <a:outerShdw sx="100000" sy="100000" kx="0" ky="0" algn="b" rotWithShape="0" blurRad="190500" dist="101600" dir="5400000">
              <a:schemeClr val="accent5">
                <a:alpha val="49461"/>
              </a:schemeClr>
            </a:outerShdw>
          </a:effectLst>
        </p:spPr>
      </p:pic>
      <p:sp>
        <p:nvSpPr>
          <p:cNvPr id="534" name="Text"/>
          <p:cNvSpPr txBox="1"/>
          <p:nvPr/>
        </p:nvSpPr>
        <p:spPr>
          <a:xfrm>
            <a:off x="11508303" y="8635175"/>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6" name="BC Benefit #2:On the success level of PLC"/>
          <p:cNvSpPr txBox="1"/>
          <p:nvPr>
            <p:ph type="title"/>
          </p:nvPr>
        </p:nvSpPr>
        <p:spPr>
          <a:xfrm>
            <a:off x="3188640" y="610792"/>
            <a:ext cx="8465998" cy="807714"/>
          </a:xfrm>
          <a:prstGeom prst="rect">
            <a:avLst/>
          </a:prstGeom>
        </p:spPr>
        <p:txBody>
          <a:bodyPr/>
          <a:lstStyle>
            <a:lvl1pPr defTabSz="795527">
              <a:defRPr sz="3828"/>
            </a:lvl1pPr>
          </a:lstStyle>
          <a:p>
            <a:pPr/>
            <a:r>
              <a:t>BC Benefit #2:On the success level of PLC  </a:t>
            </a:r>
          </a:p>
        </p:txBody>
      </p:sp>
      <p:sp>
        <p:nvSpPr>
          <p:cNvPr id="537" name="Creating a detailed Business Case is a critical step in the Project Lifecycle, as it provides the   assessment basics   to ensure that the project is on  success track.…"/>
          <p:cNvSpPr txBox="1"/>
          <p:nvPr>
            <p:ph type="body" sz="half" idx="1"/>
          </p:nvPr>
        </p:nvSpPr>
        <p:spPr>
          <a:xfrm>
            <a:off x="671420" y="1533479"/>
            <a:ext cx="8465999" cy="3173534"/>
          </a:xfrm>
          <a:prstGeom prst="rect">
            <a:avLst/>
          </a:prstGeom>
        </p:spPr>
        <p:txBody>
          <a:bodyPr/>
          <a:lstStyle/>
          <a:p>
            <a:pPr defTabSz="676655">
              <a:spcBef>
                <a:spcPts val="700"/>
              </a:spcBef>
              <a:defRPr sz="2072"/>
            </a:pPr>
            <a:r>
              <a:t>Creating a detailed Business Case is a critical step in the Project Lifecycle, as it provides the   assessment basics   to ensure that the project is on  success track. </a:t>
            </a:r>
          </a:p>
          <a:p>
            <a:pPr defTabSz="676655">
              <a:spcBef>
                <a:spcPts val="700"/>
              </a:spcBef>
              <a:defRPr sz="2072"/>
            </a:pPr>
            <a:r>
              <a:t>For instance, it is used in a: </a:t>
            </a:r>
          </a:p>
          <a:p>
            <a:pPr defTabSz="676655">
              <a:spcBef>
                <a:spcPts val="700"/>
              </a:spcBef>
              <a:defRPr sz="2072"/>
            </a:pPr>
            <a:r>
              <a:rPr u="sng">
                <a:latin typeface="Bodoni SvtyTwo OS ITC TT-Bold"/>
                <a:ea typeface="Bodoni SvtyTwo OS ITC TT-Bold"/>
                <a:cs typeface="Bodoni SvtyTwo OS ITC TT-Bold"/>
                <a:sym typeface="Bodoni SvtyTwo OS ITC TT-Bold"/>
              </a:rPr>
              <a:t>1- Phase Review t</a:t>
            </a:r>
            <a:r>
              <a:t>o ensure that current project costs and benefits are in line with original projections</a:t>
            </a:r>
          </a:p>
          <a:p>
            <a:pPr defTabSz="676655">
              <a:spcBef>
                <a:spcPts val="700"/>
              </a:spcBef>
              <a:defRPr sz="2072"/>
            </a:pPr>
            <a:r>
              <a:rPr u="sng">
                <a:latin typeface="Bodoni SvtyTwo OS ITC TT-Bold"/>
                <a:ea typeface="Bodoni SvtyTwo OS ITC TT-Bold"/>
                <a:cs typeface="Bodoni SvtyTwo OS ITC TT-Bold"/>
                <a:sym typeface="Bodoni SvtyTwo OS ITC TT-Bold"/>
              </a:rPr>
              <a:t>2-Official closing </a:t>
            </a:r>
            <a:r>
              <a:t>the project to ensure that the project has achieved all the criteria required to close the project</a:t>
            </a:r>
          </a:p>
          <a:p>
            <a:pPr defTabSz="676655">
              <a:spcBef>
                <a:spcPts val="700"/>
              </a:spcBef>
              <a:defRPr sz="2072"/>
            </a:pPr>
            <a:r>
              <a:t>3-</a:t>
            </a:r>
            <a:r>
              <a:rPr u="sng">
                <a:latin typeface="Bodoni SvtyTwo OS ITC TT-Bold"/>
                <a:ea typeface="Bodoni SvtyTwo OS ITC TT-Bold"/>
                <a:cs typeface="Bodoni SvtyTwo OS ITC TT-Bold"/>
                <a:sym typeface="Bodoni SvtyTwo OS ITC TT-Bold"/>
              </a:rPr>
              <a:t>after the project closed: </a:t>
            </a:r>
            <a:r>
              <a:t>to measure the extent to which the project has achieved its stated objectives </a:t>
            </a:r>
          </a:p>
        </p:txBody>
      </p:sp>
      <p:sp>
        <p:nvSpPr>
          <p:cNvPr id="5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39" name="So it is consider as a success criteria for  covering BPP and the maximizing  project effectiveness So it is consider as a success criteria for  covering BPP and the maximizing  project effectiveness " descr="So it is consider as a success criteria for  covering BPP and the maximizing  project effectiveness So it is consider as a success criteria for  covering BPP and the maximizing  project effectiveness "/>
          <p:cNvPicPr>
            <a:picLocks noChangeAspect="0"/>
          </p:cNvPicPr>
          <p:nvPr/>
        </p:nvPicPr>
        <p:blipFill>
          <a:blip r:embed="rId2">
            <a:extLst/>
          </a:blip>
          <a:stretch>
            <a:fillRect/>
          </a:stretch>
        </p:blipFill>
        <p:spPr>
          <a:xfrm>
            <a:off x="3125140" y="4799726"/>
            <a:ext cx="8592998" cy="1150856"/>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2" name="The Transformation process for  preparation the PFS"/>
          <p:cNvSpPr txBox="1"/>
          <p:nvPr>
            <p:ph type="body" sz="quarter" idx="4294967295"/>
          </p:nvPr>
        </p:nvSpPr>
        <p:spPr>
          <a:xfrm>
            <a:off x="1740426" y="3727136"/>
            <a:ext cx="9144001" cy="916296"/>
          </a:xfrm>
          <a:prstGeom prst="rect">
            <a:avLst/>
          </a:prstGeom>
          <a:solidFill>
            <a:srgbClr val="FFFB00"/>
          </a:solidFill>
          <a:ln w="9525">
            <a:round/>
          </a:ln>
        </p:spPr>
        <p:txBody>
          <a:bodyPr/>
          <a:lstStyle>
            <a:lvl1pPr marL="0" indent="0" algn="ctr" defTabSz="502920">
              <a:spcBef>
                <a:spcPts val="0"/>
              </a:spcBef>
              <a:buSzTx/>
              <a:buFontTx/>
              <a:buNone/>
              <a:defRPr sz="3300">
                <a:solidFill>
                  <a:srgbClr val="005493"/>
                </a:solidFill>
                <a:latin typeface="Calibri Light"/>
                <a:ea typeface="Calibri Light"/>
                <a:cs typeface="Calibri Light"/>
                <a:sym typeface="Calibri Light"/>
              </a:defRPr>
            </a:lvl1pPr>
          </a:lstStyle>
          <a:p>
            <a:pPr>
              <a:defRPr>
                <a:solidFill>
                  <a:srgbClr val="000000"/>
                </a:solidFill>
              </a:defRPr>
            </a:pPr>
            <a:r>
              <a:rPr>
                <a:solidFill>
                  <a:srgbClr val="005493"/>
                </a:solidFill>
              </a:rPr>
              <a:t>The Transformation process for  preparation the PFS   </a:t>
            </a:r>
          </a:p>
        </p:txBody>
      </p:sp>
      <p:sp>
        <p:nvSpPr>
          <p:cNvPr id="543" name="Section two"/>
          <p:cNvSpPr txBox="1"/>
          <p:nvPr>
            <p:ph type="title" idx="4294967295"/>
          </p:nvPr>
        </p:nvSpPr>
        <p:spPr>
          <a:xfrm>
            <a:off x="4471355" y="2182126"/>
            <a:ext cx="5059585" cy="986147"/>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nchor="b"/>
          <a:lstStyle>
            <a:lvl1pPr algn="ctr" defTabSz="804672">
              <a:defRPr sz="5280">
                <a:solidFill>
                  <a:schemeClr val="accent4">
                    <a:lumOff val="12500"/>
                  </a:schemeClr>
                </a:solidFill>
                <a:latin typeface="Bodoni SvtyTwo ITC TT-Book"/>
                <a:ea typeface="Bodoni SvtyTwo ITC TT-Book"/>
                <a:cs typeface="Bodoni SvtyTwo ITC TT-Book"/>
                <a:sym typeface="Bodoni SvtyTwo ITC TT-Book"/>
              </a:defRPr>
            </a:lvl1pPr>
          </a:lstStyle>
          <a:p>
            <a:pPr/>
            <a:r>
              <a:t>Section two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5" name="Oval"/>
          <p:cNvSpPr/>
          <p:nvPr/>
        </p:nvSpPr>
        <p:spPr>
          <a:xfrm>
            <a:off x="1951591" y="2947527"/>
            <a:ext cx="3620633" cy="1788294"/>
          </a:xfrm>
          <a:prstGeom prst="ellipse">
            <a:avLst/>
          </a:prstGeom>
          <a:solidFill>
            <a:srgbClr val="FFFFFF"/>
          </a:solidFill>
          <a:ln w="12700">
            <a:solidFill>
              <a:schemeClr val="accent1"/>
            </a:solidFill>
            <a:miter/>
          </a:ln>
        </p:spPr>
        <p:txBody>
          <a:bodyPr lIns="45719" rIns="45719" anchor="ctr"/>
          <a:lstStyle/>
          <a:p>
            <a:pPr>
              <a:defRPr>
                <a:solidFill>
                  <a:srgbClr val="941100"/>
                </a:solidFill>
                <a:latin typeface="Bodoni SvtyTwo ITC TT-Book"/>
                <a:ea typeface="Bodoni SvtyTwo ITC TT-Book"/>
                <a:cs typeface="Bodoni SvtyTwo ITC TT-Book"/>
                <a:sym typeface="Bodoni SvtyTwo ITC TT-Book"/>
              </a:defRPr>
            </a:pPr>
          </a:p>
        </p:txBody>
      </p:sp>
      <p:sp>
        <p:nvSpPr>
          <p:cNvPr id="546" name="Transformation from BPP official options to PFS"/>
          <p:cNvSpPr txBox="1"/>
          <p:nvPr>
            <p:ph type="title"/>
          </p:nvPr>
        </p:nvSpPr>
        <p:spPr>
          <a:xfrm>
            <a:off x="1863001" y="666620"/>
            <a:ext cx="8465998" cy="807714"/>
          </a:xfrm>
          <a:prstGeom prst="rect">
            <a:avLst/>
          </a:prstGeom>
        </p:spPr>
        <p:txBody>
          <a:bodyPr/>
          <a:lstStyle>
            <a:lvl1pPr defTabSz="694944">
              <a:defRPr b="0" sz="3343">
                <a:solidFill>
                  <a:srgbClr val="941100"/>
                </a:solidFill>
                <a:latin typeface="Bodoni SvtyTwo ITC TT-Bold"/>
                <a:ea typeface="Bodoni SvtyTwo ITC TT-Bold"/>
                <a:cs typeface="Bodoni SvtyTwo ITC TT-Bold"/>
                <a:sym typeface="Bodoni SvtyTwo ITC TT-Bold"/>
              </a:defRPr>
            </a:lvl1pPr>
          </a:lstStyle>
          <a:p>
            <a:pPr/>
            <a:r>
              <a:t>Transformation from BPP official options to PFS </a:t>
            </a:r>
          </a:p>
        </p:txBody>
      </p:sp>
      <p:sp>
        <p:nvSpPr>
          <p:cNvPr id="547" name="Slide Number"/>
          <p:cNvSpPr txBox="1"/>
          <p:nvPr>
            <p:ph type="sldNum" sz="quarter" idx="2"/>
          </p:nvPr>
        </p:nvSpPr>
        <p:spPr>
          <a:xfrm>
            <a:off x="11556398" y="6277969"/>
            <a:ext cx="489561" cy="497841"/>
          </a:xfrm>
          <a:prstGeom prst="rect">
            <a:avLst/>
          </a:prstGeom>
          <a:extLst>
            <a:ext uri="{C572A759-6A51-4108-AA02-DFA0A04FC94B}">
              <ma14:wrappingTextBoxFlag xmlns:ma14="http://schemas.microsoft.com/office/mac/drawingml/2011/main" val="1"/>
            </a:ext>
          </a:extLst>
        </p:spPr>
        <p:txBody>
          <a:bodyPr/>
          <a:lstStyle>
            <a:lvl1pPr>
              <a:defRPr b="0">
                <a:latin typeface="Bodoni SvtyTwo ITC TT-Bold"/>
                <a:ea typeface="Bodoni SvtyTwo ITC TT-Bold"/>
                <a:cs typeface="Bodoni SvtyTwo ITC TT-Bold"/>
                <a:sym typeface="Bodoni SvtyTwo ITC TT-Bold"/>
              </a:defRPr>
            </a:lvl1pPr>
          </a:lstStyle>
          <a:p>
            <a:pPr/>
            <a:fld id="{86CB4B4D-7CA3-9044-876B-883B54F8677D}" type="slidenum"/>
          </a:p>
        </p:txBody>
      </p:sp>
      <p:sp>
        <p:nvSpPr>
          <p:cNvPr id="548" name="BPP…"/>
          <p:cNvSpPr/>
          <p:nvPr/>
        </p:nvSpPr>
        <p:spPr>
          <a:xfrm>
            <a:off x="146538" y="1723893"/>
            <a:ext cx="1865313" cy="19224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35" y="0"/>
                </a:moveTo>
                <a:cubicBezTo>
                  <a:pt x="329" y="0"/>
                  <a:pt x="0" y="319"/>
                  <a:pt x="0" y="713"/>
                </a:cubicBezTo>
                <a:lnTo>
                  <a:pt x="0" y="13556"/>
                </a:lnTo>
                <a:cubicBezTo>
                  <a:pt x="0" y="13950"/>
                  <a:pt x="329" y="14269"/>
                  <a:pt x="735" y="14269"/>
                </a:cubicBezTo>
                <a:lnTo>
                  <a:pt x="12409" y="14269"/>
                </a:lnTo>
                <a:lnTo>
                  <a:pt x="21600" y="21600"/>
                </a:lnTo>
                <a:lnTo>
                  <a:pt x="14706" y="11928"/>
                </a:lnTo>
                <a:lnTo>
                  <a:pt x="14706" y="713"/>
                </a:lnTo>
                <a:cubicBezTo>
                  <a:pt x="14706" y="319"/>
                  <a:pt x="14377" y="0"/>
                  <a:pt x="13971" y="0"/>
                </a:cubicBezTo>
                <a:lnTo>
                  <a:pt x="735" y="0"/>
                </a:lnTo>
                <a:close/>
              </a:path>
            </a:pathLst>
          </a:cu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lgn="ctr">
              <a:defRPr>
                <a:solidFill>
                  <a:srgbClr val="941100"/>
                </a:solidFill>
                <a:latin typeface="Bodoni SvtyTwo ITC TT-Book"/>
                <a:ea typeface="Bodoni SvtyTwo ITC TT-Book"/>
                <a:cs typeface="Bodoni SvtyTwo ITC TT-Book"/>
                <a:sym typeface="Bodoni SvtyTwo ITC TT-Book"/>
              </a:defRPr>
            </a:pPr>
            <a:r>
              <a:t>BPP </a:t>
            </a:r>
          </a:p>
          <a:p>
            <a:pPr>
              <a:defRPr>
                <a:solidFill>
                  <a:srgbClr val="941100"/>
                </a:solidFill>
                <a:latin typeface="Bodoni SvtyTwo ITC TT-Book"/>
                <a:ea typeface="Bodoni SvtyTwo ITC TT-Book"/>
                <a:cs typeface="Bodoni SvtyTwo ITC TT-Book"/>
                <a:sym typeface="Bodoni SvtyTwo ITC TT-Book"/>
              </a:defRPr>
            </a:pPr>
            <a:r>
              <a:t>Approved options </a:t>
            </a:r>
          </a:p>
        </p:txBody>
      </p:sp>
      <p:sp>
        <p:nvSpPr>
          <p:cNvPr id="549" name="Options Listing"/>
          <p:cNvSpPr/>
          <p:nvPr/>
        </p:nvSpPr>
        <p:spPr>
          <a:xfrm>
            <a:off x="3126907" y="3206673"/>
            <a:ext cx="1270001" cy="1270001"/>
          </a:xfrm>
          <a:prstGeom prst="ellipse">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a:solidFill>
                  <a:srgbClr val="941100"/>
                </a:solidFill>
                <a:latin typeface="Bodoni SvtyTwo ITC TT-Book"/>
                <a:ea typeface="Bodoni SvtyTwo ITC TT-Book"/>
                <a:cs typeface="Bodoni SvtyTwo ITC TT-Book"/>
                <a:sym typeface="Bodoni SvtyTwo ITC TT-Book"/>
              </a:defRPr>
            </a:lvl1pPr>
          </a:lstStyle>
          <a:p>
            <a:pPr/>
            <a:r>
              <a:t>Options Listing </a:t>
            </a:r>
          </a:p>
        </p:txBody>
      </p:sp>
      <p:sp>
        <p:nvSpPr>
          <p:cNvPr id="550" name="Assessing"/>
          <p:cNvSpPr/>
          <p:nvPr/>
        </p:nvSpPr>
        <p:spPr>
          <a:xfrm>
            <a:off x="4042207" y="3206673"/>
            <a:ext cx="2381537" cy="1270001"/>
          </a:xfrm>
          <a:prstGeom prst="rightArrow">
            <a:avLst>
              <a:gd name="adj1" fmla="val 32000"/>
              <a:gd name="adj2" fmla="val 64000"/>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a:solidFill>
                  <a:srgbClr val="941100"/>
                </a:solidFill>
                <a:latin typeface="Bodoni SvtyTwo ITC TT-Book"/>
                <a:ea typeface="Bodoni SvtyTwo ITC TT-Book"/>
                <a:cs typeface="Bodoni SvtyTwo ITC TT-Book"/>
                <a:sym typeface="Bodoni SvtyTwo ITC TT-Book"/>
              </a:defRPr>
            </a:lvl1pPr>
          </a:lstStyle>
          <a:p>
            <a:pPr/>
            <a:r>
              <a:t>Assessing </a:t>
            </a:r>
          </a:p>
        </p:txBody>
      </p:sp>
      <p:sp>
        <p:nvSpPr>
          <p:cNvPr id="551" name="Ranking"/>
          <p:cNvSpPr/>
          <p:nvPr/>
        </p:nvSpPr>
        <p:spPr>
          <a:xfrm>
            <a:off x="5612047" y="3206673"/>
            <a:ext cx="2381537" cy="1270001"/>
          </a:xfrm>
          <a:prstGeom prst="rightArrow">
            <a:avLst>
              <a:gd name="adj1" fmla="val 32000"/>
              <a:gd name="adj2" fmla="val 64000"/>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a:solidFill>
                  <a:srgbClr val="941100"/>
                </a:solidFill>
                <a:latin typeface="Bodoni SvtyTwo ITC TT-Book"/>
                <a:ea typeface="Bodoni SvtyTwo ITC TT-Book"/>
                <a:cs typeface="Bodoni SvtyTwo ITC TT-Book"/>
                <a:sym typeface="Bodoni SvtyTwo ITC TT-Book"/>
              </a:defRPr>
            </a:lvl1pPr>
          </a:lstStyle>
          <a:p>
            <a:pPr/>
            <a:r>
              <a:t>Ranking </a:t>
            </a:r>
          </a:p>
        </p:txBody>
      </p:sp>
      <p:sp>
        <p:nvSpPr>
          <p:cNvPr id="552" name="Validation"/>
          <p:cNvSpPr/>
          <p:nvPr/>
        </p:nvSpPr>
        <p:spPr>
          <a:xfrm>
            <a:off x="7157839" y="3206673"/>
            <a:ext cx="2381538" cy="1270001"/>
          </a:xfrm>
          <a:prstGeom prst="rightArrow">
            <a:avLst>
              <a:gd name="adj1" fmla="val 32000"/>
              <a:gd name="adj2" fmla="val 64000"/>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lvl1pPr>
              <a:defRPr>
                <a:solidFill>
                  <a:srgbClr val="941100"/>
                </a:solidFill>
                <a:latin typeface="Bodoni SvtyTwo ITC TT-Book"/>
                <a:ea typeface="Bodoni SvtyTwo ITC TT-Book"/>
                <a:cs typeface="Bodoni SvtyTwo ITC TT-Book"/>
                <a:sym typeface="Bodoni SvtyTwo ITC TT-Book"/>
              </a:defRPr>
            </a:lvl1pPr>
          </a:lstStyle>
          <a:p>
            <a:pPr/>
            <a:r>
              <a:t>Validation </a:t>
            </a:r>
          </a:p>
        </p:txBody>
      </p:sp>
      <p:sp>
        <p:nvSpPr>
          <p:cNvPr id="553" name="Preparation"/>
          <p:cNvSpPr txBox="1"/>
          <p:nvPr/>
        </p:nvSpPr>
        <p:spPr>
          <a:xfrm rot="16250052">
            <a:off x="2263346" y="3699048"/>
            <a:ext cx="1109295" cy="370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a:solidFill>
                  <a:srgbClr val="941100"/>
                </a:solidFill>
                <a:latin typeface="Bodoni SvtyTwo ITC TT-Book"/>
                <a:ea typeface="Bodoni SvtyTwo ITC TT-Book"/>
                <a:cs typeface="Bodoni SvtyTwo ITC TT-Book"/>
                <a:sym typeface="Bodoni SvtyTwo ITC TT-Book"/>
              </a:defRPr>
            </a:lvl1pPr>
          </a:lstStyle>
          <a:p>
            <a:pPr/>
            <a:r>
              <a:t>Preparation</a:t>
            </a:r>
          </a:p>
        </p:txBody>
      </p:sp>
      <p:pic>
        <p:nvPicPr>
          <p:cNvPr id="554" name="PFS PFS" descr="PFS PFS"/>
          <p:cNvPicPr>
            <a:picLocks noChangeAspect="0"/>
          </p:cNvPicPr>
          <p:nvPr/>
        </p:nvPicPr>
        <p:blipFill>
          <a:blip r:embed="rId2">
            <a:extLst/>
          </a:blip>
          <a:stretch>
            <a:fillRect/>
          </a:stretch>
        </p:blipFill>
        <p:spPr>
          <a:xfrm>
            <a:off x="9139684" y="2687723"/>
            <a:ext cx="2900492" cy="1999088"/>
          </a:xfrm>
          <a:prstGeom prst="rect">
            <a:avLst/>
          </a:prstGeom>
          <a:effectLst>
            <a:outerShdw sx="100000" sy="100000" kx="0" ky="0" algn="b" rotWithShape="0" blurRad="190500" dist="101600" dir="5400000">
              <a:srgbClr val="941751"/>
            </a:outerShdw>
          </a:effectLst>
        </p:spPr>
      </p:pic>
      <p:pic>
        <p:nvPicPr>
          <p:cNvPr id="555" name="Preferred solution Preferred solution  " descr="Preferred solution Preferred solution  "/>
          <p:cNvPicPr>
            <a:picLocks noChangeAspect="0"/>
          </p:cNvPicPr>
          <p:nvPr/>
        </p:nvPicPr>
        <p:blipFill>
          <a:blip r:embed="rId3">
            <a:extLst/>
          </a:blip>
          <a:stretch>
            <a:fillRect/>
          </a:stretch>
        </p:blipFill>
        <p:spPr>
          <a:xfrm>
            <a:off x="5517434" y="4122978"/>
            <a:ext cx="1752601" cy="1887781"/>
          </a:xfrm>
          <a:prstGeom prst="rect">
            <a:avLst/>
          </a:prstGeom>
          <a:effectLst>
            <a:outerShdw sx="100000" sy="100000" kx="0" ky="0" algn="b" rotWithShape="0" blurRad="190500" dist="101600" dir="5400000">
              <a:srgbClr val="941751"/>
            </a:outerShdw>
          </a:effectLst>
        </p:spPr>
      </p:pic>
      <p:pic>
        <p:nvPicPr>
          <p:cNvPr id="556" name="Recommended solution Recommended solution" descr="Recommended solution Recommended solution"/>
          <p:cNvPicPr>
            <a:picLocks noChangeAspect="0"/>
          </p:cNvPicPr>
          <p:nvPr/>
        </p:nvPicPr>
        <p:blipFill>
          <a:blip r:embed="rId4">
            <a:extLst/>
          </a:blip>
          <a:stretch>
            <a:fillRect/>
          </a:stretch>
        </p:blipFill>
        <p:spPr>
          <a:xfrm>
            <a:off x="7904523" y="4269307"/>
            <a:ext cx="3022876" cy="1728630"/>
          </a:xfrm>
          <a:prstGeom prst="rect">
            <a:avLst/>
          </a:prstGeom>
          <a:effectLst>
            <a:outerShdw sx="100000" sy="100000" kx="0" ky="0" algn="b" rotWithShape="0" blurRad="190500" dist="101600" dir="5400000">
              <a:srgbClr val="941751"/>
            </a:outerShdw>
          </a:effectLst>
        </p:spPr>
      </p:pic>
      <p:pic>
        <p:nvPicPr>
          <p:cNvPr id="557" name="Assessed solution Assessed solution" descr="Assessed solution Assessed solution"/>
          <p:cNvPicPr>
            <a:picLocks noChangeAspect="0"/>
          </p:cNvPicPr>
          <p:nvPr/>
        </p:nvPicPr>
        <p:blipFill>
          <a:blip r:embed="rId5">
            <a:extLst/>
          </a:blip>
          <a:stretch>
            <a:fillRect/>
          </a:stretch>
        </p:blipFill>
        <p:spPr>
          <a:xfrm>
            <a:off x="3131691" y="4094650"/>
            <a:ext cx="2072657" cy="1881618"/>
          </a:xfrm>
          <a:prstGeom prst="rect">
            <a:avLst/>
          </a:prstGeom>
          <a:effectLst>
            <a:outerShdw sx="100000" sy="100000" kx="0" ky="0" algn="b" rotWithShape="0" blurRad="190500" dist="101600" dir="5400000">
              <a:srgbClr val="941751"/>
            </a:outerShdw>
          </a:effectLst>
        </p:spPr>
      </p:pic>
      <p:pic>
        <p:nvPicPr>
          <p:cNvPr id="558" name="Line Line" descr="Line Line"/>
          <p:cNvPicPr>
            <a:picLocks noChangeAspect="0"/>
          </p:cNvPicPr>
          <p:nvPr/>
        </p:nvPicPr>
        <p:blipFill>
          <a:blip r:embed="rId6">
            <a:extLst/>
          </a:blip>
          <a:stretch>
            <a:fillRect/>
          </a:stretch>
        </p:blipFill>
        <p:spPr>
          <a:xfrm>
            <a:off x="2474759" y="5304190"/>
            <a:ext cx="691172" cy="457904"/>
          </a:xfrm>
          <a:prstGeom prst="rect">
            <a:avLst/>
          </a:prstGeom>
        </p:spPr>
      </p:pic>
      <p:pic>
        <p:nvPicPr>
          <p:cNvPr id="560" name="Line Line" descr="Line Line"/>
          <p:cNvPicPr>
            <a:picLocks noChangeAspect="0"/>
          </p:cNvPicPr>
          <p:nvPr/>
        </p:nvPicPr>
        <p:blipFill>
          <a:blip r:embed="rId7">
            <a:extLst/>
          </a:blip>
          <a:stretch>
            <a:fillRect/>
          </a:stretch>
        </p:blipFill>
        <p:spPr>
          <a:xfrm>
            <a:off x="4913043" y="5304190"/>
            <a:ext cx="648533" cy="457904"/>
          </a:xfrm>
          <a:prstGeom prst="rect">
            <a:avLst/>
          </a:prstGeom>
        </p:spPr>
      </p:pic>
      <p:pic>
        <p:nvPicPr>
          <p:cNvPr id="562" name="Line Line" descr="Line Line"/>
          <p:cNvPicPr>
            <a:picLocks noChangeAspect="0"/>
          </p:cNvPicPr>
          <p:nvPr/>
        </p:nvPicPr>
        <p:blipFill>
          <a:blip r:embed="rId8">
            <a:extLst/>
          </a:blip>
          <a:stretch>
            <a:fillRect/>
          </a:stretch>
        </p:blipFill>
        <p:spPr>
          <a:xfrm>
            <a:off x="7253016" y="5304190"/>
            <a:ext cx="673232" cy="457904"/>
          </a:xfrm>
          <a:prstGeom prst="rect">
            <a:avLst/>
          </a:prstGeom>
        </p:spPr>
      </p:pic>
      <p:sp>
        <p:nvSpPr>
          <p:cNvPr id="564" name="Designed and developed by Dr.Mahmoud Ibrahim  2023"/>
          <p:cNvSpPr txBox="1"/>
          <p:nvPr/>
        </p:nvSpPr>
        <p:spPr>
          <a:xfrm>
            <a:off x="2811840" y="6324113"/>
            <a:ext cx="5274654"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Designed and developed by Dr.Mahmoud Ibrahim  2023</a:t>
            </a:r>
          </a:p>
        </p:txBody>
      </p:sp>
      <p:grpSp>
        <p:nvGrpSpPr>
          <p:cNvPr id="567" name="Alternative solution"/>
          <p:cNvGrpSpPr/>
          <p:nvPr/>
        </p:nvGrpSpPr>
        <p:grpSpPr>
          <a:xfrm>
            <a:off x="941382" y="4152473"/>
            <a:ext cx="2398800" cy="1801014"/>
            <a:chOff x="0" y="0"/>
            <a:chExt cx="2398799" cy="1801013"/>
          </a:xfrm>
        </p:grpSpPr>
        <p:sp>
          <p:nvSpPr>
            <p:cNvPr id="566" name="Alternative solution"/>
            <p:cNvSpPr/>
            <p:nvPr/>
          </p:nvSpPr>
          <p:spPr>
            <a:xfrm>
              <a:off x="38100" y="32141"/>
              <a:ext cx="2335213" cy="17307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lnTo>
                    <a:pt x="11582" y="8603"/>
                  </a:lnTo>
                  <a:cubicBezTo>
                    <a:pt x="11360" y="8531"/>
                    <a:pt x="11130" y="8484"/>
                    <a:pt x="10892" y="8484"/>
                  </a:cubicBezTo>
                  <a:lnTo>
                    <a:pt x="2966" y="8484"/>
                  </a:lnTo>
                  <a:cubicBezTo>
                    <a:pt x="1328" y="8484"/>
                    <a:pt x="0" y="10277"/>
                    <a:pt x="0" y="12486"/>
                  </a:cubicBezTo>
                  <a:lnTo>
                    <a:pt x="0" y="17598"/>
                  </a:lnTo>
                  <a:cubicBezTo>
                    <a:pt x="0" y="19808"/>
                    <a:pt x="1328" y="21600"/>
                    <a:pt x="2966" y="21600"/>
                  </a:cubicBezTo>
                  <a:lnTo>
                    <a:pt x="10892" y="21600"/>
                  </a:lnTo>
                  <a:cubicBezTo>
                    <a:pt x="12529" y="21600"/>
                    <a:pt x="13858" y="19808"/>
                    <a:pt x="13858" y="17598"/>
                  </a:cubicBezTo>
                  <a:lnTo>
                    <a:pt x="13858" y="12486"/>
                  </a:lnTo>
                  <a:cubicBezTo>
                    <a:pt x="13858" y="11596"/>
                    <a:pt x="13635" y="10779"/>
                    <a:pt x="13271" y="10114"/>
                  </a:cubicBezTo>
                  <a:lnTo>
                    <a:pt x="21600" y="0"/>
                  </a:lnTo>
                  <a:close/>
                </a:path>
              </a:pathLst>
            </a:custGeom>
            <a:solidFill>
              <a:srgbClr val="FFFB00"/>
            </a:solidFill>
            <a:ln>
              <a:noFill/>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lnSpc>
                  <a:spcPct val="90000"/>
                </a:lnSpc>
                <a:defRPr>
                  <a:solidFill>
                    <a:srgbClr val="941100"/>
                  </a:solidFill>
                  <a:latin typeface="Bodoni SvtyTwo ITC TT-Book"/>
                  <a:ea typeface="Bodoni SvtyTwo ITC TT-Book"/>
                  <a:cs typeface="Bodoni SvtyTwo ITC TT-Book"/>
                  <a:sym typeface="Bodoni SvtyTwo ITC TT-Book"/>
                </a:defRPr>
              </a:lvl1pPr>
            </a:lstStyle>
            <a:p>
              <a:pPr/>
              <a:r>
                <a:t>Alternative solution</a:t>
              </a:r>
            </a:p>
          </p:txBody>
        </p:sp>
        <p:pic>
          <p:nvPicPr>
            <p:cNvPr id="565" name="Alternative solution Alternative solution" descr="Alternative solution Alternative solution"/>
            <p:cNvPicPr>
              <a:picLocks noChangeAspect="0"/>
            </p:cNvPicPr>
            <p:nvPr/>
          </p:nvPicPr>
          <p:blipFill>
            <a:blip r:embed="rId9">
              <a:extLst/>
            </a:blip>
            <a:stretch>
              <a:fillRect/>
            </a:stretch>
          </p:blipFill>
          <p:spPr>
            <a:xfrm>
              <a:off x="0" y="-1"/>
              <a:ext cx="2398800" cy="1801015"/>
            </a:xfrm>
            <a:prstGeom prst="rect">
              <a:avLst/>
            </a:prstGeom>
            <a:effectLst/>
          </p:spPr>
        </p:pic>
      </p:grpSp>
      <p:pic>
        <p:nvPicPr>
          <p:cNvPr id="568" name="Line Line" descr="Line Line"/>
          <p:cNvPicPr>
            <a:picLocks noChangeAspect="0"/>
          </p:cNvPicPr>
          <p:nvPr/>
        </p:nvPicPr>
        <p:blipFill>
          <a:blip r:embed="rId10">
            <a:extLst/>
          </a:blip>
          <a:stretch>
            <a:fillRect/>
          </a:stretch>
        </p:blipFill>
        <p:spPr>
          <a:xfrm rot="2700000">
            <a:off x="7547939" y="4372283"/>
            <a:ext cx="1459326" cy="457905"/>
          </a:xfrm>
          <a:prstGeom prst="rect">
            <a:avLst/>
          </a:prstGeom>
        </p:spPr>
      </p:pic>
      <p:sp>
        <p:nvSpPr>
          <p:cNvPr id="570" name="BC"/>
          <p:cNvSpPr txBox="1"/>
          <p:nvPr/>
        </p:nvSpPr>
        <p:spPr>
          <a:xfrm>
            <a:off x="3569934" y="2846798"/>
            <a:ext cx="383947" cy="370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a:solidFill>
                  <a:srgbClr val="941100"/>
                </a:solidFill>
                <a:latin typeface="Bodoni SvtyTwo ITC TT-Book"/>
                <a:ea typeface="Bodoni SvtyTwo ITC TT-Book"/>
                <a:cs typeface="Bodoni SvtyTwo ITC TT-Book"/>
                <a:sym typeface="Bodoni SvtyTwo ITC TT-Book"/>
              </a:defRPr>
            </a:lvl1pPr>
          </a:lstStyle>
          <a:p>
            <a:pPr/>
            <a:r>
              <a:t>BC</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2" name="1- Assessing the alternative potential solutions"/>
          <p:cNvSpPr txBox="1"/>
          <p:nvPr>
            <p:ph type="title" idx="4294967295"/>
          </p:nvPr>
        </p:nvSpPr>
        <p:spPr>
          <a:xfrm>
            <a:off x="1863001" y="3876940"/>
            <a:ext cx="8465998" cy="2262990"/>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defTabSz="886968">
              <a:defRPr sz="5820"/>
            </a:lvl1pPr>
          </a:lstStyle>
          <a:p>
            <a:pPr/>
            <a:r>
              <a:t>1- Assessing the alternative potential solutions  </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75" name="Options assessment Options assessment " descr="Options assessment Options assessment "/>
          <p:cNvPicPr>
            <a:picLocks noChangeAspect="0"/>
          </p:cNvPicPr>
          <p:nvPr/>
        </p:nvPicPr>
        <p:blipFill>
          <a:blip r:embed="rId2">
            <a:extLst/>
          </a:blip>
          <a:stretch>
            <a:fillRect/>
          </a:stretch>
        </p:blipFill>
        <p:spPr>
          <a:xfrm>
            <a:off x="1723316" y="663239"/>
            <a:ext cx="9131579" cy="934714"/>
          </a:xfrm>
          <a:prstGeom prst="rect">
            <a:avLst/>
          </a:prstGeom>
          <a:effectLst>
            <a:outerShdw sx="100000" sy="100000" kx="0" ky="0" algn="b" rotWithShape="0" blurRad="190500" dist="101600" dir="5400000">
              <a:srgbClr val="941751"/>
            </a:outerShdw>
          </a:effectLst>
        </p:spPr>
      </p:pic>
      <p:sp>
        <p:nvSpPr>
          <p:cNvPr id="576" name="Now that you have a detailed understanding of the business problem or opportunity, it is time to identify a preferred solution.…"/>
          <p:cNvSpPr txBox="1"/>
          <p:nvPr>
            <p:ph type="body" sz="half" idx="1"/>
          </p:nvPr>
        </p:nvSpPr>
        <p:spPr>
          <a:prstGeom prst="rect">
            <a:avLst/>
          </a:prstGeom>
        </p:spPr>
        <p:txBody>
          <a:bodyPr/>
          <a:lstStyle/>
          <a:p>
            <a:pPr/>
            <a:r>
              <a:t>Now that you have a detailed understanding of the business problem or opportunity, it is time to </a:t>
            </a:r>
            <a:r>
              <a:rPr u="sng">
                <a:latin typeface="Bodoni SvtyTwo OS ITC TT-Bold"/>
                <a:ea typeface="Bodoni SvtyTwo OS ITC TT-Bold"/>
                <a:cs typeface="Bodoni SvtyTwo OS ITC TT-Bold"/>
                <a:sym typeface="Bodoni SvtyTwo OS ITC TT-Bold"/>
              </a:rPr>
              <a:t>identify</a:t>
            </a:r>
            <a:r>
              <a:t> a preferred solution. </a:t>
            </a:r>
          </a:p>
          <a:p>
            <a:pPr/>
            <a:r>
              <a:rPr u="sng">
                <a:latin typeface="Bodoni SvtyTwo OS ITC TT-Bold"/>
                <a:ea typeface="Bodoni SvtyTwo OS ITC TT-Bold"/>
                <a:cs typeface="Bodoni SvtyTwo OS ITC TT-Bold"/>
                <a:sym typeface="Bodoni SvtyTwo OS ITC TT-Bold"/>
              </a:rPr>
              <a:t>For every business option identified,</a:t>
            </a:r>
            <a:r>
              <a:t> there will likely be a range of alternative solutions available for implementation.</a:t>
            </a:r>
            <a:r>
              <a:rPr>
                <a:latin typeface="Times Roman"/>
                <a:ea typeface="Times Roman"/>
                <a:cs typeface="Times Roman"/>
                <a:sym typeface="Times Roman"/>
              </a:rPr>
              <a:t> </a:t>
            </a:r>
            <a:endParaRPr sz="1466">
              <a:latin typeface="+mn-lt"/>
              <a:ea typeface="+mn-ea"/>
              <a:cs typeface="+mn-cs"/>
              <a:sym typeface="Helvetica"/>
            </a:endParaRP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8" name="Options assessment"/>
          <p:cNvSpPr txBox="1"/>
          <p:nvPr>
            <p:ph type="title"/>
          </p:nvPr>
        </p:nvSpPr>
        <p:spPr>
          <a:xfrm>
            <a:off x="1786816" y="726739"/>
            <a:ext cx="9004579" cy="807714"/>
          </a:xfrm>
          <a:prstGeom prst="rect">
            <a:avLst/>
          </a:prstGeom>
        </p:spPr>
        <p:txBody>
          <a:bodyPr/>
          <a:lstStyle/>
          <a:p>
            <a:pPr/>
            <a:r>
              <a:t>Options assessment </a:t>
            </a:r>
          </a:p>
        </p:txBody>
      </p:sp>
      <p:sp>
        <p:nvSpPr>
          <p:cNvPr id="579" name="Solution 1…"/>
          <p:cNvSpPr txBox="1"/>
          <p:nvPr>
            <p:ph type="body" sz="quarter" idx="1"/>
          </p:nvPr>
        </p:nvSpPr>
        <p:spPr>
          <a:xfrm>
            <a:off x="1085686" y="2961192"/>
            <a:ext cx="3312236" cy="3173534"/>
          </a:xfrm>
          <a:prstGeom prst="rect">
            <a:avLst/>
          </a:prstGeom>
        </p:spPr>
        <p:txBody>
          <a:bodyPr/>
          <a:lstStyle/>
          <a:p>
            <a:pPr/>
            <a:r>
              <a:t>Solution 1</a:t>
            </a:r>
          </a:p>
          <a:p>
            <a:pPr/>
            <a:r>
              <a:t>Solution 11</a:t>
            </a:r>
          </a:p>
          <a:p>
            <a:pPr/>
            <a:r>
              <a:t>Solution 111</a:t>
            </a:r>
          </a:p>
        </p:txBody>
      </p:sp>
      <p:sp>
        <p:nvSpPr>
          <p:cNvPr id="5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81" name="Option3 Option3" descr="Option3 Option3"/>
          <p:cNvPicPr>
            <a:picLocks noChangeAspect="0"/>
          </p:cNvPicPr>
          <p:nvPr/>
        </p:nvPicPr>
        <p:blipFill>
          <a:blip r:embed="rId2">
            <a:extLst/>
          </a:blip>
          <a:stretch>
            <a:fillRect/>
          </a:stretch>
        </p:blipFill>
        <p:spPr>
          <a:xfrm>
            <a:off x="8116790" y="1614208"/>
            <a:ext cx="3439236" cy="934714"/>
          </a:xfrm>
          <a:prstGeom prst="rect">
            <a:avLst/>
          </a:prstGeom>
          <a:effectLst>
            <a:outerShdw sx="100000" sy="100000" kx="0" ky="0" algn="b" rotWithShape="0" blurRad="190500" dist="101600" dir="5400000">
              <a:srgbClr val="941751"/>
            </a:outerShdw>
          </a:effectLst>
        </p:spPr>
      </p:pic>
      <p:pic>
        <p:nvPicPr>
          <p:cNvPr id="582" name="Option2 Option2" descr="Option2 Option2"/>
          <p:cNvPicPr>
            <a:picLocks noChangeAspect="0"/>
          </p:cNvPicPr>
          <p:nvPr/>
        </p:nvPicPr>
        <p:blipFill>
          <a:blip r:embed="rId3">
            <a:extLst/>
          </a:blip>
          <a:stretch>
            <a:fillRect/>
          </a:stretch>
        </p:blipFill>
        <p:spPr>
          <a:xfrm>
            <a:off x="4569488" y="1614208"/>
            <a:ext cx="3439236" cy="934714"/>
          </a:xfrm>
          <a:prstGeom prst="rect">
            <a:avLst/>
          </a:prstGeom>
          <a:effectLst>
            <a:outerShdw sx="100000" sy="100000" kx="0" ky="0" algn="b" rotWithShape="0" blurRad="190500" dist="101600" dir="5400000">
              <a:srgbClr val="941751"/>
            </a:outerShdw>
          </a:effectLst>
        </p:spPr>
      </p:pic>
      <p:pic>
        <p:nvPicPr>
          <p:cNvPr id="583" name="Option1 Option1" descr="Option1 Option1"/>
          <p:cNvPicPr>
            <a:picLocks noChangeAspect="0"/>
          </p:cNvPicPr>
          <p:nvPr/>
        </p:nvPicPr>
        <p:blipFill>
          <a:blip r:embed="rId4">
            <a:extLst/>
          </a:blip>
          <a:stretch>
            <a:fillRect/>
          </a:stretch>
        </p:blipFill>
        <p:spPr>
          <a:xfrm>
            <a:off x="1022186" y="1701872"/>
            <a:ext cx="3439236" cy="934714"/>
          </a:xfrm>
          <a:prstGeom prst="rect">
            <a:avLst/>
          </a:prstGeom>
          <a:effectLst>
            <a:outerShdw sx="100000" sy="100000" kx="0" ky="0" algn="b" rotWithShape="0" blurRad="190500" dist="101600" dir="5400000">
              <a:srgbClr val="941751"/>
            </a:outerShdw>
          </a:effectLst>
        </p:spPr>
      </p:pic>
      <p:pic>
        <p:nvPicPr>
          <p:cNvPr id="584" name="Solution 1… Solution 1Solution 11Solution 111Solution viSolution vSolution vi" descr="Solution 1… Solution 1Solution 11Solution 111Solution viSolution vSolution vi"/>
          <p:cNvPicPr>
            <a:picLocks noChangeAspect="0"/>
          </p:cNvPicPr>
          <p:nvPr/>
        </p:nvPicPr>
        <p:blipFill>
          <a:blip r:embed="rId5">
            <a:extLst/>
          </a:blip>
          <a:stretch>
            <a:fillRect/>
          </a:stretch>
        </p:blipFill>
        <p:spPr>
          <a:xfrm>
            <a:off x="4808700" y="2796243"/>
            <a:ext cx="3439235" cy="3300533"/>
          </a:xfrm>
          <a:prstGeom prst="rect">
            <a:avLst/>
          </a:prstGeom>
          <a:effectLst>
            <a:outerShdw sx="100000" sy="100000" kx="0" ky="0" algn="b" rotWithShape="0" blurRad="190500" dist="101600" dir="5400000">
              <a:schemeClr val="accent5">
                <a:alpha val="49461"/>
              </a:schemeClr>
            </a:outerShdw>
          </a:effectLst>
        </p:spPr>
      </p:pic>
      <p:pic>
        <p:nvPicPr>
          <p:cNvPr id="585" name="Solution 1… Solution 1Solution 11Solution 111Solution vi" descr="Solution 1… Solution 1Solution 11Solution 111Solution vi"/>
          <p:cNvPicPr>
            <a:picLocks noChangeAspect="0"/>
          </p:cNvPicPr>
          <p:nvPr/>
        </p:nvPicPr>
        <p:blipFill>
          <a:blip r:embed="rId6">
            <a:extLst/>
          </a:blip>
          <a:stretch>
            <a:fillRect/>
          </a:stretch>
        </p:blipFill>
        <p:spPr>
          <a:xfrm>
            <a:off x="8386493" y="2767558"/>
            <a:ext cx="3439236" cy="3300533"/>
          </a:xfrm>
          <a:prstGeom prst="rect">
            <a:avLst/>
          </a:prstGeom>
          <a:effectLst>
            <a:outerShdw sx="100000" sy="100000" kx="0" ky="0" algn="b" rotWithShape="0" blurRad="190500" dist="101600" dir="5400000">
              <a:schemeClr val="accent5">
                <a:alpha val="49461"/>
              </a:schemeClr>
            </a:outerShdw>
          </a:effectLst>
        </p:spPr>
      </p:pic>
      <p:sp>
        <p:nvSpPr>
          <p:cNvPr id="586" name="Designed and developed by Dr.Mahmoud Ibrahim  2023"/>
          <p:cNvSpPr txBox="1"/>
          <p:nvPr/>
        </p:nvSpPr>
        <p:spPr>
          <a:xfrm>
            <a:off x="2811840" y="6324113"/>
            <a:ext cx="5274654" cy="33308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Designed and developed by Dr.Mahmoud Ibrahim  2023</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8" name="The option assessment process…"/>
          <p:cNvSpPr txBox="1"/>
          <p:nvPr>
            <p:ph type="title"/>
          </p:nvPr>
        </p:nvSpPr>
        <p:spPr>
          <a:xfrm>
            <a:off x="2400023" y="556847"/>
            <a:ext cx="8465999" cy="807715"/>
          </a:xfrm>
          <a:prstGeom prst="rect">
            <a:avLst/>
          </a:prstGeom>
        </p:spPr>
        <p:txBody>
          <a:bodyPr/>
          <a:lstStyle/>
          <a:p>
            <a:pPr defTabSz="484631">
              <a:defRPr sz="2332"/>
            </a:pPr>
            <a:r>
              <a:t>The option assessment process</a:t>
            </a:r>
          </a:p>
          <a:p>
            <a:pPr defTabSz="484631">
              <a:defRPr sz="2332"/>
            </a:pPr>
            <a:r>
              <a:t>“Assessment criteria” </a:t>
            </a:r>
          </a:p>
        </p:txBody>
      </p:sp>
      <p:sp>
        <p:nvSpPr>
          <p:cNvPr id="589" name="Take the time to identify at least three solid alternative solutions. State each alternative solution by describing :…"/>
          <p:cNvSpPr txBox="1"/>
          <p:nvPr>
            <p:ph type="body" idx="1"/>
          </p:nvPr>
        </p:nvSpPr>
        <p:spPr>
          <a:xfrm>
            <a:off x="673568" y="1460852"/>
            <a:ext cx="10461725" cy="3936296"/>
          </a:xfrm>
          <a:prstGeom prst="rect">
            <a:avLst/>
          </a:prstGeom>
        </p:spPr>
        <p:txBody>
          <a:bodyPr/>
          <a:lstStyle/>
          <a:p>
            <a:pPr defTabSz="886968">
              <a:spcBef>
                <a:spcPts val="900"/>
              </a:spcBef>
              <a:defRPr sz="2716"/>
            </a:pPr>
            <a:r>
              <a:t> Take the time to identify at least three solid alternative solutions. State each alternative solution by describing :</a:t>
            </a:r>
          </a:p>
          <a:p>
            <a:pPr marL="443484" indent="-221742" defTabSz="886968">
              <a:spcBef>
                <a:spcPts val="900"/>
              </a:spcBef>
              <a:buSzPct val="100000"/>
              <a:buAutoNum type="arabicPeriod" startAt="1"/>
              <a:defRPr sz="2716"/>
            </a:pPr>
            <a:r>
              <a:t>Quantify the Benefits</a:t>
            </a:r>
          </a:p>
          <a:p>
            <a:pPr marL="443484" indent="-221742" defTabSz="886968">
              <a:spcBef>
                <a:spcPts val="900"/>
              </a:spcBef>
              <a:buSzPct val="100000"/>
              <a:buAutoNum type="arabicPeriod" startAt="1"/>
              <a:defRPr sz="2716"/>
            </a:pPr>
            <a:r>
              <a:t>Forecast the Costs</a:t>
            </a:r>
          </a:p>
          <a:p>
            <a:pPr marL="443484" indent="-221742" defTabSz="886968">
              <a:spcBef>
                <a:spcPts val="900"/>
              </a:spcBef>
              <a:buSzPct val="100000"/>
              <a:buAutoNum type="arabicPeriod" startAt="1"/>
              <a:defRPr sz="2716"/>
            </a:pPr>
            <a:r>
              <a:t>Assess the Feasibility</a:t>
            </a:r>
          </a:p>
          <a:p>
            <a:pPr marL="443484" indent="-221742" defTabSz="886968">
              <a:spcBef>
                <a:spcPts val="900"/>
              </a:spcBef>
              <a:buSzPct val="100000"/>
              <a:buAutoNum type="arabicPeriod" startAt="1"/>
              <a:defRPr sz="2716"/>
            </a:pPr>
            <a:r>
              <a:t>Identify any Risks</a:t>
            </a:r>
          </a:p>
          <a:p>
            <a:pPr marL="443484" indent="-221742" defTabSz="886968">
              <a:spcBef>
                <a:spcPts val="900"/>
              </a:spcBef>
              <a:buSzPct val="100000"/>
              <a:buAutoNum type="arabicPeriod" startAt="1"/>
              <a:defRPr sz="2716"/>
            </a:pPr>
            <a:r>
              <a:t>Document the Issues</a:t>
            </a:r>
          </a:p>
          <a:p>
            <a:pPr marL="443484" indent="-221742" defTabSz="886968">
              <a:spcBef>
                <a:spcPts val="900"/>
              </a:spcBef>
              <a:buSzPct val="100000"/>
              <a:buAutoNum type="arabicPeriod" startAt="1"/>
              <a:defRPr sz="2716"/>
            </a:pPr>
            <a:r>
              <a:t>List any Assumptions</a:t>
            </a:r>
          </a:p>
        </p:txBody>
      </p:sp>
      <p:sp>
        <p:nvSpPr>
          <p:cNvPr id="5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591" name="The original  baseline  of the PMP The original  baseline  of the PMP" descr="The original  baseline  of the PMP The original  baseline  of the PMP"/>
          <p:cNvPicPr>
            <a:picLocks noChangeAspect="0"/>
          </p:cNvPicPr>
          <p:nvPr/>
        </p:nvPicPr>
        <p:blipFill>
          <a:blip r:embed="rId2">
            <a:extLst/>
          </a:blip>
          <a:stretch>
            <a:fillRect/>
          </a:stretch>
        </p:blipFill>
        <p:spPr>
          <a:xfrm>
            <a:off x="4976830" y="2656141"/>
            <a:ext cx="4157605" cy="1569642"/>
          </a:xfrm>
          <a:prstGeom prst="rect">
            <a:avLst/>
          </a:prstGeom>
          <a:effectLst>
            <a:reflection blurRad="0" stA="50000" stPos="0" endA="0" endPos="40000" dist="0" dir="5400000" fadeDir="5400000" sx="100000" sy="-100000" kx="0" ky="0" algn="bl" rotWithShape="0"/>
          </a:effectLst>
        </p:spPr>
      </p:pic>
      <p:pic>
        <p:nvPicPr>
          <p:cNvPr id="592" name="“Assessment criteria will be used as success criteria for original  baseline  of the PMP” “Assessment criteria will be used as success criteria for original  baseline  of the PMP”" descr="“Assessment criteria will be used as success criteria for original  baseline  of the PMP” “Assessment criteria will be used as success criteria for original  baseline  of the PMP”"/>
          <p:cNvPicPr>
            <a:picLocks noChangeAspect="0"/>
          </p:cNvPicPr>
          <p:nvPr/>
        </p:nvPicPr>
        <p:blipFill>
          <a:blip r:embed="rId3">
            <a:extLst/>
          </a:blip>
          <a:stretch>
            <a:fillRect/>
          </a:stretch>
        </p:blipFill>
        <p:spPr>
          <a:xfrm>
            <a:off x="2666423" y="5453862"/>
            <a:ext cx="7933199" cy="839651"/>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5" name="The following tangible benefits will be realized by the 1st solution for an example"/>
          <p:cNvSpPr txBox="1"/>
          <p:nvPr>
            <p:ph type="title"/>
          </p:nvPr>
        </p:nvSpPr>
        <p:spPr>
          <a:xfrm>
            <a:off x="3247179" y="2572014"/>
            <a:ext cx="4561334" cy="782464"/>
          </a:xfrm>
          <a:prstGeom prst="rect">
            <a:avLst/>
          </a:prstGeom>
        </p:spPr>
        <p:txBody>
          <a:bodyPr/>
          <a:lstStyle>
            <a:lvl1pPr defTabSz="402336">
              <a:defRPr sz="1936"/>
            </a:lvl1pPr>
          </a:lstStyle>
          <a:p>
            <a:pPr/>
            <a:r>
              <a:t>The following tangible benefits will be realized by the 1st solution for an example </a:t>
            </a:r>
          </a:p>
        </p:txBody>
      </p:sp>
      <p:sp>
        <p:nvSpPr>
          <p:cNvPr id="596" name="List the financial and non-financial business benefits to be gained from implementing each alternative solution, by completing the following table:"/>
          <p:cNvSpPr txBox="1"/>
          <p:nvPr>
            <p:ph type="body" sz="quarter" idx="1"/>
          </p:nvPr>
        </p:nvSpPr>
        <p:spPr>
          <a:xfrm>
            <a:off x="808008" y="1841256"/>
            <a:ext cx="10055438" cy="723204"/>
          </a:xfrm>
          <a:prstGeom prst="rect">
            <a:avLst/>
          </a:prstGeom>
        </p:spPr>
        <p:txBody>
          <a:bodyPr/>
          <a:lstStyle>
            <a:lvl1pPr algn="l" defTabSz="457200">
              <a:lnSpc>
                <a:spcPts val="2800"/>
              </a:lnSpc>
              <a:spcBef>
                <a:spcPts val="0"/>
              </a:spcBef>
              <a:buFontTx/>
              <a:defRPr sz="1200">
                <a:latin typeface="Verdana"/>
                <a:ea typeface="Verdana"/>
                <a:cs typeface="Verdana"/>
                <a:sym typeface="Verdana"/>
              </a:defRPr>
            </a:lvl1pPr>
          </a:lstStyle>
          <a:p>
            <a:pPr/>
            <a:r>
              <a:t>List the financial and non-financial business benefits to be gained from implementing each alternative solution, by completing the following table: </a:t>
            </a:r>
          </a:p>
        </p:txBody>
      </p:sp>
      <p:pic>
        <p:nvPicPr>
          <p:cNvPr id="597" name="1—Quantify  BC Benefits value 1—Quantify  BC Benefits value " descr="1—Quantify  BC Benefits value 1—Quantify  BC Benefits value "/>
          <p:cNvPicPr>
            <a:picLocks noChangeAspect="0"/>
          </p:cNvPicPr>
          <p:nvPr/>
        </p:nvPicPr>
        <p:blipFill>
          <a:blip r:embed="rId2">
            <a:extLst/>
          </a:blip>
          <a:stretch>
            <a:fillRect/>
          </a:stretch>
        </p:blipFill>
        <p:spPr>
          <a:xfrm>
            <a:off x="2778998" y="670606"/>
            <a:ext cx="8592946" cy="972886"/>
          </a:xfrm>
          <a:prstGeom prst="rect">
            <a:avLst/>
          </a:prstGeom>
          <a:effectLst>
            <a:outerShdw sx="100000" sy="100000" kx="0" ky="0" algn="b" rotWithShape="0" blurRad="190500" dist="101600" dir="5400000">
              <a:srgbClr val="941751"/>
            </a:outerShdw>
          </a:effectLst>
        </p:spPr>
      </p:pic>
      <p:pic>
        <p:nvPicPr>
          <p:cNvPr id="598" name="Image" descr="Image"/>
          <p:cNvPicPr>
            <a:picLocks noChangeAspect="1"/>
          </p:cNvPicPr>
          <p:nvPr/>
        </p:nvPicPr>
        <p:blipFill>
          <a:blip r:embed="rId3">
            <a:extLst/>
          </a:blip>
          <a:stretch>
            <a:fillRect/>
          </a:stretch>
        </p:blipFill>
        <p:spPr>
          <a:xfrm>
            <a:off x="3360947" y="3567151"/>
            <a:ext cx="5994092" cy="3155581"/>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0" name="Describe the tangible and intangible costs involved in implementing the solution. In addition to the actual cost of the project, you may also wish to quantify the cost of any impact to the business resulting from the delivery of the project (e.g. operati"/>
          <p:cNvSpPr txBox="1"/>
          <p:nvPr>
            <p:ph type="body" sz="quarter" idx="1"/>
          </p:nvPr>
        </p:nvSpPr>
        <p:spPr>
          <a:xfrm>
            <a:off x="58614" y="1970628"/>
            <a:ext cx="11671033" cy="964617"/>
          </a:xfrm>
          <a:prstGeom prst="rect">
            <a:avLst/>
          </a:prstGeom>
        </p:spPr>
        <p:txBody>
          <a:bodyPr/>
          <a:lstStyle/>
          <a:p>
            <a:pPr defTabSz="704087">
              <a:spcBef>
                <a:spcPts val="700"/>
              </a:spcBef>
              <a:defRPr sz="1770"/>
            </a:pPr>
            <a:r>
              <a:t>Describe the tangible and intangible costs involved in implementing the solution. </a:t>
            </a:r>
            <a:r>
              <a:rPr u="sng"/>
              <a:t>In addition </a:t>
            </a:r>
            <a:r>
              <a:t>to the actual cost of the project, you may also wish </a:t>
            </a:r>
            <a:r>
              <a:rPr u="sng">
                <a:latin typeface="Bodoni SvtyTwo ITC TT-Bold"/>
                <a:ea typeface="Bodoni SvtyTwo ITC TT-Bold"/>
                <a:cs typeface="Bodoni SvtyTwo ITC TT-Bold"/>
                <a:sym typeface="Bodoni SvtyTwo ITC TT-Bold"/>
              </a:rPr>
              <a:t>to quantify the cost of any impact to the business resulting from the delivery of the project (e.g. operational downtime). </a:t>
            </a:r>
          </a:p>
        </p:txBody>
      </p:sp>
      <p:sp>
        <p:nvSpPr>
          <p:cNvPr id="601" name="2-Forecast the Costs"/>
          <p:cNvSpPr txBox="1"/>
          <p:nvPr>
            <p:ph type="title"/>
          </p:nvPr>
        </p:nvSpPr>
        <p:spPr>
          <a:xfrm>
            <a:off x="3394211" y="963532"/>
            <a:ext cx="6005144" cy="694567"/>
          </a:xfrm>
          <a:prstGeom prst="rect">
            <a:avLst/>
          </a:prstGeom>
        </p:spPr>
        <p:txBody>
          <a:bodyPr/>
          <a:lstStyle>
            <a:lvl1pPr defTabSz="868680">
              <a:defRPr sz="4180">
                <a:solidFill>
                  <a:srgbClr val="4F8F00"/>
                </a:solidFill>
              </a:defRPr>
            </a:lvl1pPr>
          </a:lstStyle>
          <a:p>
            <a:pPr/>
            <a:r>
              <a:t>2-Forecast the Costs</a:t>
            </a:r>
          </a:p>
        </p:txBody>
      </p:sp>
      <p:sp>
        <p:nvSpPr>
          <p:cNvPr id="60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03" name="Image" descr="Image"/>
          <p:cNvPicPr>
            <a:picLocks noChangeAspect="1"/>
          </p:cNvPicPr>
          <p:nvPr/>
        </p:nvPicPr>
        <p:blipFill>
          <a:blip r:embed="rId2">
            <a:extLst/>
          </a:blip>
          <a:stretch>
            <a:fillRect/>
          </a:stretch>
        </p:blipFill>
        <p:spPr>
          <a:xfrm>
            <a:off x="3399583" y="3092579"/>
            <a:ext cx="5994401" cy="2959101"/>
          </a:xfrm>
          <a:prstGeom prst="rect">
            <a:avLst/>
          </a:prstGeom>
          <a:ln w="12700">
            <a:miter lim="400000"/>
          </a:ln>
        </p:spPr>
      </p:pic>
      <p:pic>
        <p:nvPicPr>
          <p:cNvPr id="604" name="Example of the Business Case Costs Table  Example of the Business Case Costs Table" descr="Example of the Business Case Costs Table  Example of the Business Case Costs Table"/>
          <p:cNvPicPr>
            <a:picLocks noChangeAspect="0"/>
          </p:cNvPicPr>
          <p:nvPr/>
        </p:nvPicPr>
        <p:blipFill>
          <a:blip r:embed="rId3">
            <a:extLst/>
          </a:blip>
          <a:stretch>
            <a:fillRect/>
          </a:stretch>
        </p:blipFill>
        <p:spPr>
          <a:xfrm>
            <a:off x="4044243" y="6223913"/>
            <a:ext cx="4705080" cy="460262"/>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6" name="Rate the overall feasibility of each solution by determining whether it is likely to resolve the problem or realize the opportunity. You may need to undertake a formal Feasibility Study to determine the overall feasibility result. Use the following table"/>
          <p:cNvSpPr txBox="1"/>
          <p:nvPr>
            <p:ph type="body" sz="quarter" idx="1"/>
          </p:nvPr>
        </p:nvSpPr>
        <p:spPr>
          <a:xfrm>
            <a:off x="956900" y="1744855"/>
            <a:ext cx="10055438" cy="1241193"/>
          </a:xfrm>
          <a:prstGeom prst="rect">
            <a:avLst/>
          </a:prstGeom>
        </p:spPr>
        <p:txBody>
          <a:bodyPr/>
          <a:lstStyle/>
          <a:p>
            <a:pPr defTabSz="786384">
              <a:spcBef>
                <a:spcPts val="800"/>
              </a:spcBef>
              <a:defRPr sz="1978"/>
            </a:pPr>
            <a:r>
              <a:rPr u="sng">
                <a:latin typeface="Bodoni SvtyTwo ITC TT-Bold"/>
                <a:ea typeface="Bodoni SvtyTwo ITC TT-Bold"/>
                <a:cs typeface="Bodoni SvtyTwo ITC TT-Bold"/>
                <a:sym typeface="Bodoni SvtyTwo ITC TT-Bold"/>
              </a:rPr>
              <a:t>Rate </a:t>
            </a:r>
            <a:r>
              <a:t>the overall feasibility of </a:t>
            </a:r>
            <a:r>
              <a:rPr>
                <a:latin typeface="Bodoni SvtyTwo ITC TT-Bold"/>
                <a:ea typeface="Bodoni SvtyTwo ITC TT-Bold"/>
                <a:cs typeface="Bodoni SvtyTwo ITC TT-Bold"/>
                <a:sym typeface="Bodoni SvtyTwo ITC TT-Bold"/>
              </a:rPr>
              <a:t>each</a:t>
            </a:r>
            <a:r>
              <a:t> solution by determining whether it is likely to resolve the problem or realize the opportunity. You may need to undertake a formal Feasibility Study to</a:t>
            </a:r>
            <a:r>
              <a:rPr u="sng"/>
              <a:t> determine the ove</a:t>
            </a:r>
            <a:r>
              <a:t>rall </a:t>
            </a:r>
            <a:r>
              <a:rPr u="sng">
                <a:latin typeface="Bodoni SvtyTwo ITC TT-Bold"/>
                <a:ea typeface="Bodoni SvtyTwo ITC TT-Bold"/>
                <a:cs typeface="Bodoni SvtyTwo ITC TT-Bold"/>
                <a:sym typeface="Bodoni SvtyTwo ITC TT-Bold"/>
              </a:rPr>
              <a:t>feasibility result.</a:t>
            </a:r>
            <a:r>
              <a:t> Use the following table to rank the level of feasibility for each solution identified: </a:t>
            </a:r>
          </a:p>
        </p:txBody>
      </p:sp>
      <p:sp>
        <p:nvSpPr>
          <p:cNvPr id="607" name="3-Assess the Feasibility"/>
          <p:cNvSpPr txBox="1"/>
          <p:nvPr>
            <p:ph type="title"/>
          </p:nvPr>
        </p:nvSpPr>
        <p:spPr>
          <a:xfrm>
            <a:off x="3020470" y="683333"/>
            <a:ext cx="5928298" cy="686783"/>
          </a:xfrm>
          <a:prstGeom prst="rect">
            <a:avLst/>
          </a:prstGeom>
        </p:spPr>
        <p:txBody>
          <a:bodyPr/>
          <a:lstStyle>
            <a:lvl1pPr defTabSz="868680">
              <a:defRPr sz="4180">
                <a:solidFill>
                  <a:srgbClr val="4F8F00"/>
                </a:solidFill>
              </a:defRPr>
            </a:lvl1pPr>
          </a:lstStyle>
          <a:p>
            <a:pPr/>
            <a:r>
              <a:t>3-Assess the Feasibility</a:t>
            </a:r>
          </a:p>
        </p:txBody>
      </p:sp>
      <p:sp>
        <p:nvSpPr>
          <p:cNvPr id="6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611" name="Image"/>
          <p:cNvGrpSpPr/>
          <p:nvPr/>
        </p:nvGrpSpPr>
        <p:grpSpPr>
          <a:xfrm>
            <a:off x="2773262" y="3618923"/>
            <a:ext cx="6232923" cy="2828133"/>
            <a:chOff x="0" y="0"/>
            <a:chExt cx="6232921" cy="2828131"/>
          </a:xfrm>
        </p:grpSpPr>
        <p:pic>
          <p:nvPicPr>
            <p:cNvPr id="610" name="Image" descr="Image"/>
            <p:cNvPicPr>
              <a:picLocks noChangeAspect="1"/>
            </p:cNvPicPr>
            <p:nvPr/>
          </p:nvPicPr>
          <p:blipFill>
            <a:blip r:embed="rId2">
              <a:extLst/>
            </a:blip>
            <a:srcRect l="0" t="3972" r="0" b="0"/>
            <a:stretch>
              <a:fillRect/>
            </a:stretch>
          </p:blipFill>
          <p:spPr>
            <a:xfrm>
              <a:off x="50800" y="50800"/>
              <a:ext cx="6131377" cy="2726583"/>
            </a:xfrm>
            <a:prstGeom prst="rect">
              <a:avLst/>
            </a:prstGeom>
            <a:ln>
              <a:noFill/>
            </a:ln>
            <a:effectLst/>
          </p:spPr>
        </p:pic>
        <p:pic>
          <p:nvPicPr>
            <p:cNvPr id="609" name="Image" descr="Image"/>
            <p:cNvPicPr>
              <a:picLocks noChangeAspect="0"/>
            </p:cNvPicPr>
            <p:nvPr/>
          </p:nvPicPr>
          <p:blipFill>
            <a:blip r:embed="rId3">
              <a:extLst/>
            </a:blip>
            <a:stretch>
              <a:fillRect/>
            </a:stretch>
          </p:blipFill>
          <p:spPr>
            <a:xfrm>
              <a:off x="0" y="0"/>
              <a:ext cx="6232922" cy="2828132"/>
            </a:xfrm>
            <a:prstGeom prst="rect">
              <a:avLst/>
            </a:prstGeom>
            <a:effectLst/>
          </p:spPr>
        </p:pic>
      </p:grpSp>
      <p:pic>
        <p:nvPicPr>
          <p:cNvPr id="612" name="Note. The feasibility rating is from 1 to 10, with 1 being the lowest rating and 10 being the highest. Note. The feasibility rating is from 1 to 10, with 1 being the lowest rating and 10 being the highest. " descr="Note. The feasibility rating is from 1 to 10, with 1 being the lowest rating and 10 being the highest. Note. The feasibility rating is from 1 to 10, with 1 being the lowest rating and 10 being the highest. "/>
          <p:cNvPicPr>
            <a:picLocks noChangeAspect="0"/>
          </p:cNvPicPr>
          <p:nvPr/>
        </p:nvPicPr>
        <p:blipFill>
          <a:blip r:embed="rId4">
            <a:extLst/>
          </a:blip>
          <a:stretch>
            <a:fillRect/>
          </a:stretch>
        </p:blipFill>
        <p:spPr>
          <a:xfrm>
            <a:off x="1023517" y="3091665"/>
            <a:ext cx="9922204" cy="472441"/>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4" name="1-Risk Description:Describe the risks associated with each alternative solution. Examples of risks may include: an inability to recruit skilled staff, a lack of project sponsorship, and the extent of change within the current business.…"/>
          <p:cNvSpPr txBox="1"/>
          <p:nvPr>
            <p:ph type="body" idx="1"/>
          </p:nvPr>
        </p:nvSpPr>
        <p:spPr>
          <a:prstGeom prst="rect">
            <a:avLst/>
          </a:prstGeom>
        </p:spPr>
        <p:txBody>
          <a:bodyPr/>
          <a:lstStyle/>
          <a:p>
            <a:pPr defTabSz="694944">
              <a:spcBef>
                <a:spcPts val="700"/>
              </a:spcBef>
              <a:defRPr sz="1748"/>
            </a:pPr>
          </a:p>
          <a:p>
            <a:pPr defTabSz="694944">
              <a:spcBef>
                <a:spcPts val="700"/>
              </a:spcBef>
              <a:defRPr sz="1748"/>
            </a:pPr>
            <a:r>
              <a:t>1-</a:t>
            </a:r>
            <a:r>
              <a:rPr u="sng">
                <a:latin typeface="Bodoni SvtyTwo ITC TT-Bold"/>
                <a:ea typeface="Bodoni SvtyTwo ITC TT-Bold"/>
                <a:cs typeface="Bodoni SvtyTwo ITC TT-Bold"/>
                <a:sym typeface="Bodoni SvtyTwo ITC TT-Bold"/>
              </a:rPr>
              <a:t>Risk Description</a:t>
            </a:r>
            <a:r>
              <a:t>:Describe the risks associated with each alternative solution. Examples of risks may include: an inability to recruit skilled staff, a lack of project sponsorship, and the extent of change within the current business.</a:t>
            </a:r>
          </a:p>
          <a:p>
            <a:pPr defTabSz="694944">
              <a:spcBef>
                <a:spcPts val="700"/>
              </a:spcBef>
              <a:defRPr sz="1748"/>
            </a:pPr>
            <a:r>
              <a:rPr u="sng">
                <a:latin typeface="Bodoni SvtyTwo ITC TT-Bold"/>
                <a:ea typeface="Bodoni SvtyTwo ITC TT-Bold"/>
                <a:cs typeface="Bodoni SvtyTwo ITC TT-Bold"/>
                <a:sym typeface="Bodoni SvtyTwo ITC TT-Bold"/>
              </a:rPr>
              <a:t>2-Then for each risk,</a:t>
            </a:r>
            <a:r>
              <a:t> list the mitigating actions required to reduce the likelihood of that risk occurring and the impact on the project should it eventuate. Use the following table to describe and rate each risk. </a:t>
            </a:r>
          </a:p>
          <a:p>
            <a:pPr defTabSz="694944">
              <a:spcBef>
                <a:spcPts val="700"/>
              </a:spcBef>
              <a:defRPr sz="1748"/>
            </a:pPr>
            <a:r>
              <a:t>3-</a:t>
            </a:r>
            <a:r>
              <a:rPr u="sng">
                <a:latin typeface="Bodoni SvtyTwo ITC TT-Bold"/>
                <a:ea typeface="Bodoni SvtyTwo ITC TT-Bold"/>
                <a:cs typeface="Bodoni SvtyTwo ITC TT-Bold"/>
                <a:sym typeface="Bodoni SvtyTwo ITC TT-Bold"/>
              </a:rPr>
              <a:t>Risk Impact Rat</a:t>
            </a:r>
            <a:r>
              <a:t>e the impact on the project if the risk were to eventuate, as Low, Medium or High.</a:t>
            </a:r>
          </a:p>
          <a:p>
            <a:pPr defTabSz="694944">
              <a:spcBef>
                <a:spcPts val="700"/>
              </a:spcBef>
              <a:defRPr sz="1748"/>
            </a:pPr>
            <a:r>
              <a:t>4- </a:t>
            </a:r>
            <a:r>
              <a:rPr u="sng">
                <a:latin typeface="Bodoni SvtyTwo ITC TT-Bold"/>
                <a:ea typeface="Bodoni SvtyTwo ITC TT-Bold"/>
                <a:cs typeface="Bodoni SvtyTwo ITC TT-Bold"/>
                <a:sym typeface="Bodoni SvtyTwo ITC TT-Bold"/>
              </a:rPr>
              <a:t>Risk Mitigating Actions :</a:t>
            </a:r>
            <a:endParaRPr u="sng">
              <a:latin typeface="Bodoni SvtyTwo ITC TT-Bold"/>
              <a:ea typeface="Bodoni SvtyTwo ITC TT-Bold"/>
              <a:cs typeface="Bodoni SvtyTwo ITC TT-Bold"/>
              <a:sym typeface="Bodoni SvtyTwo ITC TT-Bold"/>
            </a:endParaRPr>
          </a:p>
          <a:p>
            <a:pPr defTabSz="694944">
              <a:spcBef>
                <a:spcPts val="700"/>
              </a:spcBef>
              <a:defRPr sz="1748"/>
            </a:pPr>
            <a:r>
              <a:rPr u="sng">
                <a:latin typeface="Bodoni SvtyTwo ITC TT-Bold"/>
                <a:ea typeface="Bodoni SvtyTwo ITC TT-Bold"/>
                <a:cs typeface="Bodoni SvtyTwo ITC TT-Bold"/>
                <a:sym typeface="Bodoni SvtyTwo ITC TT-Bold"/>
              </a:rPr>
              <a:t>A-</a:t>
            </a:r>
            <a:r>
              <a:t>List the actions needed to mitigate the risk, such as outsourcing elements of the project to an external supplier or making additional funding available upfront, should it be required.</a:t>
            </a:r>
          </a:p>
          <a:p>
            <a:pPr defTabSz="694944">
              <a:spcBef>
                <a:spcPts val="700"/>
              </a:spcBef>
              <a:defRPr sz="1748"/>
            </a:pPr>
            <a:r>
              <a:rPr u="sng">
                <a:latin typeface="Bodoni SvtyTwo ITC TT-Bold"/>
                <a:ea typeface="Bodoni SvtyTwo ITC TT-Bold"/>
                <a:cs typeface="Bodoni SvtyTwo ITC TT-Bold"/>
                <a:sym typeface="Bodoni SvtyTwo ITC TT-Bold"/>
              </a:rPr>
              <a:t>B-</a:t>
            </a:r>
            <a:r>
              <a:t>Communicate with the client base explaining the benefits of the new system and the fact that some records will not be carried across.</a:t>
            </a:r>
          </a:p>
        </p:txBody>
      </p:sp>
      <p:sp>
        <p:nvSpPr>
          <p:cNvPr id="615" name="4-Identify any Risks"/>
          <p:cNvSpPr txBox="1"/>
          <p:nvPr>
            <p:ph type="title"/>
          </p:nvPr>
        </p:nvSpPr>
        <p:spPr>
          <a:prstGeom prst="rect">
            <a:avLst/>
          </a:prstGeom>
        </p:spPr>
        <p:txBody>
          <a:bodyPr/>
          <a:lstStyle>
            <a:lvl1pPr>
              <a:defRPr>
                <a:solidFill>
                  <a:srgbClr val="4F8F00"/>
                </a:solidFill>
              </a:defRPr>
            </a:lvl1pPr>
          </a:lstStyle>
          <a:p>
            <a:pPr/>
            <a:r>
              <a:t>4-Identify any Risks</a:t>
            </a:r>
          </a:p>
        </p:txBody>
      </p:sp>
      <p:sp>
        <p:nvSpPr>
          <p:cNvPr id="6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8" name="Identify any key issues while describing each alternative solution and prioritize the issues based on their effect on the project.…"/>
          <p:cNvSpPr txBox="1"/>
          <p:nvPr>
            <p:ph type="body" sz="quarter" idx="1"/>
          </p:nvPr>
        </p:nvSpPr>
        <p:spPr>
          <a:xfrm>
            <a:off x="1068281" y="1531786"/>
            <a:ext cx="10055438" cy="1295155"/>
          </a:xfrm>
          <a:prstGeom prst="rect">
            <a:avLst/>
          </a:prstGeom>
        </p:spPr>
        <p:txBody>
          <a:bodyPr/>
          <a:lstStyle/>
          <a:p>
            <a:pPr defTabSz="694944">
              <a:spcBef>
                <a:spcPts val="700"/>
              </a:spcBef>
              <a:defRPr sz="1748"/>
            </a:pPr>
            <a:r>
              <a:rPr u="sng">
                <a:latin typeface="Bodoni SvtyTwo ITC TT-Bold"/>
                <a:ea typeface="Bodoni SvtyTwo ITC TT-Bold"/>
                <a:cs typeface="Bodoni SvtyTwo ITC TT-Bold"/>
                <a:sym typeface="Bodoni SvtyTwo ITC TT-Bold"/>
              </a:rPr>
              <a:t>Identify any key issues </a:t>
            </a:r>
            <a:r>
              <a:rPr>
                <a:latin typeface="Bodoni SvtyTwo ITC TT-Bold"/>
                <a:ea typeface="Bodoni SvtyTwo ITC TT-Bold"/>
                <a:cs typeface="Bodoni SvtyTwo ITC TT-Bold"/>
                <a:sym typeface="Bodoni SvtyTwo ITC TT-Bold"/>
              </a:rPr>
              <a:t>while describing </a:t>
            </a:r>
            <a:r>
              <a:t>each alternative solution and prioritize the issues based on their effect on the project. </a:t>
            </a:r>
          </a:p>
          <a:p>
            <a:pPr defTabSz="694944">
              <a:spcBef>
                <a:spcPts val="700"/>
              </a:spcBef>
              <a:defRPr sz="1748"/>
            </a:pPr>
            <a:r>
              <a:rPr u="sng">
                <a:latin typeface="Bodoni SvtyTwo ITC TT-Bold"/>
                <a:ea typeface="Bodoni SvtyTwo ITC TT-Bold"/>
                <a:cs typeface="Bodoni SvtyTwo ITC TT-Bold"/>
                <a:sym typeface="Bodoni SvtyTwo ITC TT-Bold"/>
              </a:rPr>
              <a:t>An Issue is defined</a:t>
            </a:r>
            <a:r>
              <a:t> as any event that </a:t>
            </a:r>
            <a:r>
              <a:rPr>
                <a:solidFill>
                  <a:srgbClr val="941100"/>
                </a:solidFill>
              </a:rPr>
              <a:t>currently</a:t>
            </a:r>
            <a:r>
              <a:t> adversely affects the ability of the solution to produce the required deliverables. For each alternative solution, </a:t>
            </a:r>
          </a:p>
        </p:txBody>
      </p:sp>
      <p:sp>
        <p:nvSpPr>
          <p:cNvPr id="619" name="5-Document the Issues"/>
          <p:cNvSpPr txBox="1"/>
          <p:nvPr>
            <p:ph type="title"/>
          </p:nvPr>
        </p:nvSpPr>
        <p:spPr>
          <a:xfrm>
            <a:off x="2467930" y="541983"/>
            <a:ext cx="8733627" cy="871285"/>
          </a:xfrm>
          <a:prstGeom prst="rect">
            <a:avLst/>
          </a:prstGeom>
        </p:spPr>
        <p:txBody>
          <a:bodyPr/>
          <a:lstStyle>
            <a:lvl1pPr>
              <a:defRPr>
                <a:solidFill>
                  <a:srgbClr val="4F8F00"/>
                </a:solidFill>
              </a:defRPr>
            </a:lvl1pPr>
          </a:lstStyle>
          <a:p>
            <a:pPr/>
            <a:r>
              <a:t>5-Document the Issues</a:t>
            </a:r>
          </a:p>
        </p:txBody>
      </p:sp>
      <p:sp>
        <p:nvSpPr>
          <p:cNvPr id="6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21" name="1-List and describe the issues associated with each alternative solution. Examples of issues include:… 1-List and describe the issues associated with each alternative solution. Examples of issues include: The solution requires a greater level of funding " descr="1-List and describe the issues associated with each alternative solution. Examples of issues include:… 1-List and describe the issues associated with each alternative solution. Examples of issues include: The solution requires a greater level of funding than that currently availableThe solution has not been tried and proven in the marketplaceThe solution requires highly skilled resource that are in short supply2-Prioritize the issue based on the level of impact on the project. "/>
          <p:cNvPicPr>
            <a:picLocks noChangeAspect="0"/>
          </p:cNvPicPr>
          <p:nvPr/>
        </p:nvPicPr>
        <p:blipFill>
          <a:blip r:embed="rId2">
            <a:extLst/>
          </a:blip>
          <a:stretch>
            <a:fillRect/>
          </a:stretch>
        </p:blipFill>
        <p:spPr>
          <a:xfrm>
            <a:off x="1004781" y="2879943"/>
            <a:ext cx="10182438" cy="1826393"/>
          </a:xfrm>
          <a:prstGeom prst="rect">
            <a:avLst/>
          </a:prstGeom>
          <a:effectLst>
            <a:outerShdw sx="100000" sy="100000" kx="0" ky="0" algn="b" rotWithShape="0" blurRad="190500" dist="101600" dir="5400000">
              <a:schemeClr val="accent5">
                <a:alpha val="49461"/>
              </a:schemeClr>
            </a:outerShdw>
          </a:effectLst>
        </p:spPr>
      </p:pic>
      <p:pic>
        <p:nvPicPr>
          <p:cNvPr id="622" name="3- List the actions necessary to resolve each issue, and thereby improve the chances of project success. 3- List the actions necessary to resolve each issue, and thereby improve the chances of project success." descr="3- List the actions necessary to resolve each issue, and thereby improve the chances of project success. 3- List the actions necessary to resolve each issue, and thereby improve the chances of project success."/>
          <p:cNvPicPr>
            <a:picLocks noChangeAspect="0"/>
          </p:cNvPicPr>
          <p:nvPr/>
        </p:nvPicPr>
        <p:blipFill>
          <a:blip r:embed="rId3">
            <a:extLst/>
          </a:blip>
          <a:stretch>
            <a:fillRect/>
          </a:stretch>
        </p:blipFill>
        <p:spPr>
          <a:xfrm>
            <a:off x="872521" y="4895527"/>
            <a:ext cx="10182437" cy="1060796"/>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4" name="Also list any assumptions made while describing each alternative solution. For example, it may be assumed that:…"/>
          <p:cNvSpPr txBox="1"/>
          <p:nvPr>
            <p:ph type="body" idx="1"/>
          </p:nvPr>
        </p:nvSpPr>
        <p:spPr>
          <a:prstGeom prst="rect">
            <a:avLst/>
          </a:prstGeom>
        </p:spPr>
        <p:txBody>
          <a:bodyPr/>
          <a:lstStyle/>
          <a:p>
            <a:pPr/>
          </a:p>
          <a:p>
            <a:pPr/>
            <a:r>
              <a:t>Also list any assumptions made </a:t>
            </a:r>
            <a:r>
              <a:rPr>
                <a:latin typeface="Bodoni SvtyTwo ITC TT-Bold"/>
                <a:ea typeface="Bodoni SvtyTwo ITC TT-Bold"/>
                <a:cs typeface="Bodoni SvtyTwo ITC TT-Bold"/>
                <a:sym typeface="Bodoni SvtyTwo ITC TT-Bold"/>
              </a:rPr>
              <a:t>while describing </a:t>
            </a:r>
            <a:r>
              <a:t>each alternative solution. For example, it may be assumed that: </a:t>
            </a:r>
            <a:br/>
          </a:p>
          <a:p>
            <a:pPr marL="230605" indent="-230605">
              <a:buSzPct val="60000"/>
              <a:buFontTx/>
              <a:buBlip>
                <a:blip r:embed="rId2"/>
              </a:buBlip>
            </a:pPr>
            <a:r>
              <a:t>"There will be </a:t>
            </a:r>
            <a:r>
              <a:rPr u="sng">
                <a:latin typeface="Bodoni SvtyTwo ITC TT-Bold"/>
                <a:ea typeface="Bodoni SvtyTwo ITC TT-Bold"/>
                <a:cs typeface="Bodoni SvtyTwo ITC TT-Bold"/>
                <a:sym typeface="Bodoni SvtyTwo ITC TT-Bold"/>
              </a:rPr>
              <a:t>no legal </a:t>
            </a:r>
            <a:r>
              <a:t>, business strategy or policy changes during the project</a:t>
            </a:r>
          </a:p>
          <a:p>
            <a:pPr marL="230605" indent="-230605">
              <a:buSzPct val="60000"/>
              <a:buFontTx/>
              <a:buBlip>
                <a:blip r:embed="rId2"/>
              </a:buBlip>
            </a:pPr>
            <a:r>
              <a:t>The prices of raw materials will </a:t>
            </a:r>
            <a:r>
              <a:rPr u="sng"/>
              <a:t>not increase</a:t>
            </a:r>
            <a:r>
              <a:t> during the course of the project</a:t>
            </a:r>
          </a:p>
          <a:p>
            <a:pPr marL="230605" indent="-230605">
              <a:buSzPct val="60000"/>
              <a:buFontTx/>
              <a:buBlip>
                <a:blip r:embed="rId2"/>
              </a:buBlip>
            </a:pPr>
            <a:r>
              <a:t>Additional resource will be </a:t>
            </a:r>
            <a:r>
              <a:rPr u="sng"/>
              <a:t>available</a:t>
            </a:r>
            <a:r>
              <a:t> from the business as required"</a:t>
            </a:r>
          </a:p>
        </p:txBody>
      </p:sp>
      <p:sp>
        <p:nvSpPr>
          <p:cNvPr id="625" name="6-List any Assumptions"/>
          <p:cNvSpPr txBox="1"/>
          <p:nvPr>
            <p:ph type="title"/>
          </p:nvPr>
        </p:nvSpPr>
        <p:spPr>
          <a:xfrm>
            <a:off x="1446093" y="1215308"/>
            <a:ext cx="9820604" cy="871285"/>
          </a:xfrm>
          <a:prstGeom prst="rect">
            <a:avLst/>
          </a:prstGeom>
        </p:spPr>
        <p:txBody>
          <a:bodyPr/>
          <a:lstStyle>
            <a:lvl1pPr>
              <a:defRPr>
                <a:solidFill>
                  <a:srgbClr val="4F8F00"/>
                </a:solidFill>
              </a:defRPr>
            </a:lvl1pPr>
          </a:lstStyle>
          <a:p>
            <a:pPr/>
            <a:r>
              <a:t>6-List any Assumptions</a:t>
            </a:r>
          </a:p>
        </p:txBody>
      </p:sp>
      <p:sp>
        <p:nvSpPr>
          <p:cNvPr id="6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8" name="2-Rank the assessed  solutions and having  recommend a preferred solution."/>
          <p:cNvSpPr txBox="1"/>
          <p:nvPr>
            <p:ph type="title" idx="4294967295"/>
          </p:nvPr>
        </p:nvSpPr>
        <p:spPr>
          <a:xfrm>
            <a:off x="2315858" y="3834158"/>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defTabSz="365760">
              <a:defRPr sz="2400"/>
            </a:lvl1pPr>
          </a:lstStyle>
          <a:p>
            <a:pPr/>
            <a:r>
              <a:t>2-Rank the assessed  solutions and having  recommend a preferred solution.  </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0" name="2-1-Rate the assessed  Solutions"/>
          <p:cNvSpPr txBox="1"/>
          <p:nvPr>
            <p:ph type="title"/>
          </p:nvPr>
        </p:nvSpPr>
        <p:spPr>
          <a:xfrm>
            <a:off x="2784781" y="810904"/>
            <a:ext cx="8465998" cy="807714"/>
          </a:xfrm>
          <a:prstGeom prst="rect">
            <a:avLst/>
          </a:prstGeom>
        </p:spPr>
        <p:txBody>
          <a:bodyPr/>
          <a:lstStyle/>
          <a:p>
            <a:pPr/>
            <a:r>
              <a:t>2-1-Rate the assessed  Solutions</a:t>
            </a:r>
          </a:p>
        </p:txBody>
      </p:sp>
      <p:sp>
        <p:nvSpPr>
          <p:cNvPr id="631" name="List the assessment criteria required to rate your alternative solutions  and  calculate a total score that are more important in making the final decision"/>
          <p:cNvSpPr txBox="1"/>
          <p:nvPr>
            <p:ph type="body" sz="quarter" idx="1"/>
          </p:nvPr>
        </p:nvSpPr>
        <p:spPr>
          <a:xfrm>
            <a:off x="108456" y="1835115"/>
            <a:ext cx="8465998" cy="1699394"/>
          </a:xfrm>
          <a:prstGeom prst="rect">
            <a:avLst/>
          </a:prstGeom>
        </p:spPr>
        <p:txBody>
          <a:bodyPr/>
          <a:lstStyle/>
          <a:p>
            <a:pPr/>
            <a:r>
              <a:t>List the assessment criteria required to rate your alternative solutions  and  calculate a total score that are more important in making the final decision </a:t>
            </a:r>
          </a:p>
        </p:txBody>
      </p:sp>
      <p:sp>
        <p:nvSpPr>
          <p:cNvPr id="6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3" name="Image" descr="Image"/>
          <p:cNvPicPr>
            <a:picLocks noChangeAspect="1"/>
          </p:cNvPicPr>
          <p:nvPr/>
        </p:nvPicPr>
        <p:blipFill>
          <a:blip r:embed="rId2">
            <a:extLst/>
          </a:blip>
          <a:srcRect l="0" t="0" r="0" b="45340"/>
          <a:stretch>
            <a:fillRect/>
          </a:stretch>
        </p:blipFill>
        <p:spPr>
          <a:xfrm>
            <a:off x="3054468" y="3577980"/>
            <a:ext cx="7563968" cy="1758226"/>
          </a:xfrm>
          <a:prstGeom prst="rect">
            <a:avLst/>
          </a:prstGeom>
          <a:ln w="12700">
            <a:miter lim="400000"/>
          </a:ln>
        </p:spPr>
      </p:pic>
      <p:pic>
        <p:nvPicPr>
          <p:cNvPr id="634" name="Image" descr="Image"/>
          <p:cNvPicPr>
            <a:picLocks noChangeAspect="1"/>
          </p:cNvPicPr>
          <p:nvPr/>
        </p:nvPicPr>
        <p:blipFill>
          <a:blip r:embed="rId3">
            <a:extLst/>
          </a:blip>
          <a:stretch>
            <a:fillRect/>
          </a:stretch>
        </p:blipFill>
        <p:spPr>
          <a:xfrm>
            <a:off x="3054468" y="5325513"/>
            <a:ext cx="7564033" cy="513019"/>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6" name="Slide Number"/>
          <p:cNvSpPr txBox="1"/>
          <p:nvPr>
            <p:ph type="sldNum" sz="quarter" idx="2"/>
          </p:nvPr>
        </p:nvSpPr>
        <p:spPr>
          <a:xfrm>
            <a:off x="11708391" y="7177990"/>
            <a:ext cx="451729"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37" name="Image" descr="Image"/>
          <p:cNvPicPr>
            <a:picLocks noChangeAspect="1"/>
          </p:cNvPicPr>
          <p:nvPr/>
        </p:nvPicPr>
        <p:blipFill>
          <a:blip r:embed="rId2">
            <a:extLst/>
          </a:blip>
          <a:stretch>
            <a:fillRect/>
          </a:stretch>
        </p:blipFill>
        <p:spPr>
          <a:xfrm>
            <a:off x="4310087" y="558093"/>
            <a:ext cx="3571826" cy="6261454"/>
          </a:xfrm>
          <a:prstGeom prst="rect">
            <a:avLst/>
          </a:prstGeom>
          <a:ln w="12700">
            <a:miter lim="400000"/>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9" name="2-Having the preferred  Solution"/>
          <p:cNvSpPr txBox="1"/>
          <p:nvPr>
            <p:ph type="title"/>
          </p:nvPr>
        </p:nvSpPr>
        <p:spPr>
          <a:prstGeom prst="rect">
            <a:avLst/>
          </a:prstGeom>
        </p:spPr>
        <p:txBody>
          <a:bodyPr/>
          <a:lstStyle/>
          <a:p>
            <a:pPr/>
            <a:r>
              <a:t>2-Having the preferred  Solution</a:t>
            </a:r>
          </a:p>
        </p:txBody>
      </p:sp>
      <p:sp>
        <p:nvSpPr>
          <p:cNvPr id="640" name="1-The solution with the highest score in the table above becomes your preferred solution for implementation.…"/>
          <p:cNvSpPr txBox="1"/>
          <p:nvPr>
            <p:ph type="body" sz="half" idx="1"/>
          </p:nvPr>
        </p:nvSpPr>
        <p:spPr>
          <a:xfrm>
            <a:off x="1635462" y="2628677"/>
            <a:ext cx="8465998" cy="2453872"/>
          </a:xfrm>
          <a:prstGeom prst="rect">
            <a:avLst/>
          </a:prstGeom>
        </p:spPr>
        <p:txBody>
          <a:bodyPr/>
          <a:lstStyle/>
          <a:p>
            <a:pPr/>
            <a:r>
              <a:t>1-The solution with the </a:t>
            </a:r>
            <a:r>
              <a:rPr>
                <a:latin typeface="Bodoni SvtyTwo OS ITC TT-Bold"/>
                <a:ea typeface="Bodoni SvtyTwo OS ITC TT-Bold"/>
                <a:cs typeface="Bodoni SvtyTwo OS ITC TT-Bold"/>
                <a:sym typeface="Bodoni SvtyTwo OS ITC TT-Bold"/>
              </a:rPr>
              <a:t>highest score </a:t>
            </a:r>
            <a:r>
              <a:t>in the table above becomes your </a:t>
            </a:r>
            <a:r>
              <a:rPr u="sng"/>
              <a:t>preferred solution for implementatio</a:t>
            </a:r>
            <a:r>
              <a:t>n. </a:t>
            </a:r>
          </a:p>
          <a:p>
            <a:pPr/>
            <a:r>
              <a:t>2-Identify your preferred solution in your Business Case document, and state the primary reasons why this solution was chosen over the other alternatives available. </a:t>
            </a:r>
          </a:p>
        </p:txBody>
      </p:sp>
      <p:sp>
        <p:nvSpPr>
          <p:cNvPr id="6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3" name="The following documentation is attached to substantiate the findings and assumptions made in this stage .…"/>
          <p:cNvSpPr txBox="1"/>
          <p:nvPr>
            <p:ph type="body" idx="1"/>
          </p:nvPr>
        </p:nvSpPr>
        <p:spPr>
          <a:prstGeom prst="rect">
            <a:avLst/>
          </a:prstGeom>
        </p:spPr>
        <p:txBody>
          <a:bodyPr/>
          <a:lstStyle/>
          <a:p>
            <a:pPr/>
            <a:r>
              <a:t>The following documentation is attached to substantiate the findings and assumptions made in this stage . </a:t>
            </a:r>
            <a:br/>
            <a:r>
              <a:t> </a:t>
            </a:r>
          </a:p>
          <a:p>
            <a:pPr marL="307473" indent="-307473">
              <a:buSzPct val="100000"/>
              <a:buFontTx/>
              <a:buAutoNum type="arabicPeriod" startAt="1"/>
            </a:pPr>
            <a:r>
              <a:t>Business strategies and plans</a:t>
            </a:r>
          </a:p>
          <a:p>
            <a:pPr marL="307473" indent="-307473">
              <a:buSzPct val="100000"/>
              <a:buFontTx/>
              <a:buAutoNum type="arabicPeriod" startAt="1"/>
            </a:pPr>
            <a:r>
              <a:t>Market research findings and company growth projections</a:t>
            </a:r>
          </a:p>
          <a:p>
            <a:pPr marL="307473" indent="-307473">
              <a:buSzPct val="100000"/>
              <a:buFontTx/>
              <a:buAutoNum type="arabicPeriod" startAt="1"/>
            </a:pPr>
            <a:r>
              <a:t>Root Cause Analysis and requirements documentation</a:t>
            </a:r>
          </a:p>
          <a:p>
            <a:pPr marL="307473" indent="-307473">
              <a:buSzPct val="100000"/>
              <a:buFontTx/>
              <a:buAutoNum type="arabicPeriod" startAt="1"/>
            </a:pPr>
            <a:r>
              <a:t>Detailed results, logs and reports from feasibility assessment</a:t>
            </a:r>
          </a:p>
          <a:p>
            <a:pPr marL="307473" indent="-307473">
              <a:buSzPct val="100000"/>
              <a:buFontTx/>
              <a:buAutoNum type="arabicPeriod" startAt="1"/>
            </a:pPr>
            <a:r>
              <a:t>Risk assessment reports and other relevant information</a:t>
            </a:r>
          </a:p>
        </p:txBody>
      </p:sp>
      <p:sp>
        <p:nvSpPr>
          <p:cNvPr id="644" name="3-  Updating the  Supporting Documentation"/>
          <p:cNvSpPr txBox="1"/>
          <p:nvPr>
            <p:ph type="title"/>
          </p:nvPr>
        </p:nvSpPr>
        <p:spPr>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lvl1pPr defTabSz="365760">
              <a:defRPr b="0" sz="2400">
                <a:solidFill>
                  <a:schemeClr val="accent4">
                    <a:lumOff val="12500"/>
                  </a:schemeClr>
                </a:solidFill>
                <a:latin typeface="Bodoni SvtyTwo ITC TT-Book"/>
                <a:ea typeface="Bodoni SvtyTwo ITC TT-Book"/>
                <a:cs typeface="Bodoni SvtyTwo ITC TT-Book"/>
                <a:sym typeface="Bodoni SvtyTwo ITC TT-Book"/>
              </a:defRPr>
            </a:lvl1pPr>
          </a:lstStyle>
          <a:p>
            <a:pPr/>
            <a:r>
              <a:t>3-  Updating the  Supporting Documentation</a:t>
            </a:r>
          </a:p>
        </p:txBody>
      </p:sp>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7" name="3-Validation the preferred  solution by…"/>
          <p:cNvSpPr txBox="1"/>
          <p:nvPr>
            <p:ph type="title" idx="4294967295"/>
          </p:nvPr>
        </p:nvSpPr>
        <p:spPr>
          <a:xfrm>
            <a:off x="1657851" y="2762860"/>
            <a:ext cx="9820604" cy="871285"/>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p>
            <a:pPr algn="ctr" defTabSz="393192">
              <a:defRPr sz="2580">
                <a:solidFill>
                  <a:srgbClr val="FFFB00"/>
                </a:solidFill>
              </a:defRPr>
            </a:pPr>
            <a:r>
              <a:t>3-Validation the preferred  solution by </a:t>
            </a:r>
          </a:p>
          <a:p>
            <a:pPr algn="ctr" defTabSz="393192">
              <a:defRPr sz="2580">
                <a:solidFill>
                  <a:srgbClr val="FFFB00"/>
                </a:solidFill>
              </a:defRPr>
            </a:pPr>
            <a:r>
              <a:t>Having (PFS)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9" name="1-HPMQS Validation/value added"/>
          <p:cNvSpPr txBox="1"/>
          <p:nvPr>
            <p:ph type="title"/>
          </p:nvPr>
        </p:nvSpPr>
        <p:spPr>
          <a:xfrm>
            <a:off x="1273094" y="852555"/>
            <a:ext cx="9820604" cy="871285"/>
          </a:xfrm>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lvl1pPr defTabSz="685800">
              <a:defRPr b="0" sz="4500">
                <a:solidFill>
                  <a:schemeClr val="accent4">
                    <a:lumOff val="12500"/>
                  </a:schemeClr>
                </a:solidFill>
                <a:latin typeface="Bodoni SvtyTwo ITC TT-Book"/>
                <a:ea typeface="Bodoni SvtyTwo ITC TT-Book"/>
                <a:cs typeface="Bodoni SvtyTwo ITC TT-Book"/>
                <a:sym typeface="Bodoni SvtyTwo ITC TT-Book"/>
              </a:defRPr>
            </a:lvl1pPr>
          </a:lstStyle>
          <a:p>
            <a:pPr/>
            <a:r>
              <a:t>1-HPMQS Validation/value added</a:t>
            </a:r>
          </a:p>
        </p:txBody>
      </p:sp>
      <p:sp>
        <p:nvSpPr>
          <p:cNvPr id="650" name="The PFS is recommended but not selected until the HPMQS confirm  its validation  as follows :…"/>
          <p:cNvSpPr txBox="1"/>
          <p:nvPr>
            <p:ph type="body" idx="1"/>
          </p:nvPr>
        </p:nvSpPr>
        <p:spPr>
          <a:xfrm>
            <a:off x="635429" y="2382381"/>
            <a:ext cx="10055438" cy="3488971"/>
          </a:xfrm>
          <a:prstGeom prst="rect">
            <a:avLst/>
          </a:prstGeom>
        </p:spPr>
        <p:txBody>
          <a:bodyPr/>
          <a:lstStyle/>
          <a:p>
            <a:pPr/>
            <a:r>
              <a:t>The PFS is recommended but not selected until the HPMQS confirm  its validation  as follows :</a:t>
            </a:r>
          </a:p>
          <a:p>
            <a:pPr/>
            <a:r>
              <a:t>1- </a:t>
            </a:r>
            <a:r>
              <a:rPr u="sng">
                <a:latin typeface="Bodoni SvtyTwo ITC TT-Bold"/>
                <a:ea typeface="Bodoni SvtyTwo ITC TT-Bold"/>
                <a:cs typeface="Bodoni SvtyTwo ITC TT-Bold"/>
                <a:sym typeface="Bodoni SvtyTwo ITC TT-Bold"/>
              </a:rPr>
              <a:t>Align :</a:t>
            </a:r>
            <a:r>
              <a:t>with the company scope and then the BPP  </a:t>
            </a:r>
          </a:p>
          <a:p>
            <a:pPr/>
            <a:r>
              <a:t>2- </a:t>
            </a:r>
            <a:r>
              <a:rPr u="sng">
                <a:latin typeface="Bodoni SvtyTwo ITC TT-Bold"/>
                <a:ea typeface="Bodoni SvtyTwo ITC TT-Bold"/>
                <a:cs typeface="Bodoni SvtyTwo ITC TT-Bold"/>
                <a:sym typeface="Bodoni SvtyTwo ITC TT-Bold"/>
              </a:rPr>
              <a:t>consistency</a:t>
            </a:r>
            <a:r>
              <a:t> :</a:t>
            </a:r>
            <a:r>
              <a:t> validation of the </a:t>
            </a:r>
            <a:r>
              <a:rPr u="sng">
                <a:solidFill>
                  <a:srgbClr val="941100"/>
                </a:solidFill>
                <a:latin typeface="Bodoni SvtyTwo ITC TT-Bold"/>
                <a:ea typeface="Bodoni SvtyTwo ITC TT-Bold"/>
                <a:cs typeface="Bodoni SvtyTwo ITC TT-Bold"/>
                <a:sym typeface="Bodoni SvtyTwo ITC TT-Bold"/>
              </a:rPr>
              <a:t>predefine work package</a:t>
            </a:r>
            <a:r>
              <a:rPr>
                <a:solidFill>
                  <a:srgbClr val="941100"/>
                </a:solidFill>
                <a:latin typeface="Bodoni SvtyTwo ITC TT-Bold"/>
                <a:ea typeface="Bodoni SvtyTwo ITC TT-Bold"/>
                <a:cs typeface="Bodoni SvtyTwo ITC TT-Bold"/>
                <a:sym typeface="Bodoni SvtyTwo ITC TT-Bold"/>
              </a:rPr>
              <a:t>  </a:t>
            </a:r>
            <a:r>
              <a:t>that mentioned during BPP  and breaking down at doing BC</a:t>
            </a:r>
          </a:p>
          <a:p>
            <a:pPr/>
            <a:r>
              <a:t>3-</a:t>
            </a:r>
            <a:r>
              <a:rPr u="sng">
                <a:latin typeface="Bodoni SvtyTwo ITC TT-Bold"/>
                <a:ea typeface="Bodoni SvtyTwo ITC TT-Bold"/>
                <a:cs typeface="Bodoni SvtyTwo ITC TT-Bold"/>
                <a:sym typeface="Bodoni SvtyTwo ITC TT-Bold"/>
              </a:rPr>
              <a:t>Integration :</a:t>
            </a:r>
            <a:r>
              <a:t>verifying the conformance with the strategic</a:t>
            </a:r>
            <a:r>
              <a:rPr u="sng">
                <a:latin typeface="Bodoni SvtyTwo ITC TT-Bold"/>
                <a:ea typeface="Bodoni SvtyTwo ITC TT-Bold"/>
                <a:cs typeface="Bodoni SvtyTwo ITC TT-Bold"/>
                <a:sym typeface="Bodoni SvtyTwo ITC TT-Bold"/>
              </a:rPr>
              <a:t> BPP scope</a:t>
            </a:r>
            <a:r>
              <a:t> which is comply with the strategic scope based of the success </a:t>
            </a:r>
          </a:p>
          <a:p>
            <a:pPr/>
            <a:r>
              <a:t>4-</a:t>
            </a:r>
            <a:r>
              <a:rPr u="sng">
                <a:latin typeface="Bodoni SvtyTwo ITC TT-Bold"/>
                <a:ea typeface="Bodoni SvtyTwo ITC TT-Bold"/>
                <a:cs typeface="Bodoni SvtyTwo ITC TT-Bold"/>
                <a:sym typeface="Bodoni SvtyTwo ITC TT-Bold"/>
              </a:rPr>
              <a:t>Transparency </a:t>
            </a:r>
            <a:r>
              <a:t>:Confirming  informed the interested Stakeholders </a:t>
            </a:r>
          </a:p>
        </p:txBody>
      </p:sp>
      <p:sp>
        <p:nvSpPr>
          <p:cNvPr id="65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3" name="4-the PFS official approval  process"/>
          <p:cNvSpPr txBox="1"/>
          <p:nvPr>
            <p:ph type="title" idx="4294967295"/>
          </p:nvPr>
        </p:nvSpPr>
        <p:spPr>
          <a:xfrm>
            <a:off x="1558432" y="4137059"/>
            <a:ext cx="9820604" cy="871286"/>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algn="ctr" defTabSz="685800">
              <a:defRPr sz="4500">
                <a:solidFill>
                  <a:schemeClr val="accent4">
                    <a:lumOff val="12500"/>
                  </a:schemeClr>
                </a:solidFill>
                <a:latin typeface="Bodoni SvtyTwo ITC TT-Book"/>
                <a:ea typeface="Bodoni SvtyTwo ITC TT-Book"/>
                <a:cs typeface="Bodoni SvtyTwo ITC TT-Book"/>
                <a:sym typeface="Bodoni SvtyTwo ITC TT-Book"/>
              </a:defRPr>
            </a:lvl1pPr>
          </a:lstStyle>
          <a:p>
            <a:pPr/>
            <a:r>
              <a:t>4-the PFS official approval  process</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5" name="1-A management approval process for the Business Cases to determine which ones have the highest value and are best aligned. These will be approved.…"/>
          <p:cNvSpPr txBox="1"/>
          <p:nvPr>
            <p:ph type="body" sz="half" idx="1"/>
          </p:nvPr>
        </p:nvSpPr>
        <p:spPr>
          <a:xfrm>
            <a:off x="1690627" y="2797008"/>
            <a:ext cx="8465998" cy="3173534"/>
          </a:xfrm>
          <a:prstGeom prst="rect">
            <a:avLst/>
          </a:prstGeom>
        </p:spPr>
        <p:txBody>
          <a:bodyPr/>
          <a:lstStyle/>
          <a:p>
            <a:pPr defTabSz="713231">
              <a:spcBef>
                <a:spcPts val="700"/>
              </a:spcBef>
              <a:defRPr sz="2184"/>
            </a:pPr>
            <a:r>
              <a:rPr u="sng">
                <a:latin typeface="Bodoni SvtyTwo OS ITC TT-Bold"/>
                <a:ea typeface="Bodoni SvtyTwo OS ITC TT-Bold"/>
                <a:cs typeface="Bodoni SvtyTwo OS ITC TT-Bold"/>
                <a:sym typeface="Bodoni SvtyTwo OS ITC TT-Bold"/>
              </a:rPr>
              <a:t>1-A management approval process </a:t>
            </a:r>
            <a:r>
              <a:t>for the Business Cases to determine which ones have the highest value and are best aligned. These will be approved.</a:t>
            </a:r>
          </a:p>
          <a:p>
            <a:pPr defTabSz="713231">
              <a:spcBef>
                <a:spcPts val="700"/>
              </a:spcBef>
              <a:defRPr sz="2184"/>
            </a:pPr>
            <a:r>
              <a:t>2-Once the Business Case has been documented, it is presented to a</a:t>
            </a:r>
            <a:r>
              <a:rPr u="sng">
                <a:latin typeface="Bodoni SvtyTwo OS ITC TT-Bold"/>
                <a:ea typeface="Bodoni SvtyTwo OS ITC TT-Bold"/>
                <a:cs typeface="Bodoni SvtyTwo OS ITC TT-Bold"/>
                <a:sym typeface="Bodoni SvtyTwo OS ITC TT-Bold"/>
              </a:rPr>
              <a:t> Project committee  for approval. </a:t>
            </a:r>
            <a:endParaRPr u="sng">
              <a:latin typeface="Bodoni SvtyTwo OS ITC TT-Bold"/>
              <a:ea typeface="Bodoni SvtyTwo OS ITC TT-Bold"/>
              <a:cs typeface="Bodoni SvtyTwo OS ITC TT-Bold"/>
              <a:sym typeface="Bodoni SvtyTwo OS ITC TT-Bold"/>
            </a:endParaRPr>
          </a:p>
          <a:p>
            <a:pPr defTabSz="713231">
              <a:spcBef>
                <a:spcPts val="700"/>
              </a:spcBef>
              <a:defRPr sz="2184"/>
            </a:pPr>
            <a:r>
              <a:t>3-The Project committee oversees the project at a strategic level: t</a:t>
            </a:r>
            <a:r>
              <a:rPr u="sng">
                <a:latin typeface="Bodoni SvtyTwo OS ITC TT-Bold"/>
                <a:ea typeface="Bodoni SvtyTwo OS ITC TT-Bold"/>
                <a:cs typeface="Bodoni SvtyTwo OS ITC TT-Bold"/>
                <a:sym typeface="Bodoni SvtyTwo OS ITC TT-Bold"/>
              </a:rPr>
              <a:t>hey authorize the project to proceed, all</a:t>
            </a:r>
            <a:r>
              <a:t>ocates funding from their budget, and ensures that project objectives are achieved by participating in Phase Reviews. </a:t>
            </a:r>
          </a:p>
        </p:txBody>
      </p:sp>
      <p:sp>
        <p:nvSpPr>
          <p:cNvPr id="65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7" name="the official approval"/>
          <p:cNvSpPr txBox="1"/>
          <p:nvPr>
            <p:ph type="title"/>
          </p:nvPr>
        </p:nvSpPr>
        <p:spPr>
          <a:prstGeom prst="rect">
            <a:avLst/>
          </a:prstGeom>
        </p:spPr>
        <p:txBody>
          <a:bodyPr/>
          <a:lstStyle>
            <a:lvl1pPr>
              <a:defRPr>
                <a:solidFill>
                  <a:srgbClr val="4F8F00"/>
                </a:solidFill>
              </a:defRPr>
            </a:lvl1pPr>
          </a:lstStyle>
          <a:p>
            <a:pPr/>
            <a:r>
              <a:t>the official approval </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9" name="The benefit of having the  official approval"/>
          <p:cNvSpPr txBox="1"/>
          <p:nvPr>
            <p:ph type="title"/>
          </p:nvPr>
        </p:nvSpPr>
        <p:spPr>
          <a:prstGeom prst="rect">
            <a:avLst/>
          </a:prstGeom>
        </p:spPr>
        <p:txBody>
          <a:bodyPr/>
          <a:lstStyle>
            <a:lvl1pPr defTabSz="768095">
              <a:defRPr sz="3696"/>
            </a:lvl1pPr>
          </a:lstStyle>
          <a:p>
            <a:pPr/>
            <a:r>
              <a:t>The benefit of having the  official approval </a:t>
            </a:r>
          </a:p>
        </p:txBody>
      </p:sp>
      <p:sp>
        <p:nvSpPr>
          <p:cNvPr id="660" name="Confirming  the top managerial support all over the three sectors (deliverable fit technicality  -project fit technicality -product fit technicality ) of the HPMQS which will lead to maximizing  not only the project success but also sustain the business "/>
          <p:cNvSpPr txBox="1"/>
          <p:nvPr>
            <p:ph type="body" sz="half" idx="1"/>
          </p:nvPr>
        </p:nvSpPr>
        <p:spPr>
          <a:xfrm>
            <a:off x="1690627" y="2544511"/>
            <a:ext cx="8465998" cy="3173534"/>
          </a:xfrm>
          <a:prstGeom prst="rect">
            <a:avLst/>
          </a:prstGeom>
        </p:spPr>
        <p:txBody>
          <a:bodyPr/>
          <a:lstStyle/>
          <a:p>
            <a:pPr/>
            <a:r>
              <a:t>Confirming  the top managerial support all over the three sectors (deliverable fit technicality  -project fit technicality -product fit technicality ) of the HPMQS which will lead to maximizing  not only the project success but also sustain the business success  and exceeding the customer quality expectations </a:t>
            </a:r>
          </a:p>
        </p:txBody>
      </p:sp>
      <p:sp>
        <p:nvSpPr>
          <p:cNvPr id="6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4" name="Section three"/>
          <p:cNvSpPr txBox="1"/>
          <p:nvPr>
            <p:ph type="title" idx="4294967295"/>
          </p:nvPr>
        </p:nvSpPr>
        <p:spPr>
          <a:xfrm>
            <a:off x="4471355" y="2182126"/>
            <a:ext cx="5059585" cy="986147"/>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nchor="b"/>
          <a:lstStyle>
            <a:lvl1pPr algn="ctr" defTabSz="804672">
              <a:defRPr sz="5280">
                <a:solidFill>
                  <a:schemeClr val="accent4">
                    <a:lumOff val="12500"/>
                  </a:schemeClr>
                </a:solidFill>
                <a:latin typeface="Bodoni SvtyTwo ITC TT-Book"/>
                <a:ea typeface="Bodoni SvtyTwo ITC TT-Book"/>
                <a:cs typeface="Bodoni SvtyTwo ITC TT-Book"/>
                <a:sym typeface="Bodoni SvtyTwo ITC TT-Book"/>
              </a:defRPr>
            </a:lvl1pPr>
          </a:lstStyle>
          <a:p>
            <a:pPr/>
            <a:r>
              <a:t>Section three    </a:t>
            </a:r>
          </a:p>
        </p:txBody>
      </p:sp>
      <p:pic>
        <p:nvPicPr>
          <p:cNvPr id="665" name="Preparation  stage output Preparation  stage output" descr="Preparation  stage output Preparation  stage output"/>
          <p:cNvPicPr>
            <a:picLocks noChangeAspect="0"/>
          </p:cNvPicPr>
          <p:nvPr/>
        </p:nvPicPr>
        <p:blipFill>
          <a:blip r:embed="rId2">
            <a:extLst/>
          </a:blip>
          <a:stretch>
            <a:fillRect/>
          </a:stretch>
        </p:blipFill>
        <p:spPr>
          <a:xfrm>
            <a:off x="2805446" y="3966233"/>
            <a:ext cx="8592999"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7" name="1-Validated PTS"/>
          <p:cNvSpPr txBox="1"/>
          <p:nvPr>
            <p:ph type="title"/>
          </p:nvPr>
        </p:nvSpPr>
        <p:spPr>
          <a:prstGeom prst="rect">
            <a:avLst/>
          </a:prstGeom>
          <a:solidFill>
            <a:srgbClr val="FFFB00"/>
          </a:solidFill>
        </p:spPr>
        <p:txBody>
          <a:bodyPr/>
          <a:lstStyle>
            <a:lvl1pPr>
              <a:defRPr>
                <a:solidFill>
                  <a:srgbClr val="FF2600"/>
                </a:solidFill>
              </a:defRPr>
            </a:lvl1pPr>
          </a:lstStyle>
          <a:p>
            <a:pPr/>
            <a:r>
              <a:t>1-Validated PTS</a:t>
            </a:r>
          </a:p>
        </p:txBody>
      </p:sp>
      <p:sp>
        <p:nvSpPr>
          <p:cNvPr id="668" name="1-Valid recommended solution , it is called potential product  fit solution (PFS )…"/>
          <p:cNvSpPr txBox="1"/>
          <p:nvPr>
            <p:ph type="body" sz="half" idx="1"/>
          </p:nvPr>
        </p:nvSpPr>
        <p:spPr>
          <a:prstGeom prst="rect">
            <a:avLst/>
          </a:prstGeom>
        </p:spPr>
        <p:txBody>
          <a:bodyPr/>
          <a:lstStyle/>
          <a:p>
            <a:pPr/>
            <a:r>
              <a:t>1-Valid recommended solution , it is called potential product  fit solution (PFS )</a:t>
            </a:r>
          </a:p>
          <a:p>
            <a:pPr/>
            <a:r>
              <a:t>2-</a:t>
            </a:r>
            <a:r>
              <a:rPr u="sng">
                <a:latin typeface="Bodoni SvtyTwo OS ITC TT-Bold"/>
                <a:ea typeface="Bodoni SvtyTwo OS ITC TT-Bold"/>
                <a:cs typeface="Bodoni SvtyTwo OS ITC TT-Bold"/>
                <a:sym typeface="Bodoni SvtyTwo OS ITC TT-Bold"/>
              </a:rPr>
              <a:t> PFS success criteria </a:t>
            </a:r>
            <a:r>
              <a:t>  ,  it will use used   within the PLC and PMP  as we mentioned above.</a:t>
            </a:r>
          </a:p>
        </p:txBody>
      </p:sp>
      <p:sp>
        <p:nvSpPr>
          <p:cNvPr id="6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1" name="2- confirming the efficiency of the selected methodology"/>
          <p:cNvSpPr txBox="1"/>
          <p:nvPr>
            <p:ph type="title"/>
          </p:nvPr>
        </p:nvSpPr>
        <p:spPr>
          <a:prstGeom prst="rect">
            <a:avLst/>
          </a:prstGeom>
          <a:solidFill>
            <a:srgbClr val="FFFB00"/>
          </a:solidFill>
        </p:spPr>
        <p:txBody>
          <a:bodyPr/>
          <a:lstStyle>
            <a:lvl1pPr defTabSz="576072">
              <a:defRPr sz="2772">
                <a:solidFill>
                  <a:srgbClr val="FF2600"/>
                </a:solidFill>
              </a:defRPr>
            </a:lvl1pPr>
          </a:lstStyle>
          <a:p>
            <a:pPr/>
            <a:r>
              <a:t>2- confirming the efficiency of the selected methodology  </a:t>
            </a:r>
          </a:p>
        </p:txBody>
      </p:sp>
      <p:sp>
        <p:nvSpPr>
          <p:cNvPr id="672" name="The project management is the most fit methodology for having the valid PFS  and fulfill the BPP."/>
          <p:cNvSpPr txBox="1"/>
          <p:nvPr>
            <p:ph type="body" sz="half" idx="1"/>
          </p:nvPr>
        </p:nvSpPr>
        <p:spPr>
          <a:prstGeom prst="rect">
            <a:avLst/>
          </a:prstGeom>
        </p:spPr>
        <p:txBody>
          <a:bodyPr/>
          <a:lstStyle/>
          <a:p>
            <a:pPr/>
            <a:r>
              <a:t>The project management is the most fit methodology for having the valid PFS  and fulfill the BPP.</a:t>
            </a:r>
          </a:p>
        </p:txBody>
      </p:sp>
      <p:sp>
        <p:nvSpPr>
          <p:cNvPr id="6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5" name="3- designing the DFT"/>
          <p:cNvSpPr txBox="1"/>
          <p:nvPr>
            <p:ph type="title"/>
          </p:nvPr>
        </p:nvSpPr>
        <p:spPr>
          <a:prstGeom prst="rect">
            <a:avLst/>
          </a:prstGeom>
          <a:solidFill>
            <a:srgbClr val="FFFB00"/>
          </a:solidFill>
        </p:spPr>
        <p:txBody>
          <a:bodyPr/>
          <a:lstStyle>
            <a:lvl1pPr>
              <a:defRPr>
                <a:solidFill>
                  <a:srgbClr val="FF2600"/>
                </a:solidFill>
              </a:defRPr>
            </a:lvl1pPr>
          </a:lstStyle>
          <a:p>
            <a:pPr/>
            <a:r>
              <a:t>3- designing the DFT</a:t>
            </a:r>
          </a:p>
        </p:txBody>
      </p:sp>
      <p:sp>
        <p:nvSpPr>
          <p:cNvPr id="676" name="Be Describe the PFS  Implementation  holistic Approach…"/>
          <p:cNvSpPr txBox="1"/>
          <p:nvPr>
            <p:ph type="body" sz="half" idx="1"/>
          </p:nvPr>
        </p:nvSpPr>
        <p:spPr>
          <a:prstGeom prst="rect">
            <a:avLst/>
          </a:prstGeom>
        </p:spPr>
        <p:txBody>
          <a:bodyPr/>
          <a:lstStyle/>
          <a:p>
            <a:pPr/>
            <a:r>
              <a:t>Be Describe the PFS  Implementation  holistic Approach</a:t>
            </a:r>
          </a:p>
          <a:p>
            <a:pPr/>
            <a:r>
              <a:t>for PLC and PMP as follows :</a:t>
            </a:r>
          </a:p>
        </p:txBody>
      </p:sp>
      <p:sp>
        <p:nvSpPr>
          <p:cNvPr id="6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9" name="So we do have a full integratePMP  (Cost-time resources-risk) So we do have a full integratePMP  (Cost-time resources-risk)" descr="So we do have a full integratePMP  (Cost-time resources-risk) So we do have a full integratePMP  (Cost-time resources-risk)"/>
          <p:cNvPicPr>
            <a:picLocks noChangeAspect="0"/>
          </p:cNvPicPr>
          <p:nvPr/>
        </p:nvPicPr>
        <p:blipFill>
          <a:blip r:embed="rId2">
            <a:extLst/>
          </a:blip>
          <a:stretch>
            <a:fillRect/>
          </a:stretch>
        </p:blipFill>
        <p:spPr>
          <a:xfrm>
            <a:off x="169082" y="3309556"/>
            <a:ext cx="3439066" cy="1925241"/>
          </a:xfrm>
          <a:prstGeom prst="rect">
            <a:avLst/>
          </a:prstGeom>
          <a:effectLst>
            <a:reflection blurRad="0" stA="50000" stPos="0" endA="0" endPos="40000" dist="0" dir="5400000" fadeDir="5400000" sx="100000" sy="-100000" kx="0" ky="0" algn="bl" rotWithShape="0"/>
          </a:effectLst>
        </p:spPr>
      </p:pic>
      <p:sp>
        <p:nvSpPr>
          <p:cNvPr id="680" name="a . With Validated (PMP original baselines )"/>
          <p:cNvSpPr txBox="1"/>
          <p:nvPr>
            <p:ph type="title"/>
          </p:nvPr>
        </p:nvSpPr>
        <p:spPr>
          <a:xfrm>
            <a:off x="271834" y="1272946"/>
            <a:ext cx="8465998" cy="807714"/>
          </a:xfrm>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lvl1pPr defTabSz="612648">
              <a:defRPr b="0" sz="4020">
                <a:solidFill>
                  <a:srgbClr val="FFFB00"/>
                </a:solidFill>
                <a:latin typeface="Bodoni SvtyTwo ITC TT-Book"/>
                <a:ea typeface="Bodoni SvtyTwo ITC TT-Book"/>
                <a:cs typeface="Bodoni SvtyTwo ITC TT-Book"/>
                <a:sym typeface="Bodoni SvtyTwo ITC TT-Book"/>
              </a:defRPr>
            </a:lvl1pPr>
          </a:lstStyle>
          <a:p>
            <a:pPr/>
            <a:r>
              <a:t>a . With Validated (PMP original baselines ) </a:t>
            </a:r>
          </a:p>
        </p:txBody>
      </p:sp>
      <p:sp>
        <p:nvSpPr>
          <p:cNvPr id="681" name="Clear working package which will affect the dependencies between the activities later during the project  planning stage…"/>
          <p:cNvSpPr txBox="1"/>
          <p:nvPr>
            <p:ph type="body" sz="half" idx="1"/>
          </p:nvPr>
        </p:nvSpPr>
        <p:spPr>
          <a:xfrm>
            <a:off x="3571273" y="2255943"/>
            <a:ext cx="8465998" cy="3173534"/>
          </a:xfrm>
          <a:prstGeom prst="rect">
            <a:avLst/>
          </a:prstGeom>
        </p:spPr>
        <p:txBody>
          <a:bodyPr/>
          <a:lstStyle/>
          <a:p>
            <a:pPr/>
            <a:r>
              <a:t> </a:t>
            </a:r>
          </a:p>
          <a:p>
            <a:pPr/>
            <a:r>
              <a:rPr>
                <a:latin typeface="Bodoni SvtyTwo OS ITC TT-Bold"/>
                <a:ea typeface="Bodoni SvtyTwo OS ITC TT-Bold"/>
                <a:cs typeface="Bodoni SvtyTwo OS ITC TT-Bold"/>
                <a:sym typeface="Bodoni SvtyTwo OS ITC TT-Bold"/>
              </a:rPr>
              <a:t>Clear working package</a:t>
            </a:r>
            <a:r>
              <a:t> which will affect the dependencies between the activities later during the project  planning stage</a:t>
            </a:r>
          </a:p>
          <a:p>
            <a:pPr/>
            <a:r>
              <a:t>As the required time, cost ,quality ,risks ,assumptions and so on.</a:t>
            </a:r>
          </a:p>
        </p:txBody>
      </p:sp>
      <p:sp>
        <p:nvSpPr>
          <p:cNvPr id="68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4" name="Providing  the Project Sponsors with confidence that the implementation of the solution has been well planned . You can do this by describing in detail how the project will be initiated, planned, executed and closed effectively."/>
          <p:cNvSpPr txBox="1"/>
          <p:nvPr>
            <p:ph type="body" sz="quarter" idx="1"/>
          </p:nvPr>
        </p:nvSpPr>
        <p:spPr>
          <a:xfrm>
            <a:off x="922209" y="1604282"/>
            <a:ext cx="9820604" cy="1313757"/>
          </a:xfrm>
          <a:prstGeom prst="rect">
            <a:avLst/>
          </a:prstGeom>
        </p:spPr>
        <p:txBody>
          <a:bodyPr/>
          <a:lstStyle/>
          <a:p>
            <a:pPr defTabSz="850391">
              <a:spcBef>
                <a:spcPts val="900"/>
              </a:spcBef>
              <a:defRPr sz="2604"/>
            </a:pPr>
            <a:r>
              <a:t>Providing  the </a:t>
            </a:r>
            <a:r>
              <a:rPr>
                <a:latin typeface="Bodoni SvtyTwo OS ITC TT-Bold"/>
                <a:ea typeface="Bodoni SvtyTwo OS ITC TT-Bold"/>
                <a:cs typeface="Bodoni SvtyTwo OS ITC TT-Bold"/>
                <a:sym typeface="Bodoni SvtyTwo OS ITC TT-Bold"/>
              </a:rPr>
              <a:t>Project Sponsors</a:t>
            </a:r>
            <a:r>
              <a:t> with confidence that the implementation of the solution has been well planned . You can do this by describing in detail </a:t>
            </a:r>
            <a:r>
              <a:rPr u="sng">
                <a:latin typeface="Bodoni SvtyTwo OS ITC TT-Bold"/>
                <a:ea typeface="Bodoni SvtyTwo OS ITC TT-Bold"/>
                <a:cs typeface="Bodoni SvtyTwo OS ITC TT-Bold"/>
                <a:sym typeface="Bodoni SvtyTwo OS ITC TT-Bold"/>
              </a:rPr>
              <a:t>how the project will be</a:t>
            </a:r>
            <a:r>
              <a:t> initiated, planned, executed and closed </a:t>
            </a:r>
            <a:r>
              <a:rPr>
                <a:latin typeface="Bodoni SvtyTwo OS ITC TT-Bold"/>
                <a:ea typeface="Bodoni SvtyTwo OS ITC TT-Bold"/>
                <a:cs typeface="Bodoni SvtyTwo OS ITC TT-Bold"/>
                <a:sym typeface="Bodoni SvtyTwo OS ITC TT-Bold"/>
              </a:rPr>
              <a:t>effectively</a:t>
            </a:r>
            <a:r>
              <a:t>. </a:t>
            </a:r>
          </a:p>
        </p:txBody>
      </p:sp>
      <p:sp>
        <p:nvSpPr>
          <p:cNvPr id="6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686" name="Image" descr="Image"/>
          <p:cNvPicPr>
            <a:picLocks noChangeAspect="0"/>
          </p:cNvPicPr>
          <p:nvPr/>
        </p:nvPicPr>
        <p:blipFill>
          <a:blip r:embed="rId2">
            <a:extLst/>
          </a:blip>
          <a:stretch>
            <a:fillRect/>
          </a:stretch>
        </p:blipFill>
        <p:spPr>
          <a:xfrm>
            <a:off x="2355159" y="3030482"/>
            <a:ext cx="7758587" cy="3321936"/>
          </a:xfrm>
          <a:prstGeom prst="rect">
            <a:avLst/>
          </a:prstGeom>
          <a:effectLst>
            <a:reflection blurRad="0" stA="50000" stPos="0" endA="0" endPos="40000" dist="0" dir="5400000" fadeDir="5400000" sx="100000" sy="-100000" kx="0" ky="0" algn="bl" rotWithShape="0"/>
          </a:effectLst>
        </p:spPr>
      </p:pic>
      <p:sp>
        <p:nvSpPr>
          <p:cNvPr id="687" name="b.With Validated (PLC original baselines )"/>
          <p:cNvSpPr txBox="1"/>
          <p:nvPr>
            <p:ph type="title"/>
          </p:nvPr>
        </p:nvSpPr>
        <p:spPr>
          <a:xfrm>
            <a:off x="2532284" y="298134"/>
            <a:ext cx="8465998" cy="1060499"/>
          </a:xfrm>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p>
            <a:pPr defTabSz="621791">
              <a:defRPr b="0" sz="4080">
                <a:solidFill>
                  <a:srgbClr val="941100"/>
                </a:solidFill>
                <a:latin typeface="Bodoni SvtyTwo ITC TT-Book"/>
                <a:ea typeface="Bodoni SvtyTwo ITC TT-Book"/>
                <a:cs typeface="Bodoni SvtyTwo ITC TT-Book"/>
                <a:sym typeface="Bodoni SvtyTwo ITC TT-Book"/>
              </a:defRPr>
            </a:pPr>
            <a:r>
              <a:t>b.</a:t>
            </a:r>
            <a:r>
              <a:t>With Validated (PLC original baselines )</a:t>
            </a:r>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9"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690"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691" name="Rectangle: Rounded Corners 22"/>
          <p:cNvSpPr/>
          <p:nvPr/>
        </p:nvSpPr>
        <p:spPr>
          <a:xfrm>
            <a:off x="6155085" y="1842596"/>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lvl1pPr algn="ctr">
              <a:defRPr b="1" u="sng">
                <a:solidFill>
                  <a:srgbClr val="FFFFFF"/>
                </a:solidFill>
              </a:defRPr>
            </a:lvl1pPr>
          </a:lstStyle>
          <a:p>
            <a:pPr/>
            <a:r>
              <a:t>Full roadmap for managing the project success </a:t>
            </a:r>
          </a:p>
        </p:txBody>
      </p:sp>
      <p:pic>
        <p:nvPicPr>
          <p:cNvPr id="692" name="Rectangle: Rounded Corners 24" descr="Rectangle: Rounded Corners 24"/>
          <p:cNvPicPr>
            <a:picLocks noChangeAspect="0"/>
          </p:cNvPicPr>
          <p:nvPr/>
        </p:nvPicPr>
        <p:blipFill>
          <a:blip r:embed="rId3">
            <a:extLst/>
          </a:blip>
          <a:stretch>
            <a:fillRect/>
          </a:stretch>
        </p:blipFill>
        <p:spPr>
          <a:xfrm>
            <a:off x="2337026" y="2237832"/>
            <a:ext cx="4308596" cy="4161838"/>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693"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694"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695"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696" name="Thanks for paying attention"/>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Thanks for paying attention </a:t>
            </a:r>
          </a:p>
        </p:txBody>
      </p:sp>
      <p:sp>
        <p:nvSpPr>
          <p:cNvPr id="6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9"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00"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70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702"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703"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704"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705"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7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07" name="Glossary"/>
          <p:cNvSpPr txBox="1"/>
          <p:nvPr>
            <p:ph type="title"/>
          </p:nvPr>
        </p:nvSpPr>
        <p:spPr>
          <a:xfrm>
            <a:off x="1093609" y="1473582"/>
            <a:ext cx="9144001" cy="568016"/>
          </a:xfrm>
          <a:prstGeom prst="rect">
            <a:avLst/>
          </a:prstGeom>
          <a:solidFill>
            <a:srgbClr val="FFFB00"/>
          </a:solidFill>
          <a:ln w="9525">
            <a:round/>
          </a:ln>
          <a:effectLst>
            <a:outerShdw sx="100000" sy="100000" kx="0" ky="0" algn="b" rotWithShape="0" blurRad="190500" dist="12700" dir="5400000">
              <a:srgbClr val="000000"/>
            </a:outerShdw>
          </a:effectLst>
        </p:spPr>
        <p:txBody>
          <a:bodyPr anchor="ctr"/>
          <a:lstStyle>
            <a:lvl1pPr defTabSz="365760">
              <a:defRPr b="1" sz="2400" u="sng">
                <a:solidFill>
                  <a:srgbClr val="005493"/>
                </a:solidFill>
                <a:latin typeface="Carlito"/>
                <a:ea typeface="Carlito"/>
                <a:cs typeface="Carlito"/>
                <a:sym typeface="Carlito"/>
              </a:defRPr>
            </a:lvl1pPr>
          </a:lstStyle>
          <a:p>
            <a:pPr/>
            <a:r>
              <a:t>Glossary </a:t>
            </a:r>
          </a:p>
        </p:txBody>
      </p:sp>
      <p:graphicFrame>
        <p:nvGraphicFramePr>
          <p:cNvPr id="708" name="Table 1"/>
          <p:cNvGraphicFramePr/>
          <p:nvPr/>
        </p:nvGraphicFramePr>
        <p:xfrm>
          <a:off x="1786516" y="2610106"/>
          <a:ext cx="7381491" cy="3118023"/>
        </p:xfrm>
        <a:graphic xmlns:a="http://schemas.openxmlformats.org/drawingml/2006/main">
          <a:graphicData uri="http://schemas.openxmlformats.org/drawingml/2006/table">
            <a:tbl>
              <a:tblPr firstCol="0" firstRow="0" lastCol="0" lastRow="0" bandCol="0" bandRow="1" rtl="0">
                <a:tableStyleId>{4C3C2611-4C71-4FC5-86AE-919BDF0F9419}</a:tableStyleId>
              </a:tblPr>
              <a:tblGrid>
                <a:gridCol w="812959"/>
                <a:gridCol w="6555831"/>
              </a:tblGrid>
              <a:tr h="278916">
                <a:tc>
                  <a:txBody>
                    <a:bodyPr/>
                    <a:lstStyle/>
                    <a:p>
                      <a:pPr algn="l">
                        <a:defRPr sz="1800"/>
                      </a:pPr>
                      <a:r>
                        <a:t>PFS</a:t>
                      </a:r>
                    </a:p>
                  </a:txBody>
                  <a:tcPr marL="0" marR="0" marT="0" marB="0" anchor="t" anchorCtr="0" horzOverflow="overflow">
                    <a:solidFill>
                      <a:srgbClr val="CDD4EA"/>
                    </a:solidFill>
                  </a:tcPr>
                </a:tc>
                <a:tc>
                  <a:txBody>
                    <a:bodyPr/>
                    <a:lstStyle/>
                    <a:p>
                      <a:pPr algn="l">
                        <a:defRPr sz="1800"/>
                      </a:pPr>
                      <a:r>
                        <a:t>Product fit solution</a:t>
                      </a:r>
                    </a:p>
                  </a:txBody>
                  <a:tcPr marL="0" marR="0" marT="0" marB="0" anchor="t" anchorCtr="0" horzOverflow="overflow">
                    <a:solidFill>
                      <a:srgbClr val="CDD4EA"/>
                    </a:solidFill>
                  </a:tcPr>
                </a:tc>
              </a:tr>
              <a:tr h="278916">
                <a:tc>
                  <a:txBody>
                    <a:bodyPr/>
                    <a:lstStyle/>
                    <a:p>
                      <a:pPr algn="l">
                        <a:defRPr sz="1800"/>
                      </a:pPr>
                      <a:r>
                        <a:t>BC</a:t>
                      </a:r>
                    </a:p>
                  </a:txBody>
                  <a:tcPr marL="0" marR="0" marT="0" marB="0" anchor="t" anchorCtr="0" horzOverflow="overflow">
                    <a:solidFill>
                      <a:srgbClr val="E8EBF5"/>
                    </a:solidFill>
                  </a:tcPr>
                </a:tc>
                <a:tc>
                  <a:txBody>
                    <a:bodyPr/>
                    <a:lstStyle/>
                    <a:p>
                      <a:pPr algn="l">
                        <a:defRPr sz="1800"/>
                      </a:pPr>
                      <a:r>
                        <a:t>Business case </a:t>
                      </a:r>
                    </a:p>
                  </a:txBody>
                  <a:tcPr marL="0" marR="0" marT="0" marB="0" anchor="t" anchorCtr="0" horzOverflow="overflow">
                    <a:solidFill>
                      <a:srgbClr val="E8EBF5"/>
                    </a:solidFill>
                  </a:tcPr>
                </a:tc>
              </a:tr>
              <a:tr h="278916">
                <a:tc>
                  <a:txBody>
                    <a:bodyPr/>
                    <a:lstStyle/>
                    <a:p>
                      <a:pPr algn="l">
                        <a:defRPr sz="1800"/>
                      </a:pPr>
                      <a:r>
                        <a:t>FS</a:t>
                      </a:r>
                    </a:p>
                  </a:txBody>
                  <a:tcPr marL="0" marR="0" marT="0" marB="0" anchor="t" anchorCtr="0" horzOverflow="overflow">
                    <a:solidFill>
                      <a:srgbClr val="CDD4EA"/>
                    </a:solidFill>
                  </a:tcPr>
                </a:tc>
                <a:tc>
                  <a:txBody>
                    <a:bodyPr/>
                    <a:lstStyle/>
                    <a:p>
                      <a:pPr algn="l">
                        <a:defRPr sz="1800"/>
                      </a:pPr>
                      <a:r>
                        <a:t>Feasibility study </a:t>
                      </a:r>
                    </a:p>
                  </a:txBody>
                  <a:tcPr marL="0" marR="0" marT="0" marB="0" anchor="t" anchorCtr="0" horzOverflow="overflow">
                    <a:solidFill>
                      <a:srgbClr val="CDD4EA"/>
                    </a:solidFill>
                  </a:tcPr>
                </a:tc>
              </a:tr>
              <a:tr h="278916">
                <a:tc>
                  <a:txBody>
                    <a:bodyPr/>
                    <a:lstStyle/>
                    <a:p>
                      <a:pPr algn="l">
                        <a:defRPr sz="1800"/>
                      </a:pPr>
                      <a:r>
                        <a:t>DFS </a:t>
                      </a:r>
                    </a:p>
                  </a:txBody>
                  <a:tcPr marL="0" marR="0" marT="0" marB="0" anchor="t" anchorCtr="0" horzOverflow="overflow">
                    <a:solidFill>
                      <a:srgbClr val="E8EBF5"/>
                    </a:solidFill>
                  </a:tcPr>
                </a:tc>
                <a:tc>
                  <a:txBody>
                    <a:bodyPr/>
                    <a:lstStyle/>
                    <a:p>
                      <a:pPr algn="l">
                        <a:defRPr sz="1800"/>
                      </a:pPr>
                      <a:r>
                        <a:t>Deliverable fit solution</a:t>
                      </a:r>
                    </a:p>
                  </a:txBody>
                  <a:tcPr marL="0" marR="0" marT="0" marB="0" anchor="t" anchorCtr="0" horzOverflow="overflow">
                    <a:solidFill>
                      <a:srgbClr val="E8EBF5"/>
                    </a:solidFill>
                  </a:tcPr>
                </a:tc>
              </a:tr>
              <a:tr h="304800">
                <a:tc>
                  <a:txBody>
                    <a:bodyPr/>
                    <a:lstStyle/>
                    <a:p>
                      <a:pPr algn="l">
                        <a:defRPr sz="1800"/>
                      </a:pPr>
                      <a:r>
                        <a:t>DFT</a:t>
                      </a:r>
                    </a:p>
                  </a:txBody>
                  <a:tcPr marL="0" marR="0" marT="0" marB="0" anchor="t" anchorCtr="0" horzOverflow="overflow">
                    <a:solidFill>
                      <a:srgbClr val="CDD4EA"/>
                    </a:solidFill>
                  </a:tcPr>
                </a:tc>
                <a:tc>
                  <a:txBody>
                    <a:bodyPr/>
                    <a:lstStyle/>
                    <a:p>
                      <a:pPr algn="l" rtl="1">
                        <a:lnSpc>
                          <a:spcPct val="90000"/>
                        </a:lnSpc>
                        <a:spcBef>
                          <a:spcPts val="1000"/>
                        </a:spcBef>
                        <a:buFont typeface="Arial"/>
                        <a:defRPr sz="1900">
                          <a:latin typeface="Bodoni SvtyTwo ITC TT-Book"/>
                          <a:ea typeface="Bodoni SvtyTwo ITC TT-Book"/>
                          <a:cs typeface="Bodoni SvtyTwo ITC TT-Book"/>
                          <a:sym typeface="Bodoni SvtyTwo ITC TT-Book"/>
                        </a:defRPr>
                      </a:pPr>
                      <a:r>
                        <a:t>Deliverable-fit technicality</a:t>
                      </a:r>
                    </a:p>
                  </a:txBody>
                  <a:tcPr marL="0" marR="0" marT="0" marB="0" anchor="t" anchorCtr="0" horzOverflow="overflow">
                    <a:solidFill>
                      <a:srgbClr val="CDD4EA"/>
                    </a:solidFill>
                  </a:tcPr>
                </a:tc>
              </a:tr>
              <a:tr h="278916">
                <a:tc>
                  <a:txBody>
                    <a:bodyPr/>
                    <a:lstStyle/>
                    <a:p>
                      <a:pPr algn="l">
                        <a:defRPr sz="1800"/>
                      </a:pPr>
                      <a:r>
                        <a:t>PT</a:t>
                      </a:r>
                    </a:p>
                  </a:txBody>
                  <a:tcPr marL="0" marR="0" marT="0" marB="0" anchor="t" anchorCtr="0" horzOverflow="overflow">
                    <a:solidFill>
                      <a:srgbClr val="E8EBF5"/>
                    </a:solidFill>
                  </a:tcPr>
                </a:tc>
                <a:tc>
                  <a:txBody>
                    <a:bodyPr/>
                    <a:lstStyle/>
                    <a:p>
                      <a:pPr algn="l">
                        <a:defRPr sz="1800"/>
                      </a:pPr>
                      <a:r>
                        <a:t>Project  technicality </a:t>
                      </a:r>
                    </a:p>
                  </a:txBody>
                  <a:tcPr marL="0" marR="0" marT="0" marB="0" anchor="t" anchorCtr="0" horzOverflow="overflow">
                    <a:solidFill>
                      <a:srgbClr val="E8EBF5"/>
                    </a:solidFill>
                  </a:tcPr>
                </a:tc>
              </a:tr>
              <a:tr h="278916">
                <a:tc>
                  <a:txBody>
                    <a:bodyPr/>
                    <a:lstStyle/>
                    <a:p>
                      <a:pPr algn="l">
                        <a:defRPr sz="1800"/>
                      </a:pPr>
                      <a:r>
                        <a:t>PFT</a:t>
                      </a:r>
                    </a:p>
                  </a:txBody>
                  <a:tcPr marL="0" marR="0" marT="0" marB="0" anchor="t" anchorCtr="0" horzOverflow="overflow">
                    <a:solidFill>
                      <a:srgbClr val="CDD4EA"/>
                    </a:solidFill>
                  </a:tcPr>
                </a:tc>
                <a:tc>
                  <a:txBody>
                    <a:bodyPr/>
                    <a:lstStyle/>
                    <a:p>
                      <a:pPr algn="l">
                        <a:defRPr sz="1800"/>
                      </a:pPr>
                      <a:r>
                        <a:t>Product fit technicality </a:t>
                      </a:r>
                    </a:p>
                  </a:txBody>
                  <a:tcPr marL="0" marR="0" marT="0" marB="0" anchor="t" anchorCtr="0" horzOverflow="overflow">
                    <a:solidFill>
                      <a:srgbClr val="CDD4EA"/>
                    </a:solidFill>
                  </a:tcPr>
                </a:tc>
              </a:tr>
              <a:tr h="278916">
                <a:tc>
                  <a:txBody>
                    <a:bodyPr/>
                    <a:lstStyle/>
                    <a:p>
                      <a:pPr algn="l">
                        <a:defRPr sz="1800"/>
                      </a:pPr>
                      <a:r>
                        <a:t>PLC </a:t>
                      </a:r>
                    </a:p>
                  </a:txBody>
                  <a:tcPr marL="0" marR="0" marT="0" marB="0" anchor="t" anchorCtr="0" horzOverflow="overflow">
                    <a:solidFill>
                      <a:srgbClr val="E8EBF5"/>
                    </a:solidFill>
                  </a:tcPr>
                </a:tc>
                <a:tc>
                  <a:txBody>
                    <a:bodyPr/>
                    <a:lstStyle/>
                    <a:p>
                      <a:pPr algn="l">
                        <a:defRPr sz="1800"/>
                      </a:pPr>
                      <a:r>
                        <a:t>Project life cycle</a:t>
                      </a:r>
                    </a:p>
                  </a:txBody>
                  <a:tcPr marL="0" marR="0" marT="0" marB="0" anchor="t" anchorCtr="0" horzOverflow="overflow">
                    <a:solidFill>
                      <a:srgbClr val="E8EBF5"/>
                    </a:solidFill>
                  </a:tcPr>
                </a:tc>
              </a:tr>
              <a:tr h="278916">
                <a:tc>
                  <a:txBody>
                    <a:bodyPr/>
                    <a:lstStyle/>
                    <a:p>
                      <a:pPr algn="l">
                        <a:defRPr sz="1800"/>
                      </a:pPr>
                      <a:r>
                        <a:t>PMP</a:t>
                      </a:r>
                    </a:p>
                  </a:txBody>
                  <a:tcPr marL="0" marR="0" marT="0" marB="0" anchor="t" anchorCtr="0" horzOverflow="overflow">
                    <a:solidFill>
                      <a:srgbClr val="CDD4EA"/>
                    </a:solidFill>
                  </a:tcPr>
                </a:tc>
                <a:tc>
                  <a:txBody>
                    <a:bodyPr/>
                    <a:lstStyle/>
                    <a:p>
                      <a:pPr algn="l">
                        <a:defRPr sz="1800"/>
                      </a:pPr>
                      <a:r>
                        <a:t>Project management plans </a:t>
                      </a:r>
                    </a:p>
                  </a:txBody>
                  <a:tcPr marL="0" marR="0" marT="0" marB="0" anchor="t" anchorCtr="0" horzOverflow="overflow">
                    <a:solidFill>
                      <a:srgbClr val="CDD4EA"/>
                    </a:solidFill>
                  </a:tcPr>
                </a:tc>
              </a:tr>
              <a:tr h="290272">
                <a:tc>
                  <a:txBody>
                    <a:bodyPr/>
                    <a:lstStyle/>
                    <a:p>
                      <a:pPr algn="ctr">
                        <a:lnSpc>
                          <a:spcPts val="2200"/>
                        </a:lnSpc>
                        <a:defRPr sz="1800"/>
                      </a:pPr>
                      <a:r>
                        <a:rPr sz="1600">
                          <a:latin typeface="Bodoni SvtyTwo OS ITC TT-Book"/>
                          <a:ea typeface="Bodoni SvtyTwo OS ITC TT-Book"/>
                          <a:cs typeface="Bodoni SvtyTwo OS ITC TT-Book"/>
                          <a:sym typeface="Bodoni SvtyTwo OS ITC TT-Book"/>
                        </a:rPr>
                        <a:t>PFSQP</a:t>
                      </a:r>
                    </a:p>
                  </a:txBody>
                  <a:tcPr marL="0" marR="0" marT="0" marB="0" anchor="t" anchorCtr="0" horzOverflow="overflow">
                    <a:solidFill>
                      <a:srgbClr val="E8EBF5"/>
                    </a:solidFill>
                  </a:tcPr>
                </a:tc>
                <a:tc>
                  <a:txBody>
                    <a:bodyPr/>
                    <a:lstStyle/>
                    <a:p>
                      <a:pPr algn="l">
                        <a:defRPr sz="1800"/>
                      </a:pPr>
                      <a:r>
                        <a:t>Product fit solution quality plan </a:t>
                      </a:r>
                    </a:p>
                  </a:txBody>
                  <a:tcPr marL="0" marR="0" marT="0" marB="0" anchor="t" anchorCtr="0" horzOverflow="overflow">
                    <a:solidFill>
                      <a:srgbClr val="E8EBF5"/>
                    </a:solidFill>
                  </a:tcPr>
                </a:tc>
              </a:tr>
              <a:tr h="278916">
                <a:tc>
                  <a:txBody>
                    <a:bodyPr/>
                    <a:lstStyle/>
                    <a:p>
                      <a:pPr algn="l">
                        <a:defRPr sz="1800"/>
                      </a:pPr>
                    </a:p>
                  </a:txBody>
                  <a:tcPr marL="0" marR="0" marT="0" marB="0" anchor="t" anchorCtr="0" horzOverflow="overflow">
                    <a:solidFill>
                      <a:srgbClr val="CDD4EA"/>
                    </a:solidFill>
                  </a:tcPr>
                </a:tc>
                <a:tc>
                  <a:txBody>
                    <a:bodyPr/>
                    <a:lstStyle/>
                    <a:p>
                      <a:pPr algn="l">
                        <a:defRPr sz="1800"/>
                      </a:pPr>
                    </a:p>
                  </a:txBody>
                  <a:tcPr marL="0" marR="0" marT="0" marB="0" anchor="t" anchorCtr="0" horzOverflow="overflow">
                    <a:solidFill>
                      <a:srgbClr val="CDD4EA"/>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10"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711"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712"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713"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714"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715"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716"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7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