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633" r:id="rId6"/>
    <p:sldId id="742" r:id="rId7"/>
    <p:sldId id="743" r:id="rId8"/>
    <p:sldId id="768" r:id="rId9"/>
    <p:sldId id="770" r:id="rId10"/>
    <p:sldId id="744" r:id="rId11"/>
    <p:sldId id="745" r:id="rId12"/>
    <p:sldId id="746" r:id="rId13"/>
    <p:sldId id="777" r:id="rId14"/>
    <p:sldId id="778" r:id="rId15"/>
    <p:sldId id="748" r:id="rId16"/>
    <p:sldId id="785" r:id="rId17"/>
    <p:sldId id="749" r:id="rId18"/>
    <p:sldId id="750" r:id="rId19"/>
    <p:sldId id="751" r:id="rId20"/>
    <p:sldId id="753" r:id="rId21"/>
    <p:sldId id="754" r:id="rId22"/>
    <p:sldId id="755" r:id="rId23"/>
    <p:sldId id="756" r:id="rId24"/>
    <p:sldId id="786" r:id="rId25"/>
    <p:sldId id="773" r:id="rId26"/>
    <p:sldId id="774" r:id="rId27"/>
    <p:sldId id="758" r:id="rId28"/>
    <p:sldId id="759" r:id="rId29"/>
    <p:sldId id="760" r:id="rId30"/>
    <p:sldId id="761" r:id="rId31"/>
    <p:sldId id="762" r:id="rId32"/>
    <p:sldId id="779" r:id="rId33"/>
    <p:sldId id="764" r:id="rId34"/>
    <p:sldId id="765" r:id="rId35"/>
    <p:sldId id="766" r:id="rId36"/>
    <p:sldId id="767" r:id="rId37"/>
    <p:sldId id="775" r:id="rId38"/>
    <p:sldId id="780" r:id="rId39"/>
    <p:sldId id="782" r:id="rId40"/>
    <p:sldId id="783" r:id="rId41"/>
    <p:sldId id="784" r:id="rId42"/>
    <p:sldId id="59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3"/>
            <p14:sldId id="742"/>
            <p14:sldId id="743"/>
            <p14:sldId id="768"/>
            <p14:sldId id="770"/>
            <p14:sldId id="744"/>
            <p14:sldId id="745"/>
            <p14:sldId id="746"/>
            <p14:sldId id="777"/>
            <p14:sldId id="778"/>
            <p14:sldId id="748"/>
            <p14:sldId id="785"/>
            <p14:sldId id="749"/>
            <p14:sldId id="750"/>
            <p14:sldId id="751"/>
            <p14:sldId id="753"/>
            <p14:sldId id="754"/>
            <p14:sldId id="755"/>
            <p14:sldId id="756"/>
            <p14:sldId id="786"/>
            <p14:sldId id="773"/>
            <p14:sldId id="774"/>
            <p14:sldId id="758"/>
            <p14:sldId id="759"/>
            <p14:sldId id="760"/>
            <p14:sldId id="761"/>
            <p14:sldId id="762"/>
            <p14:sldId id="779"/>
            <p14:sldId id="764"/>
            <p14:sldId id="765"/>
            <p14:sldId id="766"/>
            <p14:sldId id="767"/>
            <p14:sldId id="775"/>
            <p14:sldId id="780"/>
            <p14:sldId id="782"/>
            <p14:sldId id="783"/>
            <p14:sldId id="784"/>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67" d="100"/>
          <a:sy n="67" d="100"/>
        </p:scale>
        <p:origin x="596"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3326360" cy="1077218"/>
          </a:xfrm>
          <a:prstGeom prst="rect">
            <a:avLst/>
          </a:prstGeom>
          <a:noFill/>
        </p:spPr>
        <p:txBody>
          <a:bodyPr wrap="none" rtlCol="0">
            <a:spAutoFit/>
          </a:bodyPr>
          <a:lstStyle/>
          <a:p>
            <a:r>
              <a:rPr lang="en-US" sz="3200" b="1" dirty="0">
                <a:solidFill>
                  <a:srgbClr val="00B0F0"/>
                </a:solidFill>
                <a:latin typeface="Alexandria" charset="0"/>
                <a:cs typeface="Alexandria" charset="0"/>
              </a:rPr>
              <a:t>Ch.9- Training &amp;</a:t>
            </a:r>
          </a:p>
          <a:p>
            <a:r>
              <a:rPr lang="en-US" sz="3200" b="1" dirty="0">
                <a:solidFill>
                  <a:srgbClr val="00B0F0"/>
                </a:solidFill>
                <a:latin typeface="Alexandria" charset="0"/>
                <a:cs typeface="Alexandria" charset="0"/>
              </a:rPr>
              <a:t> Development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633973" cy="400110"/>
          </a:xfrm>
          <a:prstGeom prst="rect">
            <a:avLst/>
          </a:prstGeom>
          <a:noFill/>
        </p:spPr>
        <p:txBody>
          <a:bodyPr wrap="none" rtlCol="0">
            <a:spAutoFit/>
          </a:bodyPr>
          <a:lstStyle/>
          <a:p>
            <a:r>
              <a:rPr lang="en-US" sz="2000" dirty="0">
                <a:latin typeface="Alexandria" charset="0"/>
                <a:cs typeface="Alexandria" charset="0"/>
              </a:rPr>
              <a:t>Week Seven</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Learning Outcome</a:t>
            </a:r>
          </a:p>
        </p:txBody>
      </p:sp>
      <p:sp>
        <p:nvSpPr>
          <p:cNvPr id="31" name="TextBox 30">
            <a:extLst>
              <a:ext uri="{FF2B5EF4-FFF2-40B4-BE49-F238E27FC236}">
                <a16:creationId xmlns:a16="http://schemas.microsoft.com/office/drawing/2014/main" id="{F27B2ADD-D494-47B2-99FF-E0DECCDF0A8B}"/>
              </a:ext>
            </a:extLst>
          </p:cNvPr>
          <p:cNvSpPr txBox="1"/>
          <p:nvPr/>
        </p:nvSpPr>
        <p:spPr>
          <a:xfrm>
            <a:off x="3343654" y="2151598"/>
            <a:ext cx="2454077" cy="1169551"/>
          </a:xfrm>
          <a:prstGeom prst="rect">
            <a:avLst/>
          </a:prstGeom>
          <a:noFill/>
        </p:spPr>
        <p:txBody>
          <a:bodyPr wrap="square" rtlCol="0">
            <a:spAutoFit/>
          </a:bodyPr>
          <a:lstStyle/>
          <a:p>
            <a:pPr>
              <a:defRPr/>
            </a:pPr>
            <a:r>
              <a:rPr lang="en-US" sz="1400" dirty="0">
                <a:solidFill>
                  <a:prstClr val="black"/>
                </a:solidFill>
                <a:latin typeface="Alexandria"/>
              </a:rPr>
              <a:t>Understand how training and development activities can contribute to an organization’s strategic objectives</a:t>
            </a:r>
          </a:p>
        </p:txBody>
      </p:sp>
      <p:sp>
        <p:nvSpPr>
          <p:cNvPr id="32" name="TextBox 31">
            <a:extLst>
              <a:ext uri="{FF2B5EF4-FFF2-40B4-BE49-F238E27FC236}">
                <a16:creationId xmlns:a16="http://schemas.microsoft.com/office/drawing/2014/main" id="{57C09CBA-6F54-463C-A281-3F8386599E60}"/>
              </a:ext>
            </a:extLst>
          </p:cNvPr>
          <p:cNvSpPr txBox="1"/>
          <p:nvPr/>
        </p:nvSpPr>
        <p:spPr>
          <a:xfrm>
            <a:off x="3343654" y="3518744"/>
            <a:ext cx="2454077" cy="954107"/>
          </a:xfrm>
          <a:prstGeom prst="rect">
            <a:avLst/>
          </a:prstGeom>
          <a:noFill/>
        </p:spPr>
        <p:txBody>
          <a:bodyPr wrap="square" rtlCol="0">
            <a:spAutoFit/>
          </a:bodyPr>
          <a:lstStyle/>
          <a:p>
            <a:pPr>
              <a:defRPr/>
            </a:pPr>
            <a:r>
              <a:rPr lang="en-US" sz="1400" dirty="0">
                <a:solidFill>
                  <a:prstClr val="black"/>
                </a:solidFill>
                <a:latin typeface="Alexandria"/>
              </a:rPr>
              <a:t>Explain the different modes of delivery of training and how to maximize transfer of training</a:t>
            </a:r>
          </a:p>
        </p:txBody>
      </p:sp>
      <p:sp>
        <p:nvSpPr>
          <p:cNvPr id="33" name="Rectangle 32">
            <a:extLst>
              <a:ext uri="{FF2B5EF4-FFF2-40B4-BE49-F238E27FC236}">
                <a16:creationId xmlns:a16="http://schemas.microsoft.com/office/drawing/2014/main" id="{118F4304-5C1D-4967-BBCB-6F31921C64FF}"/>
              </a:ext>
            </a:extLst>
          </p:cNvPr>
          <p:cNvSpPr/>
          <p:nvPr/>
        </p:nvSpPr>
        <p:spPr>
          <a:xfrm>
            <a:off x="5797730"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4" name="Rectangle 33">
            <a:extLst>
              <a:ext uri="{FF2B5EF4-FFF2-40B4-BE49-F238E27FC236}">
                <a16:creationId xmlns:a16="http://schemas.microsoft.com/office/drawing/2014/main" id="{F3EA5437-506A-4EF4-AA55-79F480F902B9}"/>
              </a:ext>
            </a:extLst>
          </p:cNvPr>
          <p:cNvSpPr/>
          <p:nvPr/>
        </p:nvSpPr>
        <p:spPr>
          <a:xfrm>
            <a:off x="5797730"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5" name="TextBox 34">
            <a:extLst>
              <a:ext uri="{FF2B5EF4-FFF2-40B4-BE49-F238E27FC236}">
                <a16:creationId xmlns:a16="http://schemas.microsoft.com/office/drawing/2014/main" id="{D6443245-8576-4375-AF95-4FE217055EB9}"/>
              </a:ext>
            </a:extLst>
          </p:cNvPr>
          <p:cNvSpPr txBox="1"/>
          <p:nvPr/>
        </p:nvSpPr>
        <p:spPr>
          <a:xfrm>
            <a:off x="7456195" y="2151598"/>
            <a:ext cx="2454077" cy="738664"/>
          </a:xfrm>
          <a:prstGeom prst="rect">
            <a:avLst/>
          </a:prstGeom>
          <a:noFill/>
        </p:spPr>
        <p:txBody>
          <a:bodyPr wrap="square" rtlCol="0">
            <a:spAutoFit/>
          </a:bodyPr>
          <a:lstStyle/>
          <a:p>
            <a:pPr>
              <a:defRPr/>
            </a:pPr>
            <a:r>
              <a:rPr lang="en-US" sz="1400" dirty="0">
                <a:solidFill>
                  <a:prstClr val="black"/>
                </a:solidFill>
                <a:latin typeface="Alexandria"/>
              </a:rPr>
              <a:t>Describe how to conduct a needs assessment as part of a training program</a:t>
            </a:r>
          </a:p>
        </p:txBody>
      </p:sp>
      <p:sp>
        <p:nvSpPr>
          <p:cNvPr id="36" name="TextBox 35">
            <a:extLst>
              <a:ext uri="{FF2B5EF4-FFF2-40B4-BE49-F238E27FC236}">
                <a16:creationId xmlns:a16="http://schemas.microsoft.com/office/drawing/2014/main" id="{30CE71E0-9BBC-43A8-B9F9-395EFD3BBF60}"/>
              </a:ext>
            </a:extLst>
          </p:cNvPr>
          <p:cNvSpPr txBox="1"/>
          <p:nvPr/>
        </p:nvSpPr>
        <p:spPr>
          <a:xfrm>
            <a:off x="7456195" y="3518744"/>
            <a:ext cx="2454077" cy="954107"/>
          </a:xfrm>
          <a:prstGeom prst="rect">
            <a:avLst/>
          </a:prstGeom>
          <a:noFill/>
        </p:spPr>
        <p:txBody>
          <a:bodyPr wrap="square" rtlCol="0">
            <a:spAutoFit/>
          </a:bodyPr>
          <a:lstStyle/>
          <a:p>
            <a:pPr>
              <a:defRPr/>
            </a:pPr>
            <a:r>
              <a:rPr lang="en-US" sz="1400" dirty="0">
                <a:solidFill>
                  <a:prstClr val="black"/>
                </a:solidFill>
                <a:latin typeface="Alexandria"/>
              </a:rPr>
              <a:t>Understanding various levels of evaluation of training and the benefits and limitations of each</a:t>
            </a:r>
          </a:p>
        </p:txBody>
      </p:sp>
      <p:sp>
        <p:nvSpPr>
          <p:cNvPr id="37" name="Rectangle 36">
            <a:extLst>
              <a:ext uri="{FF2B5EF4-FFF2-40B4-BE49-F238E27FC236}">
                <a16:creationId xmlns:a16="http://schemas.microsoft.com/office/drawing/2014/main" id="{DBA6EA59-F62A-4EA4-8AA1-FE2C1EE6CA06}"/>
              </a:ext>
            </a:extLst>
          </p:cNvPr>
          <p:cNvSpPr/>
          <p:nvPr/>
        </p:nvSpPr>
        <p:spPr>
          <a:xfrm>
            <a:off x="9910272"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8" name="TextBox 37">
            <a:extLst>
              <a:ext uri="{FF2B5EF4-FFF2-40B4-BE49-F238E27FC236}">
                <a16:creationId xmlns:a16="http://schemas.microsoft.com/office/drawing/2014/main" id="{CF4CC3CC-1185-4354-86AC-F238B53E8B87}"/>
              </a:ext>
            </a:extLst>
          </p:cNvPr>
          <p:cNvSpPr txBox="1"/>
          <p:nvPr/>
        </p:nvSpPr>
        <p:spPr>
          <a:xfrm>
            <a:off x="7456195" y="4885891"/>
            <a:ext cx="2454077" cy="954107"/>
          </a:xfrm>
          <a:prstGeom prst="rect">
            <a:avLst/>
          </a:prstGeom>
          <a:noFill/>
        </p:spPr>
        <p:txBody>
          <a:bodyPr wrap="square" rtlCol="0">
            <a:spAutoFit/>
          </a:bodyPr>
          <a:lstStyle/>
          <a:p>
            <a:pPr defTabSz="457200"/>
            <a:r>
              <a:rPr lang="en-US" sz="1400" dirty="0">
                <a:solidFill>
                  <a:prstClr val="black"/>
                </a:solidFill>
                <a:latin typeface="Alexandria"/>
              </a:rPr>
              <a:t>Understand the critical link between training, performance management, and compensation </a:t>
            </a:r>
            <a:endParaRPr lang="en-IN" sz="1400" dirty="0">
              <a:solidFill>
                <a:prstClr val="black"/>
              </a:solidFill>
              <a:latin typeface="Alexandria"/>
            </a:endParaRPr>
          </a:p>
        </p:txBody>
      </p:sp>
      <p:sp>
        <p:nvSpPr>
          <p:cNvPr id="39" name="Rectangle 38">
            <a:extLst>
              <a:ext uri="{FF2B5EF4-FFF2-40B4-BE49-F238E27FC236}">
                <a16:creationId xmlns:a16="http://schemas.microsoft.com/office/drawing/2014/main" id="{00DBBC21-A4EC-4D61-BB14-EE15AA7A7180}"/>
              </a:ext>
            </a:extLst>
          </p:cNvPr>
          <p:cNvSpPr/>
          <p:nvPr/>
        </p:nvSpPr>
        <p:spPr>
          <a:xfrm>
            <a:off x="9910272"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0" name="Rectangle 39">
            <a:extLst>
              <a:ext uri="{FF2B5EF4-FFF2-40B4-BE49-F238E27FC236}">
                <a16:creationId xmlns:a16="http://schemas.microsoft.com/office/drawing/2014/main" id="{63C8CBF0-18E6-406B-A862-32598E734D7C}"/>
              </a:ext>
            </a:extLst>
          </p:cNvPr>
          <p:cNvSpPr/>
          <p:nvPr/>
        </p:nvSpPr>
        <p:spPr>
          <a:xfrm>
            <a:off x="2133600" y="3496391"/>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1" name="Rectangle 40">
            <a:extLst>
              <a:ext uri="{FF2B5EF4-FFF2-40B4-BE49-F238E27FC236}">
                <a16:creationId xmlns:a16="http://schemas.microsoft.com/office/drawing/2014/main" id="{00AA42EF-8511-4BC6-A5E8-ECC2BE069AD3}"/>
              </a:ext>
            </a:extLst>
          </p:cNvPr>
          <p:cNvSpPr/>
          <p:nvPr/>
        </p:nvSpPr>
        <p:spPr>
          <a:xfrm>
            <a:off x="6246141" y="2178979"/>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4000" b="0" i="0" u="none" strike="noStrike" kern="0" cap="none" spc="0" normalizeH="0" baseline="0" noProof="0" dirty="0">
              <a:ln>
                <a:noFill/>
              </a:ln>
              <a:solidFill>
                <a:prstClr val="black"/>
              </a:solidFill>
              <a:effectLst/>
              <a:uLnTx/>
              <a:uFillTx/>
              <a:latin typeface="Calibri" panose="020F0502020204030204"/>
            </a:endParaRPr>
          </a:p>
        </p:txBody>
      </p:sp>
      <p:grpSp>
        <p:nvGrpSpPr>
          <p:cNvPr id="42" name="Group 41">
            <a:extLst>
              <a:ext uri="{FF2B5EF4-FFF2-40B4-BE49-F238E27FC236}">
                <a16:creationId xmlns:a16="http://schemas.microsoft.com/office/drawing/2014/main" id="{394D7A35-5683-419E-BC8C-577584A748B4}"/>
              </a:ext>
            </a:extLst>
          </p:cNvPr>
          <p:cNvGrpSpPr/>
          <p:nvPr/>
        </p:nvGrpSpPr>
        <p:grpSpPr>
          <a:xfrm>
            <a:off x="6246141" y="4824943"/>
            <a:ext cx="810000" cy="810000"/>
            <a:chOff x="6319427" y="4913741"/>
            <a:chExt cx="1080000" cy="1080000"/>
          </a:xfrm>
        </p:grpSpPr>
        <p:sp>
          <p:nvSpPr>
            <p:cNvPr id="43" name="Rectangle 42">
              <a:extLst>
                <a:ext uri="{FF2B5EF4-FFF2-40B4-BE49-F238E27FC236}">
                  <a16:creationId xmlns:a16="http://schemas.microsoft.com/office/drawing/2014/main" id="{510BB075-6326-457D-B5FD-53E8CBD19CC9}"/>
                </a:ext>
              </a:extLst>
            </p:cNvPr>
            <p:cNvSpPr/>
            <p:nvPr/>
          </p:nvSpPr>
          <p:spPr>
            <a:xfrm>
              <a:off x="6319427" y="4913741"/>
              <a:ext cx="1080000" cy="108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4" name="TextBox 43">
              <a:extLst>
                <a:ext uri="{FF2B5EF4-FFF2-40B4-BE49-F238E27FC236}">
                  <a16:creationId xmlns:a16="http://schemas.microsoft.com/office/drawing/2014/main" id="{A8748015-BA8B-4FA4-B957-C3113A1E11FD}"/>
                </a:ext>
              </a:extLst>
            </p:cNvPr>
            <p:cNvSpPr txBox="1"/>
            <p:nvPr/>
          </p:nvSpPr>
          <p:spPr>
            <a:xfrm>
              <a:off x="6707975" y="5253959"/>
              <a:ext cx="302904" cy="399565"/>
            </a:xfrm>
            <a:custGeom>
              <a:avLst/>
              <a:gdLst/>
              <a:ahLst/>
              <a:cxnLst/>
              <a:rect l="l" t="t" r="r" b="b"/>
              <a:pathLst>
                <a:path w="302904" h="399565">
                  <a:moveTo>
                    <a:pt x="168030" y="0"/>
                  </a:moveTo>
                  <a:cubicBezTo>
                    <a:pt x="199501" y="0"/>
                    <a:pt x="226289" y="7868"/>
                    <a:pt x="248393" y="23603"/>
                  </a:cubicBezTo>
                  <a:cubicBezTo>
                    <a:pt x="270497" y="39339"/>
                    <a:pt x="281549" y="58446"/>
                    <a:pt x="281549" y="80925"/>
                  </a:cubicBezTo>
                  <a:cubicBezTo>
                    <a:pt x="281549" y="91415"/>
                    <a:pt x="277897" y="100406"/>
                    <a:pt x="270591" y="107899"/>
                  </a:cubicBezTo>
                  <a:cubicBezTo>
                    <a:pt x="263285" y="115392"/>
                    <a:pt x="254762" y="119139"/>
                    <a:pt x="245021" y="119139"/>
                  </a:cubicBezTo>
                  <a:cubicBezTo>
                    <a:pt x="237153" y="119139"/>
                    <a:pt x="230316" y="116235"/>
                    <a:pt x="224509" y="110428"/>
                  </a:cubicBezTo>
                  <a:cubicBezTo>
                    <a:pt x="218702" y="104621"/>
                    <a:pt x="215798" y="97597"/>
                    <a:pt x="215798" y="89354"/>
                  </a:cubicBezTo>
                  <a:cubicBezTo>
                    <a:pt x="215798" y="78115"/>
                    <a:pt x="221043" y="70622"/>
                    <a:pt x="231533" y="66875"/>
                  </a:cubicBezTo>
                  <a:cubicBezTo>
                    <a:pt x="220294" y="47019"/>
                    <a:pt x="198002" y="37091"/>
                    <a:pt x="164659" y="37091"/>
                  </a:cubicBezTo>
                  <a:cubicBezTo>
                    <a:pt x="130940" y="37091"/>
                    <a:pt x="103591" y="51234"/>
                    <a:pt x="82610" y="79520"/>
                  </a:cubicBezTo>
                  <a:cubicBezTo>
                    <a:pt x="61630" y="107806"/>
                    <a:pt x="49828" y="146301"/>
                    <a:pt x="47206" y="195006"/>
                  </a:cubicBezTo>
                  <a:cubicBezTo>
                    <a:pt x="70809" y="154169"/>
                    <a:pt x="109772" y="133750"/>
                    <a:pt x="164096" y="133750"/>
                  </a:cubicBezTo>
                  <a:cubicBezTo>
                    <a:pt x="204933" y="133750"/>
                    <a:pt x="238277" y="145739"/>
                    <a:pt x="264128" y="169717"/>
                  </a:cubicBezTo>
                  <a:cubicBezTo>
                    <a:pt x="289979" y="193694"/>
                    <a:pt x="302904" y="224416"/>
                    <a:pt x="302904" y="261881"/>
                  </a:cubicBezTo>
                  <a:cubicBezTo>
                    <a:pt x="302904" y="301968"/>
                    <a:pt x="289042" y="334937"/>
                    <a:pt x="261318" y="360788"/>
                  </a:cubicBezTo>
                  <a:cubicBezTo>
                    <a:pt x="233594" y="386639"/>
                    <a:pt x="198002" y="399565"/>
                    <a:pt x="154543" y="399565"/>
                  </a:cubicBezTo>
                  <a:cubicBezTo>
                    <a:pt x="106588" y="399565"/>
                    <a:pt x="68842" y="383642"/>
                    <a:pt x="41305" y="351797"/>
                  </a:cubicBezTo>
                  <a:cubicBezTo>
                    <a:pt x="13768" y="319951"/>
                    <a:pt x="0" y="276492"/>
                    <a:pt x="0" y="221418"/>
                  </a:cubicBezTo>
                  <a:cubicBezTo>
                    <a:pt x="0" y="153607"/>
                    <a:pt x="15173" y="99751"/>
                    <a:pt x="45520" y="59851"/>
                  </a:cubicBezTo>
                  <a:cubicBezTo>
                    <a:pt x="75866" y="19950"/>
                    <a:pt x="116703" y="0"/>
                    <a:pt x="168030" y="0"/>
                  </a:cubicBezTo>
                  <a:close/>
                  <a:moveTo>
                    <a:pt x="156229" y="171965"/>
                  </a:moveTo>
                  <a:cubicBezTo>
                    <a:pt x="125882" y="171965"/>
                    <a:pt x="101905" y="180301"/>
                    <a:pt x="84296" y="196972"/>
                  </a:cubicBezTo>
                  <a:cubicBezTo>
                    <a:pt x="66687" y="213644"/>
                    <a:pt x="57883" y="236217"/>
                    <a:pt x="57883" y="264690"/>
                  </a:cubicBezTo>
                  <a:cubicBezTo>
                    <a:pt x="57883" y="293913"/>
                    <a:pt x="66781" y="317235"/>
                    <a:pt x="84577" y="334656"/>
                  </a:cubicBezTo>
                  <a:cubicBezTo>
                    <a:pt x="102373" y="352078"/>
                    <a:pt x="126069" y="360788"/>
                    <a:pt x="155667" y="360788"/>
                  </a:cubicBezTo>
                  <a:cubicBezTo>
                    <a:pt x="184515" y="360788"/>
                    <a:pt x="208024" y="351797"/>
                    <a:pt x="226195" y="333813"/>
                  </a:cubicBezTo>
                  <a:cubicBezTo>
                    <a:pt x="244365" y="315830"/>
                    <a:pt x="253451" y="292602"/>
                    <a:pt x="253451" y="264129"/>
                  </a:cubicBezTo>
                  <a:cubicBezTo>
                    <a:pt x="253451" y="236404"/>
                    <a:pt x="244553" y="214113"/>
                    <a:pt x="226757" y="197254"/>
                  </a:cubicBezTo>
                  <a:cubicBezTo>
                    <a:pt x="208961" y="180394"/>
                    <a:pt x="185451" y="171965"/>
                    <a:pt x="156229" y="171965"/>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grpSp>
      <p:sp>
        <p:nvSpPr>
          <p:cNvPr id="45" name="Rectangle 44">
            <a:extLst>
              <a:ext uri="{FF2B5EF4-FFF2-40B4-BE49-F238E27FC236}">
                <a16:creationId xmlns:a16="http://schemas.microsoft.com/office/drawing/2014/main" id="{CD8136B7-D084-4A97-B81E-FB13B659ABDA}"/>
              </a:ext>
            </a:extLst>
          </p:cNvPr>
          <p:cNvSpPr/>
          <p:nvPr/>
        </p:nvSpPr>
        <p:spPr>
          <a:xfrm>
            <a:off x="2133600" y="2204397"/>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4000" b="0" i="0" u="none" strike="noStrike" kern="0" cap="none" spc="0" normalizeH="0" baseline="0" noProof="0" dirty="0">
                <a:ln>
                  <a:noFill/>
                </a:ln>
                <a:solidFill>
                  <a:prstClr val="black"/>
                </a:solidFill>
                <a:effectLst/>
                <a:uLnTx/>
                <a:uFillTx/>
                <a:latin typeface="Calibri" panose="020F0502020204030204"/>
              </a:rPr>
              <a:t>1</a:t>
            </a:r>
          </a:p>
        </p:txBody>
      </p:sp>
      <p:sp>
        <p:nvSpPr>
          <p:cNvPr id="46" name="Rectangle 45">
            <a:extLst>
              <a:ext uri="{FF2B5EF4-FFF2-40B4-BE49-F238E27FC236}">
                <a16:creationId xmlns:a16="http://schemas.microsoft.com/office/drawing/2014/main" id="{DDBA4ECE-E243-432D-B636-C7A03304E8C3}"/>
              </a:ext>
            </a:extLst>
          </p:cNvPr>
          <p:cNvSpPr/>
          <p:nvPr/>
        </p:nvSpPr>
        <p:spPr>
          <a:xfrm>
            <a:off x="2127607" y="4824943"/>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7" name="Rectangle 46">
            <a:extLst>
              <a:ext uri="{FF2B5EF4-FFF2-40B4-BE49-F238E27FC236}">
                <a16:creationId xmlns:a16="http://schemas.microsoft.com/office/drawing/2014/main" id="{89D664A4-4F9E-42C5-B1CA-C6FA84CFDBF3}"/>
              </a:ext>
            </a:extLst>
          </p:cNvPr>
          <p:cNvSpPr/>
          <p:nvPr/>
        </p:nvSpPr>
        <p:spPr>
          <a:xfrm>
            <a:off x="6278598" y="3449878"/>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3200" b="0" i="0" u="none" strike="noStrike" kern="0" cap="none" spc="0" normalizeH="0" baseline="0" noProof="0" dirty="0">
                <a:ln>
                  <a:noFill/>
                </a:ln>
                <a:solidFill>
                  <a:prstClr val="black"/>
                </a:solidFill>
                <a:effectLst/>
                <a:uLnTx/>
                <a:uFillTx/>
                <a:latin typeface="Calibri" panose="020F0502020204030204"/>
              </a:rPr>
              <a:t>4</a:t>
            </a:r>
          </a:p>
        </p:txBody>
      </p:sp>
      <p:sp>
        <p:nvSpPr>
          <p:cNvPr id="49" name="TextBox 48">
            <a:extLst>
              <a:ext uri="{FF2B5EF4-FFF2-40B4-BE49-F238E27FC236}">
                <a16:creationId xmlns:a16="http://schemas.microsoft.com/office/drawing/2014/main" id="{2AFC0023-7A02-4956-99CE-C07A8DAB1EAA}"/>
              </a:ext>
            </a:extLst>
          </p:cNvPr>
          <p:cNvSpPr txBox="1"/>
          <p:nvPr/>
        </p:nvSpPr>
        <p:spPr>
          <a:xfrm>
            <a:off x="6521971" y="2348009"/>
            <a:ext cx="229707" cy="299674"/>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0" name="TextBox 49">
            <a:extLst>
              <a:ext uri="{FF2B5EF4-FFF2-40B4-BE49-F238E27FC236}">
                <a16:creationId xmlns:a16="http://schemas.microsoft.com/office/drawing/2014/main" id="{6BB31573-EF7F-4B9D-B9B3-70D0C4BFAB0C}"/>
              </a:ext>
            </a:extLst>
          </p:cNvPr>
          <p:cNvSpPr txBox="1"/>
          <p:nvPr/>
        </p:nvSpPr>
        <p:spPr>
          <a:xfrm>
            <a:off x="2419017" y="3716752"/>
            <a:ext cx="227178" cy="292087"/>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1" name="TextBox 50">
            <a:extLst>
              <a:ext uri="{FF2B5EF4-FFF2-40B4-BE49-F238E27FC236}">
                <a16:creationId xmlns:a16="http://schemas.microsoft.com/office/drawing/2014/main" id="{D7790B59-13C0-42C7-A0C8-DEC816A015D4}"/>
              </a:ext>
            </a:extLst>
          </p:cNvPr>
          <p:cNvSpPr txBox="1"/>
          <p:nvPr/>
        </p:nvSpPr>
        <p:spPr>
          <a:xfrm>
            <a:off x="2419017" y="4970987"/>
            <a:ext cx="221699" cy="292087"/>
          </a:xfrm>
          <a:custGeom>
            <a:avLst/>
            <a:gdLst/>
            <a:ahLst/>
            <a:cxnLst/>
            <a:rect l="l" t="t" r="r" b="b"/>
            <a:pathLst>
              <a:path w="295599" h="389449">
                <a:moveTo>
                  <a:pt x="240017" y="0"/>
                </a:moveTo>
                <a:cubicBezTo>
                  <a:pt x="254967" y="0"/>
                  <a:pt x="262443" y="11052"/>
                  <a:pt x="262443" y="33156"/>
                </a:cubicBezTo>
                <a:lnTo>
                  <a:pt x="261881" y="37090"/>
                </a:lnTo>
                <a:cubicBezTo>
                  <a:pt x="261881" y="46831"/>
                  <a:pt x="263380" y="58258"/>
                  <a:pt x="266377" y="71371"/>
                </a:cubicBezTo>
                <a:cubicBezTo>
                  <a:pt x="267875" y="75866"/>
                  <a:pt x="268625" y="79988"/>
                  <a:pt x="268625" y="83734"/>
                </a:cubicBezTo>
                <a:cubicBezTo>
                  <a:pt x="268625" y="95723"/>
                  <a:pt x="262349" y="101717"/>
                  <a:pt x="249798" y="101717"/>
                </a:cubicBezTo>
                <a:cubicBezTo>
                  <a:pt x="237985" y="101717"/>
                  <a:pt x="231710" y="92913"/>
                  <a:pt x="230972" y="75304"/>
                </a:cubicBezTo>
                <a:cubicBezTo>
                  <a:pt x="230223" y="54324"/>
                  <a:pt x="221044" y="43834"/>
                  <a:pt x="203436" y="43834"/>
                </a:cubicBezTo>
                <a:lnTo>
                  <a:pt x="85983" y="43834"/>
                </a:lnTo>
                <a:cubicBezTo>
                  <a:pt x="76616" y="43834"/>
                  <a:pt x="71371" y="50578"/>
                  <a:pt x="70247" y="64065"/>
                </a:cubicBezTo>
                <a:lnTo>
                  <a:pt x="63504" y="153981"/>
                </a:lnTo>
                <a:cubicBezTo>
                  <a:pt x="92656" y="133750"/>
                  <a:pt x="124797" y="123634"/>
                  <a:pt x="159926" y="123634"/>
                </a:cubicBezTo>
                <a:cubicBezTo>
                  <a:pt x="201788" y="123634"/>
                  <a:pt x="234865" y="134780"/>
                  <a:pt x="259159" y="157072"/>
                </a:cubicBezTo>
                <a:cubicBezTo>
                  <a:pt x="283453" y="179363"/>
                  <a:pt x="295599" y="209804"/>
                  <a:pt x="295599" y="248393"/>
                </a:cubicBezTo>
                <a:cubicBezTo>
                  <a:pt x="295599" y="290354"/>
                  <a:pt x="281082" y="324353"/>
                  <a:pt x="252046" y="350391"/>
                </a:cubicBezTo>
                <a:cubicBezTo>
                  <a:pt x="223011" y="376429"/>
                  <a:pt x="185078" y="389449"/>
                  <a:pt x="138246" y="389449"/>
                </a:cubicBezTo>
                <a:cubicBezTo>
                  <a:pt x="99657" y="389449"/>
                  <a:pt x="66969" y="379989"/>
                  <a:pt x="40182" y="361069"/>
                </a:cubicBezTo>
                <a:cubicBezTo>
                  <a:pt x="13394" y="342149"/>
                  <a:pt x="0" y="319014"/>
                  <a:pt x="0" y="291665"/>
                </a:cubicBezTo>
                <a:cubicBezTo>
                  <a:pt x="0" y="278177"/>
                  <a:pt x="4309" y="266844"/>
                  <a:pt x="12926" y="257665"/>
                </a:cubicBezTo>
                <a:cubicBezTo>
                  <a:pt x="21543" y="248486"/>
                  <a:pt x="32033" y="243897"/>
                  <a:pt x="44396" y="243897"/>
                </a:cubicBezTo>
                <a:cubicBezTo>
                  <a:pt x="54137" y="243897"/>
                  <a:pt x="62099" y="246707"/>
                  <a:pt x="68280" y="252327"/>
                </a:cubicBezTo>
                <a:cubicBezTo>
                  <a:pt x="74462" y="257946"/>
                  <a:pt x="77553" y="265439"/>
                  <a:pt x="77553" y="274806"/>
                </a:cubicBezTo>
                <a:cubicBezTo>
                  <a:pt x="77553" y="281175"/>
                  <a:pt x="75399" y="286701"/>
                  <a:pt x="71090" y="291384"/>
                </a:cubicBezTo>
                <a:cubicBezTo>
                  <a:pt x="66782" y="296067"/>
                  <a:pt x="61630" y="298409"/>
                  <a:pt x="55636" y="298409"/>
                </a:cubicBezTo>
                <a:cubicBezTo>
                  <a:pt x="51140" y="298783"/>
                  <a:pt x="48892" y="300094"/>
                  <a:pt x="48892" y="302342"/>
                </a:cubicBezTo>
                <a:cubicBezTo>
                  <a:pt x="48892" y="314706"/>
                  <a:pt x="58727" y="325852"/>
                  <a:pt x="78396" y="335780"/>
                </a:cubicBezTo>
                <a:cubicBezTo>
                  <a:pt x="98065" y="345708"/>
                  <a:pt x="120076" y="350672"/>
                  <a:pt x="144428" y="350672"/>
                </a:cubicBezTo>
                <a:cubicBezTo>
                  <a:pt x="174400" y="350672"/>
                  <a:pt x="199033" y="341400"/>
                  <a:pt x="218328" y="322854"/>
                </a:cubicBezTo>
                <a:cubicBezTo>
                  <a:pt x="237622" y="304309"/>
                  <a:pt x="247270" y="280613"/>
                  <a:pt x="247270" y="251765"/>
                </a:cubicBezTo>
                <a:cubicBezTo>
                  <a:pt x="247270" y="224041"/>
                  <a:pt x="239121" y="202217"/>
                  <a:pt x="222824" y="186295"/>
                </a:cubicBezTo>
                <a:cubicBezTo>
                  <a:pt x="206526" y="170372"/>
                  <a:pt x="184141" y="162411"/>
                  <a:pt x="155668" y="162411"/>
                </a:cubicBezTo>
                <a:cubicBezTo>
                  <a:pt x="120825" y="162411"/>
                  <a:pt x="93101" y="172526"/>
                  <a:pt x="72495" y="192757"/>
                </a:cubicBezTo>
                <a:cubicBezTo>
                  <a:pt x="64253" y="200625"/>
                  <a:pt x="58446" y="205776"/>
                  <a:pt x="55074" y="208212"/>
                </a:cubicBezTo>
                <a:cubicBezTo>
                  <a:pt x="51702" y="210647"/>
                  <a:pt x="47394" y="212239"/>
                  <a:pt x="42149" y="212988"/>
                </a:cubicBezTo>
                <a:lnTo>
                  <a:pt x="39901" y="212988"/>
                </a:lnTo>
                <a:cubicBezTo>
                  <a:pt x="25289" y="212988"/>
                  <a:pt x="17984" y="204746"/>
                  <a:pt x="17984" y="188261"/>
                </a:cubicBezTo>
                <a:cubicBezTo>
                  <a:pt x="17984" y="187512"/>
                  <a:pt x="18171" y="186763"/>
                  <a:pt x="18546" y="186014"/>
                </a:cubicBezTo>
                <a:lnTo>
                  <a:pt x="26975" y="77552"/>
                </a:lnTo>
                <a:cubicBezTo>
                  <a:pt x="27350" y="71558"/>
                  <a:pt x="27725" y="61255"/>
                  <a:pt x="28099" y="46644"/>
                </a:cubicBezTo>
                <a:cubicBezTo>
                  <a:pt x="28474" y="26038"/>
                  <a:pt x="29968" y="13394"/>
                  <a:pt x="32582" y="8710"/>
                </a:cubicBezTo>
                <a:cubicBezTo>
                  <a:pt x="35196" y="4027"/>
                  <a:pt x="42110" y="1686"/>
                  <a:pt x="53327" y="1686"/>
                </a:cubicBezTo>
                <a:cubicBezTo>
                  <a:pt x="57811" y="1686"/>
                  <a:pt x="61174" y="1686"/>
                  <a:pt x="63416" y="1686"/>
                </a:cubicBezTo>
                <a:lnTo>
                  <a:pt x="90891" y="1686"/>
                </a:lnTo>
                <a:cubicBezTo>
                  <a:pt x="90891" y="1686"/>
                  <a:pt x="101730" y="1686"/>
                  <a:pt x="123407" y="1686"/>
                </a:cubicBezTo>
                <a:lnTo>
                  <a:pt x="192363" y="1686"/>
                </a:lnTo>
                <a:cubicBezTo>
                  <a:pt x="203204" y="1686"/>
                  <a:pt x="211426" y="1498"/>
                  <a:pt x="217028" y="1124"/>
                </a:cubicBezTo>
                <a:cubicBezTo>
                  <a:pt x="228244" y="374"/>
                  <a:pt x="235907" y="0"/>
                  <a:pt x="240017"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2" name="TextBox 51">
            <a:extLst>
              <a:ext uri="{FF2B5EF4-FFF2-40B4-BE49-F238E27FC236}">
                <a16:creationId xmlns:a16="http://schemas.microsoft.com/office/drawing/2014/main" id="{B2BF850E-8A82-4182-865C-94B1FD3E3A7A}"/>
              </a:ext>
            </a:extLst>
          </p:cNvPr>
          <p:cNvSpPr txBox="1"/>
          <p:nvPr/>
        </p:nvSpPr>
        <p:spPr>
          <a:xfrm>
            <a:off x="3272745" y="4824943"/>
            <a:ext cx="2454077" cy="954107"/>
          </a:xfrm>
          <a:prstGeom prst="rect">
            <a:avLst/>
          </a:prstGeom>
          <a:noFill/>
        </p:spPr>
        <p:txBody>
          <a:bodyPr wrap="square" rtlCol="0">
            <a:spAutoFit/>
          </a:bodyPr>
          <a:lstStyle/>
          <a:p>
            <a:pPr>
              <a:defRPr/>
            </a:pPr>
            <a:r>
              <a:rPr lang="en-US" sz="1400" dirty="0">
                <a:solidFill>
                  <a:prstClr val="black"/>
                </a:solidFill>
                <a:latin typeface="Alexandria"/>
              </a:rPr>
              <a:t>Describe the role of organizational development in promoting change with an organization</a:t>
            </a:r>
            <a:endParaRPr lang="en-IN" sz="1400" dirty="0">
              <a:solidFill>
                <a:prstClr val="black"/>
              </a:solidFill>
              <a:latin typeface="Alexandria"/>
            </a:endParaRPr>
          </a:p>
        </p:txBody>
      </p:sp>
      <p:sp>
        <p:nvSpPr>
          <p:cNvPr id="53" name="Rectangle 52">
            <a:extLst>
              <a:ext uri="{FF2B5EF4-FFF2-40B4-BE49-F238E27FC236}">
                <a16:creationId xmlns:a16="http://schemas.microsoft.com/office/drawing/2014/main" id="{DBA6EA59-F62A-4EA4-8AA1-FE2C1EE6CA06}"/>
              </a:ext>
            </a:extLst>
          </p:cNvPr>
          <p:cNvSpPr/>
          <p:nvPr/>
        </p:nvSpPr>
        <p:spPr>
          <a:xfrm>
            <a:off x="9910271" y="215918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54" name="Rectangle 53">
            <a:extLst>
              <a:ext uri="{FF2B5EF4-FFF2-40B4-BE49-F238E27FC236}">
                <a16:creationId xmlns:a16="http://schemas.microsoft.com/office/drawing/2014/main" id="{DBA6EA59-F62A-4EA4-8AA1-FE2C1EE6CA06}"/>
              </a:ext>
            </a:extLst>
          </p:cNvPr>
          <p:cNvSpPr/>
          <p:nvPr/>
        </p:nvSpPr>
        <p:spPr>
          <a:xfrm>
            <a:off x="5836689" y="2052552"/>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1938992"/>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Organizations that view employees as assets invest heavily in training and development.</a:t>
            </a:r>
          </a:p>
          <a:p>
            <a:pPr marL="342900" lvl="0" indent="-342900">
              <a:buFont typeface="Wingdings" panose="05000000000000000000" pitchFamily="2" charset="2"/>
              <a:buChar char="q"/>
            </a:pPr>
            <a:r>
              <a:rPr lang="en-US" sz="2000" dirty="0">
                <a:latin typeface="Alexandria"/>
              </a:rPr>
              <a:t>Training focuses on immediate skill acquisition, while development prepares employees for future challenges.</a:t>
            </a:r>
          </a:p>
          <a:p>
            <a:pPr marL="342900" lvl="0" indent="-342900">
              <a:buFont typeface="Wingdings" panose="05000000000000000000" pitchFamily="2" charset="2"/>
              <a:buChar char="q"/>
            </a:pPr>
            <a:r>
              <a:rPr lang="en-US" sz="2000" dirty="0">
                <a:latin typeface="Alexandria"/>
              </a:rPr>
              <a:t>The term "learning" is preferred to emphasize a broader and ongoing process.</a:t>
            </a:r>
          </a:p>
          <a:p>
            <a:pPr marL="342900" lvl="0" indent="-342900">
              <a:buFont typeface="Wingdings" panose="05000000000000000000" pitchFamily="2" charset="2"/>
              <a:buChar char="q"/>
            </a:pPr>
            <a:r>
              <a:rPr lang="en-US" sz="2000" dirty="0">
                <a:latin typeface="Alexandria"/>
              </a:rPr>
              <a:t>Effective learning requires reinforcement through the organization's reward system.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116560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170099"/>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Rapid technological advancements make skills obsolete quickly. Training ensures employees use the latest technologies.</a:t>
            </a:r>
          </a:p>
          <a:p>
            <a:pPr marL="342900" lvl="0" indent="-342900">
              <a:buFont typeface="Wingdings" panose="05000000000000000000" pitchFamily="2" charset="2"/>
              <a:buChar char="q"/>
            </a:pPr>
            <a:r>
              <a:rPr lang="en-US" sz="2000" dirty="0">
                <a:latin typeface="Alexandria"/>
              </a:rPr>
              <a:t>Restructured jobs with broader responsibilities require employees to develop teamwork, communication, and problem-solving skills.</a:t>
            </a:r>
          </a:p>
          <a:p>
            <a:pPr marL="342900" lvl="0" indent="-342900">
              <a:buFont typeface="Wingdings" panose="05000000000000000000" pitchFamily="2" charset="2"/>
              <a:buChar char="q"/>
            </a:pPr>
            <a:r>
              <a:rPr lang="en-US" sz="2000" dirty="0">
                <a:latin typeface="Alexandria"/>
              </a:rPr>
              <a:t>Mergers and acquisitions necessitate integrating employees from different cultures, requiring cultural sensitivity training.</a:t>
            </a:r>
          </a:p>
          <a:p>
            <a:pPr marL="342900" lvl="0" indent="-342900">
              <a:buFont typeface="Wingdings" panose="05000000000000000000" pitchFamily="2" charset="2"/>
              <a:buChar char="q"/>
            </a:pPr>
            <a:r>
              <a:rPr lang="en-US" sz="2000" dirty="0">
                <a:latin typeface="Alexandria"/>
              </a:rPr>
              <a:t>Increased employee mobility necessitates onboarding and integrating new hires more effectively.</a:t>
            </a:r>
          </a:p>
          <a:p>
            <a:pPr marL="342900" lvl="0" indent="-342900">
              <a:buFont typeface="Wingdings" panose="05000000000000000000" pitchFamily="2" charset="2"/>
              <a:buChar char="q"/>
            </a:pPr>
            <a:r>
              <a:rPr lang="en-US" sz="2000" dirty="0">
                <a:latin typeface="Alexandria"/>
              </a:rPr>
              <a:t>Globalization demands managers to possess intercultural skills.</a:t>
            </a:r>
          </a:p>
          <a:p>
            <a:pPr marL="342900" lvl="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Importance for Training and Development</a:t>
            </a:r>
            <a:endParaRPr lang="en-US" sz="2400" b="1" dirty="0">
              <a:latin typeface="Alexandria"/>
              <a:cs typeface="Alexandria" charset="0"/>
            </a:endParaRPr>
          </a:p>
        </p:txBody>
      </p:sp>
    </p:spTree>
    <p:extLst>
      <p:ext uri="{BB962C8B-B14F-4D97-AF65-F5344CB8AC3E}">
        <p14:creationId xmlns:p14="http://schemas.microsoft.com/office/powerpoint/2010/main" val="21703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4247317"/>
          </a:xfrm>
          <a:prstGeom prst="rect">
            <a:avLst/>
          </a:prstGeom>
          <a:noFill/>
        </p:spPr>
        <p:txBody>
          <a:bodyPr wrap="square" rtlCol="0">
            <a:spAutoFit/>
          </a:bodyPr>
          <a:lstStyle/>
          <a:p>
            <a:r>
              <a:rPr lang="en-US" b="1" dirty="0">
                <a:latin typeface="Alexandria"/>
              </a:rPr>
              <a:t>Challenge:</a:t>
            </a:r>
            <a:endParaRPr lang="en-US" dirty="0">
              <a:latin typeface="Alexandria"/>
            </a:endParaRPr>
          </a:p>
          <a:p>
            <a:pPr lvl="0"/>
            <a:r>
              <a:rPr lang="en-US" dirty="0">
                <a:latin typeface="Alexandria"/>
              </a:rPr>
              <a:t>Sofitel, a luxury hotel chain, faced increased competition in the high-end market.</a:t>
            </a:r>
          </a:p>
          <a:p>
            <a:pPr lvl="0"/>
            <a:r>
              <a:rPr lang="en-US" dirty="0">
                <a:latin typeface="Alexandria"/>
              </a:rPr>
              <a:t>They needed to differentiate themselves and offer a unique guest experience.</a:t>
            </a:r>
          </a:p>
          <a:p>
            <a:pPr lvl="0"/>
            <a:endParaRPr lang="en-US" dirty="0">
              <a:latin typeface="Alexandria"/>
            </a:endParaRPr>
          </a:p>
          <a:p>
            <a:r>
              <a:rPr lang="en-US" b="1" u="sng" dirty="0">
                <a:latin typeface="Alexandria"/>
              </a:rPr>
              <a:t>Solution:</a:t>
            </a:r>
          </a:p>
          <a:p>
            <a:endParaRPr lang="en-US" dirty="0">
              <a:latin typeface="Alexandria"/>
            </a:endParaRPr>
          </a:p>
          <a:p>
            <a:pPr lvl="0"/>
            <a:r>
              <a:rPr lang="en-US" b="1" dirty="0">
                <a:latin typeface="Alexandria"/>
              </a:rPr>
              <a:t>Rebranding Program: </a:t>
            </a:r>
            <a:r>
              <a:rPr lang="en-US" dirty="0">
                <a:latin typeface="Alexandria"/>
              </a:rPr>
              <a:t>Sofitel embarked on a program to position itself as an exclusive brand with a focus on guest experience.</a:t>
            </a:r>
          </a:p>
          <a:p>
            <a:pPr lvl="0"/>
            <a:r>
              <a:rPr lang="en-US" b="1" dirty="0">
                <a:latin typeface="Alexandria"/>
              </a:rPr>
              <a:t>Employee Training as a Key Strategy: </a:t>
            </a:r>
            <a:r>
              <a:rPr lang="en-US" dirty="0">
                <a:latin typeface="Alexandria"/>
              </a:rPr>
              <a:t>An extensive, two-year training program was launched across all 40 countries and 25,000 employees.</a:t>
            </a:r>
          </a:p>
          <a:p>
            <a:pPr lvl="0"/>
            <a:r>
              <a:rPr lang="en-US" b="1" dirty="0">
                <a:latin typeface="Alexandria"/>
              </a:rPr>
              <a:t>Target Audience:</a:t>
            </a:r>
            <a:r>
              <a:rPr lang="en-US" dirty="0">
                <a:latin typeface="Alexandria"/>
              </a:rPr>
              <a:t> All employees, from new hires to executives.</a:t>
            </a:r>
          </a:p>
          <a:p>
            <a:pPr lvl="0"/>
            <a:r>
              <a:rPr lang="en-US" b="1" dirty="0">
                <a:latin typeface="Alexandria"/>
              </a:rPr>
              <a:t>Training Format:</a:t>
            </a:r>
            <a:r>
              <a:rPr lang="en-US" dirty="0">
                <a:latin typeface="Alexandria"/>
              </a:rPr>
              <a:t> On-site training at individual hotels delivered by a corporate training team.</a:t>
            </a:r>
          </a:p>
          <a:p>
            <a:pPr lvl="0"/>
            <a:r>
              <a:rPr lang="en-US" b="1" dirty="0">
                <a:latin typeface="Alexandria"/>
              </a:rPr>
              <a:t>Training Focus: </a:t>
            </a:r>
            <a:r>
              <a:rPr lang="en-US" dirty="0">
                <a:latin typeface="Alexandria"/>
              </a:rPr>
              <a:t>Creating a sense of luxury for guests, and empowering employees to personalize guest experiences.</a:t>
            </a:r>
          </a:p>
          <a:p>
            <a:pPr lvl="0"/>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74102"/>
            <a:ext cx="8082279" cy="461665"/>
          </a:xfrm>
          <a:prstGeom prst="rect">
            <a:avLst/>
          </a:prstGeom>
          <a:noFill/>
        </p:spPr>
        <p:txBody>
          <a:bodyPr wrap="square" rtlCol="0">
            <a:spAutoFit/>
          </a:bodyPr>
          <a:lstStyle/>
          <a:p>
            <a:pPr algn="ctr"/>
            <a:r>
              <a:rPr lang="en-US" sz="2400" b="1" dirty="0">
                <a:latin typeface="Alexandria"/>
              </a:rPr>
              <a:t>Sofitel Rebranding Through Employee Training</a:t>
            </a:r>
            <a:endParaRPr lang="en-US" sz="2400" b="1" dirty="0">
              <a:latin typeface="Alexandria"/>
              <a:cs typeface="Alexandria" charset="0"/>
            </a:endParaRPr>
          </a:p>
        </p:txBody>
      </p:sp>
    </p:spTree>
    <p:extLst>
      <p:ext uri="{BB962C8B-B14F-4D97-AF65-F5344CB8AC3E}">
        <p14:creationId xmlns:p14="http://schemas.microsoft.com/office/powerpoint/2010/main" val="3042213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3416320"/>
          </a:xfrm>
          <a:prstGeom prst="rect">
            <a:avLst/>
          </a:prstGeom>
          <a:noFill/>
        </p:spPr>
        <p:txBody>
          <a:bodyPr wrap="square" rtlCol="0">
            <a:spAutoFit/>
          </a:bodyPr>
          <a:lstStyle/>
          <a:p>
            <a:endParaRPr lang="en-US" dirty="0">
              <a:latin typeface="Alexandria"/>
            </a:endParaRPr>
          </a:p>
          <a:p>
            <a:pPr lvl="0"/>
            <a:r>
              <a:rPr lang="en-US" b="1" dirty="0">
                <a:latin typeface="Alexandria"/>
              </a:rPr>
              <a:t>Rewards:</a:t>
            </a:r>
            <a:endParaRPr lang="en-US" dirty="0">
              <a:latin typeface="Alexandria"/>
            </a:endParaRPr>
          </a:p>
          <a:p>
            <a:pPr marL="742950" lvl="1" indent="-285750">
              <a:buFont typeface="Wingdings" panose="05000000000000000000" pitchFamily="2" charset="2"/>
              <a:buChar char="q"/>
            </a:pPr>
            <a:r>
              <a:rPr lang="en-US" dirty="0">
                <a:latin typeface="Alexandria"/>
              </a:rPr>
              <a:t>Gift certificates</a:t>
            </a:r>
          </a:p>
          <a:p>
            <a:pPr marL="742950" lvl="1" indent="-285750">
              <a:buFont typeface="Wingdings" panose="05000000000000000000" pitchFamily="2" charset="2"/>
              <a:buChar char="q"/>
            </a:pPr>
            <a:r>
              <a:rPr lang="en-US" dirty="0">
                <a:latin typeface="Alexandria"/>
              </a:rPr>
              <a:t>Celebrations</a:t>
            </a:r>
          </a:p>
          <a:p>
            <a:pPr marL="742950" lvl="1" indent="-285750">
              <a:buFont typeface="Wingdings" panose="05000000000000000000" pitchFamily="2" charset="2"/>
              <a:buChar char="q"/>
            </a:pPr>
            <a:r>
              <a:rPr lang="en-US" dirty="0">
                <a:latin typeface="Alexandria"/>
              </a:rPr>
              <a:t>Accreditation</a:t>
            </a:r>
          </a:p>
          <a:p>
            <a:pPr marL="742950" lvl="1" indent="-285750">
              <a:buFont typeface="Wingdings" panose="05000000000000000000" pitchFamily="2" charset="2"/>
              <a:buChar char="q"/>
            </a:pPr>
            <a:r>
              <a:rPr lang="en-US" dirty="0">
                <a:latin typeface="Alexandria"/>
              </a:rPr>
              <a:t>Increased responsibilities</a:t>
            </a:r>
          </a:p>
          <a:p>
            <a:pPr lvl="1"/>
            <a:endParaRPr lang="en-US" dirty="0">
              <a:latin typeface="Alexandria"/>
            </a:endParaRPr>
          </a:p>
          <a:p>
            <a:pPr lvl="0"/>
            <a:r>
              <a:rPr lang="en-US" b="1" dirty="0">
                <a:latin typeface="Alexandria"/>
              </a:rPr>
              <a:t>Ongoing Training:</a:t>
            </a:r>
            <a:r>
              <a:rPr lang="en-US" dirty="0">
                <a:latin typeface="Alexandria"/>
              </a:rPr>
              <a:t> Monthly training for employees who completed the initial program.</a:t>
            </a:r>
          </a:p>
          <a:p>
            <a:pPr lvl="0"/>
            <a:endParaRPr lang="en-US" dirty="0">
              <a:latin typeface="Alexandria"/>
            </a:endParaRPr>
          </a:p>
          <a:p>
            <a:r>
              <a:rPr lang="en-US" b="1" dirty="0">
                <a:latin typeface="Alexandria"/>
              </a:rPr>
              <a:t>Results:</a:t>
            </a:r>
            <a:endParaRPr lang="en-US" dirty="0">
              <a:latin typeface="Alexandria"/>
            </a:endParaRPr>
          </a:p>
          <a:p>
            <a:pPr lvl="0"/>
            <a:r>
              <a:rPr lang="en-US" b="1" dirty="0">
                <a:latin typeface="Alexandria"/>
              </a:rPr>
              <a:t>Improved Guest Satisfaction:</a:t>
            </a:r>
            <a:r>
              <a:rPr lang="en-US" dirty="0">
                <a:latin typeface="Alexandria"/>
              </a:rPr>
              <a:t> Training contributed significantly to guest satisfaction.</a:t>
            </a:r>
          </a:p>
          <a:p>
            <a:pPr lvl="0"/>
            <a:r>
              <a:rPr lang="en-US" b="1" dirty="0">
                <a:latin typeface="Alexandria"/>
              </a:rPr>
              <a:t>Employee Retention:</a:t>
            </a:r>
            <a:r>
              <a:rPr lang="en-US" dirty="0">
                <a:latin typeface="Alexandria"/>
              </a:rPr>
              <a:t> The program also helped retain employees.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Sofitel Rebranding Through Employee Training</a:t>
            </a:r>
            <a:endParaRPr lang="en-US" sz="2400" b="1" dirty="0">
              <a:latin typeface="Alexandria"/>
              <a:cs typeface="Alexandria" charset="0"/>
            </a:endParaRP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1938992"/>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New hires need orientation and socialization programs to understand the organization's culture, policies, and operations.</a:t>
            </a:r>
          </a:p>
          <a:p>
            <a:pPr marL="342900" lvl="0" indent="-342900">
              <a:buFont typeface="Wingdings" panose="05000000000000000000" pitchFamily="2" charset="2"/>
              <a:buChar char="q"/>
            </a:pPr>
            <a:r>
              <a:rPr lang="en-US" sz="2000" dirty="0">
                <a:latin typeface="Alexandria"/>
              </a:rPr>
              <a:t>Organizations promoting from within require ongoing training to keep employees updated on industry trends and technologies.</a:t>
            </a:r>
          </a:p>
          <a:p>
            <a:pPr marL="342900" lvl="0" indent="-342900">
              <a:buFont typeface="Wingdings" panose="05000000000000000000" pitchFamily="2" charset="2"/>
              <a:buChar char="q"/>
            </a:pPr>
            <a:r>
              <a:rPr lang="en-US" sz="2000" dirty="0">
                <a:latin typeface="Alexandria"/>
              </a:rPr>
              <a:t>New hires from outside the organization need to be socialized into the company's norms and network with colleagues.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Standard Training Needs</a:t>
            </a:r>
            <a:endParaRPr lang="en-US" sz="2400" b="1" dirty="0">
              <a:latin typeface="Alexandria"/>
              <a:cs typeface="Alexandria" charset="0"/>
            </a:endParaRPr>
          </a:p>
        </p:txBody>
      </p:sp>
    </p:spTree>
    <p:extLst>
      <p:ext uri="{BB962C8B-B14F-4D97-AF65-F5344CB8AC3E}">
        <p14:creationId xmlns:p14="http://schemas.microsoft.com/office/powerpoint/2010/main" val="2147370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170099"/>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New-hire orientation can be overwhelming if not designed strategically.</a:t>
            </a:r>
          </a:p>
          <a:p>
            <a:pPr marL="342900" lvl="0" indent="-342900">
              <a:buFont typeface="Wingdings" panose="05000000000000000000" pitchFamily="2" charset="2"/>
              <a:buChar char="q"/>
            </a:pPr>
            <a:r>
              <a:rPr lang="en-US" sz="2000" dirty="0">
                <a:latin typeface="Alexandria"/>
              </a:rPr>
              <a:t>Ideally, it should connect individual jobs to the organization's success and overall strategy.</a:t>
            </a:r>
          </a:p>
          <a:p>
            <a:pPr marL="342900" lvl="0" indent="-342900">
              <a:buFont typeface="Wingdings" panose="05000000000000000000" pitchFamily="2" charset="2"/>
              <a:buChar char="q"/>
            </a:pPr>
            <a:r>
              <a:rPr lang="en-US" sz="2000" dirty="0">
                <a:latin typeface="Alexandria"/>
              </a:rPr>
              <a:t>Programs should allow for questions, interaction, and network building amongst new hires and colleagues.</a:t>
            </a:r>
          </a:p>
          <a:p>
            <a:pPr marL="342900" lvl="0" indent="-342900">
              <a:buFont typeface="Wingdings" panose="05000000000000000000" pitchFamily="2" charset="2"/>
              <a:buChar char="q"/>
            </a:pPr>
            <a:r>
              <a:rPr lang="en-US" sz="2000" dirty="0">
                <a:latin typeface="Alexandria"/>
              </a:rPr>
              <a:t>Rotational programs expose new hires to different areas of the organization.</a:t>
            </a:r>
          </a:p>
          <a:p>
            <a:pPr marL="342900" lvl="0" indent="-342900">
              <a:buFont typeface="Wingdings" panose="05000000000000000000" pitchFamily="2" charset="2"/>
              <a:buChar char="q"/>
            </a:pPr>
            <a:r>
              <a:rPr lang="en-US" sz="2000" dirty="0">
                <a:latin typeface="Alexandria"/>
              </a:rPr>
              <a:t>This helps them find a good fit between their skills and interests and the company's needs.</a:t>
            </a:r>
          </a:p>
          <a:p>
            <a:pPr marL="342900" lvl="0" indent="-342900">
              <a:buFont typeface="Wingdings" panose="05000000000000000000" pitchFamily="2" charset="2"/>
              <a:buChar char="q"/>
            </a:pPr>
            <a:r>
              <a:rPr lang="en-US" sz="2000" dirty="0">
                <a:latin typeface="Alexandria"/>
              </a:rPr>
              <a:t>While expensive initially, rotations benefit the company in the long run.</a:t>
            </a:r>
          </a:p>
          <a:p>
            <a:pPr marL="342900" lvl="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New-hire Training &amp; orientation</a:t>
            </a:r>
            <a:endParaRPr lang="en-US" sz="2400" b="1" dirty="0">
              <a:latin typeface="Alexandria"/>
              <a:cs typeface="Alexandria" charset="0"/>
            </a:endParaRPr>
          </a:p>
        </p:txBody>
      </p:sp>
    </p:spTree>
    <p:extLst>
      <p:ext uri="{BB962C8B-B14F-4D97-AF65-F5344CB8AC3E}">
        <p14:creationId xmlns:p14="http://schemas.microsoft.com/office/powerpoint/2010/main" val="1789109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477875"/>
          </a:xfrm>
          <a:prstGeom prst="rect">
            <a:avLst/>
          </a:prstGeom>
          <a:noFill/>
        </p:spPr>
        <p:txBody>
          <a:bodyPr wrap="square" rtlCol="0">
            <a:spAutoFit/>
          </a:bodyPr>
          <a:lstStyle/>
          <a:p>
            <a:pPr lvl="0"/>
            <a:r>
              <a:rPr lang="en-US" sz="2000" dirty="0">
                <a:latin typeface="Alexandria"/>
              </a:rPr>
              <a:t>Rotational programs expose new hires to different areas of the organization. This helps them find a good fit between their skills and interests and the company's needs.</a:t>
            </a:r>
          </a:p>
          <a:p>
            <a:pPr lvl="0"/>
            <a:r>
              <a:rPr lang="en-US" sz="2000" dirty="0">
                <a:latin typeface="Alexandria"/>
              </a:rPr>
              <a:t>While expensive initially, rotations benefit the company in the long run.</a:t>
            </a:r>
          </a:p>
          <a:p>
            <a:pPr lvl="0"/>
            <a:endParaRPr lang="en-US" sz="2000" dirty="0">
              <a:latin typeface="Alexandria"/>
            </a:endParaRPr>
          </a:p>
          <a:p>
            <a:r>
              <a:rPr lang="en-US" sz="2000" b="1" dirty="0">
                <a:solidFill>
                  <a:srgbClr val="C00000"/>
                </a:solidFill>
                <a:latin typeface="Alexandria"/>
              </a:rPr>
              <a:t>Benefits for Employers:</a:t>
            </a:r>
            <a:endParaRPr lang="en-US" sz="2000" dirty="0">
              <a:solidFill>
                <a:srgbClr val="C00000"/>
              </a:solidFill>
              <a:latin typeface="Alexandria"/>
            </a:endParaRPr>
          </a:p>
          <a:p>
            <a:pPr lvl="0"/>
            <a:r>
              <a:rPr lang="en-US" sz="2000" dirty="0">
                <a:latin typeface="Alexandria"/>
              </a:rPr>
              <a:t>Increased flexibility in assigning work tasks.</a:t>
            </a:r>
          </a:p>
          <a:p>
            <a:pPr lvl="0"/>
            <a:r>
              <a:rPr lang="en-US" sz="2000" dirty="0">
                <a:latin typeface="Alexandria"/>
              </a:rPr>
              <a:t>Employees understand how their role contributes to the whole.</a:t>
            </a:r>
          </a:p>
          <a:p>
            <a:pPr lvl="0"/>
            <a:r>
              <a:rPr lang="en-US" sz="2000" dirty="0">
                <a:latin typeface="Alexandria"/>
              </a:rPr>
              <a:t>Reduced risk of knowledge being concentrated in a single person.</a:t>
            </a:r>
          </a:p>
          <a:p>
            <a:pPr lvl="0"/>
            <a:endParaRPr lang="en-US" sz="2000" dirty="0">
              <a:latin typeface="Alexandria"/>
            </a:endParaRPr>
          </a:p>
          <a:p>
            <a:r>
              <a:rPr lang="en-US" sz="2000" b="1" dirty="0">
                <a:solidFill>
                  <a:srgbClr val="C00000"/>
                </a:solidFill>
                <a:latin typeface="Alexandria"/>
              </a:rPr>
              <a:t>Benefits for Employees:</a:t>
            </a:r>
            <a:endParaRPr lang="en-US" sz="2000" dirty="0">
              <a:solidFill>
                <a:srgbClr val="C00000"/>
              </a:solidFill>
              <a:latin typeface="Alexandria"/>
            </a:endParaRPr>
          </a:p>
          <a:p>
            <a:r>
              <a:rPr lang="en-US" sz="2000" dirty="0">
                <a:latin typeface="Alexandria"/>
              </a:rPr>
              <a:t>Increased job satisfaction and retention through opportunity exploration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of Rotation Program</a:t>
            </a:r>
            <a:endParaRPr lang="en-US" sz="2400" b="1" dirty="0">
              <a:latin typeface="Alexandria"/>
              <a:cs typeface="Alexandria" charset="0"/>
            </a:endParaRPr>
          </a:p>
        </p:txBody>
      </p:sp>
    </p:spTree>
    <p:extLst>
      <p:ext uri="{BB962C8B-B14F-4D97-AF65-F5344CB8AC3E}">
        <p14:creationId xmlns:p14="http://schemas.microsoft.com/office/powerpoint/2010/main" val="956682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552183" cy="3785652"/>
          </a:xfrm>
          <a:prstGeom prst="rect">
            <a:avLst/>
          </a:prstGeom>
          <a:noFill/>
        </p:spPr>
        <p:txBody>
          <a:bodyPr wrap="square" rtlCol="0">
            <a:spAutoFit/>
          </a:bodyPr>
          <a:lstStyle/>
          <a:p>
            <a:r>
              <a:rPr lang="en-US" sz="2000" b="1" dirty="0" err="1">
                <a:latin typeface="Alexandria"/>
              </a:rPr>
              <a:t>MicroStrategy</a:t>
            </a:r>
            <a:r>
              <a:rPr lang="en-US" sz="2000" dirty="0">
                <a:latin typeface="Alexandria"/>
              </a:rPr>
              <a:t>, a data mining leader based in Virginia, has a unique approach to onboarding new employees. Their program, known as "boot camp," goes beyond typical orientation and aims to immerse new hires in the company's culture from the very first day.</a:t>
            </a:r>
          </a:p>
          <a:p>
            <a:endParaRPr lang="en-US" sz="2000" dirty="0">
              <a:latin typeface="Alexandria"/>
            </a:endParaRPr>
          </a:p>
          <a:p>
            <a:r>
              <a:rPr lang="en-US" sz="2000" b="1" dirty="0">
                <a:solidFill>
                  <a:srgbClr val="C00000"/>
                </a:solidFill>
                <a:latin typeface="Alexandria"/>
              </a:rPr>
              <a:t>Key Points:</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Mandatory for All:</a:t>
            </a:r>
            <a:r>
              <a:rPr lang="en-US" sz="2000" dirty="0">
                <a:latin typeface="Alexandria"/>
              </a:rPr>
              <a:t> This intensive program is a written requirement in every employment contract, ensuring all employees across 18 states and 35 countries experience </a:t>
            </a:r>
            <a:r>
              <a:rPr lang="en-US" sz="2000" dirty="0" err="1">
                <a:latin typeface="Alexandria"/>
              </a:rPr>
              <a:t>MicroStrategy's</a:t>
            </a:r>
            <a:r>
              <a:rPr lang="en-US" sz="2000" dirty="0">
                <a:latin typeface="Alexandria"/>
              </a:rPr>
              <a:t> culture.</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b="1" dirty="0">
                <a:latin typeface="Alexandria"/>
              </a:rPr>
              <a:t>Founder's Vision:</a:t>
            </a:r>
            <a:r>
              <a:rPr lang="en-US" sz="2000" dirty="0">
                <a:latin typeface="Alexandria"/>
              </a:rPr>
              <a:t> Driven by the company's founder, Michael Saylor, boot camp is designed to expose and commit each employee to the core values and beliefs of </a:t>
            </a:r>
            <a:r>
              <a:rPr lang="en-US" sz="2000" dirty="0" err="1">
                <a:latin typeface="Alexandria"/>
              </a:rPr>
              <a:t>MicroStrategy</a:t>
            </a:r>
            <a:r>
              <a:rPr lang="en-US" sz="2000" dirty="0">
                <a:latin typeface="Alexandria"/>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10185912" cy="830997"/>
          </a:xfrm>
          <a:prstGeom prst="rect">
            <a:avLst/>
          </a:prstGeom>
          <a:noFill/>
        </p:spPr>
        <p:txBody>
          <a:bodyPr wrap="square" rtlCol="0">
            <a:spAutoFit/>
          </a:bodyPr>
          <a:lstStyle/>
          <a:p>
            <a:pPr algn="ctr"/>
            <a:r>
              <a:rPr lang="en-US" sz="2400" b="1" dirty="0" err="1">
                <a:latin typeface="Alexandria"/>
              </a:rPr>
              <a:t>MicroStrategy</a:t>
            </a:r>
            <a:r>
              <a:rPr lang="en-US" sz="2400" b="1" dirty="0">
                <a:latin typeface="Alexandria"/>
              </a:rPr>
              <a:t> Boot Camp Orientation Program</a:t>
            </a:r>
            <a:endParaRPr lang="en-US" sz="2400" dirty="0">
              <a:latin typeface="Alexandria"/>
            </a:endParaRPr>
          </a:p>
          <a:p>
            <a:pPr algn="ctr"/>
            <a:endParaRPr lang="en-US" sz="2400" b="1" dirty="0">
              <a:latin typeface="Alexandria"/>
              <a:cs typeface="Alexandria" charset="0"/>
            </a:endParaRPr>
          </a:p>
        </p:txBody>
      </p:sp>
    </p:spTree>
    <p:extLst>
      <p:ext uri="{BB962C8B-B14F-4D97-AF65-F5344CB8AC3E}">
        <p14:creationId xmlns:p14="http://schemas.microsoft.com/office/powerpoint/2010/main" val="2334656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083871" cy="4247317"/>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Tailored Programs:</a:t>
            </a:r>
            <a:r>
              <a:rPr lang="en-US" sz="2000" dirty="0">
                <a:latin typeface="Alexandria"/>
              </a:rPr>
              <a:t> Three variations exist – a general three-day boot camp, a two-week sales boot camp, and a five-week technical boot camp – each catering to different employee groups and focusing on relevant skills.</a:t>
            </a:r>
          </a:p>
          <a:p>
            <a:pPr marL="342900" lvl="0" indent="-342900">
              <a:lnSpc>
                <a:spcPct val="150000"/>
              </a:lnSpc>
              <a:buFont typeface="Wingdings" panose="05000000000000000000" pitchFamily="2" charset="2"/>
              <a:buChar char="q"/>
            </a:pPr>
            <a:r>
              <a:rPr lang="en-US" sz="2000" b="1" dirty="0">
                <a:latin typeface="Alexandria"/>
              </a:rPr>
              <a:t>Testing and Reinforcement:</a:t>
            </a:r>
            <a:r>
              <a:rPr lang="en-US" sz="2000" dirty="0">
                <a:latin typeface="Alexandria"/>
              </a:rPr>
              <a:t> All boot camps utilize examinations and assessments to solidify learning, with the technical program featuring continuous testing.</a:t>
            </a:r>
          </a:p>
          <a:p>
            <a:pPr marL="342900" indent="-342900">
              <a:lnSpc>
                <a:spcPct val="150000"/>
              </a:lnSpc>
              <a:buFont typeface="Wingdings" panose="05000000000000000000" pitchFamily="2" charset="2"/>
              <a:buChar char="q"/>
            </a:pPr>
            <a:r>
              <a:rPr lang="en-US" sz="2000" b="1" dirty="0">
                <a:latin typeface="Alexandria"/>
              </a:rPr>
              <a:t>Positive Feedback:</a:t>
            </a:r>
            <a:r>
              <a:rPr lang="en-US" sz="2000" dirty="0">
                <a:latin typeface="Alexandria"/>
              </a:rPr>
              <a:t> Despite the intensity, employee feedback has been overwhelmingly positive. The only reported complaint is that the program feels too short, indicating a strong desire for deeper cultural immersion</a:t>
            </a:r>
          </a:p>
          <a:p>
            <a:pPr marL="342900" indent="-342900">
              <a:lnSpc>
                <a:spcPct val="150000"/>
              </a:lnSpc>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err="1">
                <a:latin typeface="Alexandria"/>
              </a:rPr>
              <a:t>MicroStrategy</a:t>
            </a:r>
            <a:r>
              <a:rPr lang="en-US" sz="2400" b="1" dirty="0">
                <a:latin typeface="Alexandria"/>
              </a:rPr>
              <a:t> Boot Camp Orientation Program</a:t>
            </a:r>
            <a:endParaRPr lang="en-US" sz="2400" dirty="0">
              <a:latin typeface="Alexandria"/>
            </a:endParaRPr>
          </a:p>
        </p:txBody>
      </p:sp>
    </p:spTree>
    <p:extLst>
      <p:ext uri="{BB962C8B-B14F-4D97-AF65-F5344CB8AC3E}">
        <p14:creationId xmlns:p14="http://schemas.microsoft.com/office/powerpoint/2010/main" val="4173027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77875"/>
          </a:xfrm>
          <a:prstGeom prst="rect">
            <a:avLst/>
          </a:prstGeom>
          <a:noFill/>
        </p:spPr>
        <p:txBody>
          <a:bodyPr wrap="square" rtlCol="0">
            <a:spAutoFit/>
          </a:bodyPr>
          <a:lstStyle/>
          <a:p>
            <a:pPr lvl="0"/>
            <a:r>
              <a:rPr lang="en-US" sz="2000" b="1" dirty="0"/>
              <a:t>For </a:t>
            </a:r>
            <a:r>
              <a:rPr lang="en-US" sz="2000" b="1" dirty="0">
                <a:latin typeface="Alexandria"/>
              </a:rPr>
              <a:t>Employees:</a:t>
            </a:r>
            <a:r>
              <a:rPr lang="en-US" sz="2000" dirty="0">
                <a:latin typeface="Alexandria"/>
              </a:rPr>
              <a:t> Increased skills and marketability, making them more marketable and adaptable to changing job landscapes. lead to better job opportunities. </a:t>
            </a:r>
          </a:p>
          <a:p>
            <a:pPr lvl="0"/>
            <a:endParaRPr lang="en-US" sz="2000" dirty="0">
              <a:latin typeface="Alexandria"/>
            </a:endParaRPr>
          </a:p>
          <a:p>
            <a:pPr lvl="0"/>
            <a:r>
              <a:rPr lang="en-US" sz="2000" b="1" dirty="0">
                <a:latin typeface="Alexandria"/>
              </a:rPr>
              <a:t>For Employers:</a:t>
            </a:r>
            <a:r>
              <a:rPr lang="en-US" sz="2000" dirty="0">
                <a:latin typeface="Alexandria"/>
              </a:rPr>
              <a:t> </a:t>
            </a:r>
          </a:p>
          <a:p>
            <a:pPr marL="342900" lvl="0" indent="-342900">
              <a:buFont typeface="Wingdings" panose="05000000000000000000" pitchFamily="2" charset="2"/>
              <a:buChar char="q"/>
            </a:pPr>
            <a:r>
              <a:rPr lang="en-US" sz="2000" dirty="0">
                <a:latin typeface="Alexandria"/>
              </a:rPr>
              <a:t>Organizations benefit from a more skilled and flexible workforce that can take on varied responsibilities.</a:t>
            </a:r>
          </a:p>
          <a:p>
            <a:pPr marL="342900" lvl="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Leads to Improved financial performance. </a:t>
            </a:r>
          </a:p>
          <a:p>
            <a:pPr lvl="0"/>
            <a:endParaRPr lang="en-US" sz="2000" dirty="0">
              <a:latin typeface="Alexandria"/>
            </a:endParaRPr>
          </a:p>
          <a:p>
            <a:pPr lvl="0"/>
            <a:endParaRPr lang="en-US" sz="2000" dirty="0">
              <a:latin typeface="Alexandria"/>
            </a:endParaRP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&amp; Challenges of Training Program</a:t>
            </a:r>
            <a:endParaRPr lang="en-US" sz="2400" b="1" dirty="0">
              <a:latin typeface="Alexandria"/>
              <a:cs typeface="Alexandria" charset="0"/>
            </a:endParaRPr>
          </a:p>
        </p:txBody>
      </p:sp>
    </p:spTree>
    <p:extLst>
      <p:ext uri="{BB962C8B-B14F-4D97-AF65-F5344CB8AC3E}">
        <p14:creationId xmlns:p14="http://schemas.microsoft.com/office/powerpoint/2010/main" val="167031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862322"/>
          </a:xfrm>
          <a:prstGeom prst="rect">
            <a:avLst/>
          </a:prstGeom>
          <a:noFill/>
        </p:spPr>
        <p:txBody>
          <a:bodyPr wrap="square" rtlCol="0">
            <a:spAutoFit/>
          </a:bodyPr>
          <a:lstStyle/>
          <a:p>
            <a:pPr lvl="0"/>
            <a:endParaRPr lang="en-US" sz="2000" dirty="0">
              <a:latin typeface="Alexandria"/>
            </a:endParaRPr>
          </a:p>
          <a:p>
            <a:pPr lvl="0"/>
            <a:r>
              <a:rPr lang="en-US" sz="2000" b="1" dirty="0">
                <a:latin typeface="Alexandria"/>
              </a:rPr>
              <a:t>Key Challenges</a:t>
            </a:r>
          </a:p>
          <a:p>
            <a:pPr lvl="0"/>
            <a:endParaRPr lang="en-US" sz="2000" b="1" dirty="0">
              <a:latin typeface="Alexandria"/>
            </a:endParaRPr>
          </a:p>
          <a:p>
            <a:pPr marL="342900" lvl="0" indent="-342900">
              <a:buFont typeface="Wingdings" panose="05000000000000000000" pitchFamily="2" charset="2"/>
              <a:buChar char="q"/>
            </a:pPr>
            <a:r>
              <a:rPr lang="en-US" sz="2000" dirty="0">
                <a:latin typeface="Alexandria"/>
              </a:rPr>
              <a:t>Training improves employee performance and value, but also makes them more attractive to competitors.</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This is especially true for technical employees who see training as a way to find a new job.</a:t>
            </a:r>
          </a:p>
          <a:p>
            <a:endParaRPr lang="en-US" sz="2000" dirty="0">
              <a:latin typeface="Alexandria"/>
            </a:endParaRP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&amp; Challenges of Training Program</a:t>
            </a:r>
            <a:endParaRPr lang="en-US" sz="2400" b="1" dirty="0">
              <a:latin typeface="Alexandria"/>
              <a:cs typeface="Alexandria" charset="0"/>
            </a:endParaRPr>
          </a:p>
        </p:txBody>
      </p:sp>
    </p:spTree>
    <p:extLst>
      <p:ext uri="{BB962C8B-B14F-4D97-AF65-F5344CB8AC3E}">
        <p14:creationId xmlns:p14="http://schemas.microsoft.com/office/powerpoint/2010/main" val="267097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862322"/>
          </a:xfrm>
          <a:prstGeom prst="rect">
            <a:avLst/>
          </a:prstGeom>
          <a:noFill/>
        </p:spPr>
        <p:txBody>
          <a:bodyPr wrap="square" rtlCol="0">
            <a:spAutoFit/>
          </a:bodyPr>
          <a:lstStyle/>
          <a:p>
            <a:r>
              <a:rPr lang="en-US" sz="2000" b="1" dirty="0">
                <a:latin typeface="Alexandria"/>
              </a:rPr>
              <a:t>Decision Makers should view training and development as Long term Investment</a:t>
            </a:r>
          </a:p>
          <a:p>
            <a:endParaRPr lang="en-US" sz="2000" b="1" dirty="0">
              <a:latin typeface="Alexandria"/>
            </a:endParaRPr>
          </a:p>
          <a:p>
            <a:r>
              <a:rPr lang="en-US" sz="2000" b="1" dirty="0">
                <a:latin typeface="Alexandria"/>
              </a:rPr>
              <a:t>Centralized vs. Decentralized Training:</a:t>
            </a:r>
            <a:endParaRPr lang="en-US" sz="2000" dirty="0">
              <a:latin typeface="Alexandria"/>
            </a:endParaRPr>
          </a:p>
          <a:p>
            <a:pPr marL="342900" lvl="0" indent="-342900">
              <a:buFont typeface="Wingdings" panose="05000000000000000000" pitchFamily="2" charset="2"/>
              <a:buChar char="q"/>
            </a:pPr>
            <a:r>
              <a:rPr lang="en-US" sz="2000" dirty="0">
                <a:latin typeface="Alexandria"/>
              </a:rPr>
              <a:t>Centralized training offers cost-efficiency and consistency across the organization.</a:t>
            </a:r>
          </a:p>
          <a:p>
            <a:pPr marL="342900" lvl="0" indent="-342900">
              <a:buFont typeface="Wingdings" panose="05000000000000000000" pitchFamily="2" charset="2"/>
              <a:buChar char="q"/>
            </a:pPr>
            <a:r>
              <a:rPr lang="en-US" sz="2000" dirty="0">
                <a:latin typeface="Alexandria"/>
              </a:rPr>
              <a:t>Decentralized training caters better to specific needs of different business units.</a:t>
            </a:r>
          </a:p>
          <a:p>
            <a:pPr lvl="0"/>
            <a:endParaRPr lang="en-US" sz="2000" dirty="0">
              <a:latin typeface="Alexandria"/>
            </a:endParaRPr>
          </a:p>
          <a:p>
            <a:r>
              <a:rPr lang="en-US" sz="2000" b="1" dirty="0">
                <a:latin typeface="Alexandria"/>
              </a:rPr>
              <a:t>Integration with HR Strategy:</a:t>
            </a:r>
            <a:endParaRPr lang="en-US" sz="2000" dirty="0">
              <a:latin typeface="Alexandria"/>
            </a:endParaRPr>
          </a:p>
          <a:p>
            <a:pPr lvl="0"/>
            <a:r>
              <a:rPr lang="en-US" sz="2000" dirty="0">
                <a:latin typeface="Alexandria"/>
              </a:rPr>
              <a:t>Effective training aligns with staffing strategies, allowing for targeted development and minimizing remedial needs for new hires.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Key factors to consider</a:t>
            </a:r>
            <a:endParaRPr lang="en-US" sz="2400" b="1" dirty="0">
              <a:latin typeface="Alexandria"/>
              <a:cs typeface="Alexandria" charset="0"/>
            </a:endParaRPr>
          </a:p>
        </p:txBody>
      </p:sp>
    </p:spTree>
    <p:extLst>
      <p:ext uri="{BB962C8B-B14F-4D97-AF65-F5344CB8AC3E}">
        <p14:creationId xmlns:p14="http://schemas.microsoft.com/office/powerpoint/2010/main" val="472587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785652"/>
          </a:xfrm>
          <a:prstGeom prst="rect">
            <a:avLst/>
          </a:prstGeom>
          <a:noFill/>
        </p:spPr>
        <p:txBody>
          <a:bodyPr wrap="square" rtlCol="0">
            <a:spAutoFit/>
          </a:bodyPr>
          <a:lstStyle/>
          <a:p>
            <a:r>
              <a:rPr lang="en-US" sz="2000" dirty="0">
                <a:latin typeface="Alexandria"/>
              </a:rPr>
              <a:t>Developing successful training programs requires careful planning and strategizing. This involves four main steps:</a:t>
            </a:r>
          </a:p>
          <a:p>
            <a:endParaRPr lang="en-US" sz="2000" dirty="0">
              <a:latin typeface="Alexandria"/>
            </a:endParaRPr>
          </a:p>
          <a:p>
            <a:pPr marL="342900" lvl="0" indent="-342900">
              <a:lnSpc>
                <a:spcPct val="150000"/>
              </a:lnSpc>
              <a:buFont typeface="Wingdings" panose="05000000000000000000" pitchFamily="2" charset="2"/>
              <a:buChar char="q"/>
            </a:pPr>
            <a:r>
              <a:rPr lang="en-US" sz="2000" b="1" dirty="0">
                <a:latin typeface="Alexandria"/>
              </a:rPr>
              <a:t>Needs Assessment:</a:t>
            </a:r>
            <a:r>
              <a:rPr lang="en-US" sz="2000" dirty="0">
                <a:latin typeface="Alexandria"/>
              </a:rPr>
              <a:t> Identify the need for training and analyze its fit within the organization's context.</a:t>
            </a:r>
          </a:p>
          <a:p>
            <a:pPr marL="342900" lvl="0" indent="-342900">
              <a:lnSpc>
                <a:spcPct val="150000"/>
              </a:lnSpc>
              <a:buFont typeface="Wingdings" panose="05000000000000000000" pitchFamily="2" charset="2"/>
              <a:buChar char="q"/>
            </a:pPr>
            <a:r>
              <a:rPr lang="en-US" sz="2000" b="1" dirty="0">
                <a:latin typeface="Alexandria"/>
              </a:rPr>
              <a:t>Set Objectives and Measures:</a:t>
            </a:r>
            <a:r>
              <a:rPr lang="en-US" sz="2000" dirty="0">
                <a:latin typeface="Alexandria"/>
              </a:rPr>
              <a:t> Define what the training aims to achieve and how success will be measured.</a:t>
            </a:r>
          </a:p>
          <a:p>
            <a:pPr marL="342900" lvl="0" indent="-342900">
              <a:lnSpc>
                <a:spcPct val="150000"/>
              </a:lnSpc>
              <a:buFont typeface="Wingdings" panose="05000000000000000000" pitchFamily="2" charset="2"/>
              <a:buChar char="q"/>
            </a:pPr>
            <a:r>
              <a:rPr lang="en-US" sz="2000" b="1" dirty="0">
                <a:latin typeface="Alexandria"/>
              </a:rPr>
              <a:t>Deliver the Training:</a:t>
            </a:r>
            <a:r>
              <a:rPr lang="en-US" sz="2000" dirty="0">
                <a:latin typeface="Alexandria"/>
              </a:rPr>
              <a:t> Implement the training program according to the plan.</a:t>
            </a:r>
          </a:p>
          <a:p>
            <a:pPr marL="342900" lvl="0" indent="-342900">
              <a:lnSpc>
                <a:spcPct val="150000"/>
              </a:lnSpc>
              <a:buFont typeface="Wingdings" panose="05000000000000000000" pitchFamily="2" charset="2"/>
              <a:buChar char="q"/>
            </a:pPr>
            <a:r>
              <a:rPr lang="en-US" sz="2000" b="1" dirty="0">
                <a:latin typeface="Alexandria"/>
              </a:rPr>
              <a:t>Evaluate:</a:t>
            </a:r>
            <a:r>
              <a:rPr lang="en-US" sz="2000" dirty="0">
                <a:latin typeface="Alexandria"/>
              </a:rPr>
              <a:t> Assess the effectiveness of the training program after delivery.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20864"/>
            <a:ext cx="8082279" cy="461665"/>
          </a:xfrm>
          <a:prstGeom prst="rect">
            <a:avLst/>
          </a:prstGeom>
          <a:noFill/>
        </p:spPr>
        <p:txBody>
          <a:bodyPr wrap="square" rtlCol="0">
            <a:spAutoFit/>
          </a:bodyPr>
          <a:lstStyle/>
          <a:p>
            <a:pPr algn="ctr"/>
            <a:r>
              <a:rPr lang="en-US" sz="2400" b="1" dirty="0">
                <a:latin typeface="Alexandria"/>
              </a:rPr>
              <a:t>Planning and Strategizing Training:</a:t>
            </a:r>
            <a:endParaRPr lang="en-US" sz="2400" dirty="0">
              <a:latin typeface="Alexandria"/>
            </a:endParaRPr>
          </a:p>
        </p:txBody>
      </p:sp>
    </p:spTree>
    <p:extLst>
      <p:ext uri="{BB962C8B-B14F-4D97-AF65-F5344CB8AC3E}">
        <p14:creationId xmlns:p14="http://schemas.microsoft.com/office/powerpoint/2010/main" val="1166592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4247317"/>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Organizational Level:</a:t>
            </a:r>
            <a:r>
              <a:rPr lang="en-US" sz="2000" dirty="0">
                <a:latin typeface="Alexandria"/>
              </a:rPr>
              <a:t> Analyze the training's impact on the organization's culture, strategy, and daily operations. Consider costs and benefits, including "opportunity costs" (what else could be done with the resources?).</a:t>
            </a:r>
          </a:p>
          <a:p>
            <a:pPr marL="342900" lvl="0" indent="-342900">
              <a:lnSpc>
                <a:spcPct val="150000"/>
              </a:lnSpc>
              <a:buFont typeface="Wingdings" panose="05000000000000000000" pitchFamily="2" charset="2"/>
              <a:buChar char="q"/>
            </a:pPr>
            <a:r>
              <a:rPr lang="en-US" sz="2000" b="1" dirty="0">
                <a:latin typeface="Alexandria"/>
              </a:rPr>
              <a:t>Task Level:</a:t>
            </a:r>
            <a:r>
              <a:rPr lang="en-US" sz="2000" dirty="0">
                <a:latin typeface="Alexandria"/>
              </a:rPr>
              <a:t> Identify the skills and knowledge needed for specific job duties. Explore where learning should happen (on or off the job), how to minimize mistakes, and if similar training needs exist for other jobs.</a:t>
            </a:r>
          </a:p>
          <a:p>
            <a:pPr marL="342900" indent="-342900">
              <a:lnSpc>
                <a:spcPct val="150000"/>
              </a:lnSpc>
              <a:buFont typeface="Wingdings" panose="05000000000000000000" pitchFamily="2" charset="2"/>
              <a:buChar char="q"/>
            </a:pPr>
            <a:r>
              <a:rPr lang="en-US" sz="2000" b="1" dirty="0">
                <a:latin typeface="Alexandria"/>
              </a:rPr>
              <a:t>Individual Level:</a:t>
            </a:r>
            <a:r>
              <a:rPr lang="en-US" sz="2000" dirty="0">
                <a:latin typeface="Alexandria"/>
              </a:rPr>
              <a:t> Analyze trainees' existing skills and learning styles. Consider personality, interpersonal skills, and any special needs that could affect training design and delivery.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20864"/>
            <a:ext cx="8082279" cy="461665"/>
          </a:xfrm>
          <a:prstGeom prst="rect">
            <a:avLst/>
          </a:prstGeom>
          <a:noFill/>
        </p:spPr>
        <p:txBody>
          <a:bodyPr wrap="square" rtlCol="0">
            <a:spAutoFit/>
          </a:bodyPr>
          <a:lstStyle/>
          <a:p>
            <a:pPr algn="ctr"/>
            <a:r>
              <a:rPr lang="en-US" sz="2400" b="1" dirty="0">
                <a:latin typeface="Alexandria"/>
              </a:rPr>
              <a:t>Needs Assessment - Three Levels:</a:t>
            </a:r>
            <a:endParaRPr lang="en-US" sz="2400" dirty="0">
              <a:latin typeface="Alexandria"/>
            </a:endParaRPr>
          </a:p>
        </p:txBody>
      </p:sp>
    </p:spTree>
    <p:extLst>
      <p:ext uri="{BB962C8B-B14F-4D97-AF65-F5344CB8AC3E}">
        <p14:creationId xmlns:p14="http://schemas.microsoft.com/office/powerpoint/2010/main" val="3622810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170099"/>
          </a:xfrm>
          <a:prstGeom prst="rect">
            <a:avLst/>
          </a:prstGeom>
          <a:noFill/>
        </p:spPr>
        <p:txBody>
          <a:bodyPr wrap="square" rtlCol="0">
            <a:spAutoFit/>
          </a:bodyPr>
          <a:lstStyle/>
          <a:p>
            <a:r>
              <a:rPr lang="en-US" sz="2000" b="1" dirty="0">
                <a:latin typeface="Alexandria"/>
              </a:rPr>
              <a:t>Setting Objectives:</a:t>
            </a:r>
          </a:p>
          <a:p>
            <a:endParaRPr lang="en-US" sz="2000" dirty="0">
              <a:latin typeface="Alexandria"/>
            </a:endParaRPr>
          </a:p>
          <a:p>
            <a:pPr marL="342900" lvl="0" indent="-342900">
              <a:buFont typeface="Wingdings" panose="05000000000000000000" pitchFamily="2" charset="2"/>
              <a:buChar char="q"/>
            </a:pPr>
            <a:r>
              <a:rPr lang="en-US" sz="2000" dirty="0">
                <a:latin typeface="Alexandria"/>
              </a:rPr>
              <a:t>Training objectives should be specific, measurable, and directly address identified training needs.</a:t>
            </a:r>
          </a:p>
          <a:p>
            <a:pPr marL="342900" lvl="0" indent="-342900">
              <a:buFont typeface="Wingdings" panose="05000000000000000000" pitchFamily="2" charset="2"/>
              <a:buChar char="q"/>
            </a:pPr>
            <a:r>
              <a:rPr lang="en-US" sz="2000" dirty="0">
                <a:latin typeface="Alexandria"/>
              </a:rPr>
              <a:t>Objectives should define desired employee behaviors and expected results from those behaviors.</a:t>
            </a:r>
          </a:p>
          <a:p>
            <a:pPr marL="342900" lvl="0" indent="-342900">
              <a:buFont typeface="Wingdings" panose="05000000000000000000" pitchFamily="2" charset="2"/>
              <a:buChar char="q"/>
            </a:pPr>
            <a:r>
              <a:rPr lang="en-US" sz="2000" dirty="0">
                <a:latin typeface="Alexandria"/>
              </a:rPr>
              <a:t>Vague objectives hinder successful evaluation and program improvement.</a:t>
            </a:r>
          </a:p>
          <a:p>
            <a:pPr marL="342900" lvl="0" indent="-342900">
              <a:buFont typeface="Wingdings" panose="05000000000000000000" pitchFamily="2" charset="2"/>
              <a:buChar char="q"/>
            </a:pPr>
            <a:r>
              <a:rPr lang="en-US" sz="2000" dirty="0">
                <a:latin typeface="Alexandria"/>
              </a:rPr>
              <a:t>Performance data from the organization's performance management system can be a valuable source for setting objectives.</a:t>
            </a:r>
          </a:p>
          <a:p>
            <a:pPr marL="342900" lvl="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r>
              <a:rPr lang="en-US" sz="2400" b="1" dirty="0">
                <a:latin typeface="Alexandria"/>
              </a:rPr>
              <a:t>Objectives, Design, and Delivery in Training Programs</a:t>
            </a:r>
            <a:endParaRPr lang="en-US" sz="2400" dirty="0">
              <a:latin typeface="Alexandria"/>
            </a:endParaRPr>
          </a:p>
        </p:txBody>
      </p:sp>
    </p:spTree>
    <p:extLst>
      <p:ext uri="{BB962C8B-B14F-4D97-AF65-F5344CB8AC3E}">
        <p14:creationId xmlns:p14="http://schemas.microsoft.com/office/powerpoint/2010/main" val="133956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1938992"/>
          </a:xfrm>
          <a:prstGeom prst="rect">
            <a:avLst/>
          </a:prstGeom>
          <a:noFill/>
        </p:spPr>
        <p:txBody>
          <a:bodyPr wrap="square" rtlCol="0">
            <a:spAutoFit/>
          </a:bodyPr>
          <a:lstStyle/>
          <a:p>
            <a:pPr lvl="0"/>
            <a:r>
              <a:rPr lang="en-US" sz="2000" b="1" dirty="0">
                <a:latin typeface="Alexandria"/>
              </a:rPr>
              <a:t>Interference:</a:t>
            </a:r>
            <a:r>
              <a:rPr lang="en-US" sz="2000" dirty="0">
                <a:latin typeface="Alexandria"/>
              </a:rPr>
              <a:t> Prior learning, habits, or established work practices can hinder new learning.</a:t>
            </a:r>
          </a:p>
          <a:p>
            <a:pPr lvl="1"/>
            <a:r>
              <a:rPr lang="en-US" sz="2000" dirty="0">
                <a:latin typeface="Alexandria"/>
              </a:rPr>
              <a:t>Trainers should anticipate potential interference and develop strategies to overcome it.</a:t>
            </a:r>
          </a:p>
          <a:p>
            <a:pPr lvl="1"/>
            <a:endParaRPr lang="en-US" sz="2000" dirty="0">
              <a:latin typeface="Alexandria"/>
            </a:endParaRPr>
          </a:p>
          <a:p>
            <a:pPr lvl="0"/>
            <a:r>
              <a:rPr lang="en-US" sz="2000" b="1" dirty="0">
                <a:latin typeface="Alexandria"/>
              </a:rPr>
              <a:t>Transfer:</a:t>
            </a:r>
            <a:r>
              <a:rPr lang="en-US" sz="2000" dirty="0">
                <a:latin typeface="Alexandria"/>
              </a:rPr>
              <a:t> The ability to apply new skills and knowledge on the job is crucial.</a:t>
            </a:r>
          </a:p>
          <a:p>
            <a:pPr lvl="1"/>
            <a:r>
              <a:rPr lang="en-US" sz="2000" dirty="0">
                <a:latin typeface="Alexandria"/>
              </a:rPr>
              <a:t>Training design and delivery should maximize transfer by simulating real-world work conditions whenever possible.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Overcoming Challenges in Training Design</a:t>
            </a:r>
            <a:endParaRPr lang="en-US" sz="2400" dirty="0">
              <a:latin typeface="Alexandria"/>
            </a:endParaRPr>
          </a:p>
        </p:txBody>
      </p:sp>
    </p:spTree>
    <p:extLst>
      <p:ext uri="{BB962C8B-B14F-4D97-AF65-F5344CB8AC3E}">
        <p14:creationId xmlns:p14="http://schemas.microsoft.com/office/powerpoint/2010/main" val="2903598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554545"/>
          </a:xfrm>
          <a:prstGeom prst="rect">
            <a:avLst/>
          </a:prstGeom>
          <a:noFill/>
        </p:spPr>
        <p:txBody>
          <a:bodyPr wrap="square" rtlCol="0">
            <a:spAutoFit/>
          </a:bodyPr>
          <a:lstStyle/>
          <a:p>
            <a:pPr lvl="0"/>
            <a:r>
              <a:rPr lang="en-US" sz="2000" b="1" dirty="0">
                <a:latin typeface="Alexandria"/>
              </a:rPr>
              <a:t>Supportive organizational environment: </a:t>
            </a:r>
            <a:r>
              <a:rPr lang="en-US" sz="2000" dirty="0">
                <a:latin typeface="Alexandria"/>
              </a:rPr>
              <a:t>CEO and senior leader participation signals the importance of training.</a:t>
            </a:r>
          </a:p>
          <a:p>
            <a:pPr lvl="0"/>
            <a:endParaRPr lang="en-US" sz="2000" dirty="0">
              <a:latin typeface="Alexandria"/>
            </a:endParaRPr>
          </a:p>
          <a:p>
            <a:pPr lvl="0"/>
            <a:r>
              <a:rPr lang="en-US" sz="2000" b="1" dirty="0">
                <a:latin typeface="Alexandria"/>
              </a:rPr>
              <a:t>Simulating real-world work conditions:</a:t>
            </a:r>
          </a:p>
          <a:p>
            <a:pPr lvl="1"/>
            <a:r>
              <a:rPr lang="en-US" sz="2000" dirty="0">
                <a:latin typeface="Alexandria"/>
              </a:rPr>
              <a:t>On-the-job training (when feasible) allows immediate application of skills.</a:t>
            </a:r>
          </a:p>
          <a:p>
            <a:pPr lvl="1"/>
            <a:r>
              <a:rPr lang="en-US" sz="2000" dirty="0">
                <a:latin typeface="Alexandria"/>
              </a:rPr>
              <a:t>Off-the-job training with simulations (case studies, role plays) can replicate work settings.</a:t>
            </a:r>
          </a:p>
          <a:p>
            <a:pPr lvl="1"/>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Enhancing Transfer Through Delivery</a:t>
            </a:r>
            <a:endParaRPr lang="en-US" sz="2400" dirty="0">
              <a:latin typeface="Alexandria"/>
            </a:endParaRPr>
          </a:p>
        </p:txBody>
      </p:sp>
    </p:spTree>
    <p:extLst>
      <p:ext uri="{BB962C8B-B14F-4D97-AF65-F5344CB8AC3E}">
        <p14:creationId xmlns:p14="http://schemas.microsoft.com/office/powerpoint/2010/main" val="829967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323987"/>
          </a:xfrm>
          <a:prstGeom prst="rect">
            <a:avLst/>
          </a:prstGeom>
          <a:noFill/>
        </p:spPr>
        <p:txBody>
          <a:bodyPr wrap="square" rtlCol="0">
            <a:spAutoFit/>
          </a:bodyPr>
          <a:lstStyle/>
          <a:p>
            <a:r>
              <a:rPr lang="en-US" sz="2000" b="1" dirty="0">
                <a:solidFill>
                  <a:srgbClr val="C00000"/>
                </a:solidFill>
                <a:latin typeface="Alexandria"/>
              </a:rPr>
              <a:t>Benefits:</a:t>
            </a:r>
          </a:p>
          <a:p>
            <a:endParaRPr lang="en-US" sz="2000" dirty="0">
              <a:solidFill>
                <a:srgbClr val="C00000"/>
              </a:solidFill>
              <a:latin typeface="Alexandria"/>
            </a:endParaRPr>
          </a:p>
          <a:p>
            <a:pPr marL="511175" lvl="0" indent="-336550">
              <a:lnSpc>
                <a:spcPct val="150000"/>
              </a:lnSpc>
              <a:buFont typeface="Wingdings" panose="05000000000000000000" pitchFamily="2" charset="2"/>
              <a:buChar char="q"/>
            </a:pPr>
            <a:r>
              <a:rPr lang="en-US" sz="2000" b="1" dirty="0">
                <a:latin typeface="Alexandria"/>
              </a:rPr>
              <a:t>Self-paced learning:</a:t>
            </a:r>
            <a:r>
              <a:rPr lang="en-US" sz="2000" dirty="0">
                <a:latin typeface="Alexandria"/>
              </a:rPr>
              <a:t> Individuals can learn at their own speed and comfort level.</a:t>
            </a:r>
          </a:p>
          <a:p>
            <a:pPr marL="511175" lvl="0" indent="-336550">
              <a:lnSpc>
                <a:spcPct val="150000"/>
              </a:lnSpc>
              <a:buFont typeface="Wingdings" panose="05000000000000000000" pitchFamily="2" charset="2"/>
              <a:buChar char="q"/>
            </a:pPr>
            <a:r>
              <a:rPr lang="en-US" sz="2000" b="1" dirty="0">
                <a:latin typeface="Alexandria"/>
              </a:rPr>
              <a:t>Adaptable:</a:t>
            </a:r>
            <a:r>
              <a:rPr lang="en-US" sz="2000" dirty="0">
                <a:latin typeface="Alexandria"/>
              </a:rPr>
              <a:t> Can be customized to different employee needs.</a:t>
            </a:r>
          </a:p>
          <a:p>
            <a:pPr marL="511175" lvl="0" indent="-336550">
              <a:lnSpc>
                <a:spcPct val="150000"/>
              </a:lnSpc>
              <a:buFont typeface="Wingdings" panose="05000000000000000000" pitchFamily="2" charset="2"/>
              <a:buChar char="q"/>
            </a:pPr>
            <a:r>
              <a:rPr lang="en-US" sz="2000" b="1" dirty="0">
                <a:latin typeface="Alexandria"/>
              </a:rPr>
              <a:t>Easy delivery:</a:t>
            </a:r>
            <a:r>
              <a:rPr lang="en-US" sz="2000" dirty="0">
                <a:latin typeface="Alexandria"/>
              </a:rPr>
              <a:t> Accessible from any workstation or home computer.</a:t>
            </a:r>
          </a:p>
          <a:p>
            <a:pPr marL="511175" lvl="0" indent="-336550">
              <a:lnSpc>
                <a:spcPct val="150000"/>
              </a:lnSpc>
              <a:buFont typeface="Wingdings" panose="05000000000000000000" pitchFamily="2" charset="2"/>
              <a:buChar char="q"/>
            </a:pPr>
            <a:r>
              <a:rPr lang="en-US" sz="2000" b="1" dirty="0">
                <a:latin typeface="Alexandria"/>
              </a:rPr>
              <a:t>Cost-effective:</a:t>
            </a:r>
            <a:r>
              <a:rPr lang="en-US" sz="2000" dirty="0">
                <a:latin typeface="Alexandria"/>
              </a:rPr>
              <a:t> Efficient for geographically dispersed organizations.</a:t>
            </a:r>
          </a:p>
          <a:p>
            <a:pPr marL="511175" lvl="0" indent="-336550">
              <a:lnSpc>
                <a:spcPct val="150000"/>
              </a:lnSpc>
              <a:buFont typeface="Wingdings" panose="05000000000000000000" pitchFamily="2" charset="2"/>
              <a:buChar char="q"/>
            </a:pPr>
            <a:r>
              <a:rPr lang="en-US" sz="2000" b="1" dirty="0">
                <a:latin typeface="Alexandria"/>
              </a:rPr>
              <a:t>Convenience:</a:t>
            </a:r>
            <a:r>
              <a:rPr lang="en-US" sz="2000" dirty="0">
                <a:latin typeface="Alexandria"/>
              </a:rPr>
              <a:t> Training can be undertaken anytime, without scheduling.</a:t>
            </a:r>
          </a:p>
          <a:p>
            <a:pPr marL="511175" lvl="0" indent="-33655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Online Computer-Based Instruction (OCBI)</a:t>
            </a:r>
            <a:endParaRPr lang="en-US" sz="2400" dirty="0">
              <a:latin typeface="Alexandria"/>
            </a:endParaRPr>
          </a:p>
        </p:txBody>
      </p:sp>
    </p:spTree>
    <p:extLst>
      <p:ext uri="{BB962C8B-B14F-4D97-AF65-F5344CB8AC3E}">
        <p14:creationId xmlns:p14="http://schemas.microsoft.com/office/powerpoint/2010/main" val="4042422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968505"/>
          </a:xfrm>
          <a:prstGeom prst="rect">
            <a:avLst/>
          </a:prstGeom>
          <a:noFill/>
        </p:spPr>
        <p:txBody>
          <a:bodyPr wrap="square" rtlCol="0">
            <a:spAutoFit/>
          </a:bodyPr>
          <a:lstStyle/>
          <a:p>
            <a:r>
              <a:rPr lang="en-US" sz="2000" b="1" dirty="0">
                <a:solidFill>
                  <a:srgbClr val="C00000"/>
                </a:solidFill>
                <a:latin typeface="Alexandria"/>
              </a:rPr>
              <a:t>Drawbacks:</a:t>
            </a:r>
          </a:p>
          <a:p>
            <a:endParaRPr lang="en-US" sz="2000" dirty="0">
              <a:solidFill>
                <a:srgbClr val="C00000"/>
              </a:solidFill>
              <a:latin typeface="Alexandria"/>
            </a:endParaRPr>
          </a:p>
          <a:p>
            <a:pPr marL="511175" lvl="0" indent="-342900">
              <a:lnSpc>
                <a:spcPct val="150000"/>
              </a:lnSpc>
              <a:buFont typeface="Wingdings" panose="05000000000000000000" pitchFamily="2" charset="2"/>
              <a:buChar char="q"/>
            </a:pPr>
            <a:r>
              <a:rPr lang="en-US" sz="2000" b="1" dirty="0">
                <a:latin typeface="Alexandria"/>
              </a:rPr>
              <a:t>Self-motivation:</a:t>
            </a:r>
            <a:r>
              <a:rPr lang="en-US" sz="2000" dirty="0">
                <a:latin typeface="Alexandria"/>
              </a:rPr>
              <a:t> Learners need to be self-motivated and take initiative.</a:t>
            </a:r>
          </a:p>
          <a:p>
            <a:pPr marL="511175" lvl="0" indent="-342900">
              <a:lnSpc>
                <a:spcPct val="150000"/>
              </a:lnSpc>
              <a:buFont typeface="Wingdings" panose="05000000000000000000" pitchFamily="2" charset="2"/>
              <a:buChar char="q"/>
            </a:pPr>
            <a:r>
              <a:rPr lang="en-US" sz="2000" b="1" dirty="0">
                <a:latin typeface="Alexandria"/>
              </a:rPr>
              <a:t>High development cost:</a:t>
            </a:r>
            <a:r>
              <a:rPr lang="en-US" sz="2000" dirty="0">
                <a:latin typeface="Alexandria"/>
              </a:rPr>
              <a:t> Creating interactive online materials can be expensive.</a:t>
            </a:r>
          </a:p>
          <a:p>
            <a:pPr marL="511175" lvl="0" indent="-342900">
              <a:lnSpc>
                <a:spcPct val="150000"/>
              </a:lnSpc>
              <a:buFont typeface="Wingdings" panose="05000000000000000000" pitchFamily="2" charset="2"/>
              <a:buChar char="q"/>
            </a:pPr>
            <a:r>
              <a:rPr lang="en-US" sz="2000" b="1" dirty="0">
                <a:latin typeface="Alexandria"/>
              </a:rPr>
              <a:t>Outdated content:</a:t>
            </a:r>
            <a:r>
              <a:rPr lang="en-US" sz="2000" dirty="0">
                <a:latin typeface="Alexandria"/>
              </a:rPr>
              <a:t> Content may need frequent updates and revisions.</a:t>
            </a:r>
          </a:p>
          <a:p>
            <a:pPr marL="511175" indent="-342900">
              <a:lnSpc>
                <a:spcPct val="150000"/>
              </a:lnSpc>
              <a:buFont typeface="Wingdings" panose="05000000000000000000" pitchFamily="2" charset="2"/>
              <a:buChar char="q"/>
            </a:pPr>
            <a:r>
              <a:rPr lang="en-US" sz="2000" b="1" dirty="0">
                <a:latin typeface="Alexandria"/>
              </a:rPr>
              <a:t>Limited interaction:</a:t>
            </a:r>
            <a:r>
              <a:rPr lang="en-US" sz="2000" dirty="0">
                <a:latin typeface="Alexandria"/>
              </a:rPr>
              <a:t> Lack of interaction and two-way communication can hinder learning for some</a:t>
            </a:r>
            <a:endParaRPr lang="en-US" sz="2000" dirty="0">
              <a:solidFill>
                <a:srgbClr val="C00000"/>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Online Computer-Based Instruction (OCBI)</a:t>
            </a:r>
            <a:endParaRPr lang="en-US" sz="2400" dirty="0">
              <a:latin typeface="Alexandria"/>
            </a:endParaRPr>
          </a:p>
        </p:txBody>
      </p:sp>
    </p:spTree>
    <p:extLst>
      <p:ext uri="{BB962C8B-B14F-4D97-AF65-F5344CB8AC3E}">
        <p14:creationId xmlns:p14="http://schemas.microsoft.com/office/powerpoint/2010/main" val="3145839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79" y="1662293"/>
            <a:ext cx="10718591" cy="4708981"/>
          </a:xfrm>
          <a:prstGeom prst="rect">
            <a:avLst/>
          </a:prstGeom>
          <a:noFill/>
        </p:spPr>
        <p:txBody>
          <a:bodyPr wrap="square" rtlCol="0">
            <a:spAutoFit/>
          </a:bodyPr>
          <a:lstStyle/>
          <a:p>
            <a:r>
              <a:rPr lang="en-US" sz="2000" b="1" dirty="0">
                <a:latin typeface="Alexandria"/>
              </a:rPr>
              <a:t>Qualcomm</a:t>
            </a:r>
            <a:r>
              <a:rPr lang="en-US" sz="2000" dirty="0">
                <a:latin typeface="Alexandria"/>
              </a:rPr>
              <a:t>, a San Diego-based giant in wireless communication technology, stands out for its innovative approach to employee training.</a:t>
            </a:r>
          </a:p>
          <a:p>
            <a:endParaRPr lang="en-US" sz="2000" dirty="0">
              <a:latin typeface="Alexandria"/>
            </a:endParaRPr>
          </a:p>
          <a:p>
            <a:r>
              <a:rPr lang="en-US" sz="2000" dirty="0">
                <a:latin typeface="Alexandria"/>
              </a:rPr>
              <a:t> </a:t>
            </a:r>
            <a:r>
              <a:rPr lang="en-US" sz="2000" b="1" dirty="0">
                <a:solidFill>
                  <a:srgbClr val="C00000"/>
                </a:solidFill>
                <a:latin typeface="Alexandria"/>
              </a:rPr>
              <a:t>Here's what makes their program unique:</a:t>
            </a:r>
          </a:p>
          <a:p>
            <a:pPr marL="342900" lvl="0" indent="-342900">
              <a:buFont typeface="Wingdings" panose="05000000000000000000" pitchFamily="2" charset="2"/>
              <a:buChar char="q"/>
            </a:pPr>
            <a:r>
              <a:rPr lang="en-US" sz="2000" b="1" dirty="0">
                <a:latin typeface="Alexandria"/>
              </a:rPr>
              <a:t>Extensive Online Course Library:</a:t>
            </a:r>
            <a:r>
              <a:rPr lang="en-US" sz="2000" dirty="0">
                <a:latin typeface="Alexandria"/>
              </a:rPr>
              <a:t> They offer over 250 custom-designed courses online, catering to both technical and professional development needs.</a:t>
            </a:r>
          </a:p>
          <a:p>
            <a:pPr marL="342900" lvl="0" indent="-342900">
              <a:buFont typeface="Wingdings" panose="05000000000000000000" pitchFamily="2" charset="2"/>
              <a:buChar char="q"/>
            </a:pPr>
            <a:r>
              <a:rPr lang="en-US" sz="2000" b="1" dirty="0">
                <a:latin typeface="Alexandria"/>
              </a:rPr>
              <a:t>Flexibility for Learners:</a:t>
            </a:r>
            <a:r>
              <a:rPr lang="en-US" sz="2000" dirty="0">
                <a:latin typeface="Alexandria"/>
              </a:rPr>
              <a:t> Courses are designed to accommodate various learning styles and schedules. Options include 24/7 online access and traditional classroom settings (for those who prefer it).</a:t>
            </a:r>
          </a:p>
          <a:p>
            <a:pPr marL="342900" lvl="0" indent="-342900">
              <a:buFont typeface="Wingdings" panose="05000000000000000000" pitchFamily="2" charset="2"/>
              <a:buChar char="q"/>
            </a:pPr>
            <a:r>
              <a:rPr lang="en-US" sz="2000" b="1" dirty="0">
                <a:latin typeface="Alexandria"/>
              </a:rPr>
              <a:t>Strategic Focus:</a:t>
            </a:r>
            <a:r>
              <a:rPr lang="en-US" sz="2000" dirty="0">
                <a:latin typeface="Alexandria"/>
              </a:rPr>
              <a:t> Training is meticulously aligned with Qualcomm's culture and business goals.</a:t>
            </a:r>
          </a:p>
          <a:p>
            <a:pPr marL="342900" lvl="0" indent="-342900">
              <a:buFont typeface="Wingdings" panose="05000000000000000000" pitchFamily="2" charset="2"/>
              <a:buChar char="q"/>
            </a:pPr>
            <a:r>
              <a:rPr lang="en-US" sz="2000" b="1" dirty="0">
                <a:latin typeface="Alexandria"/>
              </a:rPr>
              <a:t>Needs Assessment:</a:t>
            </a:r>
            <a:r>
              <a:rPr lang="en-US" sz="2000" dirty="0">
                <a:latin typeface="Alexandria"/>
              </a:rPr>
              <a:t> Learning specialists actively identify training needs by attending staff meetings, interacting with senior management, and conducting group assessments within business units.</a:t>
            </a:r>
          </a:p>
          <a:p>
            <a:pPr marL="342900" lvl="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383008" y="1166516"/>
            <a:ext cx="9034174" cy="769441"/>
          </a:xfrm>
          <a:prstGeom prst="rect">
            <a:avLst/>
          </a:prstGeom>
          <a:noFill/>
        </p:spPr>
        <p:txBody>
          <a:bodyPr wrap="square" rtlCol="0">
            <a:spAutoFit/>
          </a:bodyPr>
          <a:lstStyle/>
          <a:p>
            <a:pPr algn="ctr"/>
            <a:r>
              <a:rPr lang="en-US" sz="2000" b="1" dirty="0">
                <a:latin typeface="Alexandria"/>
              </a:rPr>
              <a:t>Qualcomm: A Leader in Customized, Strategic Computer-Based Training</a:t>
            </a:r>
            <a:endParaRPr lang="en-US" sz="2000" dirty="0">
              <a:latin typeface="Alexandria"/>
            </a:endParaRPr>
          </a:p>
          <a:p>
            <a:pPr algn="ctr"/>
            <a:endParaRPr lang="en-US" sz="2400" dirty="0">
              <a:latin typeface="Alexandria"/>
            </a:endParaRPr>
          </a:p>
        </p:txBody>
      </p:sp>
    </p:spTree>
    <p:extLst>
      <p:ext uri="{BB962C8B-B14F-4D97-AF65-F5344CB8AC3E}">
        <p14:creationId xmlns:p14="http://schemas.microsoft.com/office/powerpoint/2010/main" val="1629991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4093428"/>
          </a:xfrm>
          <a:prstGeom prst="rect">
            <a:avLst/>
          </a:prstGeom>
          <a:noFill/>
        </p:spPr>
        <p:txBody>
          <a:bodyPr wrap="square" rtlCol="0">
            <a:spAutoFit/>
          </a:bodyPr>
          <a:lstStyle/>
          <a:p>
            <a:pPr marL="342900" lvl="0" indent="-342900">
              <a:buFont typeface="Wingdings" panose="05000000000000000000" pitchFamily="2" charset="2"/>
              <a:buChar char="q"/>
            </a:pPr>
            <a:r>
              <a:rPr lang="en-US" sz="2000" b="1" dirty="0">
                <a:latin typeface="Alexandria"/>
              </a:rPr>
              <a:t>Customized Content:</a:t>
            </a:r>
            <a:r>
              <a:rPr lang="en-US" sz="2000" dirty="0">
                <a:latin typeface="Alexandria"/>
              </a:rPr>
              <a:t> Courses are developed with unique content tailored to the specific needs of each business unit and Qualcomm as a whole.</a:t>
            </a:r>
          </a:p>
          <a:p>
            <a:pPr marL="342900" lvl="0" indent="-342900">
              <a:buFont typeface="Wingdings" panose="05000000000000000000" pitchFamily="2" charset="2"/>
              <a:buChar char="q"/>
            </a:pPr>
            <a:r>
              <a:rPr lang="en-US" sz="2000" b="1" dirty="0">
                <a:latin typeface="Alexandria"/>
              </a:rPr>
              <a:t>Integration with Competency Management:</a:t>
            </a:r>
            <a:r>
              <a:rPr lang="en-US" sz="2000" dirty="0">
                <a:latin typeface="Alexandria"/>
              </a:rPr>
              <a:t> "</a:t>
            </a:r>
            <a:r>
              <a:rPr lang="en-US" sz="2000" dirty="0" err="1">
                <a:latin typeface="Alexandria"/>
              </a:rPr>
              <a:t>MySource</a:t>
            </a:r>
            <a:r>
              <a:rPr lang="en-US" sz="2000" dirty="0">
                <a:latin typeface="Alexandria"/>
              </a:rPr>
              <a:t>," an intranet tool, allows employees to track their skills, accomplishments, and career goals. They can then choose relevant learning modules from the online library to facilitate skill development and career advancement.</a:t>
            </a:r>
          </a:p>
          <a:p>
            <a:pPr lvl="0"/>
            <a:endParaRPr lang="en-US" sz="2000" dirty="0">
              <a:latin typeface="Alexandria"/>
            </a:endParaRPr>
          </a:p>
          <a:p>
            <a:r>
              <a:rPr lang="en-US" sz="2000" b="1" dirty="0">
                <a:solidFill>
                  <a:srgbClr val="C00000"/>
                </a:solidFill>
                <a:latin typeface="Alexandria"/>
              </a:rPr>
              <a:t>Benefits of Qualcomm's Approach:</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Cost Savings:</a:t>
            </a:r>
            <a:r>
              <a:rPr lang="en-US" sz="2000" dirty="0">
                <a:latin typeface="Alexandria"/>
              </a:rPr>
              <a:t> Moving to computer-based training has significantly reduced costs associated with traditional, centralized training programs.</a:t>
            </a:r>
          </a:p>
          <a:p>
            <a:pPr marL="342900" lvl="0" indent="-342900">
              <a:buFont typeface="Wingdings" panose="05000000000000000000" pitchFamily="2" charset="2"/>
              <a:buChar char="q"/>
            </a:pPr>
            <a:r>
              <a:rPr lang="en-US" sz="2000" b="1" dirty="0">
                <a:latin typeface="Alexandria"/>
              </a:rPr>
              <a:t>Employee Empowerment:</a:t>
            </a:r>
            <a:r>
              <a:rPr lang="en-US" sz="2000" dirty="0">
                <a:latin typeface="Alexandria"/>
              </a:rPr>
              <a:t> The program effectively unlocks employee potential by providing targeted training, supporting skill development, and facilitating career planning through competency management.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383008" y="1166516"/>
            <a:ext cx="9034174" cy="769441"/>
          </a:xfrm>
          <a:prstGeom prst="rect">
            <a:avLst/>
          </a:prstGeom>
          <a:noFill/>
        </p:spPr>
        <p:txBody>
          <a:bodyPr wrap="square" rtlCol="0">
            <a:spAutoFit/>
          </a:bodyPr>
          <a:lstStyle/>
          <a:p>
            <a:pPr algn="ctr"/>
            <a:r>
              <a:rPr lang="en-US" sz="2000" b="1" dirty="0">
                <a:latin typeface="Alexandria"/>
              </a:rPr>
              <a:t>Qualcomm: A Leader in Customized, Strategic Computer-Based Training</a:t>
            </a:r>
            <a:endParaRPr lang="en-US" sz="2000" dirty="0">
              <a:latin typeface="Alexandria"/>
            </a:endParaRPr>
          </a:p>
          <a:p>
            <a:pPr algn="ctr"/>
            <a:endParaRPr lang="en-US" sz="2400" dirty="0">
              <a:latin typeface="Alexandria"/>
            </a:endParaRPr>
          </a:p>
        </p:txBody>
      </p:sp>
    </p:spTree>
    <p:extLst>
      <p:ext uri="{BB962C8B-B14F-4D97-AF65-F5344CB8AC3E}">
        <p14:creationId xmlns:p14="http://schemas.microsoft.com/office/powerpoint/2010/main" val="116371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4401205"/>
          </a:xfrm>
          <a:prstGeom prst="rect">
            <a:avLst/>
          </a:prstGeom>
          <a:noFill/>
        </p:spPr>
        <p:txBody>
          <a:bodyPr wrap="square" rtlCol="0">
            <a:spAutoFit/>
          </a:bodyPr>
          <a:lstStyle/>
          <a:p>
            <a:pPr lvl="0"/>
            <a:r>
              <a:rPr lang="en-US" sz="2000" dirty="0">
                <a:latin typeface="Alexandria"/>
              </a:rPr>
              <a:t>Training evaluation is essential to assess the program's effectiveness and determine if it should continue, be modified, or be eliminated.</a:t>
            </a:r>
          </a:p>
          <a:p>
            <a:pPr lvl="0"/>
            <a:endParaRPr lang="en-US" sz="2000" dirty="0">
              <a:latin typeface="Alexandria"/>
            </a:endParaRPr>
          </a:p>
          <a:p>
            <a:r>
              <a:rPr lang="en-US" sz="2000" b="1" dirty="0">
                <a:solidFill>
                  <a:srgbClr val="C00000"/>
                </a:solidFill>
                <a:latin typeface="Alexandria"/>
              </a:rPr>
              <a:t>Four Levels of Training Evaluation (Hierarchy):</a:t>
            </a:r>
            <a:endParaRPr lang="en-US" sz="2000" dirty="0">
              <a:solidFill>
                <a:srgbClr val="C00000"/>
              </a:solidFill>
              <a:latin typeface="Alexandria"/>
            </a:endParaRPr>
          </a:p>
          <a:p>
            <a:pPr marL="457200" lvl="0" indent="-457200">
              <a:buFont typeface="+mj-lt"/>
              <a:buAutoNum type="arabicPeriod"/>
            </a:pPr>
            <a:r>
              <a:rPr lang="en-US" sz="2000" b="1" dirty="0">
                <a:latin typeface="Alexandria"/>
              </a:rPr>
              <a:t>Reaction:</a:t>
            </a:r>
            <a:r>
              <a:rPr lang="en-US" sz="2000" dirty="0">
                <a:latin typeface="Alexandria"/>
              </a:rPr>
              <a:t> Measures trainee satisfaction with the training (trainer, content, facilities) - usually through questionnaires.</a:t>
            </a:r>
          </a:p>
          <a:p>
            <a:pPr marL="914400" lvl="1" indent="-457200">
              <a:buFont typeface="Arial" panose="020B0604020202020204" pitchFamily="34" charset="0"/>
              <a:buChar char="•"/>
            </a:pPr>
            <a:r>
              <a:rPr lang="en-US" sz="2000" dirty="0">
                <a:latin typeface="Alexandria"/>
              </a:rPr>
              <a:t>Low satisfaction might indicate lack of value or interest.</a:t>
            </a:r>
          </a:p>
          <a:p>
            <a:pPr marL="914400" lvl="1" indent="-457200">
              <a:buFont typeface="Arial" panose="020B0604020202020204" pitchFamily="34" charset="0"/>
              <a:buChar char="•"/>
            </a:pPr>
            <a:r>
              <a:rPr lang="en-US" sz="2000" dirty="0">
                <a:latin typeface="Alexandria"/>
              </a:rPr>
              <a:t>High satisfaction doesn't guarantee effectiveness.</a:t>
            </a:r>
          </a:p>
          <a:p>
            <a:pPr marL="457200" lvl="0" indent="-457200">
              <a:buFont typeface="+mj-lt"/>
              <a:buAutoNum type="arabicPeriod"/>
            </a:pPr>
            <a:r>
              <a:rPr lang="en-US" sz="2000" b="1" dirty="0">
                <a:latin typeface="Alexandria"/>
              </a:rPr>
              <a:t>Learning:</a:t>
            </a:r>
            <a:r>
              <a:rPr lang="en-US" sz="2000" dirty="0">
                <a:latin typeface="Alexandria"/>
              </a:rPr>
              <a:t> Measures knowledge or skill acquisition through tests, demonstrations, or simulations.</a:t>
            </a:r>
          </a:p>
          <a:p>
            <a:pPr marL="914400" lvl="1" indent="-457200">
              <a:buFont typeface="Arial" panose="020B0604020202020204" pitchFamily="34" charset="0"/>
              <a:buChar char="•"/>
            </a:pPr>
            <a:r>
              <a:rPr lang="en-US" sz="2000" dirty="0">
                <a:latin typeface="Alexandria"/>
              </a:rPr>
              <a:t>No learning suggests the training was ineffective.</a:t>
            </a:r>
          </a:p>
          <a:p>
            <a:pPr marL="914400" lvl="1" indent="-457200">
              <a:buFont typeface="Arial" panose="020B0604020202020204" pitchFamily="34" charset="0"/>
              <a:buChar char="•"/>
            </a:pPr>
            <a:r>
              <a:rPr lang="en-US" sz="2000" dirty="0">
                <a:latin typeface="Alexandria"/>
              </a:rPr>
              <a:t>Learning is a prerequisite for behavior change.</a:t>
            </a:r>
          </a:p>
          <a:p>
            <a:pPr marL="285750" lvl="0" indent="-285750">
              <a:buFont typeface="Wingdings" panose="05000000000000000000" pitchFamily="2" charset="2"/>
              <a:buChar char="q"/>
            </a:pPr>
            <a:endParaRPr lang="en-US" sz="2000" dirty="0">
              <a:latin typeface="Alexandria"/>
            </a:endParaRPr>
          </a:p>
          <a:p>
            <a:pPr marL="285750" indent="-28575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2563456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477875"/>
          </a:xfrm>
          <a:prstGeom prst="rect">
            <a:avLst/>
          </a:prstGeom>
          <a:noFill/>
        </p:spPr>
        <p:txBody>
          <a:bodyPr wrap="square" rtlCol="0">
            <a:spAutoFit/>
          </a:bodyPr>
          <a:lstStyle/>
          <a:p>
            <a:r>
              <a:rPr lang="en-US" sz="2000" b="1" dirty="0">
                <a:solidFill>
                  <a:srgbClr val="C00000"/>
                </a:solidFill>
                <a:latin typeface="Alexandria"/>
              </a:rPr>
              <a:t>Four Levels of Training Evaluation (Hierarchy):</a:t>
            </a:r>
          </a:p>
          <a:p>
            <a:endParaRPr lang="en-US" sz="2000" dirty="0">
              <a:solidFill>
                <a:srgbClr val="C00000"/>
              </a:solidFill>
              <a:latin typeface="Alexandria"/>
            </a:endParaRPr>
          </a:p>
          <a:p>
            <a:pPr lvl="0"/>
            <a:r>
              <a:rPr lang="en-US" sz="2000" b="1" dirty="0">
                <a:latin typeface="Alexandria"/>
              </a:rPr>
              <a:t>3. Behavior:</a:t>
            </a:r>
            <a:r>
              <a:rPr lang="en-US" sz="2000" dirty="0">
                <a:latin typeface="Alexandria"/>
              </a:rPr>
              <a:t> Measures on-the-job application of new skills or knowledge.</a:t>
            </a:r>
          </a:p>
          <a:p>
            <a:pPr marL="800100" lvl="1" indent="-342900">
              <a:buFont typeface="Arial" panose="020B0604020202020204" pitchFamily="34" charset="0"/>
              <a:buChar char="•"/>
            </a:pPr>
            <a:r>
              <a:rPr lang="en-US" sz="2000" dirty="0">
                <a:latin typeface="Alexandria"/>
              </a:rPr>
              <a:t>Behavior change indicates successful transfer of training.</a:t>
            </a:r>
          </a:p>
          <a:p>
            <a:pPr marL="800100" lvl="1" indent="-342900">
              <a:buFont typeface="Arial" panose="020B0604020202020204" pitchFamily="34" charset="0"/>
              <a:buChar char="•"/>
            </a:pPr>
            <a:r>
              <a:rPr lang="en-US" sz="2000" dirty="0">
                <a:latin typeface="Alexandria"/>
              </a:rPr>
              <a:t>Evaluated through performance appraisals by supervisors.</a:t>
            </a:r>
          </a:p>
          <a:p>
            <a:pPr marL="800100" lvl="1" indent="-342900">
              <a:buFont typeface="Arial" panose="020B0604020202020204" pitchFamily="34" charset="0"/>
              <a:buChar char="•"/>
            </a:pPr>
            <a:r>
              <a:rPr lang="en-US" sz="2000" dirty="0">
                <a:latin typeface="Alexandria"/>
              </a:rPr>
              <a:t>No change in behavior suggests no improvement in performance.</a:t>
            </a:r>
          </a:p>
          <a:p>
            <a:pPr lvl="1"/>
            <a:endParaRPr lang="en-US" sz="2000" dirty="0">
              <a:latin typeface="Alexandria"/>
            </a:endParaRPr>
          </a:p>
          <a:p>
            <a:pPr lvl="0"/>
            <a:r>
              <a:rPr lang="en-US" sz="2000" b="1" dirty="0">
                <a:latin typeface="Alexandria"/>
              </a:rPr>
              <a:t>4. Results:</a:t>
            </a:r>
            <a:r>
              <a:rPr lang="en-US" sz="2000" dirty="0">
                <a:latin typeface="Alexandria"/>
              </a:rPr>
              <a:t> Measures the overall impact of training on organizational outcomes (productivity, efficiency, customer service, etc.).</a:t>
            </a:r>
          </a:p>
          <a:p>
            <a:pPr marL="631825" lvl="0" indent="-174625">
              <a:buFont typeface="Arial" panose="020B0604020202020204" pitchFamily="34" charset="0"/>
              <a:buChar char="•"/>
              <a:tabLst>
                <a:tab pos="457200" algn="l"/>
              </a:tabLst>
            </a:pPr>
            <a:r>
              <a:rPr lang="en-US" sz="2000" dirty="0">
                <a:latin typeface="Alexandria"/>
              </a:rPr>
              <a:t>Evaluated through reports, sales figures, surveys, etc.</a:t>
            </a:r>
          </a:p>
          <a:p>
            <a:pPr marL="631825" lvl="0" indent="-174625">
              <a:buFont typeface="Arial" panose="020B0604020202020204" pitchFamily="34" charset="0"/>
              <a:buChar char="•"/>
              <a:tabLst>
                <a:tab pos="457200" algn="l"/>
              </a:tabLst>
            </a:pPr>
            <a:r>
              <a:rPr lang="en-US" sz="2000" dirty="0">
                <a:latin typeface="Alexandria"/>
              </a:rPr>
              <a:t>Results may take time to appear due to ongoing training or skill development needs.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317531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8" name="Picture 27" descr="C:\Users\AA\Desktop\Capture 2.JPG"/>
          <p:cNvPicPr/>
          <p:nvPr/>
        </p:nvPicPr>
        <p:blipFill>
          <a:blip r:embed="rId3">
            <a:extLst>
              <a:ext uri="{28A0092B-C50C-407E-A947-70E740481C1C}">
                <a14:useLocalDpi xmlns:a14="http://schemas.microsoft.com/office/drawing/2010/main" val="0"/>
              </a:ext>
            </a:extLst>
          </a:blip>
          <a:srcRect/>
          <a:stretch>
            <a:fillRect/>
          </a:stretch>
        </p:blipFill>
        <p:spPr bwMode="auto">
          <a:xfrm>
            <a:off x="1549213" y="1556565"/>
            <a:ext cx="8024862" cy="5136176"/>
          </a:xfrm>
          <a:prstGeom prst="rect">
            <a:avLst/>
          </a:prstGeom>
          <a:noFill/>
          <a:ln>
            <a:noFill/>
          </a:ln>
        </p:spPr>
      </p:pic>
      <p:sp>
        <p:nvSpPr>
          <p:cNvPr id="2" name="TextBox 1">
            <a:extLst>
              <a:ext uri="{FF2B5EF4-FFF2-40B4-BE49-F238E27FC236}">
                <a16:creationId xmlns:a16="http://schemas.microsoft.com/office/drawing/2014/main" id="{AA22FE17-55A8-0BE3-DAE9-CCA4610B8FDE}"/>
              </a:ext>
            </a:extLst>
          </p:cNvPr>
          <p:cNvSpPr txBox="1"/>
          <p:nvPr/>
        </p:nvSpPr>
        <p:spPr>
          <a:xfrm>
            <a:off x="1731877" y="883641"/>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3657379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170099"/>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While results are often most relevant, focusing solely on short-term outcomes might lead to abandoning valuable training programs.</a:t>
            </a:r>
          </a:p>
          <a:p>
            <a:pPr marL="342900" lvl="0" indent="-342900">
              <a:buFont typeface="Wingdings" panose="05000000000000000000" pitchFamily="2" charset="2"/>
              <a:buChar char="q"/>
            </a:pPr>
            <a:r>
              <a:rPr lang="en-US" sz="2000" dirty="0">
                <a:latin typeface="Alexandria"/>
              </a:rPr>
              <a:t>Some training, like leadership development, might be better assessed by measuring learning rather than results.</a:t>
            </a:r>
          </a:p>
          <a:p>
            <a:pPr lvl="0"/>
            <a:endParaRPr lang="en-US" sz="2000" dirty="0">
              <a:latin typeface="Alexandria"/>
            </a:endParaRPr>
          </a:p>
          <a:p>
            <a:r>
              <a:rPr lang="en-US" sz="2000" b="1" dirty="0">
                <a:latin typeface="Alexandria"/>
              </a:rPr>
              <a:t>Recommendation:</a:t>
            </a:r>
            <a:endParaRPr lang="en-US" sz="2000" dirty="0">
              <a:latin typeface="Alexandria"/>
            </a:endParaRPr>
          </a:p>
          <a:p>
            <a:pPr lvl="0"/>
            <a:r>
              <a:rPr lang="en-US" sz="2000" dirty="0">
                <a:latin typeface="Alexandria"/>
              </a:rPr>
              <a:t>Consider all four levels (partially or fully) when deciding how to evaluate training, based on your organization's strategy.</a:t>
            </a: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Choosing the Right Level</a:t>
            </a:r>
            <a:endParaRPr lang="en-US" sz="2400" dirty="0">
              <a:latin typeface="Alexandria"/>
            </a:endParaRPr>
          </a:p>
        </p:txBody>
      </p:sp>
    </p:spTree>
    <p:extLst>
      <p:ext uri="{BB962C8B-B14F-4D97-AF65-F5344CB8AC3E}">
        <p14:creationId xmlns:p14="http://schemas.microsoft.com/office/powerpoint/2010/main" val="3629873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477875"/>
          </a:xfrm>
          <a:prstGeom prst="rect">
            <a:avLst/>
          </a:prstGeom>
          <a:noFill/>
        </p:spPr>
        <p:txBody>
          <a:bodyPr wrap="square" rtlCol="0">
            <a:spAutoFit/>
          </a:bodyPr>
          <a:lstStyle/>
          <a:p>
            <a:r>
              <a:rPr lang="en-US" sz="2000" b="1" dirty="0">
                <a:latin typeface="Alexandria"/>
              </a:rPr>
              <a:t>Focus:</a:t>
            </a:r>
            <a:endParaRPr lang="en-US" sz="2000" dirty="0">
              <a:latin typeface="Alexandria"/>
            </a:endParaRPr>
          </a:p>
          <a:p>
            <a:pPr marL="342900" lvl="0" indent="-342900">
              <a:buFont typeface="Wingdings" panose="05000000000000000000" pitchFamily="2" charset="2"/>
              <a:buChar char="q"/>
            </a:pPr>
            <a:r>
              <a:rPr lang="en-US" sz="2000" dirty="0">
                <a:latin typeface="Alexandria"/>
              </a:rPr>
              <a:t>OD focuses on improving an organization's </a:t>
            </a:r>
            <a:r>
              <a:rPr lang="en-US" sz="2000" b="1" dirty="0">
                <a:latin typeface="Alexandria"/>
              </a:rPr>
              <a:t>overall effectiveness</a:t>
            </a:r>
            <a:r>
              <a:rPr lang="en-US" sz="2000" dirty="0">
                <a:latin typeface="Alexandria"/>
              </a:rPr>
              <a:t> through planned interventions.</a:t>
            </a:r>
          </a:p>
          <a:p>
            <a:pPr marL="342900" lvl="0" indent="-342900">
              <a:buFont typeface="Wingdings" panose="05000000000000000000" pitchFamily="2" charset="2"/>
              <a:buChar char="q"/>
            </a:pPr>
            <a:r>
              <a:rPr lang="en-US" sz="2000" dirty="0">
                <a:latin typeface="Alexandria"/>
              </a:rPr>
              <a:t>It contrasts with training and development, which targets individual skills for improved productivity.</a:t>
            </a:r>
          </a:p>
          <a:p>
            <a:pPr marL="342900" lvl="0" indent="-342900">
              <a:buFont typeface="Wingdings" panose="05000000000000000000" pitchFamily="2" charset="2"/>
              <a:buChar char="q"/>
            </a:pPr>
            <a:endParaRPr lang="en-US" sz="2000" dirty="0">
              <a:latin typeface="Alexandria"/>
            </a:endParaRPr>
          </a:p>
          <a:p>
            <a:r>
              <a:rPr lang="en-US" sz="2000" b="1" dirty="0">
                <a:latin typeface="Alexandria"/>
              </a:rPr>
              <a:t>Scope:</a:t>
            </a:r>
            <a:endParaRPr lang="en-US" sz="2000" dirty="0">
              <a:latin typeface="Alexandria"/>
            </a:endParaRPr>
          </a:p>
          <a:p>
            <a:pPr marL="342900" lvl="0" indent="-342900">
              <a:buFont typeface="Wingdings" panose="05000000000000000000" pitchFamily="2" charset="2"/>
              <a:buChar char="q"/>
            </a:pPr>
            <a:r>
              <a:rPr lang="en-US" sz="2000" dirty="0">
                <a:latin typeface="Alexandria"/>
              </a:rPr>
              <a:t>OD takes a </a:t>
            </a:r>
            <a:r>
              <a:rPr lang="en-US" sz="2000" b="1" dirty="0">
                <a:latin typeface="Alexandria"/>
              </a:rPr>
              <a:t>macro</a:t>
            </a:r>
            <a:r>
              <a:rPr lang="en-US" sz="2000" dirty="0">
                <a:latin typeface="Alexandria"/>
              </a:rPr>
              <a:t> or organization-wide perspective, looking at processes, culture, and overall performance.</a:t>
            </a:r>
          </a:p>
          <a:p>
            <a:pPr marL="342900" lvl="0" indent="-342900">
              <a:buFont typeface="Wingdings" panose="05000000000000000000" pitchFamily="2" charset="2"/>
              <a:buChar char="q"/>
            </a:pPr>
            <a:r>
              <a:rPr lang="en-US" sz="2000" dirty="0">
                <a:latin typeface="Alexandria"/>
              </a:rPr>
              <a:t>It considers the organization as an open system influenced by external factors and internal interconnectedness.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Organizational Development (OD)</a:t>
            </a:r>
            <a:endParaRPr lang="en-US" sz="2400" dirty="0">
              <a:latin typeface="Alexandria"/>
            </a:endParaRPr>
          </a:p>
        </p:txBody>
      </p:sp>
    </p:spTree>
    <p:extLst>
      <p:ext uri="{BB962C8B-B14F-4D97-AF65-F5344CB8AC3E}">
        <p14:creationId xmlns:p14="http://schemas.microsoft.com/office/powerpoint/2010/main" val="3500317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2246769"/>
          </a:xfrm>
          <a:prstGeom prst="rect">
            <a:avLst/>
          </a:prstGeom>
          <a:noFill/>
        </p:spPr>
        <p:txBody>
          <a:bodyPr wrap="square" rtlCol="0">
            <a:spAutoFit/>
          </a:bodyPr>
          <a:lstStyle/>
          <a:p>
            <a:endParaRPr lang="en-US" sz="2000" b="1" dirty="0">
              <a:latin typeface="Alexandria"/>
            </a:endParaRPr>
          </a:p>
          <a:p>
            <a:r>
              <a:rPr lang="en-US" sz="2000" b="1" dirty="0">
                <a:latin typeface="Alexandria"/>
              </a:rPr>
              <a:t>Interventions:</a:t>
            </a:r>
          </a:p>
          <a:p>
            <a:endParaRPr lang="en-US" sz="2000" dirty="0">
              <a:latin typeface="Alexandria"/>
            </a:endParaRPr>
          </a:p>
          <a:p>
            <a:pPr marL="342900" lvl="0" indent="-342900">
              <a:buFont typeface="Wingdings" panose="05000000000000000000" pitchFamily="2" charset="2"/>
              <a:buChar char="q"/>
            </a:pPr>
            <a:r>
              <a:rPr lang="en-US" sz="2000" dirty="0">
                <a:latin typeface="Alexandria"/>
              </a:rPr>
              <a:t>OD interventions address various needs, including culture change, mergers, learning, knowledge management, and process improvement.</a:t>
            </a:r>
          </a:p>
          <a:p>
            <a:pPr marL="342900" lvl="0" indent="-342900">
              <a:buFont typeface="Wingdings" panose="05000000000000000000" pitchFamily="2" charset="2"/>
              <a:buChar char="q"/>
            </a:pPr>
            <a:r>
              <a:rPr lang="en-US" sz="2000" dirty="0">
                <a:latin typeface="Alexandria"/>
              </a:rPr>
              <a:t>They consider both performance and human aspects, promoting values like respect, inclusion, and collaboration.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Organizational Development (OD)</a:t>
            </a:r>
            <a:endParaRPr lang="en-US" sz="2400" dirty="0">
              <a:latin typeface="Alexandria"/>
            </a:endParaRPr>
          </a:p>
        </p:txBody>
      </p:sp>
    </p:spTree>
    <p:extLst>
      <p:ext uri="{BB962C8B-B14F-4D97-AF65-F5344CB8AC3E}">
        <p14:creationId xmlns:p14="http://schemas.microsoft.com/office/powerpoint/2010/main" val="970917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2141367"/>
            <a:ext cx="10565630" cy="3266985"/>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Interpersonal relationships:</a:t>
            </a:r>
            <a:r>
              <a:rPr lang="en-US" sz="2000" dirty="0">
                <a:latin typeface="Alexandria"/>
              </a:rPr>
              <a:t> Effective OD requires developing strong interpersonal relationships, especially within leadership teams.</a:t>
            </a:r>
          </a:p>
          <a:p>
            <a:pPr marL="342900" lvl="0" indent="-342900">
              <a:lnSpc>
                <a:spcPct val="150000"/>
              </a:lnSpc>
              <a:buFont typeface="Wingdings" panose="05000000000000000000" pitchFamily="2" charset="2"/>
              <a:buChar char="q"/>
            </a:pPr>
            <a:r>
              <a:rPr lang="en-US" sz="2000" b="1" dirty="0">
                <a:latin typeface="Alexandria"/>
              </a:rPr>
              <a:t>Leadership development:</a:t>
            </a:r>
            <a:r>
              <a:rPr lang="en-US" sz="2000" dirty="0">
                <a:latin typeface="Alexandria"/>
              </a:rPr>
              <a:t> Strong leadership programs are linked to improved financial performance. Models like NASA's can guide leadership development efforts.</a:t>
            </a:r>
          </a:p>
          <a:p>
            <a:pPr marL="342900" lvl="0" indent="-342900">
              <a:lnSpc>
                <a:spcPct val="150000"/>
              </a:lnSpc>
              <a:buFont typeface="Wingdings" panose="05000000000000000000" pitchFamily="2" charset="2"/>
              <a:buChar char="q"/>
            </a:pPr>
            <a:r>
              <a:rPr lang="en-US" sz="2000" b="1" dirty="0">
                <a:latin typeface="Alexandria"/>
              </a:rPr>
              <a:t>Team dynamics:</a:t>
            </a:r>
            <a:r>
              <a:rPr lang="en-US" sz="2000" dirty="0">
                <a:latin typeface="Alexandria"/>
              </a:rPr>
              <a:t> As discussed in Chapter 6, teams have distinct learning and training needs that OD initiatives must address.</a:t>
            </a:r>
          </a:p>
          <a:p>
            <a:pPr marL="342900" indent="-342900">
              <a:lnSpc>
                <a:spcPct val="150000"/>
              </a:lnSpc>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Key Considerations</a:t>
            </a:r>
            <a:endParaRPr lang="en-US" sz="2400" dirty="0">
              <a:latin typeface="Alexandria"/>
            </a:endParaRPr>
          </a:p>
        </p:txBody>
      </p:sp>
    </p:spTree>
    <p:extLst>
      <p:ext uri="{BB962C8B-B14F-4D97-AF65-F5344CB8AC3E}">
        <p14:creationId xmlns:p14="http://schemas.microsoft.com/office/powerpoint/2010/main" val="1981870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2141367"/>
            <a:ext cx="10565630" cy="3477875"/>
          </a:xfrm>
          <a:prstGeom prst="rect">
            <a:avLst/>
          </a:prstGeom>
          <a:noFill/>
        </p:spPr>
        <p:txBody>
          <a:bodyPr wrap="square" rtlCol="0">
            <a:spAutoFit/>
          </a:bodyPr>
          <a:lstStyle/>
          <a:p>
            <a:pPr lvl="0"/>
            <a:r>
              <a:rPr lang="en-US" sz="2000" b="1" dirty="0">
                <a:latin typeface="Alexandria"/>
              </a:rPr>
              <a:t>Training Reinforcement:</a:t>
            </a:r>
            <a:endParaRPr lang="en-US" sz="2000" dirty="0">
              <a:latin typeface="Alexandria"/>
            </a:endParaRPr>
          </a:p>
          <a:p>
            <a:pPr lvl="1"/>
            <a:r>
              <a:rPr lang="en-US" sz="2000" dirty="0">
                <a:latin typeface="Alexandria"/>
              </a:rPr>
              <a:t>Training alone doesn't guarantee success.</a:t>
            </a:r>
          </a:p>
          <a:p>
            <a:pPr lvl="1"/>
            <a:r>
              <a:rPr lang="en-US" sz="2000" dirty="0">
                <a:latin typeface="Alexandria"/>
              </a:rPr>
              <a:t>Organizations need to ensure learned skills are applied and rewarded.</a:t>
            </a:r>
          </a:p>
          <a:p>
            <a:pPr lvl="1"/>
            <a:endParaRPr lang="en-US" sz="2000" dirty="0">
              <a:latin typeface="Alexandria"/>
            </a:endParaRPr>
          </a:p>
          <a:p>
            <a:pPr lvl="0"/>
            <a:r>
              <a:rPr lang="en-US" sz="2000" b="1" dirty="0">
                <a:latin typeface="Alexandria"/>
              </a:rPr>
              <a:t>Separate HR Functions:</a:t>
            </a:r>
            <a:endParaRPr lang="en-US" sz="2000" dirty="0">
              <a:latin typeface="Alexandria"/>
            </a:endParaRPr>
          </a:p>
          <a:p>
            <a:pPr lvl="1"/>
            <a:r>
              <a:rPr lang="en-US" sz="2000" dirty="0">
                <a:latin typeface="Alexandria"/>
              </a:rPr>
              <a:t>Some large companies have separate departments for training, performance evaluation, and compensation.</a:t>
            </a:r>
          </a:p>
          <a:p>
            <a:pPr lvl="1"/>
            <a:endParaRPr lang="en-US" sz="2000" dirty="0">
              <a:latin typeface="Alexandria"/>
            </a:endParaRPr>
          </a:p>
          <a:p>
            <a:pPr lvl="0"/>
            <a:r>
              <a:rPr lang="en-US" sz="2000" b="1" dirty="0">
                <a:latin typeface="Alexandria"/>
              </a:rPr>
              <a:t>Integration is Key:</a:t>
            </a:r>
            <a:endParaRPr lang="en-US" sz="2000" dirty="0">
              <a:latin typeface="Alexandria"/>
            </a:endParaRPr>
          </a:p>
          <a:p>
            <a:pPr lvl="1"/>
            <a:r>
              <a:rPr lang="en-US" sz="2000" dirty="0">
                <a:latin typeface="Alexandria"/>
              </a:rPr>
              <a:t>When these functions are </a:t>
            </a:r>
            <a:r>
              <a:rPr lang="en-US" sz="2000" b="1" dirty="0">
                <a:latin typeface="Alexandria"/>
              </a:rPr>
              <a:t>not</a:t>
            </a:r>
            <a:r>
              <a:rPr lang="en-US" sz="2000" dirty="0">
                <a:latin typeface="Alexandria"/>
              </a:rPr>
              <a:t> integrated, it's harder to reinforce desired outcomes from training.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014218" y="1053735"/>
            <a:ext cx="9866607" cy="461665"/>
          </a:xfrm>
          <a:prstGeom prst="rect">
            <a:avLst/>
          </a:prstGeom>
          <a:noFill/>
        </p:spPr>
        <p:txBody>
          <a:bodyPr wrap="square" rtlCol="0">
            <a:spAutoFit/>
          </a:bodyPr>
          <a:lstStyle/>
          <a:p>
            <a:r>
              <a:rPr lang="en-US" sz="2400" b="1" dirty="0">
                <a:latin typeface="Alexandria"/>
              </a:rPr>
              <a:t>Integrating Training with Performance and Compensation</a:t>
            </a:r>
            <a:endParaRPr lang="en-US" sz="2400" dirty="0">
              <a:latin typeface="Alexandria"/>
            </a:endParaRPr>
          </a:p>
        </p:txBody>
      </p:sp>
    </p:spTree>
    <p:extLst>
      <p:ext uri="{BB962C8B-B14F-4D97-AF65-F5344CB8AC3E}">
        <p14:creationId xmlns:p14="http://schemas.microsoft.com/office/powerpoint/2010/main" val="3476985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3477875"/>
          </a:xfrm>
          <a:prstGeom prst="rect">
            <a:avLst/>
          </a:prstGeom>
          <a:noFill/>
        </p:spPr>
        <p:txBody>
          <a:bodyPr wrap="square" rtlCol="0">
            <a:spAutoFit/>
          </a:bodyPr>
          <a:lstStyle/>
          <a:p>
            <a:pPr lvl="0"/>
            <a:r>
              <a:rPr lang="en-US" sz="2000" b="1" dirty="0">
                <a:latin typeface="Alexandria"/>
              </a:rPr>
              <a:t>Performance Measurement: </a:t>
            </a:r>
            <a:r>
              <a:rPr lang="en-US" sz="2000" dirty="0">
                <a:latin typeface="Alexandria"/>
              </a:rPr>
              <a:t>Performance evaluations should reflect the skills learned in training, especially critical skills.</a:t>
            </a:r>
          </a:p>
          <a:p>
            <a:pPr lvl="1"/>
            <a:endParaRPr lang="en-US" sz="2000" dirty="0">
              <a:latin typeface="Alexandria"/>
            </a:endParaRPr>
          </a:p>
          <a:p>
            <a:pPr lvl="0"/>
            <a:r>
              <a:rPr lang="en-US" sz="2000" b="1" dirty="0">
                <a:latin typeface="Alexandria"/>
              </a:rPr>
              <a:t>Compensation and Training: </a:t>
            </a:r>
            <a:r>
              <a:rPr lang="en-US" sz="2000" dirty="0">
                <a:latin typeface="Alexandria"/>
              </a:rPr>
              <a:t>Compensation should be adjusted to reflect successful application of learned skills.</a:t>
            </a:r>
          </a:p>
          <a:p>
            <a:pPr lvl="1"/>
            <a:r>
              <a:rPr lang="en-US" sz="2000" dirty="0">
                <a:latin typeface="Alexandria"/>
              </a:rPr>
              <a:t>                       </a:t>
            </a:r>
          </a:p>
          <a:p>
            <a:pPr lvl="0"/>
            <a:r>
              <a:rPr lang="en-US" sz="2000" b="1" dirty="0">
                <a:latin typeface="Alexandria"/>
              </a:rPr>
              <a:t>Training Integration: </a:t>
            </a:r>
            <a:r>
              <a:rPr lang="en-US" sz="2000" dirty="0">
                <a:latin typeface="Alexandria"/>
              </a:rPr>
              <a:t>Training linked to performance and compensation systems is more likely to succeed.</a:t>
            </a:r>
          </a:p>
          <a:p>
            <a:pPr lvl="0"/>
            <a:endParaRPr lang="en-US" sz="2000" dirty="0">
              <a:latin typeface="Alexandria"/>
            </a:endParaRPr>
          </a:p>
          <a:p>
            <a:pPr lvl="0"/>
            <a:r>
              <a:rPr lang="en-US" sz="2000" b="1" dirty="0">
                <a:latin typeface="Alexandria"/>
              </a:rPr>
              <a:t>Strategic Training: </a:t>
            </a:r>
            <a:r>
              <a:rPr lang="en-US" sz="2000" dirty="0">
                <a:latin typeface="Alexandria"/>
              </a:rPr>
              <a:t>Training needs to be designed within the organization's larger strategy and receive commitment for success.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014218" y="1053735"/>
            <a:ext cx="9866607" cy="461665"/>
          </a:xfrm>
          <a:prstGeom prst="rect">
            <a:avLst/>
          </a:prstGeom>
          <a:noFill/>
        </p:spPr>
        <p:txBody>
          <a:bodyPr wrap="square" rtlCol="0">
            <a:spAutoFit/>
          </a:bodyPr>
          <a:lstStyle/>
          <a:p>
            <a:r>
              <a:rPr lang="en-US" sz="2400" b="1" dirty="0">
                <a:latin typeface="Alexandria"/>
              </a:rPr>
              <a:t>Integrating Training with Performance and Compensation</a:t>
            </a:r>
            <a:endParaRPr lang="en-US" sz="2400" dirty="0">
              <a:latin typeface="Alexandria"/>
            </a:endParaRPr>
          </a:p>
        </p:txBody>
      </p:sp>
    </p:spTree>
    <p:extLst>
      <p:ext uri="{BB962C8B-B14F-4D97-AF65-F5344CB8AC3E}">
        <p14:creationId xmlns:p14="http://schemas.microsoft.com/office/powerpoint/2010/main" val="1597466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8" name="Picture 27" descr="C:\Users\AA\Desktop\Capture 1.JPG"/>
          <p:cNvPicPr/>
          <p:nvPr/>
        </p:nvPicPr>
        <p:blipFill>
          <a:blip r:embed="rId3">
            <a:extLst>
              <a:ext uri="{28A0092B-C50C-407E-A947-70E740481C1C}">
                <a14:useLocalDpi xmlns:a14="http://schemas.microsoft.com/office/drawing/2010/main" val="0"/>
              </a:ext>
            </a:extLst>
          </a:blip>
          <a:srcRect/>
          <a:stretch>
            <a:fillRect/>
          </a:stretch>
        </p:blipFill>
        <p:spPr bwMode="auto">
          <a:xfrm>
            <a:off x="1694328" y="1250576"/>
            <a:ext cx="8444753" cy="4531659"/>
          </a:xfrm>
          <a:prstGeom prst="rect">
            <a:avLst/>
          </a:prstGeom>
          <a:noFill/>
          <a:ln>
            <a:noFill/>
          </a:ln>
        </p:spPr>
      </p:pic>
    </p:spTree>
    <p:extLst>
      <p:ext uri="{BB962C8B-B14F-4D97-AF65-F5344CB8AC3E}">
        <p14:creationId xmlns:p14="http://schemas.microsoft.com/office/powerpoint/2010/main" val="2677919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401205"/>
          </a:xfrm>
          <a:prstGeom prst="rect">
            <a:avLst/>
          </a:prstGeom>
          <a:noFill/>
        </p:spPr>
        <p:txBody>
          <a:bodyPr wrap="square" rtlCol="0">
            <a:spAutoFit/>
          </a:bodyPr>
          <a:lstStyle/>
          <a:p>
            <a:r>
              <a:rPr lang="en-US" sz="2000" dirty="0">
                <a:latin typeface="Alexandria"/>
              </a:rPr>
              <a:t>Hilton, a global hospitality leader, implemented the "I Lead" program, a strategic training initiative focused on empowering managers to drive guest satisfaction and employee engagement. Here's how it mirrors Anheuser-Busch's WIL program:</a:t>
            </a:r>
          </a:p>
          <a:p>
            <a:endParaRPr lang="en-US" sz="2000" dirty="0">
              <a:latin typeface="Alexandria"/>
            </a:endParaRPr>
          </a:p>
          <a:p>
            <a:r>
              <a:rPr lang="en-US" sz="2000" b="1" dirty="0">
                <a:solidFill>
                  <a:srgbClr val="C00000"/>
                </a:solidFill>
                <a:latin typeface="Alexandria"/>
              </a:rPr>
              <a:t>Target Audience: </a:t>
            </a:r>
            <a:r>
              <a:rPr lang="en-US" sz="2000" dirty="0">
                <a:latin typeface="Alexandria"/>
              </a:rPr>
              <a:t>I Lead" targets a broad spectrum within the organization, in this case, all hotel managers across various departments and locations.</a:t>
            </a:r>
          </a:p>
          <a:p>
            <a:endParaRPr lang="en-US" sz="2000" dirty="0">
              <a:latin typeface="Alexandria"/>
            </a:endParaRPr>
          </a:p>
          <a:p>
            <a:r>
              <a:rPr lang="en-US" sz="2000" b="1" dirty="0">
                <a:solidFill>
                  <a:srgbClr val="C00000"/>
                </a:solidFill>
              </a:rPr>
              <a:t>Program Features:</a:t>
            </a:r>
            <a:endParaRPr lang="en-US" sz="2000" dirty="0">
              <a:solidFill>
                <a:srgbClr val="C00000"/>
              </a:solidFill>
            </a:endParaRPr>
          </a:p>
          <a:p>
            <a:pPr marL="342900" lvl="0" indent="-342900">
              <a:buFont typeface="Wingdings" panose="05000000000000000000" pitchFamily="2" charset="2"/>
              <a:buChar char="q"/>
            </a:pPr>
            <a:r>
              <a:rPr lang="en-US" sz="2000" b="1" dirty="0"/>
              <a:t>Blended Learning:</a:t>
            </a:r>
            <a:r>
              <a:rPr lang="en-US" sz="2000" dirty="0"/>
              <a:t> "I Lead" incorporates a mix of online modules, in-person workshops, and on-the-job coaching, catering to diverse learning styles and offering practical application.</a:t>
            </a:r>
          </a:p>
          <a:p>
            <a:pPr marL="342900" lvl="0" indent="-342900">
              <a:buFont typeface="Wingdings" panose="05000000000000000000" pitchFamily="2" charset="2"/>
              <a:buChar char="q"/>
            </a:pPr>
            <a:r>
              <a:rPr lang="en-US" sz="2000" b="1" dirty="0"/>
              <a:t>Performance Management Integration:</a:t>
            </a:r>
            <a:r>
              <a:rPr lang="en-US" sz="2000" dirty="0"/>
              <a:t> Manager performance reviews track progress on "I Lead" objectives, ensuring consistent implementation.</a:t>
            </a:r>
          </a:p>
          <a:p>
            <a:endParaRPr lang="en-US" sz="2000" dirty="0">
              <a:latin typeface="Alexandria"/>
            </a:endParaRP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r>
              <a:rPr lang="en-US" sz="2000" b="1" dirty="0">
                <a:latin typeface="Alexandria"/>
              </a:rPr>
              <a:t>Hilton's "I Lead" Program: Empowering Managers for Guest Experience Excellence</a:t>
            </a:r>
          </a:p>
        </p:txBody>
      </p:sp>
    </p:spTree>
    <p:extLst>
      <p:ext uri="{BB962C8B-B14F-4D97-AF65-F5344CB8AC3E}">
        <p14:creationId xmlns:p14="http://schemas.microsoft.com/office/powerpoint/2010/main" val="2939203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93428"/>
          </a:xfrm>
          <a:prstGeom prst="rect">
            <a:avLst/>
          </a:prstGeom>
          <a:noFill/>
        </p:spPr>
        <p:txBody>
          <a:bodyPr wrap="square" rtlCol="0">
            <a:spAutoFit/>
          </a:bodyPr>
          <a:lstStyle/>
          <a:p>
            <a:r>
              <a:rPr lang="en-US" sz="2000" b="1" dirty="0">
                <a:solidFill>
                  <a:srgbClr val="C00000"/>
                </a:solidFill>
                <a:latin typeface="Alexandria"/>
              </a:rPr>
              <a:t>Development Process:</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Needs Assessment:</a:t>
            </a:r>
            <a:r>
              <a:rPr lang="en-US" sz="2000" dirty="0">
                <a:latin typeface="Alexandria"/>
              </a:rPr>
              <a:t> Hilton identified a gap in leadership skills focused on guest experience and employee motivation.</a:t>
            </a:r>
          </a:p>
          <a:p>
            <a:pPr marL="342900" lvl="0" indent="-342900">
              <a:buFont typeface="Wingdings" panose="05000000000000000000" pitchFamily="2" charset="2"/>
              <a:buChar char="q"/>
            </a:pPr>
            <a:r>
              <a:rPr lang="en-US" sz="2000" b="1" dirty="0">
                <a:latin typeface="Alexandria"/>
              </a:rPr>
              <a:t>Competency-Based Training:</a:t>
            </a:r>
            <a:r>
              <a:rPr lang="en-US" sz="2000" dirty="0">
                <a:latin typeface="Alexandria"/>
              </a:rPr>
              <a:t> The program was designed based on core leadership competencies essential for hotel operations, including communication, coaching, and conflict resolution.</a:t>
            </a:r>
          </a:p>
          <a:p>
            <a:pPr marL="342900" lvl="0" indent="-342900">
              <a:buFont typeface="Wingdings" panose="05000000000000000000" pitchFamily="2" charset="2"/>
              <a:buChar char="q"/>
            </a:pPr>
            <a:endParaRPr lang="en-US" sz="2000" dirty="0">
              <a:latin typeface="Alexandria"/>
            </a:endParaRPr>
          </a:p>
          <a:p>
            <a:r>
              <a:rPr lang="en-US" sz="2000" b="1" dirty="0">
                <a:solidFill>
                  <a:srgbClr val="C00000"/>
                </a:solidFill>
                <a:latin typeface="Alexandria"/>
              </a:rPr>
              <a:t>Outcomes:</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Improved Guest Satisfaction:</a:t>
            </a:r>
            <a:r>
              <a:rPr lang="en-US" sz="2000" dirty="0">
                <a:latin typeface="Alexandria"/>
              </a:rPr>
              <a:t> Following the program rollout, Hilton witnessed a significant increase in guest satisfaction scores.</a:t>
            </a:r>
          </a:p>
          <a:p>
            <a:pPr marL="342900" lvl="0" indent="-342900">
              <a:buFont typeface="Wingdings" panose="05000000000000000000" pitchFamily="2" charset="2"/>
              <a:buChar char="q"/>
            </a:pPr>
            <a:r>
              <a:rPr lang="en-US" sz="2000" b="1" dirty="0">
                <a:latin typeface="Alexandria"/>
              </a:rPr>
              <a:t>Empowered Employees:</a:t>
            </a:r>
            <a:r>
              <a:rPr lang="en-US" sz="2000" dirty="0">
                <a:latin typeface="Alexandria"/>
              </a:rPr>
              <a:t> Managers equipped with effective leadership skills are better able to motivate and support their teams, leading to higher employee engagement.</a:t>
            </a:r>
          </a:p>
          <a:p>
            <a:pPr marL="342900" lvl="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r>
              <a:rPr lang="en-US" sz="2000" b="1" dirty="0">
                <a:latin typeface="Alexandria"/>
              </a:rPr>
              <a:t>Hilton's "I Lead" Program: Empowering Managers for Guest Experience Excellence</a:t>
            </a:r>
          </a:p>
        </p:txBody>
      </p:sp>
    </p:spTree>
    <p:extLst>
      <p:ext uri="{BB962C8B-B14F-4D97-AF65-F5344CB8AC3E}">
        <p14:creationId xmlns:p14="http://schemas.microsoft.com/office/powerpoint/2010/main" val="156722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pPr algn="ctr"/>
            <a:r>
              <a:rPr lang="en-US" sz="2000" b="1" dirty="0">
                <a:latin typeface="Alexandria"/>
              </a:rPr>
              <a:t>Conclusion</a:t>
            </a:r>
          </a:p>
        </p:txBody>
      </p:sp>
      <p:sp>
        <p:nvSpPr>
          <p:cNvPr id="9" name="TextBox 8"/>
          <p:cNvSpPr txBox="1"/>
          <p:nvPr/>
        </p:nvSpPr>
        <p:spPr>
          <a:xfrm>
            <a:off x="617280" y="1962479"/>
            <a:ext cx="10565630" cy="2554545"/>
          </a:xfrm>
          <a:prstGeom prst="rect">
            <a:avLst/>
          </a:prstGeom>
          <a:noFill/>
        </p:spPr>
        <p:txBody>
          <a:bodyPr wrap="square" rtlCol="0">
            <a:spAutoFit/>
          </a:bodyPr>
          <a:lstStyle/>
          <a:p>
            <a:r>
              <a:rPr lang="en-US" sz="2000" b="1" dirty="0"/>
              <a:t>Onboarding Programs:</a:t>
            </a:r>
            <a:r>
              <a:rPr lang="en-US" sz="2000" dirty="0"/>
              <a:t> Immerse new hires in company culture and equip them with essential skills from day one (e.g., </a:t>
            </a:r>
            <a:r>
              <a:rPr lang="en-US" sz="2000" dirty="0" err="1"/>
              <a:t>MicroStrategy</a:t>
            </a:r>
            <a:r>
              <a:rPr lang="en-US" sz="2000" dirty="0"/>
              <a:t> Boot Camp).</a:t>
            </a:r>
          </a:p>
          <a:p>
            <a:r>
              <a:rPr lang="en-US" sz="2000" b="1" dirty="0"/>
              <a:t>Customized Training:</a:t>
            </a:r>
            <a:r>
              <a:rPr lang="en-US" sz="2000" dirty="0"/>
              <a:t> Develop training content tailored to the specific needs of different departments and employee roles (e.g., Qualcomm).</a:t>
            </a:r>
          </a:p>
          <a:p>
            <a:r>
              <a:rPr lang="en-US" sz="2000" b="1" dirty="0"/>
              <a:t>Blended Learning:</a:t>
            </a:r>
            <a:r>
              <a:rPr lang="en-US" sz="2000" dirty="0"/>
              <a:t> Offer a mix of online modules, in-person workshops, and on-the-job training to cater to diverse learning styles (e.g., Hilton's "I Lead" program).</a:t>
            </a:r>
          </a:p>
          <a:p>
            <a:r>
              <a:rPr lang="en-US" sz="2000" b="1" dirty="0"/>
              <a:t>Strategic Focus:</a:t>
            </a:r>
            <a:r>
              <a:rPr lang="en-US" sz="2000" dirty="0"/>
              <a:t> Align training programs with the organization's goals and business objectives (e.g., all case studies discussed).</a:t>
            </a:r>
          </a:p>
        </p:txBody>
      </p:sp>
    </p:spTree>
    <p:extLst>
      <p:ext uri="{BB962C8B-B14F-4D97-AF65-F5344CB8AC3E}">
        <p14:creationId xmlns:p14="http://schemas.microsoft.com/office/powerpoint/2010/main" val="1190855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pPr algn="ctr"/>
            <a:r>
              <a:rPr lang="en-US" sz="2000" b="1" dirty="0">
                <a:latin typeface="Alexandria"/>
              </a:rPr>
              <a:t>Conclusion</a:t>
            </a:r>
          </a:p>
        </p:txBody>
      </p:sp>
      <p:sp>
        <p:nvSpPr>
          <p:cNvPr id="9" name="TextBox 8"/>
          <p:cNvSpPr txBox="1"/>
          <p:nvPr/>
        </p:nvSpPr>
        <p:spPr>
          <a:xfrm>
            <a:off x="617280" y="1962479"/>
            <a:ext cx="10565630" cy="2554545"/>
          </a:xfrm>
          <a:prstGeom prst="rect">
            <a:avLst/>
          </a:prstGeom>
          <a:noFill/>
        </p:spPr>
        <p:txBody>
          <a:bodyPr wrap="square" rtlCol="0">
            <a:spAutoFit/>
          </a:bodyPr>
          <a:lstStyle/>
          <a:p>
            <a:r>
              <a:rPr lang="en-US" sz="2000" b="1" dirty="0"/>
              <a:t>Needs Assessment:</a:t>
            </a:r>
            <a:r>
              <a:rPr lang="en-US" sz="2000" dirty="0"/>
              <a:t> Identify skill gaps and training needs through data analysis and employee interaction </a:t>
            </a:r>
          </a:p>
          <a:p>
            <a:r>
              <a:rPr lang="en-US" sz="2000" b="1" dirty="0"/>
              <a:t>Technology Integration:</a:t>
            </a:r>
            <a:r>
              <a:rPr lang="en-US" sz="2000" dirty="0"/>
              <a:t> Utilize online learning platforms and other technological tools to deliver, manage, and track training programs </a:t>
            </a:r>
            <a:r>
              <a:rPr lang="en-US" sz="2000" b="1" dirty="0"/>
              <a:t>Performance Management Integration:</a:t>
            </a:r>
            <a:r>
              <a:rPr lang="en-US" sz="2000" dirty="0"/>
              <a:t> Connect training programs with performance evaluation and development planning to ensure skill development translates to better job performance </a:t>
            </a:r>
          </a:p>
          <a:p>
            <a:r>
              <a:rPr lang="en-US" sz="2000" b="1" dirty="0"/>
              <a:t>Employee Empowerment:</a:t>
            </a:r>
            <a:r>
              <a:rPr lang="en-US" sz="2000" dirty="0"/>
              <a:t> Focus on providing training that equips employees with the skills and knowledge they need to grow in their careers</a:t>
            </a:r>
            <a:endParaRPr lang="en-US" sz="2000" b="1" dirty="0"/>
          </a:p>
        </p:txBody>
      </p:sp>
    </p:spTree>
    <p:extLst>
      <p:ext uri="{BB962C8B-B14F-4D97-AF65-F5344CB8AC3E}">
        <p14:creationId xmlns:p14="http://schemas.microsoft.com/office/powerpoint/2010/main" val="3184390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pPr algn="ctr"/>
            <a:r>
              <a:rPr lang="en-US" sz="2000" b="1" dirty="0">
                <a:latin typeface="Alexandria"/>
              </a:rPr>
              <a:t>Conclusion</a:t>
            </a:r>
          </a:p>
        </p:txBody>
      </p:sp>
      <p:sp>
        <p:nvSpPr>
          <p:cNvPr id="9" name="TextBox 8"/>
          <p:cNvSpPr txBox="1"/>
          <p:nvPr/>
        </p:nvSpPr>
        <p:spPr>
          <a:xfrm>
            <a:off x="617280" y="1962479"/>
            <a:ext cx="10565630" cy="3477875"/>
          </a:xfrm>
          <a:prstGeom prst="rect">
            <a:avLst/>
          </a:prstGeom>
          <a:noFill/>
        </p:spPr>
        <p:txBody>
          <a:bodyPr wrap="square" rtlCol="0">
            <a:spAutoFit/>
          </a:bodyPr>
          <a:lstStyle/>
          <a:p>
            <a:r>
              <a:rPr lang="en-US" sz="2000" b="1" dirty="0">
                <a:solidFill>
                  <a:srgbClr val="C00000"/>
                </a:solidFill>
              </a:rPr>
              <a:t>Benefits of Effective Training and Development</a:t>
            </a:r>
            <a:endParaRPr lang="en-US" sz="2000" dirty="0">
              <a:solidFill>
                <a:srgbClr val="C00000"/>
              </a:solidFill>
            </a:endParaRPr>
          </a:p>
          <a:p>
            <a:pPr marL="342900" indent="-342900">
              <a:buFont typeface="Wingdings" panose="05000000000000000000" pitchFamily="2" charset="2"/>
              <a:buChar char="q"/>
            </a:pPr>
            <a:r>
              <a:rPr lang="en-US" sz="2000" b="1" dirty="0"/>
              <a:t>Increased Employee Engagement:</a:t>
            </a:r>
            <a:r>
              <a:rPr lang="en-US" sz="2000" dirty="0"/>
              <a:t> Employees who feel invested in through training are more likely to be engaged and motivated.</a:t>
            </a:r>
          </a:p>
          <a:p>
            <a:pPr marL="342900" indent="-342900">
              <a:buFont typeface="Wingdings" panose="05000000000000000000" pitchFamily="2" charset="2"/>
              <a:buChar char="q"/>
            </a:pPr>
            <a:r>
              <a:rPr lang="en-US" sz="2000" b="1" dirty="0"/>
              <a:t>Improved Productivity:</a:t>
            </a:r>
            <a:r>
              <a:rPr lang="en-US" sz="2000" dirty="0"/>
              <a:t> Well-trained employees possess the skills needed to perform their jobs effectively and efficiently.</a:t>
            </a:r>
          </a:p>
          <a:p>
            <a:pPr marL="342900" indent="-342900">
              <a:buFont typeface="Wingdings" panose="05000000000000000000" pitchFamily="2" charset="2"/>
              <a:buChar char="q"/>
            </a:pPr>
            <a:r>
              <a:rPr lang="en-US" sz="2000" b="1" dirty="0"/>
              <a:t>Reduced Turnover:</a:t>
            </a:r>
            <a:r>
              <a:rPr lang="en-US" sz="2000" dirty="0"/>
              <a:t> Investing in employee development demonstrates a company's commitment to its workforce, leading to higher employee retention.</a:t>
            </a:r>
          </a:p>
          <a:p>
            <a:pPr marL="342900" indent="-342900">
              <a:buFont typeface="Wingdings" panose="05000000000000000000" pitchFamily="2" charset="2"/>
              <a:buChar char="q"/>
            </a:pPr>
            <a:r>
              <a:rPr lang="en-US" sz="2000" b="1" dirty="0"/>
              <a:t>Enhanced Company Culture:</a:t>
            </a:r>
            <a:r>
              <a:rPr lang="en-US" sz="2000" dirty="0"/>
              <a:t> A focus on learning and development fosters a culture of continuous improvement and innovation.</a:t>
            </a:r>
          </a:p>
          <a:p>
            <a:pPr marL="342900" indent="-342900">
              <a:buFont typeface="Wingdings" panose="05000000000000000000" pitchFamily="2" charset="2"/>
              <a:buChar char="q"/>
            </a:pPr>
            <a:r>
              <a:rPr lang="en-US" sz="2000" b="1" dirty="0"/>
              <a:t>Competitive Advantage:</a:t>
            </a:r>
            <a:r>
              <a:rPr lang="en-US" sz="2000" dirty="0"/>
              <a:t> A skilled and adaptable workforce positions a company for success in a competitive marketplace.</a:t>
            </a:r>
          </a:p>
        </p:txBody>
      </p:sp>
    </p:spTree>
    <p:extLst>
      <p:ext uri="{BB962C8B-B14F-4D97-AF65-F5344CB8AC3E}">
        <p14:creationId xmlns:p14="http://schemas.microsoft.com/office/powerpoint/2010/main" val="69661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purl.org/dc/elements/1.1/"/>
    <ds:schemaRef ds:uri="http://purl.org/dc/dcmitype/"/>
    <ds:schemaRef ds:uri="688354b5-287c-4cda-825e-1d7935aea40e"/>
    <ds:schemaRef ds:uri="http://schemas.microsoft.com/office/infopath/2007/PartnerControls"/>
    <ds:schemaRef ds:uri="http://schemas.openxmlformats.org/package/2006/metadata/core-properties"/>
    <ds:schemaRef ds:uri="aca13214-df29-4e3c-a050-857c0bf7bd8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EE837CF0-DF8E-4156-BE58-EEE8F3BD92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4740</TotalTime>
  <Words>2969</Words>
  <Application>Microsoft Office PowerPoint</Application>
  <PresentationFormat>شاشة عريضة</PresentationFormat>
  <Paragraphs>276</Paragraphs>
  <Slides>40</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Alexandria</vt:lpstr>
      <vt:lpstr>American Typewriter</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322</cp:revision>
  <dcterms:created xsi:type="dcterms:W3CDTF">2023-04-29T09:08:00Z</dcterms:created>
  <dcterms:modified xsi:type="dcterms:W3CDTF">2026-05-10T17:46:41Z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