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303" r:id="rId2"/>
    <p:sldId id="437" r:id="rId3"/>
    <p:sldId id="518" r:id="rId4"/>
    <p:sldId id="519" r:id="rId5"/>
    <p:sldId id="520" r:id="rId6"/>
    <p:sldId id="521" r:id="rId7"/>
    <p:sldId id="522" r:id="rId8"/>
    <p:sldId id="523" r:id="rId9"/>
    <p:sldId id="524" r:id="rId10"/>
    <p:sldId id="525" r:id="rId11"/>
    <p:sldId id="526" r:id="rId12"/>
    <p:sldId id="527" r:id="rId13"/>
    <p:sldId id="528" r:id="rId14"/>
    <p:sldId id="529" r:id="rId15"/>
    <p:sldId id="530" r:id="rId16"/>
    <p:sldId id="531" r:id="rId17"/>
    <p:sldId id="532" r:id="rId18"/>
    <p:sldId id="533" r:id="rId19"/>
    <p:sldId id="534" r:id="rId20"/>
    <p:sldId id="541" r:id="rId21"/>
    <p:sldId id="517" r:id="rId22"/>
    <p:sldId id="535" r:id="rId23"/>
    <p:sldId id="536" r:id="rId24"/>
    <p:sldId id="537" r:id="rId25"/>
    <p:sldId id="538" r:id="rId26"/>
    <p:sldId id="539" r:id="rId27"/>
    <p:sldId id="542" r:id="rId28"/>
    <p:sldId id="540" r:id="rId29"/>
    <p:sldId id="543" r:id="rId30"/>
    <p:sldId id="545" r:id="rId31"/>
    <p:sldId id="546" r:id="rId32"/>
    <p:sldId id="547" r:id="rId33"/>
    <p:sldId id="548" r:id="rId34"/>
    <p:sldId id="549" r:id="rId35"/>
    <p:sldId id="550" r:id="rId36"/>
    <p:sldId id="551" r:id="rId37"/>
    <p:sldId id="552" r:id="rId38"/>
    <p:sldId id="553" r:id="rId39"/>
    <p:sldId id="561" r:id="rId40"/>
    <p:sldId id="544" r:id="rId41"/>
    <p:sldId id="554" r:id="rId42"/>
    <p:sldId id="555" r:id="rId43"/>
    <p:sldId id="556" r:id="rId44"/>
    <p:sldId id="557" r:id="rId45"/>
    <p:sldId id="558" r:id="rId46"/>
    <p:sldId id="559" r:id="rId47"/>
    <p:sldId id="560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3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41"/>
            <p14:sldId id="517"/>
            <p14:sldId id="535"/>
            <p14:sldId id="536"/>
            <p14:sldId id="537"/>
            <p14:sldId id="538"/>
            <p14:sldId id="539"/>
            <p14:sldId id="542"/>
            <p14:sldId id="540"/>
            <p14:sldId id="543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61"/>
            <p14:sldId id="544"/>
            <p14:sldId id="554"/>
            <p14:sldId id="555"/>
            <p14:sldId id="556"/>
            <p14:sldId id="557"/>
            <p14:sldId id="558"/>
            <p14:sldId id="559"/>
            <p14:sldId id="5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275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01346" y="4807197"/>
            <a:ext cx="21394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Trade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International Trade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958E7B-E424-C528-F987-5629E74F88C3}"/>
              </a:ext>
            </a:extLst>
          </p:cNvPr>
          <p:cNvSpPr>
            <a:spLocks noGrp="1"/>
          </p:cNvSpPr>
          <p:nvPr/>
        </p:nvSpPr>
        <p:spPr bwMode="auto">
          <a:xfrm>
            <a:off x="787450" y="2357211"/>
            <a:ext cx="10787270" cy="2709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What is the relationship between international trade and the nation’s standard of living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Which country produces which good(s)?</a:t>
            </a:r>
          </a:p>
          <a:p>
            <a:pPr>
              <a:lnSpc>
                <a:spcPct val="90000"/>
              </a:lnSpc>
            </a:pPr>
            <a:r>
              <a:rPr lang="en-US" altLang="en-US" sz="2800" dirty="0"/>
              <a:t>Analyze Tariffs, and Non-Tariff Distortions to Trade</a:t>
            </a:r>
          </a:p>
          <a:p>
            <a:pPr marL="0" indent="0" eaLnBrk="1" hangingPunct="1">
              <a:buFontTx/>
              <a:buNone/>
            </a:pPr>
            <a:endParaRPr lang="en-US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25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relationship between international trade and the nation’s standard of living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F2965A1-1F11-829C-D247-7B1755E43B1D}"/>
              </a:ext>
            </a:extLst>
          </p:cNvPr>
          <p:cNvGrpSpPr/>
          <p:nvPr/>
        </p:nvGrpSpPr>
        <p:grpSpPr>
          <a:xfrm>
            <a:off x="624044" y="2357211"/>
            <a:ext cx="10943912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B2841808-F511-6C8E-8FD3-A20ABC9929D6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D3295517-1465-B27B-4F45-699708E78AA4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1) The relationship between international trade and the nation’s standard of living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762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relationship between international trade and the nation’s standard of living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9C915C-1810-3422-0EEE-1BEAA9EE28D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72143"/>
            <a:ext cx="9448800" cy="316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 countries rely on international trade to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obtain many products</a:t>
            </a:r>
            <a:r>
              <a:rPr lang="en-US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it does not produce and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 minerals</a:t>
            </a:r>
            <a:r>
              <a:rPr lang="en-US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which it has no reserves. </a:t>
            </a:r>
          </a:p>
          <a:p>
            <a:pPr marL="342900" marR="0" lvl="0" indent="-342900"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Interdependence in the world economy is reflected in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flow of goods, services, labor, and capital</a:t>
            </a:r>
            <a:r>
              <a:rPr lang="en-US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across national boundaries, which lead </a:t>
            </a:r>
            <a:r>
              <a:rPr lang="en-US" b="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</a:t>
            </a:r>
            <a:r>
              <a:rPr lang="en-US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the nation’s standard of living</a:t>
            </a:r>
            <a:r>
              <a:rPr lang="en-US" b="0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b="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1726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C7E5931-76D2-1F8F-B83C-BD47481CF4BE}"/>
              </a:ext>
            </a:extLst>
          </p:cNvPr>
          <p:cNvGrpSpPr/>
          <p:nvPr/>
        </p:nvGrpSpPr>
        <p:grpSpPr>
          <a:xfrm>
            <a:off x="624044" y="2173887"/>
            <a:ext cx="10943912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0FC44B5-FD6D-BA7D-03DE-FDF06B27EA69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2A8858B4-23E9-7E37-62EA-F3FBC70D8A48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2) Classical International Trade Theories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564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pic>
        <p:nvPicPr>
          <p:cNvPr id="7" name="Picture 6" descr="Chart&#10;&#10;Description automatically generated">
            <a:extLst>
              <a:ext uri="{FF2B5EF4-FFF2-40B4-BE49-F238E27FC236}">
                <a16:creationId xmlns:a16="http://schemas.microsoft.com/office/drawing/2014/main" id="{C832BE9D-4415-28D7-9B5E-14D57D5B5A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648" y="1546299"/>
            <a:ext cx="6370703" cy="460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9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2F1AB6-B6B3-0A2A-5393-F58F657C4A7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325866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doctrine of Mercantilism Believed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country’s wealth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was based on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much gold and silver was held</a:t>
            </a:r>
            <a:r>
              <a:rPr lang="en-US" sz="2000" b="1" u="dotted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b="1" u="dotted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gold and silver circulated as money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algn="just">
              <a:spcBef>
                <a:spcPts val="0"/>
              </a:spcBef>
              <a:spcAft>
                <a:spcPts val="1200"/>
              </a:spcAft>
            </a:pPr>
            <a:r>
              <a:rPr lang="en-US" sz="2000" b="1" u="none" strike="noStrike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country could increase its wealth by: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Exporting more goods than it imported. (EX&gt;IM) 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because: 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inflows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Imports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created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outflows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gold and silver. </a:t>
            </a:r>
            <a:endParaRPr lang="en-US" sz="1600" dirty="0">
              <a:solidFill>
                <a:srgbClr val="00A5A8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when a country’s exports 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exceede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wealth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increased</a:t>
            </a:r>
            <a:r>
              <a:rPr lang="en-US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its imports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(EX&gt;IM)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its stock of 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gold and silver rose</a:t>
            </a:r>
            <a:r>
              <a:rPr lang="en-US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and the country’s. 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EECA7B-2125-F1F6-8630-30661344A76A}"/>
              </a:ext>
            </a:extLst>
          </p:cNvPr>
          <p:cNvSpPr txBox="1"/>
          <p:nvPr/>
        </p:nvSpPr>
        <p:spPr>
          <a:xfrm>
            <a:off x="2824770" y="1802646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M</a:t>
            </a: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ercantilism.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24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A77EFE9-003B-85BC-D3E9-39C23FEFC06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54282" y="2357211"/>
            <a:ext cx="1054873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u="heavy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Favorable Trade Balance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Mercantilists advocated regulating international trade in a way that would promote 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large exports and small imports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 wealth by using restrictions as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Tariffs and Quotas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r>
              <a:rPr lang="en-US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 assumed Trade is: </a:t>
            </a:r>
            <a:endParaRPr lang="en-US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Zero-Sum-Game </a:t>
            </a:r>
          </a:p>
          <a:p>
            <a:pPr marL="1143000" marR="0" lvl="2" indent="-228600" algn="just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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Win-Lose- Game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4ED279-C441-0006-2EA3-292AEDD42931}"/>
              </a:ext>
            </a:extLst>
          </p:cNvPr>
          <p:cNvSpPr txBox="1"/>
          <p:nvPr/>
        </p:nvSpPr>
        <p:spPr>
          <a:xfrm>
            <a:off x="2464873" y="1833991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M</a:t>
            </a: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ercantilism.</a:t>
            </a:r>
            <a:endParaRPr lang="en-US" sz="2800" dirty="0">
              <a:solidFill>
                <a:srgbClr val="00B05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448A37-0869-CAAD-0AA9-2317C59ED1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609" t="58555" r="36957" b="17681"/>
          <a:stretch/>
        </p:blipFill>
        <p:spPr>
          <a:xfrm>
            <a:off x="5757586" y="3756215"/>
            <a:ext cx="5155096" cy="226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83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54310B-7853-CDC8-C2B3-5F0FC3D5BF2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983998"/>
            <a:ext cx="9448800" cy="2116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using: </a:t>
            </a:r>
            <a:endParaRPr lang="en-US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Fewer resources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 cost (Cheaper)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83902A-19FC-981A-3877-9B082355E873}"/>
              </a:ext>
            </a:extLst>
          </p:cNvPr>
          <p:cNvSpPr txBox="1"/>
          <p:nvPr/>
        </p:nvSpPr>
        <p:spPr>
          <a:xfrm>
            <a:off x="2763740" y="2050827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85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83902A-19FC-981A-3877-9B082355E873}"/>
              </a:ext>
            </a:extLst>
          </p:cNvPr>
          <p:cNvSpPr txBox="1"/>
          <p:nvPr/>
        </p:nvSpPr>
        <p:spPr>
          <a:xfrm>
            <a:off x="2777306" y="1837483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60C9DB-E1C5-16D3-BE6D-2CC8DDDB60F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697293" y="2441585"/>
            <a:ext cx="9448800" cy="379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en-US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Assumptions: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two-nation 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two-commodity 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two-factor world 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trade restrictions 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Adam Smith and other classical economists advocated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policy of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laissez-faire, or minimal government interference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economic activity.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perfect mobility of factors within the nations but no international mobility 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perfect competition in all commodity and factor markets 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transportation costs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"/>
            </a:pPr>
            <a:endParaRPr lang="en-US" alt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68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83902A-19FC-981A-3877-9B082355E873}"/>
              </a:ext>
            </a:extLst>
          </p:cNvPr>
          <p:cNvSpPr txBox="1"/>
          <p:nvPr/>
        </p:nvSpPr>
        <p:spPr>
          <a:xfrm>
            <a:off x="2777306" y="1837483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5ED9BBA-8C80-3967-2D10-17E3F32A1D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122380"/>
              </p:ext>
            </p:extLst>
          </p:nvPr>
        </p:nvGraphicFramePr>
        <p:xfrm>
          <a:off x="3636804" y="2885558"/>
          <a:ext cx="4457865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Machines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Cloth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dirty="0">
                          <a:effectLst/>
                        </a:rPr>
                        <a:t>U. 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India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15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462DFF7C-F1BE-CB57-EDB6-AE9C52721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5081" y="2516226"/>
            <a:ext cx="44018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r"/>
                <a:tab pos="2743200" algn="ctr"/>
                <a:tab pos="54864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r"/>
                <a:tab pos="2743200" algn="ctr"/>
                <a:tab pos="5486400" algn="r"/>
              </a:tabLs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Table 1 : One Labor per day produces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918ACA1-2255-87D0-E12A-FD95108EF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612822"/>
              </p:ext>
            </p:extLst>
          </p:nvPr>
        </p:nvGraphicFramePr>
        <p:xfrm>
          <a:off x="2549533" y="4207413"/>
          <a:ext cx="7699513" cy="10071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09927">
                  <a:extLst>
                    <a:ext uri="{9D8B030D-6E8A-4147-A177-3AD203B41FA5}">
                      <a16:colId xmlns:a16="http://schemas.microsoft.com/office/drawing/2014/main" val="3966725942"/>
                    </a:ext>
                  </a:extLst>
                </a:gridCol>
                <a:gridCol w="3989586">
                  <a:extLst>
                    <a:ext uri="{9D8B030D-6E8A-4147-A177-3AD203B41FA5}">
                      <a16:colId xmlns:a16="http://schemas.microsoft.com/office/drawing/2014/main" val="133986290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</a:rPr>
                        <a:t>Machines: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effectLst/>
                        </a:rPr>
                        <a:t>Cloth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5944893"/>
                  </a:ext>
                </a:extLst>
              </a:tr>
              <a:tr h="441539"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>
                          <a:effectLst/>
                        </a:rPr>
                        <a:t>In U.S: 1 labor produces 5M</a:t>
                      </a:r>
                      <a:endParaRPr lang="en-US" sz="1600">
                        <a:effectLst/>
                      </a:endParaRP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>
                          <a:effectLst/>
                        </a:rPr>
                        <a:t>In India: 1 labor produces 2M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</a:rPr>
                        <a:t>In U.S: 1 labor produces 10C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effectLst/>
                        </a:rPr>
                        <a:t>In India: 1 labor produces 15C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8252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779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83902A-19FC-981A-3877-9B082355E873}"/>
              </a:ext>
            </a:extLst>
          </p:cNvPr>
          <p:cNvSpPr txBox="1"/>
          <p:nvPr/>
        </p:nvSpPr>
        <p:spPr>
          <a:xfrm>
            <a:off x="2777306" y="1837483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929C93-A8F1-EF54-70CD-CB8F390CEC26}"/>
              </a:ext>
            </a:extLst>
          </p:cNvPr>
          <p:cNvSpPr txBox="1"/>
          <p:nvPr/>
        </p:nvSpPr>
        <p:spPr>
          <a:xfrm>
            <a:off x="1838230" y="2307107"/>
            <a:ext cx="851553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 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</a:t>
            </a:r>
            <a:endParaRPr lang="en-US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advantage in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machine production (M)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disadvantage in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cloth production (C)</a:t>
            </a:r>
          </a:p>
          <a:p>
            <a:pPr marR="0" lvl="1">
              <a:spcBef>
                <a:spcPts val="0"/>
              </a:spcBef>
              <a:spcAft>
                <a:spcPts val="0"/>
              </a:spcAft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</a:t>
            </a:r>
            <a:endParaRPr lang="en-US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absolute advantage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cloth production (C)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disadvantage in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machine production (M)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599D1B7-00EB-8192-A0F6-AD1E07724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525498"/>
              </p:ext>
            </p:extLst>
          </p:nvPr>
        </p:nvGraphicFramePr>
        <p:xfrm>
          <a:off x="6863286" y="4919439"/>
          <a:ext cx="4457865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Machines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Cloth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dirty="0">
                          <a:effectLst/>
                        </a:rPr>
                        <a:t>U. 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India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15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53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83902A-19FC-981A-3877-9B082355E873}"/>
              </a:ext>
            </a:extLst>
          </p:cNvPr>
          <p:cNvSpPr txBox="1"/>
          <p:nvPr/>
        </p:nvSpPr>
        <p:spPr>
          <a:xfrm>
            <a:off x="2777306" y="1837483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3BB225-B93B-C94E-171C-265B8B6ECDC8}"/>
              </a:ext>
            </a:extLst>
          </p:cNvPr>
          <p:cNvSpPr txBox="1"/>
          <p:nvPr/>
        </p:nvSpPr>
        <p:spPr>
          <a:xfrm>
            <a:off x="762000" y="2512691"/>
            <a:ext cx="10838535" cy="3249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So, Trade occurs between U.S and India according to absolute advantage as:</a:t>
            </a:r>
            <a:endParaRPr lang="en-US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machines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  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M)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to India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Imports (C) from India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India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cloth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(C)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to U.S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Imports (M) from U.S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18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83902A-19FC-981A-3877-9B082355E873}"/>
              </a:ext>
            </a:extLst>
          </p:cNvPr>
          <p:cNvSpPr txBox="1"/>
          <p:nvPr/>
        </p:nvSpPr>
        <p:spPr>
          <a:xfrm>
            <a:off x="2777306" y="1837483"/>
            <a:ext cx="62276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Absolute Advantage (Adam Smith)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0A6727-185F-1770-05F6-C5E029C2F1EA}"/>
              </a:ext>
            </a:extLst>
          </p:cNvPr>
          <p:cNvSpPr txBox="1"/>
          <p:nvPr/>
        </p:nvSpPr>
        <p:spPr>
          <a:xfrm>
            <a:off x="943865" y="2519471"/>
            <a:ext cx="10838535" cy="771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Both nations can gain from specialization, as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Gains from Trade as World output increase by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machines, </a:t>
            </a:r>
            <a:r>
              <a:rPr lang="en-US" sz="1800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and </a:t>
            </a:r>
            <a:r>
              <a:rPr lang="en-US" sz="18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5 yards of cloth</a:t>
            </a:r>
            <a:r>
              <a:rPr lang="en-US" sz="2000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DADFEDD-DA33-82E0-956C-6B503DAD65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935261"/>
              </p:ext>
            </p:extLst>
          </p:nvPr>
        </p:nvGraphicFramePr>
        <p:xfrm>
          <a:off x="2508985" y="3551550"/>
          <a:ext cx="5633223" cy="1341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7424">
                  <a:extLst>
                    <a:ext uri="{9D8B030D-6E8A-4147-A177-3AD203B41FA5}">
                      <a16:colId xmlns:a16="http://schemas.microsoft.com/office/drawing/2014/main" val="1522426573"/>
                    </a:ext>
                  </a:extLst>
                </a:gridCol>
                <a:gridCol w="1244965">
                  <a:extLst>
                    <a:ext uri="{9D8B030D-6E8A-4147-A177-3AD203B41FA5}">
                      <a16:colId xmlns:a16="http://schemas.microsoft.com/office/drawing/2014/main" val="2568520971"/>
                    </a:ext>
                  </a:extLst>
                </a:gridCol>
                <a:gridCol w="1570834">
                  <a:extLst>
                    <a:ext uri="{9D8B030D-6E8A-4147-A177-3AD203B41FA5}">
                      <a16:colId xmlns:a16="http://schemas.microsoft.com/office/drawing/2014/main" val="6070077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Machines</a:t>
                      </a:r>
                      <a:endParaRPr lang="en-US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Cloth</a:t>
                      </a:r>
                      <a:endParaRPr lang="en-US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99246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000" b="1" dirty="0">
                          <a:effectLst/>
                        </a:rPr>
                        <a:t>U. S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+ 5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-10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27250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India</a:t>
                      </a:r>
                      <a:endParaRPr lang="en-US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- 2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+ 15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5062312"/>
                  </a:ext>
                </a:extLst>
              </a:tr>
              <a:tr h="3403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Change in world output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+3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</a:rPr>
                        <a:t>+5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7151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661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BF1204-907E-2DD3-2E78-1FC69283C6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688956" y="1386105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4E78180-84B6-C4B8-F141-01946AA0FD03}"/>
              </a:ext>
            </a:extLst>
          </p:cNvPr>
          <p:cNvSpPr txBox="1"/>
          <p:nvPr/>
        </p:nvSpPr>
        <p:spPr>
          <a:xfrm>
            <a:off x="2277198" y="2335521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87F19E-E4A5-ED74-FDD1-E6EDF33254A8}"/>
              </a:ext>
            </a:extLst>
          </p:cNvPr>
          <p:cNvSpPr txBox="1"/>
          <p:nvPr/>
        </p:nvSpPr>
        <p:spPr>
          <a:xfrm>
            <a:off x="942308" y="3032002"/>
            <a:ext cx="9902229" cy="3023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If one country has an absolute advantage in the production of both products, and the other country has absolute disadvantage in the production of both products.</a:t>
            </a:r>
          </a:p>
          <a:p>
            <a:pPr marL="285750" marR="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ea typeface="Times New Roman" panose="02020603050405020304" pitchFamily="18" charset="0"/>
              </a:rPr>
              <a:t>According to Adam smith, </a:t>
            </a:r>
            <a:r>
              <a:rPr lang="en-US" sz="18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Trade occurs between two countries and No Gains.</a:t>
            </a:r>
            <a:endParaRPr lang="en-US" sz="18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R="0" lvl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b="1" dirty="0">
              <a:solidFill>
                <a:srgbClr val="FF0000"/>
              </a:solidFill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But </a:t>
            </a:r>
            <a:r>
              <a:rPr lang="en-US" sz="2000" dirty="0">
                <a:latin typeface="Cambria" panose="02040503050406030204" pitchFamily="18" charset="0"/>
              </a:rPr>
              <a:t>According to </a:t>
            </a:r>
            <a:r>
              <a:rPr 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David Ricardo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 country could have an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absolute disadvantage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in the production of a product relative to another country and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still has a comparative advantage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in the production of the product</a:t>
            </a:r>
            <a:r>
              <a:rPr lang="en-US" sz="2000" dirty="0">
                <a:latin typeface="Cambria" panose="02040503050406030204" pitchFamily="18" charset="0"/>
                <a:ea typeface="Times New Roman" panose="02020603050405020304" pitchFamily="18" charset="0"/>
              </a:rPr>
              <a:t>, so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Trade occurs </a:t>
            </a:r>
            <a:endParaRPr lang="en-US" sz="20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en-US" b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4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BF1204-907E-2DD3-2E78-1FC69283C6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688956" y="1386105"/>
            <a:ext cx="1295196" cy="19954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4E78180-84B6-C4B8-F141-01946AA0FD03}"/>
              </a:ext>
            </a:extLst>
          </p:cNvPr>
          <p:cNvSpPr txBox="1"/>
          <p:nvPr/>
        </p:nvSpPr>
        <p:spPr>
          <a:xfrm>
            <a:off x="2346765" y="1718912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E91870-94D9-027F-00D8-15F41AE57E53}"/>
              </a:ext>
            </a:extLst>
          </p:cNvPr>
          <p:cNvSpPr txBox="1"/>
          <p:nvPr/>
        </p:nvSpPr>
        <p:spPr>
          <a:xfrm>
            <a:off x="563084" y="3389517"/>
            <a:ext cx="10866916" cy="2502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According to an absolute advantage (Adam smith)</a:t>
            </a:r>
            <a:r>
              <a:rPr lang="en-US" sz="20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 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advantage in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both goods (M) and (C)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India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an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disadvantage in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both goods (M) and (C)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effectLst/>
                <a:highlight>
                  <a:srgbClr val="D3D3D3"/>
                </a:highlight>
                <a:latin typeface="Cambria" panose="02040503050406030204" pitchFamily="18" charset="0"/>
                <a:ea typeface="Times New Roman" panose="02020603050405020304" pitchFamily="18" charset="0"/>
              </a:rPr>
              <a:t>So, there is No Trade occurs between U.S and India and No Gains</a:t>
            </a:r>
            <a:r>
              <a:rPr lang="en-US" sz="1200" b="1" dirty="0">
                <a:effectLst/>
                <a:highlight>
                  <a:srgbClr val="D3D3D3"/>
                </a:highlight>
                <a:latin typeface="Cambria" panose="02040503050406030204" pitchFamily="18" charset="0"/>
                <a:ea typeface="Times New Roman" panose="02020603050405020304" pitchFamily="18" charset="0"/>
              </a:rPr>
              <a:t>.</a:t>
            </a: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1200" b="1" dirty="0">
              <a:highlight>
                <a:srgbClr val="D3D3D3"/>
              </a:highlight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But According to comparative advantage theory and David Ricardo, trade will occur. </a:t>
            </a:r>
            <a:r>
              <a:rPr lang="en-US" sz="2800" b="1" u="sng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How?</a:t>
            </a:r>
            <a:endParaRPr lang="en-US" sz="1600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EEDEEF5-0A39-BB5C-A354-86E9A982C1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517273"/>
              </p:ext>
            </p:extLst>
          </p:nvPr>
        </p:nvGraphicFramePr>
        <p:xfrm>
          <a:off x="3110185" y="2211647"/>
          <a:ext cx="4457865" cy="1097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9269">
                  <a:extLst>
                    <a:ext uri="{9D8B030D-6E8A-4147-A177-3AD203B41FA5}">
                      <a16:colId xmlns:a16="http://schemas.microsoft.com/office/drawing/2014/main" val="1935898471"/>
                    </a:ext>
                  </a:extLst>
                </a:gridCol>
                <a:gridCol w="1370000">
                  <a:extLst>
                    <a:ext uri="{9D8B030D-6E8A-4147-A177-3AD203B41FA5}">
                      <a16:colId xmlns:a16="http://schemas.microsoft.com/office/drawing/2014/main" val="1517152913"/>
                    </a:ext>
                  </a:extLst>
                </a:gridCol>
                <a:gridCol w="1728596">
                  <a:extLst>
                    <a:ext uri="{9D8B030D-6E8A-4147-A177-3AD203B41FA5}">
                      <a16:colId xmlns:a16="http://schemas.microsoft.com/office/drawing/2014/main" val="2795387702"/>
                    </a:ext>
                  </a:extLst>
                </a:gridCol>
              </a:tblGrid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Machines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Cloth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3139772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 dirty="0">
                          <a:effectLst/>
                        </a:rPr>
                        <a:t>U. 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5</a:t>
                      </a:r>
                      <a:endParaRPr lang="en-US" sz="18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highlight>
                            <a:srgbClr val="FFFF00"/>
                          </a:highlight>
                        </a:rPr>
                        <a:t>15</a:t>
                      </a:r>
                      <a:endParaRPr lang="en-US" sz="18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6521953"/>
                  </a:ext>
                </a:extLst>
              </a:tr>
              <a:tr h="35189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India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5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71572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471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E78180-84B6-C4B8-F141-01946AA0FD03}"/>
              </a:ext>
            </a:extLst>
          </p:cNvPr>
          <p:cNvSpPr txBox="1"/>
          <p:nvPr/>
        </p:nvSpPr>
        <p:spPr>
          <a:xfrm>
            <a:off x="2346765" y="1718912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2DBA41-B54B-472A-1423-00547FD81CAE}"/>
              </a:ext>
            </a:extLst>
          </p:cNvPr>
          <p:cNvSpPr txBox="1"/>
          <p:nvPr/>
        </p:nvSpPr>
        <p:spPr>
          <a:xfrm>
            <a:off x="543721" y="2714783"/>
            <a:ext cx="10838535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is the ability of the country to produce goods at :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 opportunity cost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is: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amount of one good that a country must forego to produce each additional unit of another good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 rtl="1"/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لما انتج سلعة واحدة _ </a:t>
            </a:r>
            <a:r>
              <a:rPr lang="ar-EG" sz="24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هضحي</a:t>
            </a:r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باد </a:t>
            </a:r>
            <a:r>
              <a:rPr lang="ar-EG" sz="24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ايه</a:t>
            </a:r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من السلعة </a:t>
            </a:r>
            <a:r>
              <a:rPr lang="ar-EG" sz="240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الاخري</a:t>
            </a:r>
            <a:r>
              <a:rPr lang="ar-EG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؟؟؟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46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E78180-84B6-C4B8-F141-01946AA0FD03}"/>
              </a:ext>
            </a:extLst>
          </p:cNvPr>
          <p:cNvSpPr txBox="1"/>
          <p:nvPr/>
        </p:nvSpPr>
        <p:spPr>
          <a:xfrm>
            <a:off x="2346765" y="1718912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631A62-328E-77A0-6033-4CEC82126FC0}"/>
              </a:ext>
            </a:extLst>
          </p:cNvPr>
          <p:cNvSpPr txBox="1"/>
          <p:nvPr/>
        </p:nvSpPr>
        <p:spPr>
          <a:xfrm>
            <a:off x="485775" y="1992765"/>
            <a:ext cx="11008009" cy="3924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According to a comparative advantage (David Ricardo):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U.S </a:t>
            </a:r>
            <a:r>
              <a:rPr lang="en-US" sz="20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comparative advantage in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wheat production (W)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U.K</a:t>
            </a:r>
            <a:r>
              <a:rPr lang="en-US" sz="20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comparative advantage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cloth production (C)</a:t>
            </a:r>
            <a:endParaRPr lang="en-US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AB4D34-D46F-D9B9-C91F-8C975E18FF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0" t="41208" r="23864" b="41005"/>
          <a:stretch/>
        </p:blipFill>
        <p:spPr>
          <a:xfrm>
            <a:off x="1939381" y="2638138"/>
            <a:ext cx="9024152" cy="144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9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E78180-84B6-C4B8-F141-01946AA0FD03}"/>
              </a:ext>
            </a:extLst>
          </p:cNvPr>
          <p:cNvSpPr txBox="1"/>
          <p:nvPr/>
        </p:nvSpPr>
        <p:spPr>
          <a:xfrm>
            <a:off x="2346765" y="1718912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Comparative Advantage (David Ricardo)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C8AE1B-B229-3BBF-D972-A5BE9071F990}"/>
              </a:ext>
            </a:extLst>
          </p:cNvPr>
          <p:cNvSpPr txBox="1"/>
          <p:nvPr/>
        </p:nvSpPr>
        <p:spPr>
          <a:xfrm>
            <a:off x="591465" y="2241941"/>
            <a:ext cx="10838535" cy="4588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FF0000"/>
                </a:solidFill>
                <a:effectLst/>
                <a:highlight>
                  <a:srgbClr val="D3D3D3"/>
                </a:highlight>
                <a:latin typeface="Cambria" panose="02040503050406030204" pitchFamily="18" charset="0"/>
                <a:ea typeface="Times New Roman" panose="02020603050405020304" pitchFamily="18" charset="0"/>
              </a:rPr>
              <a:t>Trade occurs</a:t>
            </a:r>
            <a:r>
              <a:rPr lang="en-US" sz="2000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between U.S and U.K according to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comparative advantage 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as: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US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wheat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  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W)</a:t>
            </a: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to U.K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Imports (C) from U.K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7160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U.K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specializes in producing </a:t>
            </a:r>
            <a:r>
              <a:rPr lang="en-US" sz="2000" b="1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cloth</a:t>
            </a:r>
            <a:r>
              <a:rPr lang="en-US" sz="2000" u="sng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Exports(C) to U.S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600200" marR="0" lvl="3" indent="-2286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Imports (W) from U.S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27D04EF-4959-A0B9-C016-AD280B9E17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50" t="41208" r="23864" b="41005"/>
          <a:stretch/>
        </p:blipFill>
        <p:spPr>
          <a:xfrm>
            <a:off x="3191371" y="2252933"/>
            <a:ext cx="6181881" cy="1304570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51ECF2B-70F0-E3BA-3952-52FC44B5CB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858807"/>
              </p:ext>
            </p:extLst>
          </p:nvPr>
        </p:nvGraphicFramePr>
        <p:xfrm>
          <a:off x="6164900" y="4536319"/>
          <a:ext cx="5252720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2720">
                  <a:extLst>
                    <a:ext uri="{9D8B030D-6E8A-4147-A177-3AD203B41FA5}">
                      <a16:colId xmlns:a16="http://schemas.microsoft.com/office/drawing/2014/main" val="1170792469"/>
                    </a:ext>
                  </a:extLst>
                </a:gridCol>
              </a:tblGrid>
              <a:tr h="564515">
                <a:tc>
                  <a:txBody>
                    <a:bodyPr/>
                    <a:lstStyle/>
                    <a:p>
                      <a:pPr marL="342900" marR="0" lvl="0" indent="-34290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"/>
                        <a:tabLst>
                          <a:tab pos="457200" algn="l"/>
                        </a:tabLst>
                      </a:pP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</a:rPr>
                        <a:t>Although U.K has an absolute disadvantage in both goods, U.K has a comparative advantage in cloth production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79467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329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FB3C91-086E-C874-D86B-34840B20BE36}"/>
              </a:ext>
            </a:extLst>
          </p:cNvPr>
          <p:cNvSpPr txBox="1"/>
          <p:nvPr/>
        </p:nvSpPr>
        <p:spPr>
          <a:xfrm>
            <a:off x="1148748" y="2160413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believed: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international trade was a zero-sum game.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international trade was an n-sum game.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maximizing a country’s imports would improve its welfare.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exports were detrimental to a country’s economy.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did not support: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Free trade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exports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accumulation of precious metals (gold and silver)’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All of the above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18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06DFBD-3C4B-911D-0F1E-CFE226F5152F}"/>
              </a:ext>
            </a:extLst>
          </p:cNvPr>
          <p:cNvSpPr txBox="1"/>
          <p:nvPr/>
        </p:nvSpPr>
        <p:spPr>
          <a:xfrm>
            <a:off x="906170" y="2212617"/>
            <a:ext cx="1007165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advocated that each country should try to create balanced trade by having exports equal to imports. 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</a:rPr>
              <a:t>False 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believed that international trade was a zero-sum game.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/>
            <a:r>
              <a:rPr lang="en-US" dirty="0">
                <a:latin typeface="Times New Roman" panose="02020603050405020304" pitchFamily="18" charset="0"/>
              </a:rPr>
              <a:t>True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Mercantilists believed that imports were “bad” because they led to an outflow of gold and silver from the country.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79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6D478A-7A2D-2D94-48AD-705259911C20}"/>
              </a:ext>
            </a:extLst>
          </p:cNvPr>
          <p:cNvSpPr txBox="1"/>
          <p:nvPr/>
        </p:nvSpPr>
        <p:spPr>
          <a:xfrm>
            <a:off x="1148748" y="2212617"/>
            <a:ext cx="974978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Specialization and trade by countries based on absolute advantage results in: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faster depletion of the world’s resources.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Products produced at higher cost.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world using its resources more efficiently causing an increase in world output, and welfare.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world using its resources more efficiently causing a decrease in world output.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advantage is a trading principle that states that: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differences in resource endowments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differences in incomes determine comparative advantage.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cost differences determine the basis for trade.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relative cost differences determine the basis for trade.</a:t>
            </a:r>
          </a:p>
        </p:txBody>
      </p:sp>
    </p:spTree>
    <p:extLst>
      <p:ext uri="{BB962C8B-B14F-4D97-AF65-F5344CB8AC3E}">
        <p14:creationId xmlns:p14="http://schemas.microsoft.com/office/powerpoint/2010/main" val="149011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FD667EB-12EF-C5CF-DE79-0E0F00E5683F}"/>
              </a:ext>
            </a:extLst>
          </p:cNvPr>
          <p:cNvSpPr txBox="1"/>
          <p:nvPr/>
        </p:nvSpPr>
        <p:spPr>
          <a:xfrm>
            <a:off x="1148748" y="2266686"/>
            <a:ext cx="9749783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120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country A uses fewer resources to produce a product than another country, then: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120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 comparative 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an absolute advantage in the production of the product.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 comparative disadvantage in the production of the product.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country A has an absolute disadvantage in the production of the product.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Smith’s theory of absolute advantage is based on: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labor theory of value. (Labor are productive so they use lower resources)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opportunity costs.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absolute theory of value.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capital theory of value.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52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4138" y="1502005"/>
            <a:ext cx="1642010" cy="21893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202AA3-2455-332C-4727-78EC3D4DF028}"/>
              </a:ext>
            </a:extLst>
          </p:cNvPr>
          <p:cNvSpPr txBox="1"/>
          <p:nvPr/>
        </p:nvSpPr>
        <p:spPr>
          <a:xfrm>
            <a:off x="942308" y="2141974"/>
            <a:ext cx="990222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According to the table, Which of the following statements is correct?</a:t>
            </a:r>
          </a:p>
          <a:p>
            <a:r>
              <a:rPr lang="en-US" b="1" u="sng" dirty="0"/>
              <a:t>(A) Japan got absolute advantage in both corn and juice</a:t>
            </a:r>
          </a:p>
          <a:p>
            <a:r>
              <a:rPr lang="en-US" dirty="0"/>
              <a:t>(B) Korea got absolute advantage in both corn and juice</a:t>
            </a:r>
          </a:p>
          <a:p>
            <a:r>
              <a:rPr lang="en-US" dirty="0"/>
              <a:t>(C) Both Korea and Japan got disadvantage in the two goods</a:t>
            </a:r>
          </a:p>
          <a:p>
            <a:r>
              <a:rPr lang="en-US" dirty="0"/>
              <a:t>(D) Neither Korea nor Japan has absolute advantage in any good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F4A726-F7A5-C480-BC4E-8D42327846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61" t="53725" r="28479" b="36082"/>
          <a:stretch/>
        </p:blipFill>
        <p:spPr>
          <a:xfrm>
            <a:off x="969706" y="3664406"/>
            <a:ext cx="10136490" cy="134274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439306-553C-58B5-8665-61BF2C75A4DC}"/>
              </a:ext>
            </a:extLst>
          </p:cNvPr>
          <p:cNvSpPr txBox="1"/>
          <p:nvPr/>
        </p:nvSpPr>
        <p:spPr>
          <a:xfrm>
            <a:off x="969706" y="5007146"/>
            <a:ext cx="90352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Specialization and trade increase the world’s output of goods and services.</a:t>
            </a:r>
            <a:r>
              <a:rPr 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88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914C55-B4D8-A277-EBD2-C92B8B40C166}"/>
              </a:ext>
            </a:extLst>
          </p:cNvPr>
          <p:cNvSpPr txBox="1"/>
          <p:nvPr/>
        </p:nvSpPr>
        <p:spPr>
          <a:xfrm>
            <a:off x="1148748" y="2021913"/>
            <a:ext cx="9749783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80340" algn="l"/>
              </a:tabLs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Opportunity cost is: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dollar cost of producing the goods.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dollar price paid for final goods and services.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dollar price associated with using one good in place of another.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alternative that must be given up in order to get something else.</a:t>
            </a:r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According to the theory of comparative advantage, which of the following is not a reason why countries trade?                                            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Costs are higher in one country than in another.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 Prices are lower in one country than in another.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 Exports give a country a political advantage over other countries that export less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 The productivity of labor differs across countries and industries.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48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553B37-DE8F-81DA-B922-F0094937D0D0}"/>
              </a:ext>
            </a:extLst>
          </p:cNvPr>
          <p:cNvSpPr txBox="1"/>
          <p:nvPr/>
        </p:nvSpPr>
        <p:spPr>
          <a:xfrm>
            <a:off x="1148748" y="1996934"/>
            <a:ext cx="974978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country’s ability to produce a specific good with fewer resources than another country determines whether it has a comparative advantage in producing the good.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False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a country has an absolute advantage in the production of all products, then it makes no sense for it to trade with other countries.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False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Comparative advantage is based on the opportunity costs of producing particular goods.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94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5408FE8-50E3-59D8-D668-62F3D16AEDCC}"/>
              </a:ext>
            </a:extLst>
          </p:cNvPr>
          <p:cNvGrpSpPr/>
          <p:nvPr/>
        </p:nvGrpSpPr>
        <p:grpSpPr>
          <a:xfrm>
            <a:off x="624044" y="2173887"/>
            <a:ext cx="10943912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8E6EFB9D-79FB-212C-D454-C4C7E3B4C249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CAAAEBF8-2225-5F86-A0BB-7C656BEB3136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3) Trade Barriers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610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Classical International Trade Theories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6D127-C131-3B9E-A33F-56A80865A3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22" t="24915" r="23804" b="11672"/>
          <a:stretch/>
        </p:blipFill>
        <p:spPr>
          <a:xfrm>
            <a:off x="2452986" y="1404750"/>
            <a:ext cx="9234190" cy="4346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1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Tariffs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D0E48A-B981-E8ED-766D-DBC44066C6D7}"/>
              </a:ext>
            </a:extLst>
          </p:cNvPr>
          <p:cNvSpPr txBox="1"/>
          <p:nvPr/>
        </p:nvSpPr>
        <p:spPr>
          <a:xfrm>
            <a:off x="981280" y="2390895"/>
            <a:ext cx="99022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Definition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a tax levied on the traded commodity as it crosses a national boundary </a:t>
            </a:r>
          </a:p>
          <a:p>
            <a:pPr marL="342900" marR="0" lvl="0" indent="-342900"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There are two types of tariffs</a:t>
            </a:r>
            <a:endParaRPr lang="en-US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18CB1B-4BA9-5CE7-C049-E610491E25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81" t="42429" r="17500" b="36707"/>
          <a:stretch/>
        </p:blipFill>
        <p:spPr>
          <a:xfrm>
            <a:off x="424116" y="3535131"/>
            <a:ext cx="11615475" cy="217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1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Tariffs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7139FA-5964-96A3-9D6D-4F030DAFEB67}"/>
              </a:ext>
            </a:extLst>
          </p:cNvPr>
          <p:cNvSpPr txBox="1"/>
          <p:nvPr/>
        </p:nvSpPr>
        <p:spPr>
          <a:xfrm>
            <a:off x="1025164" y="2283576"/>
            <a:ext cx="99022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Functions of tariffs: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08F4EBF-36B0-2B65-F92A-05D9E0857C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68" t="42470" r="16521" b="15343"/>
          <a:stretch/>
        </p:blipFill>
        <p:spPr>
          <a:xfrm>
            <a:off x="706650" y="2670512"/>
            <a:ext cx="11174175" cy="353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65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7B4967-E8AF-751C-16A9-3788966B573C}"/>
              </a:ext>
            </a:extLst>
          </p:cNvPr>
          <p:cNvSpPr txBox="1"/>
          <p:nvPr/>
        </p:nvSpPr>
        <p:spPr>
          <a:xfrm>
            <a:off x="2346765" y="1867675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1) Tariffs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2AE51D-0807-97D9-C091-C1730F5057F3}"/>
              </a:ext>
            </a:extLst>
          </p:cNvPr>
          <p:cNvSpPr txBox="1"/>
          <p:nvPr/>
        </p:nvSpPr>
        <p:spPr>
          <a:xfrm>
            <a:off x="617280" y="2410934"/>
            <a:ext cx="99022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Types of tariffs: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377C80-1A93-3B3B-291A-DE2250DA6E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72" t="32269" r="15109" b="21797"/>
          <a:stretch/>
        </p:blipFill>
        <p:spPr>
          <a:xfrm>
            <a:off x="1343696" y="2872599"/>
            <a:ext cx="10334664" cy="383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08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8FD833-9561-FF10-7CE5-32C9FED91940}"/>
              </a:ext>
            </a:extLst>
          </p:cNvPr>
          <p:cNvSpPr txBox="1"/>
          <p:nvPr/>
        </p:nvSpPr>
        <p:spPr>
          <a:xfrm>
            <a:off x="2557606" y="1962943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2E400B-E53D-3960-57DE-3CFBB9906729}"/>
              </a:ext>
            </a:extLst>
          </p:cNvPr>
          <p:cNvSpPr txBox="1"/>
          <p:nvPr/>
        </p:nvSpPr>
        <p:spPr>
          <a:xfrm>
            <a:off x="1192121" y="2486163"/>
            <a:ext cx="990222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1- Import Quota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direct </a:t>
            </a:r>
            <a:r>
              <a:rPr lang="en-US" sz="28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quantitative restriction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on the amount of a commodity allowed to be imported, imposed </a:t>
            </a:r>
            <a:r>
              <a:rPr lang="en-US" sz="28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by importing countries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are used to protect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19760" indent="-4572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</a:rPr>
              <a:t>domestic </a:t>
            </a:r>
            <a:r>
              <a:rPr lang="en-US" sz="2800" b="1" dirty="0">
                <a:latin typeface="Times New Roman" panose="02020603050405020304" pitchFamily="18" charset="0"/>
              </a:rPr>
              <a:t>industry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domestic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agriculture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pPr marL="61976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and/or for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balance of payments reasons.</a:t>
            </a:r>
            <a:endParaRPr lang="en-US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72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8FD833-9561-FF10-7CE5-32C9FED91940}"/>
              </a:ext>
            </a:extLst>
          </p:cNvPr>
          <p:cNvSpPr txBox="1"/>
          <p:nvPr/>
        </p:nvSpPr>
        <p:spPr>
          <a:xfrm>
            <a:off x="2557606" y="1962943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48858B-3AB6-DF51-27CB-75967141543C}"/>
              </a:ext>
            </a:extLst>
          </p:cNvPr>
          <p:cNvSpPr txBox="1"/>
          <p:nvPr/>
        </p:nvSpPr>
        <p:spPr>
          <a:xfrm>
            <a:off x="1144885" y="2541475"/>
            <a:ext cx="990222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2-</a:t>
            </a:r>
            <a:r>
              <a:rPr lang="en-US" sz="2400" b="1" u="sng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Voluntary Export Restraints (VERs)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is a voluntary quota imposed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by exporting countries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 reduce its exports voluntarily,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under threat of higher trade restrictions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VERs allow industrial nations to appear to support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the principle of free trade.</a:t>
            </a:r>
            <a:endParaRPr lang="en-US" sz="24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Less effective in limiting imports than import quotas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because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exporters tend to fill the quota with higher quality, higher priced goods over time.</a:t>
            </a:r>
            <a:endParaRPr lang="en-US" sz="32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70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8FD833-9561-FF10-7CE5-32C9FED91940}"/>
              </a:ext>
            </a:extLst>
          </p:cNvPr>
          <p:cNvSpPr txBox="1"/>
          <p:nvPr/>
        </p:nvSpPr>
        <p:spPr>
          <a:xfrm>
            <a:off x="2557606" y="1962943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DC5379-8348-38A8-3374-4DF8D24EFEC1}"/>
              </a:ext>
            </a:extLst>
          </p:cNvPr>
          <p:cNvSpPr txBox="1"/>
          <p:nvPr/>
        </p:nvSpPr>
        <p:spPr>
          <a:xfrm>
            <a:off x="1214179" y="2574047"/>
            <a:ext cx="990222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3- Technical, Administrative, Other Regulations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Domestic country’s national standards for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Health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regulations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safety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regulations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algn="ju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Labeling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requirements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that the country uses to raising the costs of imported products to protect domestic industries.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8FD833-9561-FF10-7CE5-32C9FED91940}"/>
              </a:ext>
            </a:extLst>
          </p:cNvPr>
          <p:cNvSpPr txBox="1"/>
          <p:nvPr/>
        </p:nvSpPr>
        <p:spPr>
          <a:xfrm>
            <a:off x="2557606" y="1962943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878DAC-B98C-895C-98C7-AFF088E911DB}"/>
              </a:ext>
            </a:extLst>
          </p:cNvPr>
          <p:cNvSpPr txBox="1"/>
          <p:nvPr/>
        </p:nvSpPr>
        <p:spPr>
          <a:xfrm>
            <a:off x="942308" y="2469217"/>
            <a:ext cx="990222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4- International Cartels</a:t>
            </a:r>
            <a:r>
              <a:rPr lang="en-US" sz="24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Organization of suppliers from different nations that agrees to restrict output and exports of a commodity with the aim of maximizing or increasing total profits. </a:t>
            </a:r>
          </a:p>
          <a:p>
            <a:pPr marL="457200" marR="0" algn="just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For example, OPEC (the Organization of Petroleum Exporting Countries) quadrupled the price of crude oil between 1973 and 1974 by restricting production and exports.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21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8FD833-9561-FF10-7CE5-32C9FED91940}"/>
              </a:ext>
            </a:extLst>
          </p:cNvPr>
          <p:cNvSpPr txBox="1"/>
          <p:nvPr/>
        </p:nvSpPr>
        <p:spPr>
          <a:xfrm>
            <a:off x="2557606" y="1962943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BA81A0-561B-3C4B-2314-585D4563BFD3}"/>
              </a:ext>
            </a:extLst>
          </p:cNvPr>
          <p:cNvSpPr txBox="1"/>
          <p:nvPr/>
        </p:nvSpPr>
        <p:spPr>
          <a:xfrm>
            <a:off x="1072525" y="2701328"/>
            <a:ext cx="9902229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 Dumping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Dumping is the export of a commodity </a:t>
            </a:r>
            <a:r>
              <a:rPr lang="en-US" sz="32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at below cost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or the sale of a commodity </a:t>
            </a:r>
            <a:r>
              <a:rPr lang="en-US" sz="32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at a lower price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abroad than domestically.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26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8FD833-9561-FF10-7CE5-32C9FED91940}"/>
              </a:ext>
            </a:extLst>
          </p:cNvPr>
          <p:cNvSpPr txBox="1"/>
          <p:nvPr/>
        </p:nvSpPr>
        <p:spPr>
          <a:xfrm>
            <a:off x="2557606" y="1962943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89CDAD-37C9-D7B4-843D-D208FBB4DACE}"/>
              </a:ext>
            </a:extLst>
          </p:cNvPr>
          <p:cNvSpPr txBox="1"/>
          <p:nvPr/>
        </p:nvSpPr>
        <p:spPr>
          <a:xfrm>
            <a:off x="1144885" y="2512538"/>
            <a:ext cx="9902229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5- Dumping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3801CDB-D94A-C55E-E2C2-7985A5A2A1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240" t="60471" r="24021" b="19657"/>
          <a:stretch/>
        </p:blipFill>
        <p:spPr>
          <a:xfrm>
            <a:off x="230540" y="3064298"/>
            <a:ext cx="11942061" cy="251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0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Trade Barriers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8FD833-9561-FF10-7CE5-32C9FED91940}"/>
              </a:ext>
            </a:extLst>
          </p:cNvPr>
          <p:cNvSpPr txBox="1"/>
          <p:nvPr/>
        </p:nvSpPr>
        <p:spPr>
          <a:xfrm>
            <a:off x="2557606" y="1962943"/>
            <a:ext cx="7232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Non-Tariff Distortions to Trade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4CF45B-53DE-B540-B434-BF98FD3F5735}"/>
              </a:ext>
            </a:extLst>
          </p:cNvPr>
          <p:cNvSpPr txBox="1"/>
          <p:nvPr/>
        </p:nvSpPr>
        <p:spPr>
          <a:xfrm>
            <a:off x="1072525" y="2410934"/>
            <a:ext cx="9902229" cy="3365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6- Export Subsidies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b="1" u="sng" dirty="0">
                <a:highlight>
                  <a:srgbClr val="FFFF00"/>
                </a:highlight>
                <a:latin typeface="Times New Roman" panose="02020603050405020304" pitchFamily="18" charset="0"/>
              </a:rPr>
              <a:t>the Payments </a:t>
            </a:r>
            <a:r>
              <a:rPr lang="en-US" sz="2400" dirty="0">
                <a:latin typeface="Times New Roman" panose="02020603050405020304" pitchFamily="18" charset="0"/>
              </a:rPr>
              <a:t>and incentives offered </a:t>
            </a:r>
            <a:r>
              <a:rPr lang="en-US" sz="2400" b="1" u="sng" dirty="0">
                <a:highlight>
                  <a:srgbClr val="FFFF00"/>
                </a:highlight>
                <a:latin typeface="Times New Roman" panose="02020603050405020304" pitchFamily="18" charset="0"/>
              </a:rPr>
              <a:t>to export producers</a:t>
            </a:r>
            <a:r>
              <a:rPr lang="en-US" sz="2400" dirty="0">
                <a:latin typeface="Times New Roman" panose="02020603050405020304" pitchFamily="18" charset="0"/>
              </a:rPr>
              <a:t>,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Times New Roman" panose="02020603050405020304" pitchFamily="18" charset="0"/>
              </a:rPr>
              <a:t>or </a:t>
            </a:r>
            <a:r>
              <a:rPr lang="en-US" sz="2400" b="1" u="sng" dirty="0">
                <a:highlight>
                  <a:srgbClr val="FFFF00"/>
                </a:highlight>
                <a:latin typeface="Times New Roman" panose="02020603050405020304" pitchFamily="18" charset="0"/>
              </a:rPr>
              <a:t>subsidized loans to foreign buyers 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intended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to raise the nation’s exports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Export subsidies are </a:t>
            </a:r>
            <a:r>
              <a:rPr lang="en-US" sz="24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illegal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by international agreement</a:t>
            </a:r>
            <a:endParaRPr lang="en-US" sz="24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11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17D658-47EE-6613-9C04-0F008E3A5ADC}"/>
              </a:ext>
            </a:extLst>
          </p:cNvPr>
          <p:cNvSpPr txBox="1"/>
          <p:nvPr/>
        </p:nvSpPr>
        <p:spPr>
          <a:xfrm>
            <a:off x="942308" y="2155119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purpose of a protective tariff is: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a.to protect domestic consumers from harmful products.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b.to protect the international laws of commerce.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c.to protect the foreign country from anti-trust actions.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d.to protect domestic producers from foreign competition.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Specific tariffs are collected: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only on industrial products.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only on pharmaceutical products.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only on products that arrive by train.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6985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d.	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 fixed amount of money per unit traded.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48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7E788B-86E9-E149-E171-02E63D64F43A}"/>
              </a:ext>
            </a:extLst>
          </p:cNvPr>
          <p:cNvSpPr txBox="1"/>
          <p:nvPr/>
        </p:nvSpPr>
        <p:spPr>
          <a:xfrm>
            <a:off x="942308" y="2209891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tariff of 20% on imported goods is called: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a.	a specific tariff.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b.	a percentage tariffs.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ad valorem tariff.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d.	a compound tariffs.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tariff of ($250/import + 15% of the C.I.F. value/import) is known as a(n) _____ tariff.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nonspecific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 valorem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compound</a:t>
            </a:r>
            <a:endParaRPr lang="en-US" b="1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spcBef>
                <a:spcPts val="0"/>
              </a:spcBef>
              <a:spcAft>
                <a:spcPts val="0"/>
              </a:spcAft>
              <a:buAutoNum type="alphaLcPeriod" startAt="2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2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D41DFCC-C879-AACD-9524-04AF632807E9}"/>
              </a:ext>
            </a:extLst>
          </p:cNvPr>
          <p:cNvSpPr txBox="1"/>
          <p:nvPr/>
        </p:nvSpPr>
        <p:spPr>
          <a:xfrm>
            <a:off x="1148748" y="2120354"/>
            <a:ext cx="974978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Limitations on the number of specific products that may be imported from certain countries during a given time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quotas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free trade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specialization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  <a:tabLst>
                <a:tab pos="108013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factor endowments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Dumping by a firm can be defined as: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at a price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below its cost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production in a foreign market.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firm selling a product in a foreign market at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price lower than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charged in its home market.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discharge of waste products into the environment.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both a and b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59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6236F0-41DF-2747-0971-91AD835B6EBC}"/>
              </a:ext>
            </a:extLst>
          </p:cNvPr>
          <p:cNvSpPr txBox="1"/>
          <p:nvPr/>
        </p:nvSpPr>
        <p:spPr>
          <a:xfrm>
            <a:off x="1148748" y="2141974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not a type of dumping?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sporadic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complex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does not cause lasting?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sporadic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persistent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60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EF4469-A207-B386-8AF5-AC96F98D29F4}"/>
              </a:ext>
            </a:extLst>
          </p:cNvPr>
          <p:cNvSpPr txBox="1"/>
          <p:nvPr/>
        </p:nvSpPr>
        <p:spPr>
          <a:xfrm>
            <a:off x="942308" y="2141974"/>
            <a:ext cx="9749783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 tariffs, quotas result in: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a.	additional government revenue.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b.	an increase in consumer surplus.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000" b="1" u="heavy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	a higher imported price.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d.	more imports.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/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Canada imposes a tariff on bananas and if none are grown in Canada, this tariff has</a:t>
            </a:r>
            <a:br>
              <a:rPr lang="en-US" sz="1800" dirty="0">
                <a:solidFill>
                  <a:srgbClr val="FF0000"/>
                </a:solidFill>
                <a:effectLst/>
                <a:latin typeface="Palatino Linotype" panose="0204050205050503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A. only revenue effects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B. only protective effects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C. both protective and revenue effects</a:t>
            </a:r>
            <a:b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</a:b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D. neither protective nor revenue effects.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22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6E998B-B071-BE1D-C957-9D2927A8CC60}"/>
              </a:ext>
            </a:extLst>
          </p:cNvPr>
          <p:cNvSpPr txBox="1"/>
          <p:nvPr/>
        </p:nvSpPr>
        <p:spPr>
          <a:xfrm>
            <a:off x="942308" y="2223604"/>
            <a:ext cx="974978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purpose of a protective tariff is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:                                            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to protect domestic consumers from harmful products.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 to protect domestic producers from foreign competition.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to protect the international laws of commerce.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to protect the foreign country from anti-trust actions.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indent="-457200"/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13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DDE07F-F36F-BD51-E19B-B114DE9BBEFA}"/>
              </a:ext>
            </a:extLst>
          </p:cNvPr>
          <p:cNvSpPr txBox="1"/>
          <p:nvPr/>
        </p:nvSpPr>
        <p:spPr>
          <a:xfrm>
            <a:off x="942308" y="2112831"/>
            <a:ext cx="974978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country has an absolute advantage in the production of corn?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a. Japan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	                                b. Korea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Korea must specialize in the production of --------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a. Corn	                                </a:t>
            </a: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b. Juice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F85BE8-851A-5015-14E0-67EB3C7E118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34" t="-3072" r="11299" b="17299"/>
          <a:stretch/>
        </p:blipFill>
        <p:spPr>
          <a:xfrm>
            <a:off x="1887562" y="3957629"/>
            <a:ext cx="8422371" cy="126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1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07FFB3-EE7A-1182-F379-E19573051D5B}"/>
              </a:ext>
            </a:extLst>
          </p:cNvPr>
          <p:cNvSpPr txBox="1"/>
          <p:nvPr/>
        </p:nvSpPr>
        <p:spPr>
          <a:xfrm>
            <a:off x="651568" y="2010412"/>
            <a:ext cx="10326253" cy="2714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u="sng" dirty="0">
                <a:ln>
                  <a:noFill/>
                </a:ln>
                <a:solidFill>
                  <a:srgbClr val="00B05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radley Hand ITC" panose="03070402050302030203" pitchFamily="66" charset="0"/>
                <a:ea typeface="Times New Roman" panose="02020603050405020304" pitchFamily="18" charset="0"/>
              </a:rPr>
              <a:t>True or False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Predatory dumping is a foreign firm pricing its product in such a manner to drive domestic firms out of business.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quota restricts the imports of a product to a certain quantitative level.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 is a direct quantitative restriction on the amount of a commodity allowed to be imported, imposed by importing countries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(Quota)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27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3F12F-AE51-085E-DA3B-4F177A2997FF}"/>
              </a:ext>
            </a:extLst>
          </p:cNvPr>
          <p:cNvSpPr txBox="1">
            <a:spLocks/>
          </p:cNvSpPr>
          <p:nvPr/>
        </p:nvSpPr>
        <p:spPr>
          <a:xfrm>
            <a:off x="762000" y="2133264"/>
            <a:ext cx="9839325" cy="39226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 relationship between international trade and the nation’s standard of living</a:t>
            </a:r>
          </a:p>
          <a:p>
            <a:r>
              <a:rPr lang="en-US" dirty="0"/>
              <a:t>Classical International Trade Theories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Mercantilism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Absolute Advantage (Adam Smith)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Comparative Advantage (David Ricardo)</a:t>
            </a:r>
          </a:p>
          <a:p>
            <a:r>
              <a:rPr lang="en-US" dirty="0"/>
              <a:t>Trade Barriers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Tariffs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Non-Tariff Distortions to Trade</a:t>
            </a:r>
          </a:p>
          <a:p>
            <a:pPr marL="228600" lvl="1">
              <a:spcBef>
                <a:spcPts val="1000"/>
              </a:spcBef>
            </a:pPr>
            <a:endParaRPr lang="en-US" sz="2800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58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3020</Words>
  <Application>Microsoft Office PowerPoint</Application>
  <PresentationFormat>Widescreen</PresentationFormat>
  <Paragraphs>566</Paragraphs>
  <Slides>48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Arial</vt:lpstr>
      <vt:lpstr>Bradley Hand ITC</vt:lpstr>
      <vt:lpstr>Calibri</vt:lpstr>
      <vt:lpstr>Calibri Light</vt:lpstr>
      <vt:lpstr>Cambria</vt:lpstr>
      <vt:lpstr>Courier New</vt:lpstr>
      <vt:lpstr>Palatino Linotype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57</cp:revision>
  <dcterms:created xsi:type="dcterms:W3CDTF">2023-04-29T09:08:23Z</dcterms:created>
  <dcterms:modified xsi:type="dcterms:W3CDTF">2023-09-22T16:56:14Z</dcterms:modified>
</cp:coreProperties>
</file>