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480" r:id="rId2"/>
    <p:sldId id="303" r:id="rId3"/>
    <p:sldId id="362" r:id="rId4"/>
    <p:sldId id="512" r:id="rId5"/>
    <p:sldId id="259" r:id="rId6"/>
    <p:sldId id="271" r:id="rId7"/>
    <p:sldId id="494" r:id="rId8"/>
    <p:sldId id="313" r:id="rId9"/>
    <p:sldId id="513" r:id="rId10"/>
    <p:sldId id="511" r:id="rId11"/>
    <p:sldId id="496" r:id="rId12"/>
    <p:sldId id="497" r:id="rId13"/>
    <p:sldId id="502" r:id="rId14"/>
    <p:sldId id="503" r:id="rId15"/>
    <p:sldId id="504" r:id="rId16"/>
    <p:sldId id="505" r:id="rId17"/>
    <p:sldId id="507" r:id="rId18"/>
    <p:sldId id="508" r:id="rId19"/>
    <p:sldId id="509" r:id="rId20"/>
    <p:sldId id="510" r:id="rId21"/>
    <p:sldId id="495" r:id="rId22"/>
    <p:sldId id="29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71"/>
            <p14:sldId id="494"/>
            <p14:sldId id="313"/>
            <p14:sldId id="513"/>
            <p14:sldId id="511"/>
            <p14:sldId id="496"/>
            <p14:sldId id="497"/>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Samah </a:t>
            </a:r>
            <a:r>
              <a:rPr lang="en-US" sz="2400" b="1" dirty="0" err="1">
                <a:latin typeface="Times New Roman" panose="02020603050405020304" pitchFamily="18" charset="0"/>
                <a:cs typeface="Times New Roman" panose="02020603050405020304" pitchFamily="18" charset="0"/>
              </a:rPr>
              <a:t>Abdelfatah</a:t>
            </a:r>
            <a:endParaRPr lang="en-US" sz="2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Analytics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Analytics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18603"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623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291166" y="59561"/>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pic>
        <p:nvPicPr>
          <p:cNvPr id="7" name="Graphic 21">
            <a:extLst>
              <a:ext uri="{FF2B5EF4-FFF2-40B4-BE49-F238E27FC236}">
                <a16:creationId xmlns:a16="http://schemas.microsoft.com/office/drawing/2014/main" id="{570191EE-7537-4A67-BAB3-91200E6AFD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0204A819-2B64-4412-9396-1AB5C0F6F1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When you say analytics, people immediately think of statistics. That is incorrect. Analytics is a mental framework, a logical progression first and a set of statistical tools second.</a:t>
            </a:r>
          </a:p>
          <a:p>
            <a:pPr marL="342900" indent="-342900">
              <a:buFont typeface="Arial" panose="020B0604020202020204" pitchFamily="34" charset="0"/>
              <a:buChar char="•"/>
            </a:pPr>
            <a:r>
              <a:rPr lang="en-US" sz="2400" b="1" dirty="0">
                <a:solidFill>
                  <a:schemeClr val="tx2"/>
                </a:solidFill>
                <a:latin typeface="Times New Roman" panose="02020603050405020304" pitchFamily="18" charset="0"/>
                <a:cs typeface="Times New Roman" panose="02020603050405020304" pitchFamily="18" charset="0"/>
              </a:rPr>
              <a:t>HRA concerns with collecting data and analyze it to come up with results that help in decision making and improve the organizational performance.</a:t>
            </a: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214179" y="2155119"/>
            <a:ext cx="8315585" cy="1056700"/>
          </a:xfrm>
          <a:prstGeom prst="rect">
            <a:avLst/>
          </a:prstGeom>
          <a:noFill/>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    WHAT DO YOU KNOW  ABOUT HRA? </a:t>
            </a:r>
          </a:p>
          <a:p>
            <a:pPr algn="just">
              <a:lnSpc>
                <a:spcPct val="120000"/>
              </a:lnSpc>
            </a:pP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01288" y="4637663"/>
            <a:ext cx="952944" cy="1356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9628817" y="1863830"/>
            <a:ext cx="1404457" cy="1070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CE441EC-7CEA-4192-B2C7-BA8001ED5B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HR Analytics By Panorama">
            <a:hlinkClick r:id="" action="ppaction://media"/>
            <a:extLst>
              <a:ext uri="{FF2B5EF4-FFF2-40B4-BE49-F238E27FC236}">
                <a16:creationId xmlns:a16="http://schemas.microsoft.com/office/drawing/2014/main" id="{7C900BDD-0E33-423C-B7CC-64EAD2FB5ED8}"/>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0" y="0"/>
            <a:ext cx="12191999" cy="6738409"/>
          </a:xfrm>
          <a:prstGeom prst="rect">
            <a:avLst/>
          </a:prstGeom>
        </p:spPr>
      </p:pic>
    </p:spTree>
    <p:custDataLst>
      <p:tags r:id="rId1"/>
    </p:custDataLst>
    <p:extLst>
      <p:ext uri="{BB962C8B-B14F-4D97-AF65-F5344CB8AC3E}">
        <p14:creationId xmlns:p14="http://schemas.microsoft.com/office/powerpoint/2010/main" val="203194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1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707886"/>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Analytics </a:t>
            </a:r>
            <a:r>
              <a:rPr lang="en-US" sz="2000" dirty="0">
                <a:latin typeface="Times New Roman" panose="02020603050405020304" pitchFamily="18" charset="0"/>
                <a:cs typeface="Times New Roman" panose="02020603050405020304" pitchFamily="18" charset="0"/>
              </a:rPr>
              <a:t>by ‘‘Dr. JAC FITZ-ENZ” </a:t>
            </a:r>
          </a:p>
        </p:txBody>
      </p:sp>
      <p:pic>
        <p:nvPicPr>
          <p:cNvPr id="7" name="Picture 6">
            <a:extLst>
              <a:ext uri="{FF2B5EF4-FFF2-40B4-BE49-F238E27FC236}">
                <a16:creationId xmlns:a16="http://schemas.microsoft.com/office/drawing/2014/main" id="{F5354027-22B6-4A00-B405-6970BD9D920C}"/>
              </a:ext>
            </a:extLst>
          </p:cNvPr>
          <p:cNvPicPr>
            <a:picLocks noChangeAspect="1"/>
          </p:cNvPicPr>
          <p:nvPr/>
        </p:nvPicPr>
        <p:blipFill rotWithShape="1">
          <a:blip r:embed="rId3"/>
          <a:srcRect l="6658" r="16099" b="1715"/>
          <a:stretch/>
        </p:blipFill>
        <p:spPr>
          <a:xfrm>
            <a:off x="4171950" y="733049"/>
            <a:ext cx="3429000" cy="529945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3753400"/>
          </a:xfrm>
          <a:prstGeom prst="rect">
            <a:avLst/>
          </a:prstGeom>
          <a:noFill/>
        </p:spPr>
        <p:txBody>
          <a:bodyPr wrap="square">
            <a:spAutoFit/>
          </a:bodyPr>
          <a:lstStyle/>
          <a:p>
            <a:pPr marL="342900" indent="-342900" algn="just">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course examines and emphasizes strategies and techniques to enable improved organizational and human capital decisions by directing the organizational analytics for more actionable insights.</a:t>
            </a:r>
          </a:p>
          <a:p>
            <a:pPr marL="342900" indent="-342900" algn="just">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lgn="just">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 </a:t>
            </a:r>
          </a:p>
          <a:p>
            <a:pPr algn="just"/>
            <a:r>
              <a:rPr lang="en-US" sz="2400" dirty="0">
                <a:latin typeface="Times New Roman" panose="02020603050405020304" pitchFamily="18" charset="0"/>
                <a:cs typeface="Times New Roman" panose="02020603050405020304" pitchFamily="18" charset="0"/>
              </a:rPr>
              <a:t> The main material and reference for the course will be the textbook mentioned in the syllabus and other related materials. Lecture notes and slides are additional resources that are prepared by the professor.</a:t>
            </a:r>
          </a:p>
          <a:p>
            <a:pPr algn="just"/>
            <a:endParaRPr lang="en-US" sz="2400" dirty="0">
              <a:latin typeface="Times New Roman" panose="02020603050405020304" pitchFamily="18" charset="0"/>
              <a:cs typeface="Times New Roman" panose="02020603050405020304" pitchFamily="18" charset="0"/>
            </a:endParaRP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4" y="2010240"/>
            <a:ext cx="8624635"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Recommend effective ways to measure and improve employee engagement to support the organization.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Change the paradigm from perfecting HR processes to improving results.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Distinguish the right way to measure HR from the usual turnover and safety metrics.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Avoid the dangers of HR data mining.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Improve organizational effectiveness by asking the right questions, selecting the appropriate data and analyses needed to answer these questions, and using the results to drive change.</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15341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5" y="1420741"/>
            <a:ext cx="5078553"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PREDICTIVE ANALYTICS</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HCM:21 MODEL</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MODEL IN PRACTICE</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PARTS OF THE BOOK</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646331"/>
          </a:xfrm>
          <a:prstGeom prst="rect">
            <a:avLst/>
          </a:prstGeom>
          <a:noFill/>
        </p:spPr>
        <p:txBody>
          <a:bodyPr wrap="square" rtlCol="0">
            <a:spAutoFit/>
          </a:bodyPr>
          <a:lstStyle/>
          <a:p>
            <a:pPr algn="ctr"/>
            <a:r>
              <a:rPr lang="en-US" sz="3600" dirty="0" err="1">
                <a:solidFill>
                  <a:schemeClr val="bg1"/>
                </a:solidFill>
                <a:latin typeface="Times New Roman" panose="02020603050405020304" pitchFamily="18" charset="0"/>
                <a:cs typeface="Times New Roman" panose="02020603050405020304" pitchFamily="18" charset="0"/>
              </a:rPr>
              <a:t>Lec</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980480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9" y="1387659"/>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5372210" cy="1906740"/>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Disruptive Technology:</a:t>
            </a:r>
          </a:p>
          <a:p>
            <a:pPr>
              <a:lnSpc>
                <a:spcPct val="120000"/>
              </a:lnSpc>
            </a:pPr>
            <a:r>
              <a:rPr lang="en-US" sz="2000" dirty="0">
                <a:latin typeface="Times New Roman" panose="02020603050405020304" pitchFamily="18" charset="0"/>
                <a:cs typeface="Times New Roman" panose="02020603050405020304" pitchFamily="18" charset="0"/>
              </a:rPr>
              <a:t>The Power to Predict</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Toward Analytics and Prediction </a:t>
            </a:r>
          </a:p>
        </p:txBody>
      </p:sp>
      <p:sp>
        <p:nvSpPr>
          <p:cNvPr id="17" name="TextBox 16"/>
          <p:cNvSpPr txBox="1"/>
          <p:nvPr/>
        </p:nvSpPr>
        <p:spPr>
          <a:xfrm>
            <a:off x="719139" y="1433591"/>
            <a:ext cx="5165498"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INTRODUCTION TO PREDICTIVE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3384068"/>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Scan the Market,</a:t>
            </a:r>
          </a:p>
          <a:p>
            <a:pPr>
              <a:lnSpc>
                <a:spcPct val="120000"/>
              </a:lnSpc>
            </a:pPr>
            <a:r>
              <a:rPr lang="en-US" sz="2000" dirty="0">
                <a:latin typeface="Times New Roman" panose="02020603050405020304" pitchFamily="18" charset="0"/>
                <a:cs typeface="Times New Roman" panose="02020603050405020304" pitchFamily="18" charset="0"/>
              </a:rPr>
              <a:t>Manage the Risk</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a:t>
            </a:r>
            <a:r>
              <a:rPr lang="en-US" sz="2000" dirty="0">
                <a:latin typeface="Times New Roman" panose="02020603050405020304" pitchFamily="18" charset="0"/>
                <a:cs typeface="Times New Roman" panose="02020603050405020304" pitchFamily="18" charset="0"/>
              </a:rPr>
              <a:t>The New Face of Workforce Planning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Collapsing the Silos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dirty="0">
                <a:latin typeface="Times New Roman" panose="02020603050405020304" pitchFamily="18" charset="0"/>
                <a:cs typeface="Times New Roman" panose="02020603050405020304" pitchFamily="18" charset="0"/>
              </a:rPr>
              <a:t>Turning Data into Business Intelligence</a:t>
            </a: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HCM:21 MODEL</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961480" cy="3384068"/>
          </a:xfrm>
          <a:prstGeom prst="rect">
            <a:avLst/>
          </a:prstGeom>
        </p:spPr>
        <p:txBody>
          <a:bodyPr wrap="square">
            <a:spAutoFit/>
          </a:bodyPr>
          <a:lstStyle/>
          <a:p>
            <a:pPr>
              <a:lnSpc>
                <a:spcPct val="120000"/>
              </a:lnSpc>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Impacting Productivity and the Bottom Line</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Leveraging Human Capital</a:t>
            </a:r>
          </a:p>
          <a:p>
            <a:pPr>
              <a:lnSpc>
                <a:spcPct val="120000"/>
              </a:lnSpc>
            </a:pPr>
            <a:r>
              <a:rPr lang="en-US" sz="2000" dirty="0">
                <a:latin typeface="Times New Roman" panose="02020603050405020304" pitchFamily="18" charset="0"/>
                <a:cs typeface="Times New Roman" panose="02020603050405020304" pitchFamily="18" charset="0"/>
              </a:rPr>
              <a:t>Analytics for Site Selection</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12:</a:t>
            </a:r>
            <a:r>
              <a:rPr lang="en-US" sz="2000" dirty="0">
                <a:latin typeface="Times New Roman" panose="02020603050405020304" pitchFamily="18" charset="0"/>
                <a:cs typeface="Times New Roman" panose="02020603050405020304" pitchFamily="18" charset="0"/>
              </a:rPr>
              <a:t>Summary And Samples: Human Capital Analytics</a:t>
            </a: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MODEL IN PRACTICE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B7305D66-D9C6-4CF7-BFBE-05A94E0066CC}"/>
              </a:ext>
            </a:extLst>
          </p:cNvPr>
          <p:cNvSpPr txBox="1"/>
          <p:nvPr/>
        </p:nvSpPr>
        <p:spPr>
          <a:xfrm>
            <a:off x="9194799" y="2753410"/>
            <a:ext cx="2686025" cy="707886"/>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مخطط الأسابيع الدراسية للفصل الدراسي 2024</a:t>
            </a:r>
            <a:endParaRPr lang="en-US" sz="2000" b="1" dirty="0">
              <a:solidFill>
                <a:srgbClr val="00B0F0"/>
              </a:solidFill>
              <a:latin typeface="Alexandria" pitchFamily="2" charset="-78"/>
              <a:cs typeface="Alexandria" pitchFamily="2" charset="-78"/>
            </a:endParaRPr>
          </a:p>
        </p:txBody>
      </p:sp>
      <p:graphicFrame>
        <p:nvGraphicFramePr>
          <p:cNvPr id="13" name="Table 12">
            <a:extLst>
              <a:ext uri="{FF2B5EF4-FFF2-40B4-BE49-F238E27FC236}">
                <a16:creationId xmlns:a16="http://schemas.microsoft.com/office/drawing/2014/main" id="{6A94E076-979B-4D28-892F-74FE7FFAC6F5}"/>
              </a:ext>
            </a:extLst>
          </p:cNvPr>
          <p:cNvGraphicFramePr>
            <a:graphicFrameLocks noGrp="1"/>
          </p:cNvGraphicFramePr>
          <p:nvPr>
            <p:extLst>
              <p:ext uri="{D42A27DB-BD31-4B8C-83A1-F6EECF244321}">
                <p14:modId xmlns:p14="http://schemas.microsoft.com/office/powerpoint/2010/main" val="551183865"/>
              </p:ext>
            </p:extLst>
          </p:nvPr>
        </p:nvGraphicFramePr>
        <p:xfrm>
          <a:off x="3771532" y="1284512"/>
          <a:ext cx="4900612" cy="4742103"/>
        </p:xfrm>
        <a:graphic>
          <a:graphicData uri="http://schemas.openxmlformats.org/drawingml/2006/table">
            <a:tbl>
              <a:tblPr rtl="1" firstRow="1" firstCol="1" bandRow="1">
                <a:tableStyleId>{5C22544A-7EE6-4342-B048-85BDC9FD1C3A}</a:tableStyleId>
              </a:tblPr>
              <a:tblGrid>
                <a:gridCol w="2134151">
                  <a:extLst>
                    <a:ext uri="{9D8B030D-6E8A-4147-A177-3AD203B41FA5}">
                      <a16:colId xmlns:a16="http://schemas.microsoft.com/office/drawing/2014/main" val="20000"/>
                    </a:ext>
                  </a:extLst>
                </a:gridCol>
                <a:gridCol w="2766461">
                  <a:extLst>
                    <a:ext uri="{9D8B030D-6E8A-4147-A177-3AD203B41FA5}">
                      <a16:colId xmlns:a16="http://schemas.microsoft.com/office/drawing/2014/main" val="20001"/>
                    </a:ext>
                  </a:extLst>
                </a:gridCol>
              </a:tblGrid>
              <a:tr h="356388">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الموضوع</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292428">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محاضرة توجيهية</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1"/>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2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2"/>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a:t>
                      </a:r>
                      <a:r>
                        <a:rPr lang="en-US" sz="1050">
                          <a:effectLst/>
                          <a:latin typeface="Alexandria" pitchFamily="2" charset="-78"/>
                          <a:cs typeface="Alexandria" pitchFamily="2" charset="-78"/>
                        </a:rPr>
                        <a:t> 3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3"/>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4</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4"/>
                  </a:ext>
                </a:extLst>
              </a:tr>
              <a:tr h="487770">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  </a:t>
                      </a:r>
                      <a:r>
                        <a:rPr lang="en-US" sz="1050" dirty="0">
                          <a:effectLst/>
                          <a:latin typeface="Alexandria" pitchFamily="2" charset="-78"/>
                          <a:cs typeface="Alexandria" pitchFamily="2" charset="-78"/>
                        </a:rPr>
                        <a:t> 5</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cs typeface="Alexandria" pitchFamily="2" charset="-78"/>
                      </a:endParaRPr>
                    </a:p>
                    <a:p>
                      <a:pPr marL="0" marR="0" algn="ctr" rtl="1">
                        <a:lnSpc>
                          <a:spcPct val="150000"/>
                        </a:lnSpc>
                        <a:spcBef>
                          <a:spcPts val="0"/>
                        </a:spcBef>
                        <a:spcAft>
                          <a:spcPts val="0"/>
                        </a:spcAft>
                      </a:pPr>
                      <a:r>
                        <a:rPr lang="ar-EG" sz="700" dirty="0">
                          <a:effectLst/>
                          <a:latin typeface="Alexandria" pitchFamily="2" charset="-78"/>
                          <a:cs typeface="Alexandria" pitchFamily="2" charset="-78"/>
                        </a:rPr>
                        <a:t>آخر موعد للاعتذار عن الفصل أو عن مقرر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5"/>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6</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6"/>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7</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7"/>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8</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8"/>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9</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9"/>
                  </a:ext>
                </a:extLst>
              </a:tr>
              <a:tr h="283580">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  </a:t>
                      </a:r>
                      <a:r>
                        <a:rPr lang="en-US" sz="1050" dirty="0">
                          <a:effectLst/>
                          <a:latin typeface="Alexandria" pitchFamily="2" charset="-78"/>
                          <a:cs typeface="Alexandria" pitchFamily="2" charset="-78"/>
                        </a:rPr>
                        <a:t>10</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0"/>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11</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2"/>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12</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حلقة نقاش</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3"/>
                  </a:ext>
                </a:extLst>
              </a:tr>
              <a:tr h="28358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13</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الإختبارات النهائية</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4"/>
                  </a:ext>
                </a:extLst>
              </a:tr>
              <a:tr h="486137">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نهاية الدراسة </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نهاية الإختبارات النهائية</a:t>
                      </a:r>
                      <a:endParaRPr lang="en-US" sz="700" dirty="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073478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4" name="TextBox 3">
            <a:extLst>
              <a:ext uri="{FF2B5EF4-FFF2-40B4-BE49-F238E27FC236}">
                <a16:creationId xmlns:a16="http://schemas.microsoft.com/office/drawing/2014/main" id="{6BF94AEF-3C74-4B0C-BBE1-A983E50DC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01E166-4478-4425-9867-3E3EE0C8C34E}"/>
</file>

<file path=customXml/itemProps2.xml><?xml version="1.0" encoding="utf-8"?>
<ds:datastoreItem xmlns:ds="http://schemas.openxmlformats.org/officeDocument/2006/customXml" ds:itemID="{5DEBD849-567C-4DC3-B219-E9A3500BC6F4}"/>
</file>

<file path=customXml/itemProps3.xml><?xml version="1.0" encoding="utf-8"?>
<ds:datastoreItem xmlns:ds="http://schemas.openxmlformats.org/officeDocument/2006/customXml" ds:itemID="{1ABDCE67-4265-4B49-AAB5-B776E929DC4F}"/>
</file>

<file path=docProps/app.xml><?xml version="1.0" encoding="utf-8"?>
<Properties xmlns="http://schemas.openxmlformats.org/officeDocument/2006/extended-properties" xmlns:vt="http://schemas.openxmlformats.org/officeDocument/2006/docPropsVTypes">
  <TotalTime>1272</TotalTime>
  <Words>960</Words>
  <Application>Microsoft Office PowerPoint</Application>
  <PresentationFormat>Widescreen</PresentationFormat>
  <Paragraphs>158</Paragraphs>
  <Slides>23</Slides>
  <Notes>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Alexandria</vt:lpstr>
      <vt:lpstr>Arial</vt:lpstr>
      <vt:lpstr>Calibri</vt:lpstr>
      <vt:lpstr>Calibri Light</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51</cp:revision>
  <dcterms:created xsi:type="dcterms:W3CDTF">2023-04-29T09:08:00Z</dcterms:created>
  <dcterms:modified xsi:type="dcterms:W3CDTF">2024-05-14T17:51:18Z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