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543" r:id="rId3"/>
    <p:sldId id="587" r:id="rId4"/>
    <p:sldId id="560" r:id="rId5"/>
    <p:sldId id="562" r:id="rId6"/>
    <p:sldId id="563" r:id="rId7"/>
    <p:sldId id="592" r:id="rId8"/>
    <p:sldId id="553" r:id="rId9"/>
    <p:sldId id="599" r:id="rId10"/>
    <p:sldId id="276" r:id="rId11"/>
    <p:sldId id="555" r:id="rId12"/>
    <p:sldId id="595" r:id="rId13"/>
    <p:sldId id="564" r:id="rId14"/>
    <p:sldId id="597" r:id="rId15"/>
    <p:sldId id="596" r:id="rId16"/>
    <p:sldId id="570" r:id="rId17"/>
    <p:sldId id="566" r:id="rId18"/>
    <p:sldId id="567" r:id="rId19"/>
    <p:sldId id="565" r:id="rId20"/>
    <p:sldId id="568" r:id="rId21"/>
    <p:sldId id="569" r:id="rId22"/>
    <p:sldId id="588" r:id="rId23"/>
    <p:sldId id="593" r:id="rId24"/>
    <p:sldId id="589" r:id="rId25"/>
    <p:sldId id="590" r:id="rId26"/>
    <p:sldId id="591" r:id="rId27"/>
    <p:sldId id="594" r:id="rId28"/>
    <p:sldId id="551" r:id="rId29"/>
    <p:sldId id="582" r:id="rId30"/>
    <p:sldId id="581" r:id="rId31"/>
    <p:sldId id="572" r:id="rId32"/>
    <p:sldId id="573" r:id="rId33"/>
    <p:sldId id="574" r:id="rId34"/>
    <p:sldId id="575" r:id="rId35"/>
    <p:sldId id="576" r:id="rId36"/>
    <p:sldId id="577" r:id="rId37"/>
    <p:sldId id="578" r:id="rId38"/>
    <p:sldId id="579" r:id="rId39"/>
    <p:sldId id="598" r:id="rId40"/>
    <p:sldId id="5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3"/>
            <p14:sldId id="587"/>
            <p14:sldId id="560"/>
            <p14:sldId id="562"/>
            <p14:sldId id="563"/>
            <p14:sldId id="592"/>
            <p14:sldId id="553"/>
            <p14:sldId id="599"/>
            <p14:sldId id="276"/>
            <p14:sldId id="555"/>
            <p14:sldId id="595"/>
            <p14:sldId id="564"/>
            <p14:sldId id="597"/>
            <p14:sldId id="596"/>
            <p14:sldId id="570"/>
            <p14:sldId id="566"/>
            <p14:sldId id="567"/>
            <p14:sldId id="565"/>
            <p14:sldId id="568"/>
            <p14:sldId id="569"/>
            <p14:sldId id="588"/>
            <p14:sldId id="593"/>
            <p14:sldId id="589"/>
            <p14:sldId id="590"/>
            <p14:sldId id="591"/>
            <p14:sldId id="594"/>
            <p14:sldId id="551"/>
            <p14:sldId id="582"/>
            <p14:sldId id="581"/>
            <p14:sldId id="572"/>
            <p14:sldId id="573"/>
            <p14:sldId id="574"/>
            <p14:sldId id="575"/>
            <p14:sldId id="576"/>
            <p14:sldId id="577"/>
            <p14:sldId id="578"/>
            <p14:sldId id="579"/>
            <p14:sldId id="598"/>
            <p14:sldId id="5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3738" autoAdjust="0"/>
  </p:normalViewPr>
  <p:slideViewPr>
    <p:cSldViewPr snapToGrid="0">
      <p:cViewPr varScale="1">
        <p:scale>
          <a:sx n="95" d="100"/>
          <a:sy n="95" d="100"/>
        </p:scale>
        <p:origin x="1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137AAC4-9497-40AF-AD38-318DFD8E576C}"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20EDC33C-7FBF-49EF-9D7F-24F7E68A31B8}">
      <dgm:prSet phldrT="[Text]" custT="1"/>
      <dgm:spPr/>
      <dgm:t>
        <a:bodyPr/>
        <a:lstStyle/>
        <a:p>
          <a:r>
            <a:rPr lang="en-US" sz="2000" b="1" i="0" dirty="0">
              <a:solidFill>
                <a:schemeClr val="bg1"/>
              </a:solidFill>
              <a:effectLst/>
              <a:latin typeface="PT Sans" panose="020B0503020203020204" pitchFamily="34" charset="0"/>
            </a:rPr>
            <a:t>Driver types </a:t>
          </a:r>
          <a:endParaRPr lang="en-US" sz="2000" b="1" dirty="0">
            <a:solidFill>
              <a:schemeClr val="bg1"/>
            </a:solidFill>
          </a:endParaRPr>
        </a:p>
      </dgm:t>
    </dgm:pt>
    <dgm:pt modelId="{1BCFA02D-D5CF-4DF2-8072-AE8D6360B9EE}" type="parTrans" cxnId="{2A92DB3E-DE78-46C0-8148-2BEFFE05A1FB}">
      <dgm:prSet/>
      <dgm:spPr/>
      <dgm:t>
        <a:bodyPr/>
        <a:lstStyle/>
        <a:p>
          <a:endParaRPr lang="en-US"/>
        </a:p>
      </dgm:t>
    </dgm:pt>
    <dgm:pt modelId="{CE30F578-9112-4581-A733-FE6BF9436ADC}" type="sibTrans" cxnId="{2A92DB3E-DE78-46C0-8148-2BEFFE05A1FB}">
      <dgm:prSet/>
      <dgm:spPr/>
      <dgm:t>
        <a:bodyPr/>
        <a:lstStyle/>
        <a:p>
          <a:endParaRPr lang="en-US"/>
        </a:p>
      </dgm:t>
    </dgm:pt>
    <dgm:pt modelId="{857C2E01-364F-43FC-8F2E-4FD7E4486B9F}">
      <dgm:prSet phldrT="[Text]"/>
      <dgm:spPr/>
      <dgm:t>
        <a:bodyPr/>
        <a:lstStyle/>
        <a:p>
          <a:pPr algn="ctr">
            <a:buNone/>
          </a:pPr>
          <a:r>
            <a:rPr lang="en-US" b="0" i="0" dirty="0">
              <a:solidFill>
                <a:srgbClr val="747474"/>
              </a:solidFill>
              <a:effectLst/>
              <a:latin typeface="PT Sans" panose="020B0503020203020204" pitchFamily="34" charset="0"/>
            </a:rPr>
            <a:t>are straight and to the point, very focused on business and not interested in your personal life. </a:t>
          </a:r>
          <a:endParaRPr lang="en-US" dirty="0"/>
        </a:p>
      </dgm:t>
    </dgm:pt>
    <dgm:pt modelId="{C304294A-70F4-4FF0-8D42-4AFBCF97E38D}" type="parTrans" cxnId="{3C94279F-17FA-4B59-BF1B-693F9C1FCAE0}">
      <dgm:prSet/>
      <dgm:spPr/>
      <dgm:t>
        <a:bodyPr/>
        <a:lstStyle/>
        <a:p>
          <a:endParaRPr lang="en-US"/>
        </a:p>
      </dgm:t>
    </dgm:pt>
    <dgm:pt modelId="{4F497166-B532-4AF4-B96F-34186D425D23}" type="sibTrans" cxnId="{3C94279F-17FA-4B59-BF1B-693F9C1FCAE0}">
      <dgm:prSet/>
      <dgm:spPr/>
      <dgm:t>
        <a:bodyPr/>
        <a:lstStyle/>
        <a:p>
          <a:endParaRPr lang="en-US"/>
        </a:p>
      </dgm:t>
    </dgm:pt>
    <dgm:pt modelId="{3878122D-273D-445F-A3D5-CA94126D6A7C}">
      <dgm:prSet phldrT="[Text]" custT="1"/>
      <dgm:spPr/>
      <dgm:t>
        <a:bodyPr/>
        <a:lstStyle/>
        <a:p>
          <a:r>
            <a:rPr lang="en-US" sz="2000" b="1" i="0" dirty="0">
              <a:solidFill>
                <a:schemeClr val="bg1"/>
              </a:solidFill>
              <a:effectLst/>
              <a:latin typeface="PT Sans" panose="020B0503020203020204" pitchFamily="34" charset="0"/>
            </a:rPr>
            <a:t>Amiable types </a:t>
          </a:r>
          <a:endParaRPr lang="en-US" sz="2000" b="1" dirty="0">
            <a:solidFill>
              <a:schemeClr val="bg1"/>
            </a:solidFill>
          </a:endParaRPr>
        </a:p>
      </dgm:t>
    </dgm:pt>
    <dgm:pt modelId="{38637124-4635-42F3-801A-2BC7D295F2F6}" type="parTrans" cxnId="{A0BE961D-56A5-4211-ACD8-83428F73189D}">
      <dgm:prSet/>
      <dgm:spPr/>
      <dgm:t>
        <a:bodyPr/>
        <a:lstStyle/>
        <a:p>
          <a:endParaRPr lang="en-US"/>
        </a:p>
      </dgm:t>
    </dgm:pt>
    <dgm:pt modelId="{0BAECAEC-22AB-4E8F-ADFB-E2BA34658D94}" type="sibTrans" cxnId="{A0BE961D-56A5-4211-ACD8-83428F73189D}">
      <dgm:prSet/>
      <dgm:spPr/>
      <dgm:t>
        <a:bodyPr/>
        <a:lstStyle/>
        <a:p>
          <a:endParaRPr lang="en-US"/>
        </a:p>
      </dgm:t>
    </dgm:pt>
    <dgm:pt modelId="{A4C72260-3AA9-4AB3-9D54-3C4929A53815}">
      <dgm:prSet phldrT="[Text]"/>
      <dgm:spPr/>
      <dgm:t>
        <a:bodyPr/>
        <a:lstStyle/>
        <a:p>
          <a:pPr algn="ctr">
            <a:buNone/>
          </a:pPr>
          <a:r>
            <a:rPr lang="en-US" b="0" i="0" dirty="0">
              <a:solidFill>
                <a:srgbClr val="747474"/>
              </a:solidFill>
              <a:effectLst/>
              <a:latin typeface="PT Sans" panose="020B0503020203020204" pitchFamily="34" charset="0"/>
            </a:rPr>
            <a:t>care strongly about relationships and they go into business with people they like. They want to get to know you and want you to make them feel comfortable with the business opportunity. It usually takes them awhile to make decisions because you have to talk them through each of the steps – they like to take everyone’s opinion into consideration before making a decision.</a:t>
          </a:r>
          <a:endParaRPr lang="en-US" dirty="0"/>
        </a:p>
      </dgm:t>
    </dgm:pt>
    <dgm:pt modelId="{FAD37D31-C025-4339-A34D-98B2D0158759}" type="parTrans" cxnId="{411B3ECD-B59A-4D77-B00B-8A8EB6ED13DC}">
      <dgm:prSet/>
      <dgm:spPr/>
      <dgm:t>
        <a:bodyPr/>
        <a:lstStyle/>
        <a:p>
          <a:endParaRPr lang="en-US"/>
        </a:p>
      </dgm:t>
    </dgm:pt>
    <dgm:pt modelId="{0C595033-751B-4A8C-9BC3-ED9A85639BEE}" type="sibTrans" cxnId="{411B3ECD-B59A-4D77-B00B-8A8EB6ED13DC}">
      <dgm:prSet/>
      <dgm:spPr/>
      <dgm:t>
        <a:bodyPr/>
        <a:lstStyle/>
        <a:p>
          <a:endParaRPr lang="en-US"/>
        </a:p>
      </dgm:t>
    </dgm:pt>
    <dgm:pt modelId="{33721106-73D8-43B5-ADAB-330917C32F07}">
      <dgm:prSet phldrT="[Text]" custT="1"/>
      <dgm:spPr/>
      <dgm:t>
        <a:bodyPr/>
        <a:lstStyle/>
        <a:p>
          <a:r>
            <a:rPr lang="en-US" sz="2000" b="1" i="0" dirty="0">
              <a:solidFill>
                <a:schemeClr val="bg1"/>
              </a:solidFill>
              <a:effectLst/>
              <a:latin typeface="PT Sans" panose="020B0503020203020204" pitchFamily="34" charset="0"/>
            </a:rPr>
            <a:t>Analytic types </a:t>
          </a:r>
          <a:endParaRPr lang="en-US" sz="2000" b="1" dirty="0">
            <a:solidFill>
              <a:schemeClr val="bg1"/>
            </a:solidFill>
          </a:endParaRPr>
        </a:p>
      </dgm:t>
    </dgm:pt>
    <dgm:pt modelId="{0EAA746D-CA05-4716-B888-68E105F182FF}" type="parTrans" cxnId="{F114CF8F-36C1-41DC-91AD-3F2FAD9BB0BF}">
      <dgm:prSet/>
      <dgm:spPr/>
      <dgm:t>
        <a:bodyPr/>
        <a:lstStyle/>
        <a:p>
          <a:endParaRPr lang="en-US"/>
        </a:p>
      </dgm:t>
    </dgm:pt>
    <dgm:pt modelId="{015B2167-FC83-4274-8BF8-1D60495DED73}" type="sibTrans" cxnId="{F114CF8F-36C1-41DC-91AD-3F2FAD9BB0BF}">
      <dgm:prSet/>
      <dgm:spPr/>
      <dgm:t>
        <a:bodyPr/>
        <a:lstStyle/>
        <a:p>
          <a:endParaRPr lang="en-US"/>
        </a:p>
      </dgm:t>
    </dgm:pt>
    <dgm:pt modelId="{30735A6F-A0DA-4F8E-974E-ADAC41662BF9}">
      <dgm:prSet phldrT="[Text]"/>
      <dgm:spPr/>
      <dgm:t>
        <a:bodyPr/>
        <a:lstStyle/>
        <a:p>
          <a:pPr algn="ctr">
            <a:buNone/>
          </a:pPr>
          <a:r>
            <a:rPr lang="en-US" b="0" i="0" dirty="0">
              <a:solidFill>
                <a:srgbClr val="747474"/>
              </a:solidFill>
              <a:effectLst/>
              <a:latin typeface="PT Sans" panose="020B0503020203020204" pitchFamily="34" charset="0"/>
            </a:rPr>
            <a:t>need a spreadsheet. They like to see the numbers and will know if it works for their company or not based solely on the spreadsheet. They are usually a bit more reserved and do not like to have large amount of conversation.</a:t>
          </a:r>
          <a:endParaRPr lang="en-US" dirty="0"/>
        </a:p>
      </dgm:t>
    </dgm:pt>
    <dgm:pt modelId="{D00E99B4-CCA3-49D4-900B-E8BD7FAB1FC3}" type="parTrans" cxnId="{A7707F1D-FC64-47E8-BDD3-CF433107D1EB}">
      <dgm:prSet/>
      <dgm:spPr/>
      <dgm:t>
        <a:bodyPr/>
        <a:lstStyle/>
        <a:p>
          <a:endParaRPr lang="en-US"/>
        </a:p>
      </dgm:t>
    </dgm:pt>
    <dgm:pt modelId="{D1BE10FB-00AF-4918-BD37-6CAD5B6A1E46}" type="sibTrans" cxnId="{A7707F1D-FC64-47E8-BDD3-CF433107D1EB}">
      <dgm:prSet/>
      <dgm:spPr/>
      <dgm:t>
        <a:bodyPr/>
        <a:lstStyle/>
        <a:p>
          <a:endParaRPr lang="en-US"/>
        </a:p>
      </dgm:t>
    </dgm:pt>
    <dgm:pt modelId="{3B756B16-F3DC-4201-BF3A-214E77AD1EA4}">
      <dgm:prSet phldrT="[Text]" custT="1"/>
      <dgm:spPr/>
      <dgm:t>
        <a:bodyPr/>
        <a:lstStyle/>
        <a:p>
          <a:r>
            <a:rPr lang="en-US" sz="2000" b="1" i="0" dirty="0">
              <a:solidFill>
                <a:schemeClr val="bg1"/>
              </a:solidFill>
              <a:effectLst/>
              <a:latin typeface="PT Sans" panose="020B0503020203020204" pitchFamily="34" charset="0"/>
            </a:rPr>
            <a:t>Expressive types </a:t>
          </a:r>
          <a:endParaRPr lang="en-US" sz="2000" b="1" dirty="0">
            <a:solidFill>
              <a:schemeClr val="bg1"/>
            </a:solidFill>
          </a:endParaRPr>
        </a:p>
      </dgm:t>
    </dgm:pt>
    <dgm:pt modelId="{B32E0C53-0DDC-4112-BDC2-9321ADC8482E}" type="parTrans" cxnId="{CD0C2878-2CD3-4BEF-BD9B-5BD63206D5C2}">
      <dgm:prSet/>
      <dgm:spPr/>
      <dgm:t>
        <a:bodyPr/>
        <a:lstStyle/>
        <a:p>
          <a:endParaRPr lang="en-US"/>
        </a:p>
      </dgm:t>
    </dgm:pt>
    <dgm:pt modelId="{7BD1F9C1-1BAD-4CFD-8C5F-2E226899D203}" type="sibTrans" cxnId="{CD0C2878-2CD3-4BEF-BD9B-5BD63206D5C2}">
      <dgm:prSet/>
      <dgm:spPr/>
      <dgm:t>
        <a:bodyPr/>
        <a:lstStyle/>
        <a:p>
          <a:endParaRPr lang="en-US"/>
        </a:p>
      </dgm:t>
    </dgm:pt>
    <dgm:pt modelId="{BA934863-1344-4D11-85AB-65B5AAA5D7BE}">
      <dgm:prSet phldrT="[Text]"/>
      <dgm:spPr/>
      <dgm:t>
        <a:bodyPr/>
        <a:lstStyle/>
        <a:p>
          <a:pPr algn="ctr">
            <a:buNone/>
          </a:pPr>
          <a:r>
            <a:rPr lang="en-US" b="0" i="0" dirty="0">
              <a:solidFill>
                <a:srgbClr val="747474"/>
              </a:solidFill>
              <a:effectLst/>
              <a:latin typeface="PT Sans" panose="020B0503020203020204" pitchFamily="34" charset="0"/>
            </a:rPr>
            <a:t>are similar to drivers, but have a stronger focus on relationships. They will make the best decision for their company in a timely manner, but want to get to know you, too</a:t>
          </a:r>
          <a:endParaRPr lang="en-US" dirty="0"/>
        </a:p>
      </dgm:t>
    </dgm:pt>
    <dgm:pt modelId="{5BE9E048-CB11-43D1-84BF-BCBD4C004AD2}" type="parTrans" cxnId="{7E78C7E8-BA87-48C0-9D56-7AA6E2E30CD8}">
      <dgm:prSet/>
      <dgm:spPr/>
      <dgm:t>
        <a:bodyPr/>
        <a:lstStyle/>
        <a:p>
          <a:endParaRPr lang="en-US"/>
        </a:p>
      </dgm:t>
    </dgm:pt>
    <dgm:pt modelId="{8B6B3F98-B144-44DB-8EB2-6ED3DF0165BF}" type="sibTrans" cxnId="{7E78C7E8-BA87-48C0-9D56-7AA6E2E30CD8}">
      <dgm:prSet/>
      <dgm:spPr/>
      <dgm:t>
        <a:bodyPr/>
        <a:lstStyle/>
        <a:p>
          <a:endParaRPr lang="en-US"/>
        </a:p>
      </dgm:t>
    </dgm:pt>
    <dgm:pt modelId="{E7A0103C-1FCC-45B5-B02B-810565550383}">
      <dgm:prSet phldrT="[Text]"/>
      <dgm:spPr/>
      <dgm:t>
        <a:bodyPr/>
        <a:lstStyle/>
        <a:p>
          <a:pPr algn="ctr">
            <a:buNone/>
          </a:pPr>
          <a:r>
            <a:rPr lang="en-US" b="0" i="0" dirty="0">
              <a:solidFill>
                <a:srgbClr val="747474"/>
              </a:solidFill>
              <a:effectLst/>
              <a:latin typeface="PT Sans" panose="020B0503020203020204" pitchFamily="34" charset="0"/>
            </a:rPr>
            <a:t>They want to see profit and success and will need for you to explicitly state how your partnership will help them be successful.</a:t>
          </a:r>
          <a:endParaRPr lang="en-US" dirty="0"/>
        </a:p>
      </dgm:t>
    </dgm:pt>
    <dgm:pt modelId="{17396717-0CBB-41C9-B3AE-773292A6AD12}" type="parTrans" cxnId="{8DEA2882-BE86-4633-A233-BAE87F4DC052}">
      <dgm:prSet/>
      <dgm:spPr/>
      <dgm:t>
        <a:bodyPr/>
        <a:lstStyle/>
        <a:p>
          <a:endParaRPr lang="en-US"/>
        </a:p>
      </dgm:t>
    </dgm:pt>
    <dgm:pt modelId="{418992E7-DEDD-4BA7-A5DF-5416A4A227FC}" type="sibTrans" cxnId="{8DEA2882-BE86-4633-A233-BAE87F4DC052}">
      <dgm:prSet/>
      <dgm:spPr/>
      <dgm:t>
        <a:bodyPr/>
        <a:lstStyle/>
        <a:p>
          <a:endParaRPr lang="en-US"/>
        </a:p>
      </dgm:t>
    </dgm:pt>
    <dgm:pt modelId="{9427E5E8-858D-4321-9974-807E90036ED1}">
      <dgm:prSet phldrT="[Text]"/>
      <dgm:spPr/>
      <dgm:t>
        <a:bodyPr/>
        <a:lstStyle/>
        <a:p>
          <a:pPr algn="ctr">
            <a:buNone/>
          </a:pPr>
          <a:endParaRPr lang="en-US" dirty="0"/>
        </a:p>
      </dgm:t>
    </dgm:pt>
    <dgm:pt modelId="{DA82C1F9-9689-4A40-90C9-1947A1A68C0B}" type="parTrans" cxnId="{232A4834-E461-4EAE-A6D9-C0DD1A60C56D}">
      <dgm:prSet/>
      <dgm:spPr/>
      <dgm:t>
        <a:bodyPr/>
        <a:lstStyle/>
        <a:p>
          <a:endParaRPr lang="en-US"/>
        </a:p>
      </dgm:t>
    </dgm:pt>
    <dgm:pt modelId="{F20CC4CF-558B-4076-9367-5DD7F12E118A}" type="sibTrans" cxnId="{232A4834-E461-4EAE-A6D9-C0DD1A60C56D}">
      <dgm:prSet/>
      <dgm:spPr/>
      <dgm:t>
        <a:bodyPr/>
        <a:lstStyle/>
        <a:p>
          <a:endParaRPr lang="en-US"/>
        </a:p>
      </dgm:t>
    </dgm:pt>
    <dgm:pt modelId="{8D4772A2-6F31-441F-847C-33C76DC63718}" type="pres">
      <dgm:prSet presAssocID="{4137AAC4-9497-40AF-AD38-318DFD8E576C}" presName="Name0" presStyleCnt="0">
        <dgm:presLayoutVars>
          <dgm:dir/>
          <dgm:animLvl val="lvl"/>
          <dgm:resizeHandles val="exact"/>
        </dgm:presLayoutVars>
      </dgm:prSet>
      <dgm:spPr/>
    </dgm:pt>
    <dgm:pt modelId="{B6E4FC4D-91D2-45CD-9E0B-9AFBB430C04F}" type="pres">
      <dgm:prSet presAssocID="{20EDC33C-7FBF-49EF-9D7F-24F7E68A31B8}" presName="composite" presStyleCnt="0"/>
      <dgm:spPr/>
    </dgm:pt>
    <dgm:pt modelId="{500441FC-1ABD-4A89-9E40-675ABFEDC5EB}" type="pres">
      <dgm:prSet presAssocID="{20EDC33C-7FBF-49EF-9D7F-24F7E68A31B8}" presName="parTx" presStyleLbl="alignNode1" presStyleIdx="0" presStyleCnt="4">
        <dgm:presLayoutVars>
          <dgm:chMax val="0"/>
          <dgm:chPref val="0"/>
          <dgm:bulletEnabled val="1"/>
        </dgm:presLayoutVars>
      </dgm:prSet>
      <dgm:spPr/>
    </dgm:pt>
    <dgm:pt modelId="{F059BA32-C10A-4ABB-A01A-A162ACCAD2C1}" type="pres">
      <dgm:prSet presAssocID="{20EDC33C-7FBF-49EF-9D7F-24F7E68A31B8}" presName="desTx" presStyleLbl="alignAccFollowNode1" presStyleIdx="0" presStyleCnt="4">
        <dgm:presLayoutVars>
          <dgm:bulletEnabled val="1"/>
        </dgm:presLayoutVars>
      </dgm:prSet>
      <dgm:spPr/>
    </dgm:pt>
    <dgm:pt modelId="{9D022890-F610-4A96-960E-8DD7583963D7}" type="pres">
      <dgm:prSet presAssocID="{CE30F578-9112-4581-A733-FE6BF9436ADC}" presName="space" presStyleCnt="0"/>
      <dgm:spPr/>
    </dgm:pt>
    <dgm:pt modelId="{DE448FEE-5F46-4D20-A8E8-28FFA801BB17}" type="pres">
      <dgm:prSet presAssocID="{3878122D-273D-445F-A3D5-CA94126D6A7C}" presName="composite" presStyleCnt="0"/>
      <dgm:spPr/>
    </dgm:pt>
    <dgm:pt modelId="{3F151090-7815-4692-B075-6E78E37C6394}" type="pres">
      <dgm:prSet presAssocID="{3878122D-273D-445F-A3D5-CA94126D6A7C}" presName="parTx" presStyleLbl="alignNode1" presStyleIdx="1" presStyleCnt="4">
        <dgm:presLayoutVars>
          <dgm:chMax val="0"/>
          <dgm:chPref val="0"/>
          <dgm:bulletEnabled val="1"/>
        </dgm:presLayoutVars>
      </dgm:prSet>
      <dgm:spPr/>
    </dgm:pt>
    <dgm:pt modelId="{C39B7A6D-3472-4740-907B-85EA16C10A96}" type="pres">
      <dgm:prSet presAssocID="{3878122D-273D-445F-A3D5-CA94126D6A7C}" presName="desTx" presStyleLbl="alignAccFollowNode1" presStyleIdx="1" presStyleCnt="4">
        <dgm:presLayoutVars>
          <dgm:bulletEnabled val="1"/>
        </dgm:presLayoutVars>
      </dgm:prSet>
      <dgm:spPr/>
    </dgm:pt>
    <dgm:pt modelId="{546A24B8-17A2-4B26-B1B0-C2D593DCF66C}" type="pres">
      <dgm:prSet presAssocID="{0BAECAEC-22AB-4E8F-ADFB-E2BA34658D94}" presName="space" presStyleCnt="0"/>
      <dgm:spPr/>
    </dgm:pt>
    <dgm:pt modelId="{0B7F3F3B-A266-45F1-BC9E-DD33ECCCA44A}" type="pres">
      <dgm:prSet presAssocID="{33721106-73D8-43B5-ADAB-330917C32F07}" presName="composite" presStyleCnt="0"/>
      <dgm:spPr/>
    </dgm:pt>
    <dgm:pt modelId="{D366815B-C4B1-4BF0-9822-952BB518B1F5}" type="pres">
      <dgm:prSet presAssocID="{33721106-73D8-43B5-ADAB-330917C32F07}" presName="parTx" presStyleLbl="alignNode1" presStyleIdx="2" presStyleCnt="4">
        <dgm:presLayoutVars>
          <dgm:chMax val="0"/>
          <dgm:chPref val="0"/>
          <dgm:bulletEnabled val="1"/>
        </dgm:presLayoutVars>
      </dgm:prSet>
      <dgm:spPr/>
    </dgm:pt>
    <dgm:pt modelId="{0B94F455-E500-4467-A3FD-55BCF7C308DF}" type="pres">
      <dgm:prSet presAssocID="{33721106-73D8-43B5-ADAB-330917C32F07}" presName="desTx" presStyleLbl="alignAccFollowNode1" presStyleIdx="2" presStyleCnt="4">
        <dgm:presLayoutVars>
          <dgm:bulletEnabled val="1"/>
        </dgm:presLayoutVars>
      </dgm:prSet>
      <dgm:spPr/>
    </dgm:pt>
    <dgm:pt modelId="{496AB734-9DE6-4D50-A16B-F6AC3BC59BB3}" type="pres">
      <dgm:prSet presAssocID="{015B2167-FC83-4274-8BF8-1D60495DED73}" presName="space" presStyleCnt="0"/>
      <dgm:spPr/>
    </dgm:pt>
    <dgm:pt modelId="{C261652C-7A7F-4C52-8055-5DB363C0F0F5}" type="pres">
      <dgm:prSet presAssocID="{3B756B16-F3DC-4201-BF3A-214E77AD1EA4}" presName="composite" presStyleCnt="0"/>
      <dgm:spPr/>
    </dgm:pt>
    <dgm:pt modelId="{F3456BCA-276F-4857-BD3C-433E838650E8}" type="pres">
      <dgm:prSet presAssocID="{3B756B16-F3DC-4201-BF3A-214E77AD1EA4}" presName="parTx" presStyleLbl="alignNode1" presStyleIdx="3" presStyleCnt="4">
        <dgm:presLayoutVars>
          <dgm:chMax val="0"/>
          <dgm:chPref val="0"/>
          <dgm:bulletEnabled val="1"/>
        </dgm:presLayoutVars>
      </dgm:prSet>
      <dgm:spPr/>
    </dgm:pt>
    <dgm:pt modelId="{06376362-D9A5-49A6-973B-7A627AD1547C}" type="pres">
      <dgm:prSet presAssocID="{3B756B16-F3DC-4201-BF3A-214E77AD1EA4}" presName="desTx" presStyleLbl="alignAccFollowNode1" presStyleIdx="3" presStyleCnt="4">
        <dgm:presLayoutVars>
          <dgm:bulletEnabled val="1"/>
        </dgm:presLayoutVars>
      </dgm:prSet>
      <dgm:spPr/>
    </dgm:pt>
  </dgm:ptLst>
  <dgm:cxnLst>
    <dgm:cxn modelId="{04FABE00-BE17-4E46-AF60-AB34537DF6B6}" type="presOf" srcId="{3878122D-273D-445F-A3D5-CA94126D6A7C}" destId="{3F151090-7815-4692-B075-6E78E37C6394}" srcOrd="0" destOrd="0" presId="urn:microsoft.com/office/officeart/2005/8/layout/hList1"/>
    <dgm:cxn modelId="{A7707F1D-FC64-47E8-BDD3-CF433107D1EB}" srcId="{33721106-73D8-43B5-ADAB-330917C32F07}" destId="{30735A6F-A0DA-4F8E-974E-ADAC41662BF9}" srcOrd="0" destOrd="0" parTransId="{D00E99B4-CCA3-49D4-900B-E8BD7FAB1FC3}" sibTransId="{D1BE10FB-00AF-4918-BD37-6CAD5B6A1E46}"/>
    <dgm:cxn modelId="{A0BE961D-56A5-4211-ACD8-83428F73189D}" srcId="{4137AAC4-9497-40AF-AD38-318DFD8E576C}" destId="{3878122D-273D-445F-A3D5-CA94126D6A7C}" srcOrd="1" destOrd="0" parTransId="{38637124-4635-42F3-801A-2BC7D295F2F6}" sibTransId="{0BAECAEC-22AB-4E8F-ADFB-E2BA34658D94}"/>
    <dgm:cxn modelId="{232A4834-E461-4EAE-A6D9-C0DD1A60C56D}" srcId="{20EDC33C-7FBF-49EF-9D7F-24F7E68A31B8}" destId="{9427E5E8-858D-4321-9974-807E90036ED1}" srcOrd="1" destOrd="0" parTransId="{DA82C1F9-9689-4A40-90C9-1947A1A68C0B}" sibTransId="{F20CC4CF-558B-4076-9367-5DD7F12E118A}"/>
    <dgm:cxn modelId="{2A92DB3E-DE78-46C0-8148-2BEFFE05A1FB}" srcId="{4137AAC4-9497-40AF-AD38-318DFD8E576C}" destId="{20EDC33C-7FBF-49EF-9D7F-24F7E68A31B8}" srcOrd="0" destOrd="0" parTransId="{1BCFA02D-D5CF-4DF2-8072-AE8D6360B9EE}" sibTransId="{CE30F578-9112-4581-A733-FE6BF9436ADC}"/>
    <dgm:cxn modelId="{35A3075F-5288-4D6C-B564-E4A274B8DE1A}" type="presOf" srcId="{857C2E01-364F-43FC-8F2E-4FD7E4486B9F}" destId="{F059BA32-C10A-4ABB-A01A-A162ACCAD2C1}" srcOrd="0" destOrd="0" presId="urn:microsoft.com/office/officeart/2005/8/layout/hList1"/>
    <dgm:cxn modelId="{4D6F095F-9131-444C-A67F-72E256437A3C}" type="presOf" srcId="{9427E5E8-858D-4321-9974-807E90036ED1}" destId="{F059BA32-C10A-4ABB-A01A-A162ACCAD2C1}" srcOrd="0" destOrd="1" presId="urn:microsoft.com/office/officeart/2005/8/layout/hList1"/>
    <dgm:cxn modelId="{49AFE74F-FC38-4C39-970F-2FF359ED944E}" type="presOf" srcId="{E7A0103C-1FCC-45B5-B02B-810565550383}" destId="{F059BA32-C10A-4ABB-A01A-A162ACCAD2C1}" srcOrd="0" destOrd="2" presId="urn:microsoft.com/office/officeart/2005/8/layout/hList1"/>
    <dgm:cxn modelId="{CD0C2878-2CD3-4BEF-BD9B-5BD63206D5C2}" srcId="{4137AAC4-9497-40AF-AD38-318DFD8E576C}" destId="{3B756B16-F3DC-4201-BF3A-214E77AD1EA4}" srcOrd="3" destOrd="0" parTransId="{B32E0C53-0DDC-4112-BDC2-9321ADC8482E}" sibTransId="{7BD1F9C1-1BAD-4CFD-8C5F-2E226899D203}"/>
    <dgm:cxn modelId="{8DEA2882-BE86-4633-A233-BAE87F4DC052}" srcId="{20EDC33C-7FBF-49EF-9D7F-24F7E68A31B8}" destId="{E7A0103C-1FCC-45B5-B02B-810565550383}" srcOrd="2" destOrd="0" parTransId="{17396717-0CBB-41C9-B3AE-773292A6AD12}" sibTransId="{418992E7-DEDD-4BA7-A5DF-5416A4A227FC}"/>
    <dgm:cxn modelId="{3528B586-718E-4201-8A8E-F6D7698150E2}" type="presOf" srcId="{30735A6F-A0DA-4F8E-974E-ADAC41662BF9}" destId="{0B94F455-E500-4467-A3FD-55BCF7C308DF}" srcOrd="0" destOrd="0" presId="urn:microsoft.com/office/officeart/2005/8/layout/hList1"/>
    <dgm:cxn modelId="{177B448B-FF72-4848-9C2B-FCCDA0F6C781}" type="presOf" srcId="{33721106-73D8-43B5-ADAB-330917C32F07}" destId="{D366815B-C4B1-4BF0-9822-952BB518B1F5}" srcOrd="0" destOrd="0" presId="urn:microsoft.com/office/officeart/2005/8/layout/hList1"/>
    <dgm:cxn modelId="{F114CF8F-36C1-41DC-91AD-3F2FAD9BB0BF}" srcId="{4137AAC4-9497-40AF-AD38-318DFD8E576C}" destId="{33721106-73D8-43B5-ADAB-330917C32F07}" srcOrd="2" destOrd="0" parTransId="{0EAA746D-CA05-4716-B888-68E105F182FF}" sibTransId="{015B2167-FC83-4274-8BF8-1D60495DED73}"/>
    <dgm:cxn modelId="{3C94279F-17FA-4B59-BF1B-693F9C1FCAE0}" srcId="{20EDC33C-7FBF-49EF-9D7F-24F7E68A31B8}" destId="{857C2E01-364F-43FC-8F2E-4FD7E4486B9F}" srcOrd="0" destOrd="0" parTransId="{C304294A-70F4-4FF0-8D42-4AFBCF97E38D}" sibTransId="{4F497166-B532-4AF4-B96F-34186D425D23}"/>
    <dgm:cxn modelId="{E9A6F2C7-9680-49CE-A086-EB04224B360B}" type="presOf" srcId="{20EDC33C-7FBF-49EF-9D7F-24F7E68A31B8}" destId="{500441FC-1ABD-4A89-9E40-675ABFEDC5EB}" srcOrd="0" destOrd="0" presId="urn:microsoft.com/office/officeart/2005/8/layout/hList1"/>
    <dgm:cxn modelId="{411B3ECD-B59A-4D77-B00B-8A8EB6ED13DC}" srcId="{3878122D-273D-445F-A3D5-CA94126D6A7C}" destId="{A4C72260-3AA9-4AB3-9D54-3C4929A53815}" srcOrd="0" destOrd="0" parTransId="{FAD37D31-C025-4339-A34D-98B2D0158759}" sibTransId="{0C595033-751B-4A8C-9BC3-ED9A85639BEE}"/>
    <dgm:cxn modelId="{F70340D2-D401-41CC-9A70-1752000D9300}" type="presOf" srcId="{3B756B16-F3DC-4201-BF3A-214E77AD1EA4}" destId="{F3456BCA-276F-4857-BD3C-433E838650E8}" srcOrd="0" destOrd="0" presId="urn:microsoft.com/office/officeart/2005/8/layout/hList1"/>
    <dgm:cxn modelId="{8F0686D6-B701-475C-AD21-84339656C2DC}" type="presOf" srcId="{BA934863-1344-4D11-85AB-65B5AAA5D7BE}" destId="{06376362-D9A5-49A6-973B-7A627AD1547C}" srcOrd="0" destOrd="0" presId="urn:microsoft.com/office/officeart/2005/8/layout/hList1"/>
    <dgm:cxn modelId="{7FEF7EDE-D136-467B-859E-BD7354547BDC}" type="presOf" srcId="{A4C72260-3AA9-4AB3-9D54-3C4929A53815}" destId="{C39B7A6D-3472-4740-907B-85EA16C10A96}" srcOrd="0" destOrd="0" presId="urn:microsoft.com/office/officeart/2005/8/layout/hList1"/>
    <dgm:cxn modelId="{7E78C7E8-BA87-48C0-9D56-7AA6E2E30CD8}" srcId="{3B756B16-F3DC-4201-BF3A-214E77AD1EA4}" destId="{BA934863-1344-4D11-85AB-65B5AAA5D7BE}" srcOrd="0" destOrd="0" parTransId="{5BE9E048-CB11-43D1-84BF-BCBD4C004AD2}" sibTransId="{8B6B3F98-B144-44DB-8EB2-6ED3DF0165BF}"/>
    <dgm:cxn modelId="{A95A5DF2-E3AF-468C-97D6-0C3CF6BE1612}" type="presOf" srcId="{4137AAC4-9497-40AF-AD38-318DFD8E576C}" destId="{8D4772A2-6F31-441F-847C-33C76DC63718}" srcOrd="0" destOrd="0" presId="urn:microsoft.com/office/officeart/2005/8/layout/hList1"/>
    <dgm:cxn modelId="{75B63F11-69B9-42F0-971F-FA34839793E9}" type="presParOf" srcId="{8D4772A2-6F31-441F-847C-33C76DC63718}" destId="{B6E4FC4D-91D2-45CD-9E0B-9AFBB430C04F}" srcOrd="0" destOrd="0" presId="urn:microsoft.com/office/officeart/2005/8/layout/hList1"/>
    <dgm:cxn modelId="{68C23042-CCC7-4BFB-B97E-EB267CD8D69B}" type="presParOf" srcId="{B6E4FC4D-91D2-45CD-9E0B-9AFBB430C04F}" destId="{500441FC-1ABD-4A89-9E40-675ABFEDC5EB}" srcOrd="0" destOrd="0" presId="urn:microsoft.com/office/officeart/2005/8/layout/hList1"/>
    <dgm:cxn modelId="{305E0C9D-6B8E-42BA-AE6B-4FF7CD7572E6}" type="presParOf" srcId="{B6E4FC4D-91D2-45CD-9E0B-9AFBB430C04F}" destId="{F059BA32-C10A-4ABB-A01A-A162ACCAD2C1}" srcOrd="1" destOrd="0" presId="urn:microsoft.com/office/officeart/2005/8/layout/hList1"/>
    <dgm:cxn modelId="{7EE4437F-3A77-4D0B-AB6C-2CAB3EF93B8B}" type="presParOf" srcId="{8D4772A2-6F31-441F-847C-33C76DC63718}" destId="{9D022890-F610-4A96-960E-8DD7583963D7}" srcOrd="1" destOrd="0" presId="urn:microsoft.com/office/officeart/2005/8/layout/hList1"/>
    <dgm:cxn modelId="{F0391F6B-D00F-4823-BBA5-BD5873132DC2}" type="presParOf" srcId="{8D4772A2-6F31-441F-847C-33C76DC63718}" destId="{DE448FEE-5F46-4D20-A8E8-28FFA801BB17}" srcOrd="2" destOrd="0" presId="urn:microsoft.com/office/officeart/2005/8/layout/hList1"/>
    <dgm:cxn modelId="{89189974-BDC0-4878-B35B-8D94F6E94324}" type="presParOf" srcId="{DE448FEE-5F46-4D20-A8E8-28FFA801BB17}" destId="{3F151090-7815-4692-B075-6E78E37C6394}" srcOrd="0" destOrd="0" presId="urn:microsoft.com/office/officeart/2005/8/layout/hList1"/>
    <dgm:cxn modelId="{79034EBF-EDBE-4F8E-8288-86F5ED6EC2FD}" type="presParOf" srcId="{DE448FEE-5F46-4D20-A8E8-28FFA801BB17}" destId="{C39B7A6D-3472-4740-907B-85EA16C10A96}" srcOrd="1" destOrd="0" presId="urn:microsoft.com/office/officeart/2005/8/layout/hList1"/>
    <dgm:cxn modelId="{C6C14015-FF39-4CE0-975B-F4FBC7E1C76A}" type="presParOf" srcId="{8D4772A2-6F31-441F-847C-33C76DC63718}" destId="{546A24B8-17A2-4B26-B1B0-C2D593DCF66C}" srcOrd="3" destOrd="0" presId="urn:microsoft.com/office/officeart/2005/8/layout/hList1"/>
    <dgm:cxn modelId="{414E0A5E-AEF1-426B-A68C-26D9D0D3D166}" type="presParOf" srcId="{8D4772A2-6F31-441F-847C-33C76DC63718}" destId="{0B7F3F3B-A266-45F1-BC9E-DD33ECCCA44A}" srcOrd="4" destOrd="0" presId="urn:microsoft.com/office/officeart/2005/8/layout/hList1"/>
    <dgm:cxn modelId="{417FD2A5-F8BA-4C8E-AAAC-1DB48B1BDC37}" type="presParOf" srcId="{0B7F3F3B-A266-45F1-BC9E-DD33ECCCA44A}" destId="{D366815B-C4B1-4BF0-9822-952BB518B1F5}" srcOrd="0" destOrd="0" presId="urn:microsoft.com/office/officeart/2005/8/layout/hList1"/>
    <dgm:cxn modelId="{42733DA3-F89F-49C0-BC0E-A5DF78CFEE22}" type="presParOf" srcId="{0B7F3F3B-A266-45F1-BC9E-DD33ECCCA44A}" destId="{0B94F455-E500-4467-A3FD-55BCF7C308DF}" srcOrd="1" destOrd="0" presId="urn:microsoft.com/office/officeart/2005/8/layout/hList1"/>
    <dgm:cxn modelId="{1D8A9015-2A7E-4D8C-9995-CAD628DA9FAA}" type="presParOf" srcId="{8D4772A2-6F31-441F-847C-33C76DC63718}" destId="{496AB734-9DE6-4D50-A16B-F6AC3BC59BB3}" srcOrd="5" destOrd="0" presId="urn:microsoft.com/office/officeart/2005/8/layout/hList1"/>
    <dgm:cxn modelId="{9719E2BE-9BB0-4EAA-8A6B-7BBFA3E891F7}" type="presParOf" srcId="{8D4772A2-6F31-441F-847C-33C76DC63718}" destId="{C261652C-7A7F-4C52-8055-5DB363C0F0F5}" srcOrd="6" destOrd="0" presId="urn:microsoft.com/office/officeart/2005/8/layout/hList1"/>
    <dgm:cxn modelId="{1DDA0AF9-3691-4628-A8E8-3BA4220CF2EB}" type="presParOf" srcId="{C261652C-7A7F-4C52-8055-5DB363C0F0F5}" destId="{F3456BCA-276F-4857-BD3C-433E838650E8}" srcOrd="0" destOrd="0" presId="urn:microsoft.com/office/officeart/2005/8/layout/hList1"/>
    <dgm:cxn modelId="{B1C2FA71-7377-432D-88EB-F459E9D90F3C}" type="presParOf" srcId="{C261652C-7A7F-4C52-8055-5DB363C0F0F5}" destId="{06376362-D9A5-49A6-973B-7A627AD1547C}"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0441FC-1ABD-4A89-9E40-675ABFEDC5EB}">
      <dsp:nvSpPr>
        <dsp:cNvPr id="0" name=""/>
        <dsp:cNvSpPr/>
      </dsp:nvSpPr>
      <dsp:spPr>
        <a:xfrm>
          <a:off x="4488" y="256053"/>
          <a:ext cx="2698747" cy="4896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i="0" kern="1200" dirty="0">
              <a:solidFill>
                <a:schemeClr val="bg1"/>
              </a:solidFill>
              <a:effectLst/>
              <a:latin typeface="PT Sans" panose="020B0503020203020204" pitchFamily="34" charset="0"/>
            </a:rPr>
            <a:t>Driver types </a:t>
          </a:r>
          <a:endParaRPr lang="en-US" sz="2000" b="1" kern="1200" dirty="0">
            <a:solidFill>
              <a:schemeClr val="bg1"/>
            </a:solidFill>
          </a:endParaRPr>
        </a:p>
      </dsp:txBody>
      <dsp:txXfrm>
        <a:off x="4488" y="256053"/>
        <a:ext cx="2698747" cy="489600"/>
      </dsp:txXfrm>
    </dsp:sp>
    <dsp:sp modelId="{F059BA32-C10A-4ABB-A01A-A162ACCAD2C1}">
      <dsp:nvSpPr>
        <dsp:cNvPr id="0" name=""/>
        <dsp:cNvSpPr/>
      </dsp:nvSpPr>
      <dsp:spPr>
        <a:xfrm>
          <a:off x="4488" y="745653"/>
          <a:ext cx="2698747" cy="451483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ctr" defTabSz="755650">
            <a:lnSpc>
              <a:spcPct val="90000"/>
            </a:lnSpc>
            <a:spcBef>
              <a:spcPct val="0"/>
            </a:spcBef>
            <a:spcAft>
              <a:spcPct val="15000"/>
            </a:spcAft>
            <a:buNone/>
          </a:pPr>
          <a:r>
            <a:rPr lang="en-US" sz="1700" b="0" i="0" kern="1200" dirty="0">
              <a:solidFill>
                <a:srgbClr val="747474"/>
              </a:solidFill>
              <a:effectLst/>
              <a:latin typeface="PT Sans" panose="020B0503020203020204" pitchFamily="34" charset="0"/>
            </a:rPr>
            <a:t>are straight and to the point, very focused on business and not interested in your personal life. </a:t>
          </a:r>
          <a:endParaRPr lang="en-US" sz="1700" kern="1200" dirty="0"/>
        </a:p>
        <a:p>
          <a:pPr marL="171450" lvl="1" indent="-171450" algn="ctr" defTabSz="755650">
            <a:lnSpc>
              <a:spcPct val="90000"/>
            </a:lnSpc>
            <a:spcBef>
              <a:spcPct val="0"/>
            </a:spcBef>
            <a:spcAft>
              <a:spcPct val="15000"/>
            </a:spcAft>
            <a:buNone/>
          </a:pPr>
          <a:endParaRPr lang="en-US" sz="1700" kern="1200" dirty="0"/>
        </a:p>
        <a:p>
          <a:pPr marL="171450" lvl="1" indent="-171450" algn="ctr" defTabSz="755650">
            <a:lnSpc>
              <a:spcPct val="90000"/>
            </a:lnSpc>
            <a:spcBef>
              <a:spcPct val="0"/>
            </a:spcBef>
            <a:spcAft>
              <a:spcPct val="15000"/>
            </a:spcAft>
            <a:buNone/>
          </a:pPr>
          <a:r>
            <a:rPr lang="en-US" sz="1700" b="0" i="0" kern="1200" dirty="0">
              <a:solidFill>
                <a:srgbClr val="747474"/>
              </a:solidFill>
              <a:effectLst/>
              <a:latin typeface="PT Sans" panose="020B0503020203020204" pitchFamily="34" charset="0"/>
            </a:rPr>
            <a:t>They want to see profit and success and will need for you to explicitly state how your partnership will help them be successful.</a:t>
          </a:r>
          <a:endParaRPr lang="en-US" sz="1700" kern="1200" dirty="0"/>
        </a:p>
      </dsp:txBody>
      <dsp:txXfrm>
        <a:off x="4488" y="745653"/>
        <a:ext cx="2698747" cy="4514838"/>
      </dsp:txXfrm>
    </dsp:sp>
    <dsp:sp modelId="{3F151090-7815-4692-B075-6E78E37C6394}">
      <dsp:nvSpPr>
        <dsp:cNvPr id="0" name=""/>
        <dsp:cNvSpPr/>
      </dsp:nvSpPr>
      <dsp:spPr>
        <a:xfrm>
          <a:off x="3081060" y="256053"/>
          <a:ext cx="2698747" cy="4896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i="0" kern="1200" dirty="0">
              <a:solidFill>
                <a:schemeClr val="bg1"/>
              </a:solidFill>
              <a:effectLst/>
              <a:latin typeface="PT Sans" panose="020B0503020203020204" pitchFamily="34" charset="0"/>
            </a:rPr>
            <a:t>Amiable types </a:t>
          </a:r>
          <a:endParaRPr lang="en-US" sz="2000" b="1" kern="1200" dirty="0">
            <a:solidFill>
              <a:schemeClr val="bg1"/>
            </a:solidFill>
          </a:endParaRPr>
        </a:p>
      </dsp:txBody>
      <dsp:txXfrm>
        <a:off x="3081060" y="256053"/>
        <a:ext cx="2698747" cy="489600"/>
      </dsp:txXfrm>
    </dsp:sp>
    <dsp:sp modelId="{C39B7A6D-3472-4740-907B-85EA16C10A96}">
      <dsp:nvSpPr>
        <dsp:cNvPr id="0" name=""/>
        <dsp:cNvSpPr/>
      </dsp:nvSpPr>
      <dsp:spPr>
        <a:xfrm>
          <a:off x="3081060" y="745653"/>
          <a:ext cx="2698747" cy="451483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ctr" defTabSz="755650">
            <a:lnSpc>
              <a:spcPct val="90000"/>
            </a:lnSpc>
            <a:spcBef>
              <a:spcPct val="0"/>
            </a:spcBef>
            <a:spcAft>
              <a:spcPct val="15000"/>
            </a:spcAft>
            <a:buNone/>
          </a:pPr>
          <a:r>
            <a:rPr lang="en-US" sz="1700" b="0" i="0" kern="1200" dirty="0">
              <a:solidFill>
                <a:srgbClr val="747474"/>
              </a:solidFill>
              <a:effectLst/>
              <a:latin typeface="PT Sans" panose="020B0503020203020204" pitchFamily="34" charset="0"/>
            </a:rPr>
            <a:t>care strongly about relationships and they go into business with people they like. They want to get to know you and want you to make them feel comfortable with the business opportunity. It usually takes them awhile to make decisions because you have to talk them through each of the steps – they like to take everyone’s opinion into consideration before making a decision.</a:t>
          </a:r>
          <a:endParaRPr lang="en-US" sz="1700" kern="1200" dirty="0"/>
        </a:p>
      </dsp:txBody>
      <dsp:txXfrm>
        <a:off x="3081060" y="745653"/>
        <a:ext cx="2698747" cy="4514838"/>
      </dsp:txXfrm>
    </dsp:sp>
    <dsp:sp modelId="{D366815B-C4B1-4BF0-9822-952BB518B1F5}">
      <dsp:nvSpPr>
        <dsp:cNvPr id="0" name=""/>
        <dsp:cNvSpPr/>
      </dsp:nvSpPr>
      <dsp:spPr>
        <a:xfrm>
          <a:off x="6157632" y="256053"/>
          <a:ext cx="2698747" cy="4896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i="0" kern="1200" dirty="0">
              <a:solidFill>
                <a:schemeClr val="bg1"/>
              </a:solidFill>
              <a:effectLst/>
              <a:latin typeface="PT Sans" panose="020B0503020203020204" pitchFamily="34" charset="0"/>
            </a:rPr>
            <a:t>Analytic types </a:t>
          </a:r>
          <a:endParaRPr lang="en-US" sz="2000" b="1" kern="1200" dirty="0">
            <a:solidFill>
              <a:schemeClr val="bg1"/>
            </a:solidFill>
          </a:endParaRPr>
        </a:p>
      </dsp:txBody>
      <dsp:txXfrm>
        <a:off x="6157632" y="256053"/>
        <a:ext cx="2698747" cy="489600"/>
      </dsp:txXfrm>
    </dsp:sp>
    <dsp:sp modelId="{0B94F455-E500-4467-A3FD-55BCF7C308DF}">
      <dsp:nvSpPr>
        <dsp:cNvPr id="0" name=""/>
        <dsp:cNvSpPr/>
      </dsp:nvSpPr>
      <dsp:spPr>
        <a:xfrm>
          <a:off x="6157632" y="745653"/>
          <a:ext cx="2698747" cy="451483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ctr" defTabSz="755650">
            <a:lnSpc>
              <a:spcPct val="90000"/>
            </a:lnSpc>
            <a:spcBef>
              <a:spcPct val="0"/>
            </a:spcBef>
            <a:spcAft>
              <a:spcPct val="15000"/>
            </a:spcAft>
            <a:buNone/>
          </a:pPr>
          <a:r>
            <a:rPr lang="en-US" sz="1700" b="0" i="0" kern="1200" dirty="0">
              <a:solidFill>
                <a:srgbClr val="747474"/>
              </a:solidFill>
              <a:effectLst/>
              <a:latin typeface="PT Sans" panose="020B0503020203020204" pitchFamily="34" charset="0"/>
            </a:rPr>
            <a:t>need a spreadsheet. They like to see the numbers and will know if it works for their company or not based solely on the spreadsheet. They are usually a bit more reserved and do not like to have large amount of conversation.</a:t>
          </a:r>
          <a:endParaRPr lang="en-US" sz="1700" kern="1200" dirty="0"/>
        </a:p>
      </dsp:txBody>
      <dsp:txXfrm>
        <a:off x="6157632" y="745653"/>
        <a:ext cx="2698747" cy="4514838"/>
      </dsp:txXfrm>
    </dsp:sp>
    <dsp:sp modelId="{F3456BCA-276F-4857-BD3C-433E838650E8}">
      <dsp:nvSpPr>
        <dsp:cNvPr id="0" name=""/>
        <dsp:cNvSpPr/>
      </dsp:nvSpPr>
      <dsp:spPr>
        <a:xfrm>
          <a:off x="9234205" y="256053"/>
          <a:ext cx="2698747" cy="4896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i="0" kern="1200" dirty="0">
              <a:solidFill>
                <a:schemeClr val="bg1"/>
              </a:solidFill>
              <a:effectLst/>
              <a:latin typeface="PT Sans" panose="020B0503020203020204" pitchFamily="34" charset="0"/>
            </a:rPr>
            <a:t>Expressive types </a:t>
          </a:r>
          <a:endParaRPr lang="en-US" sz="2000" b="1" kern="1200" dirty="0">
            <a:solidFill>
              <a:schemeClr val="bg1"/>
            </a:solidFill>
          </a:endParaRPr>
        </a:p>
      </dsp:txBody>
      <dsp:txXfrm>
        <a:off x="9234205" y="256053"/>
        <a:ext cx="2698747" cy="489600"/>
      </dsp:txXfrm>
    </dsp:sp>
    <dsp:sp modelId="{06376362-D9A5-49A6-973B-7A627AD1547C}">
      <dsp:nvSpPr>
        <dsp:cNvPr id="0" name=""/>
        <dsp:cNvSpPr/>
      </dsp:nvSpPr>
      <dsp:spPr>
        <a:xfrm>
          <a:off x="9234205" y="745653"/>
          <a:ext cx="2698747" cy="451483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ctr" defTabSz="755650">
            <a:lnSpc>
              <a:spcPct val="90000"/>
            </a:lnSpc>
            <a:spcBef>
              <a:spcPct val="0"/>
            </a:spcBef>
            <a:spcAft>
              <a:spcPct val="15000"/>
            </a:spcAft>
            <a:buNone/>
          </a:pPr>
          <a:r>
            <a:rPr lang="en-US" sz="1700" b="0" i="0" kern="1200" dirty="0">
              <a:solidFill>
                <a:srgbClr val="747474"/>
              </a:solidFill>
              <a:effectLst/>
              <a:latin typeface="PT Sans" panose="020B0503020203020204" pitchFamily="34" charset="0"/>
            </a:rPr>
            <a:t>are similar to drivers, but have a stronger focus on relationships. They will make the best decision for their company in a timely manner, but want to get to know you, too</a:t>
          </a:r>
          <a:endParaRPr lang="en-US" sz="1700" kern="1200" dirty="0"/>
        </a:p>
      </dsp:txBody>
      <dsp:txXfrm>
        <a:off x="9234205" y="745653"/>
        <a:ext cx="2698747" cy="4514838"/>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796003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3425230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2302487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493633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4901433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8780123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205903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52308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28081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4890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16546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1" r:id="rId13"/>
    <p:sldLayoutId id="2147483672" r:id="rId14"/>
    <p:sldLayoutId id="2147483673" r:id="rId15"/>
    <p:sldLayoutId id="2147483674" r:id="rId16"/>
    <p:sldLayoutId id="214748367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4.xml"/><Relationship Id="rId5" Type="http://schemas.openxmlformats.org/officeDocument/2006/relationships/image" Target="../media/image5.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1.jpg"/><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0.svg"/></Relationships>
</file>

<file path=ppt/slides/_rels/slide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1.jp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media/image13.svg"/><Relationship Id="rId5" Type="http://schemas.openxmlformats.org/officeDocument/2006/relationships/image" Target="../media/image12.png"/><Relationship Id="rId10" Type="http://schemas.openxmlformats.org/officeDocument/2006/relationships/image" Target="../media/image10.svg"/><Relationship Id="rId4" Type="http://schemas.openxmlformats.org/officeDocument/2006/relationships/image" Target="../media/image3.png"/><Relationship Id="rId9"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1.jp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13.svg"/><Relationship Id="rId11" Type="http://schemas.openxmlformats.org/officeDocument/2006/relationships/image" Target="../media/image14.png"/><Relationship Id="rId5" Type="http://schemas.openxmlformats.org/officeDocument/2006/relationships/image" Target="../media/image12.png"/><Relationship Id="rId10" Type="http://schemas.openxmlformats.org/officeDocument/2006/relationships/image" Target="../media/image10.svg"/><Relationship Id="rId4" Type="http://schemas.openxmlformats.org/officeDocument/2006/relationships/image" Target="../media/image3.png"/><Relationship Id="rId9"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6.svg"/><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10.sv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svg"/><Relationship Id="rId7" Type="http://schemas.openxmlformats.org/officeDocument/2006/relationships/image" Target="../media/image16.svg"/><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10.sv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6.svg"/><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10.sv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svg"/><Relationship Id="rId7" Type="http://schemas.openxmlformats.org/officeDocument/2006/relationships/image" Target="../media/image16.svg"/><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10.sv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6.svg"/><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10.sv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6.svg"/><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10.sv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6.svg"/><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10.sv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6.svg"/><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10.sv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hyperlink" Target="http://www.pon.harvard.edu/tag/negotiations/" TargetMode="External"/><Relationship Id="rId7" Type="http://schemas.openxmlformats.org/officeDocument/2006/relationships/image" Target="../media/image10.svg"/><Relationship Id="rId2" Type="http://schemas.openxmlformats.org/officeDocument/2006/relationships/hyperlink" Target="http://www.pon.harvard.edu/tag/government/" TargetMode="Externa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6.svg"/></Relationships>
</file>

<file path=ppt/slides/_rels/slide2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hyperlink" Target="http://www.pon.harvard.edu/tag/organization/" TargetMode="External"/><Relationship Id="rId7" Type="http://schemas.openxmlformats.org/officeDocument/2006/relationships/image" Target="../media/image10.svg"/><Relationship Id="rId2" Type="http://schemas.openxmlformats.org/officeDocument/2006/relationships/hyperlink" Target="http://www.pon.harvard.edu/tag/values/" TargetMode="Externa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6.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1.jpg"/><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0.svg"/></Relationships>
</file>

<file path=ppt/slides/_rels/slide3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11.jpg"/><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0.svg"/></Relationships>
</file>

<file path=ppt/slides/_rels/slide31.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hyperlink" Target="https://slate.com/culture/2018/12/marshon-brooks-dillon-brooks-phoenix-suns-memphis-grizzlies-trevor-ariza.html" TargetMode="External"/><Relationship Id="rId11" Type="http://schemas.openxmlformats.org/officeDocument/2006/relationships/image" Target="../media/image22.jpeg"/><Relationship Id="rId5" Type="http://schemas.openxmlformats.org/officeDocument/2006/relationships/hyperlink" Target="http://www.espn.com/nba/player/gamelog/_/id/6428/marshon-brooks" TargetMode="External"/><Relationship Id="rId10" Type="http://schemas.openxmlformats.org/officeDocument/2006/relationships/image" Target="../media/image10.svg"/><Relationship Id="rId4" Type="http://schemas.openxmlformats.org/officeDocument/2006/relationships/hyperlink" Target="https://bealestreetbears.com/2018/11/27/memphis-grizzlies-dillon-brooks-is-needed-in-a-big-way/" TargetMode="External"/><Relationship Id="rId9" Type="http://schemas.openxmlformats.org/officeDocument/2006/relationships/image" Target="../media/image9.png"/></Relationships>
</file>

<file path=ppt/slides/_rels/slide3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hyperlink" Target="https://www.sbnation.com/nba/2018/12/15/18141899/dillon-brooks-grizzlies-nba-trade-suns-wizards-winners-losers" TargetMode="External"/><Relationship Id="rId10" Type="http://schemas.openxmlformats.org/officeDocument/2006/relationships/image" Target="../media/image22.jpeg"/><Relationship Id="rId4" Type="http://schemas.openxmlformats.org/officeDocument/2006/relationships/hyperlink" Target="https://www.cbssports.com/nba/news/nba-twitter-blows-up-over-failed-trevor-ariza-trade-between-grizzlies-suns-and-wizards/" TargetMode="External"/><Relationship Id="rId9" Type="http://schemas.openxmlformats.org/officeDocument/2006/relationships/image" Target="../media/image10.svg"/></Relationships>
</file>

<file path=ppt/slides/_rels/slide3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hyperlink" Target="http://www.espn.com/nba/story/_/id/25537488/trevor-ariza-trade-happens" TargetMode="External"/><Relationship Id="rId9" Type="http://schemas.openxmlformats.org/officeDocument/2006/relationships/image" Target="../media/image22.jpeg"/></Relationships>
</file>

<file path=ppt/slides/_rels/slide35.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7.png"/><Relationship Id="rId7" Type="http://schemas.openxmlformats.org/officeDocument/2006/relationships/image" Target="../media/image15.png"/><Relationship Id="rId2" Type="http://schemas.openxmlformats.org/officeDocument/2006/relationships/hyperlink" Target="https://www.mwi.org/negotiation-preparation/" TargetMode="External"/><Relationship Id="rId1" Type="http://schemas.openxmlformats.org/officeDocument/2006/relationships/slideLayout" Target="../slideLayouts/slideLayout13.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6.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7.png"/><Relationship Id="rId7" Type="http://schemas.openxmlformats.org/officeDocument/2006/relationships/image" Target="../media/image15.png"/><Relationship Id="rId2" Type="http://schemas.openxmlformats.org/officeDocument/2006/relationships/hyperlink" Target="https://www.mwi.org/negotiation-skills-ladder-of-inference/" TargetMode="External"/><Relationship Id="rId1" Type="http://schemas.openxmlformats.org/officeDocument/2006/relationships/slideLayout" Target="../slideLayouts/slideLayout13.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7.png"/><Relationship Id="rId7" Type="http://schemas.openxmlformats.org/officeDocument/2006/relationships/image" Target="../media/image15.png"/><Relationship Id="rId2" Type="http://schemas.openxmlformats.org/officeDocument/2006/relationships/hyperlink" Target="https://www.mwi.org/deep-canvassing-and-the-power-of-active-listening/" TargetMode="External"/><Relationship Id="rId1" Type="http://schemas.openxmlformats.org/officeDocument/2006/relationships/slideLayout" Target="../slideLayouts/slideLayout13.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9.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6.svg"/><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10.svg"/><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4.png"/><Relationship Id="rId7" Type="http://schemas.openxmlformats.org/officeDocument/2006/relationships/image" Target="../media/image4.png"/><Relationship Id="rId2" Type="http://schemas.openxmlformats.org/officeDocument/2006/relationships/image" Target="../media/image23.jpeg"/><Relationship Id="rId1" Type="http://schemas.openxmlformats.org/officeDocument/2006/relationships/slideLayout" Target="../slideLayouts/slideLayout17.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87805" y="4275157"/>
            <a:ext cx="5354152" cy="830997"/>
          </a:xfrm>
          <a:prstGeom prst="rect">
            <a:avLst/>
          </a:prstGeom>
          <a:noFill/>
        </p:spPr>
        <p:txBody>
          <a:bodyPr wrap="square" rtlCol="0">
            <a:spAutoFit/>
          </a:bodyPr>
          <a:lstStyle/>
          <a:p>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a:t>
            </a:r>
          </a:p>
          <a:p>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Dr. </a:t>
            </a:r>
            <a:r>
              <a:rPr lang="en-US" sz="2400" b="1" dirty="0" err="1">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Bothaina</a:t>
            </a:r>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Mahmoud Fouad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046"/>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71357" y="1459039"/>
            <a:ext cx="5798909" cy="2600199"/>
          </a:xfrm>
          <a:prstGeom prst="rect">
            <a:avLst/>
          </a:prstGeom>
          <a:noFill/>
        </p:spPr>
        <p:txBody>
          <a:bodyPr wrap="square" rtlCol="0">
            <a:spAutoFit/>
          </a:bodyPr>
          <a:lstStyle/>
          <a:p>
            <a:pPr algn="ctr"/>
            <a:r>
              <a:rPr lang="en-US" sz="32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Influence and Negotiation Skills</a:t>
            </a:r>
          </a:p>
          <a:p>
            <a:pPr algn="ctr"/>
            <a:endParaRPr lang="en-US" sz="32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pPr marR="0" lvl="0" algn="ctr" rtl="0">
              <a:lnSpc>
                <a:spcPct val="107000"/>
              </a:lnSpc>
              <a:spcBef>
                <a:spcPts val="0"/>
              </a:spcBef>
              <a:spcAft>
                <a:spcPts val="0"/>
              </a:spcAft>
              <a:buSzPts val="1000"/>
              <a:tabLst>
                <a:tab pos="457200" algn="l"/>
              </a:tabLst>
            </a:pPr>
            <a:r>
              <a:rPr lang="en-US" sz="3200" dirty="0"/>
              <a:t>The communication’s key tactics for effective negotiation</a:t>
            </a:r>
            <a:endParaRPr lang="en-US" sz="105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60514" y="598929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Week </a:t>
            </a:r>
            <a:r>
              <a:rPr lang="ar-EG" sz="2800" b="1" dirty="0">
                <a:solidFill>
                  <a:srgbClr val="2D3956"/>
                </a:solidFill>
                <a:latin typeface="Tajawal Medium" panose="00000600000000000000" pitchFamily="2" charset="-78"/>
                <a:cs typeface="Tajawal Medium" panose="00000600000000000000" pitchFamily="2" charset="-78"/>
              </a:rPr>
              <a:t>5</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6754" y="5367728"/>
            <a:ext cx="4955203" cy="1323439"/>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College of </a:t>
            </a:r>
          </a:p>
          <a:p>
            <a:pPr algn="ctr"/>
            <a:r>
              <a:rPr lang="en-US" sz="2000" dirty="0">
                <a:solidFill>
                  <a:srgbClr val="2D3956"/>
                </a:solidFill>
                <a:latin typeface="Tajawal Medium" panose="00000600000000000000" pitchFamily="2" charset="-78"/>
                <a:cs typeface="Tajawal Medium" panose="00000600000000000000" pitchFamily="2" charset="-78"/>
              </a:rPr>
              <a:t>Entrepreneurship and Innovation</a:t>
            </a:r>
          </a:p>
          <a:p>
            <a:pPr algn="ctr"/>
            <a:endParaRPr lang="en-US" sz="2000" dirty="0">
              <a:solidFill>
                <a:srgbClr val="2D3956"/>
              </a:solidFill>
              <a:latin typeface="Tajawal Medium" panose="00000600000000000000" pitchFamily="2" charset="-78"/>
              <a:cs typeface="Tajawal Medium" panose="00000600000000000000" pitchFamily="2" charset="-78"/>
            </a:endParaRPr>
          </a:p>
          <a:p>
            <a:pPr algn="ctr"/>
            <a:r>
              <a:rPr lang="en-US" sz="2000" dirty="0">
                <a:solidFill>
                  <a:srgbClr val="2D3956"/>
                </a:solidFill>
                <a:latin typeface="Tajawal Medium" panose="00000600000000000000" pitchFamily="2" charset="-78"/>
                <a:cs typeface="Tajawal Medium" panose="00000600000000000000" pitchFamily="2" charset="-78"/>
              </a:rPr>
              <a:t>Code ENT623</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90178"/>
    </mc:Choice>
    <mc:Fallback xmlns="">
      <p:transition spd="slow" advTm="9017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762000" y="184255"/>
            <a:ext cx="10515600"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4 Overview</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21063" y="1085222"/>
            <a:ext cx="6380703" cy="5588523"/>
          </a:xfrm>
        </p:spPr>
        <p:txBody>
          <a:bodyPr>
            <a:normAutofit/>
          </a:bodyPr>
          <a:lstStyle/>
          <a:p>
            <a:pPr marL="0" indent="0">
              <a:buNone/>
            </a:pPr>
            <a:r>
              <a:rPr lang="en-US" b="1" u="sng" dirty="0">
                <a:effectLst>
                  <a:outerShdw blurRad="38100" dist="38100" dir="2700000" algn="tl">
                    <a:srgbClr val="000000">
                      <a:alpha val="43137"/>
                    </a:srgbClr>
                  </a:outerShdw>
                </a:effectLst>
              </a:rPr>
              <a:t>The main points:</a:t>
            </a:r>
          </a:p>
          <a:p>
            <a:pPr marL="0" indent="0" algn="just">
              <a:buNone/>
            </a:pPr>
            <a:endParaRPr lang="en-US" sz="2800" dirty="0"/>
          </a:p>
          <a:p>
            <a:pPr algn="just"/>
            <a:r>
              <a:rPr lang="en-US" b="1" dirty="0">
                <a:effectLst>
                  <a:outerShdw blurRad="38100" dist="38100" dir="2700000" algn="tl">
                    <a:srgbClr val="000000">
                      <a:alpha val="43137"/>
                    </a:srgbClr>
                  </a:outerShdw>
                </a:effectLst>
              </a:rPr>
              <a:t>Understand the importance of communication during the negotiation process. </a:t>
            </a:r>
            <a:endParaRPr lang="ar-EG" u="none" dirty="0">
              <a:effectLst>
                <a:outerShdw blurRad="38100" dist="38100" dir="2700000" algn="tl">
                  <a:srgbClr val="000000">
                    <a:alpha val="43137"/>
                  </a:srgbClr>
                </a:outerShdw>
              </a:effectLst>
            </a:endParaRPr>
          </a:p>
          <a:p>
            <a:pPr algn="just"/>
            <a:endParaRPr lang="en-US" b="1" dirty="0">
              <a:effectLst>
                <a:outerShdw blurRad="38100" dist="38100" dir="2700000" algn="tl">
                  <a:srgbClr val="000000">
                    <a:alpha val="43137"/>
                  </a:srgbClr>
                </a:outerShdw>
              </a:effectLst>
            </a:endParaRPr>
          </a:p>
          <a:p>
            <a:pPr algn="just"/>
            <a:r>
              <a:rPr lang="en-US" b="1" dirty="0">
                <a:effectLst>
                  <a:outerShdw blurRad="38100" dist="38100" dir="2700000" algn="tl">
                    <a:srgbClr val="000000">
                      <a:alpha val="43137"/>
                    </a:srgbClr>
                  </a:outerShdw>
                </a:effectLst>
              </a:rPr>
              <a:t>Understand the dynamics of working/ communicating with others</a:t>
            </a:r>
          </a:p>
          <a:p>
            <a:pPr algn="just"/>
            <a:endParaRPr lang="en-US" b="1" dirty="0">
              <a:effectLst>
                <a:outerShdw blurRad="38100" dist="38100" dir="2700000" algn="tl">
                  <a:srgbClr val="000000">
                    <a:alpha val="43137"/>
                  </a:srgbClr>
                </a:outerShdw>
              </a:effectLst>
            </a:endParaRPr>
          </a:p>
          <a:p>
            <a:pPr algn="just"/>
            <a:r>
              <a:rPr lang="en-US" b="1" dirty="0">
                <a:effectLst>
                  <a:outerShdw blurRad="38100" dist="38100" dir="2700000" algn="tl">
                    <a:srgbClr val="000000">
                      <a:alpha val="43137"/>
                    </a:srgbClr>
                  </a:outerShdw>
                </a:effectLst>
              </a:rPr>
              <a:t>Case studies</a:t>
            </a:r>
          </a:p>
          <a:p>
            <a:pPr marL="0" indent="0">
              <a:buNone/>
            </a:pPr>
            <a:endParaRPr lang="en-US" b="1" u="sng" dirty="0"/>
          </a:p>
          <a:p>
            <a:pPr marL="0" indent="0">
              <a:buNone/>
            </a:pPr>
            <a:endParaRPr lang="en-US" b="1" u="sng" dirty="0"/>
          </a:p>
          <a:p>
            <a:endParaRPr lang="en-AU" altLang="en-US" dirty="0"/>
          </a:p>
          <a:p>
            <a:endParaRPr lang="en-AU" altLang="en-US" dirty="0"/>
          </a:p>
          <a:p>
            <a:endParaRPr lang="en-US" b="1" u="sng" dirty="0"/>
          </a:p>
          <a:p>
            <a:pPr marL="0" indent="0">
              <a:buNone/>
            </a:pPr>
            <a:endParaRPr lang="en-US" b="1" u="sng" dirty="0"/>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033847" y="1220569"/>
            <a:ext cx="4847544" cy="52405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993573" y="-582579"/>
            <a:ext cx="2876694" cy="2544327"/>
          </a:xfrm>
          <a:prstGeom prst="rect">
            <a:avLst/>
          </a:prstGeom>
        </p:spPr>
      </p:pic>
      <p:pic>
        <p:nvPicPr>
          <p:cNvPr id="8"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43366"/>
    </mc:Choice>
    <mc:Fallback xmlns="">
      <p:transition spd="slow" advTm="433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5400000" scaled="1"/>
            <a:tileRect/>
          </a:gra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38382" y="1834291"/>
            <a:ext cx="8897420" cy="1631216"/>
          </a:xfrm>
          <a:prstGeom prst="rect">
            <a:avLst/>
          </a:prstGeom>
          <a:noFill/>
        </p:spPr>
        <p:txBody>
          <a:bodyPr wrap="square" rtlCol="0">
            <a:spAutoFit/>
          </a:bodyPr>
          <a:lstStyle/>
          <a:p>
            <a:r>
              <a:rPr lang="en-US" sz="2400" b="1" i="0" dirty="0">
                <a:solidFill>
                  <a:srgbClr val="C00000"/>
                </a:solidFill>
                <a:effectLst/>
                <a:latin typeface="Libre Franklin" pitchFamily="2" charset="0"/>
              </a:rPr>
              <a:t>Communication in negotiation</a:t>
            </a:r>
            <a:endParaRPr lang="ar-EG" sz="2400" b="1" dirty="0">
              <a:solidFill>
                <a:srgbClr val="C00000"/>
              </a:solidFill>
              <a:latin typeface="Libre Franklin" pitchFamily="2" charset="0"/>
            </a:endParaRPr>
          </a:p>
          <a:p>
            <a:endParaRPr lang="ar-EG" sz="2400" b="0" i="0" dirty="0">
              <a:solidFill>
                <a:srgbClr val="0A0A0A"/>
              </a:solidFill>
              <a:effectLst/>
              <a:latin typeface="Libre Franklin" pitchFamily="2" charset="0"/>
            </a:endParaRPr>
          </a:p>
          <a:p>
            <a:pPr algn="just"/>
            <a:r>
              <a:rPr lang="en-US" sz="2600" b="1" i="0" dirty="0">
                <a:solidFill>
                  <a:srgbClr val="0A0A0A"/>
                </a:solidFill>
                <a:effectLst/>
                <a:latin typeface="Libre Franklin" pitchFamily="2" charset="0"/>
              </a:rPr>
              <a:t>means by which negotiators can achieve objectives, build relationships, and resolve disputes. </a:t>
            </a:r>
            <a:endParaRPr lang="en-US" sz="2600" b="1" i="0" dirty="0">
              <a:solidFill>
                <a:srgbClr val="C00000"/>
              </a:solidFill>
              <a:effectLst/>
              <a:latin typeface="Google San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16635889"/>
      </p:ext>
    </p:extLst>
  </p:cSld>
  <p:clrMapOvr>
    <a:masterClrMapping/>
  </p:clrMapOvr>
  <mc:AlternateContent xmlns:mc="http://schemas.openxmlformats.org/markup-compatibility/2006" xmlns:p14="http://schemas.microsoft.com/office/powerpoint/2010/main">
    <mc:Choice Requires="p14">
      <p:transition spd="slow" p14:dur="2000" advTm="15100"/>
    </mc:Choice>
    <mc:Fallback xmlns="">
      <p:transition spd="slow" advTm="151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3416320"/>
          </a:xfrm>
          <a:prstGeom prst="rect">
            <a:avLst/>
          </a:prstGeom>
          <a:noFill/>
        </p:spPr>
        <p:txBody>
          <a:bodyPr wrap="square" rtlCol="0">
            <a:spAutoFit/>
          </a:bodyPr>
          <a:lstStyle/>
          <a:p>
            <a:r>
              <a:rPr lang="en-US" sz="2400" b="1" i="0" dirty="0">
                <a:solidFill>
                  <a:srgbClr val="C00000"/>
                </a:solidFill>
                <a:effectLst/>
                <a:latin typeface="Google Sans"/>
              </a:rPr>
              <a:t>Reasons of using communication skills in negotiation?</a:t>
            </a:r>
          </a:p>
          <a:p>
            <a:endParaRPr lang="en-US" sz="2400" b="1" dirty="0">
              <a:solidFill>
                <a:srgbClr val="C00000"/>
              </a:solidFill>
              <a:latin typeface="Google Sans"/>
            </a:endParaRPr>
          </a:p>
          <a:p>
            <a:pPr algn="ctr"/>
            <a:r>
              <a:rPr lang="en-US" sz="2400" i="0" dirty="0">
                <a:solidFill>
                  <a:srgbClr val="4D5156"/>
                </a:solidFill>
                <a:effectLst/>
                <a:latin typeface="Google Sans"/>
              </a:rPr>
              <a:t>Negotiators communicate </a:t>
            </a:r>
            <a:r>
              <a:rPr lang="en-US" sz="2400" i="0" dirty="0">
                <a:solidFill>
                  <a:srgbClr val="040C28"/>
                </a:solidFill>
                <a:effectLst/>
                <a:latin typeface="Google Sans"/>
              </a:rPr>
              <a:t>to </a:t>
            </a:r>
            <a:r>
              <a:rPr lang="en-US" sz="2400" b="1" i="0" dirty="0">
                <a:solidFill>
                  <a:srgbClr val="040C28"/>
                </a:solidFill>
                <a:effectLst/>
                <a:latin typeface="Google Sans"/>
              </a:rPr>
              <a:t>clarify their preferences, viewpoints and perspectives, to exchange information and to persuade the other party of their ideas and convictions</a:t>
            </a:r>
            <a:r>
              <a:rPr lang="en-US" sz="2400" i="0" dirty="0">
                <a:solidFill>
                  <a:srgbClr val="4D5156"/>
                </a:solidFill>
                <a:effectLst/>
                <a:latin typeface="Google Sans"/>
              </a:rPr>
              <a:t>. </a:t>
            </a:r>
          </a:p>
          <a:p>
            <a:pPr algn="ctr"/>
            <a:endParaRPr lang="en-US" sz="2400" dirty="0">
              <a:solidFill>
                <a:srgbClr val="4D5156"/>
              </a:solidFill>
              <a:latin typeface="Google Sans"/>
            </a:endParaRPr>
          </a:p>
          <a:p>
            <a:pPr algn="ctr"/>
            <a:r>
              <a:rPr lang="en-US" sz="2400" i="0" dirty="0">
                <a:solidFill>
                  <a:srgbClr val="4D5156"/>
                </a:solidFill>
                <a:effectLst/>
                <a:latin typeface="Google Sans"/>
              </a:rPr>
              <a:t>For these reasons, the ability to communicate has been considered as a critical skill in a negotiator</a:t>
            </a:r>
            <a:endParaRPr lang="en-US" sz="2400" dirty="0">
              <a:solidFill>
                <a:srgbClr val="2D3956"/>
              </a:solidFill>
              <a:latin typeface="Tajawal ExtraBold" panose="00000800000000000000" pitchFamily="2" charset="-78"/>
              <a:cs typeface="Tajawal ExtraBold" panose="00000800000000000000" pitchFamily="2" charset="-78"/>
            </a:endParaRPr>
          </a:p>
          <a:p>
            <a:endParaRPr lang="en-US" sz="2400" b="1" i="0" dirty="0">
              <a:solidFill>
                <a:srgbClr val="C00000"/>
              </a:solidFill>
              <a:effectLst/>
              <a:latin typeface="Google San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79649438"/>
      </p:ext>
    </p:extLst>
  </p:cSld>
  <p:clrMapOvr>
    <a:masterClrMapping/>
  </p:clrMapOvr>
  <mc:AlternateContent xmlns:mc="http://schemas.openxmlformats.org/markup-compatibility/2006" xmlns:p14="http://schemas.microsoft.com/office/powerpoint/2010/main">
    <mc:Choice Requires="p14">
      <p:transition spd="slow" p14:dur="2000" advTm="74793"/>
    </mc:Choice>
    <mc:Fallback xmlns="">
      <p:transition spd="slow" advTm="7479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640326" cy="1835567"/>
          </a:xfrm>
          <a:prstGeom prst="rect">
            <a:avLst/>
          </a:prstGeom>
        </p:spPr>
        <p:txBody>
          <a:bodyPr wrap="square">
            <a:spAutoFit/>
          </a:bodyPr>
          <a:lstStyle/>
          <a:p>
            <a:pPr algn="ctr">
              <a:lnSpc>
                <a:spcPct val="120000"/>
              </a:lnSpc>
            </a:pPr>
            <a:r>
              <a:rPr lang="en-US" sz="2400" b="1" i="0" dirty="0">
                <a:solidFill>
                  <a:schemeClr val="bg1"/>
                </a:solidFill>
                <a:effectLst/>
                <a:latin typeface="Google Sans"/>
              </a:rPr>
              <a:t>Most negotiators know that communication is the most important tool you can have for successful negotiations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591260" cy="1815882"/>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Relation between effective communication and </a:t>
            </a:r>
          </a:p>
          <a:p>
            <a:pPr algn="ctr"/>
            <a:r>
              <a:rPr lang="en-US" sz="2800" b="1" dirty="0">
                <a:solidFill>
                  <a:srgbClr val="2D3956"/>
                </a:solidFill>
                <a:latin typeface="Tajawal Medium" panose="00000600000000000000" pitchFamily="2" charset="-78"/>
                <a:cs typeface="Tajawal Medium" panose="00000600000000000000" pitchFamily="2" charset="-78"/>
              </a:rPr>
              <a:t>effective negotiation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5A35744E-DE9D-2879-3514-322D839E0B0D}"/>
              </a:ext>
            </a:extLst>
          </p:cNvPr>
          <p:cNvSpPr txBox="1"/>
          <p:nvPr/>
        </p:nvSpPr>
        <p:spPr>
          <a:xfrm>
            <a:off x="2723386" y="3631166"/>
            <a:ext cx="1810149" cy="584775"/>
          </a:xfrm>
          <a:prstGeom prst="rect">
            <a:avLst/>
          </a:prstGeom>
          <a:noFill/>
        </p:spPr>
        <p:txBody>
          <a:bodyPr wrap="square">
            <a:spAutoFit/>
          </a:bodyPr>
          <a:lstStyle/>
          <a:p>
            <a:pPr algn="ctr"/>
            <a:r>
              <a:rPr lang="en-US" sz="3200" b="1" dirty="0">
                <a:latin typeface="Google Sans"/>
              </a:rPr>
              <a:t>Because</a:t>
            </a:r>
            <a:endParaRPr lang="en-US" sz="3200" dirty="0"/>
          </a:p>
        </p:txBody>
      </p:sp>
      <p:sp>
        <p:nvSpPr>
          <p:cNvPr id="9" name="Arrow: Down 8">
            <a:extLst>
              <a:ext uri="{FF2B5EF4-FFF2-40B4-BE49-F238E27FC236}">
                <a16:creationId xmlns:a16="http://schemas.microsoft.com/office/drawing/2014/main" id="{8840D965-2BC2-432D-0E54-744D1FEAEDA1}"/>
              </a:ext>
            </a:extLst>
          </p:cNvPr>
          <p:cNvSpPr/>
          <p:nvPr/>
        </p:nvSpPr>
        <p:spPr>
          <a:xfrm>
            <a:off x="3078711" y="4349084"/>
            <a:ext cx="1099500" cy="1369993"/>
          </a:xfrm>
          <a:prstGeom prst="downArrow">
            <a:avLst/>
          </a:prstGeom>
          <a:solidFill>
            <a:schemeClr val="bg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1452649"/>
      </p:ext>
    </p:extLst>
  </p:cSld>
  <p:clrMapOvr>
    <a:masterClrMapping/>
  </p:clrMapOvr>
  <p:transition spd="slow" advTm="42519">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91886" y="1397680"/>
            <a:ext cx="5697559"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552659" y="1549486"/>
            <a:ext cx="5088867" cy="4051558"/>
          </a:xfrm>
          <a:prstGeom prst="rect">
            <a:avLst/>
          </a:prstGeom>
        </p:spPr>
        <p:txBody>
          <a:bodyPr wrap="square">
            <a:spAutoFit/>
          </a:bodyPr>
          <a:lstStyle/>
          <a:p>
            <a:pPr marL="342900" indent="-342900" algn="ctr">
              <a:lnSpc>
                <a:spcPct val="120000"/>
              </a:lnSpc>
              <a:buFont typeface="Arial" panose="020B0604020202020204" pitchFamily="34" charset="0"/>
              <a:buChar char="•"/>
            </a:pPr>
            <a:r>
              <a:rPr lang="en-US" sz="2400" dirty="0">
                <a:solidFill>
                  <a:schemeClr val="bg1"/>
                </a:solidFill>
                <a:latin typeface="Google Sans"/>
              </a:rPr>
              <a:t>Negotiation is primarily a complex process of verbal and non verbal interaction</a:t>
            </a:r>
          </a:p>
          <a:p>
            <a:pPr marL="342900" indent="-342900" algn="ctr">
              <a:lnSpc>
                <a:spcPct val="120000"/>
              </a:lnSpc>
              <a:buFont typeface="Arial" panose="020B0604020202020204" pitchFamily="34" charset="0"/>
              <a:buChar char="•"/>
            </a:pPr>
            <a:r>
              <a:rPr lang="en-US" sz="2400" dirty="0">
                <a:solidFill>
                  <a:schemeClr val="bg1"/>
                </a:solidFill>
                <a:latin typeface="Google Sans"/>
              </a:rPr>
              <a:t>Communication is an essential tool in order to exchange messages between negotiators</a:t>
            </a:r>
          </a:p>
          <a:p>
            <a:pPr marL="342900" indent="-342900" algn="ctr">
              <a:lnSpc>
                <a:spcPct val="120000"/>
              </a:lnSpc>
              <a:buFont typeface="Arial" panose="020B0604020202020204" pitchFamily="34" charset="0"/>
              <a:buChar char="•"/>
            </a:pPr>
            <a:r>
              <a:rPr lang="en-US" sz="2400" dirty="0">
                <a:solidFill>
                  <a:schemeClr val="bg1"/>
                </a:solidFill>
                <a:latin typeface="Google Sans"/>
              </a:rPr>
              <a:t>Communication is only partly responsible for the negotiation outcomes</a:t>
            </a:r>
            <a:endParaRPr lang="en-US" sz="2400" dirty="0">
              <a:solidFill>
                <a:schemeClr val="bg1"/>
              </a:solidFill>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591260" cy="1815882"/>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Relation between effective communication and </a:t>
            </a:r>
          </a:p>
          <a:p>
            <a:pPr algn="ctr"/>
            <a:r>
              <a:rPr lang="en-US" sz="2800" b="1" dirty="0">
                <a:solidFill>
                  <a:srgbClr val="2D3956"/>
                </a:solidFill>
                <a:latin typeface="Tajawal Medium" panose="00000600000000000000" pitchFamily="2" charset="-78"/>
                <a:cs typeface="Tajawal Medium" panose="00000600000000000000" pitchFamily="2" charset="-78"/>
              </a:rPr>
              <a:t>effective negotiation</a:t>
            </a:r>
          </a:p>
        </p:txBody>
      </p:sp>
      <p:sp>
        <p:nvSpPr>
          <p:cNvPr id="18" name="Rectangle 17">
            <a:extLst>
              <a:ext uri="{FF2B5EF4-FFF2-40B4-BE49-F238E27FC236}">
                <a16:creationId xmlns:a16="http://schemas.microsoft.com/office/drawing/2014/main" id="{9BFC32B8-BDEE-2CBC-DFF5-CD482608568C}"/>
              </a:ext>
            </a:extLst>
          </p:cNvPr>
          <p:cNvSpPr/>
          <p:nvPr/>
        </p:nvSpPr>
        <p:spPr>
          <a:xfrm>
            <a:off x="6102556" y="3502524"/>
            <a:ext cx="729569"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78331222"/>
      </p:ext>
    </p:extLst>
  </p:cSld>
  <p:clrMapOvr>
    <a:masterClrMapping/>
  </p:clrMapOvr>
  <p:transition spd="slow" advTm="105398">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91886" y="1397680"/>
            <a:ext cx="5697559"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591260" cy="2246769"/>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If a negotiator does not communicate, the relationship with the negotiation partner will break down.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923145" y="6311380"/>
            <a:ext cx="1879649" cy="309233"/>
          </a:xfrm>
          <a:prstGeom prst="rect">
            <a:avLst/>
          </a:prstGeom>
        </p:spPr>
      </p:pic>
      <p:pic>
        <p:nvPicPr>
          <p:cNvPr id="1028" name="Picture 4" descr="Fig. 1">
            <a:extLst>
              <a:ext uri="{FF2B5EF4-FFF2-40B4-BE49-F238E27FC236}">
                <a16:creationId xmlns:a16="http://schemas.microsoft.com/office/drawing/2014/main" id="{1FCE84A1-0DB3-4037-D218-3F4A47D74CB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85331" y="1297668"/>
            <a:ext cx="5704114" cy="451457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E72078E-10DE-7266-D930-B5C0CD4AD03D}"/>
              </a:ext>
            </a:extLst>
          </p:cNvPr>
          <p:cNvSpPr txBox="1"/>
          <p:nvPr/>
        </p:nvSpPr>
        <p:spPr>
          <a:xfrm>
            <a:off x="2958054" y="682831"/>
            <a:ext cx="4588258" cy="400110"/>
          </a:xfrm>
          <a:prstGeom prst="rect">
            <a:avLst/>
          </a:prstGeom>
          <a:noFill/>
        </p:spPr>
        <p:txBody>
          <a:bodyPr wrap="square">
            <a:spAutoFit/>
          </a:bodyPr>
          <a:lstStyle/>
          <a:p>
            <a:pPr algn="ctr"/>
            <a:r>
              <a:rPr lang="en-US" sz="2000" b="1" i="0" dirty="0">
                <a:solidFill>
                  <a:srgbClr val="C00000"/>
                </a:solidFill>
                <a:effectLst>
                  <a:outerShdw blurRad="38100" dist="38100" dir="2700000" algn="tl">
                    <a:srgbClr val="000000">
                      <a:alpha val="43137"/>
                    </a:srgbClr>
                  </a:outerShdw>
                </a:effectLst>
                <a:latin typeface="Georgia" panose="02040502050405020303" pitchFamily="18" charset="0"/>
              </a:rPr>
              <a:t>Meta negotiation communication</a:t>
            </a:r>
            <a:endParaRPr lang="en-US" sz="2000" b="1" dirty="0">
              <a:solidFill>
                <a:srgbClr val="C0000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70B79276-3552-472C-32E7-F2CE7C02684F}"/>
              </a:ext>
            </a:extLst>
          </p:cNvPr>
          <p:cNvSpPr txBox="1"/>
          <p:nvPr/>
        </p:nvSpPr>
        <p:spPr>
          <a:xfrm>
            <a:off x="2837474" y="6378625"/>
            <a:ext cx="6094324" cy="369332"/>
          </a:xfrm>
          <a:prstGeom prst="rect">
            <a:avLst/>
          </a:prstGeom>
          <a:noFill/>
        </p:spPr>
        <p:txBody>
          <a:bodyPr wrap="square">
            <a:spAutoFit/>
          </a:bodyPr>
          <a:lstStyle/>
          <a:p>
            <a:r>
              <a:rPr lang="en-US" dirty="0"/>
              <a:t>https://link.springer.com/article/10.1007/s10100-020-00730-5</a:t>
            </a:r>
          </a:p>
        </p:txBody>
      </p:sp>
    </p:spTree>
    <p:extLst>
      <p:ext uri="{BB962C8B-B14F-4D97-AF65-F5344CB8AC3E}">
        <p14:creationId xmlns:p14="http://schemas.microsoft.com/office/powerpoint/2010/main" val="3417250506"/>
      </p:ext>
    </p:extLst>
  </p:cSld>
  <p:clrMapOvr>
    <a:masterClrMapping/>
  </p:clrMapOvr>
  <p:transition spd="slow" advTm="63791">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173125" cy="954107"/>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What is communicated during the negotiation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38278"/>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170099"/>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ajawal ExtraBold" panose="00000800000000000000" pitchFamily="2" charset="-78"/>
                <a:cs typeface="Tajawal ExtraBold" panose="00000800000000000000" pitchFamily="2" charset="-78"/>
              </a:rPr>
              <a:t>Offers, counteroffers and motives</a:t>
            </a:r>
          </a:p>
          <a:p>
            <a:pPr marL="457200" indent="-457200">
              <a:buFont typeface="Arial" panose="020B0604020202020204" pitchFamily="34" charset="0"/>
              <a:buChar char="•"/>
            </a:pPr>
            <a:r>
              <a:rPr lang="en-US" sz="2800" b="1" dirty="0">
                <a:latin typeface="Tajawal ExtraBold" panose="00000800000000000000" pitchFamily="2" charset="-78"/>
                <a:cs typeface="Tajawal ExtraBold" panose="00000800000000000000" pitchFamily="2" charset="-78"/>
              </a:rPr>
              <a:t>Information about alternatives</a:t>
            </a:r>
          </a:p>
          <a:p>
            <a:pPr marL="457200" indent="-457200">
              <a:buFont typeface="Arial" panose="020B0604020202020204" pitchFamily="34" charset="0"/>
              <a:buChar char="•"/>
            </a:pPr>
            <a:r>
              <a:rPr lang="en-US" sz="2800" b="1" dirty="0">
                <a:latin typeface="Tajawal ExtraBold" panose="00000800000000000000" pitchFamily="2" charset="-78"/>
                <a:cs typeface="Tajawal ExtraBold" panose="00000800000000000000" pitchFamily="2" charset="-78"/>
              </a:rPr>
              <a:t>Information about outcomes</a:t>
            </a:r>
          </a:p>
          <a:p>
            <a:pPr marL="457200" indent="-457200">
              <a:buFont typeface="Arial" panose="020B0604020202020204" pitchFamily="34" charset="0"/>
              <a:buChar char="•"/>
            </a:pPr>
            <a:r>
              <a:rPr lang="en-US" sz="2800" b="1" dirty="0">
                <a:latin typeface="Tajawal ExtraBold" panose="00000800000000000000" pitchFamily="2" charset="-78"/>
                <a:cs typeface="Tajawal ExtraBold" panose="00000800000000000000" pitchFamily="2" charset="-78"/>
              </a:rPr>
              <a:t>Social accounts</a:t>
            </a:r>
          </a:p>
          <a:p>
            <a:pPr marL="1371600" lvl="2" indent="-457200">
              <a:buFont typeface="Arial" panose="020B0604020202020204" pitchFamily="34" charset="0"/>
              <a:buChar char="•"/>
            </a:pPr>
            <a:r>
              <a:rPr lang="en-US" sz="2000" dirty="0">
                <a:latin typeface="Tajawal ExtraBold" panose="00000800000000000000" pitchFamily="2" charset="-78"/>
                <a:cs typeface="Tajawal ExtraBold" panose="00000800000000000000" pitchFamily="2" charset="-78"/>
              </a:rPr>
              <a:t>Explanations of mitigating circumstances</a:t>
            </a:r>
          </a:p>
          <a:p>
            <a:pPr marL="1371600" lvl="2" indent="-457200">
              <a:buFont typeface="Arial" panose="020B0604020202020204" pitchFamily="34" charset="0"/>
              <a:buChar char="•"/>
            </a:pPr>
            <a:r>
              <a:rPr lang="en-US" sz="2000" dirty="0">
                <a:latin typeface="Tajawal ExtraBold" panose="00000800000000000000" pitchFamily="2" charset="-78"/>
                <a:cs typeface="Tajawal ExtraBold" panose="00000800000000000000" pitchFamily="2" charset="-78"/>
              </a:rPr>
              <a:t>Explanations of exonerating circumstances</a:t>
            </a:r>
          </a:p>
          <a:p>
            <a:pPr marL="1371600" lvl="2" indent="-457200">
              <a:buFont typeface="Arial" panose="020B0604020202020204" pitchFamily="34" charset="0"/>
              <a:buChar char="•"/>
            </a:pPr>
            <a:r>
              <a:rPr lang="en-US" sz="2000" dirty="0">
                <a:latin typeface="Tajawal ExtraBold" panose="00000800000000000000" pitchFamily="2" charset="-78"/>
                <a:cs typeface="Tajawal ExtraBold" panose="00000800000000000000" pitchFamily="2" charset="-78"/>
              </a:rPr>
              <a:t>Refarming explanations</a:t>
            </a:r>
          </a:p>
          <a:p>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0074FEA8-E758-D210-746F-9961DC436742}"/>
              </a:ext>
            </a:extLst>
          </p:cNvPr>
          <p:cNvSpPr txBox="1"/>
          <p:nvPr/>
        </p:nvSpPr>
        <p:spPr>
          <a:xfrm>
            <a:off x="3454534" y="6339744"/>
            <a:ext cx="4785114" cy="338554"/>
          </a:xfrm>
          <a:prstGeom prst="rect">
            <a:avLst/>
          </a:prstGeom>
          <a:noFill/>
        </p:spPr>
        <p:txBody>
          <a:bodyPr wrap="square" rtlCol="0">
            <a:spAutoFit/>
          </a:bodyPr>
          <a:lstStyle/>
          <a:p>
            <a:r>
              <a:rPr lang="en-US" sz="1600" b="1" i="0" dirty="0">
                <a:effectLst/>
                <a:latin typeface="Google Sans"/>
              </a:rPr>
              <a:t>David Saunders and others, Essentials of Negotiations</a:t>
            </a:r>
          </a:p>
        </p:txBody>
      </p:sp>
    </p:spTree>
    <p:extLst>
      <p:ext uri="{BB962C8B-B14F-4D97-AF65-F5344CB8AC3E}">
        <p14:creationId xmlns:p14="http://schemas.microsoft.com/office/powerpoint/2010/main" val="641402078"/>
      </p:ext>
    </p:extLst>
  </p:cSld>
  <p:clrMapOvr>
    <a:masterClrMapping/>
  </p:clrMapOvr>
  <mc:AlternateContent xmlns:mc="http://schemas.openxmlformats.org/markup-compatibility/2006" xmlns:p14="http://schemas.microsoft.com/office/powerpoint/2010/main">
    <mc:Choice Requires="p14">
      <p:transition p14:dur="10" advTm="32337"/>
    </mc:Choice>
    <mc:Fallback xmlns="">
      <p:transition advTm="3233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173125" cy="954107"/>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What is communicated during the negotiation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8" name="Picture 7">
            <a:extLst>
              <a:ext uri="{FF2B5EF4-FFF2-40B4-BE49-F238E27FC236}">
                <a16:creationId xmlns:a16="http://schemas.microsoft.com/office/drawing/2014/main" id="{A44BE753-D70F-2379-0CFF-AD6C30B7AC6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23125" y="1741997"/>
            <a:ext cx="9345750" cy="4082028"/>
          </a:xfrm>
          <a:prstGeom prst="rect">
            <a:avLst/>
          </a:prstGeom>
          <a:ln>
            <a:noFill/>
          </a:ln>
          <a:effectLst>
            <a:softEdge rad="112500"/>
          </a:effectLst>
        </p:spPr>
      </p:pic>
      <p:sp>
        <p:nvSpPr>
          <p:cNvPr id="10" name="TextBox 9">
            <a:extLst>
              <a:ext uri="{FF2B5EF4-FFF2-40B4-BE49-F238E27FC236}">
                <a16:creationId xmlns:a16="http://schemas.microsoft.com/office/drawing/2014/main" id="{49496025-C735-65CC-A01B-8B4D0DFF80F8}"/>
              </a:ext>
            </a:extLst>
          </p:cNvPr>
          <p:cNvSpPr txBox="1"/>
          <p:nvPr/>
        </p:nvSpPr>
        <p:spPr>
          <a:xfrm>
            <a:off x="3454534" y="6339744"/>
            <a:ext cx="4785114" cy="338554"/>
          </a:xfrm>
          <a:prstGeom prst="rect">
            <a:avLst/>
          </a:prstGeom>
          <a:noFill/>
        </p:spPr>
        <p:txBody>
          <a:bodyPr wrap="square" rtlCol="0">
            <a:spAutoFit/>
          </a:bodyPr>
          <a:lstStyle/>
          <a:p>
            <a:r>
              <a:rPr lang="en-US" sz="1600" b="1" i="0" dirty="0">
                <a:effectLst/>
                <a:latin typeface="Google Sans"/>
              </a:rPr>
              <a:t>David Saunders and others, Essentials of Negotiations</a:t>
            </a:r>
          </a:p>
        </p:txBody>
      </p:sp>
    </p:spTree>
    <p:extLst>
      <p:ext uri="{BB962C8B-B14F-4D97-AF65-F5344CB8AC3E}">
        <p14:creationId xmlns:p14="http://schemas.microsoft.com/office/powerpoint/2010/main" val="142532270"/>
      </p:ext>
    </p:extLst>
  </p:cSld>
  <p:clrMapOvr>
    <a:masterClrMapping/>
  </p:clrMapOvr>
  <mc:AlternateContent xmlns:mc="http://schemas.openxmlformats.org/markup-compatibility/2006" xmlns:p14="http://schemas.microsoft.com/office/powerpoint/2010/main">
    <mc:Choice Requires="p14">
      <p:transition p14:dur="10" advTm="109845"/>
    </mc:Choice>
    <mc:Fallback xmlns="">
      <p:transition advTm="10984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4056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Communicator as a Negotiator</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246769"/>
          </a:xfrm>
          <a:prstGeom prst="rect">
            <a:avLst/>
          </a:prstGeom>
          <a:noFill/>
        </p:spPr>
        <p:txBody>
          <a:bodyPr wrap="square" rtlCol="0">
            <a:spAutoFit/>
          </a:bodyPr>
          <a:lstStyle/>
          <a:p>
            <a:r>
              <a:rPr lang="en-US" sz="2800" dirty="0">
                <a:solidFill>
                  <a:srgbClr val="2D3956"/>
                </a:solidFill>
                <a:latin typeface="Tajawal ExtraBold" panose="00000800000000000000" pitchFamily="2" charset="-78"/>
                <a:cs typeface="Tajawal ExtraBold" panose="00000800000000000000" pitchFamily="2" charset="-78"/>
              </a:rPr>
              <a:t>Clear Presentation</a:t>
            </a:r>
          </a:p>
          <a:p>
            <a:r>
              <a:rPr lang="en-US" sz="2800" dirty="0">
                <a:solidFill>
                  <a:srgbClr val="2D3956"/>
                </a:solidFill>
                <a:latin typeface="Tajawal ExtraBold" panose="00000800000000000000" pitchFamily="2" charset="-78"/>
                <a:cs typeface="Tajawal ExtraBold" panose="00000800000000000000" pitchFamily="2" charset="-78"/>
              </a:rPr>
              <a:t>Presentation according to the listener needs’</a:t>
            </a:r>
          </a:p>
          <a:p>
            <a:r>
              <a:rPr lang="en-US" sz="2800" dirty="0">
                <a:solidFill>
                  <a:srgbClr val="2D3956"/>
                </a:solidFill>
                <a:latin typeface="Tajawal ExtraBold" panose="00000800000000000000" pitchFamily="2" charset="-78"/>
                <a:cs typeface="Tajawal ExtraBold" panose="00000800000000000000" pitchFamily="2" charset="-78"/>
              </a:rPr>
              <a:t>Credibility has to be established</a:t>
            </a:r>
          </a:p>
          <a:p>
            <a:r>
              <a:rPr lang="en-US" sz="2800" dirty="0">
                <a:solidFill>
                  <a:srgbClr val="2D3956"/>
                </a:solidFill>
                <a:latin typeface="Tajawal ExtraBold" panose="00000800000000000000" pitchFamily="2" charset="-78"/>
                <a:cs typeface="Tajawal ExtraBold" panose="00000800000000000000" pitchFamily="2" charset="-78"/>
              </a:rPr>
              <a:t>Evidence to support one’s argument</a:t>
            </a:r>
          </a:p>
          <a:p>
            <a:r>
              <a:rPr lang="en-US" sz="2800" dirty="0">
                <a:solidFill>
                  <a:srgbClr val="2D3956"/>
                </a:solidFill>
                <a:latin typeface="Tajawal ExtraBold" panose="00000800000000000000" pitchFamily="2" charset="-78"/>
                <a:cs typeface="Tajawal ExtraBold" panose="00000800000000000000" pitchFamily="2" charset="-78"/>
              </a:rPr>
              <a:t>Emotions expressed must be genuine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4685A6BE-69E6-C741-276B-9225D96A86B9}"/>
              </a:ext>
            </a:extLst>
          </p:cNvPr>
          <p:cNvSpPr/>
          <p:nvPr/>
        </p:nvSpPr>
        <p:spPr>
          <a:xfrm>
            <a:off x="367466" y="238278"/>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1591439604"/>
      </p:ext>
    </p:extLst>
  </p:cSld>
  <p:clrMapOvr>
    <a:masterClrMapping/>
  </p:clrMapOvr>
  <mc:AlternateContent xmlns:mc="http://schemas.openxmlformats.org/markup-compatibility/2006" xmlns:p14="http://schemas.microsoft.com/office/powerpoint/2010/main">
    <mc:Choice Requires="p14">
      <p:transition p14:dur="10" advTm="91436"/>
    </mc:Choice>
    <mc:Fallback xmlns="">
      <p:transition advTm="9143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274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4056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people communicate in negotiation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6" name="Picture 5">
            <a:extLst>
              <a:ext uri="{FF2B5EF4-FFF2-40B4-BE49-F238E27FC236}">
                <a16:creationId xmlns:a16="http://schemas.microsoft.com/office/drawing/2014/main" id="{76E60DDE-735B-107F-4507-41B2C168518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33472" y="1750247"/>
            <a:ext cx="9067539" cy="393711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72266670"/>
      </p:ext>
    </p:extLst>
  </p:cSld>
  <p:clrMapOvr>
    <a:masterClrMapping/>
  </p:clrMapOvr>
  <mc:AlternateContent xmlns:mc="http://schemas.openxmlformats.org/markup-compatibility/2006" xmlns:p14="http://schemas.microsoft.com/office/powerpoint/2010/main">
    <mc:Choice Requires="p14">
      <p:transition p14:dur="10" advTm="56906"/>
    </mc:Choice>
    <mc:Fallback xmlns="">
      <p:transition advTm="5690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17832"/>
            <a:ext cx="10594704"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Mirror the other person</a:t>
            </a:r>
          </a:p>
          <a:p>
            <a:pPr algn="ctr"/>
            <a:r>
              <a:rPr lang="en-US"/>
              <a:t>Look at the body language of the other person and try to adopt their same tone and behavior. This is the ‘mirroring’ technique; try to imitate others so as to favor a situation of trust</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173125" cy="1077218"/>
          </a:xfrm>
          <a:prstGeom prst="rect">
            <a:avLst/>
          </a:prstGeom>
          <a:noFill/>
        </p:spPr>
        <p:txBody>
          <a:bodyPr wrap="square" rtlCol="0">
            <a:spAutoFit/>
          </a:bodyPr>
          <a:lstStyle/>
          <a:p>
            <a:pPr algn="ctr"/>
            <a:r>
              <a:rPr lang="en-US" sz="2800" b="1" dirty="0">
                <a:solidFill>
                  <a:schemeClr val="bg1"/>
                </a:solidFill>
              </a:rPr>
              <a:t>Role of </a:t>
            </a:r>
            <a:r>
              <a:rPr lang="en-US" sz="3600" b="1" dirty="0"/>
              <a:t>Non-Verbal </a:t>
            </a:r>
            <a:r>
              <a:rPr lang="en-US" sz="2800" b="1" dirty="0">
                <a:solidFill>
                  <a:schemeClr val="bg1"/>
                </a:solidFill>
              </a:rPr>
              <a:t>Communication in Negotiation and Conflict Resolution</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TextBox 5">
            <a:extLst>
              <a:ext uri="{FF2B5EF4-FFF2-40B4-BE49-F238E27FC236}">
                <a16:creationId xmlns:a16="http://schemas.microsoft.com/office/drawing/2014/main" id="{860E9FAF-AF38-4850-7ACE-8BBC4752476E}"/>
              </a:ext>
            </a:extLst>
          </p:cNvPr>
          <p:cNvSpPr txBox="1"/>
          <p:nvPr/>
        </p:nvSpPr>
        <p:spPr>
          <a:xfrm>
            <a:off x="1423124" y="2382578"/>
            <a:ext cx="10379669" cy="3231654"/>
          </a:xfrm>
          <a:prstGeom prst="rect">
            <a:avLst/>
          </a:prstGeom>
          <a:noFill/>
        </p:spPr>
        <p:txBody>
          <a:bodyPr wrap="square">
            <a:spAutoFit/>
          </a:bodyPr>
          <a:lstStyle/>
          <a:p>
            <a:pPr marL="342900" indent="-342900" algn="just">
              <a:buAutoNum type="arabicPeriod"/>
            </a:pPr>
            <a:r>
              <a:rPr lang="en-US" sz="1700" b="1" dirty="0"/>
              <a:t>Mirror the other person ” mirroring technique </a:t>
            </a:r>
            <a:r>
              <a:rPr lang="en-US" sz="1700" dirty="0"/>
              <a:t>“: Look at the body language of the other person and try to adopt their same tone and behavior. to gain a situation of trust.</a:t>
            </a:r>
          </a:p>
          <a:p>
            <a:pPr marL="342900" indent="-342900" algn="just">
              <a:buAutoNum type="arabicPeriod"/>
            </a:pPr>
            <a:r>
              <a:rPr lang="en-US" sz="1700" b="1" i="0" dirty="0">
                <a:effectLst/>
              </a:rPr>
              <a:t>Nodding and keep eye contact: </a:t>
            </a:r>
            <a:r>
              <a:rPr lang="en-US" sz="1700" i="0" dirty="0">
                <a:effectLst/>
              </a:rPr>
              <a:t>is essential to reduce tension and build relationships, even if you are in the middle of a disagreement or harsh criticism. </a:t>
            </a:r>
            <a:r>
              <a:rPr lang="en-US" sz="1700" b="0" i="0" dirty="0">
                <a:effectLst/>
              </a:rPr>
              <a:t>“The eyes are the windows to the soul” when you avoid eye contact, you are showing unease and lack of confidence, which translates into a burden for any negotiator.</a:t>
            </a:r>
          </a:p>
          <a:p>
            <a:pPr marL="342900" indent="-342900" algn="just">
              <a:buAutoNum type="arabicPeriod"/>
            </a:pPr>
            <a:r>
              <a:rPr lang="en-US" sz="1700" b="1" i="0" dirty="0">
                <a:effectLst/>
              </a:rPr>
              <a:t>Pay attention to your hands</a:t>
            </a:r>
            <a:r>
              <a:rPr lang="en-US" sz="1700" i="0" dirty="0">
                <a:effectLst/>
              </a:rPr>
              <a:t>: Your hands should show confidence and calmness.</a:t>
            </a:r>
          </a:p>
          <a:p>
            <a:pPr marL="342900" indent="-342900" algn="just">
              <a:buAutoNum type="arabicPeriod"/>
            </a:pPr>
            <a:r>
              <a:rPr lang="en-US" sz="1700" b="1" i="0" dirty="0">
                <a:effectLst/>
              </a:rPr>
              <a:t>Relax your body: </a:t>
            </a:r>
            <a:r>
              <a:rPr lang="en-US" sz="1700" i="0" dirty="0">
                <a:effectLst/>
              </a:rPr>
              <a:t>Even in intense negotiations, it is important to keep a relaxed body position to help you relieve tension. Add to that a soft and non-aggressive tone of voice to build trust and favor effectiveness in negotiations.</a:t>
            </a:r>
          </a:p>
          <a:p>
            <a:pPr marL="342900" indent="-342900" algn="just">
              <a:buAutoNum type="arabicPeriod"/>
            </a:pPr>
            <a:r>
              <a:rPr lang="en-US" sz="1700" b="1" i="0" dirty="0">
                <a:effectLst/>
              </a:rPr>
              <a:t>Don’t forget to smile</a:t>
            </a:r>
            <a:r>
              <a:rPr lang="en-US" sz="1700" i="0" dirty="0">
                <a:effectLst/>
              </a:rPr>
              <a:t>: It is highly likely that we will try to build long-term relationships in a negotiation. emphasis is placed on these types of relationships, to be built on friendly and sincere foundations. Smiling and showing a natural and transparent attitude is essential for the agreement to succeed.</a:t>
            </a:r>
          </a:p>
        </p:txBody>
      </p:sp>
      <p:sp>
        <p:nvSpPr>
          <p:cNvPr id="9" name="TextBox 8">
            <a:extLst>
              <a:ext uri="{FF2B5EF4-FFF2-40B4-BE49-F238E27FC236}">
                <a16:creationId xmlns:a16="http://schemas.microsoft.com/office/drawing/2014/main" id="{4E376C3D-EC6A-A275-D957-D43BE095AAA1}"/>
              </a:ext>
            </a:extLst>
          </p:cNvPr>
          <p:cNvSpPr txBox="1"/>
          <p:nvPr/>
        </p:nvSpPr>
        <p:spPr>
          <a:xfrm>
            <a:off x="1587639" y="1711927"/>
            <a:ext cx="10215153" cy="646331"/>
          </a:xfrm>
          <a:prstGeom prst="rect">
            <a:avLst/>
          </a:prstGeom>
          <a:noFill/>
        </p:spPr>
        <p:txBody>
          <a:bodyPr wrap="square">
            <a:spAutoFit/>
          </a:bodyPr>
          <a:lstStyle/>
          <a:p>
            <a:pPr algn="ctr"/>
            <a:r>
              <a:rPr lang="en-US" b="1" dirty="0">
                <a:solidFill>
                  <a:srgbClr val="C00000"/>
                </a:solidFill>
              </a:rPr>
              <a:t>There are many non-verbal means of communication that may spoil or succeed negotiation processes, so we can focus on this </a:t>
            </a:r>
            <a:r>
              <a:rPr lang="en-US" b="1" i="0" dirty="0">
                <a:solidFill>
                  <a:srgbClr val="C00000"/>
                </a:solidFill>
                <a:effectLst/>
              </a:rPr>
              <a:t>5 Tricks to enhance the success of negotiations:</a:t>
            </a:r>
          </a:p>
        </p:txBody>
      </p:sp>
      <p:sp>
        <p:nvSpPr>
          <p:cNvPr id="11" name="TextBox 10">
            <a:extLst>
              <a:ext uri="{FF2B5EF4-FFF2-40B4-BE49-F238E27FC236}">
                <a16:creationId xmlns:a16="http://schemas.microsoft.com/office/drawing/2014/main" id="{2634B5EB-D860-C941-FA8B-DEBAC41AC309}"/>
              </a:ext>
            </a:extLst>
          </p:cNvPr>
          <p:cNvSpPr txBox="1"/>
          <p:nvPr/>
        </p:nvSpPr>
        <p:spPr>
          <a:xfrm>
            <a:off x="2643417" y="6016578"/>
            <a:ext cx="7084089" cy="646331"/>
          </a:xfrm>
          <a:prstGeom prst="rect">
            <a:avLst/>
          </a:prstGeom>
          <a:noFill/>
        </p:spPr>
        <p:txBody>
          <a:bodyPr wrap="square">
            <a:spAutoFit/>
          </a:bodyPr>
          <a:lstStyle/>
          <a:p>
            <a:r>
              <a:rPr lang="en-US" sz="1200" dirty="0"/>
              <a:t>https://www.game-learn.com/en/resources/blog/5-non-verbal-communication-tricks-be-successful-in-negotiations/#:~:text=Nodding%20and%20keeping%20eye%20contact,is%20the%20most%20damaging%20one.</a:t>
            </a:r>
          </a:p>
        </p:txBody>
      </p:sp>
    </p:spTree>
    <p:extLst>
      <p:ext uri="{BB962C8B-B14F-4D97-AF65-F5344CB8AC3E}">
        <p14:creationId xmlns:p14="http://schemas.microsoft.com/office/powerpoint/2010/main" val="3598055356"/>
      </p:ext>
    </p:extLst>
  </p:cSld>
  <p:clrMapOvr>
    <a:masterClrMapping/>
  </p:clrMapOvr>
  <mc:AlternateContent xmlns:mc="http://schemas.openxmlformats.org/markup-compatibility/2006" xmlns:p14="http://schemas.microsoft.com/office/powerpoint/2010/main">
    <mc:Choice Requires="p14">
      <p:transition p14:dur="10" advTm="271692"/>
    </mc:Choice>
    <mc:Fallback xmlns="">
      <p:transition advTm="27169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10621732"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CD9D0FE3-428B-F9E9-DF51-FE1047E86ED2}"/>
              </a:ext>
            </a:extLst>
          </p:cNvPr>
          <p:cNvSpPr txBox="1"/>
          <p:nvPr/>
        </p:nvSpPr>
        <p:spPr>
          <a:xfrm>
            <a:off x="2532020" y="6435947"/>
            <a:ext cx="7391125" cy="369332"/>
          </a:xfrm>
          <a:prstGeom prst="rect">
            <a:avLst/>
          </a:prstGeom>
          <a:noFill/>
        </p:spPr>
        <p:txBody>
          <a:bodyPr wrap="square">
            <a:spAutoFit/>
          </a:bodyPr>
          <a:lstStyle/>
          <a:p>
            <a:r>
              <a:rPr lang="en-US" dirty="0"/>
              <a:t>https://accentonbusiness.net/top-six-communication-skills-negotiation/</a:t>
            </a:r>
          </a:p>
        </p:txBody>
      </p:sp>
      <p:sp>
        <p:nvSpPr>
          <p:cNvPr id="4" name="TextBox 3">
            <a:extLst>
              <a:ext uri="{FF2B5EF4-FFF2-40B4-BE49-F238E27FC236}">
                <a16:creationId xmlns:a16="http://schemas.microsoft.com/office/drawing/2014/main" id="{6E6253BA-A0B2-ECAC-725E-1C6C6876E2A0}"/>
              </a:ext>
            </a:extLst>
          </p:cNvPr>
          <p:cNvSpPr txBox="1"/>
          <p:nvPr/>
        </p:nvSpPr>
        <p:spPr>
          <a:xfrm>
            <a:off x="2725369" y="703607"/>
            <a:ext cx="6513814" cy="461665"/>
          </a:xfrm>
          <a:prstGeom prst="rect">
            <a:avLst/>
          </a:prstGeom>
          <a:noFill/>
        </p:spPr>
        <p:txBody>
          <a:bodyPr wrap="square">
            <a:spAutoFit/>
          </a:bodyPr>
          <a:lstStyle/>
          <a:p>
            <a:pPr algn="ctr"/>
            <a:r>
              <a:rPr lang="en-US" sz="2400" b="1" dirty="0">
                <a:solidFill>
                  <a:srgbClr val="C00000"/>
                </a:solidFill>
                <a:effectLst>
                  <a:outerShdw blurRad="38100" dist="38100" dir="2700000" algn="tl">
                    <a:srgbClr val="000000">
                      <a:alpha val="43137"/>
                    </a:srgbClr>
                  </a:outerShdw>
                </a:effectLst>
              </a:rPr>
              <a:t>Digital Communication in Negotiation</a:t>
            </a:r>
          </a:p>
        </p:txBody>
      </p:sp>
      <p:sp>
        <p:nvSpPr>
          <p:cNvPr id="7" name="TextBox 6">
            <a:extLst>
              <a:ext uri="{FF2B5EF4-FFF2-40B4-BE49-F238E27FC236}">
                <a16:creationId xmlns:a16="http://schemas.microsoft.com/office/drawing/2014/main" id="{4835E816-1DFD-0A6D-7510-52A292F058BD}"/>
              </a:ext>
            </a:extLst>
          </p:cNvPr>
          <p:cNvSpPr txBox="1"/>
          <p:nvPr/>
        </p:nvSpPr>
        <p:spPr>
          <a:xfrm>
            <a:off x="1469204" y="2390019"/>
            <a:ext cx="9924836" cy="1938992"/>
          </a:xfrm>
          <a:prstGeom prst="rect">
            <a:avLst/>
          </a:prstGeom>
          <a:noFill/>
        </p:spPr>
        <p:txBody>
          <a:bodyPr wrap="square">
            <a:spAutoFit/>
          </a:bodyPr>
          <a:lstStyle/>
          <a:p>
            <a:pPr algn="ctr"/>
            <a:r>
              <a:rPr lang="en-US" sz="2400" b="0" i="0" dirty="0">
                <a:solidFill>
                  <a:srgbClr val="282828"/>
                </a:solidFill>
                <a:effectLst/>
                <a:latin typeface="Tiempos Text"/>
              </a:rPr>
              <a:t>For the past few years, almost all negotiations have been occurring virtually. But even before Covid-19, an increasing number of dealmakers were connecting through digital tools.  Video technologies, low-cost teleconferencing, and email have all become efficient ways for teams to prepare together and to negotiate with counterparts.</a:t>
            </a:r>
            <a:endParaRPr lang="en-US" sz="2400" dirty="0"/>
          </a:p>
        </p:txBody>
      </p:sp>
    </p:spTree>
    <p:extLst>
      <p:ext uri="{BB962C8B-B14F-4D97-AF65-F5344CB8AC3E}">
        <p14:creationId xmlns:p14="http://schemas.microsoft.com/office/powerpoint/2010/main" val="303954746"/>
      </p:ext>
    </p:extLst>
  </p:cSld>
  <p:clrMapOvr>
    <a:masterClrMapping/>
  </p:clrMapOvr>
  <mc:AlternateContent xmlns:mc="http://schemas.openxmlformats.org/markup-compatibility/2006" xmlns:p14="http://schemas.microsoft.com/office/powerpoint/2010/main">
    <mc:Choice Requires="p14">
      <p:transition spd="slow" p14:dur="2000" advTm="112833"/>
    </mc:Choice>
    <mc:Fallback xmlns="">
      <p:transition spd="slow" advTm="11283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741" y="1285192"/>
            <a:ext cx="11989941"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CD9D0FE3-428B-F9E9-DF51-FE1047E86ED2}"/>
              </a:ext>
            </a:extLst>
          </p:cNvPr>
          <p:cNvSpPr txBox="1"/>
          <p:nvPr/>
        </p:nvSpPr>
        <p:spPr>
          <a:xfrm>
            <a:off x="2532020" y="6435947"/>
            <a:ext cx="7391125" cy="369332"/>
          </a:xfrm>
          <a:prstGeom prst="rect">
            <a:avLst/>
          </a:prstGeom>
          <a:noFill/>
        </p:spPr>
        <p:txBody>
          <a:bodyPr wrap="square">
            <a:spAutoFit/>
          </a:bodyPr>
          <a:lstStyle/>
          <a:p>
            <a:r>
              <a:rPr lang="en-US" dirty="0"/>
              <a:t>https://accentonbusiness.net/top-six-communication-skills-negotiation/</a:t>
            </a:r>
          </a:p>
        </p:txBody>
      </p:sp>
      <p:sp>
        <p:nvSpPr>
          <p:cNvPr id="4" name="TextBox 3">
            <a:extLst>
              <a:ext uri="{FF2B5EF4-FFF2-40B4-BE49-F238E27FC236}">
                <a16:creationId xmlns:a16="http://schemas.microsoft.com/office/drawing/2014/main" id="{6E6253BA-A0B2-ECAC-725E-1C6C6876E2A0}"/>
              </a:ext>
            </a:extLst>
          </p:cNvPr>
          <p:cNvSpPr txBox="1"/>
          <p:nvPr/>
        </p:nvSpPr>
        <p:spPr>
          <a:xfrm>
            <a:off x="2725369" y="703607"/>
            <a:ext cx="6513814" cy="461665"/>
          </a:xfrm>
          <a:prstGeom prst="rect">
            <a:avLst/>
          </a:prstGeom>
          <a:noFill/>
        </p:spPr>
        <p:txBody>
          <a:bodyPr wrap="square">
            <a:spAutoFit/>
          </a:bodyPr>
          <a:lstStyle/>
          <a:p>
            <a:pPr algn="ctr"/>
            <a:r>
              <a:rPr lang="en-US" sz="2400" b="1" dirty="0">
                <a:solidFill>
                  <a:srgbClr val="C00000"/>
                </a:solidFill>
                <a:effectLst>
                  <a:outerShdw blurRad="38100" dist="38100" dir="2700000" algn="tl">
                    <a:srgbClr val="000000">
                      <a:alpha val="43137"/>
                    </a:srgbClr>
                  </a:outerShdw>
                </a:effectLst>
              </a:rPr>
              <a:t>Digital Communication in Negotiation</a:t>
            </a:r>
          </a:p>
        </p:txBody>
      </p:sp>
      <p:graphicFrame>
        <p:nvGraphicFramePr>
          <p:cNvPr id="2" name="Table 5">
            <a:extLst>
              <a:ext uri="{FF2B5EF4-FFF2-40B4-BE49-F238E27FC236}">
                <a16:creationId xmlns:a16="http://schemas.microsoft.com/office/drawing/2014/main" id="{F56A2620-2C84-2ED9-FD4C-FB3B57448B7C}"/>
              </a:ext>
            </a:extLst>
          </p:cNvPr>
          <p:cNvGraphicFramePr>
            <a:graphicFrameLocks noGrp="1"/>
          </p:cNvGraphicFramePr>
          <p:nvPr>
            <p:extLst>
              <p:ext uri="{D42A27DB-BD31-4B8C-83A1-F6EECF244321}">
                <p14:modId xmlns:p14="http://schemas.microsoft.com/office/powerpoint/2010/main" val="1196938505"/>
              </p:ext>
            </p:extLst>
          </p:nvPr>
        </p:nvGraphicFramePr>
        <p:xfrm>
          <a:off x="245860" y="1400830"/>
          <a:ext cx="11700280" cy="4026315"/>
        </p:xfrm>
        <a:graphic>
          <a:graphicData uri="http://schemas.openxmlformats.org/drawingml/2006/table">
            <a:tbl>
              <a:tblPr firstRow="1" bandRow="1">
                <a:tableStyleId>{5C22544A-7EE6-4342-B048-85BDC9FD1C3A}</a:tableStyleId>
              </a:tblPr>
              <a:tblGrid>
                <a:gridCol w="5363830">
                  <a:extLst>
                    <a:ext uri="{9D8B030D-6E8A-4147-A177-3AD203B41FA5}">
                      <a16:colId xmlns:a16="http://schemas.microsoft.com/office/drawing/2014/main" val="2060999331"/>
                    </a:ext>
                  </a:extLst>
                </a:gridCol>
                <a:gridCol w="6336450">
                  <a:extLst>
                    <a:ext uri="{9D8B030D-6E8A-4147-A177-3AD203B41FA5}">
                      <a16:colId xmlns:a16="http://schemas.microsoft.com/office/drawing/2014/main" val="888378870"/>
                    </a:ext>
                  </a:extLst>
                </a:gridCol>
              </a:tblGrid>
              <a:tr h="460155">
                <a:tc>
                  <a:txBody>
                    <a:bodyPr/>
                    <a:lstStyle/>
                    <a:p>
                      <a:pPr algn="ctr"/>
                      <a:r>
                        <a:rPr lang="en-US" sz="1800" i="0" dirty="0"/>
                        <a:t>Advantages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i="0" dirty="0"/>
                        <a:t>Disadvantages</a:t>
                      </a:r>
                    </a:p>
                  </a:txBody>
                  <a:tcPr/>
                </a:tc>
                <a:extLst>
                  <a:ext uri="{0D108BD9-81ED-4DB2-BD59-A6C34878D82A}">
                    <a16:rowId xmlns:a16="http://schemas.microsoft.com/office/drawing/2014/main" val="3099804213"/>
                  </a:ext>
                </a:extLst>
              </a:tr>
              <a:tr h="466546">
                <a:tc>
                  <a:txBody>
                    <a:bodyPr/>
                    <a:lstStyle/>
                    <a:p>
                      <a:r>
                        <a:rPr lang="en-US" sz="1800" b="1" i="0" dirty="0"/>
                        <a:t>time constraints</a:t>
                      </a:r>
                    </a:p>
                  </a:txBody>
                  <a:tcPr/>
                </a:tc>
                <a:tc>
                  <a:txBody>
                    <a:bodyPr/>
                    <a:lstStyle/>
                    <a:p>
                      <a:r>
                        <a:rPr lang="en-US" sz="1800" b="1" i="0" kern="1200" dirty="0">
                          <a:solidFill>
                            <a:schemeClr val="dk1"/>
                          </a:solidFill>
                          <a:effectLst/>
                          <a:latin typeface="+mn-lt"/>
                          <a:ea typeface="+mn-ea"/>
                          <a:cs typeface="+mn-cs"/>
                        </a:rPr>
                        <a:t>Limitations with seeing a negotiator’s emotions</a:t>
                      </a:r>
                      <a:r>
                        <a:rPr lang="en-US" sz="1800" b="0" i="0" kern="1200" dirty="0">
                          <a:solidFill>
                            <a:schemeClr val="dk1"/>
                          </a:solidFill>
                          <a:effectLst/>
                          <a:latin typeface="+mn-lt"/>
                          <a:ea typeface="+mn-ea"/>
                          <a:cs typeface="+mn-cs"/>
                        </a:rPr>
                        <a:t>: There are non-verbal clues that come along with the physical mode of negotiation, such as facial gestures, hand movement, sitting positions, among many others. Virtual communication hardly gives access to all those features.</a:t>
                      </a:r>
                    </a:p>
                  </a:txBody>
                  <a:tcPr/>
                </a:tc>
                <a:extLst>
                  <a:ext uri="{0D108BD9-81ED-4DB2-BD59-A6C34878D82A}">
                    <a16:rowId xmlns:a16="http://schemas.microsoft.com/office/drawing/2014/main" val="3613295941"/>
                  </a:ext>
                </a:extLst>
              </a:tr>
              <a:tr h="466546">
                <a:tc>
                  <a:txBody>
                    <a:bodyPr/>
                    <a:lstStyle/>
                    <a:p>
                      <a:r>
                        <a:rPr lang="en-US" sz="1800" b="1" i="0" dirty="0"/>
                        <a:t>removes pressure from the negotiator</a:t>
                      </a:r>
                      <a:r>
                        <a:rPr lang="en-US" sz="1800" i="0" dirty="0"/>
                        <a:t>. and allowed him to freely explore ideas, adjust strategy, and provide a more considered approach to their next input to the negotiation.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kern="1200" dirty="0">
                          <a:solidFill>
                            <a:schemeClr val="dk1"/>
                          </a:solidFill>
                          <a:effectLst/>
                          <a:latin typeface="+mn-lt"/>
                          <a:ea typeface="+mn-ea"/>
                          <a:cs typeface="+mn-cs"/>
                        </a:rPr>
                        <a:t>Technical challenges</a:t>
                      </a:r>
                      <a:r>
                        <a:rPr lang="en-US" sz="1800" b="0" i="0" kern="1200" dirty="0">
                          <a:solidFill>
                            <a:schemeClr val="dk1"/>
                          </a:solidFill>
                          <a:effectLst/>
                          <a:latin typeface="+mn-lt"/>
                          <a:ea typeface="+mn-ea"/>
                          <a:cs typeface="+mn-cs"/>
                        </a:rPr>
                        <a:t>: there could still be technical challenges such as poor audio recording or limited bandwidth.</a:t>
                      </a:r>
                    </a:p>
                    <a:p>
                      <a:endParaRPr lang="en-US" sz="1800" i="0" dirty="0"/>
                    </a:p>
                  </a:txBody>
                  <a:tcPr/>
                </a:tc>
                <a:extLst>
                  <a:ext uri="{0D108BD9-81ED-4DB2-BD59-A6C34878D82A}">
                    <a16:rowId xmlns:a16="http://schemas.microsoft.com/office/drawing/2014/main" val="3762694721"/>
                  </a:ext>
                </a:extLst>
              </a:tr>
              <a:tr h="466546">
                <a:tc>
                  <a:txBody>
                    <a:bodyPr/>
                    <a:lstStyle/>
                    <a:p>
                      <a:r>
                        <a:rPr lang="en-US" sz="1800" i="0" dirty="0"/>
                        <a:t>Sometimes, negotiating through email or text can also </a:t>
                      </a:r>
                      <a:r>
                        <a:rPr lang="en-US" sz="1800" b="1" i="0" dirty="0"/>
                        <a:t>encourage a more sophisticated level of thinking and  lead to more objective and rational solutions</a:t>
                      </a:r>
                      <a:r>
                        <a:rPr lang="en-US" sz="1800" i="0" dirty="0"/>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kern="1200" dirty="0">
                          <a:solidFill>
                            <a:schemeClr val="dk1"/>
                          </a:solidFill>
                          <a:effectLst/>
                          <a:latin typeface="+mn-lt"/>
                          <a:ea typeface="+mn-ea"/>
                          <a:cs typeface="+mn-cs"/>
                        </a:rPr>
                        <a:t>Misinterpretation of text</a:t>
                      </a:r>
                      <a:r>
                        <a:rPr lang="en-US" sz="1800" b="0" i="0" kern="1200" dirty="0">
                          <a:solidFill>
                            <a:schemeClr val="dk1"/>
                          </a:solidFill>
                          <a:effectLst/>
                          <a:latin typeface="+mn-lt"/>
                          <a:ea typeface="+mn-ea"/>
                          <a:cs typeface="+mn-cs"/>
                        </a:rPr>
                        <a:t>: the other person at the end of the negotiation table might easily read another meaning.</a:t>
                      </a:r>
                    </a:p>
                    <a:p>
                      <a:endParaRPr lang="en-US" sz="1800" i="0" dirty="0"/>
                    </a:p>
                  </a:txBody>
                  <a:tcPr/>
                </a:tc>
                <a:extLst>
                  <a:ext uri="{0D108BD9-81ED-4DB2-BD59-A6C34878D82A}">
                    <a16:rowId xmlns:a16="http://schemas.microsoft.com/office/drawing/2014/main" val="4223794112"/>
                  </a:ext>
                </a:extLst>
              </a:tr>
            </a:tbl>
          </a:graphicData>
        </a:graphic>
      </p:graphicFrame>
    </p:spTree>
    <p:extLst>
      <p:ext uri="{BB962C8B-B14F-4D97-AF65-F5344CB8AC3E}">
        <p14:creationId xmlns:p14="http://schemas.microsoft.com/office/powerpoint/2010/main" val="2983613587"/>
      </p:ext>
    </p:extLst>
  </p:cSld>
  <p:clrMapOvr>
    <a:masterClrMapping/>
  </p:clrMapOvr>
  <mc:AlternateContent xmlns:mc="http://schemas.openxmlformats.org/markup-compatibility/2006" xmlns:p14="http://schemas.microsoft.com/office/powerpoint/2010/main">
    <mc:Choice Requires="p14">
      <p:transition spd="slow" p14:dur="2000" advTm="246258"/>
    </mc:Choice>
    <mc:Fallback xmlns="">
      <p:transition spd="slow" advTm="24625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10621732"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64043" y="2418782"/>
            <a:ext cx="10140593" cy="2677656"/>
          </a:xfrm>
          <a:prstGeom prst="rect">
            <a:avLst/>
          </a:prstGeom>
          <a:noFill/>
        </p:spPr>
        <p:txBody>
          <a:bodyPr wrap="square" rtlCol="0">
            <a:spAutoFit/>
          </a:bodyPr>
          <a:lstStyle/>
          <a:p>
            <a:pPr marL="457200" indent="-457200">
              <a:buAutoNum type="arabicPeriod"/>
            </a:pPr>
            <a:r>
              <a:rPr lang="en-US" sz="2400" b="1" i="0" dirty="0">
                <a:solidFill>
                  <a:srgbClr val="747474"/>
                </a:solidFill>
                <a:effectLst/>
                <a:latin typeface="PT Sans" panose="020B0503020203020204" pitchFamily="34" charset="0"/>
              </a:rPr>
              <a:t>Know your purpose for the conversation.</a:t>
            </a:r>
            <a:r>
              <a:rPr lang="en-US" sz="2400" b="0" i="0" dirty="0">
                <a:solidFill>
                  <a:srgbClr val="747474"/>
                </a:solidFill>
                <a:effectLst/>
                <a:latin typeface="PT Sans" panose="020B0503020203020204" pitchFamily="34" charset="0"/>
              </a:rPr>
              <a:t> On what are you willing to negotiate? What are your critical points and your non-negotiables?</a:t>
            </a:r>
          </a:p>
          <a:p>
            <a:pPr marL="457200" indent="-457200">
              <a:buAutoNum type="arabicPeriod"/>
            </a:pPr>
            <a:endParaRPr lang="en-US" sz="2400" dirty="0">
              <a:solidFill>
                <a:srgbClr val="747474"/>
              </a:solidFill>
              <a:latin typeface="PT Sans" panose="020B0503020203020204" pitchFamily="34" charset="0"/>
            </a:endParaRPr>
          </a:p>
          <a:p>
            <a:endParaRPr lang="en-US" sz="2400" b="0" i="0" dirty="0">
              <a:solidFill>
                <a:srgbClr val="747474"/>
              </a:solidFill>
              <a:effectLst/>
              <a:latin typeface="PT Sans" panose="020B0503020203020204" pitchFamily="34" charset="0"/>
            </a:endParaRPr>
          </a:p>
          <a:p>
            <a:r>
              <a:rPr lang="en-US" sz="2400" dirty="0">
                <a:solidFill>
                  <a:srgbClr val="747474"/>
                </a:solidFill>
                <a:latin typeface="PT Sans" panose="020B0503020203020204" pitchFamily="34" charset="0"/>
              </a:rPr>
              <a:t>Ex. </a:t>
            </a:r>
            <a:r>
              <a:rPr lang="en-US" sz="2400" b="0" i="1" dirty="0">
                <a:solidFill>
                  <a:srgbClr val="747474"/>
                </a:solidFill>
                <a:effectLst/>
                <a:latin typeface="PT Sans" panose="020B0503020203020204" pitchFamily="34" charset="0"/>
              </a:rPr>
              <a:t>When you need your audience to be an advocate for you, appeal to his/her specific personality types, respect her needs, answer her expectations, and remember to be specific about the purpose of your meeting.</a:t>
            </a:r>
            <a:endParaRPr lang="en-US" sz="2400" b="0" i="0" dirty="0">
              <a:solidFill>
                <a:srgbClr val="747474"/>
              </a:solidFill>
              <a:effectLst/>
              <a:latin typeface="PT Sans" panose="020B0503020203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CD9D0FE3-428B-F9E9-DF51-FE1047E86ED2}"/>
              </a:ext>
            </a:extLst>
          </p:cNvPr>
          <p:cNvSpPr txBox="1"/>
          <p:nvPr/>
        </p:nvSpPr>
        <p:spPr>
          <a:xfrm>
            <a:off x="2532020" y="6435947"/>
            <a:ext cx="7391125" cy="369332"/>
          </a:xfrm>
          <a:prstGeom prst="rect">
            <a:avLst/>
          </a:prstGeom>
          <a:noFill/>
        </p:spPr>
        <p:txBody>
          <a:bodyPr wrap="square">
            <a:spAutoFit/>
          </a:bodyPr>
          <a:lstStyle/>
          <a:p>
            <a:r>
              <a:rPr lang="en-US" dirty="0"/>
              <a:t>https://accentonbusiness.net/top-six-communication-skills-negotiation/</a:t>
            </a:r>
          </a:p>
        </p:txBody>
      </p:sp>
      <p:sp>
        <p:nvSpPr>
          <p:cNvPr id="4" name="TextBox 3">
            <a:extLst>
              <a:ext uri="{FF2B5EF4-FFF2-40B4-BE49-F238E27FC236}">
                <a16:creationId xmlns:a16="http://schemas.microsoft.com/office/drawing/2014/main" id="{6E6253BA-A0B2-ECAC-725E-1C6C6876E2A0}"/>
              </a:ext>
            </a:extLst>
          </p:cNvPr>
          <p:cNvSpPr txBox="1"/>
          <p:nvPr/>
        </p:nvSpPr>
        <p:spPr>
          <a:xfrm>
            <a:off x="3177432" y="1510163"/>
            <a:ext cx="6513814" cy="461665"/>
          </a:xfrm>
          <a:prstGeom prst="rect">
            <a:avLst/>
          </a:prstGeom>
          <a:noFill/>
        </p:spPr>
        <p:txBody>
          <a:bodyPr wrap="square">
            <a:spAutoFit/>
          </a:bodyPr>
          <a:lstStyle/>
          <a:p>
            <a:pPr algn="ctr"/>
            <a:r>
              <a:rPr lang="en-US" sz="2400" b="1" i="0" dirty="0">
                <a:solidFill>
                  <a:srgbClr val="C00000"/>
                </a:solidFill>
                <a:effectLst/>
                <a:latin typeface="var(--post_title_typography-font-family)"/>
              </a:rPr>
              <a:t>Top Six Communication Skills for Negotiation</a:t>
            </a:r>
          </a:p>
        </p:txBody>
      </p:sp>
    </p:spTree>
    <p:extLst>
      <p:ext uri="{BB962C8B-B14F-4D97-AF65-F5344CB8AC3E}">
        <p14:creationId xmlns:p14="http://schemas.microsoft.com/office/powerpoint/2010/main" val="3067638856"/>
      </p:ext>
    </p:extLst>
  </p:cSld>
  <p:clrMapOvr>
    <a:masterClrMapping/>
  </p:clrMapOvr>
  <mc:AlternateContent xmlns:mc="http://schemas.openxmlformats.org/markup-compatibility/2006" xmlns:p14="http://schemas.microsoft.com/office/powerpoint/2010/main">
    <mc:Choice Requires="p14">
      <p:transition spd="slow" p14:dur="2000" advTm="82172"/>
    </mc:Choice>
    <mc:Fallback xmlns="">
      <p:transition spd="slow" advTm="8217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615B9-BD73-6064-410A-6608EA8D9A50}"/>
              </a:ext>
            </a:extLst>
          </p:cNvPr>
          <p:cNvSpPr>
            <a:spLocks noGrp="1"/>
          </p:cNvSpPr>
          <p:nvPr>
            <p:ph type="title"/>
          </p:nvPr>
        </p:nvSpPr>
        <p:spPr>
          <a:xfrm>
            <a:off x="838200" y="204351"/>
            <a:ext cx="10515600" cy="890919"/>
          </a:xfrm>
        </p:spPr>
        <p:txBody>
          <a:bodyPr>
            <a:noAutofit/>
          </a:bodyPr>
          <a:lstStyle/>
          <a:p>
            <a:pPr algn="ctr"/>
            <a:r>
              <a:rPr lang="en-US" sz="2800" b="1" i="0" dirty="0">
                <a:solidFill>
                  <a:srgbClr val="C00000"/>
                </a:solidFill>
                <a:effectLst/>
                <a:latin typeface="PT Sans" panose="020B0503020203020204" pitchFamily="34" charset="0"/>
              </a:rPr>
              <a:t>Know your audience. People generally fall into four categories of business personality: the driver, the amiable, the analytic, or the expressive.</a:t>
            </a:r>
            <a:endParaRPr lang="en-US" sz="2800" b="1" dirty="0">
              <a:solidFill>
                <a:srgbClr val="C00000"/>
              </a:solidFill>
            </a:endParaRPr>
          </a:p>
        </p:txBody>
      </p:sp>
      <p:graphicFrame>
        <p:nvGraphicFramePr>
          <p:cNvPr id="4" name="Content Placeholder 3">
            <a:extLst>
              <a:ext uri="{FF2B5EF4-FFF2-40B4-BE49-F238E27FC236}">
                <a16:creationId xmlns:a16="http://schemas.microsoft.com/office/drawing/2014/main" id="{866866F2-6544-08F2-4318-1CB0F266EDC7}"/>
              </a:ext>
            </a:extLst>
          </p:cNvPr>
          <p:cNvGraphicFramePr>
            <a:graphicFrameLocks noGrp="1"/>
          </p:cNvGraphicFramePr>
          <p:nvPr>
            <p:ph idx="1"/>
            <p:extLst>
              <p:ext uri="{D42A27DB-BD31-4B8C-83A1-F6EECF244321}">
                <p14:modId xmlns:p14="http://schemas.microsoft.com/office/powerpoint/2010/main" val="931350428"/>
              </p:ext>
            </p:extLst>
          </p:nvPr>
        </p:nvGraphicFramePr>
        <p:xfrm>
          <a:off x="100483" y="1235947"/>
          <a:ext cx="11937441" cy="55165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9215790"/>
      </p:ext>
    </p:extLst>
  </p:cSld>
  <p:clrMapOvr>
    <a:masterClrMapping/>
  </p:clrMapOvr>
  <mc:AlternateContent xmlns:mc="http://schemas.openxmlformats.org/markup-compatibility/2006" xmlns:p14="http://schemas.microsoft.com/office/powerpoint/2010/main">
    <mc:Choice Requires="p14">
      <p:transition spd="slow" p14:dur="2000" advTm="158156"/>
    </mc:Choice>
    <mc:Fallback xmlns="">
      <p:transition spd="slow" advTm="15815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10621732"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64043" y="2357180"/>
            <a:ext cx="10140593" cy="2677656"/>
          </a:xfrm>
          <a:prstGeom prst="rect">
            <a:avLst/>
          </a:prstGeom>
          <a:noFill/>
        </p:spPr>
        <p:txBody>
          <a:bodyPr wrap="square" rtlCol="0">
            <a:spAutoFit/>
          </a:bodyPr>
          <a:lstStyle/>
          <a:p>
            <a:r>
              <a:rPr lang="en-US" sz="2400" b="1" i="0" dirty="0">
                <a:solidFill>
                  <a:srgbClr val="747474"/>
                </a:solidFill>
                <a:effectLst/>
                <a:latin typeface="PT Sans" panose="020B0503020203020204" pitchFamily="34" charset="0"/>
              </a:rPr>
              <a:t>2. Focus on how you deliver your messages.</a:t>
            </a:r>
            <a:r>
              <a:rPr lang="en-US" sz="2400" b="0" i="0" dirty="0">
                <a:solidFill>
                  <a:srgbClr val="747474"/>
                </a:solidFill>
                <a:effectLst/>
                <a:latin typeface="PT Sans" panose="020B0503020203020204" pitchFamily="34" charset="0"/>
              </a:rPr>
              <a:t> What body language should you be using with your audience? What facial expressions? Do you look and sound likeable, believable, and interesting in your presentation?</a:t>
            </a:r>
          </a:p>
          <a:p>
            <a:endParaRPr lang="en-US" sz="2400" dirty="0">
              <a:solidFill>
                <a:srgbClr val="747474"/>
              </a:solidFill>
              <a:latin typeface="PT Sans" panose="020B0503020203020204" pitchFamily="34" charset="0"/>
            </a:endParaRPr>
          </a:p>
          <a:p>
            <a:endParaRPr lang="en-US" sz="2400" b="0" i="0" dirty="0">
              <a:solidFill>
                <a:srgbClr val="747474"/>
              </a:solidFill>
              <a:effectLst/>
              <a:latin typeface="PT Sans" panose="020B0503020203020204" pitchFamily="34" charset="0"/>
            </a:endParaRPr>
          </a:p>
          <a:p>
            <a:r>
              <a:rPr lang="en-US" sz="2400" dirty="0">
                <a:solidFill>
                  <a:srgbClr val="747474"/>
                </a:solidFill>
                <a:latin typeface="PT Sans" panose="020B0503020203020204" pitchFamily="34" charset="0"/>
              </a:rPr>
              <a:t>Ex. </a:t>
            </a:r>
            <a:r>
              <a:rPr lang="en-US" sz="2400" b="0" i="1" dirty="0">
                <a:solidFill>
                  <a:srgbClr val="747474"/>
                </a:solidFill>
                <a:effectLst/>
                <a:latin typeface="PT Sans" panose="020B0503020203020204" pitchFamily="34" charset="0"/>
              </a:rPr>
              <a:t>Your smile is our biggest sign that you believe what you’re saying. Use inflection to make meaningful words stick.</a:t>
            </a:r>
            <a:endParaRPr lang="en-US" sz="2400" b="0" i="0" dirty="0">
              <a:solidFill>
                <a:srgbClr val="747474"/>
              </a:solidFill>
              <a:effectLst/>
              <a:latin typeface="PT Sans" panose="020B0503020203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CD9D0FE3-428B-F9E9-DF51-FE1047E86ED2}"/>
              </a:ext>
            </a:extLst>
          </p:cNvPr>
          <p:cNvSpPr txBox="1"/>
          <p:nvPr/>
        </p:nvSpPr>
        <p:spPr>
          <a:xfrm>
            <a:off x="2532020" y="6435947"/>
            <a:ext cx="7391125" cy="369332"/>
          </a:xfrm>
          <a:prstGeom prst="rect">
            <a:avLst/>
          </a:prstGeom>
          <a:noFill/>
        </p:spPr>
        <p:txBody>
          <a:bodyPr wrap="square">
            <a:spAutoFit/>
          </a:bodyPr>
          <a:lstStyle/>
          <a:p>
            <a:r>
              <a:rPr lang="en-US" dirty="0"/>
              <a:t>https://accentonbusiness.net/top-six-communication-skills-negotiation/</a:t>
            </a:r>
          </a:p>
        </p:txBody>
      </p:sp>
      <p:sp>
        <p:nvSpPr>
          <p:cNvPr id="2" name="TextBox 1">
            <a:extLst>
              <a:ext uri="{FF2B5EF4-FFF2-40B4-BE49-F238E27FC236}">
                <a16:creationId xmlns:a16="http://schemas.microsoft.com/office/drawing/2014/main" id="{9A74FF97-31D3-F345-80EF-30F2967AB5FD}"/>
              </a:ext>
            </a:extLst>
          </p:cNvPr>
          <p:cNvSpPr txBox="1"/>
          <p:nvPr/>
        </p:nvSpPr>
        <p:spPr>
          <a:xfrm>
            <a:off x="3177432" y="1510163"/>
            <a:ext cx="6513814" cy="461665"/>
          </a:xfrm>
          <a:prstGeom prst="rect">
            <a:avLst/>
          </a:prstGeom>
          <a:noFill/>
        </p:spPr>
        <p:txBody>
          <a:bodyPr wrap="square">
            <a:spAutoFit/>
          </a:bodyPr>
          <a:lstStyle/>
          <a:p>
            <a:pPr algn="ctr"/>
            <a:r>
              <a:rPr lang="en-US" sz="2400" b="1" i="0" dirty="0">
                <a:solidFill>
                  <a:srgbClr val="C00000"/>
                </a:solidFill>
                <a:effectLst/>
                <a:latin typeface="var(--post_title_typography-font-family)"/>
              </a:rPr>
              <a:t>Top Six Communication Skills for Negotiation</a:t>
            </a:r>
          </a:p>
        </p:txBody>
      </p:sp>
    </p:spTree>
    <p:extLst>
      <p:ext uri="{BB962C8B-B14F-4D97-AF65-F5344CB8AC3E}">
        <p14:creationId xmlns:p14="http://schemas.microsoft.com/office/powerpoint/2010/main" val="789773379"/>
      </p:ext>
    </p:extLst>
  </p:cSld>
  <p:clrMapOvr>
    <a:masterClrMapping/>
  </p:clrMapOvr>
  <mc:AlternateContent xmlns:mc="http://schemas.openxmlformats.org/markup-compatibility/2006" xmlns:p14="http://schemas.microsoft.com/office/powerpoint/2010/main">
    <mc:Choice Requires="p14">
      <p:transition spd="slow" p14:dur="2000" advTm="90123"/>
    </mc:Choice>
    <mc:Fallback xmlns="">
      <p:transition spd="slow" advTm="9012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10621732"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64043" y="2561720"/>
            <a:ext cx="10140593" cy="1938992"/>
          </a:xfrm>
          <a:prstGeom prst="rect">
            <a:avLst/>
          </a:prstGeom>
          <a:noFill/>
        </p:spPr>
        <p:txBody>
          <a:bodyPr wrap="square" rtlCol="0">
            <a:spAutoFit/>
          </a:bodyPr>
          <a:lstStyle/>
          <a:p>
            <a:r>
              <a:rPr lang="en-US" sz="2400" b="1" i="0" dirty="0">
                <a:solidFill>
                  <a:srgbClr val="747474"/>
                </a:solidFill>
                <a:effectLst/>
                <a:latin typeface="PT Sans" panose="020B0503020203020204" pitchFamily="34" charset="0"/>
              </a:rPr>
              <a:t>3. Mirror your audience’s speed of speech and tone.</a:t>
            </a:r>
            <a:r>
              <a:rPr lang="en-US" sz="2400" b="0" i="0" dirty="0">
                <a:solidFill>
                  <a:srgbClr val="747474"/>
                </a:solidFill>
                <a:effectLst/>
                <a:latin typeface="PT Sans" panose="020B0503020203020204" pitchFamily="34" charset="0"/>
              </a:rPr>
              <a:t> If he/she is serious, you should be serious. If he/she is talking fast, then you should talk fast. This “mirroring and watching” makes negotiations stronger, shows your respect for him or her, and keeps you at equal business stature.</a:t>
            </a:r>
          </a:p>
          <a:p>
            <a:endParaRPr lang="en-US" sz="2400" b="1" i="0" dirty="0">
              <a:solidFill>
                <a:srgbClr val="C00000"/>
              </a:solidFill>
              <a:effectLst/>
              <a:latin typeface="Google San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CD9D0FE3-428B-F9E9-DF51-FE1047E86ED2}"/>
              </a:ext>
            </a:extLst>
          </p:cNvPr>
          <p:cNvSpPr txBox="1"/>
          <p:nvPr/>
        </p:nvSpPr>
        <p:spPr>
          <a:xfrm>
            <a:off x="2532020" y="6435947"/>
            <a:ext cx="7391125" cy="369332"/>
          </a:xfrm>
          <a:prstGeom prst="rect">
            <a:avLst/>
          </a:prstGeom>
          <a:noFill/>
        </p:spPr>
        <p:txBody>
          <a:bodyPr wrap="square">
            <a:spAutoFit/>
          </a:bodyPr>
          <a:lstStyle/>
          <a:p>
            <a:r>
              <a:rPr lang="en-US" dirty="0"/>
              <a:t>https://accentonbusiness.net/top-six-communication-skills-negotiation/</a:t>
            </a:r>
          </a:p>
        </p:txBody>
      </p:sp>
      <p:sp>
        <p:nvSpPr>
          <p:cNvPr id="2" name="TextBox 1">
            <a:extLst>
              <a:ext uri="{FF2B5EF4-FFF2-40B4-BE49-F238E27FC236}">
                <a16:creationId xmlns:a16="http://schemas.microsoft.com/office/drawing/2014/main" id="{5F733E65-885B-1A79-D442-AF126E134729}"/>
              </a:ext>
            </a:extLst>
          </p:cNvPr>
          <p:cNvSpPr txBox="1"/>
          <p:nvPr/>
        </p:nvSpPr>
        <p:spPr>
          <a:xfrm>
            <a:off x="3177432" y="1510163"/>
            <a:ext cx="6513814" cy="461665"/>
          </a:xfrm>
          <a:prstGeom prst="rect">
            <a:avLst/>
          </a:prstGeom>
          <a:noFill/>
        </p:spPr>
        <p:txBody>
          <a:bodyPr wrap="square">
            <a:spAutoFit/>
          </a:bodyPr>
          <a:lstStyle/>
          <a:p>
            <a:pPr algn="ctr"/>
            <a:r>
              <a:rPr lang="en-US" sz="2400" b="1" i="0" dirty="0">
                <a:solidFill>
                  <a:srgbClr val="C00000"/>
                </a:solidFill>
                <a:effectLst/>
                <a:latin typeface="var(--post_title_typography-font-family)"/>
              </a:rPr>
              <a:t>Top Six Communication Skills for Negotiation</a:t>
            </a:r>
          </a:p>
        </p:txBody>
      </p:sp>
    </p:spTree>
    <p:extLst>
      <p:ext uri="{BB962C8B-B14F-4D97-AF65-F5344CB8AC3E}">
        <p14:creationId xmlns:p14="http://schemas.microsoft.com/office/powerpoint/2010/main" val="1472468842"/>
      </p:ext>
    </p:extLst>
  </p:cSld>
  <p:clrMapOvr>
    <a:masterClrMapping/>
  </p:clrMapOvr>
  <mc:AlternateContent xmlns:mc="http://schemas.openxmlformats.org/markup-compatibility/2006" xmlns:p14="http://schemas.microsoft.com/office/powerpoint/2010/main">
    <mc:Choice Requires="p14">
      <p:transition spd="slow" p14:dur="2000" advTm="51996"/>
    </mc:Choice>
    <mc:Fallback xmlns="">
      <p:transition spd="slow" advTm="5199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85192"/>
            <a:ext cx="1152248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2036413"/>
            <a:ext cx="11126912" cy="3139321"/>
          </a:xfrm>
          <a:prstGeom prst="rect">
            <a:avLst/>
          </a:prstGeom>
          <a:noFill/>
        </p:spPr>
        <p:txBody>
          <a:bodyPr wrap="square" rtlCol="0">
            <a:spAutoFit/>
          </a:bodyPr>
          <a:lstStyle/>
          <a:p>
            <a:r>
              <a:rPr lang="en-US" sz="2200" b="1" i="0" dirty="0">
                <a:solidFill>
                  <a:srgbClr val="747474"/>
                </a:solidFill>
                <a:effectLst/>
              </a:rPr>
              <a:t>4. Listen to their “REALLY” emotions: really happy, really excited, or really mad.</a:t>
            </a:r>
            <a:r>
              <a:rPr lang="en-US" sz="2200" b="0" i="0" dirty="0">
                <a:solidFill>
                  <a:srgbClr val="747474"/>
                </a:solidFill>
                <a:effectLst/>
              </a:rPr>
              <a:t> What words are they using and what senses do they appeal to? Visual, auditory, or kinesthetic? Stay on that same “sensory mode” during that topic. This improves your bonding and rapport while showing respect.</a:t>
            </a:r>
          </a:p>
          <a:p>
            <a:endParaRPr lang="en-US" sz="2200" dirty="0">
              <a:solidFill>
                <a:srgbClr val="747474"/>
              </a:solidFill>
            </a:endParaRPr>
          </a:p>
          <a:p>
            <a:endParaRPr lang="en-US" sz="2200" dirty="0"/>
          </a:p>
          <a:p>
            <a:r>
              <a:rPr lang="en-US" sz="2200" b="0" i="0" dirty="0">
                <a:solidFill>
                  <a:srgbClr val="747474"/>
                </a:solidFill>
                <a:effectLst/>
              </a:rPr>
              <a:t>In using this technique, you relate to them and their point of view, what they are seeing, feeling, and hearing. You listen better, and can address the problem in a constructive way that lets them know that you understand why they are feeling that way and that their feelings are valid.</a:t>
            </a:r>
            <a:endParaRPr lang="en-US" sz="2200"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83668C5-DF3F-9A4D-C5D5-D296FF71ECD4}"/>
              </a:ext>
            </a:extLst>
          </p:cNvPr>
          <p:cNvSpPr txBox="1"/>
          <p:nvPr/>
        </p:nvSpPr>
        <p:spPr>
          <a:xfrm>
            <a:off x="2626178" y="6413003"/>
            <a:ext cx="7175368" cy="369332"/>
          </a:xfrm>
          <a:prstGeom prst="rect">
            <a:avLst/>
          </a:prstGeom>
          <a:noFill/>
        </p:spPr>
        <p:txBody>
          <a:bodyPr wrap="square">
            <a:spAutoFit/>
          </a:bodyPr>
          <a:lstStyle/>
          <a:p>
            <a:r>
              <a:rPr lang="en-US" dirty="0"/>
              <a:t>https://accentonbusiness.net/top-six-communication-skills-negotiation/</a:t>
            </a:r>
          </a:p>
        </p:txBody>
      </p:sp>
      <p:sp>
        <p:nvSpPr>
          <p:cNvPr id="5" name="TextBox 4">
            <a:extLst>
              <a:ext uri="{FF2B5EF4-FFF2-40B4-BE49-F238E27FC236}">
                <a16:creationId xmlns:a16="http://schemas.microsoft.com/office/drawing/2014/main" id="{405C9777-DA1B-2B21-5B9F-7AD900D10669}"/>
              </a:ext>
            </a:extLst>
          </p:cNvPr>
          <p:cNvSpPr txBox="1"/>
          <p:nvPr/>
        </p:nvSpPr>
        <p:spPr>
          <a:xfrm>
            <a:off x="3287732" y="1380641"/>
            <a:ext cx="5835720" cy="400110"/>
          </a:xfrm>
          <a:prstGeom prst="rect">
            <a:avLst/>
          </a:prstGeom>
          <a:noFill/>
        </p:spPr>
        <p:txBody>
          <a:bodyPr wrap="square">
            <a:spAutoFit/>
          </a:bodyPr>
          <a:lstStyle/>
          <a:p>
            <a:r>
              <a:rPr lang="en-US" sz="2000" b="1" i="0" dirty="0">
                <a:solidFill>
                  <a:srgbClr val="C00000"/>
                </a:solidFill>
                <a:effectLst/>
                <a:latin typeface="var(--post_title_typography-font-family)"/>
              </a:rPr>
              <a:t>Top Six Communication Skills for Negotiation</a:t>
            </a:r>
          </a:p>
        </p:txBody>
      </p:sp>
    </p:spTree>
    <p:extLst>
      <p:ext uri="{BB962C8B-B14F-4D97-AF65-F5344CB8AC3E}">
        <p14:creationId xmlns:p14="http://schemas.microsoft.com/office/powerpoint/2010/main" val="3945313244"/>
      </p:ext>
    </p:extLst>
  </p:cSld>
  <p:clrMapOvr>
    <a:masterClrMapping/>
  </p:clrMapOvr>
  <mc:AlternateContent xmlns:mc="http://schemas.openxmlformats.org/markup-compatibility/2006" xmlns:p14="http://schemas.microsoft.com/office/powerpoint/2010/main">
    <mc:Choice Requires="p14">
      <p:transition spd="slow" p14:dur="2000" advTm="81309"/>
    </mc:Choice>
    <mc:Fallback xmlns="">
      <p:transition spd="slow" advTm="8130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10621732"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64043" y="2053925"/>
            <a:ext cx="10140593" cy="2246769"/>
          </a:xfrm>
          <a:prstGeom prst="rect">
            <a:avLst/>
          </a:prstGeom>
          <a:noFill/>
        </p:spPr>
        <p:txBody>
          <a:bodyPr wrap="square" rtlCol="0">
            <a:spAutoFit/>
          </a:bodyPr>
          <a:lstStyle/>
          <a:p>
            <a:r>
              <a:rPr lang="en-US" sz="2800" b="1" i="0" dirty="0">
                <a:solidFill>
                  <a:srgbClr val="747474"/>
                </a:solidFill>
                <a:effectLst/>
                <a:latin typeface="PT Sans" panose="020B0503020203020204" pitchFamily="34" charset="0"/>
              </a:rPr>
              <a:t>5. Practice saying your content out loud before the meeting.</a:t>
            </a:r>
            <a:r>
              <a:rPr lang="en-US" sz="2800" b="0" i="0" dirty="0">
                <a:solidFill>
                  <a:srgbClr val="747474"/>
                </a:solidFill>
                <a:effectLst/>
                <a:latin typeface="PT Sans" panose="020B0503020203020204" pitchFamily="34" charset="0"/>
              </a:rPr>
              <a:t> This should include your purpose statement, your opening, and your closing. Saying it out loud may prompt you to polish and clarify your first key message.</a:t>
            </a:r>
          </a:p>
          <a:p>
            <a:endParaRPr lang="en-US" sz="2800" dirty="0">
              <a:solidFill>
                <a:srgbClr val="747474"/>
              </a:solidFill>
              <a:latin typeface="PT Sans" panose="020B0503020203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83668C5-DF3F-9A4D-C5D5-D296FF71ECD4}"/>
              </a:ext>
            </a:extLst>
          </p:cNvPr>
          <p:cNvSpPr txBox="1"/>
          <p:nvPr/>
        </p:nvSpPr>
        <p:spPr>
          <a:xfrm>
            <a:off x="2626178" y="6413003"/>
            <a:ext cx="7175368" cy="369332"/>
          </a:xfrm>
          <a:prstGeom prst="rect">
            <a:avLst/>
          </a:prstGeom>
          <a:noFill/>
        </p:spPr>
        <p:txBody>
          <a:bodyPr wrap="square">
            <a:spAutoFit/>
          </a:bodyPr>
          <a:lstStyle/>
          <a:p>
            <a:r>
              <a:rPr lang="en-US" dirty="0"/>
              <a:t>https://accentonbusiness.net/top-six-communication-skills-negotiation/</a:t>
            </a:r>
          </a:p>
        </p:txBody>
      </p:sp>
      <p:sp>
        <p:nvSpPr>
          <p:cNvPr id="2" name="TextBox 1">
            <a:extLst>
              <a:ext uri="{FF2B5EF4-FFF2-40B4-BE49-F238E27FC236}">
                <a16:creationId xmlns:a16="http://schemas.microsoft.com/office/drawing/2014/main" id="{9DAB5172-440E-DD60-ECD8-F992FBA800B3}"/>
              </a:ext>
            </a:extLst>
          </p:cNvPr>
          <p:cNvSpPr txBox="1"/>
          <p:nvPr/>
        </p:nvSpPr>
        <p:spPr>
          <a:xfrm>
            <a:off x="3177432" y="1510163"/>
            <a:ext cx="6513814" cy="461665"/>
          </a:xfrm>
          <a:prstGeom prst="rect">
            <a:avLst/>
          </a:prstGeom>
          <a:noFill/>
        </p:spPr>
        <p:txBody>
          <a:bodyPr wrap="square">
            <a:spAutoFit/>
          </a:bodyPr>
          <a:lstStyle/>
          <a:p>
            <a:pPr algn="ctr"/>
            <a:r>
              <a:rPr lang="en-US" sz="2400" b="1" i="0" dirty="0">
                <a:solidFill>
                  <a:srgbClr val="C00000"/>
                </a:solidFill>
                <a:effectLst/>
                <a:latin typeface="var(--post_title_typography-font-family)"/>
              </a:rPr>
              <a:t>Top Six Communication Skills for Negotiation</a:t>
            </a:r>
          </a:p>
        </p:txBody>
      </p:sp>
    </p:spTree>
    <p:extLst>
      <p:ext uri="{BB962C8B-B14F-4D97-AF65-F5344CB8AC3E}">
        <p14:creationId xmlns:p14="http://schemas.microsoft.com/office/powerpoint/2010/main" val="532709416"/>
      </p:ext>
    </p:extLst>
  </p:cSld>
  <p:clrMapOvr>
    <a:masterClrMapping/>
  </p:clrMapOvr>
  <mc:AlternateContent xmlns:mc="http://schemas.openxmlformats.org/markup-compatibility/2006" xmlns:p14="http://schemas.microsoft.com/office/powerpoint/2010/main">
    <mc:Choice Requires="p14">
      <p:transition spd="slow" p14:dur="2000" advTm="92737"/>
    </mc:Choice>
    <mc:Fallback xmlns="">
      <p:transition spd="slow" advTm="9273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952845"/>
            <a:ext cx="10621732"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64043" y="1819672"/>
            <a:ext cx="10140593" cy="1384995"/>
          </a:xfrm>
          <a:prstGeom prst="rect">
            <a:avLst/>
          </a:prstGeom>
          <a:noFill/>
        </p:spPr>
        <p:txBody>
          <a:bodyPr wrap="square" rtlCol="0">
            <a:spAutoFit/>
          </a:bodyPr>
          <a:lstStyle/>
          <a:p>
            <a:r>
              <a:rPr lang="en-US" sz="2800" b="1" i="0" dirty="0">
                <a:solidFill>
                  <a:srgbClr val="747474"/>
                </a:solidFill>
                <a:effectLst/>
                <a:latin typeface="PT Sans" panose="020B0503020203020204" pitchFamily="34" charset="0"/>
              </a:rPr>
              <a:t>6.Create suspense in relaying the details and why they are important.</a:t>
            </a:r>
            <a:r>
              <a:rPr lang="en-US" sz="2800" b="0" i="0" dirty="0">
                <a:solidFill>
                  <a:srgbClr val="747474"/>
                </a:solidFill>
                <a:effectLst/>
                <a:latin typeface="PT Sans" panose="020B0503020203020204" pitchFamily="34" charset="0"/>
              </a:rPr>
              <a:t> Suspense in public speaking goes deeper into the emotion centers of our brains. It creates impact and is powerful.</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83668C5-DF3F-9A4D-C5D5-D296FF71ECD4}"/>
              </a:ext>
            </a:extLst>
          </p:cNvPr>
          <p:cNvSpPr txBox="1"/>
          <p:nvPr/>
        </p:nvSpPr>
        <p:spPr>
          <a:xfrm>
            <a:off x="2626178" y="6413003"/>
            <a:ext cx="7175368" cy="369332"/>
          </a:xfrm>
          <a:prstGeom prst="rect">
            <a:avLst/>
          </a:prstGeom>
          <a:noFill/>
        </p:spPr>
        <p:txBody>
          <a:bodyPr wrap="square">
            <a:spAutoFit/>
          </a:bodyPr>
          <a:lstStyle/>
          <a:p>
            <a:r>
              <a:rPr lang="en-US" dirty="0"/>
              <a:t>https://accentonbusiness.net/top-six-communication-skills-negotiation/</a:t>
            </a:r>
          </a:p>
        </p:txBody>
      </p:sp>
      <p:sp>
        <p:nvSpPr>
          <p:cNvPr id="4" name="TextBox 3">
            <a:extLst>
              <a:ext uri="{FF2B5EF4-FFF2-40B4-BE49-F238E27FC236}">
                <a16:creationId xmlns:a16="http://schemas.microsoft.com/office/drawing/2014/main" id="{B101901E-463E-AECC-121F-65A300CD7327}"/>
              </a:ext>
            </a:extLst>
          </p:cNvPr>
          <p:cNvSpPr txBox="1"/>
          <p:nvPr/>
        </p:nvSpPr>
        <p:spPr>
          <a:xfrm>
            <a:off x="3409331" y="1068010"/>
            <a:ext cx="6513814" cy="461665"/>
          </a:xfrm>
          <a:prstGeom prst="rect">
            <a:avLst/>
          </a:prstGeom>
          <a:noFill/>
        </p:spPr>
        <p:txBody>
          <a:bodyPr wrap="square">
            <a:spAutoFit/>
          </a:bodyPr>
          <a:lstStyle/>
          <a:p>
            <a:pPr algn="ctr"/>
            <a:r>
              <a:rPr lang="en-US" sz="2400" b="1" i="0" dirty="0">
                <a:solidFill>
                  <a:srgbClr val="C00000"/>
                </a:solidFill>
                <a:effectLst/>
                <a:latin typeface="var(--post_title_typography-font-family)"/>
              </a:rPr>
              <a:t>Top Six Communication Skills for Negotiation</a:t>
            </a:r>
          </a:p>
        </p:txBody>
      </p:sp>
    </p:spTree>
    <p:extLst>
      <p:ext uri="{BB962C8B-B14F-4D97-AF65-F5344CB8AC3E}">
        <p14:creationId xmlns:p14="http://schemas.microsoft.com/office/powerpoint/2010/main" val="2954027050"/>
      </p:ext>
    </p:extLst>
  </p:cSld>
  <p:clrMapOvr>
    <a:masterClrMapping/>
  </p:clrMapOvr>
  <mc:AlternateContent xmlns:mc="http://schemas.openxmlformats.org/markup-compatibility/2006" xmlns:p14="http://schemas.microsoft.com/office/powerpoint/2010/main">
    <mc:Choice Requires="p14">
      <p:transition spd="slow" p14:dur="2000" advTm="100279"/>
    </mc:Choice>
    <mc:Fallback xmlns="">
      <p:transition spd="slow" advTm="10027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Font typeface="+mj-lt"/>
              <a:buAutoNum type="arabicPeriod"/>
            </a:pPr>
            <a:r>
              <a:rPr lang="en-US" sz="2200" b="1" i="0" dirty="0">
                <a:solidFill>
                  <a:srgbClr val="050E17"/>
                </a:solidFill>
                <a:effectLst/>
                <a:latin typeface="-apple-system"/>
              </a:rPr>
              <a:t>Language barriers</a:t>
            </a:r>
            <a:r>
              <a:rPr lang="en-US" sz="2200" b="0" i="0" dirty="0">
                <a:solidFill>
                  <a:srgbClr val="050E17"/>
                </a:solidFill>
                <a:effectLst/>
                <a:latin typeface="-apple-system"/>
              </a:rPr>
              <a:t>: When parties speak different languages or dialects, it can be difficult to communicate effectively and accurately. This can lead to misunderstandings and misinterpretations of what is being said.</a:t>
            </a:r>
          </a:p>
          <a:p>
            <a:pPr algn="just">
              <a:buFont typeface="+mj-lt"/>
              <a:buAutoNum type="arabicPeriod"/>
            </a:pPr>
            <a:r>
              <a:rPr lang="en-US" sz="2200" b="1" i="0" dirty="0">
                <a:solidFill>
                  <a:srgbClr val="050E17"/>
                </a:solidFill>
                <a:effectLst/>
                <a:latin typeface="-apple-system"/>
              </a:rPr>
              <a:t>Cultural barriers</a:t>
            </a:r>
            <a:r>
              <a:rPr lang="en-US" sz="2200" b="0" i="0" dirty="0">
                <a:solidFill>
                  <a:srgbClr val="050E17"/>
                </a:solidFill>
                <a:effectLst/>
                <a:latin typeface="-apple-system"/>
              </a:rPr>
              <a:t>: Cultural differences can affect communication in negotiation, as different cultures may have different communication styles, norms, and expectations. For example, some cultures may value direct communication, while others may use indirect communication.</a:t>
            </a:r>
          </a:p>
          <a:p>
            <a:pPr algn="just">
              <a:buFont typeface="+mj-lt"/>
              <a:buAutoNum type="arabicPeriod"/>
            </a:pPr>
            <a:r>
              <a:rPr lang="en-US" sz="2200" b="1" i="0" dirty="0">
                <a:solidFill>
                  <a:srgbClr val="050E17"/>
                </a:solidFill>
                <a:effectLst/>
                <a:latin typeface="-apple-system"/>
              </a:rPr>
              <a:t>Emotional barriers</a:t>
            </a:r>
            <a:r>
              <a:rPr lang="en-US" sz="2200" b="0" i="0" dirty="0">
                <a:solidFill>
                  <a:srgbClr val="050E17"/>
                </a:solidFill>
                <a:effectLst/>
                <a:latin typeface="-apple-system"/>
              </a:rPr>
              <a:t>: Strong emotions such as anger, frustration, and anxiety can make it difficult to communicate effectively in negotiation. Parties may become defensive, dismissive, or unresponsive, which can lead to breakdowns in communication.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4056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Barriers of communication in negotiation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4C19CA2C-C653-A4D6-F4EE-BBAAB871D8A2}"/>
              </a:ext>
            </a:extLst>
          </p:cNvPr>
          <p:cNvSpPr/>
          <p:nvPr/>
        </p:nvSpPr>
        <p:spPr>
          <a:xfrm>
            <a:off x="367466" y="238278"/>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2889567300"/>
      </p:ext>
    </p:extLst>
  </p:cSld>
  <p:clrMapOvr>
    <a:masterClrMapping/>
  </p:clrMapOvr>
  <mc:AlternateContent xmlns:mc="http://schemas.openxmlformats.org/markup-compatibility/2006" xmlns:p14="http://schemas.microsoft.com/office/powerpoint/2010/main">
    <mc:Choice Requires="p14">
      <p:transition p14:dur="10" advTm="168331"/>
    </mc:Choice>
    <mc:Fallback xmlns="">
      <p:transition advTm="16833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rgbClr val="050E17"/>
                </a:solidFill>
                <a:latin typeface="-apple-system"/>
              </a:rPr>
              <a:t>4.</a:t>
            </a:r>
            <a:r>
              <a:rPr lang="en-US" sz="2200" b="1" i="0" dirty="0">
                <a:solidFill>
                  <a:srgbClr val="050E17"/>
                </a:solidFill>
                <a:effectLst/>
                <a:latin typeface="-apple-system"/>
              </a:rPr>
              <a:t>Information barriers</a:t>
            </a:r>
            <a:r>
              <a:rPr lang="en-US" sz="2200" b="0" i="0" dirty="0">
                <a:solidFill>
                  <a:srgbClr val="050E17"/>
                </a:solidFill>
                <a:effectLst/>
                <a:latin typeface="-apple-system"/>
              </a:rPr>
              <a:t>: Parties may have different levels of information or access to information, which can create an imbalance of power and lead to misunderstandings or mistrust.</a:t>
            </a:r>
          </a:p>
          <a:p>
            <a:pPr algn="just"/>
            <a:r>
              <a:rPr lang="en-US" sz="2200" dirty="0">
                <a:solidFill>
                  <a:srgbClr val="050E17"/>
                </a:solidFill>
                <a:latin typeface="-apple-system"/>
              </a:rPr>
              <a:t>5.</a:t>
            </a:r>
            <a:r>
              <a:rPr lang="en-US" sz="2200" b="1" i="0" dirty="0">
                <a:solidFill>
                  <a:srgbClr val="050E17"/>
                </a:solidFill>
                <a:effectLst/>
                <a:latin typeface="-apple-system"/>
              </a:rPr>
              <a:t>Perception barriers</a:t>
            </a:r>
            <a:r>
              <a:rPr lang="en-US" sz="2200" b="0" i="0" dirty="0">
                <a:solidFill>
                  <a:srgbClr val="050E17"/>
                </a:solidFill>
                <a:effectLst/>
                <a:latin typeface="-apple-system"/>
              </a:rPr>
              <a:t>: Parties may have different perceptions of the situation, the other party, or the negotiation process. These different perceptions can lead to misunderstandings and misinterpretations of what is being said.</a:t>
            </a:r>
          </a:p>
          <a:p>
            <a:pPr algn="just"/>
            <a:r>
              <a:rPr lang="en-US" sz="2200" b="0" i="0" dirty="0">
                <a:solidFill>
                  <a:srgbClr val="050E17"/>
                </a:solidFill>
                <a:effectLst/>
                <a:latin typeface="-apple-system"/>
              </a:rPr>
              <a:t>6.</a:t>
            </a:r>
            <a:r>
              <a:rPr lang="en-US" sz="2200" b="1" i="0" dirty="0">
                <a:solidFill>
                  <a:srgbClr val="050E17"/>
                </a:solidFill>
                <a:effectLst/>
                <a:latin typeface="-apple-system"/>
              </a:rPr>
              <a:t>Technology barriers</a:t>
            </a:r>
            <a:r>
              <a:rPr lang="en-US" sz="2200" b="0" i="0" dirty="0">
                <a:solidFill>
                  <a:srgbClr val="050E17"/>
                </a:solidFill>
                <a:effectLst/>
                <a:latin typeface="-apple-system"/>
              </a:rPr>
              <a:t>: In today's digital age, parties may communicate through technology such as email and video conferencing, which can create barriers to effective communication. Technical difficulties and miscommunications can occur, which can hinder the negotiation process.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4056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Barriers of communication in negotiation, </a:t>
            </a:r>
            <a:r>
              <a:rPr lang="en-US" sz="2800" b="1" dirty="0" err="1">
                <a:solidFill>
                  <a:schemeClr val="bg1"/>
                </a:solidFill>
                <a:latin typeface="Tajawal Medium" panose="00000600000000000000" pitchFamily="2" charset="-78"/>
                <a:cs typeface="Tajawal Medium" panose="00000600000000000000" pitchFamily="2" charset="-78"/>
              </a:rPr>
              <a:t>Con’t</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71FDDF33-0029-BC5E-EC6D-53D4E018D9A2}"/>
              </a:ext>
            </a:extLst>
          </p:cNvPr>
          <p:cNvSpPr/>
          <p:nvPr/>
        </p:nvSpPr>
        <p:spPr>
          <a:xfrm>
            <a:off x="367466" y="238278"/>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3875054829"/>
      </p:ext>
    </p:extLst>
  </p:cSld>
  <p:clrMapOvr>
    <a:masterClrMapping/>
  </p:clrMapOvr>
  <mc:AlternateContent xmlns:mc="http://schemas.openxmlformats.org/markup-compatibility/2006" xmlns:p14="http://schemas.microsoft.com/office/powerpoint/2010/main">
    <mc:Choice Requires="p14">
      <p:transition p14:dur="10" advTm="147317"/>
    </mc:Choice>
    <mc:Fallback xmlns="">
      <p:transition advTm="14731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4056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Ex: Barriers of communication in negotiation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4241" y="1911730"/>
            <a:ext cx="9043517" cy="3539430"/>
          </a:xfrm>
          <a:prstGeom prst="rect">
            <a:avLst/>
          </a:prstGeom>
          <a:noFill/>
        </p:spPr>
        <p:txBody>
          <a:bodyPr wrap="square" rtlCol="0">
            <a:spAutoFit/>
          </a:bodyPr>
          <a:lstStyle/>
          <a:p>
            <a:pPr algn="just"/>
            <a:r>
              <a:rPr lang="en-US" sz="2800" b="0" i="0" dirty="0">
                <a:solidFill>
                  <a:srgbClr val="0A0A0A"/>
                </a:solidFill>
                <a:effectLst/>
              </a:rPr>
              <a:t>Before taking my new job, I had 10 years of successful experience negotiating with suppliers all over the United States. </a:t>
            </a:r>
          </a:p>
          <a:p>
            <a:pPr algn="just"/>
            <a:r>
              <a:rPr lang="en-US" sz="2800" b="0" i="0" dirty="0">
                <a:solidFill>
                  <a:srgbClr val="0A0A0A"/>
                </a:solidFill>
                <a:effectLst/>
              </a:rPr>
              <a:t>The company I just joined sources materials and components from almost everywhere but the United States. </a:t>
            </a:r>
          </a:p>
          <a:p>
            <a:endParaRPr lang="en-US" sz="2800" b="0" i="0" dirty="0">
              <a:solidFill>
                <a:srgbClr val="0A0A0A"/>
              </a:solidFill>
              <a:effectLst/>
            </a:endParaRPr>
          </a:p>
          <a:p>
            <a:pPr algn="just"/>
            <a:r>
              <a:rPr lang="en-US" sz="2800" b="1" i="0" dirty="0">
                <a:solidFill>
                  <a:srgbClr val="0A0A0A"/>
                </a:solidFill>
                <a:effectLst/>
              </a:rPr>
              <a:t>What advice can you give me on negotiating with foreign suppliers?</a:t>
            </a:r>
            <a:endParaRPr lang="en-US" sz="2800" b="1" dirty="0">
              <a:solidFill>
                <a:srgbClr val="2D3956"/>
              </a:solidFill>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B2878C1E-8B05-C2AC-F3A8-3FFDB015F77F}"/>
              </a:ext>
            </a:extLst>
          </p:cNvPr>
          <p:cNvSpPr/>
          <p:nvPr/>
        </p:nvSpPr>
        <p:spPr>
          <a:xfrm>
            <a:off x="367466" y="238278"/>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43824565"/>
      </p:ext>
    </p:extLst>
  </p:cSld>
  <p:clrMapOvr>
    <a:masterClrMapping/>
  </p:clrMapOvr>
  <mc:AlternateContent xmlns:mc="http://schemas.openxmlformats.org/markup-compatibility/2006" xmlns:p14="http://schemas.microsoft.com/office/powerpoint/2010/main">
    <mc:Choice Requires="p14">
      <p:transition p14:dur="10" advTm="124340"/>
    </mc:Choice>
    <mc:Fallback xmlns="">
      <p:transition advTm="12434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4056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Ex: Barriers of communication in negotiation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17785" y="2019690"/>
            <a:ext cx="8973178" cy="3108543"/>
          </a:xfrm>
          <a:prstGeom prst="rect">
            <a:avLst/>
          </a:prstGeom>
          <a:noFill/>
        </p:spPr>
        <p:txBody>
          <a:bodyPr wrap="square" rtlCol="0">
            <a:spAutoFit/>
          </a:bodyPr>
          <a:lstStyle/>
          <a:p>
            <a:pPr algn="l"/>
            <a:r>
              <a:rPr lang="en-US" sz="2800" b="0" i="0" dirty="0">
                <a:solidFill>
                  <a:srgbClr val="0A0A0A"/>
                </a:solidFill>
                <a:effectLst/>
              </a:rPr>
              <a:t>When negotiating with foreign suppliers, you’ll confront a variety of obstacles, such as:</a:t>
            </a:r>
          </a:p>
          <a:p>
            <a:pPr marL="457200" indent="-457200" algn="l">
              <a:buFont typeface="Arial" panose="020B0604020202020204" pitchFamily="34" charset="0"/>
              <a:buChar char="•"/>
            </a:pPr>
            <a:r>
              <a:rPr lang="en-US" sz="2800" b="0" i="0" dirty="0">
                <a:solidFill>
                  <a:srgbClr val="0A0A0A"/>
                </a:solidFill>
                <a:effectLst/>
              </a:rPr>
              <a:t>unfamiliar laws, </a:t>
            </a:r>
          </a:p>
          <a:p>
            <a:pPr marL="457200" indent="-457200" algn="l">
              <a:buFont typeface="Arial" panose="020B0604020202020204" pitchFamily="34" charset="0"/>
              <a:buChar char="•"/>
            </a:pPr>
            <a:r>
              <a:rPr lang="en-US" sz="2800" b="0" i="0" dirty="0">
                <a:solidFill>
                  <a:srgbClr val="0A0A0A"/>
                </a:solidFill>
                <a:effectLst/>
              </a:rPr>
              <a:t>ideologies, and </a:t>
            </a:r>
            <a:r>
              <a:rPr lang="en-US" sz="2800" b="0" i="0" u="none" strike="noStrike" dirty="0">
                <a:solidFill>
                  <a:srgbClr val="15599D"/>
                </a:solidFill>
                <a:effectLst/>
                <a:hlinkClick r:id="rId2"/>
              </a:rPr>
              <a:t>governments</a:t>
            </a:r>
            <a:r>
              <a:rPr lang="en-US" sz="2800" b="0" i="0" dirty="0">
                <a:solidFill>
                  <a:srgbClr val="0A0A0A"/>
                </a:solidFill>
                <a:effectLst/>
              </a:rPr>
              <a:t>, that are usually absent from </a:t>
            </a:r>
            <a:r>
              <a:rPr lang="en-US" sz="2800" b="0" i="0" u="none" strike="noStrike" dirty="0">
                <a:solidFill>
                  <a:srgbClr val="15599D"/>
                </a:solidFill>
                <a:effectLst/>
                <a:hlinkClick r:id="rId3"/>
              </a:rPr>
              <a:t>negotiations</a:t>
            </a:r>
            <a:r>
              <a:rPr lang="en-US" sz="2800" b="0" i="0" dirty="0">
                <a:solidFill>
                  <a:srgbClr val="0A0A0A"/>
                </a:solidFill>
                <a:effectLst/>
              </a:rPr>
              <a:t> with U.S. suppliers.</a:t>
            </a:r>
          </a:p>
          <a:p>
            <a:pPr marL="457200" indent="-457200" algn="l">
              <a:buFont typeface="Arial" panose="020B0604020202020204" pitchFamily="34" charset="0"/>
              <a:buChar char="•"/>
            </a:pPr>
            <a:r>
              <a:rPr lang="en-US" sz="2800" b="0" i="0" dirty="0">
                <a:solidFill>
                  <a:srgbClr val="0A0A0A"/>
                </a:solidFill>
                <a:effectLst/>
              </a:rPr>
              <a:t>the cultural differences between the two sides ( in case of International negotiations).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2F654681-C749-42F6-9B88-7E1D87135D9C}"/>
              </a:ext>
            </a:extLst>
          </p:cNvPr>
          <p:cNvSpPr/>
          <p:nvPr/>
        </p:nvSpPr>
        <p:spPr>
          <a:xfrm>
            <a:off x="367466" y="238278"/>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2153478326"/>
      </p:ext>
    </p:extLst>
  </p:cSld>
  <p:clrMapOvr>
    <a:masterClrMapping/>
  </p:clrMapOvr>
  <mc:AlternateContent xmlns:mc="http://schemas.openxmlformats.org/markup-compatibility/2006" xmlns:p14="http://schemas.microsoft.com/office/powerpoint/2010/main">
    <mc:Choice Requires="p14">
      <p:transition p14:dur="10" advTm="71973"/>
    </mc:Choice>
    <mc:Fallback xmlns="">
      <p:transition advTm="7197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4056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Ex: Barriers of communication in negotiation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539430"/>
          </a:xfrm>
          <a:prstGeom prst="rect">
            <a:avLst/>
          </a:prstGeom>
          <a:noFill/>
        </p:spPr>
        <p:txBody>
          <a:bodyPr wrap="square" rtlCol="0">
            <a:spAutoFit/>
          </a:bodyPr>
          <a:lstStyle/>
          <a:p>
            <a:pPr algn="l"/>
            <a:r>
              <a:rPr lang="en-US" sz="2800" b="0" i="0" dirty="0">
                <a:solidFill>
                  <a:srgbClr val="0A0A0A"/>
                </a:solidFill>
                <a:effectLst/>
                <a:latin typeface="Libre Franklin" pitchFamily="2" charset="0"/>
              </a:rPr>
              <a:t>Culture consists of the socially transmitted behavior patterns, attitudes, norms, and </a:t>
            </a:r>
            <a:r>
              <a:rPr lang="en-US" sz="2800" b="0" i="0" u="none" strike="noStrike" dirty="0">
                <a:solidFill>
                  <a:srgbClr val="15599D"/>
                </a:solidFill>
                <a:effectLst/>
                <a:latin typeface="Libre Franklin" pitchFamily="2" charset="0"/>
                <a:hlinkClick r:id="rId2"/>
              </a:rPr>
              <a:t>values</a:t>
            </a:r>
            <a:r>
              <a:rPr lang="en-US" sz="2800" b="0" i="0" dirty="0">
                <a:solidFill>
                  <a:srgbClr val="0A0A0A"/>
                </a:solidFill>
                <a:effectLst/>
                <a:latin typeface="Libre Franklin" pitchFamily="2" charset="0"/>
              </a:rPr>
              <a:t> of a given community, whether a nation, an ethnic group, or even an </a:t>
            </a:r>
            <a:r>
              <a:rPr lang="en-US" sz="2800" b="0" i="0" u="none" strike="noStrike" dirty="0">
                <a:solidFill>
                  <a:srgbClr val="15599D"/>
                </a:solidFill>
                <a:effectLst/>
                <a:latin typeface="Libre Franklin" pitchFamily="2" charset="0"/>
                <a:hlinkClick r:id="rId3"/>
              </a:rPr>
              <a:t>organization</a:t>
            </a:r>
            <a:r>
              <a:rPr lang="en-US" sz="2800" b="0" i="0" dirty="0">
                <a:solidFill>
                  <a:srgbClr val="0A0A0A"/>
                </a:solidFill>
                <a:effectLst/>
                <a:latin typeface="Libre Franklin" pitchFamily="2" charset="0"/>
              </a:rPr>
              <a:t>.</a:t>
            </a:r>
          </a:p>
          <a:p>
            <a:pPr algn="l"/>
            <a:r>
              <a:rPr lang="en-US" sz="2800" b="0" i="0" dirty="0">
                <a:solidFill>
                  <a:srgbClr val="0A0A0A"/>
                </a:solidFill>
                <a:effectLst/>
                <a:latin typeface="Libre Franklin" pitchFamily="2" charset="0"/>
              </a:rPr>
              <a:t>Understanding a foreign counterpart’s culture is a lot like peeling an onion, as you interpret behavior to reveal attitudes, which reflect norms, which are founded on values.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297D2B1D-CAE8-4A39-E838-46473F98DBE6}"/>
              </a:ext>
            </a:extLst>
          </p:cNvPr>
          <p:cNvSpPr/>
          <p:nvPr/>
        </p:nvSpPr>
        <p:spPr>
          <a:xfrm>
            <a:off x="367466" y="238278"/>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2506418621"/>
      </p:ext>
    </p:extLst>
  </p:cSld>
  <p:clrMapOvr>
    <a:masterClrMapping/>
  </p:clrMapOvr>
  <mc:AlternateContent xmlns:mc="http://schemas.openxmlformats.org/markup-compatibility/2006" xmlns:p14="http://schemas.microsoft.com/office/powerpoint/2010/main">
    <mc:Choice Requires="p14">
      <p:transition p14:dur="10" advTm="53584"/>
    </mc:Choice>
    <mc:Fallback xmlns="">
      <p:transition advTm="5358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64043" y="1428065"/>
            <a:ext cx="8417320" cy="3354765"/>
          </a:xfrm>
          <a:prstGeom prst="rect">
            <a:avLst/>
          </a:prstGeom>
          <a:noFill/>
        </p:spPr>
        <p:txBody>
          <a:bodyPr wrap="square" rtlCol="0">
            <a:spAutoFit/>
          </a:bodyPr>
          <a:lstStyle/>
          <a:p>
            <a:r>
              <a:rPr lang="en-US" sz="2200" b="1" i="0" dirty="0">
                <a:solidFill>
                  <a:srgbClr val="050E17"/>
                </a:solidFill>
                <a:effectLst/>
                <a:latin typeface="-apple-system"/>
              </a:rPr>
              <a:t>parties can improve their communication and achieve more successful negotiation outcomes through taking a lot of steps, such as:</a:t>
            </a:r>
          </a:p>
          <a:p>
            <a:pPr marL="342900" indent="-342900">
              <a:buFont typeface="Arial" panose="020B0604020202020204" pitchFamily="34" charset="0"/>
              <a:buChar char="•"/>
            </a:pPr>
            <a:r>
              <a:rPr lang="en-US" sz="2400" b="0" i="0" dirty="0">
                <a:solidFill>
                  <a:srgbClr val="050E17"/>
                </a:solidFill>
                <a:effectLst/>
                <a:latin typeface="-apple-system"/>
              </a:rPr>
              <a:t> actively listening, </a:t>
            </a:r>
          </a:p>
          <a:p>
            <a:pPr marL="342900" indent="-342900">
              <a:buFont typeface="Arial" panose="020B0604020202020204" pitchFamily="34" charset="0"/>
              <a:buChar char="•"/>
            </a:pPr>
            <a:r>
              <a:rPr lang="en-US" sz="2400" b="0" i="0" dirty="0">
                <a:solidFill>
                  <a:srgbClr val="050E17"/>
                </a:solidFill>
                <a:effectLst/>
                <a:latin typeface="-apple-system"/>
              </a:rPr>
              <a:t>asking clarifying questions, and </a:t>
            </a:r>
          </a:p>
          <a:p>
            <a:pPr marL="342900" indent="-342900">
              <a:buFont typeface="Arial" panose="020B0604020202020204" pitchFamily="34" charset="0"/>
              <a:buChar char="•"/>
            </a:pPr>
            <a:r>
              <a:rPr lang="en-US" sz="2400" b="0" i="0" dirty="0">
                <a:solidFill>
                  <a:srgbClr val="050E17"/>
                </a:solidFill>
                <a:effectLst/>
                <a:latin typeface="-apple-system"/>
              </a:rPr>
              <a:t>using clear and concise language. </a:t>
            </a:r>
          </a:p>
          <a:p>
            <a:pPr marL="342900" indent="-342900">
              <a:buFont typeface="Arial" panose="020B0604020202020204" pitchFamily="34" charset="0"/>
              <a:buChar char="•"/>
            </a:pPr>
            <a:r>
              <a:rPr lang="en-US" sz="2400" b="0" i="0" dirty="0">
                <a:solidFill>
                  <a:srgbClr val="050E17"/>
                </a:solidFill>
                <a:effectLst/>
                <a:latin typeface="-apple-system"/>
              </a:rPr>
              <a:t>Parties can also work to understand and respect cultural differences, </a:t>
            </a:r>
          </a:p>
          <a:p>
            <a:pPr marL="342900" indent="-342900">
              <a:buFont typeface="Arial" panose="020B0604020202020204" pitchFamily="34" charset="0"/>
              <a:buChar char="•"/>
            </a:pPr>
            <a:r>
              <a:rPr lang="en-US" sz="2400" b="0" i="0" dirty="0">
                <a:solidFill>
                  <a:srgbClr val="050E17"/>
                </a:solidFill>
                <a:effectLst/>
                <a:latin typeface="-apple-system"/>
              </a:rPr>
              <a:t>manage their emotions, and share information openly and transparently. By addressing these barriers,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E349249C-E1FE-43DB-FBA2-65A5CD94393F}"/>
              </a:ext>
            </a:extLst>
          </p:cNvPr>
          <p:cNvSpPr txBox="1"/>
          <p:nvPr/>
        </p:nvSpPr>
        <p:spPr>
          <a:xfrm>
            <a:off x="2856216" y="686852"/>
            <a:ext cx="4818579" cy="492443"/>
          </a:xfrm>
          <a:prstGeom prst="rect">
            <a:avLst/>
          </a:prstGeom>
          <a:noFill/>
        </p:spPr>
        <p:txBody>
          <a:bodyPr wrap="square">
            <a:spAutoFit/>
          </a:bodyPr>
          <a:lstStyle/>
          <a:p>
            <a:pPr algn="ctr"/>
            <a:r>
              <a:rPr lang="en-US" sz="2600" b="1" i="0" dirty="0">
                <a:solidFill>
                  <a:srgbClr val="C00000"/>
                </a:solidFill>
                <a:effectLst>
                  <a:outerShdw blurRad="38100" dist="38100" dir="2700000" algn="tl">
                    <a:srgbClr val="000000">
                      <a:alpha val="43137"/>
                    </a:srgbClr>
                  </a:outerShdw>
                </a:effectLst>
              </a:rPr>
              <a:t>To overcome these barriers</a:t>
            </a:r>
          </a:p>
        </p:txBody>
      </p:sp>
    </p:spTree>
    <p:extLst>
      <p:ext uri="{BB962C8B-B14F-4D97-AF65-F5344CB8AC3E}">
        <p14:creationId xmlns:p14="http://schemas.microsoft.com/office/powerpoint/2010/main" val="735841516"/>
      </p:ext>
    </p:extLst>
  </p:cSld>
  <p:clrMapOvr>
    <a:masterClrMapping/>
  </p:clrMapOvr>
  <mc:AlternateContent xmlns:mc="http://schemas.openxmlformats.org/markup-compatibility/2006" xmlns:p14="http://schemas.microsoft.com/office/powerpoint/2010/main">
    <mc:Choice Requires="p14">
      <p:transition spd="slow" p14:dur="2000" advTm="91132"/>
    </mc:Choice>
    <mc:Fallback xmlns="">
      <p:transition spd="slow" advTm="9113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33636"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284512"/>
            <a:ext cx="6695523" cy="954107"/>
          </a:xfrm>
          <a:prstGeom prst="rect">
            <a:avLst/>
          </a:prstGeom>
          <a:noFill/>
        </p:spPr>
        <p:txBody>
          <a:bodyPr wrap="square" rtlCol="0">
            <a:spAutoFit/>
          </a:bodyPr>
          <a:lstStyle/>
          <a:p>
            <a:pPr algn="ctr"/>
            <a:r>
              <a:rPr lang="en-US" sz="2800" b="1" dirty="0">
                <a:solidFill>
                  <a:srgbClr val="C00000"/>
                </a:solidFill>
                <a:latin typeface="Tajawal Medium" panose="00000600000000000000" pitchFamily="2" charset="-78"/>
                <a:cs typeface="Tajawal Medium" panose="00000600000000000000" pitchFamily="2" charset="-78"/>
              </a:rPr>
              <a:t>A Checklist for effective communication during the negotiation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785652"/>
          </a:xfrm>
          <a:prstGeom prst="rect">
            <a:avLst/>
          </a:prstGeom>
          <a:noFill/>
        </p:spPr>
        <p:txBody>
          <a:bodyPr wrap="square" rtlCol="0">
            <a:spAutoFit/>
          </a:bodyPr>
          <a:lstStyle/>
          <a:p>
            <a:pPr marL="285750" indent="-285750">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Put yourself in the recipient’s shoes, and ask yourself what are their needs, interests and motivations?</a:t>
            </a:r>
          </a:p>
          <a:p>
            <a:pPr marL="285750" indent="-285750">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Be positive</a:t>
            </a:r>
          </a:p>
          <a:p>
            <a:pPr marL="285750" indent="-285750">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Plan all communication</a:t>
            </a:r>
          </a:p>
          <a:p>
            <a:pPr marL="285750" indent="-285750">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Make sure that you have your message clear in your own mind before trying passing it to others</a:t>
            </a:r>
          </a:p>
          <a:p>
            <a:pPr marL="285750" indent="-285750">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Phrase it in language the receiver understands</a:t>
            </a:r>
          </a:p>
          <a:p>
            <a:pPr marL="285750" indent="-285750">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Keep to the point, don’t ramble</a:t>
            </a:r>
          </a:p>
          <a:p>
            <a:pPr marL="285750" indent="-285750">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Be yourself , be natural , be relaxed</a:t>
            </a:r>
          </a:p>
          <a:p>
            <a:endParaRPr lang="en-US" sz="2400"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2773" y="6079192"/>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 name="Picture Placeholder 4">
            <a:extLst>
              <a:ext uri="{FF2B5EF4-FFF2-40B4-BE49-F238E27FC236}">
                <a16:creationId xmlns:a16="http://schemas.microsoft.com/office/drawing/2014/main" id="{45764A5B-3C9B-CF21-0902-BDBA1B29D421}"/>
              </a:ext>
            </a:extLst>
          </p:cNvPr>
          <p:cNvPicPr>
            <a:picLocks noGrp="1" noChangeAspect="1"/>
          </p:cNvPicPr>
          <p:nvPr>
            <p:ph type="pic" sz="quarter" idx="10"/>
          </p:nvPr>
        </p:nvPicPr>
        <p:blipFill>
          <a:blip r:embed="rId8">
            <a:extLst>
              <a:ext uri="{28A0092B-C50C-407E-A947-70E740481C1C}">
                <a14:useLocalDpi xmlns:a14="http://schemas.microsoft.com/office/drawing/2010/main" val="0"/>
              </a:ext>
            </a:extLst>
          </a:blip>
          <a:srcRect l="27052" r="27052"/>
          <a:stretch>
            <a:fillRect/>
          </a:stretch>
        </p:blipFill>
        <p:spPr>
          <a:xfrm>
            <a:off x="0" y="1"/>
            <a:ext cx="5446207" cy="6857998"/>
          </a:xfrm>
        </p:spPr>
      </p:pic>
    </p:spTree>
    <p:extLst>
      <p:ext uri="{BB962C8B-B14F-4D97-AF65-F5344CB8AC3E}">
        <p14:creationId xmlns:p14="http://schemas.microsoft.com/office/powerpoint/2010/main" val="1780106853"/>
      </p:ext>
    </p:extLst>
  </p:cSld>
  <p:clrMapOvr>
    <a:masterClrMapping/>
  </p:clrMapOvr>
  <mc:AlternateContent xmlns:mc="http://schemas.openxmlformats.org/markup-compatibility/2006" xmlns:p14="http://schemas.microsoft.com/office/powerpoint/2010/main">
    <mc:Choice Requires="p14">
      <p:transition spd="slow" p14:dur="2000" advTm="144199"/>
    </mc:Choice>
    <mc:Fallback xmlns="">
      <p:transition spd="slow" advTm="14419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45860" y="1020588"/>
            <a:ext cx="5843585" cy="479165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840648" y="1307245"/>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1077218"/>
          </a:xfrm>
          <a:prstGeom prst="rect">
            <a:avLst/>
          </a:prstGeom>
          <a:noFill/>
        </p:spPr>
        <p:txBody>
          <a:bodyPr wrap="square" rtlCol="0">
            <a:spAutoFit/>
          </a:bodyPr>
          <a:lstStyle/>
          <a:p>
            <a:pPr algn="ctr"/>
            <a:r>
              <a:rPr lang="en-US" sz="3200" b="1" dirty="0"/>
              <a:t>Negotiation skills checklist</a:t>
            </a:r>
            <a:endParaRPr lang="en-US" sz="3200"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graphicFrame>
        <p:nvGraphicFramePr>
          <p:cNvPr id="8" name="Table 8">
            <a:extLst>
              <a:ext uri="{FF2B5EF4-FFF2-40B4-BE49-F238E27FC236}">
                <a16:creationId xmlns:a16="http://schemas.microsoft.com/office/drawing/2014/main" id="{6E82F35E-385D-4296-ACEE-BCD0550767F2}"/>
              </a:ext>
            </a:extLst>
          </p:cNvPr>
          <p:cNvGraphicFramePr>
            <a:graphicFrameLocks noGrp="1"/>
          </p:cNvGraphicFramePr>
          <p:nvPr>
            <p:extLst>
              <p:ext uri="{D42A27DB-BD31-4B8C-83A1-F6EECF244321}">
                <p14:modId xmlns:p14="http://schemas.microsoft.com/office/powerpoint/2010/main" val="480157793"/>
              </p:ext>
            </p:extLst>
          </p:nvPr>
        </p:nvGraphicFramePr>
        <p:xfrm>
          <a:off x="245858" y="1040950"/>
          <a:ext cx="6396101" cy="4771290"/>
        </p:xfrm>
        <a:graphic>
          <a:graphicData uri="http://schemas.openxmlformats.org/drawingml/2006/table">
            <a:tbl>
              <a:tblPr firstRow="1" bandRow="1">
                <a:tableStyleId>{5C22544A-7EE6-4342-B048-85BDC9FD1C3A}</a:tableStyleId>
              </a:tblPr>
              <a:tblGrid>
                <a:gridCol w="5330977">
                  <a:extLst>
                    <a:ext uri="{9D8B030D-6E8A-4147-A177-3AD203B41FA5}">
                      <a16:colId xmlns:a16="http://schemas.microsoft.com/office/drawing/2014/main" val="968488031"/>
                    </a:ext>
                  </a:extLst>
                </a:gridCol>
                <a:gridCol w="1065124">
                  <a:extLst>
                    <a:ext uri="{9D8B030D-6E8A-4147-A177-3AD203B41FA5}">
                      <a16:colId xmlns:a16="http://schemas.microsoft.com/office/drawing/2014/main" val="323540695"/>
                    </a:ext>
                  </a:extLst>
                </a:gridCol>
              </a:tblGrid>
              <a:tr h="674557">
                <a:tc>
                  <a:txBody>
                    <a:bodyPr/>
                    <a:lstStyle/>
                    <a:p>
                      <a:pPr algn="ctr"/>
                      <a:endParaRPr lang="en-US" dirty="0"/>
                    </a:p>
                  </a:txBody>
                  <a:tcPr/>
                </a:tc>
                <a:tc>
                  <a:txBody>
                    <a:bodyPr/>
                    <a:lstStyle/>
                    <a:p>
                      <a:pPr algn="ctr"/>
                      <a:r>
                        <a:rPr lang="en-US" dirty="0"/>
                        <a:t>Yes </a:t>
                      </a:r>
                      <a:r>
                        <a:rPr lang="ar-EG" dirty="0"/>
                        <a:t>/</a:t>
                      </a:r>
                      <a:r>
                        <a:rPr lang="en-US" dirty="0"/>
                        <a:t> No</a:t>
                      </a:r>
                    </a:p>
                  </a:txBody>
                  <a:tcPr/>
                </a:tc>
                <a:extLst>
                  <a:ext uri="{0D108BD9-81ED-4DB2-BD59-A6C34878D82A}">
                    <a16:rowId xmlns:a16="http://schemas.microsoft.com/office/drawing/2014/main" val="3167317803"/>
                  </a:ext>
                </a:extLst>
              </a:tr>
              <a:tr h="723948">
                <a:tc>
                  <a:txBody>
                    <a:bodyPr/>
                    <a:lstStyle/>
                    <a:p>
                      <a:pPr algn="l"/>
                      <a:r>
                        <a:rPr lang="en-US" dirty="0"/>
                        <a:t>In negotiations, do people often take advantage of you?</a:t>
                      </a:r>
                    </a:p>
                  </a:txBody>
                  <a:tcPr/>
                </a:tc>
                <a:tc>
                  <a:txBody>
                    <a:bodyPr/>
                    <a:lstStyle/>
                    <a:p>
                      <a:pPr algn="ctr"/>
                      <a:endParaRPr lang="en-US"/>
                    </a:p>
                  </a:txBody>
                  <a:tcPr/>
                </a:tc>
                <a:extLst>
                  <a:ext uri="{0D108BD9-81ED-4DB2-BD59-A6C34878D82A}">
                    <a16:rowId xmlns:a16="http://schemas.microsoft.com/office/drawing/2014/main" val="2615878326"/>
                  </a:ext>
                </a:extLst>
              </a:tr>
              <a:tr h="674557">
                <a:tc>
                  <a:txBody>
                    <a:bodyPr/>
                    <a:lstStyle/>
                    <a:p>
                      <a:pPr algn="l"/>
                      <a:r>
                        <a:rPr lang="en-US" dirty="0"/>
                        <a:t>Do you struggle to have difficult conversations?</a:t>
                      </a:r>
                    </a:p>
                  </a:txBody>
                  <a:tcPr/>
                </a:tc>
                <a:tc>
                  <a:txBody>
                    <a:bodyPr/>
                    <a:lstStyle/>
                    <a:p>
                      <a:pPr algn="ctr"/>
                      <a:endParaRPr lang="en-US"/>
                    </a:p>
                  </a:txBody>
                  <a:tcPr/>
                </a:tc>
                <a:extLst>
                  <a:ext uri="{0D108BD9-81ED-4DB2-BD59-A6C34878D82A}">
                    <a16:rowId xmlns:a16="http://schemas.microsoft.com/office/drawing/2014/main" val="2419519131"/>
                  </a:ext>
                </a:extLst>
              </a:tr>
              <a:tr h="674557">
                <a:tc>
                  <a:txBody>
                    <a:bodyPr/>
                    <a:lstStyle/>
                    <a:p>
                      <a:pPr algn="l"/>
                      <a:r>
                        <a:rPr lang="en-US" dirty="0"/>
                        <a:t>Do you win negotiations but struggle to maintain business relationships?</a:t>
                      </a:r>
                    </a:p>
                  </a:txBody>
                  <a:tcPr/>
                </a:tc>
                <a:tc>
                  <a:txBody>
                    <a:bodyPr/>
                    <a:lstStyle/>
                    <a:p>
                      <a:pPr algn="ctr"/>
                      <a:endParaRPr lang="en-US"/>
                    </a:p>
                  </a:txBody>
                  <a:tcPr/>
                </a:tc>
                <a:extLst>
                  <a:ext uri="{0D108BD9-81ED-4DB2-BD59-A6C34878D82A}">
                    <a16:rowId xmlns:a16="http://schemas.microsoft.com/office/drawing/2014/main" val="3124505239"/>
                  </a:ext>
                </a:extLst>
              </a:tr>
              <a:tr h="674557">
                <a:tc>
                  <a:txBody>
                    <a:bodyPr/>
                    <a:lstStyle/>
                    <a:p>
                      <a:pPr algn="l"/>
                      <a:r>
                        <a:rPr lang="en-US" dirty="0"/>
                        <a:t>Do you win negotiations but struggle to maintain business relationships?</a:t>
                      </a:r>
                    </a:p>
                  </a:txBody>
                  <a:tcPr/>
                </a:tc>
                <a:tc>
                  <a:txBody>
                    <a:bodyPr/>
                    <a:lstStyle/>
                    <a:p>
                      <a:pPr algn="ctr"/>
                      <a:endParaRPr lang="en-US"/>
                    </a:p>
                  </a:txBody>
                  <a:tcPr/>
                </a:tc>
                <a:extLst>
                  <a:ext uri="{0D108BD9-81ED-4DB2-BD59-A6C34878D82A}">
                    <a16:rowId xmlns:a16="http://schemas.microsoft.com/office/drawing/2014/main" val="1749856943"/>
                  </a:ext>
                </a:extLst>
              </a:tr>
              <a:tr h="674557">
                <a:tc>
                  <a:txBody>
                    <a:bodyPr/>
                    <a:lstStyle/>
                    <a:p>
                      <a:pPr algn="l"/>
                      <a:r>
                        <a:rPr lang="en-US" dirty="0"/>
                        <a:t>Do you avoid talking about price until the end? </a:t>
                      </a:r>
                    </a:p>
                  </a:txBody>
                  <a:tcPr/>
                </a:tc>
                <a:tc>
                  <a:txBody>
                    <a:bodyPr/>
                    <a:lstStyle/>
                    <a:p>
                      <a:pPr algn="ctr"/>
                      <a:endParaRPr lang="en-US"/>
                    </a:p>
                  </a:txBody>
                  <a:tcPr/>
                </a:tc>
                <a:extLst>
                  <a:ext uri="{0D108BD9-81ED-4DB2-BD59-A6C34878D82A}">
                    <a16:rowId xmlns:a16="http://schemas.microsoft.com/office/drawing/2014/main" val="1973137324"/>
                  </a:ext>
                </a:extLst>
              </a:tr>
              <a:tr h="674557">
                <a:tc>
                  <a:txBody>
                    <a:bodyPr/>
                    <a:lstStyle/>
                    <a:p>
                      <a:pPr algn="l"/>
                      <a:r>
                        <a:rPr lang="en-US" dirty="0"/>
                        <a:t>Do you avoid talking about difficult issues until the end?</a:t>
                      </a:r>
                    </a:p>
                  </a:txBody>
                  <a:tcPr/>
                </a:tc>
                <a:tc>
                  <a:txBody>
                    <a:bodyPr/>
                    <a:lstStyle/>
                    <a:p>
                      <a:pPr algn="ctr"/>
                      <a:endParaRPr lang="en-US" dirty="0"/>
                    </a:p>
                  </a:txBody>
                  <a:tcPr/>
                </a:tc>
                <a:extLst>
                  <a:ext uri="{0D108BD9-81ED-4DB2-BD59-A6C34878D82A}">
                    <a16:rowId xmlns:a16="http://schemas.microsoft.com/office/drawing/2014/main" val="3830722004"/>
                  </a:ext>
                </a:extLst>
              </a:tr>
            </a:tbl>
          </a:graphicData>
        </a:graphic>
      </p:graphicFrame>
    </p:spTree>
    <p:extLst>
      <p:ext uri="{BB962C8B-B14F-4D97-AF65-F5344CB8AC3E}">
        <p14:creationId xmlns:p14="http://schemas.microsoft.com/office/powerpoint/2010/main" val="3593218108"/>
      </p:ext>
    </p:extLst>
  </p:cSld>
  <p:clrMapOvr>
    <a:masterClrMapping/>
  </p:clrMapOvr>
  <p:transition spd="slow" advTm="110902">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45860" y="1020588"/>
            <a:ext cx="5843585" cy="479165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035824" y="1428065"/>
            <a:ext cx="4962146" cy="2495550"/>
          </a:xfr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4648" y="6266339"/>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118321" y="6432759"/>
            <a:ext cx="1879649" cy="309233"/>
          </a:xfrm>
          <a:prstGeom prst="rect">
            <a:avLst/>
          </a:prstGeom>
        </p:spPr>
      </p:pic>
      <p:graphicFrame>
        <p:nvGraphicFramePr>
          <p:cNvPr id="8" name="Table 8">
            <a:extLst>
              <a:ext uri="{FF2B5EF4-FFF2-40B4-BE49-F238E27FC236}">
                <a16:creationId xmlns:a16="http://schemas.microsoft.com/office/drawing/2014/main" id="{6E82F35E-385D-4296-ACEE-BCD0550767F2}"/>
              </a:ext>
            </a:extLst>
          </p:cNvPr>
          <p:cNvGraphicFramePr>
            <a:graphicFrameLocks noGrp="1"/>
          </p:cNvGraphicFramePr>
          <p:nvPr>
            <p:extLst>
              <p:ext uri="{D42A27DB-BD31-4B8C-83A1-F6EECF244321}">
                <p14:modId xmlns:p14="http://schemas.microsoft.com/office/powerpoint/2010/main" val="2481862546"/>
              </p:ext>
            </p:extLst>
          </p:nvPr>
        </p:nvGraphicFramePr>
        <p:xfrm>
          <a:off x="24482" y="1019361"/>
          <a:ext cx="6667720" cy="4961742"/>
        </p:xfrm>
        <a:graphic>
          <a:graphicData uri="http://schemas.openxmlformats.org/drawingml/2006/table">
            <a:tbl>
              <a:tblPr firstRow="1" bandRow="1">
                <a:tableStyleId>{5C22544A-7EE6-4342-B048-85BDC9FD1C3A}</a:tableStyleId>
              </a:tblPr>
              <a:tblGrid>
                <a:gridCol w="5763369">
                  <a:extLst>
                    <a:ext uri="{9D8B030D-6E8A-4147-A177-3AD203B41FA5}">
                      <a16:colId xmlns:a16="http://schemas.microsoft.com/office/drawing/2014/main" val="968488031"/>
                    </a:ext>
                  </a:extLst>
                </a:gridCol>
                <a:gridCol w="904351">
                  <a:extLst>
                    <a:ext uri="{9D8B030D-6E8A-4147-A177-3AD203B41FA5}">
                      <a16:colId xmlns:a16="http://schemas.microsoft.com/office/drawing/2014/main" val="323540695"/>
                    </a:ext>
                  </a:extLst>
                </a:gridCol>
              </a:tblGrid>
              <a:tr h="674557">
                <a:tc>
                  <a:txBody>
                    <a:bodyPr/>
                    <a:lstStyle/>
                    <a:p>
                      <a:endParaRPr lang="en-US" dirty="0"/>
                    </a:p>
                  </a:txBody>
                  <a:tcPr/>
                </a:tc>
                <a:tc>
                  <a:txBody>
                    <a:bodyPr/>
                    <a:lstStyle/>
                    <a:p>
                      <a:pPr algn="ctr"/>
                      <a:r>
                        <a:rPr lang="en-US" dirty="0"/>
                        <a:t>Yes</a:t>
                      </a:r>
                      <a:r>
                        <a:rPr lang="ar-EG" dirty="0"/>
                        <a:t>/</a:t>
                      </a:r>
                      <a:r>
                        <a:rPr lang="en-US" dirty="0"/>
                        <a:t> No</a:t>
                      </a:r>
                    </a:p>
                  </a:txBody>
                  <a:tcPr/>
                </a:tc>
                <a:extLst>
                  <a:ext uri="{0D108BD9-81ED-4DB2-BD59-A6C34878D82A}">
                    <a16:rowId xmlns:a16="http://schemas.microsoft.com/office/drawing/2014/main" val="3167317803"/>
                  </a:ext>
                </a:extLst>
              </a:tr>
              <a:tr h="723948">
                <a:tc>
                  <a:txBody>
                    <a:bodyPr/>
                    <a:lstStyle/>
                    <a:p>
                      <a:r>
                        <a:rPr lang="en-US" dirty="0"/>
                        <a:t>Do you know how to respond when, early in the negotiation, the other party says let’s skip the haggling, just give me your best price? </a:t>
                      </a:r>
                    </a:p>
                  </a:txBody>
                  <a:tcPr/>
                </a:tc>
                <a:tc>
                  <a:txBody>
                    <a:bodyPr/>
                    <a:lstStyle/>
                    <a:p>
                      <a:endParaRPr lang="en-US"/>
                    </a:p>
                  </a:txBody>
                  <a:tcPr/>
                </a:tc>
                <a:extLst>
                  <a:ext uri="{0D108BD9-81ED-4DB2-BD59-A6C34878D82A}">
                    <a16:rowId xmlns:a16="http://schemas.microsoft.com/office/drawing/2014/main" val="2615878326"/>
                  </a:ext>
                </a:extLst>
              </a:tr>
              <a:tr h="674557">
                <a:tc>
                  <a:txBody>
                    <a:bodyPr/>
                    <a:lstStyle/>
                    <a:p>
                      <a:r>
                        <a:rPr lang="en-US" dirty="0"/>
                        <a:t>Do you know how to cope with there being another decision maker who is not present?</a:t>
                      </a:r>
                    </a:p>
                  </a:txBody>
                  <a:tcPr/>
                </a:tc>
                <a:tc>
                  <a:txBody>
                    <a:bodyPr/>
                    <a:lstStyle/>
                    <a:p>
                      <a:endParaRPr lang="en-US" dirty="0"/>
                    </a:p>
                  </a:txBody>
                  <a:tcPr/>
                </a:tc>
                <a:extLst>
                  <a:ext uri="{0D108BD9-81ED-4DB2-BD59-A6C34878D82A}">
                    <a16:rowId xmlns:a16="http://schemas.microsoft.com/office/drawing/2014/main" val="2419519131"/>
                  </a:ext>
                </a:extLst>
              </a:tr>
              <a:tr h="674557">
                <a:tc>
                  <a:txBody>
                    <a:bodyPr/>
                    <a:lstStyle/>
                    <a:p>
                      <a:r>
                        <a:rPr lang="en-US" dirty="0"/>
                        <a:t>Do you know how to deal with delaying tactics?</a:t>
                      </a:r>
                    </a:p>
                  </a:txBody>
                  <a:tcPr/>
                </a:tc>
                <a:tc>
                  <a:txBody>
                    <a:bodyPr/>
                    <a:lstStyle/>
                    <a:p>
                      <a:endParaRPr lang="en-US"/>
                    </a:p>
                  </a:txBody>
                  <a:tcPr/>
                </a:tc>
                <a:extLst>
                  <a:ext uri="{0D108BD9-81ED-4DB2-BD59-A6C34878D82A}">
                    <a16:rowId xmlns:a16="http://schemas.microsoft.com/office/drawing/2014/main" val="3124505239"/>
                  </a:ext>
                </a:extLst>
              </a:tr>
              <a:tr h="674557">
                <a:tc>
                  <a:txBody>
                    <a:bodyPr/>
                    <a:lstStyle/>
                    <a:p>
                      <a:r>
                        <a:rPr lang="en-US" dirty="0"/>
                        <a:t>Do you know the difference between positions and interests in a negotiation?</a:t>
                      </a:r>
                    </a:p>
                  </a:txBody>
                  <a:tcPr/>
                </a:tc>
                <a:tc>
                  <a:txBody>
                    <a:bodyPr/>
                    <a:lstStyle/>
                    <a:p>
                      <a:endParaRPr lang="en-US"/>
                    </a:p>
                  </a:txBody>
                  <a:tcPr/>
                </a:tc>
                <a:extLst>
                  <a:ext uri="{0D108BD9-81ED-4DB2-BD59-A6C34878D82A}">
                    <a16:rowId xmlns:a16="http://schemas.microsoft.com/office/drawing/2014/main" val="1749856943"/>
                  </a:ext>
                </a:extLst>
              </a:tr>
              <a:tr h="674557">
                <a:tc>
                  <a:txBody>
                    <a:bodyPr/>
                    <a:lstStyle/>
                    <a:p>
                      <a:r>
                        <a:rPr lang="en-US" dirty="0"/>
                        <a:t>Can you handle an aggressive negotiator?</a:t>
                      </a:r>
                    </a:p>
                  </a:txBody>
                  <a:tcPr/>
                </a:tc>
                <a:tc>
                  <a:txBody>
                    <a:bodyPr/>
                    <a:lstStyle/>
                    <a:p>
                      <a:endParaRPr lang="en-US"/>
                    </a:p>
                  </a:txBody>
                  <a:tcPr/>
                </a:tc>
                <a:extLst>
                  <a:ext uri="{0D108BD9-81ED-4DB2-BD59-A6C34878D82A}">
                    <a16:rowId xmlns:a16="http://schemas.microsoft.com/office/drawing/2014/main" val="1973137324"/>
                  </a:ext>
                </a:extLst>
              </a:tr>
              <a:tr h="674557">
                <a:tc>
                  <a:txBody>
                    <a:bodyPr/>
                    <a:lstStyle/>
                    <a:p>
                      <a:r>
                        <a:rPr lang="en-US" dirty="0"/>
                        <a:t>Do you know how to avoid “buyer s remorse” (when the buyer cancels the sale some time after you’ve agreed it)?</a:t>
                      </a:r>
                    </a:p>
                  </a:txBody>
                  <a:tcPr/>
                </a:tc>
                <a:tc>
                  <a:txBody>
                    <a:bodyPr/>
                    <a:lstStyle/>
                    <a:p>
                      <a:endParaRPr lang="en-US" dirty="0"/>
                    </a:p>
                  </a:txBody>
                  <a:tcPr/>
                </a:tc>
                <a:extLst>
                  <a:ext uri="{0D108BD9-81ED-4DB2-BD59-A6C34878D82A}">
                    <a16:rowId xmlns:a16="http://schemas.microsoft.com/office/drawing/2014/main" val="3830722004"/>
                  </a:ext>
                </a:extLst>
              </a:tr>
            </a:tbl>
          </a:graphicData>
        </a:graphic>
      </p:graphicFrame>
      <p:sp>
        <p:nvSpPr>
          <p:cNvPr id="9" name="TextBox 8">
            <a:extLst>
              <a:ext uri="{FF2B5EF4-FFF2-40B4-BE49-F238E27FC236}">
                <a16:creationId xmlns:a16="http://schemas.microsoft.com/office/drawing/2014/main" id="{DD435268-CCD7-9AE0-37D3-F767C31B2DEA}"/>
              </a:ext>
            </a:extLst>
          </p:cNvPr>
          <p:cNvSpPr txBox="1"/>
          <p:nvPr/>
        </p:nvSpPr>
        <p:spPr>
          <a:xfrm>
            <a:off x="7183819" y="4184185"/>
            <a:ext cx="4113898" cy="1077218"/>
          </a:xfrm>
          <a:prstGeom prst="rect">
            <a:avLst/>
          </a:prstGeom>
          <a:noFill/>
        </p:spPr>
        <p:txBody>
          <a:bodyPr wrap="square" rtlCol="0">
            <a:spAutoFit/>
          </a:bodyPr>
          <a:lstStyle/>
          <a:p>
            <a:pPr algn="ctr"/>
            <a:r>
              <a:rPr lang="en-US" sz="3200" b="1" dirty="0"/>
              <a:t>Negotiation skills checklist, </a:t>
            </a:r>
            <a:r>
              <a:rPr lang="en-US" sz="3200" b="1" dirty="0" err="1"/>
              <a:t>Con’t</a:t>
            </a:r>
            <a:endParaRPr lang="en-US" sz="32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88704276"/>
      </p:ext>
    </p:extLst>
  </p:cSld>
  <p:clrMapOvr>
    <a:masterClrMapping/>
  </p:clrMapOvr>
  <p:transition spd="slow" advTm="88491">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4" name="Group 13">
            <a:extLst>
              <a:ext uri="{FF2B5EF4-FFF2-40B4-BE49-F238E27FC236}">
                <a16:creationId xmlns:a16="http://schemas.microsoft.com/office/drawing/2014/main" id="{E7353E13-FFD6-46C5-8448-5076604E4CB8}"/>
              </a:ext>
            </a:extLst>
          </p:cNvPr>
          <p:cNvGrpSpPr/>
          <p:nvPr/>
        </p:nvGrpSpPr>
        <p:grpSpPr>
          <a:xfrm flipH="1">
            <a:off x="6977774" y="4418471"/>
            <a:ext cx="4023343" cy="1191416"/>
            <a:chOff x="645649" y="1388017"/>
            <a:chExt cx="4023343" cy="1191416"/>
          </a:xfrm>
        </p:grpSpPr>
        <p:sp>
          <p:nvSpPr>
            <p:cNvPr id="15" name="TextBox 14">
              <a:extLst>
                <a:ext uri="{FF2B5EF4-FFF2-40B4-BE49-F238E27FC236}">
                  <a16:creationId xmlns:a16="http://schemas.microsoft.com/office/drawing/2014/main" id="{74ABCF72-DB01-4793-ABF1-B2DC5E906B4B}"/>
                </a:ext>
              </a:extLst>
            </p:cNvPr>
            <p:cNvSpPr txBox="1"/>
            <p:nvPr/>
          </p:nvSpPr>
          <p:spPr>
            <a:xfrm>
              <a:off x="645649" y="1388017"/>
              <a:ext cx="3150722" cy="595035"/>
            </a:xfrm>
            <a:prstGeom prst="rect">
              <a:avLst/>
            </a:prstGeom>
            <a:noFill/>
          </p:spPr>
          <p:txBody>
            <a:bodyPr wrap="square" rtlCol="0">
              <a:spAutoFit/>
            </a:bodyPr>
            <a:lstStyle/>
            <a:p>
              <a:pPr algn="r">
                <a:lnSpc>
                  <a:spcPct val="80000"/>
                </a:lnSpc>
              </a:pPr>
              <a:r>
                <a:rPr lang="en-US" sz="2000" dirty="0">
                  <a:solidFill>
                    <a:schemeClr val="bg1"/>
                  </a:solidFill>
                  <a:latin typeface="+mj-lt"/>
                </a:rPr>
                <a:t>Insert Your Amazing Statement Here</a:t>
              </a:r>
            </a:p>
          </p:txBody>
        </p:sp>
        <p:sp>
          <p:nvSpPr>
            <p:cNvPr id="16" name="Rectangle 15">
              <a:extLst>
                <a:ext uri="{FF2B5EF4-FFF2-40B4-BE49-F238E27FC236}">
                  <a16:creationId xmlns:a16="http://schemas.microsoft.com/office/drawing/2014/main" id="{070EAA65-7B3A-46D2-99B0-020F0CF88A82}"/>
                </a:ext>
              </a:extLst>
            </p:cNvPr>
            <p:cNvSpPr/>
            <p:nvPr/>
          </p:nvSpPr>
          <p:spPr>
            <a:xfrm>
              <a:off x="645651" y="1923548"/>
              <a:ext cx="4023341" cy="655885"/>
            </a:xfrm>
            <a:prstGeom prst="rect">
              <a:avLst/>
            </a:prstGeom>
          </p:spPr>
          <p:txBody>
            <a:bodyPr wrap="square">
              <a:spAutoFit/>
            </a:bodyPr>
            <a:lstStyle/>
            <a:p>
              <a:pPr algn="r">
                <a:lnSpc>
                  <a:spcPct val="120000"/>
                </a:lnSpc>
              </a:pPr>
              <a:r>
                <a:rPr lang="en-US" sz="1600" dirty="0">
                  <a:solidFill>
                    <a:schemeClr val="bg1"/>
                  </a:solidFill>
                  <a:cs typeface="Segoe UI Light" panose="020B0502040204020203" pitchFamily="34" charset="0"/>
                </a:rPr>
                <a:t>A wonderful serenity has taken possession of my entire soul, like these sweet</a:t>
              </a:r>
            </a:p>
          </p:txBody>
        </p:sp>
      </p:gr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461531" y="709504"/>
            <a:ext cx="5511445" cy="1077218"/>
          </a:xfrm>
          <a:prstGeom prst="rect">
            <a:avLst/>
          </a:prstGeom>
          <a:noFill/>
        </p:spPr>
        <p:txBody>
          <a:bodyPr wrap="none" rtlCol="0">
            <a:spAutoFit/>
          </a:bodyPr>
          <a:lstStyle/>
          <a:p>
            <a:pPr algn="ctr"/>
            <a:r>
              <a:rPr lang="en-US" sz="3200" b="1" dirty="0">
                <a:solidFill>
                  <a:srgbClr val="C00000"/>
                </a:solidFill>
                <a:latin typeface="Tajawal Medium" panose="00000600000000000000" pitchFamily="2" charset="-78"/>
                <a:cs typeface="Tajawal Medium" panose="00000600000000000000" pitchFamily="2" charset="-78"/>
              </a:rPr>
              <a:t>Case Study</a:t>
            </a:r>
          </a:p>
          <a:p>
            <a:pPr algn="ctr"/>
            <a:r>
              <a:rPr lang="en-US" sz="3200" b="1" dirty="0">
                <a:solidFill>
                  <a:srgbClr val="C00000"/>
                </a:solidFill>
                <a:latin typeface="Tajawal Medium" panose="00000600000000000000" pitchFamily="2" charset="-78"/>
                <a:cs typeface="Tajawal Medium" panose="00000600000000000000" pitchFamily="2" charset="-78"/>
              </a:rPr>
              <a:t>Dillon and </a:t>
            </a:r>
            <a:r>
              <a:rPr lang="en-US" sz="3200" b="1" dirty="0" err="1">
                <a:solidFill>
                  <a:srgbClr val="C00000"/>
                </a:solidFill>
                <a:latin typeface="Tajawal Medium" panose="00000600000000000000" pitchFamily="2" charset="-78"/>
                <a:cs typeface="Tajawal Medium" panose="00000600000000000000" pitchFamily="2" charset="-78"/>
              </a:rPr>
              <a:t>Marshon</a:t>
            </a:r>
            <a:r>
              <a:rPr lang="en-US" sz="3200" b="1" dirty="0">
                <a:solidFill>
                  <a:srgbClr val="C00000"/>
                </a:solidFill>
                <a:latin typeface="Tajawal Medium" panose="00000600000000000000" pitchFamily="2" charset="-78"/>
                <a:cs typeface="Tajawal Medium" panose="00000600000000000000" pitchFamily="2" charset="-78"/>
              </a:rPr>
              <a:t> Brooks</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Picture Placeholder 2">
            <a:extLst>
              <a:ext uri="{FF2B5EF4-FFF2-40B4-BE49-F238E27FC236}">
                <a16:creationId xmlns:a16="http://schemas.microsoft.com/office/drawing/2014/main" id="{926D76D2-4963-0AB1-C4B9-F031EF9DB80B}"/>
              </a:ext>
            </a:extLst>
          </p:cNvPr>
          <p:cNvSpPr>
            <a:spLocks noGrp="1"/>
          </p:cNvSpPr>
          <p:nvPr>
            <p:ph type="pic" sz="quarter" idx="10"/>
          </p:nvPr>
        </p:nvSpPr>
        <p:spPr/>
      </p:sp>
      <p:pic>
        <p:nvPicPr>
          <p:cNvPr id="2050" name="Picture 2" descr="A timeline of the Brooks-broken Suns, Grizzlies and Wizards trade">
            <a:extLst>
              <a:ext uri="{FF2B5EF4-FFF2-40B4-BE49-F238E27FC236}">
                <a16:creationId xmlns:a16="http://schemas.microsoft.com/office/drawing/2014/main" id="{819429F2-6146-3CBA-5ED0-BC1F4053DB0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54596" y="1106639"/>
            <a:ext cx="4885179" cy="371951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NBA, news: MarShon and Dillon Brooks, trade, Memphis, Washington, Phoenix,  Ariza | news.com.au — Australia's leading news site">
            <a:extLst>
              <a:ext uri="{FF2B5EF4-FFF2-40B4-BE49-F238E27FC236}">
                <a16:creationId xmlns:a16="http://schemas.microsoft.com/office/drawing/2014/main" id="{3B12F6B3-D219-548E-BD6A-9E406E7CA41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23892" y="2014537"/>
            <a:ext cx="4910317" cy="3719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5128129"/>
      </p:ext>
    </p:extLst>
  </p:cSld>
  <p:clrMapOvr>
    <a:masterClrMapping/>
  </p:clrMapOvr>
  <mc:AlternateContent xmlns:mc="http://schemas.openxmlformats.org/markup-compatibility/2006" xmlns:p14="http://schemas.microsoft.com/office/powerpoint/2010/main">
    <mc:Choice Requires="p14">
      <p:transition spd="slow" p14:dur="2000" advTm="25273"/>
    </mc:Choice>
    <mc:Fallback xmlns="">
      <p:transition spd="slow" advTm="252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053732" y="3685579"/>
            <a:ext cx="5573486" cy="330492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r>
              <a:rPr lang="en-US" sz="2400" b="0" i="0" dirty="0">
                <a:solidFill>
                  <a:srgbClr val="000000"/>
                </a:solidFill>
                <a:effectLst/>
                <a:latin typeface="Roboto" panose="02000000000000000000" pitchFamily="2" charset="0"/>
              </a:rPr>
              <a:t>Memphis has two players with the last name Brooks – </a:t>
            </a:r>
            <a:r>
              <a:rPr lang="en-US" sz="2400" b="0" i="0" u="none" strike="noStrike" dirty="0">
                <a:solidFill>
                  <a:srgbClr val="097ABF"/>
                </a:solidFill>
                <a:effectLst/>
                <a:latin typeface="Roboto" panose="02000000000000000000" pitchFamily="2" charset="0"/>
                <a:hlinkClick r:id="rId4"/>
              </a:rPr>
              <a:t>Dillon Brooks</a:t>
            </a:r>
            <a:r>
              <a:rPr lang="en-US" sz="2400" b="0" i="0" dirty="0">
                <a:solidFill>
                  <a:srgbClr val="000000"/>
                </a:solidFill>
                <a:effectLst/>
                <a:latin typeface="Roboto" panose="02000000000000000000" pitchFamily="2" charset="0"/>
              </a:rPr>
              <a:t>, a twenty-two-year-old small forward with a lot of skill and potential; and </a:t>
            </a:r>
            <a:r>
              <a:rPr lang="en-US" sz="2400" b="0" i="0" u="none" strike="noStrike" dirty="0">
                <a:solidFill>
                  <a:srgbClr val="097ABF"/>
                </a:solidFill>
                <a:effectLst/>
                <a:latin typeface="Roboto" panose="02000000000000000000" pitchFamily="2" charset="0"/>
                <a:hlinkClick r:id="rId5"/>
              </a:rPr>
              <a:t>MarShon Brooks</a:t>
            </a:r>
            <a:r>
              <a:rPr lang="en-US" sz="2400" b="0" i="0" dirty="0">
                <a:solidFill>
                  <a:srgbClr val="000000"/>
                </a:solidFill>
                <a:effectLst/>
                <a:latin typeface="Roboto" panose="02000000000000000000" pitchFamily="2" charset="0"/>
              </a:rPr>
              <a:t>, a twenty-nine-year-old shooting guard who was out of the NBA playing in China last season. Somehow, Washington and Phoenix thought that Dillon Brooks was part of the trade deal; Memphis, however, </a:t>
            </a:r>
            <a:r>
              <a:rPr lang="en-US" sz="2400" b="0" i="0" u="none" strike="noStrike" dirty="0">
                <a:solidFill>
                  <a:srgbClr val="097ABF"/>
                </a:solidFill>
                <a:effectLst/>
                <a:latin typeface="Roboto" panose="02000000000000000000" pitchFamily="2" charset="0"/>
                <a:hlinkClick r:id="rId6"/>
              </a:rPr>
              <a:t>was offering MarShon Brooks</a:t>
            </a:r>
            <a:r>
              <a:rPr lang="en-US" sz="2400" b="0" i="0" dirty="0">
                <a:solidFill>
                  <a:srgbClr val="000000"/>
                </a:solidFill>
                <a:effectLst/>
                <a:latin typeface="Roboto" panose="02000000000000000000" pitchFamily="2" charset="0"/>
              </a:rPr>
              <a:t>. Seemingly, no one confirmed which Brooks it was until the deal was about to be finalized</a:t>
            </a:r>
            <a:endParaRPr lang="en-US" sz="2400"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60428" y="1130576"/>
            <a:ext cx="1190600" cy="988453"/>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923145" y="6311380"/>
            <a:ext cx="1879649" cy="309233"/>
          </a:xfrm>
          <a:prstGeom prst="rect">
            <a:avLst/>
          </a:prstGeom>
        </p:spPr>
      </p:pic>
      <p:pic>
        <p:nvPicPr>
          <p:cNvPr id="1028" name="Picture 4" descr="1 year later: The 'awkward' NBA trade that never happened due to last names  | NBA.com">
            <a:extLst>
              <a:ext uri="{FF2B5EF4-FFF2-40B4-BE49-F238E27FC236}">
                <a16:creationId xmlns:a16="http://schemas.microsoft.com/office/drawing/2014/main" id="{21091FBC-375C-8112-626E-F9F20524D089}"/>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0547" y="1"/>
            <a:ext cx="2857500" cy="3808324"/>
          </a:xfrm>
          <a:prstGeom prst="flowChartDocumen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CBFDE13E-3BAD-0614-3C76-A7D4793F8A44}"/>
              </a:ext>
            </a:extLst>
          </p:cNvPr>
          <p:cNvSpPr txBox="1"/>
          <p:nvPr/>
        </p:nvSpPr>
        <p:spPr>
          <a:xfrm>
            <a:off x="3362118" y="6355568"/>
            <a:ext cx="6094324" cy="307777"/>
          </a:xfrm>
          <a:prstGeom prst="rect">
            <a:avLst/>
          </a:prstGeom>
          <a:noFill/>
        </p:spPr>
        <p:txBody>
          <a:bodyPr wrap="square">
            <a:spAutoFit/>
          </a:bodyPr>
          <a:lstStyle/>
          <a:p>
            <a:r>
              <a:rPr lang="en-US" sz="1400" dirty="0"/>
              <a:t>https://www.mwi.org/the-importance-of-communication-in-negotiation/</a:t>
            </a:r>
          </a:p>
        </p:txBody>
      </p:sp>
    </p:spTree>
    <p:extLst>
      <p:ext uri="{BB962C8B-B14F-4D97-AF65-F5344CB8AC3E}">
        <p14:creationId xmlns:p14="http://schemas.microsoft.com/office/powerpoint/2010/main" val="3931504923"/>
      </p:ext>
    </p:extLst>
  </p:cSld>
  <p:clrMapOvr>
    <a:masterClrMapping/>
  </p:clrMapOvr>
  <mc:AlternateContent xmlns:mc="http://schemas.openxmlformats.org/markup-compatibility/2006" xmlns:p14="http://schemas.microsoft.com/office/powerpoint/2010/main">
    <mc:Choice Requires="p14">
      <p:transition spd="slow" p14:dur="2000" advTm="65015"/>
    </mc:Choice>
    <mc:Fallback xmlns="">
      <p:transition spd="slow" advTm="6501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85474" y="2489837"/>
            <a:ext cx="8417320" cy="3046988"/>
          </a:xfrm>
          <a:prstGeom prst="rect">
            <a:avLst/>
          </a:prstGeom>
          <a:noFill/>
        </p:spPr>
        <p:txBody>
          <a:bodyPr wrap="square" rtlCol="0">
            <a:spAutoFit/>
          </a:bodyPr>
          <a:lstStyle/>
          <a:p>
            <a:pPr algn="l"/>
            <a:r>
              <a:rPr lang="en-US" sz="2400" b="0" i="0" dirty="0">
                <a:solidFill>
                  <a:srgbClr val="000000"/>
                </a:solidFill>
                <a:effectLst/>
                <a:latin typeface="Roboto" panose="02000000000000000000" pitchFamily="2" charset="0"/>
              </a:rPr>
              <a:t>When the teams discovered that they were talking about two very different Brooks, the trade talks broke down and temporarily ended. The impact rippled throughout the league (</a:t>
            </a:r>
            <a:r>
              <a:rPr lang="en-US" sz="2400" b="0" i="0" u="none" strike="noStrike" dirty="0">
                <a:solidFill>
                  <a:srgbClr val="097ABF"/>
                </a:solidFill>
                <a:effectLst/>
                <a:latin typeface="Roboto" panose="02000000000000000000" pitchFamily="2" charset="0"/>
                <a:hlinkClick r:id="rId4"/>
              </a:rPr>
              <a:t>and on Twitter</a:t>
            </a:r>
            <a:r>
              <a:rPr lang="en-US" sz="2400" b="0" i="0" dirty="0">
                <a:solidFill>
                  <a:srgbClr val="000000"/>
                </a:solidFill>
                <a:effectLst/>
                <a:latin typeface="Roboto" panose="02000000000000000000" pitchFamily="2" charset="0"/>
              </a:rPr>
              <a:t>). Some players were already informed about the trade, and many of the details were being talked about widely in the press. The breakdown of the trade happened in such a </a:t>
            </a:r>
            <a:r>
              <a:rPr lang="en-US" sz="2400" b="0" i="0" u="none" strike="noStrike" dirty="0">
                <a:solidFill>
                  <a:srgbClr val="097ABF"/>
                </a:solidFill>
                <a:effectLst/>
                <a:latin typeface="Roboto" panose="02000000000000000000" pitchFamily="2" charset="0"/>
                <a:hlinkClick r:id="rId5"/>
              </a:rPr>
              <a:t>public and embarrassing way</a:t>
            </a:r>
            <a:r>
              <a:rPr lang="en-US" sz="2400" b="0" i="0" dirty="0">
                <a:solidFill>
                  <a:srgbClr val="000000"/>
                </a:solidFill>
                <a:effectLst/>
                <a:latin typeface="Roboto" panose="02000000000000000000" pitchFamily="2" charset="0"/>
              </a:rPr>
              <a:t> over the course of just thirty minutes that it seemed almost unbelievable.</a:t>
            </a:r>
          </a:p>
        </p:txBody>
      </p:sp>
      <p:sp>
        <p:nvSpPr>
          <p:cNvPr id="32" name="Rectangle 31">
            <a:extLst>
              <a:ext uri="{FF2B5EF4-FFF2-40B4-BE49-F238E27FC236}">
                <a16:creationId xmlns:a16="http://schemas.microsoft.com/office/drawing/2014/main" id="{6FE380F3-A68B-26EA-9084-2C15BB9E43F9}"/>
              </a:ext>
            </a:extLst>
          </p:cNvPr>
          <p:cNvSpPr/>
          <p:nvPr/>
        </p:nvSpPr>
        <p:spPr>
          <a:xfrm>
            <a:off x="3360428" y="1130576"/>
            <a:ext cx="1190600" cy="988453"/>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pic>
        <p:nvPicPr>
          <p:cNvPr id="3" name="Picture 4" descr="1 year later: The 'awkward' NBA trade that never happened due to last names  | NBA.com">
            <a:extLst>
              <a:ext uri="{FF2B5EF4-FFF2-40B4-BE49-F238E27FC236}">
                <a16:creationId xmlns:a16="http://schemas.microsoft.com/office/drawing/2014/main" id="{5576C92D-9598-FA8F-F055-BBF069E7654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0547" y="1"/>
            <a:ext cx="2857500" cy="3808324"/>
          </a:xfrm>
          <a:prstGeom prst="flowChartDocumen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3389635"/>
      </p:ext>
    </p:extLst>
  </p:cSld>
  <p:clrMapOvr>
    <a:masterClrMapping/>
  </p:clrMapOvr>
  <mc:AlternateContent xmlns:mc="http://schemas.openxmlformats.org/markup-compatibility/2006" xmlns:p14="http://schemas.microsoft.com/office/powerpoint/2010/main">
    <mc:Choice Requires="p14">
      <p:transition spd="slow" p14:dur="2000" advTm="67433"/>
    </mc:Choice>
    <mc:Fallback xmlns="">
      <p:transition spd="slow" advTm="6743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66106" y="2530030"/>
            <a:ext cx="8417320" cy="1569660"/>
          </a:xfrm>
          <a:prstGeom prst="rect">
            <a:avLst/>
          </a:prstGeom>
          <a:noFill/>
        </p:spPr>
        <p:txBody>
          <a:bodyPr wrap="square" rtlCol="0">
            <a:spAutoFit/>
          </a:bodyPr>
          <a:lstStyle/>
          <a:p>
            <a:pPr algn="l"/>
            <a:r>
              <a:rPr lang="en-US" sz="2400" b="0" i="0" u="none" strike="noStrike" dirty="0">
                <a:solidFill>
                  <a:srgbClr val="097ABF"/>
                </a:solidFill>
                <a:effectLst/>
                <a:latin typeface="Roboto" panose="02000000000000000000" pitchFamily="2" charset="0"/>
                <a:hlinkClick r:id="rId4"/>
              </a:rPr>
              <a:t>Ariza ultimately was traded to Washington</a:t>
            </a:r>
            <a:r>
              <a:rPr lang="en-US" sz="2400" b="0" i="0" dirty="0">
                <a:solidFill>
                  <a:srgbClr val="000000"/>
                </a:solidFill>
                <a:effectLst/>
                <a:latin typeface="Roboto" panose="02000000000000000000" pitchFamily="2" charset="0"/>
              </a:rPr>
              <a:t>, but the resulting public embarrassment and locker room tension could have been avoided with improved preparation, reflection, and communication. </a:t>
            </a:r>
          </a:p>
        </p:txBody>
      </p:sp>
      <p:sp>
        <p:nvSpPr>
          <p:cNvPr id="32" name="Rectangle 31">
            <a:extLst>
              <a:ext uri="{FF2B5EF4-FFF2-40B4-BE49-F238E27FC236}">
                <a16:creationId xmlns:a16="http://schemas.microsoft.com/office/drawing/2014/main" id="{6FE380F3-A68B-26EA-9084-2C15BB9E43F9}"/>
              </a:ext>
            </a:extLst>
          </p:cNvPr>
          <p:cNvSpPr/>
          <p:nvPr/>
        </p:nvSpPr>
        <p:spPr>
          <a:xfrm>
            <a:off x="3360428" y="1130576"/>
            <a:ext cx="1190600" cy="988453"/>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3" name="Picture 4" descr="1 year later: The 'awkward' NBA trade that never happened due to last names  | NBA.com">
            <a:extLst>
              <a:ext uri="{FF2B5EF4-FFF2-40B4-BE49-F238E27FC236}">
                <a16:creationId xmlns:a16="http://schemas.microsoft.com/office/drawing/2014/main" id="{C356BF5C-FD08-6F1D-3247-AA6BE7ABF93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547" y="1"/>
            <a:ext cx="2857500" cy="3808324"/>
          </a:xfrm>
          <a:prstGeom prst="flowChartDocumen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2125251"/>
      </p:ext>
    </p:extLst>
  </p:cSld>
  <p:clrMapOvr>
    <a:masterClrMapping/>
  </p:clrMapOvr>
  <mc:AlternateContent xmlns:mc="http://schemas.openxmlformats.org/markup-compatibility/2006" xmlns:p14="http://schemas.microsoft.com/office/powerpoint/2010/main">
    <mc:Choice Requires="p14">
      <p:transition spd="slow" p14:dur="2000" advTm="71628"/>
    </mc:Choice>
    <mc:Fallback xmlns="">
      <p:transition spd="slow" advTm="7162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069694"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19935" y="165007"/>
            <a:ext cx="6966706" cy="1384995"/>
          </a:xfrm>
          <a:prstGeom prst="rect">
            <a:avLst/>
          </a:prstGeom>
          <a:noFill/>
        </p:spPr>
        <p:txBody>
          <a:bodyPr wrap="square" rtlCol="0">
            <a:spAutoFit/>
          </a:bodyPr>
          <a:lstStyle/>
          <a:p>
            <a:pPr algn="ctr"/>
            <a:r>
              <a:rPr lang="en-US" sz="2800" b="0" i="0" dirty="0">
                <a:solidFill>
                  <a:schemeClr val="bg1"/>
                </a:solidFill>
                <a:effectLst/>
                <a:latin typeface="Roboto" panose="02000000000000000000" pitchFamily="2" charset="0"/>
              </a:rPr>
              <a:t>As negotiation trainers and consultants, we see the following as three important lessons to take away from this case study</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54465" y="39583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693319"/>
          </a:xfrm>
          <a:prstGeom prst="rect">
            <a:avLst/>
          </a:prstGeom>
          <a:noFill/>
        </p:spPr>
        <p:txBody>
          <a:bodyPr wrap="square" rtlCol="0">
            <a:spAutoFit/>
          </a:bodyPr>
          <a:lstStyle/>
          <a:p>
            <a:pPr algn="ctr"/>
            <a:r>
              <a:rPr lang="en-US" sz="2400" b="1" i="0" dirty="0">
                <a:solidFill>
                  <a:srgbClr val="333333"/>
                </a:solidFill>
                <a:effectLst/>
                <a:latin typeface="Roboto" panose="02000000000000000000" pitchFamily="2" charset="0"/>
              </a:rPr>
              <a:t>Preparation</a:t>
            </a:r>
            <a:r>
              <a:rPr lang="en-US" b="0" i="0" dirty="0">
                <a:solidFill>
                  <a:srgbClr val="333333"/>
                </a:solidFill>
                <a:effectLst/>
                <a:latin typeface="Roboto" panose="02000000000000000000" pitchFamily="2" charset="0"/>
              </a:rPr>
              <a:t> </a:t>
            </a:r>
          </a:p>
          <a:p>
            <a:pPr algn="l"/>
            <a:endParaRPr lang="en-US" dirty="0">
              <a:solidFill>
                <a:srgbClr val="333333"/>
              </a:solidFill>
              <a:latin typeface="Roboto" panose="02000000000000000000" pitchFamily="2" charset="0"/>
            </a:endParaRPr>
          </a:p>
          <a:p>
            <a:pPr algn="just"/>
            <a:r>
              <a:rPr lang="en-US" sz="2400" b="0" i="0" dirty="0">
                <a:solidFill>
                  <a:srgbClr val="333333"/>
                </a:solidFill>
                <a:effectLst/>
                <a:latin typeface="Roboto" panose="02000000000000000000" pitchFamily="2" charset="0"/>
              </a:rPr>
              <a:t>each team should have been aware that there were multiple Brooks playing for Memphis had they prepared more effectively. It can be easy to jump right into a negotiation without spending time preparing, especially in a fast-paced, high-stakes industry like professional sports. </a:t>
            </a:r>
            <a:r>
              <a:rPr lang="en-US" sz="2400" b="0" i="0" u="none" strike="noStrike" dirty="0">
                <a:solidFill>
                  <a:srgbClr val="097ABF"/>
                </a:solidFill>
                <a:effectLst/>
                <a:latin typeface="Roboto" panose="02000000000000000000" pitchFamily="2" charset="0"/>
                <a:hlinkClick r:id="rId2"/>
              </a:rPr>
              <a:t>As we’ve stated before</a:t>
            </a:r>
            <a:r>
              <a:rPr lang="en-US" sz="2400" b="0" i="0" dirty="0">
                <a:solidFill>
                  <a:srgbClr val="333333"/>
                </a:solidFill>
                <a:effectLst/>
                <a:latin typeface="Roboto" panose="02000000000000000000" pitchFamily="2" charset="0"/>
              </a:rPr>
              <a:t>, however, preparation is an essential part of the negotiation process. The time and effort spent on this step will pay off in dividends during the negotiation itself.</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16608875"/>
      </p:ext>
    </p:extLst>
  </p:cSld>
  <p:clrMapOvr>
    <a:masterClrMapping/>
  </p:clrMapOvr>
  <mc:AlternateContent xmlns:mc="http://schemas.openxmlformats.org/markup-compatibility/2006" xmlns:p14="http://schemas.microsoft.com/office/powerpoint/2010/main">
    <mc:Choice Requires="p14">
      <p:transition p14:dur="10" advTm="118199"/>
    </mc:Choice>
    <mc:Fallback xmlns="">
      <p:transition advTm="11819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069694"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19935" y="165007"/>
            <a:ext cx="6966706" cy="1384995"/>
          </a:xfrm>
          <a:prstGeom prst="rect">
            <a:avLst/>
          </a:prstGeom>
          <a:noFill/>
        </p:spPr>
        <p:txBody>
          <a:bodyPr wrap="square" rtlCol="0">
            <a:spAutoFit/>
          </a:bodyPr>
          <a:lstStyle/>
          <a:p>
            <a:pPr algn="ctr"/>
            <a:r>
              <a:rPr lang="en-US" sz="2800" b="0" i="0" dirty="0">
                <a:solidFill>
                  <a:schemeClr val="bg1"/>
                </a:solidFill>
                <a:effectLst/>
                <a:latin typeface="Roboto" panose="02000000000000000000" pitchFamily="2" charset="0"/>
              </a:rPr>
              <a:t>As negotiation trainers and consultants, we see the following as three important lessons to take away from this case study</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54465" y="39583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20693" y="1846545"/>
            <a:ext cx="8882765" cy="3816429"/>
          </a:xfrm>
          <a:prstGeom prst="rect">
            <a:avLst/>
          </a:prstGeom>
          <a:noFill/>
        </p:spPr>
        <p:txBody>
          <a:bodyPr wrap="square" rtlCol="0">
            <a:spAutoFit/>
          </a:bodyPr>
          <a:lstStyle/>
          <a:p>
            <a:pPr algn="ctr"/>
            <a:r>
              <a:rPr lang="en-US" sz="2400" b="1" i="0" dirty="0">
                <a:solidFill>
                  <a:srgbClr val="333333"/>
                </a:solidFill>
                <a:effectLst/>
                <a:latin typeface="Roboto" panose="02000000000000000000" pitchFamily="2" charset="0"/>
              </a:rPr>
              <a:t>Question your assumptions</a:t>
            </a:r>
            <a:r>
              <a:rPr lang="en-US" sz="2400" b="0" i="0" dirty="0">
                <a:solidFill>
                  <a:srgbClr val="333333"/>
                </a:solidFill>
                <a:effectLst/>
                <a:latin typeface="Roboto" panose="02000000000000000000" pitchFamily="2" charset="0"/>
              </a:rPr>
              <a:t> </a:t>
            </a:r>
          </a:p>
          <a:p>
            <a:pPr algn="l">
              <a:buFont typeface="Arial" panose="020B0604020202020204" pitchFamily="34" charset="0"/>
              <a:buChar char="•"/>
            </a:pPr>
            <a:endParaRPr lang="en-US" dirty="0">
              <a:solidFill>
                <a:srgbClr val="333333"/>
              </a:solidFill>
              <a:latin typeface="Roboto" panose="02000000000000000000" pitchFamily="2" charset="0"/>
            </a:endParaRPr>
          </a:p>
          <a:p>
            <a:pPr algn="l"/>
            <a:r>
              <a:rPr lang="en-US" sz="2000" b="0" i="0" dirty="0">
                <a:solidFill>
                  <a:srgbClr val="333333"/>
                </a:solidFill>
                <a:effectLst/>
                <a:latin typeface="Roboto" panose="02000000000000000000" pitchFamily="2" charset="0"/>
              </a:rPr>
              <a:t>It’s interesting that each team assumed that the Brooks in play was the one who benefited them the most. Phoenix would have preferred the young up-and-comer Dillon, while Memphis would have preferred dealing a deep reserve player like MarShon. It’s easy to laugh at a situation like this and think that </a:t>
            </a:r>
            <a:r>
              <a:rPr lang="en-US" sz="2000" b="0" i="1" dirty="0">
                <a:solidFill>
                  <a:srgbClr val="333333"/>
                </a:solidFill>
                <a:effectLst/>
                <a:latin typeface="Roboto" panose="02000000000000000000" pitchFamily="2" charset="0"/>
              </a:rPr>
              <a:t>we</a:t>
            </a:r>
            <a:r>
              <a:rPr lang="en-US" sz="2000" b="0" i="0" dirty="0">
                <a:solidFill>
                  <a:srgbClr val="333333"/>
                </a:solidFill>
                <a:effectLst/>
                <a:latin typeface="Roboto" panose="02000000000000000000" pitchFamily="2" charset="0"/>
              </a:rPr>
              <a:t> would never make such a mistake. However, we all rely on assumptions. When we act upon assumptions without questioning them first, we create situations ripe for misunderstanding. If you find yourself talking to someone and feel like you are talking past one another, ask yourself: is there a </a:t>
            </a:r>
            <a:r>
              <a:rPr lang="en-US" sz="2000" b="0" i="0" u="none" strike="noStrike" dirty="0">
                <a:solidFill>
                  <a:srgbClr val="097ABF"/>
                </a:solidFill>
                <a:effectLst/>
                <a:latin typeface="Roboto" panose="02000000000000000000" pitchFamily="2" charset="0"/>
                <a:hlinkClick r:id="rId2"/>
              </a:rPr>
              <a:t>conclusion or assumption</a:t>
            </a:r>
            <a:r>
              <a:rPr lang="en-US" sz="2000" b="0" i="0" dirty="0">
                <a:solidFill>
                  <a:srgbClr val="333333"/>
                </a:solidFill>
                <a:effectLst/>
                <a:latin typeface="Roboto" panose="02000000000000000000" pitchFamily="2" charset="0"/>
              </a:rPr>
              <a:t> I’m making that might be different from the other side?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66022755"/>
      </p:ext>
    </p:extLst>
  </p:cSld>
  <p:clrMapOvr>
    <a:masterClrMapping/>
  </p:clrMapOvr>
  <mc:AlternateContent xmlns:mc="http://schemas.openxmlformats.org/markup-compatibility/2006" xmlns:p14="http://schemas.microsoft.com/office/powerpoint/2010/main">
    <mc:Choice Requires="p14">
      <p:transition p14:dur="10" advTm="74206"/>
    </mc:Choice>
    <mc:Fallback xmlns="">
      <p:transition advTm="7420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069694"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2750"/>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19935" y="165007"/>
            <a:ext cx="6966706" cy="1384995"/>
          </a:xfrm>
          <a:prstGeom prst="rect">
            <a:avLst/>
          </a:prstGeom>
          <a:noFill/>
        </p:spPr>
        <p:txBody>
          <a:bodyPr wrap="square" rtlCol="0">
            <a:spAutoFit/>
          </a:bodyPr>
          <a:lstStyle/>
          <a:p>
            <a:pPr algn="ctr"/>
            <a:r>
              <a:rPr lang="en-US" sz="2800" b="0" i="0" dirty="0">
                <a:solidFill>
                  <a:schemeClr val="bg1"/>
                </a:solidFill>
                <a:effectLst/>
                <a:latin typeface="Roboto" panose="02000000000000000000" pitchFamily="2" charset="0"/>
              </a:rPr>
              <a:t>As negotiation trainers and consultants, we see the following as three important lessons to take away from this case study</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54465" y="39583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20693" y="1820988"/>
            <a:ext cx="9041258" cy="3447098"/>
          </a:xfrm>
          <a:prstGeom prst="rect">
            <a:avLst/>
          </a:prstGeom>
          <a:noFill/>
        </p:spPr>
        <p:txBody>
          <a:bodyPr wrap="square" rtlCol="0">
            <a:spAutoFit/>
          </a:bodyPr>
          <a:lstStyle/>
          <a:p>
            <a:pPr algn="ctr"/>
            <a:r>
              <a:rPr lang="en-US" sz="2000" b="1" i="0" dirty="0">
                <a:solidFill>
                  <a:srgbClr val="333333"/>
                </a:solidFill>
                <a:effectLst/>
                <a:latin typeface="Roboto" panose="02000000000000000000" pitchFamily="2" charset="0"/>
              </a:rPr>
              <a:t>Confirm your understanding – early and often</a:t>
            </a:r>
            <a:endParaRPr lang="en-US" sz="2000" b="0" i="0" dirty="0">
              <a:solidFill>
                <a:srgbClr val="333333"/>
              </a:solidFill>
              <a:effectLst/>
              <a:latin typeface="Roboto" panose="02000000000000000000" pitchFamily="2" charset="0"/>
            </a:endParaRPr>
          </a:p>
          <a:p>
            <a:endParaRPr lang="en-US" dirty="0">
              <a:solidFill>
                <a:srgbClr val="333333"/>
              </a:solidFill>
              <a:latin typeface="Roboto" panose="02000000000000000000" pitchFamily="2" charset="0"/>
            </a:endParaRPr>
          </a:p>
          <a:p>
            <a:r>
              <a:rPr lang="en-US" b="0" i="0" dirty="0">
                <a:solidFill>
                  <a:srgbClr val="333333"/>
                </a:solidFill>
                <a:effectLst/>
                <a:latin typeface="Roboto" panose="02000000000000000000" pitchFamily="2" charset="0"/>
              </a:rPr>
              <a:t>L</a:t>
            </a:r>
            <a:r>
              <a:rPr lang="en-US" sz="2000" b="0" i="0" dirty="0">
                <a:solidFill>
                  <a:srgbClr val="333333"/>
                </a:solidFill>
                <a:effectLst/>
                <a:latin typeface="Roboto" panose="02000000000000000000" pitchFamily="2" charset="0"/>
              </a:rPr>
              <a:t>uckily, each team ultimately recognized their error and were able to make a trade work. Miscommunication happens – you cannot prepare for everything, and you cannot expect to be perfect. However, we can increase the likelihood that we catch miscommunications earlier in the negotiation process by confirming our understanding of what our counterpart is saying. Utilizing </a:t>
            </a:r>
            <a:r>
              <a:rPr lang="en-US" sz="2000" b="0" i="0" u="none" strike="noStrike" dirty="0">
                <a:solidFill>
                  <a:srgbClr val="097ABF"/>
                </a:solidFill>
                <a:effectLst/>
                <a:latin typeface="Roboto" panose="02000000000000000000" pitchFamily="2" charset="0"/>
                <a:hlinkClick r:id="rId2"/>
              </a:rPr>
              <a:t>active listening techniques</a:t>
            </a:r>
            <a:r>
              <a:rPr lang="en-US" sz="2000" b="0" i="0" dirty="0">
                <a:solidFill>
                  <a:srgbClr val="333333"/>
                </a:solidFill>
                <a:effectLst/>
                <a:latin typeface="Roboto" panose="02000000000000000000" pitchFamily="2" charset="0"/>
              </a:rPr>
              <a:t>, we summarize what our negotiation counterpart is saying. If we have misunderstood them – or if we are talking about two different things, as in the case of the Ariza trade – we can clarify it up front and keep it from possibly derailing the negotiation in the future</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363762251"/>
      </p:ext>
    </p:extLst>
  </p:cSld>
  <p:clrMapOvr>
    <a:masterClrMapping/>
  </p:clrMapOvr>
  <mc:AlternateContent xmlns:mc="http://schemas.openxmlformats.org/markup-compatibility/2006" xmlns:p14="http://schemas.microsoft.com/office/powerpoint/2010/main">
    <mc:Choice Requires="p14">
      <p:transition p14:dur="10" advTm="51741"/>
    </mc:Choice>
    <mc:Fallback xmlns="">
      <p:transition advTm="5174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536173"/>
            <a:ext cx="8417320" cy="3416320"/>
          </a:xfrm>
          <a:prstGeom prst="rect">
            <a:avLst/>
          </a:prstGeom>
          <a:noFill/>
        </p:spPr>
        <p:txBody>
          <a:bodyPr wrap="square" rtlCol="0">
            <a:spAutoFit/>
          </a:bodyPr>
          <a:lstStyle/>
          <a:p>
            <a:br>
              <a:rPr lang="en-US" sz="2400" dirty="0"/>
            </a:br>
            <a:r>
              <a:rPr lang="en-US" sz="2400" b="1" i="0" dirty="0">
                <a:solidFill>
                  <a:srgbClr val="000000"/>
                </a:solidFill>
                <a:effectLst/>
                <a:latin typeface="Roboto" panose="02000000000000000000" pitchFamily="2" charset="0"/>
              </a:rPr>
              <a:t>This messy trade negotiation delivers one final lesson: </a:t>
            </a:r>
            <a:endParaRPr lang="ar-EG" sz="2400" b="1" i="0" dirty="0">
              <a:solidFill>
                <a:srgbClr val="000000"/>
              </a:solidFill>
              <a:effectLst/>
              <a:latin typeface="Roboto" panose="02000000000000000000" pitchFamily="2" charset="0"/>
            </a:endParaRPr>
          </a:p>
          <a:p>
            <a:endParaRPr lang="ar-EG" sz="2400" dirty="0">
              <a:solidFill>
                <a:srgbClr val="000000"/>
              </a:solidFill>
              <a:latin typeface="Roboto" panose="02000000000000000000" pitchFamily="2" charset="0"/>
            </a:endParaRPr>
          </a:p>
          <a:p>
            <a:r>
              <a:rPr lang="en-US" sz="2400" b="0" i="0" dirty="0">
                <a:solidFill>
                  <a:srgbClr val="000000"/>
                </a:solidFill>
                <a:effectLst/>
                <a:latin typeface="Roboto" panose="02000000000000000000" pitchFamily="2" charset="0"/>
              </a:rPr>
              <a:t>when you make a mistake during a negotiation, you can use it as a chance to improve moving forward. Reviewing your negotiations is as important as preparing for them because it allows you to learn and grow, and you can utilize those lessons in your next negotiation to continue improving your skills and negotiated outcomes</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595352920"/>
      </p:ext>
    </p:extLst>
  </p:cSld>
  <p:clrMapOvr>
    <a:masterClrMapping/>
  </p:clrMapOvr>
  <mc:AlternateContent xmlns:mc="http://schemas.openxmlformats.org/markup-compatibility/2006" xmlns:p14="http://schemas.microsoft.com/office/powerpoint/2010/main">
    <mc:Choice Requires="p14">
      <p:transition spd="slow" p14:dur="2000" advTm="100710"/>
    </mc:Choice>
    <mc:Fallback xmlns="">
      <p:transition spd="slow" advTm="10071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069694"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2750"/>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2800" b="1" dirty="0">
                <a:solidFill>
                  <a:schemeClr val="tx1"/>
                </a:solidFill>
              </a:rPr>
              <a:t>Understanding Communication in Negotiation.</a:t>
            </a:r>
          </a:p>
          <a:p>
            <a:pPr marL="285750" indent="-285750" algn="just">
              <a:buFont typeface="Arial" panose="020B0604020202020204" pitchFamily="34" charset="0"/>
              <a:buChar char="•"/>
            </a:pPr>
            <a:r>
              <a:rPr lang="en-US" sz="2800" b="1" dirty="0">
                <a:solidFill>
                  <a:schemeClr val="tx1"/>
                </a:solidFill>
              </a:rPr>
              <a:t>Verbal and Non-Verbal Communication in Negotiation.</a:t>
            </a:r>
          </a:p>
          <a:p>
            <a:pPr marL="285750" indent="-285750" algn="just">
              <a:buFont typeface="Arial" panose="020B0604020202020204" pitchFamily="34" charset="0"/>
              <a:buChar char="•"/>
            </a:pPr>
            <a:r>
              <a:rPr lang="en-US" sz="2800" b="1" dirty="0">
                <a:solidFill>
                  <a:schemeClr val="tx1"/>
                </a:solidFill>
              </a:rPr>
              <a:t>Digital Communication in Negotiation</a:t>
            </a:r>
          </a:p>
          <a:p>
            <a:pPr marL="285750" indent="-285750" algn="just">
              <a:buFont typeface="Arial" panose="020B0604020202020204" pitchFamily="34" charset="0"/>
              <a:buChar char="•"/>
            </a:pPr>
            <a:r>
              <a:rPr lang="en-US" sz="2800" b="1" dirty="0">
                <a:solidFill>
                  <a:schemeClr val="tx1"/>
                </a:solidFill>
              </a:rPr>
              <a:t>Overcoming Communication Barriers in Negotiation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1990137" y="541863"/>
            <a:ext cx="6966706" cy="523220"/>
          </a:xfrm>
          <a:prstGeom prst="rect">
            <a:avLst/>
          </a:prstGeom>
          <a:noFill/>
        </p:spPr>
        <p:txBody>
          <a:bodyPr wrap="square" rtlCol="0">
            <a:spAutoFit/>
          </a:bodyPr>
          <a:lstStyle/>
          <a:p>
            <a:pPr algn="ctr"/>
            <a:r>
              <a:rPr lang="en-US" sz="2800" b="1" i="0" dirty="0">
                <a:solidFill>
                  <a:schemeClr val="bg1"/>
                </a:solidFill>
                <a:effectLst/>
                <a:latin typeface="Roboto" panose="02000000000000000000" pitchFamily="2" charset="0"/>
              </a:rPr>
              <a:t>Conclusion</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60850991"/>
      </p:ext>
    </p:extLst>
  </p:cSld>
  <p:clrMapOvr>
    <a:masterClrMapping/>
  </p:clrMapOvr>
  <mc:AlternateContent xmlns:mc="http://schemas.openxmlformats.org/markup-compatibility/2006" xmlns:p14="http://schemas.microsoft.com/office/powerpoint/2010/main">
    <mc:Choice Requires="p14">
      <p:transition p14:dur="10" advTm="662172"/>
    </mc:Choice>
    <mc:Fallback xmlns="">
      <p:transition advTm="66217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068509807"/>
      </p:ext>
    </p:extLst>
  </p:cSld>
  <p:clrMapOvr>
    <a:masterClrMapping/>
  </p:clrMapOvr>
  <mc:AlternateContent xmlns:mc="http://schemas.openxmlformats.org/markup-compatibility/2006" xmlns:p14="http://schemas.microsoft.com/office/powerpoint/2010/main">
    <mc:Choice Requires="p14">
      <p:transition spd="slow" p14:dur="2000" advTm="4491"/>
    </mc:Choice>
    <mc:Fallback xmlns="">
      <p:transition spd="slow" advTm="449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3036</Words>
  <Application>Microsoft Office PowerPoint</Application>
  <PresentationFormat>Widescreen</PresentationFormat>
  <Paragraphs>211</Paragraphs>
  <Slides>40</Slides>
  <Notes>7</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40</vt:i4>
      </vt:variant>
    </vt:vector>
  </HeadingPairs>
  <TitlesOfParts>
    <vt:vector size="54" baseType="lpstr">
      <vt:lpstr>-apple-system</vt:lpstr>
      <vt:lpstr>Arial</vt:lpstr>
      <vt:lpstr>Calibri</vt:lpstr>
      <vt:lpstr>Calibri Light</vt:lpstr>
      <vt:lpstr>Georgia</vt:lpstr>
      <vt:lpstr>Google Sans</vt:lpstr>
      <vt:lpstr>Libre Franklin</vt:lpstr>
      <vt:lpstr>PT Sans</vt:lpstr>
      <vt:lpstr>Roboto</vt:lpstr>
      <vt:lpstr>Tajawal ExtraBold</vt:lpstr>
      <vt:lpstr>Tajawal Medium</vt:lpstr>
      <vt:lpstr>Tiempos Text</vt:lpstr>
      <vt:lpstr>var(--post_title_typography-font-family)</vt:lpstr>
      <vt:lpstr>Office Theme</vt:lpstr>
      <vt:lpstr>PowerPoint Presentation</vt:lpstr>
      <vt:lpstr>Lec. 4 Overview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Know your audience. People generally fall into four categories of business personality: the driver, the amiable, the analytic, or the expressive.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176</cp:revision>
  <dcterms:created xsi:type="dcterms:W3CDTF">2023-04-29T09:08:23Z</dcterms:created>
  <dcterms:modified xsi:type="dcterms:W3CDTF">2023-07-06T18:03:33Z</dcterms:modified>
</cp:coreProperties>
</file>