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 id="2147483786" r:id="rId2"/>
  </p:sldMasterIdLst>
  <p:notesMasterIdLst>
    <p:notesMasterId r:id="rId42"/>
  </p:notesMasterIdLst>
  <p:handoutMasterIdLst>
    <p:handoutMasterId r:id="rId43"/>
  </p:handoutMasterIdLst>
  <p:sldIdLst>
    <p:sldId id="480" r:id="rId3"/>
    <p:sldId id="303" r:id="rId4"/>
    <p:sldId id="489" r:id="rId5"/>
    <p:sldId id="482" r:id="rId6"/>
    <p:sldId id="313" r:id="rId7"/>
    <p:sldId id="490" r:id="rId8"/>
    <p:sldId id="256"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518" r:id="rId37"/>
    <p:sldId id="519" r:id="rId38"/>
    <p:sldId id="526"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1730"/>
    <a:srgbClr val="001746"/>
    <a:srgbClr val="000099"/>
    <a:srgbClr val="0B452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74323"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A936540-C374-4AFE-97C8-C3A2C47CB750}" type="datetime1">
              <a:rPr lang="en-GB" smtClean="0"/>
              <a:t>27/02/2026</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51F33-5D51-470B-8914-3B86C12A5A69}" type="datetime1">
              <a:rPr lang="en-GB" smtClean="0"/>
              <a:t>27/02/2026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958655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2/27/2026</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8025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2/27/2026</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3936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2/27/2026</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5370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2/27/2026</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9757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2/27/2026</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7881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2/27/2026</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68323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2/27/2026</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7352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2/27/2026</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91732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2/27/2026</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01561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2/27/2026</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6113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2/27/2026</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47761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68803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199395113"/>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321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5577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844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584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1013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3317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4096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1767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30803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1860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7049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969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78367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8417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848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151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7001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683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901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2/27/2026</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17815683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68035658"/>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 id="21474838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31.xml"/><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4839" y="2337115"/>
            <a:ext cx="4661854"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a:t>
            </a:r>
            <a:r>
              <a:rPr lang="en-US" sz="2800" b="1">
                <a:solidFill>
                  <a:prstClr val="black"/>
                </a:solidFill>
                <a:latin typeface="Times New Roman" panose="02020603050405020304" pitchFamily="18" charset="0"/>
                <a:cs typeface="Times New Roman" panose="02020603050405020304" pitchFamily="18" charset="0"/>
                <a:sym typeface="Arial"/>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sym typeface="Arial"/>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48650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Finding a Commercially Viable Problem</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solidFill>
                  <a:prstClr val="white"/>
                </a:solidFill>
                <a:latin typeface="Times New Roman" panose="02020603050405020304" pitchFamily="18" charset="0"/>
                <a:cs typeface="Times New Roman" panose="02020603050405020304" pitchFamily="18" charset="0"/>
                <a:sym typeface="Arial"/>
              </a:rPr>
              <a:t>2</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DE0477D-22FC-4935-6107-AACDABA351DB}"/>
              </a:ext>
            </a:extLst>
          </p:cNvPr>
          <p:cNvSpPr txBox="1"/>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prstTxWarp prst="textNoShape">
              <a:avLst/>
            </a:prstTxWarp>
            <a:normAutofit/>
          </a:bodyPr>
          <a:lstStyle/>
          <a:p>
            <a:pPr marL="0" marR="0" lvl="0" indent="0" algn="ctr" defTabSz="914400" eaLnBrk="0" fontAlgn="base" latinLnBrk="0" hangingPunct="0">
              <a:spcBef>
                <a:spcPct val="0"/>
              </a:spcBef>
              <a:spcAft>
                <a:spcPts val="600"/>
              </a:spcAft>
              <a:buClrTx/>
              <a:buSzTx/>
              <a:buFontTx/>
              <a:buNone/>
              <a:tabLst/>
              <a:defRPr/>
            </a:pPr>
            <a:r>
              <a:rPr kumimoji="0" lang="en-US" sz="4400" b="1" i="0" u="none" strike="noStrike" kern="1200" cap="none" spc="0" normalizeH="0" baseline="0" noProof="0">
                <a:ln>
                  <a:noFill/>
                </a:ln>
                <a:solidFill>
                  <a:schemeClr val="tx2"/>
                </a:solidFill>
                <a:effectLst/>
                <a:uLnTx/>
                <a:uFillTx/>
                <a:latin typeface="+mj-lt"/>
                <a:ea typeface="+mj-ea"/>
                <a:cs typeface="+mj-cs"/>
              </a:rPr>
              <a:t>Finding a Commercially Viable Problem</a:t>
            </a:r>
          </a:p>
        </p:txBody>
      </p:sp>
      <p:pic>
        <p:nvPicPr>
          <p:cNvPr id="7" name="Picture 6" descr="Person with idea concept">
            <a:extLst>
              <a:ext uri="{FF2B5EF4-FFF2-40B4-BE49-F238E27FC236}">
                <a16:creationId xmlns:a16="http://schemas.microsoft.com/office/drawing/2014/main" id="{2DF58881-AE63-885B-EFF1-E9770CC33F02}"/>
              </a:ext>
            </a:extLst>
          </p:cNvPr>
          <p:cNvPicPr>
            <a:picLocks noChangeAspect="1"/>
          </p:cNvPicPr>
          <p:nvPr/>
        </p:nvPicPr>
        <p:blipFill>
          <a:blip r:embed="rId2"/>
          <a:srcRect t="12134" b="26073"/>
          <a:stretch/>
        </p:blipFill>
        <p:spPr>
          <a:xfrm>
            <a:off x="609600" y="1600201"/>
            <a:ext cx="10972800" cy="4525963"/>
          </a:xfrm>
          <a:prstGeom prst="rect">
            <a:avLst/>
          </a:prstGeom>
          <a:noFill/>
        </p:spPr>
      </p:pic>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The previous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a:t>
            </a:r>
            <a:r>
              <a:rPr lang="en-US" sz="2800" b="1" dirty="0">
                <a:solidFill>
                  <a:srgbClr val="00B0F0"/>
                </a:solidFill>
                <a:latin typeface="Times New Roman" panose="02020603050405020304" pitchFamily="18" charset="0"/>
                <a:cs typeface="Times New Roman" panose="02020603050405020304" pitchFamily="18" charset="0"/>
                <a:sym typeface="Arial"/>
              </a:rPr>
              <a:t>is</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322139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endPar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1055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In marketing, one of the oldest sayings is, </a:t>
            </a:r>
            <a:r>
              <a:rPr kumimoji="0" lang="en-GB" sz="3200" b="0" i="1"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“Find a need and fill 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In other words, if you find an unsatisfied need, you’ll find a problem whose solution may provide an opportunity for you.</a:t>
            </a:r>
            <a:endPar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Not all problems that need to be solved are ready to be solved commercially. In other words, the demand for the product or service must be great enough to earn and sustain a profit.</a:t>
            </a:r>
            <a:endParaRPr kumimoji="0" lang="en-GB"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960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000" b="1" i="1"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Successful companies solve problems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 am sure you have heard of the business philosophy that in order to create </a:t>
            </a: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a successful business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 needs to add </a:t>
            </a: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real value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9474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1" i="1" u="none" strike="noStrike" kern="1200" cap="none" spc="0" normalizeH="0" baseline="0" noProof="0">
                <a:ln>
                  <a:noFill/>
                </a:ln>
                <a:solidFill>
                  <a:srgbClr val="6F1730"/>
                </a:solidFill>
                <a:effectLst/>
                <a:uLnTx/>
                <a:uFillTx/>
                <a:latin typeface="Times New Roman" panose="02020603050405020304" pitchFamily="18" charset="0"/>
                <a:ea typeface="+mn-ea"/>
                <a:cs typeface="Times New Roman" panose="02020603050405020304" pitchFamily="18" charset="0"/>
              </a:rPr>
              <a:t>Identify the problem that is causing the pain.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If the problem is something undesirable and undefined, people are likely to pay a lot of money to solve it, and the </a:t>
            </a:r>
            <a:r>
              <a:rPr kumimoji="0" lang="en-GB" sz="24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problem can be anything; </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It may be the need for a more efficient way of transporting passengers, the lack of effective shipping options internationally, or the need for better marketing strategies; The problem is the need or the void that the customer wants to fill.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591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An excellent example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69873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Though Sir John’s product was a bust financially, entrepreneurs like Thomas Crapper and John Douglas were so successful that their names remain linked with the flush toilet even today.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46184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Clearly, you need not be an inventor to be a successful entrepreneur. All you need is to be able to recognize a problem that is commercially viable and develop a unique solution.</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8879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Flash memory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was invented in the early 1980s by Japanese engineer </a:t>
            </a:r>
            <a:r>
              <a:rPr kumimoji="0" lang="en-GB" sz="2000" b="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Masuoka</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 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Different types of flash memory- USB drives, Flash Drives, SSD Cards">
            <a:extLst>
              <a:ext uri="{FF2B5EF4-FFF2-40B4-BE49-F238E27FC236}">
                <a16:creationId xmlns:a16="http://schemas.microsoft.com/office/drawing/2014/main" id="{462BE07D-CB11-56D8-DAE3-BE4CA83C34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98" r="6667"/>
          <a:stretch/>
        </p:blipFill>
        <p:spPr bwMode="auto">
          <a:xfrm>
            <a:off x="9703739" y="453094"/>
            <a:ext cx="1737972" cy="161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90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6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Solar kits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image below is an advertisement photo that appeared in the 1956 issue of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Look Magazine, show off the “Bell Solar Battery” to the American public.</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6">
            <a:extLst>
              <a:ext uri="{FF2B5EF4-FFF2-40B4-BE49-F238E27FC236}">
                <a16:creationId xmlns:a16="http://schemas.microsoft.com/office/drawing/2014/main" id="{EBC7E822-E1D6-5298-7AA0-9D5E9DE64A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3" t="2110" r="2601" b="3798"/>
          <a:stretch/>
        </p:blipFill>
        <p:spPr bwMode="auto">
          <a:xfrm>
            <a:off x="1937721" y="1034933"/>
            <a:ext cx="3436144" cy="23945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ow China's Solar Industry Is Set Up To Be The New Green OPEC">
            <a:extLst>
              <a:ext uri="{FF2B5EF4-FFF2-40B4-BE49-F238E27FC236}">
                <a16:creationId xmlns:a16="http://schemas.microsoft.com/office/drawing/2014/main" id="{E53660D9-BFC9-E23F-F273-7A02A81CF5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6266" y="712724"/>
            <a:ext cx="4237796" cy="24938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360DAD4-F0EA-D487-A76E-9C0C10D7F89E}"/>
              </a:ext>
            </a:extLst>
          </p:cNvPr>
          <p:cNvPicPr>
            <a:picLocks noChangeAspect="1"/>
          </p:cNvPicPr>
          <p:nvPr/>
        </p:nvPicPr>
        <p:blipFill>
          <a:blip r:embed="rId5"/>
          <a:stretch>
            <a:fillRect/>
          </a:stretch>
        </p:blipFill>
        <p:spPr>
          <a:xfrm>
            <a:off x="7056266" y="3254244"/>
            <a:ext cx="4237087" cy="2603218"/>
          </a:xfrm>
          <a:prstGeom prst="rect">
            <a:avLst/>
          </a:prstGeom>
        </p:spPr>
      </p:pic>
    </p:spTree>
    <p:extLst>
      <p:ext uri="{BB962C8B-B14F-4D97-AF65-F5344CB8AC3E}">
        <p14:creationId xmlns:p14="http://schemas.microsoft.com/office/powerpoint/2010/main" val="3350190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History of Solar Energy: Who Invented Solar Panels? | Deege ...">
            <a:extLst>
              <a:ext uri="{FF2B5EF4-FFF2-40B4-BE49-F238E27FC236}">
                <a16:creationId xmlns:a16="http://schemas.microsoft.com/office/drawing/2014/main" id="{BD7F56C6-549E-70C5-C0A6-531B06E0E5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58" t="3102" r="5685"/>
          <a:stretch/>
        </p:blipFill>
        <p:spPr bwMode="auto">
          <a:xfrm>
            <a:off x="8909596" y="165259"/>
            <a:ext cx="3143883" cy="2351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297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What happened to businessman and programmer Mark Zuckerberg when he started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Facebook?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Zuckerberg greatly helped develop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the ability to communicate online</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E444110-070F-4D3D-918F-6308B17AFE3E}"/>
              </a:ext>
            </a:extLst>
          </p:cNvPr>
          <p:cNvPicPr>
            <a:picLocks noChangeAspect="1"/>
          </p:cNvPicPr>
          <p:nvPr/>
        </p:nvPicPr>
        <p:blipFill>
          <a:blip r:embed="rId3"/>
          <a:stretch>
            <a:fillRect/>
          </a:stretch>
        </p:blipFill>
        <p:spPr>
          <a:xfrm>
            <a:off x="8358523" y="290945"/>
            <a:ext cx="3833477" cy="2459125"/>
          </a:xfrm>
          <a:prstGeom prst="rect">
            <a:avLst/>
          </a:prstGeom>
        </p:spPr>
      </p:pic>
    </p:spTree>
    <p:extLst>
      <p:ext uri="{BB962C8B-B14F-4D97-AF65-F5344CB8AC3E}">
        <p14:creationId xmlns:p14="http://schemas.microsoft.com/office/powerpoint/2010/main" val="2225152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and what void did Sergey Brin and Larry Paige fill when </a:t>
            </a:r>
            <a:r>
              <a:rPr kumimoji="0" lang="en-GB" sz="28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creating Google</a:t>
            </a: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Is the need for an </a:t>
            </a:r>
            <a:r>
              <a:rPr kumimoji="0" lang="en-GB" sz="28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effective commercial search engine on </a:t>
            </a: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Internet</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C3980CB-6F7C-91E3-0F2C-1DF17BAE7053}"/>
              </a:ext>
            </a:extLst>
          </p:cNvPr>
          <p:cNvPicPr>
            <a:picLocks noChangeAspect="1"/>
          </p:cNvPicPr>
          <p:nvPr/>
        </p:nvPicPr>
        <p:blipFill>
          <a:blip r:embed="rId3"/>
          <a:stretch>
            <a:fillRect/>
          </a:stretch>
        </p:blipFill>
        <p:spPr>
          <a:xfrm>
            <a:off x="7603113" y="351235"/>
            <a:ext cx="4005419" cy="2664183"/>
          </a:xfrm>
          <a:prstGeom prst="rect">
            <a:avLst/>
          </a:prstGeom>
        </p:spPr>
      </p:pic>
    </p:spTree>
    <p:extLst>
      <p:ext uri="{BB962C8B-B14F-4D97-AF65-F5344CB8AC3E}">
        <p14:creationId xmlns:p14="http://schemas.microsoft.com/office/powerpoint/2010/main" val="2597268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GB"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Google &amp; Facebook</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They were solving real problems, and thanks to the scalability of those problems, they were able to grow their business to be as significant as it is today.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Google &amp; Facebook Advertising Strategy: Your Audience Targeting Toolbox">
            <a:extLst>
              <a:ext uri="{FF2B5EF4-FFF2-40B4-BE49-F238E27FC236}">
                <a16:creationId xmlns:a16="http://schemas.microsoft.com/office/drawing/2014/main" id="{B5469711-796D-BB90-C579-C4C797ACD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4804" y="356259"/>
            <a:ext cx="2888676" cy="2888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596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So what is your problem? What is the problem you are trying to solve? If you </a:t>
            </a:r>
            <a:r>
              <a:rPr kumimoji="0" lang="en-GB" sz="24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don't solve a problem, you don't have a job</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1445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“Is a problem ready to be solved?” is a convenient way of asking, “Is there enough demand for the product or service I’m about to create to make it commercially viable? Will there be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enough demand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translates into sales volume to pay the bills and show a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profit</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81748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the case of the flush toilet, the answer to whether it was commercially viable is very obvious.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9120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6570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“In niches there are riches”</a:t>
            </a:r>
            <a:r>
              <a:rPr kumimoji="0" lang="en-GB"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David </a:t>
            </a:r>
            <a:r>
              <a:rPr kumimoji="0" lang="en-GB" sz="2400" b="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Koffman</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 successful entrepreneur has said that   </a:t>
            </a:r>
            <a:r>
              <a:rPr kumimoji="0" lang="en-GB" sz="24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 niches there are riches”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 niche is a </a:t>
            </a:r>
            <a:r>
              <a:rPr kumimoji="0" lang="en-GB"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portion</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0935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 (</a:t>
            </a:r>
            <a:r>
              <a:rPr kumimoji="0" lang="en-GB"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total available market, is a term that is typically used to reference the revenue opportunity available for a product or service.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TAM helps prioritize business opportunities by serving as a quick metric of a given opportunity's underlying potential.</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Available Market (</a:t>
            </a:r>
            <a:r>
              <a:rPr kumimoji="0" lang="en-GB"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Served (or Serviceable) Available Market, and Target Market. One approach is to estimate how much of the market any company can gain if there were no competitors.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1531995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kumimoji="0" lang="en-GB" sz="2400" b="1" i="0" u="none" strike="noStrike" kern="1200" cap="none" spc="0" normalizeH="0" baseline="0" noProof="0">
                <a:ln>
                  <a:noFill/>
                </a:ln>
                <a:solidFill>
                  <a:srgbClr val="002060"/>
                </a:solidFill>
                <a:effectLst/>
                <a:uLnTx/>
                <a:uFillTx/>
                <a:latin typeface="Times New Roman" panose="02020603050405020304" pitchFamily="18" charset="0"/>
                <a:ea typeface="+mn-ea"/>
                <a:cs typeface="Times New Roman" panose="02020603050405020304" pitchFamily="18" charset="0"/>
              </a:rPr>
              <a:t>SAM</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the percentage of the market that can be served (either by that company or all providers) out of the TAM.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22611551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Serviceable obtainable market (</a:t>
            </a:r>
            <a:r>
              <a:rPr kumimoji="0" lang="en-GB" sz="2700" b="1" i="0"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SOM</a:t>
            </a: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share of the market, or </a:t>
            </a:r>
            <a:r>
              <a:rPr kumimoji="0" lang="en-GB" sz="2700" b="0" i="0"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Target Market</a:t>
            </a: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is the percentage of SAM which is realistically reached.</a:t>
            </a:r>
            <a:endParaRPr kumimoji="0" lang="en-GB"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39071004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It’s always tempting to take the leader on head-to-head, because that’s where the volume is, and where there’s seemingly the most to gain.</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Head-to-head competition refers to a situation where two or more individuals, companies or organizations directly compete with each other for the same market share, customers, resources, etc.</a:t>
            </a: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995044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Bing Yahoo Msn Promotion - Lulla Doll Sleep Companion - Free Transparent  PNG Clipart Images Download">
            <a:extLst>
              <a:ext uri="{FF2B5EF4-FFF2-40B4-BE49-F238E27FC236}">
                <a16:creationId xmlns:a16="http://schemas.microsoft.com/office/drawing/2014/main" id="{F88A2CBE-D839-697D-15C0-105A91C10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3080" y="749643"/>
            <a:ext cx="2133600" cy="2468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2415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Price Wars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lower their prices to try and gain a competitive advantage, leading to a decrease in profit margins for everyone involved.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Decreased Quality</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sacrifice quality in an effort to cut costs and compete on price, leading to a decrease in customer satisfaction.</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932686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i="1" dirty="0">
              <a:solidFill>
                <a:srgbClr val="FF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3. </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Increased Advertising Costs</a:t>
            </a:r>
            <a:r>
              <a:rPr kumimoji="0" lang="en-GB" sz="24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 </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Companies may increase their advertising budget to try and gain an edge in the market, leading to increased costs and potentially reduced profitability.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4</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 Legal Issues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engage in unethical or illegal practices to gain a competitive advantage, resulting in legal challenges and reputational damage.</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67932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5. Negative Impact on the Market: </a:t>
            </a: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Intense head-to-head competition can lead to a decline in market growth and overall profitability for everyone involved.</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19391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9593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52963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49607"/>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3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rPr>
              <a:t>How much demand is enough?</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3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 </a:t>
            </a:r>
            <a:r>
              <a:rPr kumimoji="0" lang="en-GB" sz="23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0706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So how do you go about finding a problem whose solution is commercially viable?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Our search begins with </a:t>
            </a:r>
            <a:r>
              <a:rPr kumimoji="0" lang="en-GB" sz="2400" b="1" i="1" u="sng"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primary demand</a:t>
            </a:r>
            <a:r>
              <a:rPr kumimoji="0" lang="en-GB" sz="2400" b="0" i="0" u="none"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 which is consumer interest in purchasing an entire class of products, versus consumers wanting only to purchase a certain brand within that class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05600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1200"/>
              </a:spcBef>
              <a:spcAft>
                <a:spcPts val="80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Conclusion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02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Entrepreneurial Leadership: A practical Guide to Generating New Business by Angelo Mastrangelo 1st Edition.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Definition of a Leader: https://www.vtaide.com/gleanings/leader.html</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Understanding Leadership, Harvard Business Overview:https://hbr.org/2004/01/understanding-leadership</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https://www.deegesolar.co.uk/history_of_solar_energy/</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https://www.techtarget.com/searchstorage/feature/A-history-of-flash-memory-and-its-rise-in-the-enterprise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Textbook &amp; References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4882</TotalTime>
  <Words>2490</Words>
  <Application>Microsoft Office PowerPoint</Application>
  <PresentationFormat>Widescreen</PresentationFormat>
  <Paragraphs>195</Paragraphs>
  <Slides>39</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39</vt:i4>
      </vt:variant>
    </vt:vector>
  </HeadingPairs>
  <TitlesOfParts>
    <vt:vector size="49" baseType="lpstr">
      <vt:lpstr>Arial</vt:lpstr>
      <vt:lpstr>Avenir Next LT Pro</vt:lpstr>
      <vt:lpstr>Calibri</vt:lpstr>
      <vt:lpstr>Calibri Light</vt:lpstr>
      <vt:lpstr>Georgia</vt:lpstr>
      <vt:lpstr>Noto Sans Symbols</vt:lpstr>
      <vt:lpstr>Tajawal Medium</vt:lpstr>
      <vt:lpstr>Times New Roman</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nermeen mohamed</cp:lastModifiedBy>
  <cp:revision>49</cp:revision>
  <dcterms:created xsi:type="dcterms:W3CDTF">2023-01-06T19:28:27Z</dcterms:created>
  <dcterms:modified xsi:type="dcterms:W3CDTF">2026-02-27T20:28:26Z</dcterms:modified>
</cp:coreProperties>
</file>