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0"/>
  </p:notesMasterIdLst>
  <p:sldIdLst>
    <p:sldId id="480" r:id="rId5"/>
    <p:sldId id="551" r:id="rId6"/>
    <p:sldId id="303" r:id="rId7"/>
    <p:sldId id="541" r:id="rId8"/>
    <p:sldId id="306" r:id="rId9"/>
    <p:sldId id="599" r:id="rId10"/>
    <p:sldId id="600" r:id="rId11"/>
    <p:sldId id="601" r:id="rId12"/>
    <p:sldId id="602" r:id="rId13"/>
    <p:sldId id="603" r:id="rId14"/>
    <p:sldId id="604" r:id="rId15"/>
    <p:sldId id="605" r:id="rId16"/>
    <p:sldId id="607" r:id="rId17"/>
    <p:sldId id="608" r:id="rId18"/>
    <p:sldId id="609" r:id="rId19"/>
    <p:sldId id="611" r:id="rId20"/>
    <p:sldId id="612" r:id="rId21"/>
    <p:sldId id="613" r:id="rId22"/>
    <p:sldId id="614" r:id="rId23"/>
    <p:sldId id="615" r:id="rId24"/>
    <p:sldId id="616" r:id="rId25"/>
    <p:sldId id="617" r:id="rId26"/>
    <p:sldId id="618" r:id="rId27"/>
    <p:sldId id="619" r:id="rId28"/>
    <p:sldId id="620" r:id="rId29"/>
    <p:sldId id="621" r:id="rId30"/>
    <p:sldId id="622" r:id="rId31"/>
    <p:sldId id="623" r:id="rId32"/>
    <p:sldId id="624" r:id="rId33"/>
    <p:sldId id="625" r:id="rId34"/>
    <p:sldId id="626" r:id="rId35"/>
    <p:sldId id="627" r:id="rId36"/>
    <p:sldId id="628" r:id="rId37"/>
    <p:sldId id="629" r:id="rId38"/>
    <p:sldId id="630" r:id="rId39"/>
    <p:sldId id="631" r:id="rId40"/>
    <p:sldId id="632" r:id="rId41"/>
    <p:sldId id="634" r:id="rId42"/>
    <p:sldId id="635" r:id="rId43"/>
    <p:sldId id="636" r:id="rId44"/>
    <p:sldId id="644" r:id="rId45"/>
    <p:sldId id="645" r:id="rId46"/>
    <p:sldId id="552" r:id="rId47"/>
    <p:sldId id="529" r:id="rId48"/>
    <p:sldId id="349" r:id="rId49"/>
  </p:sldIdLst>
  <p:sldSz cx="12192000" cy="6858000"/>
  <p:notesSz cx="6858000" cy="9144000"/>
  <p:embeddedFontLst>
    <p:embeddedFont>
      <p:font typeface="Alexandria" pitchFamily="2" charset="-78"/>
      <p:regular r:id="rId51"/>
      <p:bold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306"/>
            <p14:sldId id="599"/>
            <p14:sldId id="600"/>
            <p14:sldId id="601"/>
            <p14:sldId id="602"/>
            <p14:sldId id="603"/>
            <p14:sldId id="604"/>
            <p14:sldId id="605"/>
            <p14:sldId id="607"/>
            <p14:sldId id="608"/>
            <p14:sldId id="609"/>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4"/>
            <p14:sldId id="635"/>
            <p14:sldId id="636"/>
            <p14:sldId id="644"/>
            <p14:sldId id="645"/>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79" d="100"/>
          <a:sy n="79" d="100"/>
        </p:scale>
        <p:origin x="634" y="39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20-Sep-25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20-Sep-25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20-Sep-25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20-Sep-25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20-Sep-25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20-Sep-25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20-Sep-25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20-Sep-25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20-Sep-25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23.jpe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26.jpeg"/><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8.jpeg"/></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8.jpe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4.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الثانية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593860"/>
            <a:ext cx="10398867" cy="4889095"/>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dirty="0">
                <a:latin typeface="Alexandria" charset="0"/>
                <a:cs typeface="Alexandria" charset="0"/>
              </a:rPr>
              <a:t>1. عرفنا الإبداع الإعلامي، وأكدنا على أن الإبداع ليس مجرد خيار، بل ضرورة حتمية للبقاء والتميز في عصر الإعلام الرقمي، حيث يساهم في بناء علامة تجارية قوية وتعزيز التفاعل والمشاركة المجتمعية.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استعرضنا الأبعاد الأربعة الرئيسية للإبداع الإعلامي: الطلاقة، المرونة، الأصالة، والتفصيل، وناقشنا العلاقة التكاملية بين هذه الأبعاد، وكيف أن توازنها يساهم في تحقيق الإبداع الإعلامي الحقيقي.</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3. تطرقنا إلى أهمية الإبداع الإعلامي في مواجهة التحديات واغتنام الفرص في العصر الرقمي، واستكشفنا دور التقنيات الحديثة في تعزيز الإبداع الإعلامي وفتح آفاق جديدة لتقديم المحتوى وتشكيل الوعي والتأثير.</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6000" y="2606857"/>
            <a:ext cx="6096000" cy="1834926"/>
          </a:xfrm>
          <a:prstGeom prst="rect">
            <a:avLst/>
          </a:prstGeom>
          <a:noFill/>
        </p:spPr>
        <p:txBody>
          <a:bodyPr wrap="square" rtlCol="0">
            <a:spAutoFit/>
          </a:bodyPr>
          <a:lstStyle/>
          <a:p>
            <a:pPr algn="ctr" rtl="1">
              <a:lnSpc>
                <a:spcPct val="150000"/>
              </a:lnSpc>
            </a:pPr>
            <a:r>
              <a:rPr lang="ar-SA" sz="4000" b="1" dirty="0">
                <a:solidFill>
                  <a:srgbClr val="203E5F"/>
                </a:solidFill>
                <a:latin typeface="Alexandria" panose="020F0502020204030204" pitchFamily="2" charset="-78"/>
                <a:cs typeface="Alexandria" panose="020F0502020204030204" pitchFamily="2" charset="-78"/>
              </a:rPr>
              <a:t>نظريات الإبداع وتطبيقاتها في الإعلام</a:t>
            </a:r>
            <a:endParaRPr lang="en-US" sz="4000" b="1" dirty="0">
              <a:solidFill>
                <a:srgbClr val="203E5F"/>
              </a:solidFill>
              <a:latin typeface="Alexandria" panose="020F0502020204030204" pitchFamily="2" charset="-78"/>
              <a:cs typeface="Alexandria" panose="020F0502020204030204"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608963" y="1603586"/>
            <a:ext cx="8126172" cy="4823693"/>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 تحديد أهم نظريات الإبداع الكلاسيكية والحديثة.</a:t>
            </a:r>
          </a:p>
          <a:p>
            <a:pPr algn="just" rtl="1">
              <a:lnSpc>
                <a:spcPct val="250000"/>
              </a:lnSpc>
            </a:pPr>
            <a:r>
              <a:rPr lang="ar-SA" dirty="0">
                <a:latin typeface="Alexandria" charset="0"/>
                <a:cs typeface="Alexandria" charset="0"/>
              </a:rPr>
              <a:t>2. شرح المبادئ الأساسية لكل نظرية من نظريات الإبداع.</a:t>
            </a:r>
          </a:p>
          <a:p>
            <a:pPr algn="just" rtl="1">
              <a:lnSpc>
                <a:spcPct val="250000"/>
              </a:lnSpc>
            </a:pPr>
            <a:r>
              <a:rPr lang="ar-SA" dirty="0">
                <a:latin typeface="Alexandria" charset="0"/>
                <a:cs typeface="Alexandria" charset="0"/>
              </a:rPr>
              <a:t>3. ربط نظريات الإبداع بالممارسات الإعلامية المعاصرة.</a:t>
            </a:r>
          </a:p>
          <a:p>
            <a:pPr algn="just" rtl="1">
              <a:lnSpc>
                <a:spcPct val="250000"/>
              </a:lnSpc>
            </a:pPr>
            <a:r>
              <a:rPr lang="ar-SA" dirty="0">
                <a:latin typeface="Alexandria" charset="0"/>
                <a:cs typeface="Alexandria" charset="0"/>
              </a:rPr>
              <a:t>4. تطبيق المفاهيم النظرية للإبداع في تحليل وتقييم المحتوى الإعلامي.</a:t>
            </a:r>
          </a:p>
          <a:p>
            <a:pPr algn="just" rtl="1">
              <a:lnSpc>
                <a:spcPct val="250000"/>
              </a:lnSpc>
            </a:pPr>
            <a:r>
              <a:rPr lang="ar-SA" dirty="0">
                <a:latin typeface="Alexandria" charset="0"/>
                <a:cs typeface="Alexandria" charset="0"/>
              </a:rPr>
              <a:t>5. استخلاص الدروس المستفادة من هذه النظريات لتنمية الإبداع الشخصي والمهني في المجال الإعلامي.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58BEFEA7-9FA3-E96B-E7E7-708F9BDE0C68}"/>
              </a:ext>
            </a:extLst>
          </p:cNvPr>
          <p:cNvSpPr txBox="1"/>
          <p:nvPr/>
        </p:nvSpPr>
        <p:spPr>
          <a:xfrm>
            <a:off x="3071638" y="1532065"/>
            <a:ext cx="842624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a:t>
            </a:r>
            <a:r>
              <a:rPr lang="ar-SA" dirty="0">
                <a:solidFill>
                  <a:srgbClr val="C00000"/>
                </a:solidFill>
                <a:latin typeface="Alexandria" charset="0"/>
                <a:cs typeface="Alexandria" charset="0"/>
              </a:rPr>
              <a:t>الإبداع</a:t>
            </a:r>
            <a:r>
              <a:rPr lang="ar-SA" dirty="0">
                <a:latin typeface="Alexandria" charset="0"/>
                <a:cs typeface="Alexandria" charset="0"/>
              </a:rPr>
              <a:t>، بصفته عملية معقدة ومتعددة الأوجه، كان ولا يزال محط اهتمام العديد من الباحثين في مجالات علم النفس، الفلسفة، التربية، وحتى العلوم العصبية، سعى هؤلاء الباحثون إلى فهم آليات التفكير الخلاق، وكيفية نشأة الأفكار الجديدة، والعوامل التي تؤثر في العملية الإبداعية.</a:t>
            </a:r>
          </a:p>
          <a:p>
            <a:pPr algn="just" rtl="1">
              <a:lnSpc>
                <a:spcPct val="200000"/>
              </a:lnSpc>
            </a:pPr>
            <a:r>
              <a:rPr lang="ar-SA" dirty="0">
                <a:latin typeface="Alexandria" charset="0"/>
                <a:cs typeface="Alexandria" charset="0"/>
              </a:rPr>
              <a:t>2. أدت هذه الجهود إلى </a:t>
            </a:r>
            <a:r>
              <a:rPr lang="ar-SA" dirty="0">
                <a:solidFill>
                  <a:srgbClr val="C00000"/>
                </a:solidFill>
                <a:latin typeface="Alexandria" charset="0"/>
                <a:cs typeface="Alexandria" charset="0"/>
              </a:rPr>
              <a:t>ظهور مجموعة متنوعة من النظريات </a:t>
            </a:r>
            <a:r>
              <a:rPr lang="ar-SA" dirty="0">
                <a:latin typeface="Alexandria" charset="0"/>
                <a:cs typeface="Alexandria" charset="0"/>
              </a:rPr>
              <a:t>التي تحاول تفسير الإبداع من زوايا مختلفة، سواء بالتركيز على السمات الشخصية للمبدع، أو على العمليات المعرفية التي يمر بها، أو على البيئة المحيطة التي تشجع أو تعيق الإبداع، وفهم هذه النظريات يوفر </a:t>
            </a:r>
            <a:r>
              <a:rPr lang="ar-SA" dirty="0">
                <a:solidFill>
                  <a:srgbClr val="C00000"/>
                </a:solidFill>
                <a:latin typeface="Alexandria" charset="0"/>
                <a:cs typeface="Alexandria" charset="0"/>
              </a:rPr>
              <a:t>إطاراً علمياً </a:t>
            </a:r>
            <a:r>
              <a:rPr lang="ar-SA" dirty="0">
                <a:latin typeface="Alexandria" charset="0"/>
                <a:cs typeface="Alexandria" charset="0"/>
              </a:rPr>
              <a:t>يمكن من خلاله تحليل وتنمية القدرات الإبداعية في أي مجال، بما في ذلك الإعلام.</a:t>
            </a:r>
          </a:p>
        </p:txBody>
      </p:sp>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14F10E-6558-4AB3-912D-9118764473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20C1907-7986-48B8-98CC-D2312C30A2A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مقدمة في نظريات الإبداع</a:t>
            </a: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Creativity PNGs for Free Download">
            <a:extLst>
              <a:ext uri="{FF2B5EF4-FFF2-40B4-BE49-F238E27FC236}">
                <a16:creationId xmlns:a16="http://schemas.microsoft.com/office/drawing/2014/main" id="{64B00C2A-FBC5-F30B-F677-444F6B8469E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653" r="26834"/>
          <a:stretch>
            <a:fillRect/>
          </a:stretch>
        </p:blipFill>
        <p:spPr bwMode="auto">
          <a:xfrm>
            <a:off x="0" y="2125473"/>
            <a:ext cx="2886812" cy="3810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B54AF-6013-6AF1-EBAC-32A01299111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F130736-1EED-EFB0-3C45-DAD6F5241659}"/>
              </a:ext>
            </a:extLst>
          </p:cNvPr>
          <p:cNvSpPr txBox="1"/>
          <p:nvPr/>
        </p:nvSpPr>
        <p:spPr>
          <a:xfrm>
            <a:off x="3604943" y="1532065"/>
            <a:ext cx="7636002" cy="5150705"/>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تكتسب </a:t>
            </a:r>
            <a:r>
              <a:rPr lang="ar-SA" dirty="0">
                <a:solidFill>
                  <a:srgbClr val="C00000"/>
                </a:solidFill>
                <a:latin typeface="Alexandria" charset="0"/>
                <a:cs typeface="Alexandria" charset="0"/>
              </a:rPr>
              <a:t>دراسة نظريات الإبداع </a:t>
            </a:r>
            <a:r>
              <a:rPr lang="ar-SA" dirty="0">
                <a:latin typeface="Alexandria" charset="0"/>
                <a:cs typeface="Alexandria" charset="0"/>
              </a:rPr>
              <a:t>أهمية خاصة في سياق الإعلام الرقمي، حيث أصبح الابتكار ضرورة للبقاء والتميز، فمعرفة كيف يعمل العقل المبدع، وما هي الظروف التي تشجع على ظهور الأفكار الجديدة، يمكن أن تساعد الإعلاميين على تطوير استراتيجيات أكثر فعالية لإنتاج محتوى مبتكر وجذاب.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هذه النظريات لا تقدم فقط تفسيرات أكاديمية، بل توفر أيضاً </a:t>
            </a:r>
            <a:r>
              <a:rPr lang="ar-SA" dirty="0">
                <a:solidFill>
                  <a:srgbClr val="C00000"/>
                </a:solidFill>
                <a:latin typeface="Alexandria" charset="0"/>
                <a:cs typeface="Alexandria" charset="0"/>
              </a:rPr>
              <a:t>أدوات ومبادئ عملية</a:t>
            </a:r>
            <a:r>
              <a:rPr lang="ar-SA" dirty="0">
                <a:latin typeface="Alexandria" charset="0"/>
                <a:cs typeface="Alexandria" charset="0"/>
              </a:rPr>
              <a:t> يمكن تطبيقها في ورش العمل، وفي تصميم بيئات العمل، وفي تطوير البرامج التدريبية التي تهدف إلى تنمية الإبداع لدى الأفراد والمؤسسات الإعلامية، إنها تمثل </a:t>
            </a:r>
            <a:r>
              <a:rPr lang="ar-SA" dirty="0">
                <a:solidFill>
                  <a:srgbClr val="C00000"/>
                </a:solidFill>
                <a:latin typeface="Alexandria" charset="0"/>
                <a:cs typeface="Alexandria" charset="0"/>
              </a:rPr>
              <a:t>خارطة</a:t>
            </a:r>
            <a:r>
              <a:rPr lang="ar-SA" dirty="0">
                <a:latin typeface="Alexandria" charset="0"/>
                <a:cs typeface="Alexandria" charset="0"/>
              </a:rPr>
              <a:t> </a:t>
            </a:r>
            <a:r>
              <a:rPr lang="ar-SA" dirty="0">
                <a:solidFill>
                  <a:srgbClr val="C00000"/>
                </a:solidFill>
                <a:latin typeface="Alexandria" charset="0"/>
                <a:cs typeface="Alexandria" charset="0"/>
              </a:rPr>
              <a:t>طريق</a:t>
            </a:r>
            <a:r>
              <a:rPr lang="ar-SA" dirty="0">
                <a:latin typeface="Alexandria" charset="0"/>
                <a:cs typeface="Alexandria" charset="0"/>
              </a:rPr>
              <a:t> لفهم وتوجيه العملية الإبداعية نحو تحقيق أقصى إمكاناتها.</a:t>
            </a:r>
          </a:p>
        </p:txBody>
      </p:sp>
      <p:sp>
        <p:nvSpPr>
          <p:cNvPr id="24" name="Rectangle 23">
            <a:extLst>
              <a:ext uri="{FF2B5EF4-FFF2-40B4-BE49-F238E27FC236}">
                <a16:creationId xmlns:a16="http://schemas.microsoft.com/office/drawing/2014/main" id="{C4204E6A-C225-7A7D-95F9-225A5745041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20CBAF6-9840-67D5-89D7-05F7093C5C9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EE05848-C354-80B1-FDF0-90AE7CB5C93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مقدمة في نظريات الإبداع</a:t>
            </a:r>
          </a:p>
        </p:txBody>
      </p:sp>
      <p:pic>
        <p:nvPicPr>
          <p:cNvPr id="17" name="Graphic 21">
            <a:extLst>
              <a:ext uri="{FF2B5EF4-FFF2-40B4-BE49-F238E27FC236}">
                <a16:creationId xmlns:a16="http://schemas.microsoft.com/office/drawing/2014/main" id="{EB312E6F-A56D-4F06-E83F-7953097200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a:extLst>
              <a:ext uri="{FF2B5EF4-FFF2-40B4-BE49-F238E27FC236}">
                <a16:creationId xmlns:a16="http://schemas.microsoft.com/office/drawing/2014/main" id="{8D6CBC17-396A-E928-6099-381FCD6C4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574" y="4531590"/>
            <a:ext cx="3325869" cy="201099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تعزيز الإبداع في الشركات الصغيرة والمتوسطة">
            <a:extLst>
              <a:ext uri="{FF2B5EF4-FFF2-40B4-BE49-F238E27FC236}">
                <a16:creationId xmlns:a16="http://schemas.microsoft.com/office/drawing/2014/main" id="{F2EE7A31-84B9-30AC-6FC4-91DDE73D2A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574" y="1572385"/>
            <a:ext cx="3325869" cy="2879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04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960B3-9102-0897-DF1B-B57A140D9EC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5E4BE1A-B4CF-F2BC-6202-8796FECD03C6}"/>
              </a:ext>
            </a:extLst>
          </p:cNvPr>
          <p:cNvSpPr txBox="1"/>
          <p:nvPr/>
        </p:nvSpPr>
        <p:spPr>
          <a:xfrm>
            <a:off x="1108952" y="1761588"/>
            <a:ext cx="10223771" cy="3704156"/>
          </a:xfrm>
          <a:prstGeom prst="rect">
            <a:avLst/>
          </a:prstGeom>
          <a:noFill/>
        </p:spPr>
        <p:txBody>
          <a:bodyPr wrap="square" rtlCol="0">
            <a:spAutoFit/>
          </a:bodyPr>
          <a:lstStyle/>
          <a:p>
            <a:pPr algn="just" rtl="1">
              <a:lnSpc>
                <a:spcPct val="200000"/>
              </a:lnSpc>
            </a:pPr>
            <a:r>
              <a:rPr lang="ar-SA" dirty="0">
                <a:latin typeface="Alexandria" charset="0"/>
                <a:cs typeface="Alexandria" charset="0"/>
              </a:rPr>
              <a:t>5. تنقسم </a:t>
            </a:r>
            <a:r>
              <a:rPr lang="ar-SA" dirty="0">
                <a:solidFill>
                  <a:srgbClr val="C00000"/>
                </a:solidFill>
                <a:latin typeface="Alexandria" charset="0"/>
                <a:cs typeface="Alexandria" charset="0"/>
              </a:rPr>
              <a:t>نظريات الإبداع </a:t>
            </a:r>
            <a:r>
              <a:rPr lang="ar-SA" dirty="0">
                <a:latin typeface="Alexandria" charset="0"/>
                <a:cs typeface="Alexandria" charset="0"/>
              </a:rPr>
              <a:t>بشكل عام إلى عدة فئات رئيسية، منها النظريات التي تركز على </a:t>
            </a:r>
            <a:r>
              <a:rPr lang="ar-SA" dirty="0">
                <a:solidFill>
                  <a:srgbClr val="C00000"/>
                </a:solidFill>
                <a:latin typeface="Alexandria" charset="0"/>
                <a:cs typeface="Alexandria" charset="0"/>
              </a:rPr>
              <a:t>السمات الشخصية </a:t>
            </a:r>
            <a:r>
              <a:rPr lang="ar-SA" dirty="0">
                <a:latin typeface="Alexandria" charset="0"/>
                <a:cs typeface="Alexandria" charset="0"/>
              </a:rPr>
              <a:t>للمبدع، وتلك التي تركز على </a:t>
            </a:r>
            <a:r>
              <a:rPr lang="ar-SA" dirty="0">
                <a:solidFill>
                  <a:srgbClr val="C00000"/>
                </a:solidFill>
                <a:latin typeface="Alexandria" charset="0"/>
                <a:cs typeface="Alexandria" charset="0"/>
              </a:rPr>
              <a:t>العمليات المعرفية </a:t>
            </a:r>
            <a:r>
              <a:rPr lang="ar-SA" dirty="0">
                <a:latin typeface="Alexandria" charset="0"/>
                <a:cs typeface="Alexandria" charset="0"/>
              </a:rPr>
              <a:t>التي يمر بها، والنظريات التي تركز على </a:t>
            </a:r>
            <a:r>
              <a:rPr lang="ar-SA" dirty="0">
                <a:solidFill>
                  <a:srgbClr val="C00000"/>
                </a:solidFill>
                <a:latin typeface="Alexandria" charset="0"/>
                <a:cs typeface="Alexandria" charset="0"/>
              </a:rPr>
              <a:t>البيئة المحيطة</a:t>
            </a:r>
            <a:r>
              <a:rPr lang="ar-SA" dirty="0">
                <a:latin typeface="Alexandria" charset="0"/>
                <a:cs typeface="Alexandria" charset="0"/>
              </a:rPr>
              <a:t>، وأخيراً </a:t>
            </a:r>
            <a:r>
              <a:rPr lang="ar-SA" dirty="0">
                <a:solidFill>
                  <a:srgbClr val="C00000"/>
                </a:solidFill>
                <a:latin typeface="Alexandria" charset="0"/>
                <a:cs typeface="Alexandria" charset="0"/>
              </a:rPr>
              <a:t>النظريات التكاملية </a:t>
            </a:r>
            <a:r>
              <a:rPr lang="ar-SA" dirty="0">
                <a:latin typeface="Alexandria" charset="0"/>
                <a:cs typeface="Alexandria" charset="0"/>
              </a:rPr>
              <a:t>التي تحاول الجمع بين هذه الجوانب. </a:t>
            </a:r>
          </a:p>
          <a:p>
            <a:pPr algn="just" rtl="1">
              <a:lnSpc>
                <a:spcPct val="200000"/>
              </a:lnSpc>
            </a:pPr>
            <a:endParaRPr lang="en-US" sz="1100" dirty="0">
              <a:latin typeface="Alexandria" charset="0"/>
              <a:cs typeface="Alexandria" charset="0"/>
            </a:endParaRPr>
          </a:p>
          <a:p>
            <a:pPr algn="just" rtl="1">
              <a:lnSpc>
                <a:spcPct val="200000"/>
              </a:lnSpc>
            </a:pPr>
            <a:r>
              <a:rPr lang="ar-SA" dirty="0">
                <a:latin typeface="Alexandria" charset="0"/>
                <a:cs typeface="Alexandria" charset="0"/>
              </a:rPr>
              <a:t>6. </a:t>
            </a:r>
            <a:r>
              <a:rPr lang="ar-SA" dirty="0">
                <a:solidFill>
                  <a:srgbClr val="C00000"/>
                </a:solidFill>
                <a:latin typeface="Alexandria" charset="0"/>
                <a:cs typeface="Alexandria" charset="0"/>
              </a:rPr>
              <a:t>في هذه المحاضرة</a:t>
            </a:r>
            <a:r>
              <a:rPr lang="ar-SA" dirty="0">
                <a:latin typeface="Alexandria" charset="0"/>
                <a:cs typeface="Alexandria" charset="0"/>
              </a:rPr>
              <a:t>، سنتناول أبرز هذه النظريات، وسنحاول ربطها بالممارسات الإعلامية المعاصرة، مع التركيز على كيفية الاستفادة منها في تعزيز الإبداع في مجال الإعلام الرقمي. الهدف هو تزويدكم بأسس نظرية قوية تمكنكم من فهم أعمق لآليات الإبداع وتطبيقها بفعالية في مسيرتكم المهنية.</a:t>
            </a:r>
          </a:p>
        </p:txBody>
      </p:sp>
      <p:sp>
        <p:nvSpPr>
          <p:cNvPr id="24" name="Rectangle 23">
            <a:extLst>
              <a:ext uri="{FF2B5EF4-FFF2-40B4-BE49-F238E27FC236}">
                <a16:creationId xmlns:a16="http://schemas.microsoft.com/office/drawing/2014/main" id="{C5B349A0-95AD-A8A0-F242-4B4633FCC8D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90D3A8D-1C1D-6BCE-085F-EA68415644B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CC2FABD-1EAF-7B3D-6FF0-98D65A96D3E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مقدمة في نظريات الإبداع</a:t>
            </a:r>
          </a:p>
        </p:txBody>
      </p:sp>
      <p:pic>
        <p:nvPicPr>
          <p:cNvPr id="17" name="Graphic 21">
            <a:extLst>
              <a:ext uri="{FF2B5EF4-FFF2-40B4-BE49-F238E27FC236}">
                <a16:creationId xmlns:a16="http://schemas.microsoft.com/office/drawing/2014/main" id="{8D570F62-61AE-40BC-D38B-54288775B2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825210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CD41E-1CE7-BA01-274F-8694E842BF9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465CF7A-DE0B-A35C-5D5D-E716076B9EC7}"/>
              </a:ext>
            </a:extLst>
          </p:cNvPr>
          <p:cNvSpPr txBox="1"/>
          <p:nvPr/>
        </p:nvSpPr>
        <p:spPr>
          <a:xfrm>
            <a:off x="4581728" y="1628781"/>
            <a:ext cx="6760513" cy="5550815"/>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تمثل </a:t>
            </a:r>
            <a:r>
              <a:rPr lang="ar-SA" dirty="0">
                <a:solidFill>
                  <a:srgbClr val="C00000"/>
                </a:solidFill>
                <a:latin typeface="Alexandria" charset="0"/>
                <a:cs typeface="Alexandria" charset="0"/>
              </a:rPr>
              <a:t>نظريات الإبداع الكلاسيكية </a:t>
            </a:r>
            <a:r>
              <a:rPr lang="ar-SA" dirty="0">
                <a:latin typeface="Alexandria" charset="0"/>
                <a:cs typeface="Alexandria" charset="0"/>
              </a:rPr>
              <a:t>الأساس الذي بنيت عليه الدراسات الحديثة في هذا المجال. هذه النظريات، التي ظهرت في فترات زمنية مختلفة، حاولت تفسير ظاهرة الإبداع من منظورات متنوعة، غالباً ما كانت متأثرة بالسياق الفكري والثقافي لعصرها. </a:t>
            </a:r>
          </a:p>
          <a:p>
            <a:pPr algn="just" rtl="1">
              <a:lnSpc>
                <a:spcPct val="200000"/>
              </a:lnSpc>
            </a:pPr>
            <a:r>
              <a:rPr lang="ar-SA" dirty="0">
                <a:latin typeface="Alexandria" charset="0"/>
                <a:cs typeface="Alexandria" charset="0"/>
              </a:rPr>
              <a:t>2. على الرغم من أن بعضها قد يبدو بسيطاً مقارنة بالنظريات المعاصرة، إلا أنها قدمت رؤى قيمة حول طبيعة الإبداع، ومهدت الطريق لمزيد من البحث والتطوير، وإن فهم هذه </a:t>
            </a:r>
            <a:r>
              <a:rPr lang="ar-SA" dirty="0">
                <a:solidFill>
                  <a:srgbClr val="C00000"/>
                </a:solidFill>
                <a:latin typeface="Alexandria" charset="0"/>
                <a:cs typeface="Alexandria" charset="0"/>
              </a:rPr>
              <a:t>الجذور التاريخية </a:t>
            </a:r>
            <a:r>
              <a:rPr lang="ar-SA" dirty="0">
                <a:latin typeface="Alexandria" charset="0"/>
                <a:cs typeface="Alexandria" charset="0"/>
              </a:rPr>
              <a:t>يساعدنا على تقدير التطور الذي طرأ على فهمنا للإبداع، وكيف أن المفاهيم القديمة لا تزال تلقي بظلالها على التفكير الحديث.</a:t>
            </a:r>
          </a:p>
          <a:p>
            <a:pPr algn="just" rtl="1">
              <a:lnSpc>
                <a:spcPct val="200000"/>
              </a:lnSpc>
            </a:pPr>
            <a:endParaRPr lang="ar-SA" dirty="0">
              <a:latin typeface="Alexandria" charset="0"/>
              <a:cs typeface="Alexandria" charset="0"/>
            </a:endParaRPr>
          </a:p>
        </p:txBody>
      </p:sp>
      <p:sp>
        <p:nvSpPr>
          <p:cNvPr id="24" name="Rectangle 23">
            <a:extLst>
              <a:ext uri="{FF2B5EF4-FFF2-40B4-BE49-F238E27FC236}">
                <a16:creationId xmlns:a16="http://schemas.microsoft.com/office/drawing/2014/main" id="{4A7CDA3D-199D-24DC-DC8F-92E305591E4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B722CB4-99CA-24CE-17AF-5CB94137674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8ADE236-1A74-8270-621B-CAFF0D0BDBA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نظريات الإبداع الكلاسيكية (</a:t>
            </a:r>
            <a:r>
              <a:rPr lang="ar-SA" sz="2000" b="1" dirty="0">
                <a:solidFill>
                  <a:schemeClr val="bg1"/>
                </a:solidFill>
                <a:latin typeface="Alexandria" charset="0"/>
                <a:cs typeface="Alexandria" charset="0"/>
              </a:rPr>
              <a:t>الجذور التاريخية للفكر الإبداعي)</a:t>
            </a:r>
            <a:endParaRPr lang="ar-SA"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93904AA7-7F90-E5B3-C930-B732E5B0B1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تحفيز الإبداع والإبتكار في الشركات الصغيرة والمتوسطة">
            <a:extLst>
              <a:ext uri="{FF2B5EF4-FFF2-40B4-BE49-F238E27FC236}">
                <a16:creationId xmlns:a16="http://schemas.microsoft.com/office/drawing/2014/main" id="{820AFFE2-BE47-2D38-F939-386FDA11CC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1767482"/>
            <a:ext cx="4004715" cy="4652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357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7D6BE-AE6B-616B-4839-191E3C0D85F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8306240-35AF-7A3B-1D91-CB28F10A5565}"/>
              </a:ext>
            </a:extLst>
          </p:cNvPr>
          <p:cNvSpPr txBox="1"/>
          <p:nvPr/>
        </p:nvSpPr>
        <p:spPr>
          <a:xfrm>
            <a:off x="4231533" y="1628781"/>
            <a:ext cx="7013642"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ظهرت نظريات ركزت على </a:t>
            </a:r>
            <a:r>
              <a:rPr lang="ar-SA" dirty="0">
                <a:solidFill>
                  <a:srgbClr val="C00000"/>
                </a:solidFill>
                <a:latin typeface="Alexandria" charset="0"/>
                <a:cs typeface="Alexandria" charset="0"/>
              </a:rPr>
              <a:t>الجانب النفسي للإبداع</a:t>
            </a:r>
            <a:r>
              <a:rPr lang="ar-SA" dirty="0">
                <a:latin typeface="Alexandria" charset="0"/>
                <a:cs typeface="Alexandria" charset="0"/>
              </a:rPr>
              <a:t>، مثل نظرية التحليل النفسي لسيغموند فرويد، التي ربطت الإبداع بالصراعات اللاشعورية والرغبات المكبوتة، ورغم أن هذه النظريات </a:t>
            </a:r>
            <a:r>
              <a:rPr lang="ar-SA" dirty="0">
                <a:solidFill>
                  <a:srgbClr val="C00000"/>
                </a:solidFill>
                <a:latin typeface="Alexandria" charset="0"/>
                <a:cs typeface="Alexandria" charset="0"/>
              </a:rPr>
              <a:t>قد لا تكون مقبولة بالكامل</a:t>
            </a:r>
            <a:r>
              <a:rPr lang="ar-SA" dirty="0">
                <a:latin typeface="Alexandria" charset="0"/>
                <a:cs typeface="Alexandria" charset="0"/>
              </a:rPr>
              <a:t> في الأوساط العلمية الحديثة، إلا أنها فتحت الباب أمام دراسة الجوانب النفسية العميقة للإبداع، وكيف أن العوامل الداخلية للفرد قد تلعب دوراً حاسماً في قدرته على التفكير الخلاق. </a:t>
            </a:r>
          </a:p>
          <a:p>
            <a:pPr algn="just" rtl="1">
              <a:lnSpc>
                <a:spcPct val="200000"/>
              </a:lnSpc>
            </a:pPr>
            <a:r>
              <a:rPr lang="ar-SA" dirty="0">
                <a:latin typeface="Alexandria" charset="0"/>
                <a:cs typeface="Alexandria" charset="0"/>
              </a:rPr>
              <a:t>4. وكما ذكرنا فإن فهم هذه </a:t>
            </a:r>
            <a:r>
              <a:rPr lang="ar-SA" dirty="0">
                <a:solidFill>
                  <a:srgbClr val="C00000"/>
                </a:solidFill>
                <a:latin typeface="Alexandria" charset="0"/>
                <a:cs typeface="Alexandria" charset="0"/>
              </a:rPr>
              <a:t>النظريات الكلاسيكية </a:t>
            </a:r>
            <a:r>
              <a:rPr lang="ar-SA" dirty="0">
                <a:latin typeface="Alexandria" charset="0"/>
                <a:cs typeface="Alexandria" charset="0"/>
              </a:rPr>
              <a:t>يوفر لنا </a:t>
            </a:r>
            <a:r>
              <a:rPr lang="ar-SA" dirty="0">
                <a:solidFill>
                  <a:srgbClr val="C00000"/>
                </a:solidFill>
                <a:latin typeface="Alexandria" charset="0"/>
                <a:cs typeface="Alexandria" charset="0"/>
              </a:rPr>
              <a:t>منظوراً تاريخياً وفلسفياً</a:t>
            </a:r>
            <a:r>
              <a:rPr lang="ar-SA" dirty="0">
                <a:latin typeface="Alexandria" charset="0"/>
                <a:cs typeface="Alexandria" charset="0"/>
              </a:rPr>
              <a:t> حول كيفية تطور </a:t>
            </a:r>
            <a:r>
              <a:rPr lang="ar-SA" dirty="0">
                <a:solidFill>
                  <a:srgbClr val="C00000"/>
                </a:solidFill>
                <a:latin typeface="Alexandria" charset="0"/>
                <a:cs typeface="Alexandria" charset="0"/>
              </a:rPr>
              <a:t>فهمنا</a:t>
            </a:r>
            <a:r>
              <a:rPr lang="ar-SA" dirty="0">
                <a:latin typeface="Alexandria" charset="0"/>
                <a:cs typeface="Alexandria" charset="0"/>
              </a:rPr>
              <a:t> </a:t>
            </a:r>
            <a:r>
              <a:rPr lang="ar-SA" dirty="0">
                <a:solidFill>
                  <a:srgbClr val="C00000"/>
                </a:solidFill>
                <a:latin typeface="Alexandria" charset="0"/>
                <a:cs typeface="Alexandria" charset="0"/>
              </a:rPr>
              <a:t>للإبداع</a:t>
            </a:r>
            <a:r>
              <a:rPr lang="ar-SA" dirty="0">
                <a:latin typeface="Alexandria" charset="0"/>
                <a:cs typeface="Alexandria" charset="0"/>
              </a:rPr>
              <a:t>، وكيف أن كل عصر حاول تفسير هذه الظاهرة المعقدة بطريقته الخاصة.</a:t>
            </a:r>
          </a:p>
        </p:txBody>
      </p:sp>
      <p:sp>
        <p:nvSpPr>
          <p:cNvPr id="24" name="Rectangle 23">
            <a:extLst>
              <a:ext uri="{FF2B5EF4-FFF2-40B4-BE49-F238E27FC236}">
                <a16:creationId xmlns:a16="http://schemas.microsoft.com/office/drawing/2014/main" id="{15963E96-73CE-C95C-41A7-BAEC7ABEA83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D7294B8-3217-4BAF-5E13-97F93521B04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C554D0D-DEEA-C312-5E0A-62031CF8BDA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نظريات الإبداع الكلاسيكية (</a:t>
            </a:r>
            <a:r>
              <a:rPr lang="ar-SA" sz="2000" b="1" dirty="0">
                <a:solidFill>
                  <a:schemeClr val="bg1"/>
                </a:solidFill>
                <a:latin typeface="Alexandria" charset="0"/>
                <a:cs typeface="Alexandria" charset="0"/>
              </a:rPr>
              <a:t>الجذور التاريخية للفكر الإبداعي)</a:t>
            </a:r>
            <a:endParaRPr lang="ar-SA" sz="28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F79B14D-A2F1-FF4F-87F8-BE09B1B3CA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مفهوم الإبداع لدى علم النفس وعلم الأعصاب">
            <a:extLst>
              <a:ext uri="{FF2B5EF4-FFF2-40B4-BE49-F238E27FC236}">
                <a16:creationId xmlns:a16="http://schemas.microsoft.com/office/drawing/2014/main" id="{35D5B63A-014D-3187-ADF5-35D4ECDC2F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856" r="15537"/>
          <a:stretch>
            <a:fillRect/>
          </a:stretch>
        </p:blipFill>
        <p:spPr bwMode="auto">
          <a:xfrm>
            <a:off x="191317" y="1867710"/>
            <a:ext cx="3881336" cy="4757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78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72AE9A-6152-F39F-4646-27A883C6C88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A04051A-438C-B99B-2A4B-4288887630BF}"/>
              </a:ext>
            </a:extLst>
          </p:cNvPr>
          <p:cNvSpPr txBox="1"/>
          <p:nvPr/>
        </p:nvSpPr>
        <p:spPr>
          <a:xfrm>
            <a:off x="1079766" y="1648237"/>
            <a:ext cx="10466748"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الإلهام</a:t>
            </a:r>
            <a:r>
              <a:rPr lang="ar-SA" dirty="0">
                <a:latin typeface="Alexandria" charset="0"/>
                <a:cs typeface="Alexandria" charset="0"/>
              </a:rPr>
              <a:t> من أقدم وأكثر النظريات شيوعاً في تفسير الإبداع، حيث ترى أن الأفكار الإبداعية لا تنبع من جهد بشري محض، بل هي نتيجة </a:t>
            </a:r>
            <a:r>
              <a:rPr lang="ar-SA" dirty="0">
                <a:solidFill>
                  <a:srgbClr val="C00000"/>
                </a:solidFill>
                <a:latin typeface="Alexandria" charset="0"/>
                <a:cs typeface="Alexandria" charset="0"/>
              </a:rPr>
              <a:t>لقوة</a:t>
            </a:r>
            <a:r>
              <a:rPr lang="ar-SA" dirty="0">
                <a:latin typeface="Alexandria" charset="0"/>
                <a:cs typeface="Alexandria" charset="0"/>
              </a:rPr>
              <a:t> </a:t>
            </a:r>
            <a:r>
              <a:rPr lang="ar-SA" dirty="0">
                <a:solidFill>
                  <a:srgbClr val="C00000"/>
                </a:solidFill>
                <a:latin typeface="Alexandria" charset="0"/>
                <a:cs typeface="Alexandria" charset="0"/>
              </a:rPr>
              <a:t>خارجية</a:t>
            </a:r>
            <a:r>
              <a:rPr lang="ar-SA" dirty="0">
                <a:latin typeface="Alexandria" charset="0"/>
                <a:cs typeface="Alexandria" charset="0"/>
              </a:rPr>
              <a:t> أو </a:t>
            </a:r>
            <a:r>
              <a:rPr lang="ar-SA" dirty="0">
                <a:solidFill>
                  <a:srgbClr val="C00000"/>
                </a:solidFill>
                <a:latin typeface="Alexandria" charset="0"/>
                <a:cs typeface="Alexandria" charset="0"/>
              </a:rPr>
              <a:t>هبة</a:t>
            </a:r>
            <a:r>
              <a:rPr lang="ar-SA" dirty="0">
                <a:latin typeface="Alexandria" charset="0"/>
                <a:cs typeface="Alexandria" charset="0"/>
              </a:rPr>
              <a:t> </a:t>
            </a:r>
            <a:r>
              <a:rPr lang="ar-SA" dirty="0">
                <a:solidFill>
                  <a:srgbClr val="C00000"/>
                </a:solidFill>
                <a:latin typeface="Alexandria" charset="0"/>
                <a:cs typeface="Alexandria" charset="0"/>
              </a:rPr>
              <a:t>سماوية</a:t>
            </a:r>
            <a:r>
              <a:rPr lang="ar-SA" dirty="0">
                <a:latin typeface="Alexandria" charset="0"/>
                <a:cs typeface="Alexandria" charset="0"/>
              </a:rPr>
              <a:t> تمنح للمبدع، وعلى الرغم من أن الفهم العلمي الحديث قد تجاوز هذا التفسير الحرفي للإلهام، إلا أن مفهوم الإلهام لا يزال حاضراً في اللغة اليومية وفي تجربة المبدعين.</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a:t>
            </a:r>
            <a:r>
              <a:rPr lang="ar-SA" dirty="0">
                <a:solidFill>
                  <a:srgbClr val="C00000"/>
                </a:solidFill>
                <a:latin typeface="Alexandria" charset="0"/>
                <a:cs typeface="Alexandria" charset="0"/>
              </a:rPr>
              <a:t>الإعلامي</a:t>
            </a:r>
            <a:r>
              <a:rPr lang="ar-SA" dirty="0">
                <a:latin typeface="Alexandria" charset="0"/>
                <a:cs typeface="Alexandria" charset="0"/>
              </a:rPr>
              <a:t> </a:t>
            </a:r>
            <a:r>
              <a:rPr lang="ar-SA" dirty="0">
                <a:solidFill>
                  <a:srgbClr val="C00000"/>
                </a:solidFill>
                <a:latin typeface="Alexandria" charset="0"/>
                <a:cs typeface="Alexandria" charset="0"/>
              </a:rPr>
              <a:t>المبدع</a:t>
            </a:r>
            <a:r>
              <a:rPr lang="ar-SA" dirty="0">
                <a:latin typeface="Alexandria" charset="0"/>
                <a:cs typeface="Alexandria" charset="0"/>
              </a:rPr>
              <a:t> هو من يمتلك الحساسية لالتقاط هذه </a:t>
            </a:r>
            <a:r>
              <a:rPr lang="ar-SA" dirty="0">
                <a:solidFill>
                  <a:srgbClr val="C00000"/>
                </a:solidFill>
                <a:latin typeface="Alexandria" charset="0"/>
                <a:cs typeface="Alexandria" charset="0"/>
              </a:rPr>
              <a:t>الشرارات</a:t>
            </a:r>
            <a:r>
              <a:rPr lang="ar-SA" dirty="0">
                <a:latin typeface="Alexandria" charset="0"/>
                <a:cs typeface="Alexandria" charset="0"/>
              </a:rPr>
              <a:t> </a:t>
            </a:r>
            <a:r>
              <a:rPr lang="ar-SA" dirty="0">
                <a:solidFill>
                  <a:srgbClr val="C00000"/>
                </a:solidFill>
                <a:latin typeface="Alexandria" charset="0"/>
                <a:cs typeface="Alexandria" charset="0"/>
              </a:rPr>
              <a:t>الإبداعية</a:t>
            </a:r>
            <a:r>
              <a:rPr lang="ar-SA" dirty="0">
                <a:latin typeface="Alexandria" charset="0"/>
                <a:cs typeface="Alexandria" charset="0"/>
              </a:rPr>
              <a:t>، والقدرة على تحويلها إلى محتوى جذاب ومؤثر، ورغم أن الإلهام قد يبدو عفوياً، إلا أنه غالباً ما يكون نتيجة لسنوات من الخبرة، والمعرفة المتراكمة، والتدريب المستمر، مما يؤكد على أن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ليس</a:t>
            </a:r>
            <a:r>
              <a:rPr lang="ar-SA" dirty="0">
                <a:latin typeface="Alexandria" charset="0"/>
                <a:cs typeface="Alexandria" charset="0"/>
              </a:rPr>
              <a:t> </a:t>
            </a:r>
            <a:r>
              <a:rPr lang="ar-SA" dirty="0">
                <a:solidFill>
                  <a:srgbClr val="C00000"/>
                </a:solidFill>
                <a:latin typeface="Alexandria" charset="0"/>
                <a:cs typeface="Alexandria" charset="0"/>
              </a:rPr>
              <a:t>مجرد</a:t>
            </a:r>
            <a:r>
              <a:rPr lang="ar-SA" dirty="0">
                <a:latin typeface="Alexandria" charset="0"/>
                <a:cs typeface="Alexandria" charset="0"/>
              </a:rPr>
              <a:t> </a:t>
            </a:r>
            <a:r>
              <a:rPr lang="ar-SA" dirty="0">
                <a:solidFill>
                  <a:srgbClr val="C00000"/>
                </a:solidFill>
                <a:latin typeface="Alexandria" charset="0"/>
                <a:cs typeface="Alexandria" charset="0"/>
              </a:rPr>
              <a:t>صدفة</a:t>
            </a:r>
            <a:r>
              <a:rPr lang="ar-SA" dirty="0">
                <a:latin typeface="Alexandria" charset="0"/>
                <a:cs typeface="Alexandria" charset="0"/>
              </a:rPr>
              <a:t>، بل هو نتاج عمل دؤوب وتفكير عميق.</a:t>
            </a:r>
          </a:p>
        </p:txBody>
      </p:sp>
      <p:sp>
        <p:nvSpPr>
          <p:cNvPr id="24" name="Rectangle 23">
            <a:extLst>
              <a:ext uri="{FF2B5EF4-FFF2-40B4-BE49-F238E27FC236}">
                <a16:creationId xmlns:a16="http://schemas.microsoft.com/office/drawing/2014/main" id="{026130FB-78BD-AC71-76DB-105D700F629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3285DDD-B512-2E97-3E64-7E4DD128F24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25695CE-A986-2601-76D7-13D684ADC5C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أولاً: نظرية الإلهام في الإبداع</a:t>
            </a:r>
          </a:p>
        </p:txBody>
      </p:sp>
      <p:pic>
        <p:nvPicPr>
          <p:cNvPr id="17" name="Graphic 21">
            <a:extLst>
              <a:ext uri="{FF2B5EF4-FFF2-40B4-BE49-F238E27FC236}">
                <a16:creationId xmlns:a16="http://schemas.microsoft.com/office/drawing/2014/main" id="{5BD31E8D-2C5E-CB1E-DC42-E32DF6BD8F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632883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F5F8D-BE4A-655D-F792-21FFFE3E099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BF54632-B11E-30A3-B4AB-A7C1FEA8FE4A}"/>
              </a:ext>
            </a:extLst>
          </p:cNvPr>
          <p:cNvSpPr txBox="1"/>
          <p:nvPr/>
        </p:nvSpPr>
        <p:spPr>
          <a:xfrm>
            <a:off x="364897" y="1545764"/>
            <a:ext cx="11462205" cy="4966039"/>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وفقاً </a:t>
            </a:r>
            <a:r>
              <a:rPr lang="ar-SA" dirty="0">
                <a:solidFill>
                  <a:srgbClr val="C00000"/>
                </a:solidFill>
                <a:latin typeface="Alexandria" charset="0"/>
                <a:cs typeface="Alexandria" charset="0"/>
              </a:rPr>
              <a:t>لنظرية</a:t>
            </a:r>
            <a:r>
              <a:rPr lang="ar-SA" dirty="0">
                <a:latin typeface="Alexandria" charset="0"/>
                <a:cs typeface="Alexandria" charset="0"/>
              </a:rPr>
              <a:t> </a:t>
            </a:r>
            <a:r>
              <a:rPr lang="ar-SA" dirty="0">
                <a:solidFill>
                  <a:srgbClr val="C00000"/>
                </a:solidFill>
                <a:latin typeface="Alexandria" charset="0"/>
                <a:cs typeface="Alexandria" charset="0"/>
              </a:rPr>
              <a:t>التحليل</a:t>
            </a:r>
            <a:r>
              <a:rPr lang="ar-SA" dirty="0">
                <a:latin typeface="Alexandria" charset="0"/>
                <a:cs typeface="Alexandria" charset="0"/>
              </a:rPr>
              <a:t> </a:t>
            </a:r>
            <a:r>
              <a:rPr lang="ar-SA" dirty="0">
                <a:solidFill>
                  <a:srgbClr val="C00000"/>
                </a:solidFill>
                <a:latin typeface="Alexandria" charset="0"/>
                <a:cs typeface="Alexandria" charset="0"/>
              </a:rPr>
              <a:t>النفسي</a:t>
            </a:r>
            <a:r>
              <a:rPr lang="ar-SA" dirty="0">
                <a:latin typeface="Alexandria" charset="0"/>
                <a:cs typeface="Alexandria" charset="0"/>
              </a:rPr>
              <a:t>، فإن المبدع غالباً ما يكون شخصاً يعاني من صراعات داخلية أو توترات نفسية، وأن </a:t>
            </a:r>
            <a:r>
              <a:rPr lang="ar-SA" dirty="0">
                <a:solidFill>
                  <a:srgbClr val="C00000"/>
                </a:solidFill>
                <a:latin typeface="Alexandria" charset="0"/>
                <a:cs typeface="Alexandria" charset="0"/>
              </a:rPr>
              <a:t>العملية</a:t>
            </a:r>
            <a:r>
              <a:rPr lang="ar-SA" dirty="0">
                <a:latin typeface="Alexandria" charset="0"/>
                <a:cs typeface="Alexandria" charset="0"/>
              </a:rPr>
              <a:t> </a:t>
            </a:r>
            <a:r>
              <a:rPr lang="ar-SA" dirty="0">
                <a:solidFill>
                  <a:srgbClr val="C00000"/>
                </a:solidFill>
                <a:latin typeface="Alexandria" charset="0"/>
                <a:cs typeface="Alexandria" charset="0"/>
              </a:rPr>
              <a:t>الإبداعية</a:t>
            </a:r>
            <a:r>
              <a:rPr lang="ar-SA" dirty="0">
                <a:latin typeface="Alexandria" charset="0"/>
                <a:cs typeface="Alexandria" charset="0"/>
              </a:rPr>
              <a:t> هي محاولة لحل هذه الصراعات أو التعبير عنها بطريقة رمزية، </a:t>
            </a:r>
            <a:r>
              <a:rPr lang="ar-SA" dirty="0">
                <a:solidFill>
                  <a:srgbClr val="C00000"/>
                </a:solidFill>
                <a:latin typeface="Alexandria" charset="0"/>
                <a:cs typeface="Alexandria" charset="0"/>
              </a:rPr>
              <a:t>فالعمل</a:t>
            </a:r>
            <a:r>
              <a:rPr lang="ar-SA" dirty="0">
                <a:latin typeface="Alexandria" charset="0"/>
                <a:cs typeface="Alexandria" charset="0"/>
              </a:rPr>
              <a:t> </a:t>
            </a:r>
            <a:r>
              <a:rPr lang="ar-SA" dirty="0">
                <a:solidFill>
                  <a:srgbClr val="C00000"/>
                </a:solidFill>
                <a:latin typeface="Alexandria" charset="0"/>
                <a:cs typeface="Alexandria" charset="0"/>
              </a:rPr>
              <a:t>الفني</a:t>
            </a:r>
            <a:r>
              <a:rPr lang="ar-SA" dirty="0">
                <a:latin typeface="Alexandria" charset="0"/>
                <a:cs typeface="Alexandria" charset="0"/>
              </a:rPr>
              <a:t> أو </a:t>
            </a:r>
            <a:r>
              <a:rPr lang="ar-SA" dirty="0">
                <a:solidFill>
                  <a:srgbClr val="C00000"/>
                </a:solidFill>
                <a:latin typeface="Alexandria" charset="0"/>
                <a:cs typeface="Alexandria" charset="0"/>
              </a:rPr>
              <a:t>الإبداعي</a:t>
            </a:r>
            <a:r>
              <a:rPr lang="ar-SA" dirty="0">
                <a:latin typeface="Alexandria" charset="0"/>
                <a:cs typeface="Alexandria" charset="0"/>
              </a:rPr>
              <a:t> يصبح كأنه حلم يقظة، يسمح للمبدع باستكشاف عوالمه الداخلية والتعبير عن أعمق مشاعره وأفكاره بطريقة غير مباشرة.</a:t>
            </a:r>
          </a:p>
          <a:p>
            <a:pPr algn="just" rtl="1">
              <a:lnSpc>
                <a:spcPct val="200000"/>
              </a:lnSpc>
            </a:pPr>
            <a:r>
              <a:rPr lang="ar-SA" sz="900" dirty="0">
                <a:latin typeface="Alexandria" charset="0"/>
                <a:cs typeface="Alexandria" charset="0"/>
              </a:rPr>
              <a:t> </a:t>
            </a:r>
            <a:endParaRPr lang="ar-SA" sz="100" dirty="0">
              <a:latin typeface="Alexandria" charset="0"/>
              <a:cs typeface="Alexandria" charset="0"/>
            </a:endParaRPr>
          </a:p>
          <a:p>
            <a:pPr algn="just" rtl="1">
              <a:lnSpc>
                <a:spcPct val="200000"/>
              </a:lnSpc>
            </a:pPr>
            <a:r>
              <a:rPr lang="ar-SA" dirty="0">
                <a:latin typeface="Alexandria" charset="0"/>
                <a:cs typeface="Alexandria" charset="0"/>
              </a:rPr>
              <a:t>2. هذا لا يعني أن جميع المبدعين يعانون من </a:t>
            </a:r>
            <a:r>
              <a:rPr lang="ar-SA" dirty="0">
                <a:solidFill>
                  <a:srgbClr val="C00000"/>
                </a:solidFill>
                <a:latin typeface="Alexandria" charset="0"/>
                <a:cs typeface="Alexandria" charset="0"/>
              </a:rPr>
              <a:t>اضطرابات</a:t>
            </a:r>
            <a:r>
              <a:rPr lang="ar-SA" dirty="0">
                <a:latin typeface="Alexandria" charset="0"/>
                <a:cs typeface="Alexandria" charset="0"/>
              </a:rPr>
              <a:t> </a:t>
            </a:r>
            <a:r>
              <a:rPr lang="ar-SA" dirty="0">
                <a:solidFill>
                  <a:srgbClr val="C00000"/>
                </a:solidFill>
                <a:latin typeface="Alexandria" charset="0"/>
                <a:cs typeface="Alexandria" charset="0"/>
              </a:rPr>
              <a:t>نفسية</a:t>
            </a:r>
            <a:r>
              <a:rPr lang="ar-SA" dirty="0">
                <a:latin typeface="Alexandria" charset="0"/>
                <a:cs typeface="Alexandria" charset="0"/>
              </a:rPr>
              <a:t>، ولكن النظرية تشير إلى أن هناك </a:t>
            </a:r>
            <a:r>
              <a:rPr lang="ar-SA" dirty="0">
                <a:solidFill>
                  <a:srgbClr val="C00000"/>
                </a:solidFill>
                <a:latin typeface="Alexandria" charset="0"/>
                <a:cs typeface="Alexandria" charset="0"/>
              </a:rPr>
              <a:t>علاقة</a:t>
            </a:r>
            <a:r>
              <a:rPr lang="ar-SA" dirty="0">
                <a:latin typeface="Alexandria" charset="0"/>
                <a:cs typeface="Alexandria" charset="0"/>
              </a:rPr>
              <a:t> بين </a:t>
            </a:r>
            <a:r>
              <a:rPr lang="ar-SA" dirty="0">
                <a:solidFill>
                  <a:srgbClr val="C00000"/>
                </a:solidFill>
                <a:latin typeface="Alexandria" charset="0"/>
                <a:cs typeface="Alexandria" charset="0"/>
              </a:rPr>
              <a:t>العمق</a:t>
            </a:r>
            <a:r>
              <a:rPr lang="ar-SA" dirty="0">
                <a:latin typeface="Alexandria" charset="0"/>
                <a:cs typeface="Alexandria" charset="0"/>
              </a:rPr>
              <a:t> </a:t>
            </a:r>
            <a:r>
              <a:rPr lang="ar-SA" dirty="0">
                <a:solidFill>
                  <a:srgbClr val="C00000"/>
                </a:solidFill>
                <a:latin typeface="Alexandria" charset="0"/>
                <a:cs typeface="Alexandria" charset="0"/>
              </a:rPr>
              <a:t>النفسي</a:t>
            </a:r>
            <a:r>
              <a:rPr lang="ar-SA" dirty="0">
                <a:latin typeface="Alexandria" charset="0"/>
                <a:cs typeface="Alexandria" charset="0"/>
              </a:rPr>
              <a:t> </a:t>
            </a:r>
            <a:r>
              <a:rPr lang="ar-SA" dirty="0">
                <a:solidFill>
                  <a:srgbClr val="C00000"/>
                </a:solidFill>
                <a:latin typeface="Alexandria" charset="0"/>
                <a:cs typeface="Alexandria" charset="0"/>
              </a:rPr>
              <a:t>والقدرة</a:t>
            </a:r>
            <a:r>
              <a:rPr lang="ar-SA" dirty="0">
                <a:latin typeface="Alexandria" charset="0"/>
                <a:cs typeface="Alexandria" charset="0"/>
              </a:rPr>
              <a:t> على </a:t>
            </a:r>
            <a:r>
              <a:rPr lang="ar-SA" dirty="0">
                <a:solidFill>
                  <a:srgbClr val="C00000"/>
                </a:solidFill>
                <a:latin typeface="Alexandria" charset="0"/>
                <a:cs typeface="Alexandria" charset="0"/>
              </a:rPr>
              <a:t>إنتاج</a:t>
            </a:r>
            <a:r>
              <a:rPr lang="ar-SA" dirty="0">
                <a:latin typeface="Alexandria" charset="0"/>
                <a:cs typeface="Alexandria" charset="0"/>
              </a:rPr>
              <a:t> </a:t>
            </a:r>
            <a:r>
              <a:rPr lang="ar-SA" dirty="0">
                <a:solidFill>
                  <a:srgbClr val="C00000"/>
                </a:solidFill>
                <a:latin typeface="Alexandria" charset="0"/>
                <a:cs typeface="Alexandria" charset="0"/>
              </a:rPr>
              <a:t>أعمال</a:t>
            </a:r>
            <a:r>
              <a:rPr lang="ar-SA" dirty="0">
                <a:latin typeface="Alexandria" charset="0"/>
                <a:cs typeface="Alexandria" charset="0"/>
              </a:rPr>
              <a:t> ذات معنى وتأثير، وأن </a:t>
            </a:r>
            <a:r>
              <a:rPr lang="ar-SA" dirty="0">
                <a:solidFill>
                  <a:srgbClr val="C00000"/>
                </a:solidFill>
                <a:latin typeface="Alexandria" charset="0"/>
                <a:cs typeface="Alexandria" charset="0"/>
              </a:rPr>
              <a:t>الإبداع</a:t>
            </a:r>
            <a:r>
              <a:rPr lang="ar-SA" dirty="0">
                <a:latin typeface="Alexandria" charset="0"/>
                <a:cs typeface="Alexandria" charset="0"/>
              </a:rPr>
              <a:t> قد يكون </a:t>
            </a:r>
            <a:r>
              <a:rPr lang="ar-SA" dirty="0">
                <a:solidFill>
                  <a:srgbClr val="C00000"/>
                </a:solidFill>
                <a:latin typeface="Alexandria" charset="0"/>
                <a:cs typeface="Alexandria" charset="0"/>
              </a:rPr>
              <a:t>وسيلة</a:t>
            </a:r>
            <a:r>
              <a:rPr lang="ar-SA" dirty="0">
                <a:latin typeface="Alexandria" charset="0"/>
                <a:cs typeface="Alexandria" charset="0"/>
              </a:rPr>
              <a:t> </a:t>
            </a:r>
            <a:r>
              <a:rPr lang="ar-SA" dirty="0">
                <a:solidFill>
                  <a:srgbClr val="C00000"/>
                </a:solidFill>
                <a:latin typeface="Alexandria" charset="0"/>
                <a:cs typeface="Alexandria" charset="0"/>
              </a:rPr>
              <a:t>للتكيف</a:t>
            </a:r>
            <a:r>
              <a:rPr lang="ar-SA" dirty="0">
                <a:latin typeface="Alexandria" charset="0"/>
                <a:cs typeface="Alexandria" charset="0"/>
              </a:rPr>
              <a:t> </a:t>
            </a:r>
            <a:r>
              <a:rPr lang="ar-SA" dirty="0">
                <a:solidFill>
                  <a:srgbClr val="C00000"/>
                </a:solidFill>
                <a:latin typeface="Alexandria" charset="0"/>
                <a:cs typeface="Alexandria" charset="0"/>
              </a:rPr>
              <a:t>النفسي</a:t>
            </a:r>
            <a:r>
              <a:rPr lang="ar-SA" dirty="0">
                <a:latin typeface="Alexandria" charset="0"/>
                <a:cs typeface="Alexandria" charset="0"/>
              </a:rPr>
              <a:t> </a:t>
            </a:r>
            <a:r>
              <a:rPr lang="ar-SA" dirty="0">
                <a:solidFill>
                  <a:srgbClr val="C00000"/>
                </a:solidFill>
                <a:latin typeface="Alexandria" charset="0"/>
                <a:cs typeface="Alexandria" charset="0"/>
              </a:rPr>
              <a:t>والنمو</a:t>
            </a:r>
            <a:r>
              <a:rPr lang="ar-SA" dirty="0">
                <a:latin typeface="Alexandria" charset="0"/>
                <a:cs typeface="Alexandria" charset="0"/>
              </a:rPr>
              <a:t> </a:t>
            </a:r>
            <a:r>
              <a:rPr lang="ar-SA" dirty="0">
                <a:solidFill>
                  <a:srgbClr val="C00000"/>
                </a:solidFill>
                <a:latin typeface="Alexandria" charset="0"/>
                <a:cs typeface="Alexandria" charset="0"/>
              </a:rPr>
              <a:t>الشخصي</a:t>
            </a:r>
            <a:r>
              <a:rPr lang="ar-SA" dirty="0">
                <a:latin typeface="Alexandria" charset="0"/>
                <a:cs typeface="Alexandria" charset="0"/>
              </a:rPr>
              <a:t>.</a:t>
            </a:r>
          </a:p>
          <a:p>
            <a:pPr algn="just" rtl="1">
              <a:lnSpc>
                <a:spcPct val="200000"/>
              </a:lnSpc>
            </a:pPr>
            <a:endParaRPr lang="ar-SA" sz="800" dirty="0">
              <a:latin typeface="Alexandria" charset="0"/>
              <a:cs typeface="Alexandria" charset="0"/>
            </a:endParaRPr>
          </a:p>
          <a:p>
            <a:pPr algn="just" rtl="1">
              <a:lnSpc>
                <a:spcPct val="200000"/>
              </a:lnSpc>
            </a:pPr>
            <a:r>
              <a:rPr lang="ar-SA" dirty="0">
                <a:latin typeface="Alexandria" charset="0"/>
                <a:cs typeface="Alexandria" charset="0"/>
              </a:rPr>
              <a:t>3. في الإعلام الرقمي، يمكن تفسير هذا المنظور على أن </a:t>
            </a:r>
            <a:r>
              <a:rPr lang="ar-SA" dirty="0">
                <a:solidFill>
                  <a:srgbClr val="C00000"/>
                </a:solidFill>
                <a:latin typeface="Alexandria" charset="0"/>
                <a:cs typeface="Alexandria" charset="0"/>
              </a:rPr>
              <a:t>المحتوى</a:t>
            </a:r>
            <a:r>
              <a:rPr lang="ar-SA" dirty="0">
                <a:latin typeface="Alexandria" charset="0"/>
                <a:cs typeface="Alexandria" charset="0"/>
              </a:rPr>
              <a:t> </a:t>
            </a:r>
            <a:r>
              <a:rPr lang="ar-SA" dirty="0">
                <a:solidFill>
                  <a:srgbClr val="C00000"/>
                </a:solidFill>
                <a:latin typeface="Alexandria" charset="0"/>
                <a:cs typeface="Alexandria" charset="0"/>
              </a:rPr>
              <a:t>الإعلامي</a:t>
            </a:r>
            <a:r>
              <a:rPr lang="ar-SA" dirty="0">
                <a:latin typeface="Alexandria" charset="0"/>
                <a:cs typeface="Alexandria" charset="0"/>
              </a:rPr>
              <a:t> </a:t>
            </a:r>
            <a:r>
              <a:rPr lang="ar-SA" dirty="0">
                <a:solidFill>
                  <a:srgbClr val="C00000"/>
                </a:solidFill>
                <a:latin typeface="Alexandria" charset="0"/>
                <a:cs typeface="Alexandria" charset="0"/>
              </a:rPr>
              <a:t>المبدع</a:t>
            </a:r>
            <a:r>
              <a:rPr lang="ar-SA" dirty="0">
                <a:latin typeface="Alexandria" charset="0"/>
                <a:cs typeface="Alexandria" charset="0"/>
              </a:rPr>
              <a:t> قد يكون انعكاساً لصراعات أو قضايا مجتمعية عميقة، وأن </a:t>
            </a:r>
            <a:r>
              <a:rPr lang="ar-SA" dirty="0">
                <a:solidFill>
                  <a:srgbClr val="C00000"/>
                </a:solidFill>
                <a:latin typeface="Alexandria" charset="0"/>
                <a:cs typeface="Alexandria" charset="0"/>
              </a:rPr>
              <a:t>الإعلامي</a:t>
            </a:r>
            <a:r>
              <a:rPr lang="ar-SA" dirty="0">
                <a:latin typeface="Alexandria" charset="0"/>
                <a:cs typeface="Alexandria" charset="0"/>
              </a:rPr>
              <a:t> </a:t>
            </a:r>
            <a:r>
              <a:rPr lang="ar-SA" dirty="0">
                <a:solidFill>
                  <a:srgbClr val="C00000"/>
                </a:solidFill>
                <a:latin typeface="Alexandria" charset="0"/>
                <a:cs typeface="Alexandria" charset="0"/>
              </a:rPr>
              <a:t>المبدع</a:t>
            </a:r>
            <a:r>
              <a:rPr lang="ar-SA" dirty="0">
                <a:latin typeface="Alexandria" charset="0"/>
                <a:cs typeface="Alexandria" charset="0"/>
              </a:rPr>
              <a:t> هو من يستطيع التقاط هذه التوترات والتعبير عنها بطريقة فنية أو تحليلية. </a:t>
            </a:r>
          </a:p>
        </p:txBody>
      </p:sp>
      <p:sp>
        <p:nvSpPr>
          <p:cNvPr id="24" name="Rectangle 23">
            <a:extLst>
              <a:ext uri="{FF2B5EF4-FFF2-40B4-BE49-F238E27FC236}">
                <a16:creationId xmlns:a16="http://schemas.microsoft.com/office/drawing/2014/main" id="{852A3A4B-15AD-52BD-1F2F-A37535A19AE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751C41C-959F-F592-430F-2AD5343428D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B4EA607-78F2-8F84-CB6F-2999A162898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ثانياً: نظرية التحليل النفسي</a:t>
            </a:r>
          </a:p>
        </p:txBody>
      </p:sp>
      <p:pic>
        <p:nvPicPr>
          <p:cNvPr id="17" name="Graphic 21">
            <a:extLst>
              <a:ext uri="{FF2B5EF4-FFF2-40B4-BE49-F238E27FC236}">
                <a16:creationId xmlns:a16="http://schemas.microsoft.com/office/drawing/2014/main" id="{38FA8C5A-E25B-7938-FB17-82EFA68A32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533788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4" end="4"/>
                                            </p:txEl>
                                          </p:spTgt>
                                        </p:tgtEl>
                                        <p:attrNameLst>
                                          <p:attrName>style.visibility</p:attrName>
                                        </p:attrNameLst>
                                      </p:cBhvr>
                                      <p:to>
                                        <p:strVal val="visible"/>
                                      </p:to>
                                    </p:set>
                                    <p:animEffect transition="in" filter="fade">
                                      <p:cBhvr>
                                        <p:cTn id="27"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663F1-3E3C-2BF3-E5FB-FCF0375D5F1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E4F4AD08-63B2-3C33-C8B1-6675D33BD44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21DA03C-F45C-B080-64FB-E1CF41ECD58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0B22941-F3A0-33FE-3481-5D5CD9B1186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تطبيقات نظرية التحليل النفسي في الإبداع الإعلامي</a:t>
            </a:r>
          </a:p>
        </p:txBody>
      </p:sp>
      <p:pic>
        <p:nvPicPr>
          <p:cNvPr id="17" name="Graphic 21">
            <a:extLst>
              <a:ext uri="{FF2B5EF4-FFF2-40B4-BE49-F238E27FC236}">
                <a16:creationId xmlns:a16="http://schemas.microsoft.com/office/drawing/2014/main" id="{341DE3C2-2B66-BBFF-B452-17FAA20BF0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CC5B03E8-53CA-AC36-1A9C-6447605939AC}"/>
              </a:ext>
            </a:extLst>
          </p:cNvPr>
          <p:cNvSpPr txBox="1"/>
          <p:nvPr/>
        </p:nvSpPr>
        <p:spPr>
          <a:xfrm>
            <a:off x="797668" y="1545764"/>
            <a:ext cx="1053505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يمكن </a:t>
            </a:r>
            <a:r>
              <a:rPr lang="ar-SA" dirty="0">
                <a:solidFill>
                  <a:srgbClr val="C00000"/>
                </a:solidFill>
                <a:latin typeface="Alexandria" charset="0"/>
                <a:cs typeface="Alexandria" charset="0"/>
              </a:rPr>
              <a:t>لنظرية</a:t>
            </a:r>
            <a:r>
              <a:rPr lang="ar-SA" dirty="0">
                <a:latin typeface="Alexandria" charset="0"/>
                <a:cs typeface="Alexandria" charset="0"/>
              </a:rPr>
              <a:t> </a:t>
            </a:r>
            <a:r>
              <a:rPr lang="ar-SA" dirty="0">
                <a:solidFill>
                  <a:srgbClr val="C00000"/>
                </a:solidFill>
                <a:latin typeface="Alexandria" charset="0"/>
                <a:cs typeface="Alexandria" charset="0"/>
              </a:rPr>
              <a:t>التحليل</a:t>
            </a:r>
            <a:r>
              <a:rPr lang="ar-SA" dirty="0">
                <a:latin typeface="Alexandria" charset="0"/>
                <a:cs typeface="Alexandria" charset="0"/>
              </a:rPr>
              <a:t> </a:t>
            </a:r>
            <a:r>
              <a:rPr lang="ar-SA" dirty="0">
                <a:solidFill>
                  <a:srgbClr val="C00000"/>
                </a:solidFill>
                <a:latin typeface="Alexandria" charset="0"/>
                <a:cs typeface="Alexandria" charset="0"/>
              </a:rPr>
              <a:t>النفسي</a:t>
            </a:r>
            <a:r>
              <a:rPr lang="ar-SA" dirty="0">
                <a:latin typeface="Alexandria" charset="0"/>
                <a:cs typeface="Alexandria" charset="0"/>
              </a:rPr>
              <a:t> أن تساعدنا في فهم الدوافع الكامنة وراء بعض أشكال الإبداع الإعلامي، خاصة تلك التي تتناول قضايا نفسية، أو اجتماعية، أو سياسية معقدة، فالمحتوى الذي يلامس أوتاراً حساسة في النفس البشرية، أو يعبر عن تجارب إنسانية مشتركة، غالباً ما يكون له تأثير عميق على الجمهور. </a:t>
            </a:r>
          </a:p>
          <a:p>
            <a:pPr algn="just" rtl="1">
              <a:lnSpc>
                <a:spcPct val="200000"/>
              </a:lnSpc>
            </a:pPr>
            <a:r>
              <a:rPr lang="ar-SA" dirty="0">
                <a:latin typeface="Alexandria" charset="0"/>
                <a:cs typeface="Alexandria" charset="0"/>
              </a:rPr>
              <a:t>2. قد يكون هذا المحتوى نابعاً من </a:t>
            </a:r>
            <a:r>
              <a:rPr lang="ar-SA" dirty="0">
                <a:solidFill>
                  <a:srgbClr val="C00000"/>
                </a:solidFill>
                <a:latin typeface="Alexandria" charset="0"/>
                <a:cs typeface="Alexandria" charset="0"/>
              </a:rPr>
              <a:t>تجارب</a:t>
            </a:r>
            <a:r>
              <a:rPr lang="ar-SA" dirty="0">
                <a:latin typeface="Alexandria" charset="0"/>
                <a:cs typeface="Alexandria" charset="0"/>
              </a:rPr>
              <a:t> </a:t>
            </a:r>
            <a:r>
              <a:rPr lang="ar-SA" dirty="0">
                <a:solidFill>
                  <a:srgbClr val="C00000"/>
                </a:solidFill>
                <a:latin typeface="Alexandria" charset="0"/>
                <a:cs typeface="Alexandria" charset="0"/>
              </a:rPr>
              <a:t>شخصية</a:t>
            </a:r>
            <a:r>
              <a:rPr lang="ar-SA" dirty="0">
                <a:latin typeface="Alexandria" charset="0"/>
                <a:cs typeface="Alexandria" charset="0"/>
              </a:rPr>
              <a:t> </a:t>
            </a:r>
            <a:r>
              <a:rPr lang="ar-SA" dirty="0">
                <a:solidFill>
                  <a:srgbClr val="C00000"/>
                </a:solidFill>
                <a:latin typeface="Alexandria" charset="0"/>
                <a:cs typeface="Alexandria" charset="0"/>
              </a:rPr>
              <a:t>للمبدع</a:t>
            </a:r>
            <a:r>
              <a:rPr lang="ar-SA" dirty="0">
                <a:latin typeface="Alexandria" charset="0"/>
                <a:cs typeface="Alexandria" charset="0"/>
              </a:rPr>
              <a:t>، أو من ملاحظاته الدقيقة للصراعات النفسية والاجتماعية في محيطه، فهم هذه الدوافع يمكن أن يساعد الإعلاميين على إنتاج محتوى أكثر أصالة وعمقاً، يتجاوز السطحية ويلامس جوهر القضايا.</a:t>
            </a:r>
          </a:p>
          <a:p>
            <a:pPr algn="just" rtl="1">
              <a:lnSpc>
                <a:spcPct val="200000"/>
              </a:lnSpc>
            </a:pPr>
            <a:r>
              <a:rPr lang="ar-SA" dirty="0">
                <a:latin typeface="Alexandria" charset="0"/>
                <a:cs typeface="Alexandria" charset="0"/>
              </a:rPr>
              <a:t>3. كما يمكن استخدام </a:t>
            </a:r>
            <a:r>
              <a:rPr lang="ar-SA" dirty="0">
                <a:solidFill>
                  <a:srgbClr val="C00000"/>
                </a:solidFill>
                <a:latin typeface="Alexandria" charset="0"/>
                <a:cs typeface="Alexandria" charset="0"/>
              </a:rPr>
              <a:t>مفاهيم</a:t>
            </a:r>
            <a:r>
              <a:rPr lang="ar-SA" dirty="0">
                <a:latin typeface="Alexandria" charset="0"/>
                <a:cs typeface="Alexandria" charset="0"/>
              </a:rPr>
              <a:t> </a:t>
            </a:r>
            <a:r>
              <a:rPr lang="ar-SA" dirty="0">
                <a:solidFill>
                  <a:srgbClr val="C00000"/>
                </a:solidFill>
                <a:latin typeface="Alexandria" charset="0"/>
                <a:cs typeface="Alexandria" charset="0"/>
              </a:rPr>
              <a:t>التحليل</a:t>
            </a:r>
            <a:r>
              <a:rPr lang="ar-SA" dirty="0">
                <a:latin typeface="Alexandria" charset="0"/>
                <a:cs typeface="Alexandria" charset="0"/>
              </a:rPr>
              <a:t> </a:t>
            </a:r>
            <a:r>
              <a:rPr lang="ar-SA" dirty="0">
                <a:solidFill>
                  <a:srgbClr val="C00000"/>
                </a:solidFill>
                <a:latin typeface="Alexandria" charset="0"/>
                <a:cs typeface="Alexandria" charset="0"/>
              </a:rPr>
              <a:t>النفسي</a:t>
            </a:r>
            <a:r>
              <a:rPr lang="ar-SA" dirty="0">
                <a:latin typeface="Alexandria" charset="0"/>
                <a:cs typeface="Alexandria" charset="0"/>
              </a:rPr>
              <a:t> في تحليل وتقييم المحتوى الإعلامي المبدع، فعندما نشاهد فيلماً، أو نقرأ مقالاً، أو نستمع إلى بودكاست، يمكننا أن نبحث عن الرموز، والدلالات، والصراعات اللاشعورية التي قد تكون </a:t>
            </a:r>
            <a:r>
              <a:rPr lang="ar-SA" dirty="0">
                <a:solidFill>
                  <a:srgbClr val="C00000"/>
                </a:solidFill>
                <a:latin typeface="Alexandria" charset="0"/>
                <a:cs typeface="Alexandria" charset="0"/>
              </a:rPr>
              <a:t>مضمنة</a:t>
            </a:r>
            <a:r>
              <a:rPr lang="ar-SA" dirty="0">
                <a:latin typeface="Alexandria" charset="0"/>
                <a:cs typeface="Alexandria" charset="0"/>
              </a:rPr>
              <a:t> في المحتوى. </a:t>
            </a:r>
          </a:p>
        </p:txBody>
      </p:sp>
    </p:spTree>
    <p:extLst>
      <p:ext uri="{BB962C8B-B14F-4D97-AF65-F5344CB8AC3E}">
        <p14:creationId xmlns:p14="http://schemas.microsoft.com/office/powerpoint/2010/main" val="476857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8FD05-1E38-665E-5FCB-BC6F83281B7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9D7E20C-961C-46CB-CE87-AB77E6AD98DC}"/>
              </a:ext>
            </a:extLst>
          </p:cNvPr>
          <p:cNvSpPr txBox="1"/>
          <p:nvPr/>
        </p:nvSpPr>
        <p:spPr>
          <a:xfrm>
            <a:off x="758757" y="1532065"/>
            <a:ext cx="1072787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هذا التحليل يساعدنا على </a:t>
            </a:r>
            <a:r>
              <a:rPr lang="ar-SA" dirty="0">
                <a:solidFill>
                  <a:srgbClr val="C00000"/>
                </a:solidFill>
                <a:latin typeface="Alexandria" charset="0"/>
                <a:cs typeface="Alexandria" charset="0"/>
              </a:rPr>
              <a:t>فهم</a:t>
            </a:r>
            <a:r>
              <a:rPr lang="ar-SA" dirty="0">
                <a:latin typeface="Alexandria" charset="0"/>
                <a:cs typeface="Alexandria" charset="0"/>
              </a:rPr>
              <a:t> </a:t>
            </a:r>
            <a:r>
              <a:rPr lang="ar-SA" dirty="0">
                <a:solidFill>
                  <a:srgbClr val="C00000"/>
                </a:solidFill>
                <a:latin typeface="Alexandria" charset="0"/>
                <a:cs typeface="Alexandria" charset="0"/>
              </a:rPr>
              <a:t>أعمق</a:t>
            </a:r>
            <a:r>
              <a:rPr lang="ar-SA" dirty="0">
                <a:latin typeface="Alexandria" charset="0"/>
                <a:cs typeface="Alexandria" charset="0"/>
              </a:rPr>
              <a:t> </a:t>
            </a:r>
            <a:r>
              <a:rPr lang="ar-SA" dirty="0">
                <a:solidFill>
                  <a:srgbClr val="C00000"/>
                </a:solidFill>
                <a:latin typeface="Alexandria" charset="0"/>
                <a:cs typeface="Alexandria" charset="0"/>
              </a:rPr>
              <a:t>للرسالة</a:t>
            </a:r>
            <a:r>
              <a:rPr lang="ar-SA" dirty="0">
                <a:latin typeface="Alexandria" charset="0"/>
                <a:cs typeface="Alexandria" charset="0"/>
              </a:rPr>
              <a:t> </a:t>
            </a:r>
            <a:r>
              <a:rPr lang="ar-SA" dirty="0">
                <a:solidFill>
                  <a:srgbClr val="C00000"/>
                </a:solidFill>
                <a:latin typeface="Alexandria" charset="0"/>
                <a:cs typeface="Alexandria" charset="0"/>
              </a:rPr>
              <a:t>الإعلامية</a:t>
            </a:r>
            <a:r>
              <a:rPr lang="ar-SA" dirty="0">
                <a:latin typeface="Alexandria" charset="0"/>
                <a:cs typeface="Alexandria" charset="0"/>
              </a:rPr>
              <a:t>، وللدوافع الكامنة وراء إنتاجها، وللتأثير الذي قد تحدثه على الجمهور، فقد يكون استخدام ألوان معينة أو رموز بصرية في إعلان ما يعكس رغبات أو مخاوف لاشعورية لدى الجمهور المستهدف، مما يزيد من فعالية الإعلان.</a:t>
            </a:r>
          </a:p>
          <a:p>
            <a:pPr algn="just" rtl="1">
              <a:lnSpc>
                <a:spcPct val="200000"/>
              </a:lnSpc>
            </a:pPr>
            <a:r>
              <a:rPr lang="ar-SA" dirty="0">
                <a:latin typeface="Alexandria" charset="0"/>
                <a:cs typeface="Alexandria" charset="0"/>
              </a:rPr>
              <a:t>5. يجب التعامل مع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التحليل</a:t>
            </a:r>
            <a:r>
              <a:rPr lang="ar-SA" dirty="0">
                <a:latin typeface="Alexandria" charset="0"/>
                <a:cs typeface="Alexandria" charset="0"/>
              </a:rPr>
              <a:t> </a:t>
            </a:r>
            <a:r>
              <a:rPr lang="ar-SA" dirty="0">
                <a:solidFill>
                  <a:srgbClr val="C00000"/>
                </a:solidFill>
                <a:latin typeface="Alexandria" charset="0"/>
                <a:cs typeface="Alexandria" charset="0"/>
              </a:rPr>
              <a:t>النفسي</a:t>
            </a:r>
            <a:r>
              <a:rPr lang="ar-SA" dirty="0">
                <a:latin typeface="Alexandria" charset="0"/>
                <a:cs typeface="Alexandria" charset="0"/>
              </a:rPr>
              <a:t> بحذر عند تطبيقها على الإبداع الإعلامي، فليست كل أشكال الإبداع نابعة من صراعات لاشعورية، كما أن </a:t>
            </a:r>
            <a:r>
              <a:rPr lang="ar-SA" dirty="0">
                <a:solidFill>
                  <a:srgbClr val="C00000"/>
                </a:solidFill>
                <a:latin typeface="Alexandria" charset="0"/>
                <a:cs typeface="Alexandria" charset="0"/>
              </a:rPr>
              <a:t>التركيز</a:t>
            </a:r>
            <a:r>
              <a:rPr lang="ar-SA" dirty="0">
                <a:latin typeface="Alexandria" charset="0"/>
                <a:cs typeface="Alexandria" charset="0"/>
              </a:rPr>
              <a:t> </a:t>
            </a:r>
            <a:r>
              <a:rPr lang="ar-SA" dirty="0">
                <a:solidFill>
                  <a:srgbClr val="C00000"/>
                </a:solidFill>
                <a:latin typeface="Alexandria" charset="0"/>
                <a:cs typeface="Alexandria" charset="0"/>
              </a:rPr>
              <a:t>المفرط</a:t>
            </a:r>
            <a:r>
              <a:rPr lang="ar-SA" dirty="0">
                <a:latin typeface="Alexandria" charset="0"/>
                <a:cs typeface="Alexandria" charset="0"/>
              </a:rPr>
              <a:t> على الجانب النفسي قد </a:t>
            </a:r>
            <a:r>
              <a:rPr lang="ar-SA" dirty="0">
                <a:solidFill>
                  <a:srgbClr val="C00000"/>
                </a:solidFill>
                <a:latin typeface="Alexandria" charset="0"/>
                <a:cs typeface="Alexandria" charset="0"/>
              </a:rPr>
              <a:t>يقلل</a:t>
            </a:r>
            <a:r>
              <a:rPr lang="ar-SA" dirty="0">
                <a:latin typeface="Alexandria" charset="0"/>
                <a:cs typeface="Alexandria" charset="0"/>
              </a:rPr>
              <a:t> من أهمية </a:t>
            </a:r>
            <a:r>
              <a:rPr lang="ar-SA" dirty="0">
                <a:solidFill>
                  <a:srgbClr val="C00000"/>
                </a:solidFill>
                <a:latin typeface="Alexandria" charset="0"/>
                <a:cs typeface="Alexandria" charset="0"/>
              </a:rPr>
              <a:t>العوامل</a:t>
            </a:r>
            <a:r>
              <a:rPr lang="ar-SA" dirty="0">
                <a:latin typeface="Alexandria" charset="0"/>
                <a:cs typeface="Alexandria" charset="0"/>
              </a:rPr>
              <a:t> </a:t>
            </a:r>
            <a:r>
              <a:rPr lang="ar-SA" dirty="0">
                <a:solidFill>
                  <a:srgbClr val="C00000"/>
                </a:solidFill>
                <a:latin typeface="Alexandria" charset="0"/>
                <a:cs typeface="Alexandria" charset="0"/>
              </a:rPr>
              <a:t>الأخرى</a:t>
            </a:r>
            <a:r>
              <a:rPr lang="ar-SA" dirty="0">
                <a:latin typeface="Alexandria" charset="0"/>
                <a:cs typeface="Alexandria" charset="0"/>
              </a:rPr>
              <a:t> مثل المهارات التقنية، والمعرفة المتخصصة، والبيئة الداعمة. </a:t>
            </a:r>
          </a:p>
          <a:p>
            <a:pPr algn="just" rtl="1">
              <a:lnSpc>
                <a:spcPct val="200000"/>
              </a:lnSpc>
            </a:pPr>
            <a:r>
              <a:rPr lang="ar-SA" dirty="0">
                <a:latin typeface="Alexandria" charset="0"/>
                <a:cs typeface="Alexandria" charset="0"/>
              </a:rPr>
              <a:t>6. ورغم ذلك، فإن هذه النظرية تقدم لنا تذكيراً بأن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ليس</a:t>
            </a:r>
            <a:r>
              <a:rPr lang="ar-SA" dirty="0">
                <a:latin typeface="Alexandria" charset="0"/>
                <a:cs typeface="Alexandria" charset="0"/>
              </a:rPr>
              <a:t> مجرد </a:t>
            </a:r>
            <a:r>
              <a:rPr lang="ar-SA" dirty="0">
                <a:solidFill>
                  <a:srgbClr val="C00000"/>
                </a:solidFill>
                <a:latin typeface="Alexandria" charset="0"/>
                <a:cs typeface="Alexandria" charset="0"/>
              </a:rPr>
              <a:t>عملية</a:t>
            </a:r>
            <a:r>
              <a:rPr lang="ar-SA" dirty="0">
                <a:latin typeface="Alexandria" charset="0"/>
                <a:cs typeface="Alexandria" charset="0"/>
              </a:rPr>
              <a:t> </a:t>
            </a:r>
            <a:r>
              <a:rPr lang="ar-SA" dirty="0">
                <a:solidFill>
                  <a:srgbClr val="C00000"/>
                </a:solidFill>
                <a:latin typeface="Alexandria" charset="0"/>
                <a:cs typeface="Alexandria" charset="0"/>
              </a:rPr>
              <a:t>عقلانية</a:t>
            </a:r>
            <a:r>
              <a:rPr lang="ar-SA" dirty="0">
                <a:latin typeface="Alexandria" charset="0"/>
                <a:cs typeface="Alexandria" charset="0"/>
              </a:rPr>
              <a:t> </a:t>
            </a:r>
            <a:r>
              <a:rPr lang="ar-SA" dirty="0">
                <a:solidFill>
                  <a:srgbClr val="C00000"/>
                </a:solidFill>
                <a:latin typeface="Alexandria" charset="0"/>
                <a:cs typeface="Alexandria" charset="0"/>
              </a:rPr>
              <a:t>بحتة</a:t>
            </a:r>
            <a:r>
              <a:rPr lang="ar-SA" dirty="0">
                <a:latin typeface="Alexandria" charset="0"/>
                <a:cs typeface="Alexandria" charset="0"/>
              </a:rPr>
              <a:t>، بل هو يتأثر أيضاً بالجوانب </a:t>
            </a:r>
            <a:r>
              <a:rPr lang="ar-SA" dirty="0">
                <a:solidFill>
                  <a:srgbClr val="C00000"/>
                </a:solidFill>
                <a:latin typeface="Alexandria" charset="0"/>
                <a:cs typeface="Alexandria" charset="0"/>
              </a:rPr>
              <a:t>العاطفية</a:t>
            </a:r>
            <a:r>
              <a:rPr lang="ar-SA" dirty="0">
                <a:latin typeface="Alexandria" charset="0"/>
                <a:cs typeface="Alexandria" charset="0"/>
              </a:rPr>
              <a:t> </a:t>
            </a:r>
            <a:r>
              <a:rPr lang="ar-SA" dirty="0">
                <a:solidFill>
                  <a:srgbClr val="C00000"/>
                </a:solidFill>
                <a:latin typeface="Alexandria" charset="0"/>
                <a:cs typeface="Alexandria" charset="0"/>
              </a:rPr>
              <a:t>واللاشعورية</a:t>
            </a:r>
            <a:r>
              <a:rPr lang="ar-SA" dirty="0">
                <a:latin typeface="Alexandria" charset="0"/>
                <a:cs typeface="Alexandria" charset="0"/>
              </a:rPr>
              <a:t> في النفس البشرية، وأن فهم هذه الجوانب يمكن أن يثري العملية الإبداعية ويجعل المحتوى أكثر عمقاً وتأثيراً</a:t>
            </a:r>
          </a:p>
        </p:txBody>
      </p:sp>
      <p:sp>
        <p:nvSpPr>
          <p:cNvPr id="24" name="Rectangle 23">
            <a:extLst>
              <a:ext uri="{FF2B5EF4-FFF2-40B4-BE49-F238E27FC236}">
                <a16:creationId xmlns:a16="http://schemas.microsoft.com/office/drawing/2014/main" id="{8CAB848F-84D2-2814-1FEA-71D03A0E2A0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14502EA-2330-113D-7478-517823E1648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88D6BA5-12AB-D225-60C3-ADB838E4788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تطبيقات نظرية التحليل النفسي في الإبداع الإعلامي</a:t>
            </a:r>
          </a:p>
        </p:txBody>
      </p:sp>
      <p:pic>
        <p:nvPicPr>
          <p:cNvPr id="17" name="Graphic 21">
            <a:extLst>
              <a:ext uri="{FF2B5EF4-FFF2-40B4-BE49-F238E27FC236}">
                <a16:creationId xmlns:a16="http://schemas.microsoft.com/office/drawing/2014/main" id="{83065420-89A1-9E2D-AC86-71B280766D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586036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E708A-C9D2-8669-3CFB-EFCCCD171E5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BF342C3-9E73-3ABF-EC20-C3D6E0289236}"/>
              </a:ext>
            </a:extLst>
          </p:cNvPr>
          <p:cNvSpPr txBox="1"/>
          <p:nvPr/>
        </p:nvSpPr>
        <p:spPr>
          <a:xfrm>
            <a:off x="817123" y="1602910"/>
            <a:ext cx="10698694"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على الرغم من الرؤى القيمة التي تقدمها نظرية التحليل النفسي حول الدوافع اللاشعورية للإبداع، إلا أنها تواجه بعض </a:t>
            </a:r>
            <a:r>
              <a:rPr lang="ar-SA" dirty="0">
                <a:solidFill>
                  <a:srgbClr val="C00000"/>
                </a:solidFill>
                <a:latin typeface="Alexandria" charset="0"/>
                <a:cs typeface="Alexandria" charset="0"/>
              </a:rPr>
              <a:t>الانتقادات</a:t>
            </a:r>
            <a:r>
              <a:rPr lang="ar-SA" dirty="0">
                <a:latin typeface="Alexandria" charset="0"/>
                <a:cs typeface="Alexandria" charset="0"/>
              </a:rPr>
              <a:t> </a:t>
            </a:r>
            <a:r>
              <a:rPr lang="ar-SA" dirty="0">
                <a:solidFill>
                  <a:srgbClr val="C00000"/>
                </a:solidFill>
                <a:latin typeface="Alexandria" charset="0"/>
                <a:cs typeface="Alexandria" charset="0"/>
              </a:rPr>
              <a:t>والحدود</a:t>
            </a:r>
            <a:r>
              <a:rPr lang="ar-SA" dirty="0">
                <a:latin typeface="Alexandria" charset="0"/>
                <a:cs typeface="Alexandria" charset="0"/>
              </a:rPr>
              <a:t> عند تطبيقها على الإبداع الإعلامي.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من أبرز هذه الحدود هو </a:t>
            </a:r>
            <a:r>
              <a:rPr lang="ar-SA" dirty="0">
                <a:solidFill>
                  <a:srgbClr val="C00000"/>
                </a:solidFill>
                <a:latin typeface="Alexandria" charset="0"/>
                <a:cs typeface="Alexandria" charset="0"/>
              </a:rPr>
              <a:t>صعوبة</a:t>
            </a:r>
            <a:r>
              <a:rPr lang="ar-SA" dirty="0">
                <a:latin typeface="Alexandria" charset="0"/>
                <a:cs typeface="Alexandria" charset="0"/>
              </a:rPr>
              <a:t> </a:t>
            </a:r>
            <a:r>
              <a:rPr lang="ar-SA" dirty="0">
                <a:solidFill>
                  <a:srgbClr val="C00000"/>
                </a:solidFill>
                <a:latin typeface="Alexandria" charset="0"/>
                <a:cs typeface="Alexandria" charset="0"/>
              </a:rPr>
              <a:t>إثبات</a:t>
            </a:r>
            <a:r>
              <a:rPr lang="ar-SA" dirty="0">
                <a:latin typeface="Alexandria" charset="0"/>
                <a:cs typeface="Alexandria" charset="0"/>
              </a:rPr>
              <a:t> </a:t>
            </a:r>
            <a:r>
              <a:rPr lang="ar-SA" dirty="0">
                <a:solidFill>
                  <a:srgbClr val="C00000"/>
                </a:solidFill>
                <a:latin typeface="Alexandria" charset="0"/>
                <a:cs typeface="Alexandria" charset="0"/>
              </a:rPr>
              <a:t>الفرضيات</a:t>
            </a:r>
            <a:r>
              <a:rPr lang="ar-SA" dirty="0">
                <a:latin typeface="Alexandria" charset="0"/>
                <a:cs typeface="Alexandria" charset="0"/>
              </a:rPr>
              <a:t> </a:t>
            </a:r>
            <a:r>
              <a:rPr lang="ar-SA" dirty="0">
                <a:solidFill>
                  <a:srgbClr val="C00000"/>
                </a:solidFill>
                <a:latin typeface="Alexandria" charset="0"/>
                <a:cs typeface="Alexandria" charset="0"/>
              </a:rPr>
              <a:t>التحليلية</a:t>
            </a:r>
            <a:r>
              <a:rPr lang="ar-SA" dirty="0">
                <a:latin typeface="Alexandria" charset="0"/>
                <a:cs typeface="Alexandria" charset="0"/>
              </a:rPr>
              <a:t> </a:t>
            </a:r>
            <a:r>
              <a:rPr lang="ar-SA" dirty="0">
                <a:solidFill>
                  <a:srgbClr val="C00000"/>
                </a:solidFill>
                <a:latin typeface="Alexandria" charset="0"/>
                <a:cs typeface="Alexandria" charset="0"/>
              </a:rPr>
              <a:t>النفسية</a:t>
            </a:r>
            <a:r>
              <a:rPr lang="ar-SA" dirty="0">
                <a:latin typeface="Alexandria" charset="0"/>
                <a:cs typeface="Alexandria" charset="0"/>
              </a:rPr>
              <a:t> </a:t>
            </a:r>
            <a:r>
              <a:rPr lang="ar-SA" dirty="0">
                <a:solidFill>
                  <a:srgbClr val="C00000"/>
                </a:solidFill>
                <a:latin typeface="Alexandria" charset="0"/>
                <a:cs typeface="Alexandria" charset="0"/>
              </a:rPr>
              <a:t>بشكل</a:t>
            </a:r>
            <a:r>
              <a:rPr lang="ar-SA" dirty="0">
                <a:latin typeface="Alexandria" charset="0"/>
                <a:cs typeface="Alexandria" charset="0"/>
              </a:rPr>
              <a:t> </a:t>
            </a:r>
            <a:r>
              <a:rPr lang="ar-SA" dirty="0">
                <a:solidFill>
                  <a:srgbClr val="C00000"/>
                </a:solidFill>
                <a:latin typeface="Alexandria" charset="0"/>
                <a:cs typeface="Alexandria" charset="0"/>
              </a:rPr>
              <a:t>تجريبي</a:t>
            </a:r>
            <a:r>
              <a:rPr lang="ar-SA" dirty="0">
                <a:latin typeface="Alexandria" charset="0"/>
                <a:cs typeface="Alexandria" charset="0"/>
              </a:rPr>
              <a:t>، فالمفاهيم يصعب قياسها أو ملاحظتها بشكل مباشر، مما يجعل من الصعب بناء نماذج قابلة للاختبار العلمي، هذا </a:t>
            </a:r>
            <a:r>
              <a:rPr lang="ar-SA" dirty="0">
                <a:solidFill>
                  <a:srgbClr val="C00000"/>
                </a:solidFill>
                <a:latin typeface="Alexandria" charset="0"/>
                <a:cs typeface="Alexandria" charset="0"/>
              </a:rPr>
              <a:t>يحد</a:t>
            </a:r>
            <a:r>
              <a:rPr lang="ar-SA" dirty="0">
                <a:latin typeface="Alexandria" charset="0"/>
                <a:cs typeface="Alexandria" charset="0"/>
              </a:rPr>
              <a:t> من </a:t>
            </a:r>
            <a:r>
              <a:rPr lang="ar-SA" dirty="0">
                <a:solidFill>
                  <a:srgbClr val="C00000"/>
                </a:solidFill>
                <a:latin typeface="Alexandria" charset="0"/>
                <a:cs typeface="Alexandria" charset="0"/>
              </a:rPr>
              <a:t>قدرة</a:t>
            </a:r>
            <a:r>
              <a:rPr lang="ar-SA" dirty="0">
                <a:latin typeface="Alexandria" charset="0"/>
                <a:cs typeface="Alexandria" charset="0"/>
              </a:rPr>
              <a:t> </a:t>
            </a:r>
            <a:r>
              <a:rPr lang="ar-SA" dirty="0">
                <a:solidFill>
                  <a:srgbClr val="C00000"/>
                </a:solidFill>
                <a:latin typeface="Alexandria" charset="0"/>
                <a:cs typeface="Alexandria" charset="0"/>
              </a:rPr>
              <a:t>النظرية</a:t>
            </a:r>
            <a:r>
              <a:rPr lang="ar-SA" dirty="0">
                <a:latin typeface="Alexandria" charset="0"/>
                <a:cs typeface="Alexandria" charset="0"/>
              </a:rPr>
              <a:t> على تقديم تفسيرات شاملة وقابلة للتعميم لجميع أشكال الإبداع الإعلامي.</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3. كما أن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التحليل</a:t>
            </a:r>
            <a:r>
              <a:rPr lang="ar-SA" dirty="0">
                <a:latin typeface="Alexandria" charset="0"/>
                <a:cs typeface="Alexandria" charset="0"/>
              </a:rPr>
              <a:t> </a:t>
            </a:r>
            <a:r>
              <a:rPr lang="ar-SA" dirty="0">
                <a:solidFill>
                  <a:srgbClr val="C00000"/>
                </a:solidFill>
                <a:latin typeface="Alexandria" charset="0"/>
                <a:cs typeface="Alexandria" charset="0"/>
              </a:rPr>
              <a:t>النفسي</a:t>
            </a:r>
            <a:r>
              <a:rPr lang="ar-SA" dirty="0">
                <a:latin typeface="Alexandria" charset="0"/>
                <a:cs typeface="Alexandria" charset="0"/>
              </a:rPr>
              <a:t> تميل إلى التركيز بشكل كبير على </a:t>
            </a:r>
            <a:r>
              <a:rPr lang="ar-SA" dirty="0">
                <a:solidFill>
                  <a:srgbClr val="C00000"/>
                </a:solidFill>
                <a:latin typeface="Alexandria" charset="0"/>
                <a:cs typeface="Alexandria" charset="0"/>
              </a:rPr>
              <a:t>الجانب</a:t>
            </a:r>
            <a:r>
              <a:rPr lang="ar-SA" dirty="0">
                <a:latin typeface="Alexandria" charset="0"/>
                <a:cs typeface="Alexandria" charset="0"/>
              </a:rPr>
              <a:t> </a:t>
            </a:r>
            <a:r>
              <a:rPr lang="ar-SA" dirty="0">
                <a:solidFill>
                  <a:srgbClr val="C00000"/>
                </a:solidFill>
                <a:latin typeface="Alexandria" charset="0"/>
                <a:cs typeface="Alexandria" charset="0"/>
              </a:rPr>
              <a:t>الفردي</a:t>
            </a:r>
            <a:r>
              <a:rPr lang="ar-SA" dirty="0">
                <a:latin typeface="Alexandria" charset="0"/>
                <a:cs typeface="Alexandria" charset="0"/>
              </a:rPr>
              <a:t> </a:t>
            </a:r>
            <a:r>
              <a:rPr lang="ar-SA" dirty="0">
                <a:solidFill>
                  <a:srgbClr val="C00000"/>
                </a:solidFill>
                <a:latin typeface="Alexandria" charset="0"/>
                <a:cs typeface="Alexandria" charset="0"/>
              </a:rPr>
              <a:t>والداخلي</a:t>
            </a:r>
            <a:r>
              <a:rPr lang="ar-SA" dirty="0">
                <a:latin typeface="Alexandria" charset="0"/>
                <a:cs typeface="Alexandria" charset="0"/>
              </a:rPr>
              <a:t> </a:t>
            </a:r>
            <a:r>
              <a:rPr lang="ar-SA" dirty="0">
                <a:solidFill>
                  <a:srgbClr val="C00000"/>
                </a:solidFill>
                <a:latin typeface="Alexandria" charset="0"/>
                <a:cs typeface="Alexandria" charset="0"/>
              </a:rPr>
              <a:t>للإبداع</a:t>
            </a:r>
            <a:r>
              <a:rPr lang="ar-SA" dirty="0">
                <a:latin typeface="Alexandria" charset="0"/>
                <a:cs typeface="Alexandria" charset="0"/>
              </a:rPr>
              <a:t>، وتهمل إلى حد كبير دور العوامل الاجتماعية، والثقافية، والتكنولوجية في تشكيل العملية الإبداعية، وفي الإعلام الرقمي، يمثل السياق الاجتماعي والتكنولوجي دوراً حاسماً في تحديد ما هو مبتكر وما هو مقبول. </a:t>
            </a:r>
          </a:p>
        </p:txBody>
      </p:sp>
      <p:sp>
        <p:nvSpPr>
          <p:cNvPr id="24" name="Rectangle 23">
            <a:extLst>
              <a:ext uri="{FF2B5EF4-FFF2-40B4-BE49-F238E27FC236}">
                <a16:creationId xmlns:a16="http://schemas.microsoft.com/office/drawing/2014/main" id="{A9E74687-167D-111E-3BF1-D3F8DCF2F64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B19DB79-F3A7-194D-0DF1-84165B64935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C5D569A-ECD9-D152-6332-E7213740F3D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حدود نظرية التحليل النفسي في تفسير الإبداع الإعلامي</a:t>
            </a:r>
          </a:p>
        </p:txBody>
      </p:sp>
      <p:pic>
        <p:nvPicPr>
          <p:cNvPr id="17" name="Graphic 21">
            <a:extLst>
              <a:ext uri="{FF2B5EF4-FFF2-40B4-BE49-F238E27FC236}">
                <a16:creationId xmlns:a16="http://schemas.microsoft.com/office/drawing/2014/main" id="{D770FD30-8A34-F7E6-F52A-C61F38CCC8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480361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596C4-B7B6-0BE9-5525-97E1739BA8D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C078C3E-60B9-FDAC-CD4E-671FCF8C29C0}"/>
              </a:ext>
            </a:extLst>
          </p:cNvPr>
          <p:cNvSpPr txBox="1"/>
          <p:nvPr/>
        </p:nvSpPr>
        <p:spPr>
          <a:xfrm>
            <a:off x="836574" y="1516580"/>
            <a:ext cx="10854336" cy="5150705"/>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a:t>
            </a:r>
            <a:r>
              <a:rPr lang="ar-SA" dirty="0">
                <a:solidFill>
                  <a:srgbClr val="C00000"/>
                </a:solidFill>
                <a:latin typeface="Alexandria" charset="0"/>
                <a:cs typeface="Alexandria" charset="0"/>
              </a:rPr>
              <a:t>فالمحتوى</a:t>
            </a:r>
            <a:r>
              <a:rPr lang="ar-SA" dirty="0">
                <a:latin typeface="Alexandria" charset="0"/>
                <a:cs typeface="Alexandria" charset="0"/>
              </a:rPr>
              <a:t> </a:t>
            </a:r>
            <a:r>
              <a:rPr lang="ar-SA" dirty="0">
                <a:solidFill>
                  <a:srgbClr val="C00000"/>
                </a:solidFill>
                <a:latin typeface="Alexandria" charset="0"/>
                <a:cs typeface="Alexandria" charset="0"/>
              </a:rPr>
              <a:t>الإبداعي</a:t>
            </a:r>
            <a:r>
              <a:rPr lang="ar-SA" dirty="0">
                <a:latin typeface="Alexandria" charset="0"/>
                <a:cs typeface="Alexandria" charset="0"/>
              </a:rPr>
              <a:t> لا ينشأ في فراغ، بل يتأثر بالجمهور، والمنصات، والتقنيات المتاحة، والتوجهات الثقافية السائدة، وإن إهمال هذه العوامل يقلل من قدرة النظرية على تقديم فهم شامل للإبداع الإعلامي في العصر الحديث.</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قد يؤدي التركيز المفرط على الجانب المرضي أو الصراعات اللاشعورية في نظرية التحليل النفسي إلى وصم الإبداع أو ربطه بالاضطرابات النفسية، وهو ما </a:t>
            </a:r>
            <a:r>
              <a:rPr lang="ar-SA" dirty="0">
                <a:solidFill>
                  <a:srgbClr val="C00000"/>
                </a:solidFill>
                <a:latin typeface="Alexandria" charset="0"/>
                <a:cs typeface="Alexandria" charset="0"/>
              </a:rPr>
              <a:t>لا</a:t>
            </a:r>
            <a:r>
              <a:rPr lang="ar-SA" dirty="0">
                <a:latin typeface="Alexandria" charset="0"/>
                <a:cs typeface="Alexandria" charset="0"/>
              </a:rPr>
              <a:t> </a:t>
            </a:r>
            <a:r>
              <a:rPr lang="ar-SA" dirty="0">
                <a:solidFill>
                  <a:srgbClr val="C00000"/>
                </a:solidFill>
                <a:latin typeface="Alexandria" charset="0"/>
                <a:cs typeface="Alexandria" charset="0"/>
              </a:rPr>
              <a:t>يتفق</a:t>
            </a:r>
            <a:r>
              <a:rPr lang="ar-SA" dirty="0">
                <a:latin typeface="Alexandria" charset="0"/>
                <a:cs typeface="Alexandria" charset="0"/>
              </a:rPr>
              <a:t> </a:t>
            </a:r>
            <a:r>
              <a:rPr lang="ar-SA" dirty="0">
                <a:solidFill>
                  <a:srgbClr val="C00000"/>
                </a:solidFill>
                <a:latin typeface="Alexandria" charset="0"/>
                <a:cs typeface="Alexandria" charset="0"/>
              </a:rPr>
              <a:t>مع</a:t>
            </a:r>
            <a:r>
              <a:rPr lang="ar-SA" dirty="0">
                <a:latin typeface="Alexandria" charset="0"/>
                <a:cs typeface="Alexandria" charset="0"/>
              </a:rPr>
              <a:t> </a:t>
            </a:r>
            <a:r>
              <a:rPr lang="ar-SA" dirty="0">
                <a:solidFill>
                  <a:srgbClr val="C00000"/>
                </a:solidFill>
                <a:latin typeface="Alexandria" charset="0"/>
                <a:cs typeface="Alexandria" charset="0"/>
              </a:rPr>
              <a:t>جميع</a:t>
            </a:r>
            <a:r>
              <a:rPr lang="ar-SA" dirty="0">
                <a:latin typeface="Alexandria" charset="0"/>
                <a:cs typeface="Alexandria" charset="0"/>
              </a:rPr>
              <a:t> </a:t>
            </a:r>
            <a:r>
              <a:rPr lang="ar-SA" dirty="0">
                <a:solidFill>
                  <a:srgbClr val="C00000"/>
                </a:solidFill>
                <a:latin typeface="Alexandria" charset="0"/>
                <a:cs typeface="Alexandria" charset="0"/>
              </a:rPr>
              <a:t>أشكال</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فالكثير من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الإعلامي</a:t>
            </a:r>
            <a:r>
              <a:rPr lang="ar-SA" dirty="0">
                <a:latin typeface="Alexandria" charset="0"/>
                <a:cs typeface="Alexandria" charset="0"/>
              </a:rPr>
              <a:t> </a:t>
            </a:r>
            <a:r>
              <a:rPr lang="ar-SA" dirty="0">
                <a:solidFill>
                  <a:srgbClr val="C00000"/>
                </a:solidFill>
                <a:latin typeface="Alexandria" charset="0"/>
                <a:cs typeface="Alexandria" charset="0"/>
              </a:rPr>
              <a:t>ينبع</a:t>
            </a:r>
            <a:r>
              <a:rPr lang="ar-SA" dirty="0">
                <a:latin typeface="Alexandria" charset="0"/>
                <a:cs typeface="Alexandria" charset="0"/>
              </a:rPr>
              <a:t> من الرغبة في حل المشكلات، أو التعبير عن الجمال، أو تقديم قيمة للجمهور، وليس بالضرورة من صراعات داخلية.</a:t>
            </a:r>
          </a:p>
          <a:p>
            <a:pPr algn="just" rtl="1">
              <a:lnSpc>
                <a:spcPct val="200000"/>
              </a:lnSpc>
            </a:pPr>
            <a:r>
              <a:rPr lang="ar-SA" dirty="0">
                <a:latin typeface="Alexandria" charset="0"/>
                <a:cs typeface="Alexandria" charset="0"/>
              </a:rPr>
              <a:t>6. لذلك يجب استخدام هذه النظرية </a:t>
            </a:r>
            <a:r>
              <a:rPr lang="ar-SA" dirty="0">
                <a:solidFill>
                  <a:srgbClr val="C00000"/>
                </a:solidFill>
                <a:latin typeface="Alexandria" charset="0"/>
                <a:cs typeface="Alexandria" charset="0"/>
              </a:rPr>
              <a:t>كأحد</a:t>
            </a:r>
            <a:r>
              <a:rPr lang="ar-SA" dirty="0">
                <a:latin typeface="Alexandria" charset="0"/>
                <a:cs typeface="Alexandria" charset="0"/>
              </a:rPr>
              <a:t> </a:t>
            </a:r>
            <a:r>
              <a:rPr lang="ar-SA" dirty="0">
                <a:solidFill>
                  <a:srgbClr val="C00000"/>
                </a:solidFill>
                <a:latin typeface="Alexandria" charset="0"/>
                <a:cs typeface="Alexandria" charset="0"/>
              </a:rPr>
              <a:t>المنظورات</a:t>
            </a:r>
            <a:r>
              <a:rPr lang="ar-SA" dirty="0">
                <a:latin typeface="Alexandria" charset="0"/>
                <a:cs typeface="Alexandria" charset="0"/>
              </a:rPr>
              <a:t> </a:t>
            </a:r>
            <a:r>
              <a:rPr lang="ar-SA" dirty="0">
                <a:solidFill>
                  <a:srgbClr val="C00000"/>
                </a:solidFill>
                <a:latin typeface="Alexandria" charset="0"/>
                <a:cs typeface="Alexandria" charset="0"/>
              </a:rPr>
              <a:t>المكملة</a:t>
            </a:r>
            <a:r>
              <a:rPr lang="ar-SA" dirty="0">
                <a:latin typeface="Alexandria" charset="0"/>
                <a:cs typeface="Alexandria" charset="0"/>
              </a:rPr>
              <a:t> </a:t>
            </a:r>
            <a:r>
              <a:rPr lang="ar-SA" dirty="0">
                <a:solidFill>
                  <a:srgbClr val="C00000"/>
                </a:solidFill>
                <a:latin typeface="Alexandria" charset="0"/>
                <a:cs typeface="Alexandria" charset="0"/>
              </a:rPr>
              <a:t>لفهم</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وليس كالتفسير الوحيد أو الشامل، مع الأخذ في الاعتبار النظريات الأخرى التي تركز على الجوانب المعرفية، والاجتماعية، والبيئية للإبداع.</a:t>
            </a:r>
          </a:p>
        </p:txBody>
      </p:sp>
      <p:sp>
        <p:nvSpPr>
          <p:cNvPr id="24" name="Rectangle 23">
            <a:extLst>
              <a:ext uri="{FF2B5EF4-FFF2-40B4-BE49-F238E27FC236}">
                <a16:creationId xmlns:a16="http://schemas.microsoft.com/office/drawing/2014/main" id="{0F43D54B-EB35-5FBE-0373-0A8D138721F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81200CF-AB92-E784-08D3-C75C4190B39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5DF113D-E7D5-F826-8BC8-C04359627ED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حدود نظرية التحليل النفسي في تفسير الإبداع الإعلامي</a:t>
            </a:r>
          </a:p>
        </p:txBody>
      </p:sp>
      <p:pic>
        <p:nvPicPr>
          <p:cNvPr id="17" name="Graphic 21">
            <a:extLst>
              <a:ext uri="{FF2B5EF4-FFF2-40B4-BE49-F238E27FC236}">
                <a16:creationId xmlns:a16="http://schemas.microsoft.com/office/drawing/2014/main" id="{1C2507C8-C9C6-B4AB-B5D5-77A5A5DD1B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956513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9701C-C26B-F4CF-F91B-2B9AF8A307F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0E8612F-AF56-C2A8-0028-0AC5DD6D2826}"/>
              </a:ext>
            </a:extLst>
          </p:cNvPr>
          <p:cNvSpPr txBox="1"/>
          <p:nvPr/>
        </p:nvSpPr>
        <p:spPr>
          <a:xfrm>
            <a:off x="885217" y="1655818"/>
            <a:ext cx="10584448"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على </a:t>
            </a:r>
            <a:r>
              <a:rPr lang="ar-SA" dirty="0">
                <a:solidFill>
                  <a:srgbClr val="C00000"/>
                </a:solidFill>
                <a:latin typeface="Alexandria" charset="0"/>
                <a:cs typeface="Alexandria" charset="0"/>
              </a:rPr>
              <a:t>عكس</a:t>
            </a:r>
            <a:r>
              <a:rPr lang="ar-SA" dirty="0">
                <a:latin typeface="Alexandria" charset="0"/>
                <a:cs typeface="Alexandria" charset="0"/>
              </a:rPr>
              <a:t> </a:t>
            </a:r>
            <a:r>
              <a:rPr lang="ar-SA" dirty="0">
                <a:solidFill>
                  <a:srgbClr val="C00000"/>
                </a:solidFill>
                <a:latin typeface="Alexandria" charset="0"/>
                <a:cs typeface="Alexandria" charset="0"/>
              </a:rPr>
              <a:t>النظريات</a:t>
            </a:r>
            <a:r>
              <a:rPr lang="ar-SA" dirty="0">
                <a:latin typeface="Alexandria" charset="0"/>
                <a:cs typeface="Alexandria" charset="0"/>
              </a:rPr>
              <a:t> </a:t>
            </a:r>
            <a:r>
              <a:rPr lang="ar-SA" dirty="0">
                <a:solidFill>
                  <a:srgbClr val="C00000"/>
                </a:solidFill>
                <a:latin typeface="Alexandria" charset="0"/>
                <a:cs typeface="Alexandria" charset="0"/>
              </a:rPr>
              <a:t>الكلاسيكية</a:t>
            </a:r>
            <a:r>
              <a:rPr lang="ar-SA" dirty="0">
                <a:latin typeface="Alexandria" charset="0"/>
                <a:cs typeface="Alexandria" charset="0"/>
              </a:rPr>
              <a:t> التي ركزت على الإلهام أو الدوافع اللاشعورية، جاءت </a:t>
            </a:r>
            <a:r>
              <a:rPr lang="ar-SA" dirty="0">
                <a:solidFill>
                  <a:srgbClr val="C00000"/>
                </a:solidFill>
                <a:latin typeface="Alexandria" charset="0"/>
                <a:cs typeface="Alexandria" charset="0"/>
              </a:rPr>
              <a:t>نظريات</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المعرفية</a:t>
            </a:r>
            <a:r>
              <a:rPr lang="ar-SA" dirty="0">
                <a:latin typeface="Alexandria" charset="0"/>
                <a:cs typeface="Alexandria" charset="0"/>
              </a:rPr>
              <a:t> لتقدم </a:t>
            </a:r>
            <a:r>
              <a:rPr lang="ar-SA" dirty="0">
                <a:solidFill>
                  <a:srgbClr val="C00000"/>
                </a:solidFill>
                <a:latin typeface="Alexandria" charset="0"/>
                <a:cs typeface="Alexandria" charset="0"/>
              </a:rPr>
              <a:t>منظوراً</a:t>
            </a:r>
            <a:r>
              <a:rPr lang="ar-SA" dirty="0">
                <a:latin typeface="Alexandria" charset="0"/>
                <a:cs typeface="Alexandria" charset="0"/>
              </a:rPr>
              <a:t> </a:t>
            </a:r>
            <a:r>
              <a:rPr lang="ar-SA" dirty="0">
                <a:solidFill>
                  <a:srgbClr val="C00000"/>
                </a:solidFill>
                <a:latin typeface="Alexandria" charset="0"/>
                <a:cs typeface="Alexandria" charset="0"/>
              </a:rPr>
              <a:t>أكثر</a:t>
            </a:r>
            <a:r>
              <a:rPr lang="ar-SA" dirty="0">
                <a:latin typeface="Alexandria" charset="0"/>
                <a:cs typeface="Alexandria" charset="0"/>
              </a:rPr>
              <a:t> </a:t>
            </a:r>
            <a:r>
              <a:rPr lang="ar-SA" dirty="0">
                <a:solidFill>
                  <a:srgbClr val="C00000"/>
                </a:solidFill>
                <a:latin typeface="Alexandria" charset="0"/>
                <a:cs typeface="Alexandria" charset="0"/>
              </a:rPr>
              <a:t>علمية</a:t>
            </a:r>
            <a:r>
              <a:rPr lang="ar-SA" dirty="0">
                <a:latin typeface="Alexandria" charset="0"/>
                <a:cs typeface="Alexandria" charset="0"/>
              </a:rPr>
              <a:t> </a:t>
            </a:r>
            <a:r>
              <a:rPr lang="ar-SA" dirty="0">
                <a:solidFill>
                  <a:srgbClr val="C00000"/>
                </a:solidFill>
                <a:latin typeface="Alexandria" charset="0"/>
                <a:cs typeface="Alexandria" charset="0"/>
              </a:rPr>
              <a:t>ومنهجية</a:t>
            </a:r>
            <a:r>
              <a:rPr lang="ar-SA" dirty="0">
                <a:latin typeface="Alexandria" charset="0"/>
                <a:cs typeface="Alexandria" charset="0"/>
              </a:rPr>
              <a:t> للإبداع، حيث ترى أنه عملية عقلية يمكن فهمها وتحليلها، تركز هذه النظريات على العمليات المعرفية التي يمر بها الفرد أثناء </a:t>
            </a:r>
            <a:r>
              <a:rPr lang="ar-SA" dirty="0">
                <a:solidFill>
                  <a:srgbClr val="C00000"/>
                </a:solidFill>
                <a:latin typeface="Alexandria" charset="0"/>
                <a:cs typeface="Alexandria" charset="0"/>
              </a:rPr>
              <a:t>إنتاج</a:t>
            </a:r>
            <a:r>
              <a:rPr lang="ar-SA" dirty="0">
                <a:latin typeface="Alexandria" charset="0"/>
                <a:cs typeface="Alexandria" charset="0"/>
              </a:rPr>
              <a:t> </a:t>
            </a:r>
            <a:r>
              <a:rPr lang="ar-SA" dirty="0">
                <a:solidFill>
                  <a:srgbClr val="C00000"/>
                </a:solidFill>
                <a:latin typeface="Alexandria" charset="0"/>
                <a:cs typeface="Alexandria" charset="0"/>
              </a:rPr>
              <a:t>الأفكار</a:t>
            </a:r>
            <a:r>
              <a:rPr lang="ar-SA" dirty="0">
                <a:latin typeface="Alexandria" charset="0"/>
                <a:cs typeface="Alexandria" charset="0"/>
              </a:rPr>
              <a:t> </a:t>
            </a:r>
            <a:r>
              <a:rPr lang="ar-SA" dirty="0">
                <a:solidFill>
                  <a:srgbClr val="C00000"/>
                </a:solidFill>
                <a:latin typeface="Alexandria" charset="0"/>
                <a:cs typeface="Alexandria" charset="0"/>
              </a:rPr>
              <a:t>الجديدة</a:t>
            </a:r>
            <a:r>
              <a:rPr lang="ar-SA" dirty="0">
                <a:latin typeface="Alexandria" charset="0"/>
                <a:cs typeface="Alexandria" charset="0"/>
              </a:rPr>
              <a:t>، مثل حل المشكلات، والتفكير المتقارب والمتباعد، وتكوين المفاهيم، والذاكرة، والانتباه، والهدف هو </a:t>
            </a:r>
            <a:r>
              <a:rPr lang="ar-SA" dirty="0">
                <a:solidFill>
                  <a:srgbClr val="C00000"/>
                </a:solidFill>
                <a:latin typeface="Alexandria" charset="0"/>
                <a:cs typeface="Alexandria" charset="0"/>
              </a:rPr>
              <a:t>تفكيك</a:t>
            </a:r>
            <a:r>
              <a:rPr lang="ar-SA" dirty="0">
                <a:latin typeface="Alexandria" charset="0"/>
                <a:cs typeface="Alexandria" charset="0"/>
              </a:rPr>
              <a:t> </a:t>
            </a:r>
            <a:r>
              <a:rPr lang="ar-SA" dirty="0">
                <a:solidFill>
                  <a:srgbClr val="C00000"/>
                </a:solidFill>
                <a:latin typeface="Alexandria" charset="0"/>
                <a:cs typeface="Alexandria" charset="0"/>
              </a:rPr>
              <a:t>العملية</a:t>
            </a:r>
            <a:r>
              <a:rPr lang="ar-SA" dirty="0">
                <a:latin typeface="Alexandria" charset="0"/>
                <a:cs typeface="Alexandria" charset="0"/>
              </a:rPr>
              <a:t> </a:t>
            </a:r>
            <a:r>
              <a:rPr lang="ar-SA" dirty="0">
                <a:solidFill>
                  <a:srgbClr val="C00000"/>
                </a:solidFill>
                <a:latin typeface="Alexandria" charset="0"/>
                <a:cs typeface="Alexandria" charset="0"/>
              </a:rPr>
              <a:t>الإبداعية</a:t>
            </a:r>
            <a:r>
              <a:rPr lang="ar-SA" dirty="0">
                <a:latin typeface="Alexandria" charset="0"/>
                <a:cs typeface="Alexandria" charset="0"/>
              </a:rPr>
              <a:t> إلى مكوناتها الأساسية، وفهم كيف يتفاعل العقل البشري مع المعلومات لإنتاج حلول مبتكرة.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في الإعلام الرقمي، توفر نظريات الإبداع المعرفية إطاراً </a:t>
            </a:r>
            <a:r>
              <a:rPr lang="ar-SA" dirty="0">
                <a:solidFill>
                  <a:srgbClr val="C00000"/>
                </a:solidFill>
                <a:latin typeface="Alexandria" charset="0"/>
                <a:cs typeface="Alexandria" charset="0"/>
              </a:rPr>
              <a:t>عملياً</a:t>
            </a:r>
            <a:r>
              <a:rPr lang="ar-SA" dirty="0">
                <a:latin typeface="Alexandria" charset="0"/>
                <a:cs typeface="Alexandria" charset="0"/>
              </a:rPr>
              <a:t> </a:t>
            </a:r>
            <a:r>
              <a:rPr lang="ar-SA" dirty="0">
                <a:solidFill>
                  <a:srgbClr val="C00000"/>
                </a:solidFill>
                <a:latin typeface="Alexandria" charset="0"/>
                <a:cs typeface="Alexandria" charset="0"/>
              </a:rPr>
              <a:t>لفهم</a:t>
            </a:r>
            <a:r>
              <a:rPr lang="ar-SA" dirty="0">
                <a:latin typeface="Alexandria" charset="0"/>
                <a:cs typeface="Alexandria" charset="0"/>
              </a:rPr>
              <a:t> </a:t>
            </a:r>
            <a:r>
              <a:rPr lang="ar-SA" dirty="0">
                <a:solidFill>
                  <a:srgbClr val="C00000"/>
                </a:solidFill>
                <a:latin typeface="Alexandria" charset="0"/>
                <a:cs typeface="Alexandria" charset="0"/>
              </a:rPr>
              <a:t>كيفية</a:t>
            </a:r>
            <a:r>
              <a:rPr lang="ar-SA" dirty="0">
                <a:latin typeface="Alexandria" charset="0"/>
                <a:cs typeface="Alexandria" charset="0"/>
              </a:rPr>
              <a:t> </a:t>
            </a:r>
            <a:r>
              <a:rPr lang="ar-SA" dirty="0">
                <a:solidFill>
                  <a:srgbClr val="C00000"/>
                </a:solidFill>
                <a:latin typeface="Alexandria" charset="0"/>
                <a:cs typeface="Alexandria" charset="0"/>
              </a:rPr>
              <a:t>إنتاج</a:t>
            </a:r>
            <a:r>
              <a:rPr lang="ar-SA" dirty="0">
                <a:latin typeface="Alexandria" charset="0"/>
                <a:cs typeface="Alexandria" charset="0"/>
              </a:rPr>
              <a:t> </a:t>
            </a:r>
            <a:r>
              <a:rPr lang="ar-SA" dirty="0">
                <a:solidFill>
                  <a:srgbClr val="C00000"/>
                </a:solidFill>
                <a:latin typeface="Alexandria" charset="0"/>
                <a:cs typeface="Alexandria" charset="0"/>
              </a:rPr>
              <a:t>المحتوى</a:t>
            </a:r>
            <a:r>
              <a:rPr lang="ar-SA" dirty="0">
                <a:latin typeface="Alexandria" charset="0"/>
                <a:cs typeface="Alexandria" charset="0"/>
              </a:rPr>
              <a:t> </a:t>
            </a:r>
            <a:r>
              <a:rPr lang="ar-SA" dirty="0">
                <a:solidFill>
                  <a:srgbClr val="C00000"/>
                </a:solidFill>
                <a:latin typeface="Alexandria" charset="0"/>
                <a:cs typeface="Alexandria" charset="0"/>
              </a:rPr>
              <a:t>المبتكر</a:t>
            </a:r>
            <a:r>
              <a:rPr lang="ar-SA" dirty="0">
                <a:latin typeface="Alexandria" charset="0"/>
                <a:cs typeface="Alexandria" charset="0"/>
              </a:rPr>
              <a:t>، فعملية إنتاج خبر، أو تصميم إعلان، أو تطوير برنامج تفاعلي، تتضمن العديد من العمليات المعرفية مثل جمع المعلومات، وتحليلها، وتوليد الأفكار، واختيار الأفضل منها، وتنفيذها.</a:t>
            </a:r>
          </a:p>
        </p:txBody>
      </p:sp>
      <p:sp>
        <p:nvSpPr>
          <p:cNvPr id="24" name="Rectangle 23">
            <a:extLst>
              <a:ext uri="{FF2B5EF4-FFF2-40B4-BE49-F238E27FC236}">
                <a16:creationId xmlns:a16="http://schemas.microsoft.com/office/drawing/2014/main" id="{9F193A93-468F-A557-3A44-4AC0E69DA22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5A511B8-6648-B4D1-CA9C-3BF8850E394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C34C19D-EF5B-8670-675F-159533BAD1F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ثالثاً: نظريات الإبداع المعرفية</a:t>
            </a:r>
          </a:p>
        </p:txBody>
      </p:sp>
      <p:pic>
        <p:nvPicPr>
          <p:cNvPr id="17" name="Graphic 21">
            <a:extLst>
              <a:ext uri="{FF2B5EF4-FFF2-40B4-BE49-F238E27FC236}">
                <a16:creationId xmlns:a16="http://schemas.microsoft.com/office/drawing/2014/main" id="{AB598F29-EF5E-D651-7333-EA51E7A320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163362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AFEC9-06D1-85CA-A78A-DA5AA2DB595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9259EE4-024C-92EB-97F1-92AA5B045ACD}"/>
              </a:ext>
            </a:extLst>
          </p:cNvPr>
          <p:cNvSpPr txBox="1"/>
          <p:nvPr/>
        </p:nvSpPr>
        <p:spPr>
          <a:xfrm>
            <a:off x="1011677" y="1545764"/>
            <a:ext cx="10583693" cy="5304594"/>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ترى نظرية معالجة المعلومات أن </a:t>
            </a:r>
            <a:r>
              <a:rPr lang="ar-SA" dirty="0">
                <a:solidFill>
                  <a:srgbClr val="C00000"/>
                </a:solidFill>
                <a:latin typeface="Alexandria" charset="0"/>
                <a:cs typeface="Alexandria" charset="0"/>
              </a:rPr>
              <a:t>الإبداع</a:t>
            </a:r>
            <a:r>
              <a:rPr lang="ar-SA" dirty="0">
                <a:latin typeface="Alexandria" charset="0"/>
                <a:cs typeface="Alexandria" charset="0"/>
              </a:rPr>
              <a:t> هو شكل من أشكال </a:t>
            </a:r>
            <a:r>
              <a:rPr lang="ar-SA" dirty="0">
                <a:solidFill>
                  <a:srgbClr val="C00000"/>
                </a:solidFill>
                <a:latin typeface="Alexandria" charset="0"/>
                <a:cs typeface="Alexandria" charset="0"/>
              </a:rPr>
              <a:t>حل</a:t>
            </a:r>
            <a:r>
              <a:rPr lang="ar-SA" dirty="0">
                <a:latin typeface="Alexandria" charset="0"/>
                <a:cs typeface="Alexandria" charset="0"/>
              </a:rPr>
              <a:t> </a:t>
            </a:r>
            <a:r>
              <a:rPr lang="ar-SA" dirty="0">
                <a:solidFill>
                  <a:srgbClr val="C00000"/>
                </a:solidFill>
                <a:latin typeface="Alexandria" charset="0"/>
                <a:cs typeface="Alexandria" charset="0"/>
              </a:rPr>
              <a:t>المشكلات</a:t>
            </a:r>
            <a:r>
              <a:rPr lang="ar-SA" dirty="0">
                <a:latin typeface="Alexandria" charset="0"/>
                <a:cs typeface="Alexandria" charset="0"/>
              </a:rPr>
              <a:t>، وأن المبدع يستخدم استراتيجيات معرفية معينة للبحث في مساحة المشكلة والوصول إلى حلول جديدة، هذه النظرية، التي تأثرت بعلوم الحاسوب والذكاء الاصطناعي، تنظر إلى العقل البشري كمعالج للمعلومات، وأن العملية الإبداعية تتضمن مراحل مثل فهم المشكلة، وجمع المعلومات، وتوليد الحلول المحتملة، وتقييمها، واختيار الأفضل منها.</a:t>
            </a:r>
          </a:p>
          <a:p>
            <a:pPr algn="just" rtl="1">
              <a:lnSpc>
                <a:spcPct val="200000"/>
              </a:lnSpc>
            </a:pPr>
            <a:endParaRPr lang="ar-SA" sz="400" dirty="0">
              <a:latin typeface="Alexandria" charset="0"/>
              <a:cs typeface="Alexandria" charset="0"/>
            </a:endParaRPr>
          </a:p>
          <a:p>
            <a:pPr algn="just" rtl="1">
              <a:lnSpc>
                <a:spcPct val="200000"/>
              </a:lnSpc>
            </a:pPr>
            <a:r>
              <a:rPr lang="ar-SA" dirty="0">
                <a:latin typeface="Alexandria" charset="0"/>
                <a:cs typeface="Alexandria" charset="0"/>
              </a:rPr>
              <a:t>2. التركيز هنا على الجانب </a:t>
            </a:r>
            <a:r>
              <a:rPr lang="ar-SA" dirty="0">
                <a:solidFill>
                  <a:srgbClr val="C00000"/>
                </a:solidFill>
                <a:latin typeface="Alexandria" charset="0"/>
                <a:cs typeface="Alexandria" charset="0"/>
              </a:rPr>
              <a:t>المنهجي</a:t>
            </a:r>
            <a:r>
              <a:rPr lang="ar-SA" dirty="0">
                <a:latin typeface="Alexandria" charset="0"/>
                <a:cs typeface="Alexandria" charset="0"/>
              </a:rPr>
              <a:t> </a:t>
            </a:r>
            <a:r>
              <a:rPr lang="ar-SA" dirty="0">
                <a:solidFill>
                  <a:srgbClr val="C00000"/>
                </a:solidFill>
                <a:latin typeface="Alexandria" charset="0"/>
                <a:cs typeface="Alexandria" charset="0"/>
              </a:rPr>
              <a:t>والمنطقي</a:t>
            </a:r>
            <a:r>
              <a:rPr lang="ar-SA" dirty="0">
                <a:latin typeface="Alexandria" charset="0"/>
                <a:cs typeface="Alexandria" charset="0"/>
              </a:rPr>
              <a:t> للإبداع، وكيف يمكن تفكيك العملية الإبداعية إلى خطوات قابلة للتحليل والفهم، وفقاً لهذه النظرية، فإن </a:t>
            </a:r>
            <a:r>
              <a:rPr lang="ar-SA" dirty="0">
                <a:solidFill>
                  <a:srgbClr val="C00000"/>
                </a:solidFill>
                <a:latin typeface="Alexandria" charset="0"/>
                <a:cs typeface="Alexandria" charset="0"/>
              </a:rPr>
              <a:t>المبدع</a:t>
            </a:r>
            <a:r>
              <a:rPr lang="ar-SA" dirty="0">
                <a:latin typeface="Alexandria" charset="0"/>
                <a:cs typeface="Alexandria" charset="0"/>
              </a:rPr>
              <a:t> </a:t>
            </a:r>
            <a:r>
              <a:rPr lang="ar-SA" dirty="0">
                <a:solidFill>
                  <a:srgbClr val="C00000"/>
                </a:solidFill>
                <a:latin typeface="Alexandria" charset="0"/>
                <a:cs typeface="Alexandria" charset="0"/>
              </a:rPr>
              <a:t>لا</a:t>
            </a:r>
            <a:r>
              <a:rPr lang="ar-SA" dirty="0">
                <a:latin typeface="Alexandria" charset="0"/>
                <a:cs typeface="Alexandria" charset="0"/>
              </a:rPr>
              <a:t> </a:t>
            </a:r>
            <a:r>
              <a:rPr lang="ar-SA" dirty="0">
                <a:solidFill>
                  <a:srgbClr val="C00000"/>
                </a:solidFill>
                <a:latin typeface="Alexandria" charset="0"/>
                <a:cs typeface="Alexandria" charset="0"/>
              </a:rPr>
              <a:t>ينتج</a:t>
            </a:r>
            <a:r>
              <a:rPr lang="ar-SA" dirty="0">
                <a:latin typeface="Alexandria" charset="0"/>
                <a:cs typeface="Alexandria" charset="0"/>
              </a:rPr>
              <a:t> </a:t>
            </a:r>
            <a:r>
              <a:rPr lang="ar-SA" dirty="0">
                <a:solidFill>
                  <a:srgbClr val="C00000"/>
                </a:solidFill>
                <a:latin typeface="Alexandria" charset="0"/>
                <a:cs typeface="Alexandria" charset="0"/>
              </a:rPr>
              <a:t>الأفكار</a:t>
            </a:r>
            <a:r>
              <a:rPr lang="ar-SA" dirty="0">
                <a:latin typeface="Alexandria" charset="0"/>
                <a:cs typeface="Alexandria" charset="0"/>
              </a:rPr>
              <a:t> </a:t>
            </a:r>
            <a:r>
              <a:rPr lang="ar-SA" dirty="0">
                <a:solidFill>
                  <a:srgbClr val="C00000"/>
                </a:solidFill>
                <a:latin typeface="Alexandria" charset="0"/>
                <a:cs typeface="Alexandria" charset="0"/>
              </a:rPr>
              <a:t>من</a:t>
            </a:r>
            <a:r>
              <a:rPr lang="ar-SA" dirty="0">
                <a:latin typeface="Alexandria" charset="0"/>
                <a:cs typeface="Alexandria" charset="0"/>
              </a:rPr>
              <a:t> </a:t>
            </a:r>
            <a:r>
              <a:rPr lang="ar-SA" dirty="0">
                <a:solidFill>
                  <a:srgbClr val="C00000"/>
                </a:solidFill>
                <a:latin typeface="Alexandria" charset="0"/>
                <a:cs typeface="Alexandria" charset="0"/>
              </a:rPr>
              <a:t>فراغ</a:t>
            </a:r>
            <a:r>
              <a:rPr lang="ar-SA" dirty="0">
                <a:latin typeface="Alexandria" charset="0"/>
                <a:cs typeface="Alexandria" charset="0"/>
              </a:rPr>
              <a:t>، بل يعتمد على </a:t>
            </a:r>
            <a:r>
              <a:rPr lang="ar-SA" dirty="0">
                <a:solidFill>
                  <a:srgbClr val="C00000"/>
                </a:solidFill>
                <a:latin typeface="Alexandria" charset="0"/>
                <a:cs typeface="Alexandria" charset="0"/>
              </a:rPr>
              <a:t>المعرفة</a:t>
            </a:r>
            <a:r>
              <a:rPr lang="ar-SA" dirty="0">
                <a:latin typeface="Alexandria" charset="0"/>
                <a:cs typeface="Alexandria" charset="0"/>
              </a:rPr>
              <a:t> </a:t>
            </a:r>
            <a:r>
              <a:rPr lang="ar-SA" dirty="0">
                <a:solidFill>
                  <a:srgbClr val="C00000"/>
                </a:solidFill>
                <a:latin typeface="Alexandria" charset="0"/>
                <a:cs typeface="Alexandria" charset="0"/>
              </a:rPr>
              <a:t>والخبرة</a:t>
            </a:r>
            <a:r>
              <a:rPr lang="ar-SA" dirty="0">
                <a:latin typeface="Alexandria" charset="0"/>
                <a:cs typeface="Alexandria" charset="0"/>
              </a:rPr>
              <a:t> </a:t>
            </a:r>
            <a:r>
              <a:rPr lang="ar-SA" dirty="0">
                <a:solidFill>
                  <a:srgbClr val="C00000"/>
                </a:solidFill>
                <a:latin typeface="Alexandria" charset="0"/>
                <a:cs typeface="Alexandria" charset="0"/>
              </a:rPr>
              <a:t>المتراكمة</a:t>
            </a:r>
            <a:r>
              <a:rPr lang="ar-SA" dirty="0">
                <a:latin typeface="Alexandria" charset="0"/>
                <a:cs typeface="Alexandria" charset="0"/>
              </a:rPr>
              <a:t> لديه، فالإبداع ليس مجرد ومضة إلهام، بل هو نتيجة لعملية بحث دؤوبة، وتحليل للمعلومات، وإعادة ترتيب للمفاهيم الموجودة بطرق جديدة.</a:t>
            </a:r>
          </a:p>
        </p:txBody>
      </p:sp>
      <p:sp>
        <p:nvSpPr>
          <p:cNvPr id="24" name="Rectangle 23">
            <a:extLst>
              <a:ext uri="{FF2B5EF4-FFF2-40B4-BE49-F238E27FC236}">
                <a16:creationId xmlns:a16="http://schemas.microsoft.com/office/drawing/2014/main" id="{C446687B-8096-1586-0FB3-6C8310C6E85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2B438EA-8FF6-7887-2D32-A69C07BAE40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8564F99-D41A-788C-35A6-1AD73618F6F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رابعاً: نظرية معالجة المعلومات</a:t>
            </a:r>
          </a:p>
        </p:txBody>
      </p:sp>
      <p:pic>
        <p:nvPicPr>
          <p:cNvPr id="17" name="Graphic 21">
            <a:extLst>
              <a:ext uri="{FF2B5EF4-FFF2-40B4-BE49-F238E27FC236}">
                <a16:creationId xmlns:a16="http://schemas.microsoft.com/office/drawing/2014/main" id="{CAB2E6EC-2AC3-BED9-F819-A7614928D0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566973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E45151-D3C7-0E72-4E38-68088646CEA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F5261BD-F9C2-CB3A-1E2A-9BB6C2464ED4}"/>
              </a:ext>
            </a:extLst>
          </p:cNvPr>
          <p:cNvSpPr txBox="1"/>
          <p:nvPr/>
        </p:nvSpPr>
        <p:spPr>
          <a:xfrm>
            <a:off x="1254867" y="1602910"/>
            <a:ext cx="10251221"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قد يقوم </a:t>
            </a:r>
            <a:r>
              <a:rPr lang="ar-SA" dirty="0">
                <a:solidFill>
                  <a:srgbClr val="C00000"/>
                </a:solidFill>
                <a:latin typeface="Alexandria" charset="0"/>
                <a:cs typeface="Alexandria" charset="0"/>
              </a:rPr>
              <a:t>المبدع</a:t>
            </a:r>
            <a:r>
              <a:rPr lang="ar-SA" dirty="0">
                <a:latin typeface="Alexandria" charset="0"/>
                <a:cs typeface="Alexandria" charset="0"/>
              </a:rPr>
              <a:t> </a:t>
            </a:r>
            <a:r>
              <a:rPr lang="ar-SA" dirty="0">
                <a:solidFill>
                  <a:srgbClr val="C00000"/>
                </a:solidFill>
                <a:latin typeface="Alexandria" charset="0"/>
                <a:cs typeface="Alexandria" charset="0"/>
              </a:rPr>
              <a:t>بدمج</a:t>
            </a:r>
            <a:r>
              <a:rPr lang="ar-SA" dirty="0">
                <a:latin typeface="Alexandria" charset="0"/>
                <a:cs typeface="Alexandria" charset="0"/>
              </a:rPr>
              <a:t> </a:t>
            </a:r>
            <a:r>
              <a:rPr lang="ar-SA" dirty="0">
                <a:solidFill>
                  <a:srgbClr val="C00000"/>
                </a:solidFill>
                <a:latin typeface="Alexandria" charset="0"/>
                <a:cs typeface="Alexandria" charset="0"/>
              </a:rPr>
              <a:t>أفكار</a:t>
            </a:r>
            <a:r>
              <a:rPr lang="ar-SA" dirty="0">
                <a:latin typeface="Alexandria" charset="0"/>
                <a:cs typeface="Alexandria" charset="0"/>
              </a:rPr>
              <a:t> من مجالات مختلفة لإنتاج حل مبتكر لمشكلة معينة، هذه النظرية تؤكد على أهمية </a:t>
            </a:r>
            <a:r>
              <a:rPr lang="ar-SA" dirty="0">
                <a:solidFill>
                  <a:srgbClr val="C00000"/>
                </a:solidFill>
                <a:latin typeface="Alexandria" charset="0"/>
                <a:cs typeface="Alexandria" charset="0"/>
              </a:rPr>
              <a:t>المعرفة</a:t>
            </a:r>
            <a:r>
              <a:rPr lang="ar-SA" dirty="0">
                <a:latin typeface="Alexandria" charset="0"/>
                <a:cs typeface="Alexandria" charset="0"/>
              </a:rPr>
              <a:t> </a:t>
            </a:r>
            <a:r>
              <a:rPr lang="ar-SA" dirty="0">
                <a:solidFill>
                  <a:srgbClr val="C00000"/>
                </a:solidFill>
                <a:latin typeface="Alexandria" charset="0"/>
                <a:cs typeface="Alexandria" charset="0"/>
              </a:rPr>
              <a:t>المتخصصة</a:t>
            </a:r>
            <a:r>
              <a:rPr lang="ar-SA" dirty="0">
                <a:latin typeface="Alexandria" charset="0"/>
                <a:cs typeface="Alexandria" charset="0"/>
              </a:rPr>
              <a:t> </a:t>
            </a:r>
            <a:r>
              <a:rPr lang="ar-SA" dirty="0">
                <a:solidFill>
                  <a:srgbClr val="C00000"/>
                </a:solidFill>
                <a:latin typeface="Alexandria" charset="0"/>
                <a:cs typeface="Alexandria" charset="0"/>
              </a:rPr>
              <a:t>والخبرة</a:t>
            </a:r>
            <a:r>
              <a:rPr lang="ar-SA" dirty="0">
                <a:latin typeface="Alexandria" charset="0"/>
                <a:cs typeface="Alexandria" charset="0"/>
              </a:rPr>
              <a:t> في المجال، وأن الإبداع ليس حكراً على الموهوبين بالفطرة، بل هو مهارة يمكن تنميتها من خلال التعلم والممارسة.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في الإعلام الرقمي، توفر نظرية معالجة المعلومات </a:t>
            </a:r>
            <a:r>
              <a:rPr lang="ar-SA" dirty="0">
                <a:solidFill>
                  <a:srgbClr val="C00000"/>
                </a:solidFill>
                <a:latin typeface="Alexandria" charset="0"/>
                <a:cs typeface="Alexandria" charset="0"/>
              </a:rPr>
              <a:t>إطاراً</a:t>
            </a:r>
            <a:r>
              <a:rPr lang="ar-SA" dirty="0">
                <a:latin typeface="Alexandria" charset="0"/>
                <a:cs typeface="Alexandria" charset="0"/>
              </a:rPr>
              <a:t> </a:t>
            </a:r>
            <a:r>
              <a:rPr lang="ar-SA" dirty="0">
                <a:solidFill>
                  <a:srgbClr val="C00000"/>
                </a:solidFill>
                <a:latin typeface="Alexandria" charset="0"/>
                <a:cs typeface="Alexandria" charset="0"/>
              </a:rPr>
              <a:t>عملياً</a:t>
            </a:r>
            <a:r>
              <a:rPr lang="ar-SA" dirty="0">
                <a:latin typeface="Alexandria" charset="0"/>
                <a:cs typeface="Alexandria" charset="0"/>
              </a:rPr>
              <a:t> </a:t>
            </a:r>
            <a:r>
              <a:rPr lang="ar-SA" dirty="0">
                <a:solidFill>
                  <a:srgbClr val="C00000"/>
                </a:solidFill>
                <a:latin typeface="Alexandria" charset="0"/>
                <a:cs typeface="Alexandria" charset="0"/>
              </a:rPr>
              <a:t>لفهم</a:t>
            </a:r>
            <a:r>
              <a:rPr lang="ar-SA" dirty="0">
                <a:latin typeface="Alexandria" charset="0"/>
                <a:cs typeface="Alexandria" charset="0"/>
              </a:rPr>
              <a:t> </a:t>
            </a:r>
            <a:r>
              <a:rPr lang="ar-SA" dirty="0">
                <a:solidFill>
                  <a:srgbClr val="C00000"/>
                </a:solidFill>
                <a:latin typeface="Alexandria" charset="0"/>
                <a:cs typeface="Alexandria" charset="0"/>
              </a:rPr>
              <a:t>كيفية</a:t>
            </a:r>
            <a:r>
              <a:rPr lang="ar-SA" dirty="0">
                <a:latin typeface="Alexandria" charset="0"/>
                <a:cs typeface="Alexandria" charset="0"/>
              </a:rPr>
              <a:t> </a:t>
            </a:r>
            <a:r>
              <a:rPr lang="ar-SA" dirty="0">
                <a:solidFill>
                  <a:srgbClr val="C00000"/>
                </a:solidFill>
                <a:latin typeface="Alexandria" charset="0"/>
                <a:cs typeface="Alexandria" charset="0"/>
              </a:rPr>
              <a:t>إنتاج</a:t>
            </a:r>
            <a:r>
              <a:rPr lang="ar-SA" dirty="0">
                <a:latin typeface="Alexandria" charset="0"/>
                <a:cs typeface="Alexandria" charset="0"/>
              </a:rPr>
              <a:t> </a:t>
            </a:r>
            <a:r>
              <a:rPr lang="ar-SA" dirty="0">
                <a:solidFill>
                  <a:srgbClr val="C00000"/>
                </a:solidFill>
                <a:latin typeface="Alexandria" charset="0"/>
                <a:cs typeface="Alexandria" charset="0"/>
              </a:rPr>
              <a:t>المحتوى</a:t>
            </a:r>
            <a:r>
              <a:rPr lang="ar-SA" dirty="0">
                <a:latin typeface="Alexandria" charset="0"/>
                <a:cs typeface="Alexandria" charset="0"/>
              </a:rPr>
              <a:t> </a:t>
            </a:r>
            <a:r>
              <a:rPr lang="ar-SA" dirty="0">
                <a:solidFill>
                  <a:srgbClr val="C00000"/>
                </a:solidFill>
                <a:latin typeface="Alexandria" charset="0"/>
                <a:cs typeface="Alexandria" charset="0"/>
              </a:rPr>
              <a:t>المبتكر</a:t>
            </a:r>
            <a:r>
              <a:rPr lang="ar-SA" dirty="0">
                <a:latin typeface="Alexandria" charset="0"/>
                <a:cs typeface="Alexandria" charset="0"/>
              </a:rPr>
              <a:t>، فعملية إنتاج خبر، أو تصميم إعلان، أو تطوير برنامج تفاعلي، تتضمن العديد من مراحل معالجة المعلومات، فمثلاً يحتاج الإعلامي إلى جمع المعلومات من مصادر متعددة، وتحليلها لتقديمها بطريقة واضحة وموجزة، ثم توليد أفكار مختلفة لتقديم هذه المعلومات، واختيار الأنسب منها بناءً على الجمهور المستهدف والمنصة المستخدمة.</a:t>
            </a:r>
          </a:p>
        </p:txBody>
      </p:sp>
      <p:sp>
        <p:nvSpPr>
          <p:cNvPr id="24" name="Rectangle 23">
            <a:extLst>
              <a:ext uri="{FF2B5EF4-FFF2-40B4-BE49-F238E27FC236}">
                <a16:creationId xmlns:a16="http://schemas.microsoft.com/office/drawing/2014/main" id="{EA9F16A7-47A1-9D02-4BDA-48EDD39CD10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11ED274-D408-3C54-483D-CF3A5705AA9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F4A7C86-B2AD-5F73-278A-66C357F140D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800" b="1" dirty="0">
                <a:solidFill>
                  <a:schemeClr val="bg1"/>
                </a:solidFill>
                <a:latin typeface="Alexandria" charset="0"/>
                <a:cs typeface="Alexandria" charset="0"/>
              </a:rPr>
              <a:t>نظرية معالجة المعلومات</a:t>
            </a:r>
          </a:p>
        </p:txBody>
      </p:sp>
      <p:pic>
        <p:nvPicPr>
          <p:cNvPr id="17" name="Graphic 21">
            <a:extLst>
              <a:ext uri="{FF2B5EF4-FFF2-40B4-BE49-F238E27FC236}">
                <a16:creationId xmlns:a16="http://schemas.microsoft.com/office/drawing/2014/main" id="{84F8C286-6ADE-9230-9229-5912372BCF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991907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A91C3-45B3-9845-E7BD-16A8479AFFE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F7184D7-0CEA-0280-AE2A-D6AD017E027E}"/>
              </a:ext>
            </a:extLst>
          </p:cNvPr>
          <p:cNvSpPr txBox="1"/>
          <p:nvPr/>
        </p:nvSpPr>
        <p:spPr>
          <a:xfrm>
            <a:off x="3822971" y="1602910"/>
            <a:ext cx="7799850"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يمكن تطبيق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معالجة</a:t>
            </a:r>
            <a:r>
              <a:rPr lang="ar-SA" dirty="0">
                <a:latin typeface="Alexandria" charset="0"/>
                <a:cs typeface="Alexandria" charset="0"/>
              </a:rPr>
              <a:t> </a:t>
            </a:r>
            <a:r>
              <a:rPr lang="ar-SA" dirty="0">
                <a:solidFill>
                  <a:srgbClr val="C00000"/>
                </a:solidFill>
                <a:latin typeface="Alexandria" charset="0"/>
                <a:cs typeface="Alexandria" charset="0"/>
              </a:rPr>
              <a:t>المعلومات</a:t>
            </a:r>
            <a:r>
              <a:rPr lang="ar-SA" dirty="0">
                <a:latin typeface="Alexandria" charset="0"/>
                <a:cs typeface="Alexandria" charset="0"/>
              </a:rPr>
              <a:t> في تصميم برامج تدريبية للإعلاميين تهدف إلى تعزيز قدراتهم على حل المشكلات الإبداعية، فمن خلال تعليمهم استراتيجيات فعالة لجمع المعلومات، وتحليلها، وتوليد الحلول، وتقييمها، يمكن للإعلاميين أن يصبحوا أكثر كفاءة في إنتاج محتوى مبتكر.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كما يمكن استخدام هذه النظرية في </a:t>
            </a:r>
            <a:r>
              <a:rPr lang="ar-SA" dirty="0">
                <a:solidFill>
                  <a:srgbClr val="C00000"/>
                </a:solidFill>
                <a:latin typeface="Alexandria" charset="0"/>
                <a:cs typeface="Alexandria" charset="0"/>
              </a:rPr>
              <a:t>تطوير</a:t>
            </a:r>
            <a:r>
              <a:rPr lang="ar-SA" dirty="0">
                <a:latin typeface="Alexandria" charset="0"/>
                <a:cs typeface="Alexandria" charset="0"/>
              </a:rPr>
              <a:t> </a:t>
            </a:r>
            <a:r>
              <a:rPr lang="ar-SA" dirty="0">
                <a:solidFill>
                  <a:srgbClr val="C00000"/>
                </a:solidFill>
                <a:latin typeface="Alexandria" charset="0"/>
                <a:cs typeface="Alexandria" charset="0"/>
              </a:rPr>
              <a:t>أدوات</a:t>
            </a:r>
            <a:r>
              <a:rPr lang="ar-SA" dirty="0">
                <a:latin typeface="Alexandria" charset="0"/>
                <a:cs typeface="Alexandria" charset="0"/>
              </a:rPr>
              <a:t> </a:t>
            </a:r>
            <a:r>
              <a:rPr lang="ar-SA" dirty="0">
                <a:solidFill>
                  <a:srgbClr val="C00000"/>
                </a:solidFill>
                <a:latin typeface="Alexandria" charset="0"/>
                <a:cs typeface="Alexandria" charset="0"/>
              </a:rPr>
              <a:t>وتقنيات</a:t>
            </a:r>
            <a:r>
              <a:rPr lang="ar-SA" dirty="0">
                <a:latin typeface="Alexandria" charset="0"/>
                <a:cs typeface="Alexandria" charset="0"/>
              </a:rPr>
              <a:t> تساعد الإعلاميين على معالجة المعلومات بشكل أكثر فعالية، فبرامج تحرير الفيديو، وتصميم الجرافيك، وإدارة المحتوى، كلها أدوات تساعد الإعلاميين على تنظيم أفكارهم، وتجميع العناصر المختلفة، وإنتاج محتوى متكامل.</a:t>
            </a:r>
          </a:p>
        </p:txBody>
      </p:sp>
      <p:sp>
        <p:nvSpPr>
          <p:cNvPr id="24" name="Rectangle 23">
            <a:extLst>
              <a:ext uri="{FF2B5EF4-FFF2-40B4-BE49-F238E27FC236}">
                <a16:creationId xmlns:a16="http://schemas.microsoft.com/office/drawing/2014/main" id="{F5A0F509-53D1-5124-B22A-7C5779A727A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F7D37D1-061E-1EAF-D7E7-96CEA3E5C8C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1E09FE1-6377-9F63-C693-F46F743C3CE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نظرية معالجة المعلومات في الإبداع الإعلامي</a:t>
            </a:r>
          </a:p>
        </p:txBody>
      </p:sp>
      <p:pic>
        <p:nvPicPr>
          <p:cNvPr id="17" name="Graphic 21">
            <a:extLst>
              <a:ext uri="{FF2B5EF4-FFF2-40B4-BE49-F238E27FC236}">
                <a16:creationId xmlns:a16="http://schemas.microsoft.com/office/drawing/2014/main" id="{5C3D6E82-EDC8-3D7D-A004-D7B5D9771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30" name="Picture 6" descr="77,300+ Data Collection Stock Illustrations, Royalty-Free Vector ...">
            <a:extLst>
              <a:ext uri="{FF2B5EF4-FFF2-40B4-BE49-F238E27FC236}">
                <a16:creationId xmlns:a16="http://schemas.microsoft.com/office/drawing/2014/main" id="{BB09455E-B981-CA7C-7546-7D438DCE73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132" y="1695315"/>
            <a:ext cx="3385226" cy="4596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422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97C11-AA87-8AF8-0F7F-C14B6A24591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C1F0D95-ACF1-C666-17A4-6C2980D2274B}"/>
              </a:ext>
            </a:extLst>
          </p:cNvPr>
          <p:cNvSpPr txBox="1"/>
          <p:nvPr/>
        </p:nvSpPr>
        <p:spPr>
          <a:xfrm>
            <a:off x="5009744" y="1492568"/>
            <a:ext cx="6603349"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يمكن لنظرية معالجة المعلومات أن </a:t>
            </a:r>
            <a:r>
              <a:rPr lang="ar-SA" dirty="0">
                <a:solidFill>
                  <a:srgbClr val="C00000"/>
                </a:solidFill>
                <a:latin typeface="Alexandria" charset="0"/>
                <a:cs typeface="Alexandria" charset="0"/>
              </a:rPr>
              <a:t>تساعد</a:t>
            </a:r>
            <a:r>
              <a:rPr lang="ar-SA" dirty="0">
                <a:latin typeface="Alexandria" charset="0"/>
                <a:cs typeface="Alexandria" charset="0"/>
              </a:rPr>
              <a:t> في </a:t>
            </a:r>
            <a:r>
              <a:rPr lang="ar-SA" dirty="0">
                <a:solidFill>
                  <a:srgbClr val="C00000"/>
                </a:solidFill>
                <a:latin typeface="Alexandria" charset="0"/>
                <a:cs typeface="Alexandria" charset="0"/>
              </a:rPr>
              <a:t>فهم</a:t>
            </a:r>
            <a:r>
              <a:rPr lang="ar-SA" dirty="0">
                <a:latin typeface="Alexandria" charset="0"/>
                <a:cs typeface="Alexandria" charset="0"/>
              </a:rPr>
              <a:t> </a:t>
            </a:r>
            <a:r>
              <a:rPr lang="ar-SA" dirty="0">
                <a:solidFill>
                  <a:srgbClr val="C00000"/>
                </a:solidFill>
                <a:latin typeface="Alexandria" charset="0"/>
                <a:cs typeface="Alexandria" charset="0"/>
              </a:rPr>
              <a:t>كيفية</a:t>
            </a:r>
            <a:r>
              <a:rPr lang="ar-SA" dirty="0">
                <a:latin typeface="Alexandria" charset="0"/>
                <a:cs typeface="Alexandria" charset="0"/>
              </a:rPr>
              <a:t> </a:t>
            </a:r>
            <a:r>
              <a:rPr lang="ar-SA" dirty="0">
                <a:solidFill>
                  <a:srgbClr val="C00000"/>
                </a:solidFill>
                <a:latin typeface="Alexandria" charset="0"/>
                <a:cs typeface="Alexandria" charset="0"/>
              </a:rPr>
              <a:t>تأثير</a:t>
            </a:r>
            <a:r>
              <a:rPr lang="ar-SA" dirty="0">
                <a:latin typeface="Alexandria" charset="0"/>
                <a:cs typeface="Alexandria" charset="0"/>
              </a:rPr>
              <a:t> </a:t>
            </a:r>
            <a:r>
              <a:rPr lang="ar-SA" dirty="0">
                <a:solidFill>
                  <a:srgbClr val="C00000"/>
                </a:solidFill>
                <a:latin typeface="Alexandria" charset="0"/>
                <a:cs typeface="Alexandria" charset="0"/>
              </a:rPr>
              <a:t>القيود</a:t>
            </a:r>
            <a:r>
              <a:rPr lang="ar-SA" dirty="0">
                <a:latin typeface="Alexandria" charset="0"/>
                <a:cs typeface="Alexandria" charset="0"/>
              </a:rPr>
              <a:t> </a:t>
            </a:r>
            <a:r>
              <a:rPr lang="ar-SA" dirty="0">
                <a:solidFill>
                  <a:srgbClr val="C00000"/>
                </a:solidFill>
                <a:latin typeface="Alexandria" charset="0"/>
                <a:cs typeface="Alexandria" charset="0"/>
              </a:rPr>
              <a:t>والفرص</a:t>
            </a:r>
            <a:r>
              <a:rPr lang="ar-SA" dirty="0">
                <a:latin typeface="Alexandria" charset="0"/>
                <a:cs typeface="Alexandria" charset="0"/>
              </a:rPr>
              <a:t> في البيئة الإعلامية على العملية الإبداعية، فالمبدع لا يعمل في فراغ، بل يتأثر بالموارد المتاحة، والوقت، والجمهور المستهدف، والتقنيات الجديدة. </a:t>
            </a:r>
          </a:p>
          <a:p>
            <a:pPr algn="just" rtl="1">
              <a:lnSpc>
                <a:spcPct val="200000"/>
              </a:lnSpc>
            </a:pPr>
            <a:r>
              <a:rPr lang="ar-SA" dirty="0">
                <a:latin typeface="Alexandria" charset="0"/>
                <a:cs typeface="Alexandria" charset="0"/>
              </a:rPr>
              <a:t>4. فهم كيفية </a:t>
            </a:r>
            <a:r>
              <a:rPr lang="ar-SA" dirty="0">
                <a:solidFill>
                  <a:srgbClr val="C00000"/>
                </a:solidFill>
                <a:latin typeface="Alexandria" charset="0"/>
                <a:cs typeface="Alexandria" charset="0"/>
              </a:rPr>
              <a:t>معالجة</a:t>
            </a:r>
            <a:r>
              <a:rPr lang="ar-SA" dirty="0">
                <a:latin typeface="Alexandria" charset="0"/>
                <a:cs typeface="Alexandria" charset="0"/>
              </a:rPr>
              <a:t> </a:t>
            </a:r>
            <a:r>
              <a:rPr lang="ar-SA" dirty="0">
                <a:solidFill>
                  <a:srgbClr val="C00000"/>
                </a:solidFill>
                <a:latin typeface="Alexandria" charset="0"/>
                <a:cs typeface="Alexandria" charset="0"/>
              </a:rPr>
              <a:t>المبدع</a:t>
            </a:r>
            <a:r>
              <a:rPr lang="ar-SA" dirty="0">
                <a:latin typeface="Alexandria" charset="0"/>
                <a:cs typeface="Alexandria" charset="0"/>
              </a:rPr>
              <a:t> لهذه القيود والفرص يمكن أن يساعد في تصميم بيئات عمل تشجع على الإبداع، وتوفر الدعم اللازم للإعلاميين لتحويل أفكارهم إلى واقع ملموس، فالنظرية تقدم </a:t>
            </a:r>
            <a:r>
              <a:rPr lang="ar-SA" dirty="0">
                <a:solidFill>
                  <a:srgbClr val="C00000"/>
                </a:solidFill>
                <a:latin typeface="Alexandria" charset="0"/>
                <a:cs typeface="Alexandria" charset="0"/>
              </a:rPr>
              <a:t>إطاراً</a:t>
            </a:r>
            <a:r>
              <a:rPr lang="ar-SA" dirty="0">
                <a:latin typeface="Alexandria" charset="0"/>
                <a:cs typeface="Alexandria" charset="0"/>
              </a:rPr>
              <a:t> </a:t>
            </a:r>
            <a:r>
              <a:rPr lang="ar-SA" dirty="0">
                <a:solidFill>
                  <a:srgbClr val="C00000"/>
                </a:solidFill>
                <a:latin typeface="Alexandria" charset="0"/>
                <a:cs typeface="Alexandria" charset="0"/>
              </a:rPr>
              <a:t>شاملاً</a:t>
            </a:r>
            <a:r>
              <a:rPr lang="ar-SA" dirty="0">
                <a:latin typeface="Alexandria" charset="0"/>
                <a:cs typeface="Alexandria" charset="0"/>
              </a:rPr>
              <a:t> </a:t>
            </a:r>
            <a:r>
              <a:rPr lang="ar-SA" dirty="0">
                <a:solidFill>
                  <a:srgbClr val="C00000"/>
                </a:solidFill>
                <a:latin typeface="Alexandria" charset="0"/>
                <a:cs typeface="Alexandria" charset="0"/>
              </a:rPr>
              <a:t>لفهم</a:t>
            </a:r>
            <a:r>
              <a:rPr lang="ar-SA" dirty="0">
                <a:latin typeface="Alexandria" charset="0"/>
                <a:cs typeface="Alexandria" charset="0"/>
              </a:rPr>
              <a:t> </a:t>
            </a:r>
            <a:r>
              <a:rPr lang="ar-SA" dirty="0">
                <a:solidFill>
                  <a:srgbClr val="C00000"/>
                </a:solidFill>
                <a:latin typeface="Alexandria" charset="0"/>
                <a:cs typeface="Alexandria" charset="0"/>
              </a:rPr>
              <a:t>وتوجيه</a:t>
            </a:r>
            <a:r>
              <a:rPr lang="ar-SA" dirty="0">
                <a:latin typeface="Alexandria" charset="0"/>
                <a:cs typeface="Alexandria" charset="0"/>
              </a:rPr>
              <a:t> </a:t>
            </a:r>
            <a:r>
              <a:rPr lang="ar-SA" dirty="0">
                <a:solidFill>
                  <a:srgbClr val="C00000"/>
                </a:solidFill>
                <a:latin typeface="Alexandria" charset="0"/>
                <a:cs typeface="Alexandria" charset="0"/>
              </a:rPr>
              <a:t>العملية</a:t>
            </a:r>
            <a:r>
              <a:rPr lang="ar-SA" dirty="0">
                <a:latin typeface="Alexandria" charset="0"/>
                <a:cs typeface="Alexandria" charset="0"/>
              </a:rPr>
              <a:t> </a:t>
            </a:r>
            <a:r>
              <a:rPr lang="ar-SA" dirty="0">
                <a:solidFill>
                  <a:srgbClr val="C00000"/>
                </a:solidFill>
                <a:latin typeface="Alexandria" charset="0"/>
                <a:cs typeface="Alexandria" charset="0"/>
              </a:rPr>
              <a:t>الإبداعية</a:t>
            </a:r>
            <a:r>
              <a:rPr lang="ar-SA" dirty="0">
                <a:latin typeface="Alexandria" charset="0"/>
                <a:cs typeface="Alexandria" charset="0"/>
              </a:rPr>
              <a:t> في المجال الإعلامي، وتؤكد على أن الإبداع هو عملية قابلة للتعلم والتطوير.</a:t>
            </a:r>
          </a:p>
        </p:txBody>
      </p:sp>
      <p:sp>
        <p:nvSpPr>
          <p:cNvPr id="24" name="Rectangle 23">
            <a:extLst>
              <a:ext uri="{FF2B5EF4-FFF2-40B4-BE49-F238E27FC236}">
                <a16:creationId xmlns:a16="http://schemas.microsoft.com/office/drawing/2014/main" id="{CE634E97-49DE-CB01-0F60-F439D71690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3303CB-F239-8C53-B4B3-C17078C470C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13E1AA2-B3FA-EF36-A8C3-023A00FADCF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نظرية معالجة المعلومات في الإبداع الإعلامي</a:t>
            </a:r>
          </a:p>
        </p:txBody>
      </p:sp>
      <p:pic>
        <p:nvPicPr>
          <p:cNvPr id="17" name="Graphic 21">
            <a:extLst>
              <a:ext uri="{FF2B5EF4-FFF2-40B4-BE49-F238E27FC236}">
                <a16:creationId xmlns:a16="http://schemas.microsoft.com/office/drawing/2014/main" id="{3E76CAE1-9FEE-F053-B791-8B89CF2D04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8" name="Picture 4" descr="Data collection - Free business icons">
            <a:extLst>
              <a:ext uri="{FF2B5EF4-FFF2-40B4-BE49-F238E27FC236}">
                <a16:creationId xmlns:a16="http://schemas.microsoft.com/office/drawing/2014/main" id="{B894F0C2-60E4-46A8-0F7C-A8C4D8AA00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58" y="1808129"/>
            <a:ext cx="48768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216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F4D5F-33B4-2202-611E-C44FCF267E5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839547A-E58A-D4EB-352C-AF122FE9305F}"/>
              </a:ext>
            </a:extLst>
          </p:cNvPr>
          <p:cNvSpPr txBox="1"/>
          <p:nvPr/>
        </p:nvSpPr>
        <p:spPr>
          <a:xfrm>
            <a:off x="4844373" y="1532065"/>
            <a:ext cx="6603349"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على الرغم من أهمية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معالجة</a:t>
            </a:r>
            <a:r>
              <a:rPr lang="ar-SA" dirty="0">
                <a:latin typeface="Alexandria" charset="0"/>
                <a:cs typeface="Alexandria" charset="0"/>
              </a:rPr>
              <a:t> </a:t>
            </a:r>
            <a:r>
              <a:rPr lang="ar-SA" dirty="0">
                <a:solidFill>
                  <a:srgbClr val="C00000"/>
                </a:solidFill>
                <a:latin typeface="Alexandria" charset="0"/>
                <a:cs typeface="Alexandria" charset="0"/>
              </a:rPr>
              <a:t>المعلومات</a:t>
            </a:r>
            <a:r>
              <a:rPr lang="ar-SA" dirty="0">
                <a:latin typeface="Alexandria" charset="0"/>
                <a:cs typeface="Alexandria" charset="0"/>
              </a:rPr>
              <a:t> في فهم </a:t>
            </a:r>
            <a:r>
              <a:rPr lang="ar-SA" dirty="0">
                <a:solidFill>
                  <a:srgbClr val="C00000"/>
                </a:solidFill>
                <a:latin typeface="Alexandria" charset="0"/>
                <a:cs typeface="Alexandria" charset="0"/>
              </a:rPr>
              <a:t>الجوانب</a:t>
            </a:r>
            <a:r>
              <a:rPr lang="ar-SA" dirty="0">
                <a:latin typeface="Alexandria" charset="0"/>
                <a:cs typeface="Alexandria" charset="0"/>
              </a:rPr>
              <a:t> </a:t>
            </a:r>
            <a:r>
              <a:rPr lang="ar-SA" dirty="0">
                <a:solidFill>
                  <a:srgbClr val="C00000"/>
                </a:solidFill>
                <a:latin typeface="Alexandria" charset="0"/>
                <a:cs typeface="Alexandria" charset="0"/>
              </a:rPr>
              <a:t>العقلانية</a:t>
            </a:r>
            <a:r>
              <a:rPr lang="ar-SA" dirty="0">
                <a:latin typeface="Alexandria" charset="0"/>
                <a:cs typeface="Alexandria" charset="0"/>
              </a:rPr>
              <a:t> </a:t>
            </a:r>
            <a:r>
              <a:rPr lang="ar-SA" dirty="0">
                <a:solidFill>
                  <a:srgbClr val="C00000"/>
                </a:solidFill>
                <a:latin typeface="Alexandria" charset="0"/>
                <a:cs typeface="Alexandria" charset="0"/>
              </a:rPr>
              <a:t>والمنهجية</a:t>
            </a:r>
            <a:r>
              <a:rPr lang="ar-SA" dirty="0">
                <a:latin typeface="Alexandria" charset="0"/>
                <a:cs typeface="Alexandria" charset="0"/>
              </a:rPr>
              <a:t> للإبداع، إلا أنها تواجه بعض الانتقادات والحدود عند تطبيقها على الإبداع الإعلامي، ومن أبرز هذه الحدود هو التركيز المفرط على الجانب المنطقي والخطوات المتسلسلة في العملية الإبداعية، </a:t>
            </a:r>
            <a:r>
              <a:rPr lang="ar-SA" dirty="0">
                <a:solidFill>
                  <a:srgbClr val="C00000"/>
                </a:solidFill>
                <a:latin typeface="Alexandria" charset="0"/>
                <a:cs typeface="Alexandria" charset="0"/>
              </a:rPr>
              <a:t>وإهمال</a:t>
            </a:r>
            <a:r>
              <a:rPr lang="ar-SA" dirty="0">
                <a:latin typeface="Alexandria" charset="0"/>
                <a:cs typeface="Alexandria" charset="0"/>
              </a:rPr>
              <a:t> دور </a:t>
            </a:r>
            <a:r>
              <a:rPr lang="ar-SA" dirty="0">
                <a:solidFill>
                  <a:srgbClr val="C00000"/>
                </a:solidFill>
                <a:latin typeface="Alexandria" charset="0"/>
                <a:cs typeface="Alexandria" charset="0"/>
              </a:rPr>
              <a:t>الجوانب</a:t>
            </a:r>
            <a:r>
              <a:rPr lang="ar-SA" dirty="0">
                <a:latin typeface="Alexandria" charset="0"/>
                <a:cs typeface="Alexandria" charset="0"/>
              </a:rPr>
              <a:t> </a:t>
            </a:r>
            <a:r>
              <a:rPr lang="ar-SA" dirty="0">
                <a:solidFill>
                  <a:srgbClr val="C00000"/>
                </a:solidFill>
                <a:latin typeface="Alexandria" charset="0"/>
                <a:cs typeface="Alexandria" charset="0"/>
              </a:rPr>
              <a:t>غير</a:t>
            </a:r>
            <a:r>
              <a:rPr lang="ar-SA" dirty="0">
                <a:latin typeface="Alexandria" charset="0"/>
                <a:cs typeface="Alexandria" charset="0"/>
              </a:rPr>
              <a:t> </a:t>
            </a:r>
            <a:r>
              <a:rPr lang="ar-SA" dirty="0">
                <a:solidFill>
                  <a:srgbClr val="C00000"/>
                </a:solidFill>
                <a:latin typeface="Alexandria" charset="0"/>
                <a:cs typeface="Alexandria" charset="0"/>
              </a:rPr>
              <a:t>المنطقية</a:t>
            </a:r>
            <a:r>
              <a:rPr lang="ar-SA" dirty="0">
                <a:latin typeface="Alexandria" charset="0"/>
                <a:cs typeface="Alexandria" charset="0"/>
              </a:rPr>
              <a:t>، والحدس، والإلهام، والعواطف في الإبداع، فكثيراً ما يأتي الإبداع من ومضات مفاجئة أو من روابط غير متوقعة بين الأفكار، وهي جوانب يصعب تفسيرها بالكامل من خلال نموذج معالجة المعلومات الخطي.</a:t>
            </a:r>
          </a:p>
        </p:txBody>
      </p:sp>
      <p:sp>
        <p:nvSpPr>
          <p:cNvPr id="24" name="Rectangle 23">
            <a:extLst>
              <a:ext uri="{FF2B5EF4-FFF2-40B4-BE49-F238E27FC236}">
                <a16:creationId xmlns:a16="http://schemas.microsoft.com/office/drawing/2014/main" id="{798BDD2C-561A-9DE5-FB34-F26F79DEF95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F38E07E-4F64-F930-0299-3D51CBEC899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50CA705-E223-6DC7-5360-AEF3B2EA2BE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حدود نظرية معالجة المعلومات في تفسير الإبداع الإعلامي</a:t>
            </a:r>
          </a:p>
        </p:txBody>
      </p:sp>
      <p:pic>
        <p:nvPicPr>
          <p:cNvPr id="17" name="Graphic 21">
            <a:extLst>
              <a:ext uri="{FF2B5EF4-FFF2-40B4-BE49-F238E27FC236}">
                <a16:creationId xmlns:a16="http://schemas.microsoft.com/office/drawing/2014/main" id="{657E51DE-1DFF-DA6B-2781-6FD987CE92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4" name="Picture 2" descr="What are Data Collection Solutions?">
            <a:extLst>
              <a:ext uri="{FF2B5EF4-FFF2-40B4-BE49-F238E27FC236}">
                <a16:creationId xmlns:a16="http://schemas.microsoft.com/office/drawing/2014/main" id="{5A0038C8-ECAD-8807-052A-99545110F94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438" y="1856793"/>
            <a:ext cx="4199135" cy="220454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F5553B6-A760-6A71-98EF-CD5F6E11EEA1}"/>
              </a:ext>
            </a:extLst>
          </p:cNvPr>
          <p:cNvPicPr>
            <a:picLocks noChangeAspect="1"/>
          </p:cNvPicPr>
          <p:nvPr/>
        </p:nvPicPr>
        <p:blipFill>
          <a:blip r:embed="rId4"/>
          <a:stretch>
            <a:fillRect/>
          </a:stretch>
        </p:blipFill>
        <p:spPr>
          <a:xfrm>
            <a:off x="320438" y="4234754"/>
            <a:ext cx="4199135" cy="2240098"/>
          </a:xfrm>
          <a:prstGeom prst="rect">
            <a:avLst/>
          </a:prstGeom>
        </p:spPr>
      </p:pic>
    </p:spTree>
    <p:extLst>
      <p:ext uri="{BB962C8B-B14F-4D97-AF65-F5344CB8AC3E}">
        <p14:creationId xmlns:p14="http://schemas.microsoft.com/office/powerpoint/2010/main" val="25931635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A278F-6AF7-9384-0573-A80108162F2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B98A262-75D6-E093-A2D7-CF5ADDAF0CD2}"/>
              </a:ext>
            </a:extLst>
          </p:cNvPr>
          <p:cNvSpPr txBox="1"/>
          <p:nvPr/>
        </p:nvSpPr>
        <p:spPr>
          <a:xfrm>
            <a:off x="4951379" y="1602910"/>
            <a:ext cx="6622803"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كما أن النظرية </a:t>
            </a:r>
            <a:r>
              <a:rPr lang="ar-SA" dirty="0">
                <a:solidFill>
                  <a:srgbClr val="C00000"/>
                </a:solidFill>
                <a:latin typeface="Alexandria" charset="0"/>
                <a:cs typeface="Alexandria" charset="0"/>
              </a:rPr>
              <a:t>قد</a:t>
            </a:r>
            <a:r>
              <a:rPr lang="ar-SA" dirty="0">
                <a:latin typeface="Alexandria" charset="0"/>
                <a:cs typeface="Alexandria" charset="0"/>
              </a:rPr>
              <a:t> </a:t>
            </a:r>
            <a:r>
              <a:rPr lang="ar-SA" dirty="0">
                <a:solidFill>
                  <a:srgbClr val="C00000"/>
                </a:solidFill>
                <a:latin typeface="Alexandria" charset="0"/>
                <a:cs typeface="Alexandria" charset="0"/>
              </a:rPr>
              <a:t>لا</a:t>
            </a:r>
            <a:r>
              <a:rPr lang="ar-SA" dirty="0">
                <a:latin typeface="Alexandria" charset="0"/>
                <a:cs typeface="Alexandria" charset="0"/>
              </a:rPr>
              <a:t> </a:t>
            </a:r>
            <a:r>
              <a:rPr lang="ar-SA" dirty="0">
                <a:solidFill>
                  <a:srgbClr val="C00000"/>
                </a:solidFill>
                <a:latin typeface="Alexandria" charset="0"/>
                <a:cs typeface="Alexandria" charset="0"/>
              </a:rPr>
              <a:t>تفسر</a:t>
            </a:r>
            <a:r>
              <a:rPr lang="ar-SA" dirty="0">
                <a:latin typeface="Alexandria" charset="0"/>
                <a:cs typeface="Alexandria" charset="0"/>
              </a:rPr>
              <a:t> </a:t>
            </a:r>
            <a:r>
              <a:rPr lang="ar-SA" dirty="0">
                <a:solidFill>
                  <a:srgbClr val="C00000"/>
                </a:solidFill>
                <a:latin typeface="Alexandria" charset="0"/>
                <a:cs typeface="Alexandria" charset="0"/>
              </a:rPr>
              <a:t>بشكل</a:t>
            </a:r>
            <a:r>
              <a:rPr lang="ar-SA" dirty="0">
                <a:latin typeface="Alexandria" charset="0"/>
                <a:cs typeface="Alexandria" charset="0"/>
              </a:rPr>
              <a:t> </a:t>
            </a:r>
            <a:r>
              <a:rPr lang="ar-SA" dirty="0">
                <a:solidFill>
                  <a:srgbClr val="C00000"/>
                </a:solidFill>
                <a:latin typeface="Alexandria" charset="0"/>
                <a:cs typeface="Alexandria" charset="0"/>
              </a:rPr>
              <a:t>كافٍ</a:t>
            </a:r>
            <a:r>
              <a:rPr lang="ar-SA" dirty="0">
                <a:latin typeface="Alexandria" charset="0"/>
                <a:cs typeface="Alexandria" charset="0"/>
              </a:rPr>
              <a:t> لماذا ينجح بعض الأفراد في إنتاج أفكار مبتكرة بينما يفشل آخرون، حتى لو كانوا يمتلكون نفس القدر من المعرفة والخبرة، وهذا يشير إلى أن هناك عوامل أخرى غير المعرفة والعمليات المعرفية تلعب دوراً في الإبداع، مثل السمات الشخصية، والدوافع، والبيئة الاجتماعية.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3. </a:t>
            </a:r>
            <a:r>
              <a:rPr lang="ar-SA" dirty="0">
                <a:solidFill>
                  <a:srgbClr val="C00000"/>
                </a:solidFill>
                <a:latin typeface="Alexandria" charset="0"/>
                <a:cs typeface="Alexandria" charset="0"/>
              </a:rPr>
              <a:t>فالإبداع</a:t>
            </a:r>
            <a:r>
              <a:rPr lang="ar-SA" dirty="0">
                <a:latin typeface="Alexandria" charset="0"/>
                <a:cs typeface="Alexandria" charset="0"/>
              </a:rPr>
              <a:t> </a:t>
            </a:r>
            <a:r>
              <a:rPr lang="ar-SA" dirty="0">
                <a:solidFill>
                  <a:srgbClr val="C00000"/>
                </a:solidFill>
                <a:latin typeface="Alexandria" charset="0"/>
                <a:cs typeface="Alexandria" charset="0"/>
              </a:rPr>
              <a:t>في</a:t>
            </a:r>
            <a:r>
              <a:rPr lang="ar-SA" dirty="0">
                <a:latin typeface="Alexandria" charset="0"/>
                <a:cs typeface="Alexandria" charset="0"/>
              </a:rPr>
              <a:t> </a:t>
            </a:r>
            <a:r>
              <a:rPr lang="ar-SA" dirty="0">
                <a:solidFill>
                  <a:srgbClr val="C00000"/>
                </a:solidFill>
                <a:latin typeface="Alexandria" charset="0"/>
                <a:cs typeface="Alexandria" charset="0"/>
              </a:rPr>
              <a:t>الإعلام</a:t>
            </a:r>
            <a:r>
              <a:rPr lang="ar-SA" dirty="0">
                <a:latin typeface="Alexandria" charset="0"/>
                <a:cs typeface="Alexandria" charset="0"/>
              </a:rPr>
              <a:t> يتطلب ليس فقط القدرة على معالجة المعلومات، بل أيضاً الشجاعة للمخاطرة، والقدرة على التفكير خارج الصندوق، والحساسية لاحتياجات الجمهور.</a:t>
            </a:r>
          </a:p>
        </p:txBody>
      </p:sp>
      <p:sp>
        <p:nvSpPr>
          <p:cNvPr id="24" name="Rectangle 23">
            <a:extLst>
              <a:ext uri="{FF2B5EF4-FFF2-40B4-BE49-F238E27FC236}">
                <a16:creationId xmlns:a16="http://schemas.microsoft.com/office/drawing/2014/main" id="{37595B2A-6643-C43B-B56E-84C26F42ACB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F5CE8E8-E1EC-C960-3D54-6D00B476391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6078973-963F-6362-C352-2C50B346171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حدود نظرية معالجة المعلومات في تفسير الإبداع الإعلامي</a:t>
            </a:r>
          </a:p>
        </p:txBody>
      </p:sp>
      <p:pic>
        <p:nvPicPr>
          <p:cNvPr id="17" name="Graphic 21">
            <a:extLst>
              <a:ext uri="{FF2B5EF4-FFF2-40B4-BE49-F238E27FC236}">
                <a16:creationId xmlns:a16="http://schemas.microsoft.com/office/drawing/2014/main" id="{C25AC7B6-41F3-663B-8281-141713A1E7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طرق جمع البيانات - موضوع">
            <a:extLst>
              <a:ext uri="{FF2B5EF4-FFF2-40B4-BE49-F238E27FC236}">
                <a16:creationId xmlns:a16="http://schemas.microsoft.com/office/drawing/2014/main" id="{62130242-ED56-6BDF-2E13-AB7F6CCD6B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666" y="4320973"/>
            <a:ext cx="4293584" cy="20445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E441988-AF7B-23C4-EA47-0D093E30801E}"/>
              </a:ext>
            </a:extLst>
          </p:cNvPr>
          <p:cNvPicPr>
            <a:picLocks noChangeAspect="1"/>
          </p:cNvPicPr>
          <p:nvPr/>
        </p:nvPicPr>
        <p:blipFill>
          <a:blip r:embed="rId4"/>
          <a:stretch>
            <a:fillRect/>
          </a:stretch>
        </p:blipFill>
        <p:spPr>
          <a:xfrm>
            <a:off x="349665" y="1799780"/>
            <a:ext cx="4293585" cy="2420387"/>
          </a:xfrm>
          <a:prstGeom prst="rect">
            <a:avLst/>
          </a:prstGeom>
        </p:spPr>
      </p:pic>
    </p:spTree>
    <p:extLst>
      <p:ext uri="{BB962C8B-B14F-4D97-AF65-F5344CB8AC3E}">
        <p14:creationId xmlns:p14="http://schemas.microsoft.com/office/powerpoint/2010/main" val="2671450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F3A175-399C-708B-EE27-86BE6A48D68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3F1C5E7-581B-EE6F-5EED-C2263AE158B0}"/>
              </a:ext>
            </a:extLst>
          </p:cNvPr>
          <p:cNvSpPr txBox="1"/>
          <p:nvPr/>
        </p:nvSpPr>
        <p:spPr>
          <a:xfrm>
            <a:off x="846306" y="1730590"/>
            <a:ext cx="10747332" cy="4042710"/>
          </a:xfrm>
          <a:prstGeom prst="rect">
            <a:avLst/>
          </a:prstGeom>
          <a:noFill/>
        </p:spPr>
        <p:txBody>
          <a:bodyPr wrap="square" rtlCol="0">
            <a:spAutoFit/>
          </a:bodyPr>
          <a:lstStyle/>
          <a:p>
            <a:pPr algn="just" rtl="1">
              <a:lnSpc>
                <a:spcPct val="200000"/>
              </a:lnSpc>
            </a:pPr>
            <a:r>
              <a:rPr lang="ar-SA" dirty="0">
                <a:latin typeface="Alexandria" charset="0"/>
                <a:cs typeface="Alexandria" charset="0"/>
              </a:rPr>
              <a:t>4. قد يكون من الصعب </a:t>
            </a:r>
            <a:r>
              <a:rPr lang="ar-SA" dirty="0">
                <a:solidFill>
                  <a:srgbClr val="C00000"/>
                </a:solidFill>
                <a:latin typeface="Alexandria" charset="0"/>
                <a:cs typeface="Alexandria" charset="0"/>
              </a:rPr>
              <a:t>تطبيق</a:t>
            </a:r>
            <a:r>
              <a:rPr lang="ar-SA" dirty="0">
                <a:latin typeface="Alexandria" charset="0"/>
                <a:cs typeface="Alexandria" charset="0"/>
              </a:rPr>
              <a:t>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معالجة</a:t>
            </a:r>
            <a:r>
              <a:rPr lang="ar-SA" dirty="0">
                <a:latin typeface="Alexandria" charset="0"/>
                <a:cs typeface="Alexandria" charset="0"/>
              </a:rPr>
              <a:t> </a:t>
            </a:r>
            <a:r>
              <a:rPr lang="ar-SA" dirty="0">
                <a:solidFill>
                  <a:srgbClr val="C00000"/>
                </a:solidFill>
                <a:latin typeface="Alexandria" charset="0"/>
                <a:cs typeface="Alexandria" charset="0"/>
              </a:rPr>
              <a:t>المعلومات</a:t>
            </a:r>
            <a:r>
              <a:rPr lang="ar-SA" dirty="0">
                <a:latin typeface="Alexandria" charset="0"/>
                <a:cs typeface="Alexandria" charset="0"/>
              </a:rPr>
              <a:t> بشكل كامل على الإبداع في المجالات الفنية أو التعبيرية، حيث يكون الهدف هو التعبير عن المشاعر أو خلق تجربة جمالية، وليس بالضرورة حل مشكلة محددة.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فالمحتوى الإعلامي </a:t>
            </a:r>
            <a:r>
              <a:rPr lang="ar-SA" dirty="0">
                <a:solidFill>
                  <a:srgbClr val="C00000"/>
                </a:solidFill>
                <a:latin typeface="Alexandria" charset="0"/>
                <a:cs typeface="Alexandria" charset="0"/>
              </a:rPr>
              <a:t>ليس</a:t>
            </a:r>
            <a:r>
              <a:rPr lang="ar-SA" dirty="0">
                <a:latin typeface="Alexandria" charset="0"/>
                <a:cs typeface="Alexandria" charset="0"/>
              </a:rPr>
              <a:t> </a:t>
            </a:r>
            <a:r>
              <a:rPr lang="ar-SA" dirty="0">
                <a:solidFill>
                  <a:srgbClr val="C00000"/>
                </a:solidFill>
                <a:latin typeface="Alexandria" charset="0"/>
                <a:cs typeface="Alexandria" charset="0"/>
              </a:rPr>
              <a:t>دائماً</a:t>
            </a:r>
            <a:r>
              <a:rPr lang="ar-SA" dirty="0">
                <a:latin typeface="Alexandria" charset="0"/>
                <a:cs typeface="Alexandria" charset="0"/>
              </a:rPr>
              <a:t> </a:t>
            </a:r>
            <a:r>
              <a:rPr lang="ar-SA" dirty="0">
                <a:solidFill>
                  <a:srgbClr val="C00000"/>
                </a:solidFill>
                <a:latin typeface="Alexandria" charset="0"/>
                <a:cs typeface="Alexandria" charset="0"/>
              </a:rPr>
              <a:t>موجهاً</a:t>
            </a:r>
            <a:r>
              <a:rPr lang="ar-SA" dirty="0">
                <a:latin typeface="Alexandria" charset="0"/>
                <a:cs typeface="Alexandria" charset="0"/>
              </a:rPr>
              <a:t> </a:t>
            </a:r>
            <a:r>
              <a:rPr lang="ar-SA" dirty="0">
                <a:solidFill>
                  <a:srgbClr val="C00000"/>
                </a:solidFill>
                <a:latin typeface="Alexandria" charset="0"/>
                <a:cs typeface="Alexandria" charset="0"/>
              </a:rPr>
              <a:t>لحل</a:t>
            </a:r>
            <a:r>
              <a:rPr lang="ar-SA" dirty="0">
                <a:latin typeface="Alexandria" charset="0"/>
                <a:cs typeface="Alexandria" charset="0"/>
              </a:rPr>
              <a:t> </a:t>
            </a:r>
            <a:r>
              <a:rPr lang="ar-SA" dirty="0">
                <a:solidFill>
                  <a:srgbClr val="C00000"/>
                </a:solidFill>
                <a:latin typeface="Alexandria" charset="0"/>
                <a:cs typeface="Alexandria" charset="0"/>
              </a:rPr>
              <a:t>مشكلة</a:t>
            </a:r>
            <a:r>
              <a:rPr lang="ar-SA" dirty="0">
                <a:latin typeface="Alexandria" charset="0"/>
                <a:cs typeface="Alexandria" charset="0"/>
              </a:rPr>
              <a:t>، بل قد يكون للترفيه، أو للتعبير الفني، أو لإثارة التفكير، ولذلك يجب استخدام هذه النظرية كأحد المنظورات المكملة لفهم الإبداع، وليس كالتفسير الوحيد أو الشامل، مع الأخذ في الاعتبار النظريات الأخرى التي تركز على الجوانب العاطفية، والاجتماعية، والبيئية للإبداع، لتقديم فهم أكثر شمولاً وتعقيداً للعملية الإبداعية في الإعلام.</a:t>
            </a:r>
          </a:p>
        </p:txBody>
      </p:sp>
      <p:sp>
        <p:nvSpPr>
          <p:cNvPr id="24" name="Rectangle 23">
            <a:extLst>
              <a:ext uri="{FF2B5EF4-FFF2-40B4-BE49-F238E27FC236}">
                <a16:creationId xmlns:a16="http://schemas.microsoft.com/office/drawing/2014/main" id="{EDB425B5-096B-01AB-B69B-E4A951752FE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EEA23FF-E5C9-07C5-530C-C6DA4B91A58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C071EE5-38ED-DC15-FA78-5DC90FBB1CF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حدود نظرية معالجة المعلومات في تفسير الإبداع الإعلامي</a:t>
            </a:r>
          </a:p>
        </p:txBody>
      </p:sp>
      <p:pic>
        <p:nvPicPr>
          <p:cNvPr id="17" name="Graphic 21">
            <a:extLst>
              <a:ext uri="{FF2B5EF4-FFF2-40B4-BE49-F238E27FC236}">
                <a16:creationId xmlns:a16="http://schemas.microsoft.com/office/drawing/2014/main" id="{86DF2FBC-8095-EC5A-C19C-8830F2B789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63803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5C84A8-5E35-919E-47BD-1A4566062FA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1FB1184-4B1D-F5CA-C4F7-3938AB4C0D7D}"/>
              </a:ext>
            </a:extLst>
          </p:cNvPr>
          <p:cNvSpPr txBox="1"/>
          <p:nvPr/>
        </p:nvSpPr>
        <p:spPr>
          <a:xfrm>
            <a:off x="3219855" y="1740319"/>
            <a:ext cx="8258783"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تركز </a:t>
            </a:r>
            <a:r>
              <a:rPr lang="ar-SA" dirty="0">
                <a:solidFill>
                  <a:srgbClr val="C00000"/>
                </a:solidFill>
                <a:latin typeface="Alexandria" charset="0"/>
                <a:cs typeface="Alexandria" charset="0"/>
              </a:rPr>
              <a:t>نظريات</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الشخصية على السمات والخصائص النفسية التي تميز الأفراد المبدعين عن غيرهم، بدلاً من التركيز على العملية الإبداعية أو البيئة المحيطة، تحاول هذه النظريات الإجابة على سؤال (</a:t>
            </a:r>
            <a:r>
              <a:rPr lang="ar-SA" dirty="0">
                <a:solidFill>
                  <a:srgbClr val="C00000"/>
                </a:solidFill>
                <a:latin typeface="Alexandria" charset="0"/>
                <a:cs typeface="Alexandria" charset="0"/>
              </a:rPr>
              <a:t>ما الذي يجعل الشخص مبدعاً؟</a:t>
            </a:r>
            <a:r>
              <a:rPr lang="ar-SA" dirty="0">
                <a:latin typeface="Alexandria" charset="0"/>
                <a:cs typeface="Alexandria" charset="0"/>
              </a:rPr>
              <a:t>).</a:t>
            </a:r>
            <a:endParaRPr lang="en-US" dirty="0">
              <a:latin typeface="Alexandria" charset="0"/>
              <a:cs typeface="Alexandria" charset="0"/>
            </a:endParaRP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وقد أظهرت الدراسات أن هناك مجموعة من </a:t>
            </a:r>
            <a:r>
              <a:rPr lang="ar-SA" dirty="0">
                <a:solidFill>
                  <a:srgbClr val="C00000"/>
                </a:solidFill>
                <a:latin typeface="Alexandria" charset="0"/>
                <a:cs typeface="Alexandria" charset="0"/>
              </a:rPr>
              <a:t>السمات</a:t>
            </a:r>
            <a:r>
              <a:rPr lang="ar-SA" dirty="0">
                <a:latin typeface="Alexandria" charset="0"/>
                <a:cs typeface="Alexandria" charset="0"/>
              </a:rPr>
              <a:t> </a:t>
            </a:r>
            <a:r>
              <a:rPr lang="ar-SA" dirty="0">
                <a:solidFill>
                  <a:srgbClr val="C00000"/>
                </a:solidFill>
                <a:latin typeface="Alexandria" charset="0"/>
                <a:cs typeface="Alexandria" charset="0"/>
              </a:rPr>
              <a:t>المشتركة</a:t>
            </a:r>
            <a:r>
              <a:rPr lang="ar-SA" dirty="0">
                <a:latin typeface="Alexandria" charset="0"/>
                <a:cs typeface="Alexandria" charset="0"/>
              </a:rPr>
              <a:t> </a:t>
            </a:r>
            <a:r>
              <a:rPr lang="ar-SA" dirty="0">
                <a:solidFill>
                  <a:srgbClr val="C00000"/>
                </a:solidFill>
                <a:latin typeface="Alexandria" charset="0"/>
                <a:cs typeface="Alexandria" charset="0"/>
              </a:rPr>
              <a:t>بين</a:t>
            </a:r>
            <a:r>
              <a:rPr lang="ar-SA" dirty="0">
                <a:latin typeface="Alexandria" charset="0"/>
                <a:cs typeface="Alexandria" charset="0"/>
              </a:rPr>
              <a:t> </a:t>
            </a:r>
            <a:r>
              <a:rPr lang="ar-SA" dirty="0">
                <a:solidFill>
                  <a:srgbClr val="C00000"/>
                </a:solidFill>
                <a:latin typeface="Alexandria" charset="0"/>
                <a:cs typeface="Alexandria" charset="0"/>
              </a:rPr>
              <a:t>المبدعين</a:t>
            </a:r>
            <a:r>
              <a:rPr lang="ar-SA" dirty="0">
                <a:latin typeface="Alexandria" charset="0"/>
                <a:cs typeface="Alexandria" charset="0"/>
              </a:rPr>
              <a:t>، مثل الانفتاح على التجربة، والميل إلى المخاطرة، والمثابرة، والاستقلالية في التفكير، والقدرة على تحمل الغموض، وحب الاستطلاع، وحس الفكاهة، وهذه النظريات تؤكد على أن الإبداع ليس مجرد مهارة يمكن تعلمها، بل هو أيضاً جزء من </a:t>
            </a:r>
            <a:r>
              <a:rPr lang="ar-SA" dirty="0">
                <a:solidFill>
                  <a:srgbClr val="C00000"/>
                </a:solidFill>
                <a:latin typeface="Alexandria" charset="0"/>
                <a:cs typeface="Alexandria" charset="0"/>
              </a:rPr>
              <a:t>شخصية الفرد </a:t>
            </a:r>
            <a:r>
              <a:rPr lang="ar-SA" dirty="0">
                <a:latin typeface="Alexandria" charset="0"/>
                <a:cs typeface="Alexandria" charset="0"/>
              </a:rPr>
              <a:t>وطريقة تفكيره وتعامله مع العالم.</a:t>
            </a:r>
          </a:p>
        </p:txBody>
      </p:sp>
      <p:sp>
        <p:nvSpPr>
          <p:cNvPr id="24" name="Rectangle 23">
            <a:extLst>
              <a:ext uri="{FF2B5EF4-FFF2-40B4-BE49-F238E27FC236}">
                <a16:creationId xmlns:a16="http://schemas.microsoft.com/office/drawing/2014/main" id="{B1E08B9E-8AAA-9A06-00CF-489F76CC62F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57B6CF4-F29F-2E03-867D-E43A961AF6B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275205D-7621-64B8-30BA-D09B28CDADA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خامساً: نظريات الإبداع الشخصية</a:t>
            </a:r>
          </a:p>
        </p:txBody>
      </p:sp>
      <p:pic>
        <p:nvPicPr>
          <p:cNvPr id="17" name="Graphic 21">
            <a:extLst>
              <a:ext uri="{FF2B5EF4-FFF2-40B4-BE49-F238E27FC236}">
                <a16:creationId xmlns:a16="http://schemas.microsoft.com/office/drawing/2014/main" id="{109FB0B8-6C81-3C1C-D776-282AFACA7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29D415CD-FE44-F241-AA1F-B4D2A6B87CAA}"/>
              </a:ext>
            </a:extLst>
          </p:cNvPr>
          <p:cNvPicPr>
            <a:picLocks noChangeAspect="1"/>
          </p:cNvPicPr>
          <p:nvPr/>
        </p:nvPicPr>
        <p:blipFill>
          <a:blip r:embed="rId3"/>
          <a:stretch>
            <a:fillRect/>
          </a:stretch>
        </p:blipFill>
        <p:spPr>
          <a:xfrm>
            <a:off x="191317" y="3449042"/>
            <a:ext cx="2814229" cy="1571554"/>
          </a:xfrm>
          <a:prstGeom prst="rect">
            <a:avLst/>
          </a:prstGeom>
        </p:spPr>
      </p:pic>
      <p:pic>
        <p:nvPicPr>
          <p:cNvPr id="7" name="Picture 6">
            <a:extLst>
              <a:ext uri="{FF2B5EF4-FFF2-40B4-BE49-F238E27FC236}">
                <a16:creationId xmlns:a16="http://schemas.microsoft.com/office/drawing/2014/main" id="{E5DE2843-3CEB-4231-845B-B0C029A72E3D}"/>
              </a:ext>
            </a:extLst>
          </p:cNvPr>
          <p:cNvPicPr>
            <a:picLocks noChangeAspect="1"/>
          </p:cNvPicPr>
          <p:nvPr/>
        </p:nvPicPr>
        <p:blipFill>
          <a:blip r:embed="rId4"/>
          <a:stretch>
            <a:fillRect/>
          </a:stretch>
        </p:blipFill>
        <p:spPr>
          <a:xfrm>
            <a:off x="191317" y="5071400"/>
            <a:ext cx="2827228" cy="1471181"/>
          </a:xfrm>
          <a:prstGeom prst="rect">
            <a:avLst/>
          </a:prstGeom>
        </p:spPr>
      </p:pic>
      <p:pic>
        <p:nvPicPr>
          <p:cNvPr id="5128" name="Picture 8" descr="جمع البيانات | مستقل">
            <a:extLst>
              <a:ext uri="{FF2B5EF4-FFF2-40B4-BE49-F238E27FC236}">
                <a16:creationId xmlns:a16="http://schemas.microsoft.com/office/drawing/2014/main" id="{04FFC830-8AA8-2F47-9D61-C7046C3A7EF2}"/>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937" t="11206" r="3287" b="11915"/>
          <a:stretch>
            <a:fillRect/>
          </a:stretch>
        </p:blipFill>
        <p:spPr bwMode="auto">
          <a:xfrm>
            <a:off x="210458" y="1611468"/>
            <a:ext cx="2795088" cy="17694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371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E9979-E31A-0CA9-FD34-270C4B7FAB5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C01814A-1261-1DA6-70BF-11C0A8B2939E}"/>
              </a:ext>
            </a:extLst>
          </p:cNvPr>
          <p:cNvSpPr txBox="1"/>
          <p:nvPr/>
        </p:nvSpPr>
        <p:spPr>
          <a:xfrm>
            <a:off x="3103123" y="1602910"/>
            <a:ext cx="8325145"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في الإعلام الرقمي، توفر نظريات الإبداع الشخصية رؤى قيمة حول </a:t>
            </a:r>
            <a:r>
              <a:rPr lang="ar-SA" dirty="0">
                <a:solidFill>
                  <a:srgbClr val="C00000"/>
                </a:solidFill>
                <a:latin typeface="Alexandria" charset="0"/>
                <a:cs typeface="Alexandria" charset="0"/>
              </a:rPr>
              <a:t>السمات التي يجب أن يمتلكها الإعلامي المبدع</a:t>
            </a:r>
            <a:r>
              <a:rPr lang="ar-SA" dirty="0">
                <a:latin typeface="Alexandria" charset="0"/>
                <a:cs typeface="Alexandria" charset="0"/>
              </a:rPr>
              <a:t>، فالمثابرة ضرورية لمواجهة التحديات التقنية والتنافسية، والانفتاح على التجربة ضروري لتبني التقنيات الجديدة وأساليب السرد المبتكرة، والميل إلى المخاطرة ضروري لتجريب أفكار غير تقليدية.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فهم هذه السمات يمكن أن يساعد في </a:t>
            </a:r>
            <a:r>
              <a:rPr lang="ar-SA" dirty="0">
                <a:solidFill>
                  <a:srgbClr val="C00000"/>
                </a:solidFill>
                <a:latin typeface="Alexandria" charset="0"/>
                <a:cs typeface="Alexandria" charset="0"/>
              </a:rPr>
              <a:t>اختيار وتدريب الإعلاميين</a:t>
            </a:r>
            <a:r>
              <a:rPr lang="ar-SA" dirty="0">
                <a:latin typeface="Alexandria" charset="0"/>
                <a:cs typeface="Alexandria" charset="0"/>
              </a:rPr>
              <a:t>، وتصميم بيئات عمل تشجع على تنمية هذه السمات، لأن الإعلامي المبدع هو ليس من يمتلك المهارات التقنية فقط، بل أيضاً السمات الشخصية التي تمكنه من التفكير خارج الصندوق، </a:t>
            </a:r>
            <a:r>
              <a:rPr lang="ar-SA" dirty="0">
                <a:solidFill>
                  <a:srgbClr val="C00000"/>
                </a:solidFill>
                <a:latin typeface="Alexandria" charset="0"/>
                <a:cs typeface="Alexandria" charset="0"/>
              </a:rPr>
              <a:t>وتحويل الأفكار إلى واقع ملموس ومؤثر </a:t>
            </a:r>
            <a:r>
              <a:rPr lang="ar-SA" dirty="0">
                <a:latin typeface="Alexandria" charset="0"/>
                <a:cs typeface="Alexandria" charset="0"/>
              </a:rPr>
              <a:t>في المشهد الإعلامي الرقمي.</a:t>
            </a:r>
          </a:p>
        </p:txBody>
      </p:sp>
      <p:sp>
        <p:nvSpPr>
          <p:cNvPr id="24" name="Rectangle 23">
            <a:extLst>
              <a:ext uri="{FF2B5EF4-FFF2-40B4-BE49-F238E27FC236}">
                <a16:creationId xmlns:a16="http://schemas.microsoft.com/office/drawing/2014/main" id="{34FB5C95-F8BE-A853-4886-D83588D30BA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0E79BEE-EBC5-5365-1AB4-6F6080E5941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DB3C052-8749-7956-EF36-9E766ACCA1E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نظريات الإبداع الشخصية</a:t>
            </a:r>
          </a:p>
        </p:txBody>
      </p:sp>
      <p:pic>
        <p:nvPicPr>
          <p:cNvPr id="17" name="Graphic 21">
            <a:extLst>
              <a:ext uri="{FF2B5EF4-FFF2-40B4-BE49-F238E27FC236}">
                <a16:creationId xmlns:a16="http://schemas.microsoft.com/office/drawing/2014/main" id="{4341246D-EE45-D0FF-E95A-647001977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طرق">
            <a:extLst>
              <a:ext uri="{FF2B5EF4-FFF2-40B4-BE49-F238E27FC236}">
                <a16:creationId xmlns:a16="http://schemas.microsoft.com/office/drawing/2014/main" id="{E3EFD61D-D365-D055-946E-C9EDF352F0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4959200"/>
            <a:ext cx="2770342" cy="140255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تعريف جمع البيانات وانواعها">
            <a:extLst>
              <a:ext uri="{FF2B5EF4-FFF2-40B4-BE49-F238E27FC236}">
                <a16:creationId xmlns:a16="http://schemas.microsoft.com/office/drawing/2014/main" id="{4B0B8119-DC79-D3B8-AABA-DD8C858AFE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317" y="3349403"/>
            <a:ext cx="2770342" cy="152191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7 طرق وتقنيات لجمع البيانات | ثقافة السلامة">
            <a:extLst>
              <a:ext uri="{FF2B5EF4-FFF2-40B4-BE49-F238E27FC236}">
                <a16:creationId xmlns:a16="http://schemas.microsoft.com/office/drawing/2014/main" id="{50A4A6DB-B871-BFEA-A8D3-1E024184EB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1317" y="1678134"/>
            <a:ext cx="2770342" cy="154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410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A6878-3286-BBF5-8357-C92A66D4404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149E2CF-57C2-B264-C44A-93672EE3E56F}"/>
              </a:ext>
            </a:extLst>
          </p:cNvPr>
          <p:cNvSpPr txBox="1"/>
          <p:nvPr/>
        </p:nvSpPr>
        <p:spPr>
          <a:xfrm>
            <a:off x="5359941" y="1532065"/>
            <a:ext cx="6019689"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على عكس النظريات التي تركز على السمات الشخصية أو العمليات المعرفية، تركز </a:t>
            </a:r>
            <a:r>
              <a:rPr lang="ar-SA" dirty="0">
                <a:solidFill>
                  <a:srgbClr val="C00000"/>
                </a:solidFill>
                <a:latin typeface="Alexandria" charset="0"/>
                <a:cs typeface="Alexandria" charset="0"/>
              </a:rPr>
              <a:t>نظريات الإبداع البيئية </a:t>
            </a:r>
            <a:r>
              <a:rPr lang="ar-SA" dirty="0">
                <a:latin typeface="Alexandria" charset="0"/>
                <a:cs typeface="Alexandria" charset="0"/>
              </a:rPr>
              <a:t>على دور السياق والبيئة المحيطة في تنمية الإبداع، ترى هذه النظريات أن الإبداع ليس مجرد سمة فردية، بل هو نتاج للتفاعل بين الفرد وبيئته، وأن </a:t>
            </a:r>
            <a:r>
              <a:rPr lang="ar-SA" dirty="0">
                <a:solidFill>
                  <a:srgbClr val="C00000"/>
                </a:solidFill>
                <a:latin typeface="Alexandria" charset="0"/>
                <a:cs typeface="Alexandria" charset="0"/>
              </a:rPr>
              <a:t>البيئة الداعمة</a:t>
            </a:r>
            <a:r>
              <a:rPr lang="ar-SA" dirty="0">
                <a:latin typeface="Alexandria" charset="0"/>
                <a:cs typeface="Alexandria" charset="0"/>
              </a:rPr>
              <a:t> يمكن أن تعزز القدرة الإبداعية، بينما البيئة المقيدة قد تحد منها. </a:t>
            </a:r>
          </a:p>
          <a:p>
            <a:pPr algn="just" rtl="1">
              <a:lnSpc>
                <a:spcPct val="200000"/>
              </a:lnSpc>
            </a:pPr>
            <a:r>
              <a:rPr lang="ar-SA" dirty="0">
                <a:latin typeface="Alexandria" charset="0"/>
                <a:cs typeface="Alexandria" charset="0"/>
              </a:rPr>
              <a:t>2. هذا المنظور يؤكد على أن الإبداع ليس حكراً على الموهوبين بالفطرة، بل هو </a:t>
            </a:r>
            <a:r>
              <a:rPr lang="ar-SA" dirty="0">
                <a:solidFill>
                  <a:srgbClr val="C00000"/>
                </a:solidFill>
                <a:latin typeface="Alexandria" charset="0"/>
                <a:cs typeface="Alexandria" charset="0"/>
              </a:rPr>
              <a:t>قدرة</a:t>
            </a:r>
            <a:r>
              <a:rPr lang="ar-SA" dirty="0">
                <a:latin typeface="Alexandria" charset="0"/>
                <a:cs typeface="Alexandria" charset="0"/>
              </a:rPr>
              <a:t> يمكن تنميتها وتطويرها من خلال توفير الظروف المناسبة.</a:t>
            </a:r>
          </a:p>
        </p:txBody>
      </p:sp>
      <p:sp>
        <p:nvSpPr>
          <p:cNvPr id="24" name="Rectangle 23">
            <a:extLst>
              <a:ext uri="{FF2B5EF4-FFF2-40B4-BE49-F238E27FC236}">
                <a16:creationId xmlns:a16="http://schemas.microsoft.com/office/drawing/2014/main" id="{B8802A44-C5F5-94F4-D72D-EEA99334DD0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3A198EF-1395-A91C-679C-2F7144866DE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A582564-FD42-ECF3-B724-FA3C69544E3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سادساً: نظريات الإبداع البيئية</a:t>
            </a:r>
          </a:p>
        </p:txBody>
      </p:sp>
      <p:pic>
        <p:nvPicPr>
          <p:cNvPr id="17" name="Graphic 21">
            <a:extLst>
              <a:ext uri="{FF2B5EF4-FFF2-40B4-BE49-F238E27FC236}">
                <a16:creationId xmlns:a16="http://schemas.microsoft.com/office/drawing/2014/main" id="{DB122BA8-4A40-DBB1-43B5-FE2D02B575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2" name="Picture 4" descr="التأثير الانعكاسي بين الفرد والمجتمع">
            <a:extLst>
              <a:ext uri="{FF2B5EF4-FFF2-40B4-BE49-F238E27FC236}">
                <a16:creationId xmlns:a16="http://schemas.microsoft.com/office/drawing/2014/main" id="{E05FE862-90B6-2D22-AF53-7386CF0D4E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798" y="1721800"/>
            <a:ext cx="4789245" cy="218349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Data Collection Methods In Research - SmartSurvey">
            <a:extLst>
              <a:ext uri="{FF2B5EF4-FFF2-40B4-BE49-F238E27FC236}">
                <a16:creationId xmlns:a16="http://schemas.microsoft.com/office/drawing/2014/main" id="{9E1F8390-A564-DFAA-4CC0-CF10A426C6D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0798" y="4006101"/>
            <a:ext cx="4789245" cy="2637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855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4E005-0F40-7149-9FFD-806F7A02AB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F1F3EE0-E997-FC20-944D-6A636082FA94}"/>
              </a:ext>
            </a:extLst>
          </p:cNvPr>
          <p:cNvSpPr txBox="1"/>
          <p:nvPr/>
        </p:nvSpPr>
        <p:spPr>
          <a:xfrm>
            <a:off x="3550596" y="1602910"/>
            <a:ext cx="7916584"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في سياق الإعلام الرقمي، توفر </a:t>
            </a:r>
            <a:r>
              <a:rPr lang="ar-SA" dirty="0">
                <a:solidFill>
                  <a:srgbClr val="C00000"/>
                </a:solidFill>
                <a:latin typeface="Alexandria" charset="0"/>
                <a:cs typeface="Alexandria" charset="0"/>
              </a:rPr>
              <a:t>نظريات الإبداع البيئية </a:t>
            </a:r>
            <a:r>
              <a:rPr lang="ar-SA" dirty="0">
                <a:latin typeface="Alexandria" charset="0"/>
                <a:cs typeface="Alexandria" charset="0"/>
              </a:rPr>
              <a:t>رؤى قيمة حول كيفية تصميم بيئات عمل تشجع على الإبداع في المؤسسات الإعلامية، فمن خلال توفير الموارد اللازمة، وتشجيع التعاون، وتوفير مساحة للتجريب والمخاطرة، يمكن للمؤسسات أن تخلق بيئة داعمة للإبداع.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كما أن </a:t>
            </a:r>
            <a:r>
              <a:rPr lang="ar-SA" dirty="0">
                <a:solidFill>
                  <a:srgbClr val="C00000"/>
                </a:solidFill>
                <a:latin typeface="Alexandria" charset="0"/>
                <a:cs typeface="Alexandria" charset="0"/>
              </a:rPr>
              <a:t>القيادة</a:t>
            </a:r>
            <a:r>
              <a:rPr lang="ar-SA" dirty="0">
                <a:latin typeface="Alexandria" charset="0"/>
                <a:cs typeface="Alexandria" charset="0"/>
              </a:rPr>
              <a:t> التي تشجع على </a:t>
            </a:r>
            <a:r>
              <a:rPr lang="ar-SA" dirty="0">
                <a:solidFill>
                  <a:srgbClr val="C00000"/>
                </a:solidFill>
                <a:latin typeface="Alexandria" charset="0"/>
                <a:cs typeface="Alexandria" charset="0"/>
              </a:rPr>
              <a:t>الابتكار</a:t>
            </a:r>
            <a:r>
              <a:rPr lang="ar-SA" dirty="0">
                <a:latin typeface="Alexandria" charset="0"/>
                <a:cs typeface="Alexandria" charset="0"/>
              </a:rPr>
              <a:t>، وتوفر </a:t>
            </a:r>
            <a:r>
              <a:rPr lang="ar-SA" dirty="0">
                <a:solidFill>
                  <a:srgbClr val="C00000"/>
                </a:solidFill>
                <a:latin typeface="Alexandria" charset="0"/>
                <a:cs typeface="Alexandria" charset="0"/>
              </a:rPr>
              <a:t>الدعم</a:t>
            </a:r>
            <a:r>
              <a:rPr lang="ar-SA" dirty="0">
                <a:latin typeface="Alexandria" charset="0"/>
                <a:cs typeface="Alexandria" charset="0"/>
              </a:rPr>
              <a:t> </a:t>
            </a:r>
            <a:r>
              <a:rPr lang="ar-SA" dirty="0">
                <a:solidFill>
                  <a:srgbClr val="C00000"/>
                </a:solidFill>
                <a:latin typeface="Alexandria" charset="0"/>
                <a:cs typeface="Alexandria" charset="0"/>
              </a:rPr>
              <a:t>النفسي</a:t>
            </a:r>
            <a:r>
              <a:rPr lang="ar-SA" dirty="0">
                <a:latin typeface="Alexandria" charset="0"/>
                <a:cs typeface="Alexandria" charset="0"/>
              </a:rPr>
              <a:t>، وتتحمل الأخطاء، يمكن أن تؤدي دوراً حاسماً في تنمية الإبداع لدى الإعلاميين، فالإعلامي المبدع هو من يعمل في بيئة تشجعه على التفكير خارج الصندوق، وتحويل الأفكار إلى واقع ملموس ومؤثر في المشهد الإعلامي الرقمي.</a:t>
            </a:r>
          </a:p>
        </p:txBody>
      </p:sp>
      <p:sp>
        <p:nvSpPr>
          <p:cNvPr id="24" name="Rectangle 23">
            <a:extLst>
              <a:ext uri="{FF2B5EF4-FFF2-40B4-BE49-F238E27FC236}">
                <a16:creationId xmlns:a16="http://schemas.microsoft.com/office/drawing/2014/main" id="{18FDBCF9-E8DF-EC22-C8B2-5523FF7F4AC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A56E57B-AC6D-BFBB-48AA-E792299C8DB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8C04395-4539-9879-8CF1-E87DB65B36C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نظريات الإبداع البيئية</a:t>
            </a:r>
          </a:p>
        </p:txBody>
      </p:sp>
      <p:pic>
        <p:nvPicPr>
          <p:cNvPr id="17" name="Graphic 21">
            <a:extLst>
              <a:ext uri="{FF2B5EF4-FFF2-40B4-BE49-F238E27FC236}">
                <a16:creationId xmlns:a16="http://schemas.microsoft.com/office/drawing/2014/main" id="{1F8B2BDE-D9A4-0229-C22B-969C1D3EF2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7170" name="Picture 2" descr="الفرد والمجتمع تأثير متبادل لتحقيق الإصلاح">
            <a:extLst>
              <a:ext uri="{FF2B5EF4-FFF2-40B4-BE49-F238E27FC236}">
                <a16:creationId xmlns:a16="http://schemas.microsoft.com/office/drawing/2014/main" id="{A99EE5A6-73D4-4121-FD80-615856C330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405" y="1720867"/>
            <a:ext cx="3093092" cy="2588484"/>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عندما يكون البناء الفردي في خدمة المجتمع">
            <a:extLst>
              <a:ext uri="{FF2B5EF4-FFF2-40B4-BE49-F238E27FC236}">
                <a16:creationId xmlns:a16="http://schemas.microsoft.com/office/drawing/2014/main" id="{D8ADDA9D-F7A4-2628-63BC-2A35430185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2405" y="4340926"/>
            <a:ext cx="3098753" cy="2238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503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99102-9CD9-5261-FA63-92991FE8254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3E59745-0399-6BEE-9E97-52038D279669}"/>
              </a:ext>
            </a:extLst>
          </p:cNvPr>
          <p:cNvSpPr txBox="1"/>
          <p:nvPr/>
        </p:nvSpPr>
        <p:spPr>
          <a:xfrm>
            <a:off x="4221804" y="1691678"/>
            <a:ext cx="7105930"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هي حالة نفسية يتميز فيها الفرد </a:t>
            </a:r>
            <a:r>
              <a:rPr lang="ar-SA" dirty="0">
                <a:solidFill>
                  <a:srgbClr val="C00000"/>
                </a:solidFill>
                <a:latin typeface="Alexandria" charset="0"/>
                <a:cs typeface="Alexandria" charset="0"/>
              </a:rPr>
              <a:t>بالانغماس</a:t>
            </a:r>
            <a:r>
              <a:rPr lang="ar-SA" dirty="0">
                <a:latin typeface="Alexandria" charset="0"/>
                <a:cs typeface="Alexandria" charset="0"/>
              </a:rPr>
              <a:t> </a:t>
            </a:r>
            <a:r>
              <a:rPr lang="ar-SA" dirty="0">
                <a:solidFill>
                  <a:srgbClr val="C00000"/>
                </a:solidFill>
                <a:latin typeface="Alexandria" charset="0"/>
                <a:cs typeface="Alexandria" charset="0"/>
              </a:rPr>
              <a:t>الكامل</a:t>
            </a:r>
            <a:r>
              <a:rPr lang="ar-SA" dirty="0">
                <a:latin typeface="Alexandria" charset="0"/>
                <a:cs typeface="Alexandria" charset="0"/>
              </a:rPr>
              <a:t> في النشاط الذي يقوم به، حيث التركيز الشديد، وفقدان الإحساس بالوقت والذات، يرى أصحابها أن هذه الحالة هي التي تؤدي إلى أعلى مستويات الأداء والإبداع، وأنها تحدث عندما تتوازن تحديات المهمة مع مهارات الفرد.</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فإذا كانت </a:t>
            </a:r>
            <a:r>
              <a:rPr lang="ar-SA" dirty="0">
                <a:solidFill>
                  <a:srgbClr val="C00000"/>
                </a:solidFill>
                <a:latin typeface="Alexandria" charset="0"/>
                <a:cs typeface="Alexandria" charset="0"/>
              </a:rPr>
              <a:t>التحديات</a:t>
            </a:r>
            <a:r>
              <a:rPr lang="ar-SA" dirty="0">
                <a:latin typeface="Alexandria" charset="0"/>
                <a:cs typeface="Alexandria" charset="0"/>
              </a:rPr>
              <a:t> </a:t>
            </a:r>
            <a:r>
              <a:rPr lang="ar-SA" dirty="0">
                <a:solidFill>
                  <a:srgbClr val="C00000"/>
                </a:solidFill>
                <a:latin typeface="Alexandria" charset="0"/>
                <a:cs typeface="Alexandria" charset="0"/>
              </a:rPr>
              <a:t>أكبر</a:t>
            </a:r>
            <a:r>
              <a:rPr lang="ar-SA" dirty="0">
                <a:latin typeface="Alexandria" charset="0"/>
                <a:cs typeface="Alexandria" charset="0"/>
              </a:rPr>
              <a:t> من </a:t>
            </a:r>
            <a:r>
              <a:rPr lang="ar-SA" dirty="0">
                <a:solidFill>
                  <a:srgbClr val="C00000"/>
                </a:solidFill>
                <a:latin typeface="Alexandria" charset="0"/>
                <a:cs typeface="Alexandria" charset="0"/>
              </a:rPr>
              <a:t>المهارات</a:t>
            </a:r>
            <a:r>
              <a:rPr lang="ar-SA" dirty="0">
                <a:latin typeface="Alexandria" charset="0"/>
                <a:cs typeface="Alexandria" charset="0"/>
              </a:rPr>
              <a:t>، يشعر الفرد بالقلق؛ وإذا كانت </a:t>
            </a:r>
            <a:r>
              <a:rPr lang="ar-SA" dirty="0">
                <a:solidFill>
                  <a:srgbClr val="C00000"/>
                </a:solidFill>
                <a:latin typeface="Alexandria" charset="0"/>
                <a:cs typeface="Alexandria" charset="0"/>
              </a:rPr>
              <a:t>المهارات</a:t>
            </a:r>
            <a:r>
              <a:rPr lang="ar-SA" dirty="0">
                <a:latin typeface="Alexandria" charset="0"/>
                <a:cs typeface="Alexandria" charset="0"/>
              </a:rPr>
              <a:t> </a:t>
            </a:r>
            <a:r>
              <a:rPr lang="ar-SA" dirty="0">
                <a:solidFill>
                  <a:srgbClr val="C00000"/>
                </a:solidFill>
                <a:latin typeface="Alexandria" charset="0"/>
                <a:cs typeface="Alexandria" charset="0"/>
              </a:rPr>
              <a:t>أكبر</a:t>
            </a:r>
            <a:r>
              <a:rPr lang="ar-SA" dirty="0">
                <a:latin typeface="Alexandria" charset="0"/>
                <a:cs typeface="Alexandria" charset="0"/>
              </a:rPr>
              <a:t> من </a:t>
            </a:r>
            <a:r>
              <a:rPr lang="ar-SA" dirty="0">
                <a:solidFill>
                  <a:srgbClr val="C00000"/>
                </a:solidFill>
                <a:latin typeface="Alexandria" charset="0"/>
                <a:cs typeface="Alexandria" charset="0"/>
              </a:rPr>
              <a:t>التحديات</a:t>
            </a:r>
            <a:r>
              <a:rPr lang="ar-SA" dirty="0">
                <a:latin typeface="Alexandria" charset="0"/>
                <a:cs typeface="Alexandria" charset="0"/>
              </a:rPr>
              <a:t>، يشعر بالملل، أما إذا </a:t>
            </a:r>
            <a:r>
              <a:rPr lang="ar-SA" dirty="0">
                <a:solidFill>
                  <a:srgbClr val="C00000"/>
                </a:solidFill>
                <a:latin typeface="Alexandria" charset="0"/>
                <a:cs typeface="Alexandria" charset="0"/>
              </a:rPr>
              <a:t>توازنت</a:t>
            </a:r>
            <a:r>
              <a:rPr lang="ar-SA" dirty="0">
                <a:latin typeface="Alexandria" charset="0"/>
                <a:cs typeface="Alexandria" charset="0"/>
              </a:rPr>
              <a:t> </a:t>
            </a:r>
            <a:r>
              <a:rPr lang="ar-SA" dirty="0">
                <a:solidFill>
                  <a:srgbClr val="C00000"/>
                </a:solidFill>
                <a:latin typeface="Alexandria" charset="0"/>
                <a:cs typeface="Alexandria" charset="0"/>
              </a:rPr>
              <a:t>التحديات</a:t>
            </a:r>
            <a:r>
              <a:rPr lang="ar-SA" dirty="0">
                <a:latin typeface="Alexandria" charset="0"/>
                <a:cs typeface="Alexandria" charset="0"/>
              </a:rPr>
              <a:t> مع </a:t>
            </a:r>
            <a:r>
              <a:rPr lang="ar-SA" dirty="0">
                <a:solidFill>
                  <a:srgbClr val="C00000"/>
                </a:solidFill>
                <a:latin typeface="Alexandria" charset="0"/>
                <a:cs typeface="Alexandria" charset="0"/>
              </a:rPr>
              <a:t>المهارات</a:t>
            </a:r>
            <a:r>
              <a:rPr lang="ar-SA" dirty="0">
                <a:latin typeface="Alexandria" charset="0"/>
                <a:cs typeface="Alexandria" charset="0"/>
              </a:rPr>
              <a:t>، يدخل الفرد في حالة التدفق، حيث يصبح الإبداع عملية طبيعية وممتعة.</a:t>
            </a:r>
          </a:p>
        </p:txBody>
      </p:sp>
      <p:sp>
        <p:nvSpPr>
          <p:cNvPr id="24" name="Rectangle 23">
            <a:extLst>
              <a:ext uri="{FF2B5EF4-FFF2-40B4-BE49-F238E27FC236}">
                <a16:creationId xmlns:a16="http://schemas.microsoft.com/office/drawing/2014/main" id="{6CD7B787-9801-1694-82C4-58A8B5B41C5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066D867-526C-9170-5BD0-9083416D741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AF3C61D-EEBC-C022-7D48-60699711E5D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سابعاً: نظرية التدفق (الانغماس الكامل في الإبداع)</a:t>
            </a:r>
          </a:p>
        </p:txBody>
      </p:sp>
      <p:pic>
        <p:nvPicPr>
          <p:cNvPr id="17" name="Graphic 21">
            <a:extLst>
              <a:ext uri="{FF2B5EF4-FFF2-40B4-BE49-F238E27FC236}">
                <a16:creationId xmlns:a16="http://schemas.microsoft.com/office/drawing/2014/main" id="{E5EB6AF2-5331-F5B8-B84A-A6AEF40EE2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 name="Picture 3">
            <a:extLst>
              <a:ext uri="{FF2B5EF4-FFF2-40B4-BE49-F238E27FC236}">
                <a16:creationId xmlns:a16="http://schemas.microsoft.com/office/drawing/2014/main" id="{6732ACFB-9EE7-D8DC-C6D9-9D0E8F704BF2}"/>
              </a:ext>
            </a:extLst>
          </p:cNvPr>
          <p:cNvPicPr>
            <a:picLocks noChangeAspect="1"/>
          </p:cNvPicPr>
          <p:nvPr/>
        </p:nvPicPr>
        <p:blipFill>
          <a:blip r:embed="rId3"/>
          <a:stretch>
            <a:fillRect/>
          </a:stretch>
        </p:blipFill>
        <p:spPr>
          <a:xfrm>
            <a:off x="191317" y="4043535"/>
            <a:ext cx="3853207" cy="2482110"/>
          </a:xfrm>
          <a:prstGeom prst="rect">
            <a:avLst/>
          </a:prstGeom>
        </p:spPr>
      </p:pic>
      <p:pic>
        <p:nvPicPr>
          <p:cNvPr id="9220" name="Picture 4" descr="الانغماس في الواقع الافتراضي ( Immersive in Virtual Reality (IVR ...">
            <a:extLst>
              <a:ext uri="{FF2B5EF4-FFF2-40B4-BE49-F238E27FC236}">
                <a16:creationId xmlns:a16="http://schemas.microsoft.com/office/drawing/2014/main" id="{F7529C66-DAED-B5DF-D0B5-1796694E5B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317" y="1691678"/>
            <a:ext cx="3853207" cy="2223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315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C562E-BEB3-3F2B-8F62-CEA59B57D1A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4701FD4-3D4A-C509-F548-0E8AACB50C9A}"/>
              </a:ext>
            </a:extLst>
          </p:cNvPr>
          <p:cNvSpPr txBox="1"/>
          <p:nvPr/>
        </p:nvSpPr>
        <p:spPr>
          <a:xfrm>
            <a:off x="3599234" y="1580705"/>
            <a:ext cx="7782002"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وفقاً </a:t>
            </a:r>
            <a:r>
              <a:rPr lang="ar-SA" dirty="0">
                <a:solidFill>
                  <a:srgbClr val="C00000"/>
                </a:solidFill>
                <a:latin typeface="Alexandria" charset="0"/>
                <a:cs typeface="Alexandria" charset="0"/>
              </a:rPr>
              <a:t>لنظرية</a:t>
            </a:r>
            <a:r>
              <a:rPr lang="ar-SA" dirty="0">
                <a:latin typeface="Alexandria" charset="0"/>
                <a:cs typeface="Alexandria" charset="0"/>
              </a:rPr>
              <a:t> </a:t>
            </a:r>
            <a:r>
              <a:rPr lang="ar-SA" dirty="0">
                <a:solidFill>
                  <a:srgbClr val="C00000"/>
                </a:solidFill>
                <a:latin typeface="Alexandria" charset="0"/>
                <a:cs typeface="Alexandria" charset="0"/>
              </a:rPr>
              <a:t>التدفق</a:t>
            </a:r>
            <a:r>
              <a:rPr lang="ar-SA" dirty="0">
                <a:latin typeface="Alexandria" charset="0"/>
                <a:cs typeface="Alexandria" charset="0"/>
              </a:rPr>
              <a:t>، فإن هناك عدة شروط لحدوث هذه الحالة، منها: وجود </a:t>
            </a:r>
            <a:r>
              <a:rPr lang="ar-SA" dirty="0">
                <a:solidFill>
                  <a:srgbClr val="C00000"/>
                </a:solidFill>
                <a:latin typeface="Alexandria" charset="0"/>
                <a:cs typeface="Alexandria" charset="0"/>
              </a:rPr>
              <a:t>أهداف</a:t>
            </a:r>
            <a:r>
              <a:rPr lang="ar-SA" dirty="0">
                <a:latin typeface="Alexandria" charset="0"/>
                <a:cs typeface="Alexandria" charset="0"/>
              </a:rPr>
              <a:t> واضحة، </a:t>
            </a:r>
            <a:r>
              <a:rPr lang="ar-SA" dirty="0">
                <a:solidFill>
                  <a:srgbClr val="C00000"/>
                </a:solidFill>
                <a:latin typeface="Alexandria" charset="0"/>
                <a:cs typeface="Alexandria" charset="0"/>
              </a:rPr>
              <a:t>وتغذية</a:t>
            </a:r>
            <a:r>
              <a:rPr lang="ar-SA" dirty="0">
                <a:latin typeface="Alexandria" charset="0"/>
                <a:cs typeface="Alexandria" charset="0"/>
              </a:rPr>
              <a:t> </a:t>
            </a:r>
            <a:r>
              <a:rPr lang="ar-SA" dirty="0">
                <a:solidFill>
                  <a:srgbClr val="C00000"/>
                </a:solidFill>
                <a:latin typeface="Alexandria" charset="0"/>
                <a:cs typeface="Alexandria" charset="0"/>
              </a:rPr>
              <a:t>راجعة</a:t>
            </a:r>
            <a:r>
              <a:rPr lang="ar-SA" dirty="0">
                <a:latin typeface="Alexandria" charset="0"/>
                <a:cs typeface="Alexandria" charset="0"/>
              </a:rPr>
              <a:t> فورية، </a:t>
            </a:r>
            <a:r>
              <a:rPr lang="ar-SA" dirty="0">
                <a:solidFill>
                  <a:srgbClr val="C00000"/>
                </a:solidFill>
                <a:latin typeface="Alexandria" charset="0"/>
                <a:cs typeface="Alexandria" charset="0"/>
              </a:rPr>
              <a:t>وتركيز</a:t>
            </a:r>
            <a:r>
              <a:rPr lang="ar-SA" dirty="0">
                <a:latin typeface="Alexandria" charset="0"/>
                <a:cs typeface="Alexandria" charset="0"/>
              </a:rPr>
              <a:t> كامل على المهمة، والشعور </a:t>
            </a:r>
            <a:r>
              <a:rPr lang="ar-SA" dirty="0">
                <a:solidFill>
                  <a:srgbClr val="C00000"/>
                </a:solidFill>
                <a:latin typeface="Alexandria" charset="0"/>
                <a:cs typeface="Alexandria" charset="0"/>
              </a:rPr>
              <a:t>بالتحكم</a:t>
            </a:r>
            <a:r>
              <a:rPr lang="ar-SA" dirty="0">
                <a:latin typeface="Alexandria" charset="0"/>
                <a:cs typeface="Alexandria" charset="0"/>
              </a:rPr>
              <a:t> في الموقف، والشعور بأن النشاط </a:t>
            </a:r>
            <a:r>
              <a:rPr lang="ar-SA" dirty="0">
                <a:solidFill>
                  <a:srgbClr val="C00000"/>
                </a:solidFill>
                <a:latin typeface="Alexandria" charset="0"/>
                <a:cs typeface="Alexandria" charset="0"/>
              </a:rPr>
              <a:t>مجزٍ</a:t>
            </a:r>
            <a:r>
              <a:rPr lang="ar-SA" dirty="0">
                <a:latin typeface="Alexandria" charset="0"/>
                <a:cs typeface="Alexandria" charset="0"/>
              </a:rPr>
              <a:t> في حد ذاته.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عندما تتحقق هذه </a:t>
            </a:r>
            <a:r>
              <a:rPr lang="ar-SA" dirty="0">
                <a:solidFill>
                  <a:srgbClr val="C00000"/>
                </a:solidFill>
                <a:latin typeface="Alexandria" charset="0"/>
                <a:cs typeface="Alexandria" charset="0"/>
              </a:rPr>
              <a:t>الشروط</a:t>
            </a:r>
            <a:r>
              <a:rPr lang="ar-SA" dirty="0">
                <a:latin typeface="Alexandria" charset="0"/>
                <a:cs typeface="Alexandria" charset="0"/>
              </a:rPr>
              <a:t>، يصبح الفرد قادراً على استغلال أقصى إمكاناته العقلية والجسدية، مما يؤدي إلى إنتاج أعمال إبداعية ذات جودة عالية.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هذه النظرية تؤكد على أن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ليس</a:t>
            </a:r>
            <a:r>
              <a:rPr lang="ar-SA" dirty="0">
                <a:latin typeface="Alexandria" charset="0"/>
                <a:cs typeface="Alexandria" charset="0"/>
              </a:rPr>
              <a:t> مجرد </a:t>
            </a:r>
            <a:r>
              <a:rPr lang="ar-SA" dirty="0">
                <a:solidFill>
                  <a:srgbClr val="C00000"/>
                </a:solidFill>
                <a:latin typeface="Alexandria" charset="0"/>
                <a:cs typeface="Alexandria" charset="0"/>
              </a:rPr>
              <a:t>جهد</a:t>
            </a:r>
            <a:r>
              <a:rPr lang="ar-SA" dirty="0">
                <a:latin typeface="Alexandria" charset="0"/>
                <a:cs typeface="Alexandria" charset="0"/>
              </a:rPr>
              <a:t> </a:t>
            </a:r>
            <a:r>
              <a:rPr lang="ar-SA" dirty="0">
                <a:solidFill>
                  <a:srgbClr val="C00000"/>
                </a:solidFill>
                <a:latin typeface="Alexandria" charset="0"/>
                <a:cs typeface="Alexandria" charset="0"/>
              </a:rPr>
              <a:t>عقلي</a:t>
            </a:r>
            <a:r>
              <a:rPr lang="ar-SA" dirty="0">
                <a:latin typeface="Alexandria" charset="0"/>
                <a:cs typeface="Alexandria" charset="0"/>
              </a:rPr>
              <a:t>، بل هو أيضاً </a:t>
            </a:r>
            <a:r>
              <a:rPr lang="ar-SA" dirty="0">
                <a:solidFill>
                  <a:srgbClr val="C00000"/>
                </a:solidFill>
                <a:latin typeface="Alexandria" charset="0"/>
                <a:cs typeface="Alexandria" charset="0"/>
              </a:rPr>
              <a:t>تجربة</a:t>
            </a:r>
            <a:r>
              <a:rPr lang="ar-SA" dirty="0">
                <a:latin typeface="Alexandria" charset="0"/>
                <a:cs typeface="Alexandria" charset="0"/>
              </a:rPr>
              <a:t> </a:t>
            </a:r>
            <a:r>
              <a:rPr lang="ar-SA" dirty="0">
                <a:solidFill>
                  <a:srgbClr val="C00000"/>
                </a:solidFill>
                <a:latin typeface="Alexandria" charset="0"/>
                <a:cs typeface="Alexandria" charset="0"/>
              </a:rPr>
              <a:t>عاطفية</a:t>
            </a:r>
            <a:r>
              <a:rPr lang="ar-SA" dirty="0">
                <a:latin typeface="Alexandria" charset="0"/>
                <a:cs typeface="Alexandria" charset="0"/>
              </a:rPr>
              <a:t> </a:t>
            </a:r>
            <a:r>
              <a:rPr lang="ar-SA" dirty="0">
                <a:solidFill>
                  <a:srgbClr val="C00000"/>
                </a:solidFill>
                <a:latin typeface="Alexandria" charset="0"/>
                <a:cs typeface="Alexandria" charset="0"/>
              </a:rPr>
              <a:t>ونفسية</a:t>
            </a:r>
            <a:r>
              <a:rPr lang="ar-SA" dirty="0">
                <a:latin typeface="Alexandria" charset="0"/>
                <a:cs typeface="Alexandria" charset="0"/>
              </a:rPr>
              <a:t> عميقة، وأن الانغماس يلعب دوراً حاسماً في العملية الإبداعية.</a:t>
            </a:r>
          </a:p>
        </p:txBody>
      </p:sp>
      <p:sp>
        <p:nvSpPr>
          <p:cNvPr id="24" name="Rectangle 23">
            <a:extLst>
              <a:ext uri="{FF2B5EF4-FFF2-40B4-BE49-F238E27FC236}">
                <a16:creationId xmlns:a16="http://schemas.microsoft.com/office/drawing/2014/main" id="{A687A8B3-2387-DF66-2F3D-28BD6B16EDB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1B870E9-A0F4-54E6-A9EF-55526CF86D4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A12DFBC-0D0C-BFF3-6FA3-8DD97D76AB6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نظرية التدفق (الانغماس الكامل في الإبداع)</a:t>
            </a:r>
          </a:p>
        </p:txBody>
      </p:sp>
      <p:pic>
        <p:nvPicPr>
          <p:cNvPr id="17" name="Graphic 21">
            <a:extLst>
              <a:ext uri="{FF2B5EF4-FFF2-40B4-BE49-F238E27FC236}">
                <a16:creationId xmlns:a16="http://schemas.microsoft.com/office/drawing/2014/main" id="{E8C234B1-3DD9-BB9E-6E39-2B139E8594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5 نصائح تجعلك أكثر تركيزًا وانتباهًا فى العمل - اليوم السابع">
            <a:extLst>
              <a:ext uri="{FF2B5EF4-FFF2-40B4-BE49-F238E27FC236}">
                <a16:creationId xmlns:a16="http://schemas.microsoft.com/office/drawing/2014/main" id="{393A670E-235E-3E02-47AA-BB3C911DD8B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1750979"/>
            <a:ext cx="3163330" cy="211008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15 طريقة للحفاظ على التركيز في أثناء العمل">
            <a:extLst>
              <a:ext uri="{FF2B5EF4-FFF2-40B4-BE49-F238E27FC236}">
                <a16:creationId xmlns:a16="http://schemas.microsoft.com/office/drawing/2014/main" id="{F42DC1E5-4C19-8BB3-0B07-8651B8F44E8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9833"/>
          <a:stretch>
            <a:fillRect/>
          </a:stretch>
        </p:blipFill>
        <p:spPr bwMode="auto">
          <a:xfrm>
            <a:off x="191316" y="3961840"/>
            <a:ext cx="3163331" cy="2237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0706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4B22A-6F49-5D71-BF4E-A7A73F2370C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1BB1F4B-2A05-4605-18C4-D93B63FBBE35}"/>
              </a:ext>
            </a:extLst>
          </p:cNvPr>
          <p:cNvSpPr txBox="1"/>
          <p:nvPr/>
        </p:nvSpPr>
        <p:spPr>
          <a:xfrm>
            <a:off x="693150" y="1662496"/>
            <a:ext cx="10805699" cy="4196598"/>
          </a:xfrm>
          <a:prstGeom prst="rect">
            <a:avLst/>
          </a:prstGeom>
          <a:noFill/>
        </p:spPr>
        <p:txBody>
          <a:bodyPr wrap="square" rtlCol="0">
            <a:spAutoFit/>
          </a:bodyPr>
          <a:lstStyle/>
          <a:p>
            <a:pPr algn="just" rtl="1">
              <a:lnSpc>
                <a:spcPct val="200000"/>
              </a:lnSpc>
            </a:pPr>
            <a:r>
              <a:rPr lang="ar-SA" dirty="0">
                <a:latin typeface="Alexandria" charset="0"/>
                <a:cs typeface="Alexandria" charset="0"/>
              </a:rPr>
              <a:t>6. في الإعلام الرقمي، يمكن تفسير نظرية التدفق على أن </a:t>
            </a:r>
            <a:r>
              <a:rPr lang="ar-SA" dirty="0">
                <a:solidFill>
                  <a:srgbClr val="C00000"/>
                </a:solidFill>
                <a:latin typeface="Alexandria" charset="0"/>
                <a:cs typeface="Alexandria" charset="0"/>
              </a:rPr>
              <a:t>الإعلامي</a:t>
            </a:r>
            <a:r>
              <a:rPr lang="ar-SA" dirty="0">
                <a:latin typeface="Alexandria" charset="0"/>
                <a:cs typeface="Alexandria" charset="0"/>
              </a:rPr>
              <a:t> </a:t>
            </a:r>
            <a:r>
              <a:rPr lang="ar-SA" dirty="0">
                <a:solidFill>
                  <a:srgbClr val="C00000"/>
                </a:solidFill>
                <a:latin typeface="Alexandria" charset="0"/>
                <a:cs typeface="Alexandria" charset="0"/>
              </a:rPr>
              <a:t>المبدع</a:t>
            </a:r>
            <a:r>
              <a:rPr lang="ar-SA" dirty="0">
                <a:latin typeface="Alexandria" charset="0"/>
                <a:cs typeface="Alexandria" charset="0"/>
              </a:rPr>
              <a:t> هو من يستطيع الدخول في </a:t>
            </a:r>
            <a:r>
              <a:rPr lang="ar-SA" dirty="0">
                <a:solidFill>
                  <a:srgbClr val="C00000"/>
                </a:solidFill>
                <a:latin typeface="Alexandria" charset="0"/>
                <a:cs typeface="Alexandria" charset="0"/>
              </a:rPr>
              <a:t>حالة</a:t>
            </a:r>
            <a:r>
              <a:rPr lang="ar-SA" dirty="0">
                <a:latin typeface="Alexandria" charset="0"/>
                <a:cs typeface="Alexandria" charset="0"/>
              </a:rPr>
              <a:t> </a:t>
            </a:r>
            <a:r>
              <a:rPr lang="ar-SA" dirty="0">
                <a:solidFill>
                  <a:srgbClr val="C00000"/>
                </a:solidFill>
                <a:latin typeface="Alexandria" charset="0"/>
                <a:cs typeface="Alexandria" charset="0"/>
              </a:rPr>
              <a:t>الانغماس</a:t>
            </a:r>
            <a:r>
              <a:rPr lang="ar-SA" dirty="0">
                <a:latin typeface="Alexandria" charset="0"/>
                <a:cs typeface="Alexandria" charset="0"/>
              </a:rPr>
              <a:t> الكامل أثناء إنتاج المحتوى، سواء كان ذلك في كتابة مقال، أو تصميم إعلان، أو تحرير فيديو.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7. عندما يكون الإعلامي في حالة تدفق، فإنه يصبح أكثر تركيزاً، وأكثر إنتاجية، وأكثر قدرة على توليد أفكار جديدة ومبتكرة، لذلك فإن تصميم بيئات عمل تشجع على حالة التدفق، وتوفر الأدوات والموارد اللازمة، وتزيل المشتتات، يمكن أن </a:t>
            </a:r>
            <a:r>
              <a:rPr lang="ar-SA" dirty="0">
                <a:solidFill>
                  <a:srgbClr val="C00000"/>
                </a:solidFill>
                <a:latin typeface="Alexandria" charset="0"/>
                <a:cs typeface="Alexandria" charset="0"/>
              </a:rPr>
              <a:t>يعزز</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لدى الإعلاميين.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8. فالإعلامي المبدع هو ليس من </a:t>
            </a:r>
            <a:r>
              <a:rPr lang="ar-SA" dirty="0">
                <a:solidFill>
                  <a:srgbClr val="C00000"/>
                </a:solidFill>
                <a:latin typeface="Alexandria" charset="0"/>
                <a:cs typeface="Alexandria" charset="0"/>
              </a:rPr>
              <a:t>يمتلك</a:t>
            </a:r>
            <a:r>
              <a:rPr lang="ar-SA" dirty="0">
                <a:latin typeface="Alexandria" charset="0"/>
                <a:cs typeface="Alexandria" charset="0"/>
              </a:rPr>
              <a:t> المهارات التقنية فقط، بل أيضاً القدرة على </a:t>
            </a:r>
            <a:r>
              <a:rPr lang="ar-SA" dirty="0">
                <a:solidFill>
                  <a:srgbClr val="C00000"/>
                </a:solidFill>
                <a:latin typeface="Alexandria" charset="0"/>
                <a:cs typeface="Alexandria" charset="0"/>
              </a:rPr>
              <a:t>الانغماس</a:t>
            </a:r>
            <a:r>
              <a:rPr lang="ar-SA" dirty="0">
                <a:latin typeface="Alexandria" charset="0"/>
                <a:cs typeface="Alexandria" charset="0"/>
              </a:rPr>
              <a:t> </a:t>
            </a:r>
            <a:r>
              <a:rPr lang="ar-SA" dirty="0">
                <a:solidFill>
                  <a:srgbClr val="C00000"/>
                </a:solidFill>
                <a:latin typeface="Alexandria" charset="0"/>
                <a:cs typeface="Alexandria" charset="0"/>
              </a:rPr>
              <a:t>الكامل</a:t>
            </a:r>
            <a:r>
              <a:rPr lang="ar-SA" dirty="0">
                <a:latin typeface="Alexandria" charset="0"/>
                <a:cs typeface="Alexandria" charset="0"/>
              </a:rPr>
              <a:t> في عمله، مما يعزز من دوره وتأثيره في المشهد الإعلامي الرقمي.</a:t>
            </a:r>
          </a:p>
        </p:txBody>
      </p:sp>
      <p:sp>
        <p:nvSpPr>
          <p:cNvPr id="24" name="Rectangle 23">
            <a:extLst>
              <a:ext uri="{FF2B5EF4-FFF2-40B4-BE49-F238E27FC236}">
                <a16:creationId xmlns:a16="http://schemas.microsoft.com/office/drawing/2014/main" id="{57768FB4-AC2D-B7D6-2BEC-932792F9AB6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CFA8781-7436-2CF0-E843-81128F718C9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F723707-2CE2-0CFA-8E53-CC03443969B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نظرية التدفق (الانغماس الكامل في الإبداع)</a:t>
            </a:r>
          </a:p>
        </p:txBody>
      </p:sp>
      <p:pic>
        <p:nvPicPr>
          <p:cNvPr id="17" name="Graphic 21">
            <a:extLst>
              <a:ext uri="{FF2B5EF4-FFF2-40B4-BE49-F238E27FC236}">
                <a16:creationId xmlns:a16="http://schemas.microsoft.com/office/drawing/2014/main" id="{43BA960C-23D4-7A38-90C9-116579064D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324895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B7BA98-E491-1A88-84E4-C9830270AFC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EEE0CB9-62D6-5CAD-9BB9-FCD2EA19FCBA}"/>
              </a:ext>
            </a:extLst>
          </p:cNvPr>
          <p:cNvSpPr txBox="1"/>
          <p:nvPr/>
        </p:nvSpPr>
        <p:spPr>
          <a:xfrm>
            <a:off x="700391" y="1545764"/>
            <a:ext cx="11126712"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يمكن تطبيق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التدفق</a:t>
            </a:r>
            <a:r>
              <a:rPr lang="ar-SA" dirty="0">
                <a:latin typeface="Alexandria" charset="0"/>
                <a:cs typeface="Alexandria" charset="0"/>
              </a:rPr>
              <a:t> في تصميم المهام والأنشطة التعليمية للإعلاميين، بحيث تتوازن تحدياتها مع مهارات الطلاب، مما يشجعهم على الدخول في حالة التدفق، على سبيل المثال، يمكن تصميم مشاريع إعلامية تتطلب مهارات معينة، ولكنها توفر أيضاً تحديات جديدة تشجع الطلاب على تطوير قدراتهم، كما يمكن توفير تغذية راجعة فورية للطلاب حول أدائهم، مما يساعدهم على تعديل مسارهم والبقاء في حالة التدفق، هذا يضمن أن التعلم ليس مجرد عملية اكتساب معلومات، بل هو أيضاً تجربة ممتعة ومحفزة للإبداع.</a:t>
            </a:r>
          </a:p>
          <a:p>
            <a:pPr algn="just" rtl="1">
              <a:lnSpc>
                <a:spcPct val="200000"/>
              </a:lnSpc>
            </a:pPr>
            <a:r>
              <a:rPr lang="ar-SA" dirty="0">
                <a:latin typeface="Alexandria" charset="0"/>
                <a:cs typeface="Alexandria" charset="0"/>
              </a:rPr>
              <a:t>2. كما يمكن استخدام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التدفق</a:t>
            </a:r>
            <a:r>
              <a:rPr lang="ar-SA" dirty="0">
                <a:latin typeface="Alexandria" charset="0"/>
                <a:cs typeface="Alexandria" charset="0"/>
              </a:rPr>
              <a:t> في تصميم بيئات عمل تشجع على الإبداع في المؤسسات الإعلامية، فمن خلال توفير مساحة هادئة وخالية من المشتتات، وتوفير الأدوات والتقنيات اللازمة، وتحديد أهداف واضحة للمشاريع، يمكن للمؤسسات أن تخلق بيئة تساعد الإعلاميين على الدخول في حالة التدفق، هذا يعني أن الإبداع ليس مجرد جهد فردي، بل هو أيضاً نتاج لبيئة عمل داعمة تشجع على التركيز والانغماس الكامل في العمل.</a:t>
            </a:r>
          </a:p>
        </p:txBody>
      </p:sp>
      <p:sp>
        <p:nvSpPr>
          <p:cNvPr id="24" name="Rectangle 23">
            <a:extLst>
              <a:ext uri="{FF2B5EF4-FFF2-40B4-BE49-F238E27FC236}">
                <a16:creationId xmlns:a16="http://schemas.microsoft.com/office/drawing/2014/main" id="{9B8A7577-231F-86E3-D08D-8E410D12DC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1D0A20E-3B9D-C151-2E11-77666943D70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03087AC-5E37-9DAF-5E0B-B4B3B8A6C20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نظرية التدفق في الإبداع الإعلامي</a:t>
            </a:r>
          </a:p>
        </p:txBody>
      </p:sp>
      <p:pic>
        <p:nvPicPr>
          <p:cNvPr id="17" name="Graphic 21">
            <a:extLst>
              <a:ext uri="{FF2B5EF4-FFF2-40B4-BE49-F238E27FC236}">
                <a16:creationId xmlns:a16="http://schemas.microsoft.com/office/drawing/2014/main" id="{C8D7B272-38CF-AF12-150E-CDC11D2F60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179425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F73E9-E0A1-D2B0-6747-7A574FF4F04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C3B31C2-E324-C2F3-05C4-182719767A38}"/>
              </a:ext>
            </a:extLst>
          </p:cNvPr>
          <p:cNvSpPr txBox="1"/>
          <p:nvPr/>
        </p:nvSpPr>
        <p:spPr>
          <a:xfrm>
            <a:off x="4056435" y="1602910"/>
            <a:ext cx="7439928"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يمكن لنظرية التدفق أن تساعد الإعلاميين على </a:t>
            </a:r>
            <a:r>
              <a:rPr lang="ar-SA" dirty="0">
                <a:solidFill>
                  <a:srgbClr val="C00000"/>
                </a:solidFill>
                <a:latin typeface="Alexandria" charset="0"/>
                <a:cs typeface="Alexandria" charset="0"/>
              </a:rPr>
              <a:t>فهم</a:t>
            </a:r>
            <a:r>
              <a:rPr lang="ar-SA" dirty="0">
                <a:latin typeface="Alexandria" charset="0"/>
                <a:cs typeface="Alexandria" charset="0"/>
              </a:rPr>
              <a:t> كيفية </a:t>
            </a:r>
            <a:r>
              <a:rPr lang="ar-SA" dirty="0">
                <a:solidFill>
                  <a:srgbClr val="C00000"/>
                </a:solidFill>
                <a:latin typeface="Alexandria" charset="0"/>
                <a:cs typeface="Alexandria" charset="0"/>
              </a:rPr>
              <a:t>تحسين</a:t>
            </a:r>
            <a:r>
              <a:rPr lang="ar-SA" dirty="0">
                <a:latin typeface="Alexandria" charset="0"/>
                <a:cs typeface="Alexandria" charset="0"/>
              </a:rPr>
              <a:t> </a:t>
            </a:r>
            <a:r>
              <a:rPr lang="ar-SA" dirty="0">
                <a:solidFill>
                  <a:srgbClr val="C00000"/>
                </a:solidFill>
                <a:latin typeface="Alexandria" charset="0"/>
                <a:cs typeface="Alexandria" charset="0"/>
              </a:rPr>
              <a:t>أدائهم</a:t>
            </a:r>
            <a:r>
              <a:rPr lang="ar-SA" dirty="0">
                <a:latin typeface="Alexandria" charset="0"/>
                <a:cs typeface="Alexandria" charset="0"/>
              </a:rPr>
              <a:t> </a:t>
            </a:r>
            <a:r>
              <a:rPr lang="ar-SA" dirty="0">
                <a:solidFill>
                  <a:srgbClr val="C00000"/>
                </a:solidFill>
                <a:latin typeface="Alexandria" charset="0"/>
                <a:cs typeface="Alexandria" charset="0"/>
              </a:rPr>
              <a:t>الإبداعي</a:t>
            </a:r>
            <a:r>
              <a:rPr lang="ar-SA" dirty="0">
                <a:latin typeface="Alexandria" charset="0"/>
                <a:cs typeface="Alexandria" charset="0"/>
              </a:rPr>
              <a:t> بشكل فردي، فمن خلال تحديد الأنشطة التي تثير لديهم حالة التدفق، والظروف التي تساعدهم على الدخول في هذه الحالة، يمكن للإعلاميين أن يطوروا استراتيجيات شخصية لتعزيز إبداعهم.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مثلاً قد يجد بعض الإعلاميين أن الاستماع إلى الموسيقى، أو العمل في ساعات معينة، أو تغيير مكان العمل، يساعدهم على الدخول في حالة التدفق، هذا </a:t>
            </a:r>
            <a:r>
              <a:rPr lang="ar-SA" dirty="0">
                <a:solidFill>
                  <a:srgbClr val="C00000"/>
                </a:solidFill>
                <a:latin typeface="Alexandria" charset="0"/>
                <a:cs typeface="Alexandria" charset="0"/>
              </a:rPr>
              <a:t>الوعي</a:t>
            </a:r>
            <a:r>
              <a:rPr lang="ar-SA" dirty="0">
                <a:latin typeface="Alexandria" charset="0"/>
                <a:cs typeface="Alexandria" charset="0"/>
              </a:rPr>
              <a:t> </a:t>
            </a:r>
            <a:r>
              <a:rPr lang="ar-SA" dirty="0">
                <a:solidFill>
                  <a:srgbClr val="C00000"/>
                </a:solidFill>
                <a:latin typeface="Alexandria" charset="0"/>
                <a:cs typeface="Alexandria" charset="0"/>
              </a:rPr>
              <a:t>الذاتي</a:t>
            </a:r>
            <a:r>
              <a:rPr lang="ar-SA" dirty="0">
                <a:latin typeface="Alexandria" charset="0"/>
                <a:cs typeface="Alexandria" charset="0"/>
              </a:rPr>
              <a:t> يمكن أن يعزز من القدرة على التحكم في العملية الإبداعية وتحقيق أقصى إمكاناتها في المشهد الإعلامي الرقمي.</a:t>
            </a:r>
          </a:p>
        </p:txBody>
      </p:sp>
      <p:sp>
        <p:nvSpPr>
          <p:cNvPr id="24" name="Rectangle 23">
            <a:extLst>
              <a:ext uri="{FF2B5EF4-FFF2-40B4-BE49-F238E27FC236}">
                <a16:creationId xmlns:a16="http://schemas.microsoft.com/office/drawing/2014/main" id="{2C7204D3-75C7-68DF-D5C4-031E570F5A9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4D27C4E-D958-C6DA-DF9E-50451836259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EA45680-EC97-0D2F-D028-0AFB8DD6807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تطبيقات نظرية التدفق في الإبداع الإعلامي</a:t>
            </a:r>
          </a:p>
        </p:txBody>
      </p:sp>
      <p:pic>
        <p:nvPicPr>
          <p:cNvPr id="17" name="Graphic 21">
            <a:extLst>
              <a:ext uri="{FF2B5EF4-FFF2-40B4-BE49-F238E27FC236}">
                <a16:creationId xmlns:a16="http://schemas.microsoft.com/office/drawing/2014/main" id="{0D0AFDD3-8061-0765-874E-2F22574D57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descr="فرفش الموظف.. سماع الموسيقى أثناء العمل يحسن الإنتاجية والكفاءة ...">
            <a:extLst>
              <a:ext uri="{FF2B5EF4-FFF2-40B4-BE49-F238E27FC236}">
                <a16:creationId xmlns:a16="http://schemas.microsoft.com/office/drawing/2014/main" id="{D79A581C-4BF9-7BE1-45F4-8D459640E9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6" y="4096653"/>
            <a:ext cx="3711563" cy="219537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شرب القهوة أثناء العمل يقلل فرص الوفاة المبكرة | صحيفة الخليج">
            <a:extLst>
              <a:ext uri="{FF2B5EF4-FFF2-40B4-BE49-F238E27FC236}">
                <a16:creationId xmlns:a16="http://schemas.microsoft.com/office/drawing/2014/main" id="{16279119-1B3A-B16D-35E6-2A1272BA49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316" y="1812595"/>
            <a:ext cx="3711563" cy="2183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4434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434D1-6464-9BBD-4301-97EF99139C2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550A81C-73A2-9307-00DA-EB48114255B7}"/>
              </a:ext>
            </a:extLst>
          </p:cNvPr>
          <p:cNvSpPr txBox="1"/>
          <p:nvPr/>
        </p:nvSpPr>
        <p:spPr>
          <a:xfrm>
            <a:off x="4824919" y="1602910"/>
            <a:ext cx="6651988"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على الرغم من الرؤى القيمة التي تقدمها نظرية التدفق حول </a:t>
            </a:r>
            <a:r>
              <a:rPr lang="ar-SA" dirty="0">
                <a:solidFill>
                  <a:srgbClr val="C00000"/>
                </a:solidFill>
                <a:latin typeface="Alexandria" charset="0"/>
                <a:cs typeface="Alexandria" charset="0"/>
              </a:rPr>
              <a:t>العلاقة</a:t>
            </a:r>
            <a:r>
              <a:rPr lang="ar-SA" dirty="0">
                <a:latin typeface="Alexandria" charset="0"/>
                <a:cs typeface="Alexandria" charset="0"/>
              </a:rPr>
              <a:t> بين </a:t>
            </a:r>
            <a:r>
              <a:rPr lang="ar-SA" dirty="0">
                <a:solidFill>
                  <a:srgbClr val="C00000"/>
                </a:solidFill>
                <a:latin typeface="Alexandria" charset="0"/>
                <a:cs typeface="Alexandria" charset="0"/>
              </a:rPr>
              <a:t>الانغماس</a:t>
            </a:r>
            <a:r>
              <a:rPr lang="ar-SA" dirty="0">
                <a:latin typeface="Alexandria" charset="0"/>
                <a:cs typeface="Alexandria" charset="0"/>
              </a:rPr>
              <a:t> </a:t>
            </a:r>
            <a:r>
              <a:rPr lang="ar-SA" dirty="0">
                <a:solidFill>
                  <a:srgbClr val="C00000"/>
                </a:solidFill>
                <a:latin typeface="Alexandria" charset="0"/>
                <a:cs typeface="Alexandria" charset="0"/>
              </a:rPr>
              <a:t>والإبداع</a:t>
            </a:r>
            <a:r>
              <a:rPr lang="ar-SA" dirty="0">
                <a:latin typeface="Alexandria" charset="0"/>
                <a:cs typeface="Alexandria" charset="0"/>
              </a:rPr>
              <a:t>، إلا أنها تواجه بعض الانتقادات والحدود عند تطبيقها على الإبداع الإعلامي. </a:t>
            </a:r>
          </a:p>
          <a:p>
            <a:pPr algn="just" rtl="1">
              <a:lnSpc>
                <a:spcPct val="200000"/>
              </a:lnSpc>
            </a:pPr>
            <a:endParaRPr lang="en-US" sz="500" dirty="0">
              <a:latin typeface="Alexandria" charset="0"/>
              <a:cs typeface="Alexandria" charset="0"/>
            </a:endParaRPr>
          </a:p>
          <a:p>
            <a:pPr algn="just" rtl="1">
              <a:lnSpc>
                <a:spcPct val="200000"/>
              </a:lnSpc>
            </a:pPr>
            <a:r>
              <a:rPr lang="ar-SA" dirty="0">
                <a:latin typeface="Alexandria" charset="0"/>
                <a:cs typeface="Alexandria" charset="0"/>
              </a:rPr>
              <a:t>2. من أبرز هذه الحدود هو أن حالة التدفق قد لا تؤدي بالضرورة إلى إنتاج أعمال إبداعية أصيلة أو ذات قيمة عالية، فالفرد قد يكون منغمساً تماماً في نشاط ما، ولكنه قد ينتج عملاً مألوفاً أو غير مبتكر، فالنظرية تركز على </a:t>
            </a:r>
            <a:r>
              <a:rPr lang="ar-SA" dirty="0">
                <a:solidFill>
                  <a:srgbClr val="C00000"/>
                </a:solidFill>
                <a:latin typeface="Alexandria" charset="0"/>
                <a:cs typeface="Alexandria" charset="0"/>
              </a:rPr>
              <a:t>التجربة</a:t>
            </a:r>
            <a:r>
              <a:rPr lang="ar-SA" dirty="0">
                <a:latin typeface="Alexandria" charset="0"/>
                <a:cs typeface="Alexandria" charset="0"/>
              </a:rPr>
              <a:t> </a:t>
            </a:r>
            <a:r>
              <a:rPr lang="ar-SA" dirty="0">
                <a:solidFill>
                  <a:srgbClr val="C00000"/>
                </a:solidFill>
                <a:latin typeface="Alexandria" charset="0"/>
                <a:cs typeface="Alexandria" charset="0"/>
              </a:rPr>
              <a:t>الذاتية</a:t>
            </a:r>
            <a:r>
              <a:rPr lang="ar-SA" dirty="0">
                <a:latin typeface="Alexandria" charset="0"/>
                <a:cs typeface="Alexandria" charset="0"/>
              </a:rPr>
              <a:t> للفرد </a:t>
            </a:r>
            <a:r>
              <a:rPr lang="ar-SA" dirty="0">
                <a:solidFill>
                  <a:srgbClr val="C00000"/>
                </a:solidFill>
                <a:latin typeface="Alexandria" charset="0"/>
                <a:cs typeface="Alexandria" charset="0"/>
              </a:rPr>
              <a:t>أثناء</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ولكنها لا تفسر بالضرورة جودة أو أصالة المنتج الإبداعي النهائي.</a:t>
            </a:r>
          </a:p>
        </p:txBody>
      </p:sp>
      <p:sp>
        <p:nvSpPr>
          <p:cNvPr id="24" name="Rectangle 23">
            <a:extLst>
              <a:ext uri="{FF2B5EF4-FFF2-40B4-BE49-F238E27FC236}">
                <a16:creationId xmlns:a16="http://schemas.microsoft.com/office/drawing/2014/main" id="{57CAF529-85AE-C3B2-6E17-40AC9422B31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0C5D5DD-4512-75AA-DE15-115342E9D27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21E6C83-8CB3-85F3-2096-3338271725B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حدود نظرية التدفق في تفسير الإبداع الإعلامي</a:t>
            </a:r>
          </a:p>
        </p:txBody>
      </p:sp>
      <p:pic>
        <p:nvPicPr>
          <p:cNvPr id="17" name="Graphic 21">
            <a:extLst>
              <a:ext uri="{FF2B5EF4-FFF2-40B4-BE49-F238E27FC236}">
                <a16:creationId xmlns:a16="http://schemas.microsoft.com/office/drawing/2014/main" id="{6513EA21-0D7C-78CD-E57F-219DDD4D8C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2290" name="Picture 2" descr="الإبداع والسياق الاجتماعي">
            <a:extLst>
              <a:ext uri="{FF2B5EF4-FFF2-40B4-BE49-F238E27FC236}">
                <a16:creationId xmlns:a16="http://schemas.microsoft.com/office/drawing/2014/main" id="{E6ADD84D-40F3-16F0-BD5C-B8F0F2C8F8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028" y="3853227"/>
            <a:ext cx="4096859" cy="273123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3 قواعد أساسية للإبداع">
            <a:extLst>
              <a:ext uri="{FF2B5EF4-FFF2-40B4-BE49-F238E27FC236}">
                <a16:creationId xmlns:a16="http://schemas.microsoft.com/office/drawing/2014/main" id="{1AC9DABC-FB3A-19FC-4427-D423CF2F5D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8028" y="1573726"/>
            <a:ext cx="4096859" cy="2304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1539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5AE90-A9C0-47D8-9378-0F157BAA13F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2F10D04-67BB-F40B-61EE-FC2279A30ABE}"/>
              </a:ext>
            </a:extLst>
          </p:cNvPr>
          <p:cNvSpPr txBox="1"/>
          <p:nvPr/>
        </p:nvSpPr>
        <p:spPr>
          <a:xfrm>
            <a:off x="933854" y="1613857"/>
            <a:ext cx="10523597"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كما أن نظرية التدفق قد لا تفسر بشكل كافٍ </a:t>
            </a:r>
            <a:r>
              <a:rPr lang="ar-SA" dirty="0">
                <a:solidFill>
                  <a:srgbClr val="C00000"/>
                </a:solidFill>
                <a:latin typeface="Alexandria" charset="0"/>
                <a:cs typeface="Alexandria" charset="0"/>
              </a:rPr>
              <a:t>الإبداع</a:t>
            </a:r>
            <a:r>
              <a:rPr lang="ar-SA" dirty="0">
                <a:latin typeface="Alexandria" charset="0"/>
                <a:cs typeface="Alexandria" charset="0"/>
              </a:rPr>
              <a:t> الذي ينشأ من الصراعات، أو التحديات، أو الضغوط الخارجية، فكثير من الإبداع في الإعلام الرقمي ينشأ من </a:t>
            </a:r>
            <a:r>
              <a:rPr lang="ar-SA" dirty="0">
                <a:solidFill>
                  <a:srgbClr val="C00000"/>
                </a:solidFill>
                <a:latin typeface="Alexandria" charset="0"/>
                <a:cs typeface="Alexandria" charset="0"/>
              </a:rPr>
              <a:t>الحاجة</a:t>
            </a:r>
            <a:r>
              <a:rPr lang="ar-SA" dirty="0">
                <a:latin typeface="Alexandria" charset="0"/>
                <a:cs typeface="Alexandria" charset="0"/>
              </a:rPr>
              <a:t> إلى </a:t>
            </a:r>
            <a:r>
              <a:rPr lang="ar-SA" dirty="0">
                <a:solidFill>
                  <a:srgbClr val="C00000"/>
                </a:solidFill>
                <a:latin typeface="Alexandria" charset="0"/>
                <a:cs typeface="Alexandria" charset="0"/>
              </a:rPr>
              <a:t>حل</a:t>
            </a:r>
            <a:r>
              <a:rPr lang="ar-SA" dirty="0">
                <a:latin typeface="Alexandria" charset="0"/>
                <a:cs typeface="Alexandria" charset="0"/>
              </a:rPr>
              <a:t> </a:t>
            </a:r>
            <a:r>
              <a:rPr lang="ar-SA" dirty="0">
                <a:solidFill>
                  <a:srgbClr val="C00000"/>
                </a:solidFill>
                <a:latin typeface="Alexandria" charset="0"/>
                <a:cs typeface="Alexandria" charset="0"/>
              </a:rPr>
              <a:t>مشكلات</a:t>
            </a:r>
            <a:r>
              <a:rPr lang="ar-SA" dirty="0">
                <a:latin typeface="Alexandria" charset="0"/>
                <a:cs typeface="Alexandria" charset="0"/>
              </a:rPr>
              <a:t> ملحة، أو الاستجابة لأزمات، أو التكيف مع التغيرات السريعة في السوق.</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هذه الظروف قد لا تكون بالضرورة </a:t>
            </a:r>
            <a:r>
              <a:rPr lang="ar-SA" dirty="0">
                <a:solidFill>
                  <a:srgbClr val="C00000"/>
                </a:solidFill>
                <a:latin typeface="Alexandria" charset="0"/>
                <a:cs typeface="Alexandria" charset="0"/>
              </a:rPr>
              <a:t>مريحة</a:t>
            </a:r>
            <a:r>
              <a:rPr lang="ar-SA" dirty="0">
                <a:latin typeface="Alexandria" charset="0"/>
                <a:cs typeface="Alexandria" charset="0"/>
              </a:rPr>
              <a:t>، ولكنها قد </a:t>
            </a:r>
            <a:r>
              <a:rPr lang="ar-SA" dirty="0">
                <a:solidFill>
                  <a:srgbClr val="C00000"/>
                </a:solidFill>
                <a:latin typeface="Alexandria" charset="0"/>
                <a:cs typeface="Alexandria" charset="0"/>
              </a:rPr>
              <a:t>تحفز</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فالنظرية تميل إلى التركيز على الجانب </a:t>
            </a:r>
            <a:r>
              <a:rPr lang="ar-SA" dirty="0">
                <a:solidFill>
                  <a:srgbClr val="C00000"/>
                </a:solidFill>
                <a:latin typeface="Alexandria" charset="0"/>
                <a:cs typeface="Alexandria" charset="0"/>
              </a:rPr>
              <a:t>الإيجابي</a:t>
            </a:r>
            <a:r>
              <a:rPr lang="ar-SA" dirty="0">
                <a:latin typeface="Alexandria" charset="0"/>
                <a:cs typeface="Alexandria" charset="0"/>
              </a:rPr>
              <a:t> من الإبداع، </a:t>
            </a:r>
            <a:r>
              <a:rPr lang="ar-SA" dirty="0">
                <a:solidFill>
                  <a:srgbClr val="C00000"/>
                </a:solidFill>
                <a:latin typeface="Alexandria" charset="0"/>
                <a:cs typeface="Alexandria" charset="0"/>
              </a:rPr>
              <a:t>وتهمل</a:t>
            </a:r>
            <a:r>
              <a:rPr lang="ar-SA" dirty="0">
                <a:latin typeface="Alexandria" charset="0"/>
                <a:cs typeface="Alexandria" charset="0"/>
              </a:rPr>
              <a:t> الجوانب </a:t>
            </a:r>
            <a:r>
              <a:rPr lang="ar-SA" dirty="0">
                <a:solidFill>
                  <a:srgbClr val="C00000"/>
                </a:solidFill>
                <a:latin typeface="Alexandria" charset="0"/>
                <a:cs typeface="Alexandria" charset="0"/>
              </a:rPr>
              <a:t>الصعبة</a:t>
            </a:r>
            <a:r>
              <a:rPr lang="ar-SA" dirty="0">
                <a:latin typeface="Alexandria" charset="0"/>
                <a:cs typeface="Alexandria" charset="0"/>
              </a:rPr>
              <a:t> أو </a:t>
            </a:r>
            <a:r>
              <a:rPr lang="ar-SA" dirty="0">
                <a:solidFill>
                  <a:srgbClr val="C00000"/>
                </a:solidFill>
                <a:latin typeface="Alexandria" charset="0"/>
                <a:cs typeface="Alexandria" charset="0"/>
              </a:rPr>
              <a:t>المؤلمة</a:t>
            </a:r>
            <a:r>
              <a:rPr lang="ar-SA" dirty="0">
                <a:latin typeface="Alexandria" charset="0"/>
                <a:cs typeface="Alexandria" charset="0"/>
              </a:rPr>
              <a:t> التي قد تكون جزءاً من العملية الإبداعية.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5. قد يكون من الصعب تطبيق نظرية التدفق بشكل كامل على الإبداع في المجالات التي تتطلب </a:t>
            </a:r>
            <a:r>
              <a:rPr lang="ar-SA" dirty="0">
                <a:solidFill>
                  <a:srgbClr val="C00000"/>
                </a:solidFill>
                <a:latin typeface="Alexandria" charset="0"/>
                <a:cs typeface="Alexandria" charset="0"/>
              </a:rPr>
              <a:t>عملاً</a:t>
            </a:r>
            <a:r>
              <a:rPr lang="ar-SA" dirty="0">
                <a:latin typeface="Alexandria" charset="0"/>
                <a:cs typeface="Alexandria" charset="0"/>
              </a:rPr>
              <a:t> </a:t>
            </a:r>
            <a:r>
              <a:rPr lang="ar-SA" dirty="0">
                <a:solidFill>
                  <a:srgbClr val="C00000"/>
                </a:solidFill>
                <a:latin typeface="Alexandria" charset="0"/>
                <a:cs typeface="Alexandria" charset="0"/>
              </a:rPr>
              <a:t>جماعياً</a:t>
            </a:r>
            <a:r>
              <a:rPr lang="ar-SA" dirty="0">
                <a:latin typeface="Alexandria" charset="0"/>
                <a:cs typeface="Alexandria" charset="0"/>
              </a:rPr>
              <a:t> أو </a:t>
            </a:r>
            <a:r>
              <a:rPr lang="ar-SA" dirty="0">
                <a:solidFill>
                  <a:srgbClr val="C00000"/>
                </a:solidFill>
                <a:latin typeface="Alexandria" charset="0"/>
                <a:cs typeface="Alexandria" charset="0"/>
              </a:rPr>
              <a:t>تعاونياً</a:t>
            </a:r>
            <a:r>
              <a:rPr lang="ar-SA" dirty="0">
                <a:latin typeface="Alexandria" charset="0"/>
                <a:cs typeface="Alexandria" charset="0"/>
              </a:rPr>
              <a:t>، </a:t>
            </a:r>
            <a:r>
              <a:rPr lang="ar-SA" dirty="0">
                <a:solidFill>
                  <a:srgbClr val="C00000"/>
                </a:solidFill>
                <a:latin typeface="Alexandria" charset="0"/>
                <a:cs typeface="Alexandria" charset="0"/>
              </a:rPr>
              <a:t>فالتدفق</a:t>
            </a:r>
            <a:r>
              <a:rPr lang="ar-SA" dirty="0">
                <a:latin typeface="Alexandria" charset="0"/>
                <a:cs typeface="Alexandria" charset="0"/>
              </a:rPr>
              <a:t> هو </a:t>
            </a:r>
            <a:r>
              <a:rPr lang="ar-SA" dirty="0">
                <a:solidFill>
                  <a:srgbClr val="C00000"/>
                </a:solidFill>
                <a:latin typeface="Alexandria" charset="0"/>
                <a:cs typeface="Alexandria" charset="0"/>
              </a:rPr>
              <a:t>حالة</a:t>
            </a:r>
            <a:r>
              <a:rPr lang="ar-SA" dirty="0">
                <a:latin typeface="Alexandria" charset="0"/>
                <a:cs typeface="Alexandria" charset="0"/>
              </a:rPr>
              <a:t> </a:t>
            </a:r>
            <a:r>
              <a:rPr lang="ar-SA" dirty="0">
                <a:solidFill>
                  <a:srgbClr val="C00000"/>
                </a:solidFill>
                <a:latin typeface="Alexandria" charset="0"/>
                <a:cs typeface="Alexandria" charset="0"/>
              </a:rPr>
              <a:t>فردية</a:t>
            </a:r>
            <a:r>
              <a:rPr lang="ar-SA" dirty="0">
                <a:latin typeface="Alexandria" charset="0"/>
                <a:cs typeface="Alexandria" charset="0"/>
              </a:rPr>
              <a:t>، وقد يكون من الصعب تحقيقها في بيئة عمل جماعية تتطلب التنسيق والتواصل المستمر. </a:t>
            </a:r>
          </a:p>
        </p:txBody>
      </p:sp>
      <p:sp>
        <p:nvSpPr>
          <p:cNvPr id="24" name="Rectangle 23">
            <a:extLst>
              <a:ext uri="{FF2B5EF4-FFF2-40B4-BE49-F238E27FC236}">
                <a16:creationId xmlns:a16="http://schemas.microsoft.com/office/drawing/2014/main" id="{B5ED3B86-97A7-A6F7-0397-B619DFEC2B9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18475CF-A51B-F677-F6EC-8BB29F25FC7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5772E2B-4FC3-89D6-5E05-852BDBB1C17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حدود نظرية التدفق في تفسير الإبداع الإعلامي</a:t>
            </a:r>
          </a:p>
        </p:txBody>
      </p:sp>
      <p:pic>
        <p:nvPicPr>
          <p:cNvPr id="17" name="Graphic 21">
            <a:extLst>
              <a:ext uri="{FF2B5EF4-FFF2-40B4-BE49-F238E27FC236}">
                <a16:creationId xmlns:a16="http://schemas.microsoft.com/office/drawing/2014/main" id="{775FE157-9273-3F1F-D0DD-9151DDAE2D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89732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D6273-A751-B0A4-F3B8-BCAC20BF7EC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5972F4A-23AC-F9EC-928C-60E712F52F98}"/>
              </a:ext>
            </a:extLst>
          </p:cNvPr>
          <p:cNvSpPr txBox="1"/>
          <p:nvPr/>
        </p:nvSpPr>
        <p:spPr>
          <a:xfrm>
            <a:off x="5836596" y="1623585"/>
            <a:ext cx="5513852"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6. في الإعلام الرقمي، كثير من </a:t>
            </a:r>
            <a:r>
              <a:rPr lang="ar-SA" dirty="0">
                <a:solidFill>
                  <a:srgbClr val="C00000"/>
                </a:solidFill>
                <a:latin typeface="Alexandria" charset="0"/>
                <a:cs typeface="Alexandria" charset="0"/>
              </a:rPr>
              <a:t>المشاريع</a:t>
            </a:r>
            <a:r>
              <a:rPr lang="ar-SA" dirty="0">
                <a:latin typeface="Alexandria" charset="0"/>
                <a:cs typeface="Alexandria" charset="0"/>
              </a:rPr>
              <a:t> </a:t>
            </a:r>
            <a:r>
              <a:rPr lang="ar-SA" dirty="0">
                <a:solidFill>
                  <a:srgbClr val="C00000"/>
                </a:solidFill>
                <a:latin typeface="Alexandria" charset="0"/>
                <a:cs typeface="Alexandria" charset="0"/>
              </a:rPr>
              <a:t>الإبداعية</a:t>
            </a:r>
            <a:r>
              <a:rPr lang="ar-SA" dirty="0">
                <a:latin typeface="Alexandria" charset="0"/>
                <a:cs typeface="Alexandria" charset="0"/>
              </a:rPr>
              <a:t> تتطلب عملاً جماعياً، مما يفرض تحديات على تطبيق هذه النظرية، لذا يجب استخدام هذه النظرية كأحد </a:t>
            </a:r>
            <a:r>
              <a:rPr lang="ar-SA" dirty="0">
                <a:solidFill>
                  <a:srgbClr val="C00000"/>
                </a:solidFill>
                <a:latin typeface="Alexandria" charset="0"/>
                <a:cs typeface="Alexandria" charset="0"/>
              </a:rPr>
              <a:t>المنظورات</a:t>
            </a:r>
            <a:r>
              <a:rPr lang="ar-SA" dirty="0">
                <a:latin typeface="Alexandria" charset="0"/>
                <a:cs typeface="Alexandria" charset="0"/>
              </a:rPr>
              <a:t> </a:t>
            </a:r>
            <a:r>
              <a:rPr lang="ar-SA" dirty="0">
                <a:solidFill>
                  <a:srgbClr val="C00000"/>
                </a:solidFill>
                <a:latin typeface="Alexandria" charset="0"/>
                <a:cs typeface="Alexandria" charset="0"/>
              </a:rPr>
              <a:t>المكملة</a:t>
            </a:r>
            <a:r>
              <a:rPr lang="ar-SA" dirty="0">
                <a:latin typeface="Alexandria" charset="0"/>
                <a:cs typeface="Alexandria" charset="0"/>
              </a:rPr>
              <a:t> لفهم الإبداع، وليس كالتفسير الوحيد أو الشامل، مع الأخذ في الاعتبار النظريات الأخرى التي تركز على الجوانب الاجتماعية، والبيئية، والتنظيمية للإبداع، لتقديم فهم أكثر </a:t>
            </a:r>
            <a:r>
              <a:rPr lang="ar-SA" dirty="0">
                <a:solidFill>
                  <a:srgbClr val="C00000"/>
                </a:solidFill>
                <a:latin typeface="Alexandria" charset="0"/>
                <a:cs typeface="Alexandria" charset="0"/>
              </a:rPr>
              <a:t>شمولاً</a:t>
            </a:r>
            <a:r>
              <a:rPr lang="ar-SA" dirty="0">
                <a:latin typeface="Alexandria" charset="0"/>
                <a:cs typeface="Alexandria" charset="0"/>
              </a:rPr>
              <a:t> </a:t>
            </a:r>
            <a:r>
              <a:rPr lang="ar-SA" dirty="0">
                <a:solidFill>
                  <a:srgbClr val="C00000"/>
                </a:solidFill>
                <a:latin typeface="Alexandria" charset="0"/>
                <a:cs typeface="Alexandria" charset="0"/>
              </a:rPr>
              <a:t>وتعقيداً</a:t>
            </a:r>
            <a:r>
              <a:rPr lang="ar-SA" dirty="0">
                <a:latin typeface="Alexandria" charset="0"/>
                <a:cs typeface="Alexandria" charset="0"/>
              </a:rPr>
              <a:t> </a:t>
            </a:r>
            <a:r>
              <a:rPr lang="ar-SA" dirty="0">
                <a:solidFill>
                  <a:srgbClr val="C00000"/>
                </a:solidFill>
                <a:latin typeface="Alexandria" charset="0"/>
                <a:cs typeface="Alexandria" charset="0"/>
              </a:rPr>
              <a:t>للعملية</a:t>
            </a:r>
            <a:r>
              <a:rPr lang="ar-SA" dirty="0">
                <a:latin typeface="Alexandria" charset="0"/>
                <a:cs typeface="Alexandria" charset="0"/>
              </a:rPr>
              <a:t> </a:t>
            </a:r>
            <a:r>
              <a:rPr lang="ar-SA" dirty="0">
                <a:solidFill>
                  <a:srgbClr val="C00000"/>
                </a:solidFill>
                <a:latin typeface="Alexandria" charset="0"/>
                <a:cs typeface="Alexandria" charset="0"/>
              </a:rPr>
              <a:t>الإبداعية</a:t>
            </a:r>
            <a:r>
              <a:rPr lang="ar-SA" dirty="0">
                <a:latin typeface="Alexandria" charset="0"/>
                <a:cs typeface="Alexandria" charset="0"/>
              </a:rPr>
              <a:t> في الإعلام.</a:t>
            </a:r>
          </a:p>
        </p:txBody>
      </p:sp>
      <p:sp>
        <p:nvSpPr>
          <p:cNvPr id="24" name="Rectangle 23">
            <a:extLst>
              <a:ext uri="{FF2B5EF4-FFF2-40B4-BE49-F238E27FC236}">
                <a16:creationId xmlns:a16="http://schemas.microsoft.com/office/drawing/2014/main" id="{B2940288-18B8-D6AD-4BE3-7F1DB4F0626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AD0270A-2B0C-D292-32FC-32CC46D7EBA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7C5281F-D8B5-CBC2-C501-24DC848A255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حدود نظرية التدفق في تفسير الإبداع الإعلامي</a:t>
            </a:r>
          </a:p>
        </p:txBody>
      </p:sp>
      <p:pic>
        <p:nvPicPr>
          <p:cNvPr id="17" name="Graphic 21">
            <a:extLst>
              <a:ext uri="{FF2B5EF4-FFF2-40B4-BE49-F238E27FC236}">
                <a16:creationId xmlns:a16="http://schemas.microsoft.com/office/drawing/2014/main" id="{DCD3C077-2AC8-FB79-D763-C731F41C61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هل نحن بحاجة إلى الإبداع في القرن الــ 21؟">
            <a:extLst>
              <a:ext uri="{FF2B5EF4-FFF2-40B4-BE49-F238E27FC236}">
                <a16:creationId xmlns:a16="http://schemas.microsoft.com/office/drawing/2014/main" id="{9A312295-E8F7-CCB9-AE28-A859B3DA659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6796" y="1756800"/>
            <a:ext cx="5232205" cy="4442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78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A07A2-C9C9-8D2C-B8A6-DABAD8F730D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90D39A2-D01F-9A6B-B02F-BD6AEF0195C8}"/>
              </a:ext>
            </a:extLst>
          </p:cNvPr>
          <p:cNvSpPr txBox="1"/>
          <p:nvPr/>
        </p:nvSpPr>
        <p:spPr>
          <a:xfrm>
            <a:off x="632298" y="1545764"/>
            <a:ext cx="6321248"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تهدف نظريات الإبداع التكاملية إلى الجمع بين الجوانب المختلفة للإبداع التي تناولتها النظريات السابقة (</a:t>
            </a:r>
            <a:r>
              <a:rPr lang="ar-SA" dirty="0">
                <a:solidFill>
                  <a:srgbClr val="C00000"/>
                </a:solidFill>
                <a:latin typeface="Alexandria" charset="0"/>
                <a:cs typeface="Alexandria" charset="0"/>
              </a:rPr>
              <a:t>الشخصية</a:t>
            </a:r>
            <a:r>
              <a:rPr lang="ar-SA" dirty="0">
                <a:latin typeface="Alexandria" charset="0"/>
                <a:cs typeface="Alexandria" charset="0"/>
              </a:rPr>
              <a:t>، </a:t>
            </a:r>
            <a:r>
              <a:rPr lang="ar-SA" dirty="0">
                <a:solidFill>
                  <a:srgbClr val="C00000"/>
                </a:solidFill>
                <a:latin typeface="Alexandria" charset="0"/>
                <a:cs typeface="Alexandria" charset="0"/>
              </a:rPr>
              <a:t>المعرفية</a:t>
            </a:r>
            <a:r>
              <a:rPr lang="ar-SA" dirty="0">
                <a:latin typeface="Alexandria" charset="0"/>
                <a:cs typeface="Alexandria" charset="0"/>
              </a:rPr>
              <a:t>، </a:t>
            </a:r>
            <a:r>
              <a:rPr lang="ar-SA" dirty="0">
                <a:solidFill>
                  <a:srgbClr val="C00000"/>
                </a:solidFill>
                <a:latin typeface="Alexandria" charset="0"/>
                <a:cs typeface="Alexandria" charset="0"/>
              </a:rPr>
              <a:t>البيئية</a:t>
            </a:r>
            <a:r>
              <a:rPr lang="ar-SA" dirty="0">
                <a:latin typeface="Alexandria" charset="0"/>
                <a:cs typeface="Alexandria" charset="0"/>
              </a:rPr>
              <a:t>) في إطار واحد شامل، تدرك هذه النظريات أن الإبداع ظاهرة معقدة ومتعددة الأبعاد، ولا يمكن تفسيرها بالكامل من خلال منظور واحد، فهي تسعى إلى بناء نماذج تأخذ في الاعتبار </a:t>
            </a:r>
            <a:r>
              <a:rPr lang="ar-SA" dirty="0">
                <a:solidFill>
                  <a:srgbClr val="C00000"/>
                </a:solidFill>
                <a:latin typeface="Alexandria" charset="0"/>
                <a:cs typeface="Alexandria" charset="0"/>
              </a:rPr>
              <a:t>التفاعل</a:t>
            </a:r>
            <a:r>
              <a:rPr lang="ar-SA" dirty="0">
                <a:latin typeface="Alexandria" charset="0"/>
                <a:cs typeface="Alexandria" charset="0"/>
              </a:rPr>
              <a:t> بين سمات الفرد، والعمليات المعرفية التي يمر بها، والبيئة الاجتماعية والثقافية التي يعمل فيها، حيث أن هذا </a:t>
            </a:r>
            <a:r>
              <a:rPr lang="ar-SA" dirty="0">
                <a:solidFill>
                  <a:srgbClr val="C00000"/>
                </a:solidFill>
                <a:latin typeface="Alexandria" charset="0"/>
                <a:cs typeface="Alexandria" charset="0"/>
              </a:rPr>
              <a:t>المنظور</a:t>
            </a:r>
            <a:r>
              <a:rPr lang="ar-SA" dirty="0">
                <a:latin typeface="Alexandria" charset="0"/>
                <a:cs typeface="Alexandria" charset="0"/>
              </a:rPr>
              <a:t> </a:t>
            </a:r>
            <a:r>
              <a:rPr lang="ar-SA" dirty="0">
                <a:solidFill>
                  <a:srgbClr val="C00000"/>
                </a:solidFill>
                <a:latin typeface="Alexandria" charset="0"/>
                <a:cs typeface="Alexandria" charset="0"/>
              </a:rPr>
              <a:t>الشامل</a:t>
            </a:r>
            <a:r>
              <a:rPr lang="ar-SA" dirty="0">
                <a:latin typeface="Alexandria" charset="0"/>
                <a:cs typeface="Alexandria" charset="0"/>
              </a:rPr>
              <a:t> يوفر فهماً أعمق للإبداع، ويساعد على تطوير استراتيجيات أكثر فعالية لتنميته.</a:t>
            </a:r>
          </a:p>
        </p:txBody>
      </p:sp>
      <p:sp>
        <p:nvSpPr>
          <p:cNvPr id="24" name="Rectangle 23">
            <a:extLst>
              <a:ext uri="{FF2B5EF4-FFF2-40B4-BE49-F238E27FC236}">
                <a16:creationId xmlns:a16="http://schemas.microsoft.com/office/drawing/2014/main" id="{EDF954A6-6F86-5873-540A-AE3ECACB4ED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C9E2002-A623-AAD7-F388-63074010191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D7F53B7-1C9C-F255-45E2-25829822026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سابعاً: نظريات الإبداع التكاملية</a:t>
            </a:r>
          </a:p>
        </p:txBody>
      </p:sp>
      <p:pic>
        <p:nvPicPr>
          <p:cNvPr id="17" name="Graphic 21">
            <a:extLst>
              <a:ext uri="{FF2B5EF4-FFF2-40B4-BE49-F238E27FC236}">
                <a16:creationId xmlns:a16="http://schemas.microsoft.com/office/drawing/2014/main" id="{D3197194-D8A2-CEFB-9E6B-46E3C53339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4338" name="Picture 2" descr="ما الفرق بين الإبداع والابتكار والاختراع في سير عمل رائد الأعمال ...">
            <a:extLst>
              <a:ext uri="{FF2B5EF4-FFF2-40B4-BE49-F238E27FC236}">
                <a16:creationId xmlns:a16="http://schemas.microsoft.com/office/drawing/2014/main" id="{DCFE1A4C-71D9-DB86-505F-C4A5C08712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869" r="23964"/>
          <a:stretch>
            <a:fillRect/>
          </a:stretch>
        </p:blipFill>
        <p:spPr bwMode="auto">
          <a:xfrm>
            <a:off x="7140103" y="1731523"/>
            <a:ext cx="4804596" cy="4811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0391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82B51-C88C-ABB7-6C88-C1030E3A1F17}"/>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EC7E96E-32F1-4523-C9DD-8BDF972A44BD}"/>
              </a:ext>
            </a:extLst>
          </p:cNvPr>
          <p:cNvSpPr txBox="1"/>
          <p:nvPr/>
        </p:nvSpPr>
        <p:spPr>
          <a:xfrm>
            <a:off x="963038" y="1545764"/>
            <a:ext cx="10340502"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في سياق الإعلام الرقمي، توفر </a:t>
            </a:r>
            <a:r>
              <a:rPr lang="ar-SA" dirty="0">
                <a:solidFill>
                  <a:srgbClr val="C00000"/>
                </a:solidFill>
                <a:latin typeface="Alexandria" charset="0"/>
                <a:cs typeface="Alexandria" charset="0"/>
              </a:rPr>
              <a:t>نظريات</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التكاملية</a:t>
            </a:r>
            <a:r>
              <a:rPr lang="ar-SA" dirty="0">
                <a:latin typeface="Alexandria" charset="0"/>
                <a:cs typeface="Alexandria" charset="0"/>
              </a:rPr>
              <a:t> إطاراً عملياً لفهم كيفية إنتاج المحتوى المبتكر، فعملية إنتاج خبر، أو تصميم إعلان، أو تطوير برنامج تفاعلي، تتطلب مزيجاً من الخبرة في المجال (مثل </a:t>
            </a:r>
            <a:r>
              <a:rPr lang="ar-SA" dirty="0">
                <a:solidFill>
                  <a:srgbClr val="C00000"/>
                </a:solidFill>
                <a:latin typeface="Alexandria" charset="0"/>
                <a:cs typeface="Alexandria" charset="0"/>
              </a:rPr>
              <a:t>الصحافة</a:t>
            </a:r>
            <a:r>
              <a:rPr lang="ar-SA" dirty="0">
                <a:latin typeface="Alexandria" charset="0"/>
                <a:cs typeface="Alexandria" charset="0"/>
              </a:rPr>
              <a:t> أو </a:t>
            </a:r>
            <a:r>
              <a:rPr lang="ar-SA" dirty="0">
                <a:solidFill>
                  <a:srgbClr val="C00000"/>
                </a:solidFill>
                <a:latin typeface="Alexandria" charset="0"/>
                <a:cs typeface="Alexandria" charset="0"/>
              </a:rPr>
              <a:t>التصميم</a:t>
            </a:r>
            <a:r>
              <a:rPr lang="ar-SA" dirty="0">
                <a:latin typeface="Alexandria" charset="0"/>
                <a:cs typeface="Alexandria" charset="0"/>
              </a:rPr>
              <a:t>)، ومهارات التفكير الإبداعي (مثل </a:t>
            </a:r>
            <a:r>
              <a:rPr lang="ar-SA" dirty="0">
                <a:solidFill>
                  <a:srgbClr val="C00000"/>
                </a:solidFill>
                <a:latin typeface="Alexandria" charset="0"/>
                <a:cs typeface="Alexandria" charset="0"/>
              </a:rPr>
              <a:t>الطلاقة</a:t>
            </a:r>
            <a:r>
              <a:rPr lang="ar-SA" dirty="0">
                <a:latin typeface="Alexandria" charset="0"/>
                <a:cs typeface="Alexandria" charset="0"/>
              </a:rPr>
              <a:t> </a:t>
            </a:r>
            <a:r>
              <a:rPr lang="ar-SA" dirty="0">
                <a:solidFill>
                  <a:srgbClr val="C00000"/>
                </a:solidFill>
                <a:latin typeface="Alexandria" charset="0"/>
                <a:cs typeface="Alexandria" charset="0"/>
              </a:rPr>
              <a:t>والأصالة</a:t>
            </a:r>
            <a:r>
              <a:rPr lang="ar-SA" dirty="0">
                <a:latin typeface="Alexandria" charset="0"/>
                <a:cs typeface="Alexandria" charset="0"/>
              </a:rPr>
              <a:t>)، والدافع الداخلي للعمل. </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3. كما أن البيئة الإعلامية (</a:t>
            </a:r>
            <a:r>
              <a:rPr lang="ar-SA" dirty="0">
                <a:solidFill>
                  <a:srgbClr val="C00000"/>
                </a:solidFill>
                <a:latin typeface="Alexandria" charset="0"/>
                <a:cs typeface="Alexandria" charset="0"/>
              </a:rPr>
              <a:t>الميدان</a:t>
            </a:r>
            <a:r>
              <a:rPr lang="ar-SA" dirty="0">
                <a:latin typeface="Alexandria" charset="0"/>
                <a:cs typeface="Alexandria" charset="0"/>
              </a:rPr>
              <a:t>) تلعب دوراً حاسماً في تقييم وقبول </a:t>
            </a:r>
            <a:r>
              <a:rPr lang="ar-SA" dirty="0">
                <a:solidFill>
                  <a:srgbClr val="C00000"/>
                </a:solidFill>
                <a:latin typeface="Alexandria" charset="0"/>
                <a:cs typeface="Alexandria" charset="0"/>
              </a:rPr>
              <a:t>الأعمال</a:t>
            </a:r>
            <a:r>
              <a:rPr lang="ar-SA" dirty="0">
                <a:latin typeface="Alexandria" charset="0"/>
                <a:cs typeface="Alexandria" charset="0"/>
              </a:rPr>
              <a:t> </a:t>
            </a:r>
            <a:r>
              <a:rPr lang="ar-SA" dirty="0">
                <a:solidFill>
                  <a:srgbClr val="C00000"/>
                </a:solidFill>
                <a:latin typeface="Alexandria" charset="0"/>
                <a:cs typeface="Alexandria" charset="0"/>
              </a:rPr>
              <a:t>الإبداعية</a:t>
            </a:r>
            <a:r>
              <a:rPr lang="ar-SA" dirty="0">
                <a:latin typeface="Alexandria" charset="0"/>
                <a:cs typeface="Alexandria" charset="0"/>
              </a:rPr>
              <a:t>، وفهم هذه المكونات والتفاعل بينها يمكن أن يساعد الإعلاميين على تحسين أدائهم الإبداعي، وتطوير استراتيجيات أكثر فعالية لحل المشكلات الإعلامية، وتقديم محتوى يلبي احتياجات الجمهور بذكاء وإبداع، إنها تمثل </a:t>
            </a:r>
            <a:r>
              <a:rPr lang="ar-SA" dirty="0">
                <a:solidFill>
                  <a:srgbClr val="C00000"/>
                </a:solidFill>
                <a:latin typeface="Alexandria" charset="0"/>
                <a:cs typeface="Alexandria" charset="0"/>
              </a:rPr>
              <a:t>خارطة</a:t>
            </a:r>
            <a:r>
              <a:rPr lang="ar-SA" dirty="0">
                <a:latin typeface="Alexandria" charset="0"/>
                <a:cs typeface="Alexandria" charset="0"/>
              </a:rPr>
              <a:t> </a:t>
            </a:r>
            <a:r>
              <a:rPr lang="ar-SA" dirty="0">
                <a:solidFill>
                  <a:srgbClr val="C00000"/>
                </a:solidFill>
                <a:latin typeface="Alexandria" charset="0"/>
                <a:cs typeface="Alexandria" charset="0"/>
              </a:rPr>
              <a:t>طريق</a:t>
            </a:r>
            <a:r>
              <a:rPr lang="ar-SA" dirty="0">
                <a:latin typeface="Alexandria" charset="0"/>
                <a:cs typeface="Alexandria" charset="0"/>
              </a:rPr>
              <a:t> لفهم وتوجيه العملية الإبداعية نحو تحقيق أقصى إمكاناتها في بيئة إعلامية تتطلب تفكيراً سريعاً ومبتكراً.</a:t>
            </a:r>
          </a:p>
        </p:txBody>
      </p:sp>
      <p:sp>
        <p:nvSpPr>
          <p:cNvPr id="24" name="Rectangle 23">
            <a:extLst>
              <a:ext uri="{FF2B5EF4-FFF2-40B4-BE49-F238E27FC236}">
                <a16:creationId xmlns:a16="http://schemas.microsoft.com/office/drawing/2014/main" id="{8B84ADFC-288A-1241-312A-FB1B6606D67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535A8F0-1A97-345C-B7E3-6DA48DA8AA5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0545D43-72BA-7BEC-BA51-2843C93B683A}"/>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نظريات الإبداع التكاملية</a:t>
            </a:r>
          </a:p>
        </p:txBody>
      </p:sp>
      <p:pic>
        <p:nvPicPr>
          <p:cNvPr id="17" name="Graphic 21">
            <a:extLst>
              <a:ext uri="{FF2B5EF4-FFF2-40B4-BE49-F238E27FC236}">
                <a16:creationId xmlns:a16="http://schemas.microsoft.com/office/drawing/2014/main" id="{BC4D81FE-A446-112F-4D51-4E7C4083D9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645518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AF769-EC53-898E-770A-AC2C1282BBB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7AD128C-686B-2994-9563-BE92B0D21F8A}"/>
              </a:ext>
            </a:extLst>
          </p:cNvPr>
          <p:cNvSpPr txBox="1"/>
          <p:nvPr/>
        </p:nvSpPr>
        <p:spPr>
          <a:xfrm>
            <a:off x="1089499" y="1866780"/>
            <a:ext cx="10058400" cy="388882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إن </a:t>
            </a:r>
            <a:r>
              <a:rPr lang="ar-SA" dirty="0">
                <a:solidFill>
                  <a:srgbClr val="C00000"/>
                </a:solidFill>
                <a:latin typeface="Alexandria" charset="0"/>
                <a:cs typeface="Alexandria" charset="0"/>
              </a:rPr>
              <a:t>فهم</a:t>
            </a:r>
            <a:r>
              <a:rPr lang="ar-SA" dirty="0">
                <a:latin typeface="Alexandria" charset="0"/>
                <a:cs typeface="Alexandria" charset="0"/>
              </a:rPr>
              <a:t> </a:t>
            </a:r>
            <a:r>
              <a:rPr lang="ar-SA" dirty="0">
                <a:solidFill>
                  <a:srgbClr val="C00000"/>
                </a:solidFill>
                <a:latin typeface="Alexandria" charset="0"/>
                <a:cs typeface="Alexandria" charset="0"/>
              </a:rPr>
              <a:t>نظريات</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المختلفة ليس مجرد ترف أكاديمي، بل هو ضرورة عملية للإعلاميين في العصر الرقمي، فكل نظرية تقدم منظوراً فريداً يساعدنا على فهم جانب معين من جوانب الإبداع، على سبيل المثال، تساعدنا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جيلفورد</a:t>
            </a:r>
            <a:r>
              <a:rPr lang="ar-SA" dirty="0">
                <a:latin typeface="Alexandria" charset="0"/>
                <a:cs typeface="Alexandria" charset="0"/>
              </a:rPr>
              <a:t> على فهم كيفية توليد الأفكار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المتباعد</a:t>
            </a:r>
            <a:r>
              <a:rPr lang="ar-SA" dirty="0">
                <a:latin typeface="Alexandria" charset="0"/>
                <a:cs typeface="Alexandria" charset="0"/>
              </a:rPr>
              <a:t>) واختيار الأفضل منها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المتقارب</a:t>
            </a:r>
            <a:r>
              <a:rPr lang="ar-SA" dirty="0">
                <a:latin typeface="Alexandria" charset="0"/>
                <a:cs typeface="Alexandria" charset="0"/>
              </a:rPr>
              <a:t>)، بينما تساعدنا نظرية معالجة </a:t>
            </a:r>
            <a:r>
              <a:rPr lang="ar-SA" dirty="0">
                <a:solidFill>
                  <a:srgbClr val="C00000"/>
                </a:solidFill>
                <a:latin typeface="Alexandria" charset="0"/>
                <a:cs typeface="Alexandria" charset="0"/>
              </a:rPr>
              <a:t>المعلومات</a:t>
            </a:r>
            <a:r>
              <a:rPr lang="ar-SA" dirty="0">
                <a:latin typeface="Alexandria" charset="0"/>
                <a:cs typeface="Alexandria" charset="0"/>
              </a:rPr>
              <a:t> على فهم كيفية حل المشكلات الإعلامية بطريقة منهجية، كما تساعدنا نظرية التدفق على فهم كيفية الانغماس الكامل في العمل الإبداعي، وتساعدنا النماذج التكاملية مثل نموذج أمابيل ونموذج النظام على فهم التفاعل بين الفرد، والمهارات، والدوافع، والبيئة في إنتاج الإبداع.</a:t>
            </a:r>
          </a:p>
        </p:txBody>
      </p:sp>
      <p:sp>
        <p:nvSpPr>
          <p:cNvPr id="24" name="Rectangle 23">
            <a:extLst>
              <a:ext uri="{FF2B5EF4-FFF2-40B4-BE49-F238E27FC236}">
                <a16:creationId xmlns:a16="http://schemas.microsoft.com/office/drawing/2014/main" id="{1DC3C92E-7519-38C1-5A41-17A0D7A4662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2CF8E51-8E13-725B-0E60-30EFC0EAB2B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BDC1503-E771-2CFC-6B6A-58956D77CC9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 نظريات الإبداع في الإعلام الرقمي</a:t>
            </a:r>
          </a:p>
        </p:txBody>
      </p:sp>
      <p:pic>
        <p:nvPicPr>
          <p:cNvPr id="17" name="Graphic 21">
            <a:extLst>
              <a:ext uri="{FF2B5EF4-FFF2-40B4-BE49-F238E27FC236}">
                <a16:creationId xmlns:a16="http://schemas.microsoft.com/office/drawing/2014/main" id="{ACDF78BE-8FD0-7418-AC99-E701DAEDCA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75165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E1B85-214A-DF8C-1C9A-739E090E50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882AF62-8338-00E3-165C-A8D63DE1FD9F}"/>
              </a:ext>
            </a:extLst>
          </p:cNvPr>
          <p:cNvSpPr txBox="1"/>
          <p:nvPr/>
        </p:nvSpPr>
        <p:spPr>
          <a:xfrm>
            <a:off x="1157590" y="1934871"/>
            <a:ext cx="9980579" cy="3888821"/>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في الإعلام الرقمي، يمكن للإعلاميين الاستفادة من هذه النظريات </a:t>
            </a:r>
            <a:r>
              <a:rPr lang="ar-SA" dirty="0">
                <a:solidFill>
                  <a:srgbClr val="C00000"/>
                </a:solidFill>
                <a:latin typeface="Alexandria" charset="0"/>
                <a:cs typeface="Alexandria" charset="0"/>
              </a:rPr>
              <a:t>لتطوير</a:t>
            </a:r>
            <a:r>
              <a:rPr lang="ar-SA" dirty="0">
                <a:latin typeface="Alexandria" charset="0"/>
                <a:cs typeface="Alexandria" charset="0"/>
              </a:rPr>
              <a:t> </a:t>
            </a:r>
            <a:r>
              <a:rPr lang="ar-SA" dirty="0">
                <a:solidFill>
                  <a:srgbClr val="C00000"/>
                </a:solidFill>
                <a:latin typeface="Alexandria" charset="0"/>
                <a:cs typeface="Alexandria" charset="0"/>
              </a:rPr>
              <a:t>استراتيجيات</a:t>
            </a:r>
            <a:r>
              <a:rPr lang="ar-SA" dirty="0">
                <a:latin typeface="Alexandria" charset="0"/>
                <a:cs typeface="Alexandria" charset="0"/>
              </a:rPr>
              <a:t> </a:t>
            </a:r>
            <a:r>
              <a:rPr lang="ar-SA" dirty="0">
                <a:solidFill>
                  <a:srgbClr val="C00000"/>
                </a:solidFill>
                <a:latin typeface="Alexandria" charset="0"/>
                <a:cs typeface="Alexandria" charset="0"/>
              </a:rPr>
              <a:t>شخصية</a:t>
            </a:r>
            <a:r>
              <a:rPr lang="ar-SA" dirty="0">
                <a:latin typeface="Alexandria" charset="0"/>
                <a:cs typeface="Alexandria" charset="0"/>
              </a:rPr>
              <a:t> ومهنية لتعزيز إبداعهم، حيث يمكن للإعلامي أن يركز على </a:t>
            </a:r>
            <a:r>
              <a:rPr lang="ar-SA" dirty="0">
                <a:solidFill>
                  <a:srgbClr val="C00000"/>
                </a:solidFill>
                <a:latin typeface="Alexandria" charset="0"/>
                <a:cs typeface="Alexandria" charset="0"/>
              </a:rPr>
              <a:t>تنمية</a:t>
            </a:r>
            <a:r>
              <a:rPr lang="ar-SA" dirty="0">
                <a:latin typeface="Alexandria" charset="0"/>
                <a:cs typeface="Alexandria" charset="0"/>
              </a:rPr>
              <a:t> </a:t>
            </a:r>
            <a:r>
              <a:rPr lang="ar-SA" dirty="0">
                <a:solidFill>
                  <a:srgbClr val="C00000"/>
                </a:solidFill>
                <a:latin typeface="Alexandria" charset="0"/>
                <a:cs typeface="Alexandria" charset="0"/>
              </a:rPr>
              <a:t>مهارات</a:t>
            </a:r>
            <a:r>
              <a:rPr lang="ar-SA" dirty="0">
                <a:latin typeface="Alexandria" charset="0"/>
                <a:cs typeface="Alexandria" charset="0"/>
              </a:rPr>
              <a:t> </a:t>
            </a:r>
            <a:r>
              <a:rPr lang="ar-SA" dirty="0">
                <a:solidFill>
                  <a:srgbClr val="C00000"/>
                </a:solidFill>
                <a:latin typeface="Alexandria" charset="0"/>
                <a:cs typeface="Alexandria" charset="0"/>
              </a:rPr>
              <a:t>التفكير</a:t>
            </a:r>
            <a:r>
              <a:rPr lang="ar-SA" dirty="0">
                <a:latin typeface="Alexandria" charset="0"/>
                <a:cs typeface="Alexandria" charset="0"/>
              </a:rPr>
              <a:t> المتباعد من خلال ممارسة </a:t>
            </a:r>
            <a:r>
              <a:rPr lang="ar-SA" dirty="0">
                <a:solidFill>
                  <a:srgbClr val="C00000"/>
                </a:solidFill>
                <a:latin typeface="Alexandria" charset="0"/>
                <a:cs typeface="Alexandria" charset="0"/>
              </a:rPr>
              <a:t>تمارين</a:t>
            </a:r>
            <a:r>
              <a:rPr lang="ar-SA" dirty="0">
                <a:latin typeface="Alexandria" charset="0"/>
                <a:cs typeface="Alexandria" charset="0"/>
              </a:rPr>
              <a:t> </a:t>
            </a:r>
            <a:r>
              <a:rPr lang="ar-SA" dirty="0">
                <a:solidFill>
                  <a:srgbClr val="C00000"/>
                </a:solidFill>
                <a:latin typeface="Alexandria" charset="0"/>
                <a:cs typeface="Alexandria" charset="0"/>
              </a:rPr>
              <a:t>العصف</a:t>
            </a:r>
            <a:r>
              <a:rPr lang="ar-SA" dirty="0">
                <a:latin typeface="Alexandria" charset="0"/>
                <a:cs typeface="Alexandria" charset="0"/>
              </a:rPr>
              <a:t> </a:t>
            </a:r>
            <a:r>
              <a:rPr lang="ar-SA" dirty="0">
                <a:solidFill>
                  <a:srgbClr val="C00000"/>
                </a:solidFill>
                <a:latin typeface="Alexandria" charset="0"/>
                <a:cs typeface="Alexandria" charset="0"/>
              </a:rPr>
              <a:t>الذهني</a:t>
            </a:r>
            <a:r>
              <a:rPr lang="ar-SA" dirty="0">
                <a:latin typeface="Alexandria" charset="0"/>
                <a:cs typeface="Alexandria" charset="0"/>
              </a:rPr>
              <a:t>، أو على </a:t>
            </a:r>
            <a:r>
              <a:rPr lang="ar-SA" dirty="0">
                <a:solidFill>
                  <a:srgbClr val="C00000"/>
                </a:solidFill>
                <a:latin typeface="Alexandria" charset="0"/>
                <a:cs typeface="Alexandria" charset="0"/>
              </a:rPr>
              <a:t>تنمية</a:t>
            </a:r>
            <a:r>
              <a:rPr lang="ar-SA" dirty="0">
                <a:latin typeface="Alexandria" charset="0"/>
                <a:cs typeface="Alexandria" charset="0"/>
              </a:rPr>
              <a:t> </a:t>
            </a:r>
            <a:r>
              <a:rPr lang="ar-SA" dirty="0">
                <a:solidFill>
                  <a:srgbClr val="C00000"/>
                </a:solidFill>
                <a:latin typeface="Alexandria" charset="0"/>
                <a:cs typeface="Alexandria" charset="0"/>
              </a:rPr>
              <a:t>الدافع</a:t>
            </a:r>
            <a:r>
              <a:rPr lang="ar-SA" dirty="0">
                <a:latin typeface="Alexandria" charset="0"/>
                <a:cs typeface="Alexandria" charset="0"/>
              </a:rPr>
              <a:t> </a:t>
            </a:r>
            <a:r>
              <a:rPr lang="ar-SA" dirty="0">
                <a:solidFill>
                  <a:srgbClr val="C00000"/>
                </a:solidFill>
                <a:latin typeface="Alexandria" charset="0"/>
                <a:cs typeface="Alexandria" charset="0"/>
              </a:rPr>
              <a:t>الداخلي</a:t>
            </a:r>
            <a:r>
              <a:rPr lang="ar-SA" dirty="0">
                <a:latin typeface="Alexandria" charset="0"/>
                <a:cs typeface="Alexandria" charset="0"/>
              </a:rPr>
              <a:t> من خلال اختيار المشاريع التي تثير شغفه، كما يمكن للمؤسسات الإعلامية أن تستخدم هذه النظريات لتصميم بيئات عمل تشجع على الإبداع، وتوفر </a:t>
            </a:r>
            <a:r>
              <a:rPr lang="ar-SA" dirty="0">
                <a:solidFill>
                  <a:srgbClr val="C00000"/>
                </a:solidFill>
                <a:latin typeface="Alexandria" charset="0"/>
                <a:cs typeface="Alexandria" charset="0"/>
              </a:rPr>
              <a:t>الدعم</a:t>
            </a:r>
            <a:r>
              <a:rPr lang="ar-SA" dirty="0">
                <a:latin typeface="Alexandria" charset="0"/>
                <a:cs typeface="Alexandria" charset="0"/>
              </a:rPr>
              <a:t> </a:t>
            </a:r>
            <a:r>
              <a:rPr lang="ar-SA" dirty="0">
                <a:solidFill>
                  <a:srgbClr val="C00000"/>
                </a:solidFill>
                <a:latin typeface="Alexandria" charset="0"/>
                <a:cs typeface="Alexandria" charset="0"/>
              </a:rPr>
              <a:t>اللازم</a:t>
            </a:r>
            <a:r>
              <a:rPr lang="ar-SA" dirty="0">
                <a:latin typeface="Alexandria" charset="0"/>
                <a:cs typeface="Alexandria" charset="0"/>
              </a:rPr>
              <a:t> </a:t>
            </a:r>
            <a:r>
              <a:rPr lang="ar-SA" dirty="0">
                <a:solidFill>
                  <a:srgbClr val="C00000"/>
                </a:solidFill>
                <a:latin typeface="Alexandria" charset="0"/>
                <a:cs typeface="Alexandria" charset="0"/>
              </a:rPr>
              <a:t>للإعلاميين</a:t>
            </a:r>
            <a:r>
              <a:rPr lang="ar-SA" dirty="0">
                <a:latin typeface="Alexandria" charset="0"/>
                <a:cs typeface="Alexandria" charset="0"/>
              </a:rPr>
              <a:t>، وتستثمر في تدريبهم وتطويرهم، فالإبداع في الإعلام الرقمي ليس مجرد موهبة فطرية، بل هو مهارة يمكن تنميتها وتطويرها من خلال </a:t>
            </a:r>
            <a:r>
              <a:rPr lang="ar-SA" dirty="0">
                <a:solidFill>
                  <a:srgbClr val="C00000"/>
                </a:solidFill>
                <a:latin typeface="Alexandria" charset="0"/>
                <a:cs typeface="Alexandria" charset="0"/>
              </a:rPr>
              <a:t>الفهم</a:t>
            </a:r>
            <a:r>
              <a:rPr lang="ar-SA" dirty="0">
                <a:latin typeface="Alexandria" charset="0"/>
                <a:cs typeface="Alexandria" charset="0"/>
              </a:rPr>
              <a:t> </a:t>
            </a:r>
            <a:r>
              <a:rPr lang="ar-SA" dirty="0">
                <a:solidFill>
                  <a:srgbClr val="C00000"/>
                </a:solidFill>
                <a:latin typeface="Alexandria" charset="0"/>
                <a:cs typeface="Alexandria" charset="0"/>
              </a:rPr>
              <a:t>العميق</a:t>
            </a:r>
            <a:r>
              <a:rPr lang="ar-SA" dirty="0">
                <a:latin typeface="Alexandria" charset="0"/>
                <a:cs typeface="Alexandria" charset="0"/>
              </a:rPr>
              <a:t> لآلياته وتطبيق المبادئ العلمية.</a:t>
            </a:r>
          </a:p>
        </p:txBody>
      </p:sp>
      <p:sp>
        <p:nvSpPr>
          <p:cNvPr id="24" name="Rectangle 23">
            <a:extLst>
              <a:ext uri="{FF2B5EF4-FFF2-40B4-BE49-F238E27FC236}">
                <a16:creationId xmlns:a16="http://schemas.microsoft.com/office/drawing/2014/main" id="{E79AD995-3F87-6360-36B7-856208CF9A3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1C0F2BA-FB92-9DCA-5EBE-AE9509B8879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1F1CC4B-7791-AA88-2C64-1529E3DCB7A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 نظريات الإبداع في الإعلام الرقمي</a:t>
            </a:r>
          </a:p>
        </p:txBody>
      </p:sp>
      <p:pic>
        <p:nvPicPr>
          <p:cNvPr id="17" name="Graphic 21">
            <a:extLst>
              <a:ext uri="{FF2B5EF4-FFF2-40B4-BE49-F238E27FC236}">
                <a16:creationId xmlns:a16="http://schemas.microsoft.com/office/drawing/2014/main" id="{B25DF291-5C0B-E971-397B-657E4CFAF0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595233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1962A-4E46-147D-6A19-A4E5E45B654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A074DCE-301C-9B63-1AFE-E6495DC880DB}"/>
              </a:ext>
            </a:extLst>
          </p:cNvPr>
          <p:cNvSpPr txBox="1"/>
          <p:nvPr/>
        </p:nvSpPr>
        <p:spPr>
          <a:xfrm>
            <a:off x="1227306" y="2051602"/>
            <a:ext cx="9737387" cy="3334824"/>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يمكن لنظريات الإبداع أن تساعد في </a:t>
            </a:r>
            <a:r>
              <a:rPr lang="ar-SA" dirty="0">
                <a:solidFill>
                  <a:srgbClr val="C00000"/>
                </a:solidFill>
                <a:latin typeface="Alexandria" charset="0"/>
                <a:cs typeface="Alexandria" charset="0"/>
              </a:rPr>
              <a:t>تحليل وتقييم المحتوى </a:t>
            </a:r>
            <a:r>
              <a:rPr lang="ar-SA" dirty="0">
                <a:latin typeface="Alexandria" charset="0"/>
                <a:cs typeface="Alexandria" charset="0"/>
              </a:rPr>
              <a:t>الإعلامي المبدع، فمن خلال استخدام هذه </a:t>
            </a:r>
            <a:r>
              <a:rPr lang="ar-SA" dirty="0">
                <a:solidFill>
                  <a:srgbClr val="C00000"/>
                </a:solidFill>
                <a:latin typeface="Alexandria" charset="0"/>
                <a:cs typeface="Alexandria" charset="0"/>
              </a:rPr>
              <a:t>النظريات</a:t>
            </a:r>
            <a:r>
              <a:rPr lang="ar-SA" dirty="0">
                <a:latin typeface="Alexandria" charset="0"/>
                <a:cs typeface="Alexandria" charset="0"/>
              </a:rPr>
              <a:t> </a:t>
            </a:r>
            <a:r>
              <a:rPr lang="ar-SA" dirty="0">
                <a:solidFill>
                  <a:srgbClr val="C00000"/>
                </a:solidFill>
                <a:latin typeface="Alexandria" charset="0"/>
                <a:cs typeface="Alexandria" charset="0"/>
              </a:rPr>
              <a:t>كإطار تحليلي</a:t>
            </a:r>
            <a:r>
              <a:rPr lang="ar-SA" dirty="0">
                <a:latin typeface="Alexandria" charset="0"/>
                <a:cs typeface="Alexandria" charset="0"/>
              </a:rPr>
              <a:t>، يمكننا أن نفهم لماذا يعتبر محتوى معين مبتكراً، وما هي العوامل التي ساهمت في نجاحه، فهذا التحليل يساعد على استخلاص الدروس المستفادة، وتطبيقها على مشاريع مستقبلية، مما يساهم في تحسين جودة الإبداع في الصناعة ككل، </a:t>
            </a:r>
            <a:r>
              <a:rPr lang="ar-SA" dirty="0">
                <a:solidFill>
                  <a:srgbClr val="C00000"/>
                </a:solidFill>
                <a:latin typeface="Alexandria" charset="0"/>
                <a:cs typeface="Alexandria" charset="0"/>
              </a:rPr>
              <a:t>فالإبداع</a:t>
            </a:r>
            <a:r>
              <a:rPr lang="ar-SA" dirty="0">
                <a:latin typeface="Alexandria" charset="0"/>
                <a:cs typeface="Alexandria" charset="0"/>
              </a:rPr>
              <a:t> في </a:t>
            </a:r>
            <a:r>
              <a:rPr lang="ar-SA" dirty="0">
                <a:solidFill>
                  <a:srgbClr val="C00000"/>
                </a:solidFill>
                <a:latin typeface="Alexandria" charset="0"/>
                <a:cs typeface="Alexandria" charset="0"/>
              </a:rPr>
              <a:t>الإعلام</a:t>
            </a:r>
            <a:r>
              <a:rPr lang="ar-SA" dirty="0">
                <a:latin typeface="Alexandria" charset="0"/>
                <a:cs typeface="Alexandria" charset="0"/>
              </a:rPr>
              <a:t> </a:t>
            </a:r>
            <a:r>
              <a:rPr lang="ar-SA" dirty="0">
                <a:solidFill>
                  <a:srgbClr val="C00000"/>
                </a:solidFill>
                <a:latin typeface="Alexandria" charset="0"/>
                <a:cs typeface="Alexandria" charset="0"/>
              </a:rPr>
              <a:t>الرقمي</a:t>
            </a:r>
            <a:r>
              <a:rPr lang="ar-SA" dirty="0">
                <a:latin typeface="Alexandria" charset="0"/>
                <a:cs typeface="Alexandria" charset="0"/>
              </a:rPr>
              <a:t> هو </a:t>
            </a:r>
            <a:r>
              <a:rPr lang="ar-SA" dirty="0">
                <a:solidFill>
                  <a:srgbClr val="C00000"/>
                </a:solidFill>
                <a:latin typeface="Alexandria" charset="0"/>
                <a:cs typeface="Alexandria" charset="0"/>
              </a:rPr>
              <a:t>عملية</a:t>
            </a:r>
            <a:r>
              <a:rPr lang="ar-SA" dirty="0">
                <a:latin typeface="Alexandria" charset="0"/>
                <a:cs typeface="Alexandria" charset="0"/>
              </a:rPr>
              <a:t> </a:t>
            </a:r>
            <a:r>
              <a:rPr lang="ar-SA" dirty="0">
                <a:solidFill>
                  <a:srgbClr val="C00000"/>
                </a:solidFill>
                <a:latin typeface="Alexandria" charset="0"/>
                <a:cs typeface="Alexandria" charset="0"/>
              </a:rPr>
              <a:t>ديناميكية</a:t>
            </a:r>
            <a:r>
              <a:rPr lang="ar-SA" dirty="0">
                <a:latin typeface="Alexandria" charset="0"/>
                <a:cs typeface="Alexandria" charset="0"/>
              </a:rPr>
              <a:t> تتطلب فهماً مستمراً لآلياته وتطبيقاته، لضمان البقاء في طليعة الابتكار والتأثير في المشهد الإعلامي المتغير باستمرار.</a:t>
            </a:r>
          </a:p>
        </p:txBody>
      </p:sp>
      <p:sp>
        <p:nvSpPr>
          <p:cNvPr id="24" name="Rectangle 23">
            <a:extLst>
              <a:ext uri="{FF2B5EF4-FFF2-40B4-BE49-F238E27FC236}">
                <a16:creationId xmlns:a16="http://schemas.microsoft.com/office/drawing/2014/main" id="{74F8E856-C50F-47D0-98FC-8626AD1952F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CD68D40-FEBD-9B8D-CADF-D3F80A18E34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284C362-6FA8-55E6-5B7D-BDE9CDE96C8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 نظريات الإبداع في الإعلام الرقمي</a:t>
            </a:r>
          </a:p>
        </p:txBody>
      </p:sp>
      <p:pic>
        <p:nvPicPr>
          <p:cNvPr id="17" name="Graphic 21">
            <a:extLst>
              <a:ext uri="{FF2B5EF4-FFF2-40B4-BE49-F238E27FC236}">
                <a16:creationId xmlns:a16="http://schemas.microsoft.com/office/drawing/2014/main" id="{F439F888-64D3-BABB-44C2-5629E4F8AC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940503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0E8AF-753B-3C2B-2195-4FAAECB87FC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CC80C14-B0DB-CDB6-5703-EAA4EDD1AA8A}"/>
              </a:ext>
            </a:extLst>
          </p:cNvPr>
          <p:cNvSpPr txBox="1"/>
          <p:nvPr/>
        </p:nvSpPr>
        <p:spPr>
          <a:xfrm>
            <a:off x="768485" y="1545764"/>
            <a:ext cx="11058618" cy="4944367"/>
          </a:xfrm>
          <a:prstGeom prst="rect">
            <a:avLst/>
          </a:prstGeom>
          <a:noFill/>
        </p:spPr>
        <p:txBody>
          <a:bodyPr wrap="square" rtlCol="0">
            <a:spAutoFit/>
          </a:bodyPr>
          <a:lstStyle/>
          <a:p>
            <a:pPr algn="just" rtl="1">
              <a:lnSpc>
                <a:spcPct val="200000"/>
              </a:lnSpc>
            </a:pPr>
            <a:r>
              <a:rPr lang="ar-SA" sz="1600" dirty="0">
                <a:solidFill>
                  <a:srgbClr val="C00000"/>
                </a:solidFill>
                <a:latin typeface="Alexandria" charset="0"/>
                <a:cs typeface="Alexandria" charset="0"/>
              </a:rPr>
              <a:t>أولاً: </a:t>
            </a:r>
            <a:r>
              <a:rPr lang="ar-SA" sz="1600" dirty="0">
                <a:latin typeface="Alexandria" charset="0"/>
                <a:cs typeface="Alexandria" charset="0"/>
              </a:rPr>
              <a:t>لنفترض أن صانع محتوى فيديو يعمل على إنتاج فيلم وثائقي قصير. لكي يدخل في حالة التدفق، يمكنه تهيئة بيئة عمل مناسبة، يبدأ بتحديد أهداف واضحة للفيلم، مثل الرسالة الرئيسية التي يريد إيصالها، والجمهور المستهدف، والأسلوب الفني الذي سيتبعه، ثم يقوم بإزالة جميع المشتتات، مثل إشعارات الهاتف أو رسائل البريد الإلكتروني، لضمان التركيز الكامل على المهمة، كما يحرص على أن تكون تحديات المهمة (مثل تعقيد المونتاج أو البحث عن لقطات نادرة) متوازنة مع مهاراته في الإخراج والتحرير، بحيث لا يشعر بالملل أو القلق.</a:t>
            </a:r>
          </a:p>
          <a:p>
            <a:pPr algn="just" rtl="1">
              <a:lnSpc>
                <a:spcPct val="200000"/>
              </a:lnSpc>
            </a:pPr>
            <a:r>
              <a:rPr lang="ar-SA" sz="1600" dirty="0">
                <a:solidFill>
                  <a:srgbClr val="C00000"/>
                </a:solidFill>
                <a:latin typeface="Alexandria" charset="0"/>
                <a:cs typeface="Alexandria" charset="0"/>
              </a:rPr>
              <a:t>ثانياً:</a:t>
            </a:r>
            <a:r>
              <a:rPr lang="ar-SA" sz="1600" dirty="0">
                <a:latin typeface="Alexandria" charset="0"/>
                <a:cs typeface="Alexandria" charset="0"/>
              </a:rPr>
              <a:t> أثناء عملية المونتاج، قد يجد صانع المحتوى نفسه منغمساً تماماً في العمل، حيث ينسى الوقت والمكان، قد يقضي ساعات طويلة في اختيار اللقطات، وتنسيق الموسيقى، وإضافة المؤثرات البصرية، دون أن يشعر بالتعب أو الملل، في هذه الحالة، يكون قد دخل في حالة التدفق، حيث يصبح الإبداع عملية طبيعية. وممتعة، والتغذية الراجعة الفورية من البرنامج (مثل رؤية التغييرات على الشاشة مباشرة) تساعده على البقاء في هذه الحالة، وتوجيه عمله نحو تحقيق رؤيته الفنية، هذا الانغماس الكامل يؤدي إلى إنتاج عمل فني عالي الجودة، يتميز بالأصالة والجاذبية.</a:t>
            </a:r>
          </a:p>
        </p:txBody>
      </p:sp>
      <p:sp>
        <p:nvSpPr>
          <p:cNvPr id="24" name="Rectangle 23">
            <a:extLst>
              <a:ext uri="{FF2B5EF4-FFF2-40B4-BE49-F238E27FC236}">
                <a16:creationId xmlns:a16="http://schemas.microsoft.com/office/drawing/2014/main" id="{BD5C58A7-A2DB-9DBB-9396-226DA8B91C9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B665586-D8CC-0FD7-D26F-A0FA06CD44F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43DA8A5-547A-CB4B-1CCF-AA60372E8D5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دراسة حالة: تطبيق نظرية التدفق في إنتاج محتوى الفيديو</a:t>
            </a:r>
          </a:p>
        </p:txBody>
      </p:sp>
      <p:pic>
        <p:nvPicPr>
          <p:cNvPr id="17" name="Graphic 21">
            <a:extLst>
              <a:ext uri="{FF2B5EF4-FFF2-40B4-BE49-F238E27FC236}">
                <a16:creationId xmlns:a16="http://schemas.microsoft.com/office/drawing/2014/main" id="{27982835-0926-1A57-A47E-416CA5D633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222648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081FA-2D2D-5649-E43F-73ABCA2E24B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B94508D-9CFC-5F2A-015D-BBD14E9A28E2}"/>
              </a:ext>
            </a:extLst>
          </p:cNvPr>
          <p:cNvSpPr txBox="1"/>
          <p:nvPr/>
        </p:nvSpPr>
        <p:spPr>
          <a:xfrm>
            <a:off x="768485" y="1545764"/>
            <a:ext cx="11058618"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إن العلاقة بين نظريات الإبداع والإعلام الرقمي هي </a:t>
            </a:r>
            <a:r>
              <a:rPr lang="ar-SA" dirty="0">
                <a:solidFill>
                  <a:srgbClr val="C00000"/>
                </a:solidFill>
                <a:latin typeface="Alexandria" charset="0"/>
                <a:cs typeface="Alexandria" charset="0"/>
              </a:rPr>
              <a:t>علاقة تكاملية</a:t>
            </a:r>
            <a:r>
              <a:rPr lang="ar-SA" dirty="0">
                <a:latin typeface="Alexandria" charset="0"/>
                <a:cs typeface="Alexandria" charset="0"/>
              </a:rPr>
              <a:t>، حيث توفر النظريات إطاراً علمياً لفهم آليات الإبداع، بينما يوفر الإعلام الرقمي بيئة خصبة </a:t>
            </a:r>
            <a:r>
              <a:rPr lang="ar-SA" dirty="0">
                <a:solidFill>
                  <a:srgbClr val="C00000"/>
                </a:solidFill>
                <a:latin typeface="Alexandria" charset="0"/>
                <a:cs typeface="Alexandria" charset="0"/>
              </a:rPr>
              <a:t>لتطبيق هذه النظريات وتطويرها</a:t>
            </a:r>
            <a:r>
              <a:rPr lang="ar-SA" dirty="0">
                <a:latin typeface="Alexandria" charset="0"/>
                <a:cs typeface="Alexandria" charset="0"/>
              </a:rPr>
              <a:t>، فكل نظرية، سواء كانت تركز على الجانب النفسي، أو المعرفي، أو البيئي، أو التكاملي، تساهم في إلقاء الضوء على جانب معين من جوانب الإبداع في هذا السياق المتغير.</a:t>
            </a:r>
          </a:p>
          <a:p>
            <a:pPr algn="just" rtl="1">
              <a:lnSpc>
                <a:spcPct val="200000"/>
              </a:lnSpc>
            </a:pPr>
            <a:r>
              <a:rPr lang="ar-SA" dirty="0">
                <a:latin typeface="Alexandria" charset="0"/>
                <a:cs typeface="Alexandria" charset="0"/>
              </a:rPr>
              <a:t>2. حيث تساعدنا </a:t>
            </a:r>
            <a:r>
              <a:rPr lang="ar-SA" dirty="0">
                <a:solidFill>
                  <a:srgbClr val="C00000"/>
                </a:solidFill>
                <a:latin typeface="Alexandria" charset="0"/>
                <a:cs typeface="Alexandria" charset="0"/>
              </a:rPr>
              <a:t>نظريات الإبداع الشخصية </a:t>
            </a:r>
            <a:r>
              <a:rPr lang="ar-SA" dirty="0">
                <a:latin typeface="Alexandria" charset="0"/>
                <a:cs typeface="Alexandria" charset="0"/>
              </a:rPr>
              <a:t>على </a:t>
            </a:r>
            <a:r>
              <a:rPr lang="ar-SA" dirty="0">
                <a:solidFill>
                  <a:srgbClr val="C00000"/>
                </a:solidFill>
                <a:latin typeface="Alexandria" charset="0"/>
                <a:cs typeface="Alexandria" charset="0"/>
              </a:rPr>
              <a:t>فهم السمات </a:t>
            </a:r>
            <a:r>
              <a:rPr lang="ar-SA" dirty="0">
                <a:latin typeface="Alexandria" charset="0"/>
                <a:cs typeface="Alexandria" charset="0"/>
              </a:rPr>
              <a:t>التي يجب أن يمتلكها الإعلامي المبدع، بينما تساعدنا </a:t>
            </a:r>
            <a:r>
              <a:rPr lang="ar-SA" dirty="0">
                <a:solidFill>
                  <a:srgbClr val="C00000"/>
                </a:solidFill>
                <a:latin typeface="Alexandria" charset="0"/>
                <a:cs typeface="Alexandria" charset="0"/>
              </a:rPr>
              <a:t>نظريات الإبداع المعرفية </a:t>
            </a:r>
            <a:r>
              <a:rPr lang="ar-SA" dirty="0">
                <a:latin typeface="Alexandria" charset="0"/>
                <a:cs typeface="Alexandria" charset="0"/>
              </a:rPr>
              <a:t>على فهم كيفية </a:t>
            </a:r>
            <a:r>
              <a:rPr lang="ar-SA" dirty="0">
                <a:solidFill>
                  <a:srgbClr val="C00000"/>
                </a:solidFill>
                <a:latin typeface="Alexandria" charset="0"/>
                <a:cs typeface="Alexandria" charset="0"/>
              </a:rPr>
              <a:t>توليد الأفكار وحل المشكلات </a:t>
            </a:r>
            <a:r>
              <a:rPr lang="ar-SA" dirty="0">
                <a:latin typeface="Alexandria" charset="0"/>
                <a:cs typeface="Alexandria" charset="0"/>
              </a:rPr>
              <a:t>الإعلامية، كما أن </a:t>
            </a:r>
            <a:r>
              <a:rPr lang="ar-SA" dirty="0">
                <a:solidFill>
                  <a:srgbClr val="C00000"/>
                </a:solidFill>
                <a:latin typeface="Alexandria" charset="0"/>
                <a:cs typeface="Alexandria" charset="0"/>
              </a:rPr>
              <a:t>نظريات</a:t>
            </a:r>
            <a:r>
              <a:rPr lang="ar-SA" dirty="0">
                <a:latin typeface="Alexandria" charset="0"/>
                <a:cs typeface="Alexandria" charset="0"/>
              </a:rPr>
              <a:t> </a:t>
            </a:r>
            <a:r>
              <a:rPr lang="ar-SA" dirty="0">
                <a:solidFill>
                  <a:srgbClr val="C00000"/>
                </a:solidFill>
                <a:latin typeface="Alexandria" charset="0"/>
                <a:cs typeface="Alexandria" charset="0"/>
              </a:rPr>
              <a:t>الإبداع البيئية </a:t>
            </a:r>
            <a:r>
              <a:rPr lang="ar-SA" dirty="0">
                <a:latin typeface="Alexandria" charset="0"/>
                <a:cs typeface="Alexandria" charset="0"/>
              </a:rPr>
              <a:t>تساعدنا على </a:t>
            </a:r>
            <a:r>
              <a:rPr lang="ar-SA" dirty="0">
                <a:solidFill>
                  <a:srgbClr val="C00000"/>
                </a:solidFill>
                <a:latin typeface="Alexandria" charset="0"/>
                <a:cs typeface="Alexandria" charset="0"/>
              </a:rPr>
              <a:t>فهم كيفية تصميم بيئات عمل </a:t>
            </a:r>
            <a:r>
              <a:rPr lang="ar-SA" dirty="0">
                <a:latin typeface="Alexandria" charset="0"/>
                <a:cs typeface="Alexandria" charset="0"/>
              </a:rPr>
              <a:t>تشجع على الإبداع في المؤسسات الإعلامية الرقمية، وتوفر الدعم اللازم للإعلاميين، بينما توفر </a:t>
            </a:r>
            <a:r>
              <a:rPr lang="ar-SA" dirty="0">
                <a:solidFill>
                  <a:srgbClr val="C00000"/>
                </a:solidFill>
                <a:latin typeface="Alexandria" charset="0"/>
                <a:cs typeface="Alexandria" charset="0"/>
              </a:rPr>
              <a:t>النماذج التكاملية رؤية شاملة </a:t>
            </a:r>
            <a:r>
              <a:rPr lang="ar-SA" dirty="0">
                <a:latin typeface="Alexandria" charset="0"/>
                <a:cs typeface="Alexandria" charset="0"/>
              </a:rPr>
              <a:t>تجمع بين هذه الجوانب، وتؤكد على أن الإبداع هو نتاج للتفاعل بين الفرد، ومهاراته، ودوافعه، والبيئة المحيطة به.</a:t>
            </a:r>
          </a:p>
        </p:txBody>
      </p:sp>
      <p:sp>
        <p:nvSpPr>
          <p:cNvPr id="24" name="Rectangle 23">
            <a:extLst>
              <a:ext uri="{FF2B5EF4-FFF2-40B4-BE49-F238E27FC236}">
                <a16:creationId xmlns:a16="http://schemas.microsoft.com/office/drawing/2014/main" id="{057CA7B4-3462-5CC8-79AF-D61E8B0D54C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B40F976-B26C-5BF1-E16A-5EE3EF51B59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الثانية - نظريات الإبداع وتطبيقاتها في الإعلام</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ED3F2F8-8786-9A03-2B0E-F12EDA26A7C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العلاقة بين نظريات الإبداع والإعلام الرقمي</a:t>
            </a:r>
          </a:p>
        </p:txBody>
      </p:sp>
      <p:pic>
        <p:nvPicPr>
          <p:cNvPr id="17" name="Graphic 21">
            <a:extLst>
              <a:ext uri="{FF2B5EF4-FFF2-40B4-BE49-F238E27FC236}">
                <a16:creationId xmlns:a16="http://schemas.microsoft.com/office/drawing/2014/main" id="{E646A0B6-C966-6243-4702-B9A2F9CCD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78548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807396" y="1525764"/>
            <a:ext cx="10758791" cy="499681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استعرضنا نظريات الإبداع الكلاسيكية، مثل نظرية الإلهام ونظرية التحليل النفسي، وفهمنا كيف أنها قدمت تفسيرات مبكرة لظاهرة الإبداع، وتطرقنا إلى نظريات الإبداع المعرفية، ونظرية معالجة المعلومات، وناقشنا نظريات الإبداع الشخصية، واستكشفنا نظريات الإبداع البيئية، مثل نظرية التدفق، والتي ركزت على دور السياق والبيئة المحيطة في تنمية الإبداع، وألقينا نظرة على نظريات الإبداع التكاملية، ونموذج نظام الإبداع، والتي حاولت الجمع بين الجوانب المختلفة للإبداع في إطار واحد شامل.</a:t>
            </a:r>
          </a:p>
          <a:p>
            <a:pPr marL="342900" indent="-342900" algn="just" rtl="1">
              <a:lnSpc>
                <a:spcPct val="200000"/>
              </a:lnSpc>
              <a:buFont typeface="+mj-lt"/>
              <a:buAutoNum type="arabicPeriod"/>
            </a:pPr>
            <a:r>
              <a:rPr lang="ar-SA" dirty="0">
                <a:latin typeface="Alexandria" charset="0"/>
                <a:cs typeface="Alexandria" charset="0"/>
              </a:rPr>
              <a:t>ناقشنا العلاقة بين نظريات الإبداع والإعلام الرقمي، وكيف يمكن تطبيق هذه النظريات في تعزيز الإبداع في هذا المجال، وتطرقنا إلى التحديات التي تواجه تطبيق نظريات الإبداع في الإعلام الرقمي، وكيف يمكن التغلب عليها.</a:t>
            </a: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الثالثة</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661481" y="2937753"/>
            <a:ext cx="9066180"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نتعمق في كيفية تنمية التفكير الإبداعي وتطبيقه بشكل عملي في صناعة المحتوى الرقمي، سنتناول تقنيات وأساليب محددة لتوليد الأفكار الإبداعية التي تساعدكم على تطوير قدراتكم في هذا المجال، ونتعلم كيف نحول الأفكار المجردة إلى محتوى رقمي مبتكر وجذاب، وكيف نستغل الأدوات والتقنيات المتاحة لتحقيق أقصى إمكاناتنا الإبداعية في بيئة الإعلام الرقمي المتغيرة باستمرار.</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التفكير الإبداعي في صناعة المحتوى الرقمي</a:t>
            </a:r>
            <a:endParaRPr lang="ar-SA" sz="2800" dirty="0">
              <a:latin typeface="Alexandria" charset="0"/>
              <a:cs typeface="Alexandria" charset="0"/>
            </a:endParaRP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D238C64-0CD5-4A63-ACF4-05C9894CB742}"/>
</file>

<file path=customXml/itemProps2.xml><?xml version="1.0" encoding="utf-8"?>
<ds:datastoreItem xmlns:ds="http://schemas.openxmlformats.org/officeDocument/2006/customXml" ds:itemID="{ACC9A911-23AF-4D6B-960B-1A780C58D828}">
  <ds:schemaRefs>
    <ds:schemaRef ds:uri="http://purl.org/dc/terms/"/>
    <ds:schemaRef ds:uri="http://purl.org/dc/elements/1.1/"/>
    <ds:schemaRef ds:uri="http://schemas.microsoft.com/office/2006/documentManagement/types"/>
    <ds:schemaRef ds:uri="http://www.w3.org/XML/1998/namespace"/>
    <ds:schemaRef ds:uri="http://schemas.openxmlformats.org/package/2006/metadata/core-properties"/>
    <ds:schemaRef ds:uri="aca13214-df29-4e3c-a050-857c0bf7bd8e"/>
    <ds:schemaRef ds:uri="688354b5-287c-4cda-825e-1d7935aea40e"/>
    <ds:schemaRef ds:uri="http://purl.org/dc/dcmitype/"/>
    <ds:schemaRef ds:uri="http://schemas.microsoft.com/office/infopath/2007/PartnerControls"/>
    <ds:schemaRef ds:uri="http://schemas.microsoft.com/office/2006/metadata/propertie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2482</TotalTime>
  <Words>5234</Words>
  <Application>Microsoft Office PowerPoint</Application>
  <PresentationFormat>Widescreen</PresentationFormat>
  <Paragraphs>215</Paragraphs>
  <Slides>45</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Calibri Light</vt:lpstr>
      <vt:lpstr>Alexandria</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674</cp:revision>
  <dcterms:created xsi:type="dcterms:W3CDTF">2023-04-29T09:08:00Z</dcterms:created>
  <dcterms:modified xsi:type="dcterms:W3CDTF">2025-09-20T13:29:59Z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